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notesMasterIdLst>
    <p:notesMasterId r:id="rId14"/>
  </p:notesMasterIdLst>
  <p:sldIdLst>
    <p:sldId id="269" r:id="rId2"/>
    <p:sldId id="260" r:id="rId3"/>
    <p:sldId id="270" r:id="rId4"/>
    <p:sldId id="257" r:id="rId5"/>
    <p:sldId id="261" r:id="rId6"/>
    <p:sldId id="262" r:id="rId7"/>
    <p:sldId id="263" r:id="rId8"/>
    <p:sldId id="264" r:id="rId9"/>
    <p:sldId id="265" r:id="rId10"/>
    <p:sldId id="266" r:id="rId11"/>
    <p:sldId id="268" r:id="rId12"/>
    <p:sldId id="27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1039" autoAdjust="0"/>
  </p:normalViewPr>
  <p:slideViewPr>
    <p:cSldViewPr>
      <p:cViewPr varScale="1">
        <p:scale>
          <a:sx n="65" d="100"/>
          <a:sy n="65" d="100"/>
        </p:scale>
        <p:origin x="153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66A305-2BEB-4A9F-8B0E-35E28B7B5FEE}" type="datetimeFigureOut">
              <a:rPr lang="en-US" smtClean="0"/>
              <a:t>9/17/2023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80A16D-31E5-489F-8593-8FA0BF8795F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4000" dirty="0">
              <a:solidFill>
                <a:srgbClr val="FF0000"/>
              </a:solidFill>
              <a:cs typeface="Calibri"/>
            </a:endParaRPr>
          </a:p>
          <a:p>
            <a:endParaRPr lang="en-US" dirty="0">
              <a:solidFill>
                <a:srgbClr val="000000"/>
              </a:solidFill>
              <a:cs typeface="Calibri"/>
            </a:endParaRPr>
          </a:p>
          <a:p>
            <a:endParaRPr lang="en-US" sz="4000" dirty="0">
              <a:solidFill>
                <a:srgbClr val="FF0000"/>
              </a:solidFill>
              <a:cs typeface="Calibri"/>
            </a:endParaRPr>
          </a:p>
        </p:txBody>
      </p:sp>
      <p:sp>
        <p:nvSpPr>
          <p:cNvPr id="4" name="Slide Number Placeholder 3"/>
          <p:cNvSpPr>
            <a:spLocks noGrp="1"/>
          </p:cNvSpPr>
          <p:nvPr>
            <p:ph type="sldNum" sz="quarter" idx="10"/>
          </p:nvPr>
        </p:nvSpPr>
        <p:spPr/>
        <p:txBody>
          <a:bodyPr/>
          <a:lstStyle/>
          <a:p>
            <a:fld id="{9C80A16D-31E5-489F-8593-8FA0BF8795F0}" type="slidenum">
              <a:rPr lang="en-US" smtClean="0"/>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From the above analysis</a:t>
            </a:r>
            <a:r>
              <a:rPr lang="en-US" baseline="0" dirty="0"/>
              <a:t> t</a:t>
            </a:r>
            <a:r>
              <a:rPr lang="en-US" dirty="0"/>
              <a:t>here</a:t>
            </a:r>
            <a:r>
              <a:rPr lang="en-US" baseline="0" dirty="0"/>
              <a:t> are four ethnic groups present in the dataset, namely: Hispanic, Asian, African-American and Caucasian. There are 66 students from the Hispanic ethnic group, 53 students from the Asian ethnic group, 52 students from the African-American ethnic group and 45 students from the Caucasian ethnic group.</a:t>
            </a:r>
            <a:endParaRPr lang="en-US" dirty="0"/>
          </a:p>
        </p:txBody>
      </p:sp>
      <p:sp>
        <p:nvSpPr>
          <p:cNvPr id="4" name="Slide Number Placeholder 3"/>
          <p:cNvSpPr>
            <a:spLocks noGrp="1"/>
          </p:cNvSpPr>
          <p:nvPr>
            <p:ph type="sldNum" sz="quarter" idx="10"/>
          </p:nvPr>
        </p:nvSpPr>
        <p:spPr/>
        <p:txBody>
          <a:bodyPr/>
          <a:lstStyle/>
          <a:p>
            <a:fld id="{9C80A16D-31E5-489F-8593-8FA0BF8795F0}" type="slidenum">
              <a:rPr lang="en-US" smtClean="0"/>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From</a:t>
            </a:r>
            <a:r>
              <a:rPr lang="en-US" baseline="0" dirty="0"/>
              <a:t> the above analysis the average score for the  female and male Gender  are 67.66 and 63.37 respectively.</a:t>
            </a:r>
            <a:endParaRPr lang="en-US" dirty="0"/>
          </a:p>
        </p:txBody>
      </p:sp>
      <p:sp>
        <p:nvSpPr>
          <p:cNvPr id="4" name="Slide Number Placeholder 3"/>
          <p:cNvSpPr>
            <a:spLocks noGrp="1"/>
          </p:cNvSpPr>
          <p:nvPr>
            <p:ph type="sldNum" sz="quarter" idx="10"/>
          </p:nvPr>
        </p:nvSpPr>
        <p:spPr/>
        <p:txBody>
          <a:bodyPr/>
          <a:lstStyle/>
          <a:p>
            <a:fld id="{9C80A16D-31E5-489F-8593-8FA0BF8795F0}" type="slidenum">
              <a:rPr lang="en-US" smtClean="0"/>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average score for students in general</a:t>
            </a:r>
            <a:r>
              <a:rPr lang="en-US" baseline="0" dirty="0"/>
              <a:t> is 65.27.</a:t>
            </a:r>
            <a:endParaRPr lang="en-US" dirty="0"/>
          </a:p>
        </p:txBody>
      </p:sp>
      <p:sp>
        <p:nvSpPr>
          <p:cNvPr id="4" name="Slide Number Placeholder 3"/>
          <p:cNvSpPr>
            <a:spLocks noGrp="1"/>
          </p:cNvSpPr>
          <p:nvPr>
            <p:ph type="sldNum" sz="quarter" idx="10"/>
          </p:nvPr>
        </p:nvSpPr>
        <p:spPr/>
        <p:txBody>
          <a:bodyPr/>
          <a:lstStyle/>
          <a:p>
            <a:fld id="{9C80A16D-31E5-489F-8593-8FA0BF8795F0}" type="slidenum">
              <a:rPr lang="en-US" smtClean="0"/>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Yes.</a:t>
            </a:r>
            <a:r>
              <a:rPr lang="en-US" baseline="0" dirty="0"/>
              <a:t> Because f</a:t>
            </a:r>
            <a:r>
              <a:rPr lang="en-US" dirty="0"/>
              <a:t>rom the above</a:t>
            </a:r>
            <a:r>
              <a:rPr lang="en-US" baseline="0" dirty="0"/>
              <a:t> analysis students with free lunch program gets higher grades than others with paid lunch program.</a:t>
            </a:r>
            <a:endParaRPr lang="en-US" dirty="0"/>
          </a:p>
        </p:txBody>
      </p:sp>
      <p:sp>
        <p:nvSpPr>
          <p:cNvPr id="4" name="Slide Number Placeholder 3"/>
          <p:cNvSpPr>
            <a:spLocks noGrp="1"/>
          </p:cNvSpPr>
          <p:nvPr>
            <p:ph type="sldNum" sz="quarter" idx="10"/>
          </p:nvPr>
        </p:nvSpPr>
        <p:spPr/>
        <p:txBody>
          <a:bodyPr/>
          <a:lstStyle/>
          <a:p>
            <a:fld id="{9C80A16D-31E5-489F-8593-8FA0BF8795F0}" type="slidenum">
              <a:rPr lang="en-US" smtClean="0"/>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Yes.</a:t>
            </a:r>
            <a:r>
              <a:rPr lang="en-US" baseline="0" dirty="0"/>
              <a:t> Because from the above analysis the Hispanic ethnic group have higher score than the other ethnic group.</a:t>
            </a:r>
            <a:endParaRPr lang="en-US" dirty="0"/>
          </a:p>
        </p:txBody>
      </p:sp>
      <p:sp>
        <p:nvSpPr>
          <p:cNvPr id="4" name="Slide Number Placeholder 3"/>
          <p:cNvSpPr>
            <a:spLocks noGrp="1"/>
          </p:cNvSpPr>
          <p:nvPr>
            <p:ph type="sldNum" sz="quarter" idx="10"/>
          </p:nvPr>
        </p:nvSpPr>
        <p:spPr/>
        <p:txBody>
          <a:bodyPr/>
          <a:lstStyle/>
          <a:p>
            <a:fld id="{9C80A16D-31E5-489F-8593-8FA0BF8795F0}" type="slidenum">
              <a:rPr lang="en-US" smtClean="0"/>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Yes</a:t>
            </a:r>
            <a:r>
              <a:rPr lang="en-US" baseline="0" dirty="0"/>
              <a:t> because f</a:t>
            </a:r>
            <a:r>
              <a:rPr lang="en-US" dirty="0"/>
              <a:t>rom</a:t>
            </a:r>
            <a:r>
              <a:rPr lang="en-US" baseline="0" dirty="0"/>
              <a:t> the above analysis the male gender have higher score than the female gender.</a:t>
            </a:r>
            <a:endParaRPr lang="en-US" dirty="0"/>
          </a:p>
        </p:txBody>
      </p:sp>
      <p:sp>
        <p:nvSpPr>
          <p:cNvPr id="4" name="Slide Number Placeholder 3"/>
          <p:cNvSpPr>
            <a:spLocks noGrp="1"/>
          </p:cNvSpPr>
          <p:nvPr>
            <p:ph type="sldNum" sz="quarter" idx="10"/>
          </p:nvPr>
        </p:nvSpPr>
        <p:spPr/>
        <p:txBody>
          <a:bodyPr/>
          <a:lstStyle/>
          <a:p>
            <a:fld id="{9C80A16D-31E5-489F-8593-8FA0BF8795F0}" type="slidenum">
              <a:rPr lang="en-US" smtClean="0"/>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teacher that gives the best</a:t>
            </a:r>
            <a:r>
              <a:rPr lang="en-US" baseline="0" dirty="0"/>
              <a:t> result with all students is Wesson.</a:t>
            </a:r>
            <a:endParaRPr lang="en-US" dirty="0"/>
          </a:p>
        </p:txBody>
      </p:sp>
      <p:sp>
        <p:nvSpPr>
          <p:cNvPr id="4" name="Slide Number Placeholder 3"/>
          <p:cNvSpPr>
            <a:spLocks noGrp="1"/>
          </p:cNvSpPr>
          <p:nvPr>
            <p:ph type="sldNum" sz="quarter" idx="10"/>
          </p:nvPr>
        </p:nvSpPr>
        <p:spPr/>
        <p:txBody>
          <a:bodyPr/>
          <a:lstStyle/>
          <a:p>
            <a:fld id="{9C80A16D-31E5-489F-8593-8FA0BF8795F0}"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5218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44619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31168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92722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46674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7177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dirty="0"/>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53126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9596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88211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47061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2196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9/17/2023</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429953322"/>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hyperlink" Target="https://courses.lumenlearning.com/wmopen-collegesuccess/chapter/class-attendance/" TargetMode="Externa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16">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CFA0643-9054-5AAE-33A0-43AA8C1C56FF}"/>
              </a:ext>
            </a:extLst>
          </p:cNvPr>
          <p:cNvPicPr>
            <a:picLocks noChangeAspect="1"/>
          </p:cNvPicPr>
          <p:nvPr/>
        </p:nvPicPr>
        <p:blipFill rotWithShape="1">
          <a:blip r:embed="rId2">
            <a:alphaModFix amt="50000"/>
          </a:blip>
          <a:srcRect l="10464" r="557" b="-1"/>
          <a:stretch/>
        </p:blipFill>
        <p:spPr>
          <a:xfrm>
            <a:off x="20" y="10"/>
            <a:ext cx="9143980" cy="6857990"/>
          </a:xfrm>
          <a:prstGeom prst="rect">
            <a:avLst/>
          </a:prstGeom>
        </p:spPr>
      </p:pic>
      <p:sp>
        <p:nvSpPr>
          <p:cNvPr id="2" name="Title 1">
            <a:extLst>
              <a:ext uri="{FF2B5EF4-FFF2-40B4-BE49-F238E27FC236}">
                <a16:creationId xmlns:a16="http://schemas.microsoft.com/office/drawing/2014/main" id="{C2085C52-B820-2ACA-9287-B681D3F4F839}"/>
              </a:ext>
            </a:extLst>
          </p:cNvPr>
          <p:cNvSpPr>
            <a:spLocks noGrp="1"/>
          </p:cNvSpPr>
          <p:nvPr>
            <p:ph type="title"/>
          </p:nvPr>
        </p:nvSpPr>
        <p:spPr>
          <a:xfrm>
            <a:off x="1143000" y="1122363"/>
            <a:ext cx="6858000" cy="3063240"/>
          </a:xfrm>
        </p:spPr>
        <p:txBody>
          <a:bodyPr vert="horz" lIns="91440" tIns="45720" rIns="91440" bIns="45720" rtlCol="0" anchor="b">
            <a:normAutofit/>
          </a:bodyPr>
          <a:lstStyle/>
          <a:p>
            <a:pPr algn="ctr"/>
            <a:r>
              <a:rPr lang="en-US" sz="5700" dirty="0">
                <a:solidFill>
                  <a:schemeClr val="bg1"/>
                </a:solidFill>
              </a:rPr>
              <a:t>ADUKWU  REUBEN</a:t>
            </a:r>
          </a:p>
        </p:txBody>
      </p:sp>
      <p:sp>
        <p:nvSpPr>
          <p:cNvPr id="26"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80654" y="4368623"/>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 name="connsiteX0" fmla="*/ 0 w 3182692"/>
              <a:gd name="connsiteY0" fmla="*/ 0 h 18288"/>
              <a:gd name="connsiteX1" fmla="*/ 572885 w 3182692"/>
              <a:gd name="connsiteY1" fmla="*/ 0 h 18288"/>
              <a:gd name="connsiteX2" fmla="*/ 1113942 w 3182692"/>
              <a:gd name="connsiteY2" fmla="*/ 0 h 18288"/>
              <a:gd name="connsiteX3" fmla="*/ 1686827 w 3182692"/>
              <a:gd name="connsiteY3" fmla="*/ 0 h 18288"/>
              <a:gd name="connsiteX4" fmla="*/ 2323365 w 3182692"/>
              <a:gd name="connsiteY4" fmla="*/ 0 h 18288"/>
              <a:gd name="connsiteX5" fmla="*/ 3182692 w 3182692"/>
              <a:gd name="connsiteY5" fmla="*/ 0 h 18288"/>
              <a:gd name="connsiteX6" fmla="*/ 3182692 w 3182692"/>
              <a:gd name="connsiteY6" fmla="*/ 18288 h 18288"/>
              <a:gd name="connsiteX7" fmla="*/ 2546154 w 3182692"/>
              <a:gd name="connsiteY7" fmla="*/ 18288 h 18288"/>
              <a:gd name="connsiteX8" fmla="*/ 1845961 w 3182692"/>
              <a:gd name="connsiteY8" fmla="*/ 18288 h 18288"/>
              <a:gd name="connsiteX9" fmla="*/ 1304904 w 3182692"/>
              <a:gd name="connsiteY9" fmla="*/ 18288 h 18288"/>
              <a:gd name="connsiteX10" fmla="*/ 604711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25870" y="33585"/>
                  <a:pt x="418138" y="17639"/>
                  <a:pt x="636538" y="0"/>
                </a:cubicBezTo>
                <a:cubicBezTo>
                  <a:pt x="865372" y="-3887"/>
                  <a:pt x="1010746" y="-18166"/>
                  <a:pt x="1273077" y="0"/>
                </a:cubicBezTo>
                <a:cubicBezTo>
                  <a:pt x="1527846" y="-24408"/>
                  <a:pt x="1703704" y="-36055"/>
                  <a:pt x="1909615" y="0"/>
                </a:cubicBezTo>
                <a:cubicBezTo>
                  <a:pt x="2119487" y="1667"/>
                  <a:pt x="2200543" y="-19343"/>
                  <a:pt x="2482500" y="0"/>
                </a:cubicBezTo>
                <a:cubicBezTo>
                  <a:pt x="2736775" y="57438"/>
                  <a:pt x="2997998" y="-48885"/>
                  <a:pt x="3182692" y="0"/>
                </a:cubicBezTo>
                <a:cubicBezTo>
                  <a:pt x="3182658" y="4844"/>
                  <a:pt x="3182282" y="11009"/>
                  <a:pt x="3182692" y="18288"/>
                </a:cubicBezTo>
                <a:cubicBezTo>
                  <a:pt x="2944477" y="15825"/>
                  <a:pt x="2868931" y="12370"/>
                  <a:pt x="2609807" y="18288"/>
                </a:cubicBezTo>
                <a:cubicBezTo>
                  <a:pt x="2341556" y="6193"/>
                  <a:pt x="2324113" y="22706"/>
                  <a:pt x="2068750" y="18288"/>
                </a:cubicBezTo>
                <a:cubicBezTo>
                  <a:pt x="1817163" y="7852"/>
                  <a:pt x="1716254" y="25979"/>
                  <a:pt x="1432211" y="18288"/>
                </a:cubicBezTo>
                <a:cubicBezTo>
                  <a:pt x="1164747" y="-28137"/>
                  <a:pt x="993140" y="27575"/>
                  <a:pt x="859327" y="18288"/>
                </a:cubicBezTo>
                <a:cubicBezTo>
                  <a:pt x="750703" y="-24974"/>
                  <a:pt x="236193" y="38731"/>
                  <a:pt x="0" y="18288"/>
                </a:cubicBezTo>
                <a:cubicBezTo>
                  <a:pt x="-649" y="11698"/>
                  <a:pt x="663" y="5413"/>
                  <a:pt x="0" y="0"/>
                </a:cubicBezTo>
                <a:close/>
              </a:path>
              <a:path w="3182692" h="18288" stroke="0" extrusionOk="0">
                <a:moveTo>
                  <a:pt x="0" y="0"/>
                </a:moveTo>
                <a:cubicBezTo>
                  <a:pt x="224421" y="-39331"/>
                  <a:pt x="418777" y="11439"/>
                  <a:pt x="572885" y="0"/>
                </a:cubicBezTo>
                <a:cubicBezTo>
                  <a:pt x="750333" y="-6388"/>
                  <a:pt x="940592" y="15806"/>
                  <a:pt x="1113942" y="0"/>
                </a:cubicBezTo>
                <a:cubicBezTo>
                  <a:pt x="1322785" y="-1777"/>
                  <a:pt x="1505363" y="28230"/>
                  <a:pt x="1686827" y="0"/>
                </a:cubicBezTo>
                <a:cubicBezTo>
                  <a:pt x="1853304" y="1595"/>
                  <a:pt x="2194652" y="-1232"/>
                  <a:pt x="2323365" y="0"/>
                </a:cubicBezTo>
                <a:cubicBezTo>
                  <a:pt x="2488732" y="36406"/>
                  <a:pt x="2902093" y="-40336"/>
                  <a:pt x="3182692" y="0"/>
                </a:cubicBezTo>
                <a:cubicBezTo>
                  <a:pt x="3182167" y="5049"/>
                  <a:pt x="3182885" y="12044"/>
                  <a:pt x="3182692" y="18288"/>
                </a:cubicBezTo>
                <a:cubicBezTo>
                  <a:pt x="3012563" y="-37820"/>
                  <a:pt x="2765409" y="35618"/>
                  <a:pt x="2546154" y="18288"/>
                </a:cubicBezTo>
                <a:cubicBezTo>
                  <a:pt x="2333381" y="13914"/>
                  <a:pt x="2154438" y="9838"/>
                  <a:pt x="1845961" y="18288"/>
                </a:cubicBezTo>
                <a:cubicBezTo>
                  <a:pt x="1531509" y="33812"/>
                  <a:pt x="1456631" y="-6606"/>
                  <a:pt x="1304904" y="18288"/>
                </a:cubicBezTo>
                <a:cubicBezTo>
                  <a:pt x="1168344" y="36351"/>
                  <a:pt x="928499" y="15047"/>
                  <a:pt x="604711" y="18288"/>
                </a:cubicBezTo>
                <a:cubicBezTo>
                  <a:pt x="285438" y="38007"/>
                  <a:pt x="116029" y="-22204"/>
                  <a:pt x="0" y="18288"/>
                </a:cubicBezTo>
                <a:cubicBezTo>
                  <a:pt x="-39" y="12511"/>
                  <a:pt x="-381" y="8039"/>
                  <a:pt x="0" y="0"/>
                </a:cubicBezTo>
                <a:close/>
              </a:path>
              <a:path w="3182692" h="18288" fill="none" stroke="0" extrusionOk="0">
                <a:moveTo>
                  <a:pt x="0" y="0"/>
                </a:moveTo>
                <a:cubicBezTo>
                  <a:pt x="245832" y="29445"/>
                  <a:pt x="388924" y="-28919"/>
                  <a:pt x="636538" y="0"/>
                </a:cubicBezTo>
                <a:cubicBezTo>
                  <a:pt x="854919" y="4634"/>
                  <a:pt x="991654" y="8864"/>
                  <a:pt x="1273077" y="0"/>
                </a:cubicBezTo>
                <a:cubicBezTo>
                  <a:pt x="1566644" y="-14667"/>
                  <a:pt x="1666526" y="3717"/>
                  <a:pt x="1909615" y="0"/>
                </a:cubicBezTo>
                <a:cubicBezTo>
                  <a:pt x="2138795" y="27220"/>
                  <a:pt x="2225506" y="-13892"/>
                  <a:pt x="2482500" y="0"/>
                </a:cubicBezTo>
                <a:cubicBezTo>
                  <a:pt x="2775583" y="32183"/>
                  <a:pt x="3003218" y="-43687"/>
                  <a:pt x="3182692" y="0"/>
                </a:cubicBezTo>
                <a:cubicBezTo>
                  <a:pt x="3183006" y="4158"/>
                  <a:pt x="3181713" y="12539"/>
                  <a:pt x="3182692" y="18288"/>
                </a:cubicBezTo>
                <a:cubicBezTo>
                  <a:pt x="2959845" y="25574"/>
                  <a:pt x="2868929" y="24980"/>
                  <a:pt x="2609807" y="18288"/>
                </a:cubicBezTo>
                <a:cubicBezTo>
                  <a:pt x="2341405" y="5992"/>
                  <a:pt x="2328488" y="20436"/>
                  <a:pt x="2068750" y="18288"/>
                </a:cubicBezTo>
                <a:cubicBezTo>
                  <a:pt x="1816113" y="2395"/>
                  <a:pt x="1699345" y="36855"/>
                  <a:pt x="1432211" y="18288"/>
                </a:cubicBezTo>
                <a:cubicBezTo>
                  <a:pt x="1148381" y="-28184"/>
                  <a:pt x="987622" y="2403"/>
                  <a:pt x="859327" y="18288"/>
                </a:cubicBezTo>
                <a:cubicBezTo>
                  <a:pt x="743387" y="37422"/>
                  <a:pt x="194182" y="18789"/>
                  <a:pt x="0" y="18288"/>
                </a:cubicBezTo>
                <a:cubicBezTo>
                  <a:pt x="20" y="11469"/>
                  <a:pt x="-29" y="5154"/>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9272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77174"/>
          </a:xfrm>
        </p:spPr>
        <p:txBody>
          <a:bodyPr>
            <a:normAutofit/>
          </a:bodyPr>
          <a:lstStyle/>
          <a:p>
            <a:r>
              <a:rPr lang="en-US" sz="2800" b="1" dirty="0">
                <a:latin typeface="Calibri"/>
                <a:ea typeface="Calibri"/>
                <a:cs typeface="Calibri"/>
              </a:rPr>
              <a:t>Does any gender have a higher score than the other?</a:t>
            </a:r>
          </a:p>
        </p:txBody>
      </p:sp>
      <p:pic>
        <p:nvPicPr>
          <p:cNvPr id="4" name="Content Placeholder 3" descr="Figure_4.png"/>
          <p:cNvPicPr>
            <a:picLocks noGrp="1" noChangeAspect="1"/>
          </p:cNvPicPr>
          <p:nvPr>
            <p:ph idx="1"/>
          </p:nvPr>
        </p:nvPicPr>
        <p:blipFill>
          <a:blip r:embed="rId3"/>
          <a:stretch>
            <a:fillRect/>
          </a:stretch>
        </p:blipFill>
        <p:spPr>
          <a:xfrm>
            <a:off x="1556089" y="675436"/>
            <a:ext cx="5801784" cy="3704357"/>
          </a:xfrm>
        </p:spPr>
      </p:pic>
      <p:sp>
        <p:nvSpPr>
          <p:cNvPr id="3" name="TextBox 2">
            <a:extLst>
              <a:ext uri="{FF2B5EF4-FFF2-40B4-BE49-F238E27FC236}">
                <a16:creationId xmlns:a16="http://schemas.microsoft.com/office/drawing/2014/main" id="{C1E41F55-F2BC-F962-5F1D-27D4AFD10D56}"/>
              </a:ext>
            </a:extLst>
          </p:cNvPr>
          <p:cNvSpPr txBox="1"/>
          <p:nvPr/>
        </p:nvSpPr>
        <p:spPr>
          <a:xfrm>
            <a:off x="309716" y="4793225"/>
            <a:ext cx="8377083" cy="21544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ea typeface="Calibri"/>
                <a:cs typeface="Calibri"/>
              </a:rPr>
              <a:t>Yes because from the above analysis the male gender have higher score than the female gender.</a:t>
            </a:r>
          </a:p>
          <a:p>
            <a:endParaRPr lang="en-US" sz="1200" b="1" dirty="0">
              <a:ea typeface="+mn-lt"/>
              <a:cs typeface="+mn-lt"/>
            </a:endParaRPr>
          </a:p>
          <a:p>
            <a:r>
              <a:rPr lang="en-US" sz="1400" b="1" err="1">
                <a:solidFill>
                  <a:srgbClr val="FF0000"/>
                </a:solidFill>
                <a:ea typeface="+mn-lt"/>
                <a:cs typeface="+mn-lt"/>
              </a:rPr>
              <a:t>sumof_score_by_gender</a:t>
            </a:r>
            <a:r>
              <a:rPr lang="en-US" sz="1400" b="1" dirty="0">
                <a:solidFill>
                  <a:srgbClr val="FF0000"/>
                </a:solidFill>
                <a:ea typeface="+mn-lt"/>
                <a:cs typeface="+mn-lt"/>
              </a:rPr>
              <a:t> = </a:t>
            </a:r>
            <a:r>
              <a:rPr lang="en-US" sz="1400" b="1" err="1">
                <a:solidFill>
                  <a:srgbClr val="FF0000"/>
                </a:solidFill>
                <a:ea typeface="+mn-lt"/>
                <a:cs typeface="+mn-lt"/>
              </a:rPr>
              <a:t>df.groupby</a:t>
            </a:r>
            <a:r>
              <a:rPr lang="en-US" sz="1400" b="1" dirty="0">
                <a:solidFill>
                  <a:srgbClr val="FF0000"/>
                </a:solidFill>
                <a:ea typeface="+mn-lt"/>
                <a:cs typeface="+mn-lt"/>
              </a:rPr>
              <a:t>('Gender')['Score'].sum().round(2)</a:t>
            </a:r>
            <a:br>
              <a:rPr lang="en-US" sz="1400" b="1" dirty="0">
                <a:solidFill>
                  <a:srgbClr val="FF0000"/>
                </a:solidFill>
                <a:ea typeface="+mn-lt"/>
                <a:cs typeface="+mn-lt"/>
              </a:rPr>
            </a:br>
            <a:r>
              <a:rPr lang="en-US" sz="1400" b="1" dirty="0">
                <a:solidFill>
                  <a:srgbClr val="FF0000"/>
                </a:solidFill>
                <a:ea typeface="+mn-lt"/>
                <a:cs typeface="+mn-lt"/>
              </a:rPr>
              <a:t>print(</a:t>
            </a:r>
            <a:r>
              <a:rPr lang="en-US" sz="1400" b="1" err="1">
                <a:solidFill>
                  <a:srgbClr val="FF0000"/>
                </a:solidFill>
                <a:ea typeface="+mn-lt"/>
                <a:cs typeface="+mn-lt"/>
              </a:rPr>
              <a:t>sumof_score_by_gender</a:t>
            </a:r>
            <a:r>
              <a:rPr lang="en-US" sz="1400" b="1" dirty="0">
                <a:solidFill>
                  <a:srgbClr val="FF0000"/>
                </a:solidFill>
                <a:ea typeface="+mn-lt"/>
                <a:cs typeface="+mn-lt"/>
              </a:rPr>
              <a:t>).</a:t>
            </a:r>
          </a:p>
          <a:p>
            <a:endParaRPr lang="en-US" sz="1000" b="1" dirty="0">
              <a:solidFill>
                <a:srgbClr val="080808"/>
              </a:solidFill>
              <a:ea typeface="+mn-lt"/>
              <a:cs typeface="+mn-lt"/>
            </a:endParaRPr>
          </a:p>
          <a:p>
            <a:r>
              <a:rPr lang="en-US" sz="1200" b="1" dirty="0">
                <a:solidFill>
                  <a:srgbClr val="374151"/>
                </a:solidFill>
                <a:ea typeface="+mn-lt"/>
                <a:cs typeface="+mn-lt"/>
              </a:rPr>
              <a:t>In this code, the </a:t>
            </a:r>
            <a:r>
              <a:rPr lang="en-US" sz="1200" b="1" err="1">
                <a:solidFill>
                  <a:srgbClr val="374151"/>
                </a:solidFill>
                <a:ea typeface="+mn-lt"/>
                <a:cs typeface="+mn-lt"/>
              </a:rPr>
              <a:t>DataFrame</a:t>
            </a:r>
            <a:r>
              <a:rPr lang="en-US" sz="1200" b="1" dirty="0">
                <a:solidFill>
                  <a:srgbClr val="374151"/>
                </a:solidFill>
                <a:ea typeface="+mn-lt"/>
                <a:cs typeface="+mn-lt"/>
              </a:rPr>
              <a:t> is grouped by the 'Gender' column using </a:t>
            </a:r>
            <a:r>
              <a:rPr lang="en-US" sz="1200" b="1" err="1">
                <a:latin typeface="Consolas"/>
                <a:ea typeface="Calibri"/>
                <a:cs typeface="Calibri"/>
              </a:rPr>
              <a:t>groupby</a:t>
            </a:r>
            <a:r>
              <a:rPr lang="en-US" sz="1200" b="1" dirty="0">
                <a:latin typeface="Consolas"/>
                <a:ea typeface="Calibri"/>
                <a:cs typeface="Calibri"/>
              </a:rPr>
              <a:t>()</a:t>
            </a:r>
            <a:r>
              <a:rPr lang="en-US" sz="1200" b="1" dirty="0">
                <a:solidFill>
                  <a:srgbClr val="374151"/>
                </a:solidFill>
                <a:ea typeface="+mn-lt"/>
                <a:cs typeface="+mn-lt"/>
              </a:rPr>
              <a:t>. Then, the </a:t>
            </a:r>
            <a:r>
              <a:rPr lang="en-US" sz="1200" b="1" dirty="0">
                <a:solidFill>
                  <a:srgbClr val="374151"/>
                </a:solidFill>
                <a:latin typeface="Calibri"/>
                <a:ea typeface="Calibri"/>
                <a:cs typeface="Calibri"/>
              </a:rPr>
              <a:t>sum</a:t>
            </a:r>
            <a:r>
              <a:rPr lang="en-US" sz="1200" b="1" dirty="0">
                <a:latin typeface="Consolas"/>
                <a:ea typeface="Calibri"/>
                <a:cs typeface="Calibri"/>
              </a:rPr>
              <a:t>()</a:t>
            </a:r>
            <a:r>
              <a:rPr lang="en-US" sz="1200" b="1" dirty="0">
                <a:solidFill>
                  <a:srgbClr val="374151"/>
                </a:solidFill>
                <a:ea typeface="+mn-lt"/>
                <a:cs typeface="+mn-lt"/>
              </a:rPr>
              <a:t> function is applied to the 'Score' column within each gender group to calculate the sum of score for each group.</a:t>
            </a:r>
            <a:endParaRPr lang="en-US" b="1">
              <a:ea typeface="Calibri"/>
              <a:cs typeface="Calibri"/>
            </a:endParaRPr>
          </a:p>
          <a:p>
            <a:r>
              <a:rPr lang="en-US" sz="1200" b="1" dirty="0">
                <a:solidFill>
                  <a:srgbClr val="374151"/>
                </a:solidFill>
                <a:ea typeface="+mn-lt"/>
                <a:cs typeface="+mn-lt"/>
              </a:rPr>
              <a:t>The resulting grouped data, </a:t>
            </a:r>
            <a:r>
              <a:rPr lang="en-US" sz="1200" b="1" err="1">
                <a:solidFill>
                  <a:srgbClr val="374151"/>
                </a:solidFill>
                <a:latin typeface="Calibri"/>
                <a:ea typeface="Calibri"/>
                <a:cs typeface="Calibri"/>
              </a:rPr>
              <a:t>sumof</a:t>
            </a:r>
            <a:r>
              <a:rPr lang="en-US" sz="1200" b="1" err="1">
                <a:latin typeface="Consolas"/>
                <a:ea typeface="Calibri"/>
                <a:cs typeface="Calibri"/>
              </a:rPr>
              <a:t>_score_by_gender</a:t>
            </a:r>
            <a:r>
              <a:rPr lang="en-US" sz="1200" b="1" dirty="0">
                <a:solidFill>
                  <a:srgbClr val="374151"/>
                </a:solidFill>
                <a:ea typeface="+mn-lt"/>
                <a:cs typeface="+mn-lt"/>
              </a:rPr>
              <a:t>, is a Series object with the gender as the index and the sum of score as the values.</a:t>
            </a:r>
            <a:endParaRPr lang="en-US" b="1">
              <a:ea typeface="Calibri"/>
              <a:cs typeface="Calibri"/>
            </a:endParaRPr>
          </a:p>
          <a:p>
            <a:r>
              <a:rPr lang="en-US" sz="1200" b="1" dirty="0">
                <a:solidFill>
                  <a:srgbClr val="374151"/>
                </a:solidFill>
                <a:ea typeface="+mn-lt"/>
                <a:cs typeface="+mn-lt"/>
              </a:rPr>
              <a:t>By printing </a:t>
            </a:r>
            <a:r>
              <a:rPr lang="en-US" sz="1200" b="1" err="1">
                <a:solidFill>
                  <a:srgbClr val="374151"/>
                </a:solidFill>
                <a:latin typeface="Calibri"/>
                <a:ea typeface="Calibri"/>
                <a:cs typeface="Calibri"/>
              </a:rPr>
              <a:t>sumof</a:t>
            </a:r>
            <a:r>
              <a:rPr lang="en-US" sz="1200" b="1" err="1">
                <a:latin typeface="Consolas"/>
                <a:ea typeface="Calibri"/>
                <a:cs typeface="Calibri"/>
              </a:rPr>
              <a:t>_score_by_gender</a:t>
            </a:r>
            <a:r>
              <a:rPr lang="en-US" sz="1200" b="1" dirty="0">
                <a:solidFill>
                  <a:srgbClr val="374151"/>
                </a:solidFill>
                <a:ea typeface="+mn-lt"/>
                <a:cs typeface="+mn-lt"/>
              </a:rPr>
              <a:t>, you can see the sum of score for each gender. This will allow you to compare the average score and determine if one gender tends to have higher score than the other.</a:t>
            </a: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40080"/>
            <a:ext cx="3614166" cy="1481328"/>
          </a:xfrm>
        </p:spPr>
        <p:txBody>
          <a:bodyPr vert="horz" lIns="91440" tIns="45720" rIns="91440" bIns="45720" rtlCol="0" anchor="b">
            <a:normAutofit/>
          </a:bodyPr>
          <a:lstStyle/>
          <a:p>
            <a:r>
              <a:rPr lang="en-US" sz="3300" b="1" kern="1200">
                <a:solidFill>
                  <a:schemeClr val="tx1"/>
                </a:solidFill>
                <a:latin typeface="+mj-lt"/>
                <a:ea typeface="+mj-ea"/>
                <a:cs typeface="+mj-cs"/>
              </a:rPr>
              <a:t>Who gives the best results with all students?</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372868"/>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FF97158-D42C-AEB6-D65C-ECF157CBFF0B}"/>
              </a:ext>
            </a:extLst>
          </p:cNvPr>
          <p:cNvSpPr txBox="1"/>
          <p:nvPr/>
        </p:nvSpPr>
        <p:spPr>
          <a:xfrm>
            <a:off x="473202" y="2660904"/>
            <a:ext cx="3614166" cy="354787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1100" dirty="0"/>
              <a:t>The teacher that gives the best result with all students is Wesson.</a:t>
            </a:r>
            <a:endParaRPr lang="en-US" sz="1100">
              <a:ea typeface="Calibri"/>
              <a:cs typeface="Calibri"/>
            </a:endParaRPr>
          </a:p>
          <a:p>
            <a:pPr indent="-228600">
              <a:lnSpc>
                <a:spcPct val="90000"/>
              </a:lnSpc>
              <a:spcAft>
                <a:spcPts val="600"/>
              </a:spcAft>
              <a:buFont typeface="Arial" panose="020B0604020202020204" pitchFamily="34" charset="0"/>
              <a:buChar char="•"/>
            </a:pPr>
            <a:r>
              <a:rPr lang="en-US" sz="1400" b="1" err="1">
                <a:solidFill>
                  <a:srgbClr val="FF0000"/>
                </a:solidFill>
                <a:ea typeface="+mn-lt"/>
                <a:cs typeface="+mn-lt"/>
              </a:rPr>
              <a:t>average_scores</a:t>
            </a:r>
            <a:r>
              <a:rPr lang="en-US" sz="1400" b="1" dirty="0">
                <a:solidFill>
                  <a:srgbClr val="FF0000"/>
                </a:solidFill>
                <a:ea typeface="+mn-lt"/>
                <a:cs typeface="+mn-lt"/>
              </a:rPr>
              <a:t> = </a:t>
            </a:r>
            <a:r>
              <a:rPr lang="en-US" sz="1400" b="1" err="1">
                <a:solidFill>
                  <a:srgbClr val="FF0000"/>
                </a:solidFill>
                <a:ea typeface="+mn-lt"/>
                <a:cs typeface="+mn-lt"/>
              </a:rPr>
              <a:t>df.groupby</a:t>
            </a:r>
            <a:r>
              <a:rPr lang="en-US" sz="1400" b="1" dirty="0">
                <a:solidFill>
                  <a:srgbClr val="FF0000"/>
                </a:solidFill>
                <a:ea typeface="+mn-lt"/>
                <a:cs typeface="+mn-lt"/>
              </a:rPr>
              <a:t>('Teacher')['Score'].mean()</a:t>
            </a:r>
            <a:br>
              <a:rPr lang="en-US" sz="1400" b="1" dirty="0">
                <a:solidFill>
                  <a:srgbClr val="FF0000"/>
                </a:solidFill>
                <a:ea typeface="+mn-lt"/>
                <a:cs typeface="+mn-lt"/>
              </a:rPr>
            </a:br>
            <a:r>
              <a:rPr lang="en-US" sz="1400" b="1" dirty="0">
                <a:solidFill>
                  <a:srgbClr val="FF0000"/>
                </a:solidFill>
                <a:ea typeface="+mn-lt"/>
                <a:cs typeface="+mn-lt"/>
              </a:rPr>
              <a:t># Find the teacher with the highest average score</a:t>
            </a:r>
            <a:br>
              <a:rPr lang="en-US" sz="1400" b="1" dirty="0">
                <a:solidFill>
                  <a:srgbClr val="FF0000"/>
                </a:solidFill>
                <a:ea typeface="+mn-lt"/>
                <a:cs typeface="+mn-lt"/>
              </a:rPr>
            </a:br>
            <a:r>
              <a:rPr lang="en-US" sz="1400" b="1" err="1">
                <a:solidFill>
                  <a:srgbClr val="FF0000"/>
                </a:solidFill>
                <a:ea typeface="+mn-lt"/>
                <a:cs typeface="+mn-lt"/>
              </a:rPr>
              <a:t>best_teacher</a:t>
            </a:r>
            <a:r>
              <a:rPr lang="en-US" sz="1400" b="1" dirty="0">
                <a:solidFill>
                  <a:srgbClr val="FF0000"/>
                </a:solidFill>
                <a:ea typeface="+mn-lt"/>
                <a:cs typeface="+mn-lt"/>
              </a:rPr>
              <a:t> = </a:t>
            </a:r>
            <a:r>
              <a:rPr lang="en-US" sz="1400" b="1" err="1">
                <a:solidFill>
                  <a:srgbClr val="FF0000"/>
                </a:solidFill>
                <a:ea typeface="+mn-lt"/>
                <a:cs typeface="+mn-lt"/>
              </a:rPr>
              <a:t>average_scores.idxmax</a:t>
            </a:r>
            <a:r>
              <a:rPr lang="en-US" sz="1400" b="1" dirty="0">
                <a:solidFill>
                  <a:srgbClr val="FF0000"/>
                </a:solidFill>
                <a:ea typeface="+mn-lt"/>
                <a:cs typeface="+mn-lt"/>
              </a:rPr>
              <a:t>()</a:t>
            </a:r>
            <a:br>
              <a:rPr lang="en-US" sz="1400" b="1" dirty="0">
                <a:solidFill>
                  <a:srgbClr val="FF0000"/>
                </a:solidFill>
                <a:ea typeface="+mn-lt"/>
                <a:cs typeface="+mn-lt"/>
              </a:rPr>
            </a:br>
            <a:r>
              <a:rPr lang="en-US" sz="1400" b="1" dirty="0">
                <a:solidFill>
                  <a:srgbClr val="FF0000"/>
                </a:solidFill>
                <a:ea typeface="+mn-lt"/>
                <a:cs typeface="+mn-lt"/>
              </a:rPr>
              <a:t>print("Best Teacher:", </a:t>
            </a:r>
            <a:r>
              <a:rPr lang="en-US" sz="1400" b="1" err="1">
                <a:solidFill>
                  <a:srgbClr val="FF0000"/>
                </a:solidFill>
                <a:ea typeface="+mn-lt"/>
                <a:cs typeface="+mn-lt"/>
              </a:rPr>
              <a:t>best_teacher</a:t>
            </a:r>
            <a:r>
              <a:rPr lang="en-US" sz="1400" b="1" dirty="0">
                <a:solidFill>
                  <a:srgbClr val="FF0000"/>
                </a:solidFill>
                <a:ea typeface="+mn-lt"/>
                <a:cs typeface="+mn-lt"/>
              </a:rPr>
              <a:t>).</a:t>
            </a:r>
            <a:endParaRPr lang="en-US" sz="1400" b="1">
              <a:solidFill>
                <a:srgbClr val="FF0000"/>
              </a:solidFill>
              <a:ea typeface="+mn-lt"/>
              <a:cs typeface="+mn-lt"/>
            </a:endParaRPr>
          </a:p>
          <a:p>
            <a:pPr indent="-228600">
              <a:lnSpc>
                <a:spcPct val="90000"/>
              </a:lnSpc>
              <a:spcAft>
                <a:spcPts val="600"/>
              </a:spcAft>
              <a:buFont typeface="Arial" panose="020B0604020202020204" pitchFamily="34" charset="0"/>
              <a:buChar char="•"/>
            </a:pPr>
            <a:r>
              <a:rPr lang="en-US" sz="1100" dirty="0"/>
              <a:t>In this code, the </a:t>
            </a:r>
            <a:r>
              <a:rPr lang="en-US" sz="1100" err="1"/>
              <a:t>DataFrame</a:t>
            </a:r>
            <a:r>
              <a:rPr lang="en-US" sz="1100" dirty="0"/>
              <a:t> is grouped by the 'Teacher' column using </a:t>
            </a:r>
            <a:r>
              <a:rPr lang="en-US" sz="1100" b="1" err="1"/>
              <a:t>groupby</a:t>
            </a:r>
            <a:r>
              <a:rPr lang="en-US" sz="1100" b="1" dirty="0"/>
              <a:t>()</a:t>
            </a:r>
            <a:r>
              <a:rPr lang="en-US" sz="1100" dirty="0"/>
              <a:t>. Then, the </a:t>
            </a:r>
            <a:r>
              <a:rPr lang="en-US" sz="1100" b="1" dirty="0"/>
              <a:t>mean()</a:t>
            </a:r>
            <a:r>
              <a:rPr lang="en-US" sz="1100" dirty="0"/>
              <a:t> function is applied to the 'Score' column within each teacher group to calculate the average score for each teacher.</a:t>
            </a:r>
            <a:endParaRPr lang="en-US" sz="1100">
              <a:ea typeface="Calibri"/>
              <a:cs typeface="Calibri"/>
            </a:endParaRPr>
          </a:p>
          <a:p>
            <a:pPr indent="-228600">
              <a:lnSpc>
                <a:spcPct val="90000"/>
              </a:lnSpc>
              <a:spcAft>
                <a:spcPts val="600"/>
              </a:spcAft>
              <a:buFont typeface="Arial" panose="020B0604020202020204" pitchFamily="34" charset="0"/>
              <a:buChar char="•"/>
            </a:pPr>
            <a:r>
              <a:rPr lang="en-US" sz="1100" dirty="0"/>
              <a:t>The resulting grouped data, </a:t>
            </a:r>
            <a:r>
              <a:rPr lang="en-US" sz="1100" b="1" err="1"/>
              <a:t>average_scores</a:t>
            </a:r>
            <a:r>
              <a:rPr lang="en-US" sz="1100" dirty="0"/>
              <a:t>, is a Series object with the teacher names as the index and the average scores as the values.</a:t>
            </a:r>
            <a:endParaRPr lang="en-US" sz="1100">
              <a:ea typeface="Calibri"/>
              <a:cs typeface="Calibri"/>
            </a:endParaRPr>
          </a:p>
          <a:p>
            <a:pPr indent="-228600">
              <a:lnSpc>
                <a:spcPct val="90000"/>
              </a:lnSpc>
              <a:spcAft>
                <a:spcPts val="600"/>
              </a:spcAft>
              <a:buFont typeface="Arial" panose="020B0604020202020204" pitchFamily="34" charset="0"/>
              <a:buChar char="•"/>
            </a:pPr>
            <a:r>
              <a:rPr lang="en-US" sz="1100" dirty="0"/>
              <a:t>By using the </a:t>
            </a:r>
            <a:r>
              <a:rPr lang="en-US" sz="1100" b="1" err="1"/>
              <a:t>idxmax</a:t>
            </a:r>
            <a:r>
              <a:rPr lang="en-US" sz="1100" b="1" dirty="0"/>
              <a:t>()</a:t>
            </a:r>
            <a:r>
              <a:rPr lang="en-US" sz="1100" dirty="0"/>
              <a:t> method on </a:t>
            </a:r>
            <a:r>
              <a:rPr lang="en-US" sz="1100" b="1" err="1"/>
              <a:t>average_scores</a:t>
            </a:r>
            <a:r>
              <a:rPr lang="en-US" sz="1100" dirty="0"/>
              <a:t>, you can identify the teacher with the highest average score. The </a:t>
            </a:r>
            <a:r>
              <a:rPr lang="en-US" sz="1100" b="1" dirty="0"/>
              <a:t>max()</a:t>
            </a:r>
            <a:r>
              <a:rPr lang="en-US" sz="1100" dirty="0"/>
              <a:t> method is used to retrieve the highest average score.</a:t>
            </a:r>
            <a:endParaRPr lang="en-US" sz="1100">
              <a:ea typeface="Calibri"/>
              <a:cs typeface="Calibri"/>
            </a:endParaRPr>
          </a:p>
          <a:p>
            <a:pPr indent="-228600">
              <a:lnSpc>
                <a:spcPct val="90000"/>
              </a:lnSpc>
              <a:spcAft>
                <a:spcPts val="600"/>
              </a:spcAft>
              <a:buFont typeface="Arial" panose="020B0604020202020204" pitchFamily="34" charset="0"/>
              <a:buChar char="•"/>
            </a:pPr>
            <a:r>
              <a:rPr lang="en-US" sz="1100" dirty="0"/>
              <a:t>The code then prints the best teacher and their corresponding average score.</a:t>
            </a:r>
            <a:endParaRPr lang="en-US" sz="1100">
              <a:ea typeface="Calibri"/>
              <a:cs typeface="Calibri"/>
            </a:endParaRPr>
          </a:p>
          <a:p>
            <a:pPr indent="-228600">
              <a:lnSpc>
                <a:spcPct val="90000"/>
              </a:lnSpc>
              <a:spcAft>
                <a:spcPts val="600"/>
              </a:spcAft>
              <a:buFont typeface="Arial" panose="020B0604020202020204" pitchFamily="34" charset="0"/>
              <a:buChar char="•"/>
            </a:pPr>
            <a:r>
              <a:rPr lang="en-US" sz="1100" dirty="0"/>
              <a:t>By analyzing the average scores for each teacher, you can determine who gives the best results with all students in the dataset.</a:t>
            </a:r>
            <a:endParaRPr lang="en-US" sz="1100" dirty="0">
              <a:ea typeface="Calibri"/>
              <a:cs typeface="Calibri"/>
            </a:endParaRPr>
          </a:p>
        </p:txBody>
      </p:sp>
      <p:pic>
        <p:nvPicPr>
          <p:cNvPr id="4" name="Content Placeholder 3" descr="Figure_8.png"/>
          <p:cNvPicPr>
            <a:picLocks noGrp="1" noChangeAspect="1"/>
          </p:cNvPicPr>
          <p:nvPr>
            <p:ph idx="1"/>
          </p:nvPr>
        </p:nvPicPr>
        <p:blipFill>
          <a:blip r:embed="rId3"/>
          <a:stretch>
            <a:fillRect/>
          </a:stretch>
        </p:blipFill>
        <p:spPr>
          <a:xfrm>
            <a:off x="4574286" y="1893665"/>
            <a:ext cx="4094226" cy="30706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FF6A389-2911-7095-685B-374B63AC7150}"/>
              </a:ext>
            </a:extLst>
          </p:cNvPr>
          <p:cNvSpPr>
            <a:spLocks noGrp="1"/>
          </p:cNvSpPr>
          <p:nvPr>
            <p:ph type="title"/>
          </p:nvPr>
        </p:nvSpPr>
        <p:spPr>
          <a:xfrm>
            <a:off x="986118" y="735106"/>
            <a:ext cx="7540322" cy="2928470"/>
          </a:xfrm>
        </p:spPr>
        <p:txBody>
          <a:bodyPr vert="horz" lIns="91440" tIns="45720" rIns="91440" bIns="45720" rtlCol="0" anchor="b">
            <a:normAutofit/>
          </a:bodyPr>
          <a:lstStyle/>
          <a:p>
            <a:r>
              <a:rPr lang="en-US" sz="4200" kern="1200">
                <a:solidFill>
                  <a:srgbClr val="FFFFFF"/>
                </a:solidFill>
                <a:latin typeface="+mj-lt"/>
                <a:ea typeface="+mj-ea"/>
                <a:cs typeface="+mj-cs"/>
              </a:rPr>
              <a:t>Thank You</a:t>
            </a:r>
          </a:p>
        </p:txBody>
      </p:sp>
    </p:spTree>
    <p:extLst>
      <p:ext uri="{BB962C8B-B14F-4D97-AF65-F5344CB8AC3E}">
        <p14:creationId xmlns:p14="http://schemas.microsoft.com/office/powerpoint/2010/main" val="3798087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8" y="0"/>
            <a:ext cx="914171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9" name="Group 31">
            <a:extLst>
              <a:ext uri="{FF2B5EF4-FFF2-40B4-BE49-F238E27FC236}">
                <a16:creationId xmlns:a16="http://schemas.microsoft.com/office/drawing/2014/main" id="{519334DB-EC8F-4050-9C6E-F92B6A72DA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36" y="0"/>
            <a:ext cx="9141711" cy="6858000"/>
            <a:chOff x="-2848" y="0"/>
            <a:chExt cx="12188949" cy="6858000"/>
          </a:xfrm>
        </p:grpSpPr>
        <p:sp>
          <p:nvSpPr>
            <p:cNvPr id="33" name="Color Cover">
              <a:extLst>
                <a:ext uri="{FF2B5EF4-FFF2-40B4-BE49-F238E27FC236}">
                  <a16:creationId xmlns:a16="http://schemas.microsoft.com/office/drawing/2014/main" id="{EA01B1DD-00B6-4407-827C-3F408B773B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Color Cover">
              <a:extLst>
                <a:ext uri="{FF2B5EF4-FFF2-40B4-BE49-F238E27FC236}">
                  <a16:creationId xmlns:a16="http://schemas.microsoft.com/office/drawing/2014/main" id="{AF1D500A-77DB-437E-A54D-45B239D6D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3F87BA2A-0B66-4DEF-A04F-2CC1722572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8459" y="598259"/>
            <a:ext cx="8167081" cy="5680742"/>
            <a:chOff x="651279" y="598259"/>
            <a:chExt cx="10889442" cy="5680742"/>
          </a:xfrm>
        </p:grpSpPr>
        <p:sp>
          <p:nvSpPr>
            <p:cNvPr id="37" name="Color">
              <a:extLst>
                <a:ext uri="{FF2B5EF4-FFF2-40B4-BE49-F238E27FC236}">
                  <a16:creationId xmlns:a16="http://schemas.microsoft.com/office/drawing/2014/main" id="{522B2F8C-7861-41DA-AB7F-C621655E4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Color">
              <a:extLst>
                <a:ext uri="{FF2B5EF4-FFF2-40B4-BE49-F238E27FC236}">
                  <a16:creationId xmlns:a16="http://schemas.microsoft.com/office/drawing/2014/main" id="{90AE996F-5C1A-4DD0-B66D-9C837744A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Graphic 5" descr="Bar chart">
            <a:extLst>
              <a:ext uri="{FF2B5EF4-FFF2-40B4-BE49-F238E27FC236}">
                <a16:creationId xmlns:a16="http://schemas.microsoft.com/office/drawing/2014/main" id="{9952F5E0-F4DA-1A82-03EA-3F9036CD03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00300" y="1173129"/>
            <a:ext cx="2400366" cy="2400366"/>
          </a:xfrm>
          <a:prstGeom prst="rect">
            <a:avLst/>
          </a:prstGeom>
        </p:spPr>
      </p:pic>
      <p:pic>
        <p:nvPicPr>
          <p:cNvPr id="3" name="Picture 3" descr="A group of people sitting in a lecture hall&#10;&#10;Description automatically generated">
            <a:extLst>
              <a:ext uri="{FF2B5EF4-FFF2-40B4-BE49-F238E27FC236}">
                <a16:creationId xmlns:a16="http://schemas.microsoft.com/office/drawing/2014/main" id="{C9375C8C-0D57-7957-2F32-58A7E660CE29}"/>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031568" y="3760860"/>
            <a:ext cx="3269098" cy="2133086"/>
          </a:xfrm>
          <a:prstGeom prst="rect">
            <a:avLst/>
          </a:prstGeom>
        </p:spPr>
      </p:pic>
      <p:grpSp>
        <p:nvGrpSpPr>
          <p:cNvPr id="40" name="Group 39">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36" y="0"/>
            <a:ext cx="9141717" cy="6858000"/>
            <a:chOff x="0" y="0"/>
            <a:chExt cx="12188952" cy="6858000"/>
          </a:xfrm>
        </p:grpSpPr>
        <p:sp>
          <p:nvSpPr>
            <p:cNvPr id="41" name="Freeform: Shape 40">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2" name="Freeform: Shape 41">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3" name="Freeform: Shape 42">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4" name="Freeform: Shape 43">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5" name="Freeform: Shape 44">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6" name="Freeform: Shape 45">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7" name="Freeform: Shape 46">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p:cNvSpPr>
            <a:spLocks noGrp="1"/>
          </p:cNvSpPr>
          <p:nvPr>
            <p:ph type="title"/>
          </p:nvPr>
        </p:nvSpPr>
        <p:spPr>
          <a:xfrm>
            <a:off x="759483" y="1197809"/>
            <a:ext cx="3902992" cy="2349622"/>
          </a:xfrm>
        </p:spPr>
        <p:txBody>
          <a:bodyPr vert="horz" lIns="91440" tIns="45720" rIns="91440" bIns="45720" rtlCol="0" anchor="b">
            <a:normAutofit fontScale="90000"/>
          </a:bodyPr>
          <a:lstStyle/>
          <a:p>
            <a:r>
              <a:rPr lang="en-US" sz="3900" dirty="0">
                <a:solidFill>
                  <a:schemeClr val="bg1"/>
                </a:solidFill>
              </a:rPr>
              <a:t>Data Science Project on Students  Analysis</a:t>
            </a:r>
            <a:br>
              <a:rPr lang="en-US" sz="3900">
                <a:solidFill>
                  <a:schemeClr val="bg1"/>
                </a:solidFill>
              </a:rPr>
            </a:br>
            <a:r>
              <a:rPr lang="en-US" sz="3900">
                <a:solidFill>
                  <a:schemeClr val="bg1"/>
                </a:solidFill>
              </a:rPr>
              <a:t>Performance</a:t>
            </a:r>
            <a:br>
              <a:rPr lang="en-US" sz="3900" dirty="0">
                <a:solidFill>
                  <a:schemeClr val="bg1"/>
                </a:solidFill>
              </a:rPr>
            </a:br>
            <a:endParaRPr lang="en-US" sz="3900" dirty="0">
              <a:solidFill>
                <a:schemeClr val="bg1"/>
              </a:solidFill>
            </a:endParaRPr>
          </a:p>
        </p:txBody>
      </p:sp>
      <p:sp>
        <p:nvSpPr>
          <p:cNvPr id="4" name="TextBox 3">
            <a:extLst>
              <a:ext uri="{FF2B5EF4-FFF2-40B4-BE49-F238E27FC236}">
                <a16:creationId xmlns:a16="http://schemas.microsoft.com/office/drawing/2014/main" id="{D0F365AF-C862-9A3F-A2C4-A92FE35D848B}"/>
              </a:ext>
            </a:extLst>
          </p:cNvPr>
          <p:cNvSpPr txBox="1"/>
          <p:nvPr/>
        </p:nvSpPr>
        <p:spPr>
          <a:xfrm>
            <a:off x="4954438" y="2611857"/>
            <a:ext cx="2743200" cy="317500"/>
          </a:xfrm>
          <a:prstGeom prst="rect">
            <a:avLst/>
          </a:prstGeom>
        </p:spPr>
        <p:txBody>
          <a:bodyPr lIns="91440" tIns="45720" rIns="91440" bIns="45720" anchor="t">
            <a:normAutofit fontScale="92500" lnSpcReduction="20000"/>
          </a:bodyPr>
          <a:lstStyle/>
          <a:p>
            <a:endParaRPr lang="en-US" dirty="0">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1072F-BFC2-DDC8-210B-206FC146556E}"/>
              </a:ext>
            </a:extLst>
          </p:cNvPr>
          <p:cNvSpPr>
            <a:spLocks noGrp="1"/>
          </p:cNvSpPr>
          <p:nvPr>
            <p:ph type="title"/>
          </p:nvPr>
        </p:nvSpPr>
        <p:spPr>
          <a:xfrm>
            <a:off x="628650" y="-94950"/>
            <a:ext cx="7886700" cy="520431"/>
          </a:xfrm>
        </p:spPr>
        <p:txBody>
          <a:bodyPr>
            <a:normAutofit fontScale="90000"/>
          </a:bodyPr>
          <a:lstStyle/>
          <a:p>
            <a:br>
              <a:rPr lang="en-US" dirty="0"/>
            </a:br>
            <a:r>
              <a:rPr lang="en-US" sz="2400" b="1" dirty="0">
                <a:latin typeface="Calibri"/>
                <a:ea typeface="Calibri Light"/>
                <a:cs typeface="Calibri Light"/>
              </a:rPr>
              <a:t>What is the best way to teach</a:t>
            </a:r>
            <a:r>
              <a:rPr lang="en-US" sz="3200" b="1" dirty="0">
                <a:latin typeface="Calibri"/>
                <a:ea typeface="Calibri Light"/>
                <a:cs typeface="Calibri Light"/>
              </a:rPr>
              <a:t> </a:t>
            </a:r>
            <a:r>
              <a:rPr lang="en-US" sz="2400" b="1" dirty="0">
                <a:latin typeface="Calibri"/>
                <a:ea typeface="Calibri Light"/>
                <a:cs typeface="Calibri Light"/>
              </a:rPr>
              <a:t>students</a:t>
            </a:r>
            <a:r>
              <a:rPr lang="en-US" sz="3200" b="1" dirty="0">
                <a:latin typeface="Calibri"/>
                <a:ea typeface="Calibri Light"/>
                <a:cs typeface="Calibri Light"/>
              </a:rPr>
              <a:t>?</a:t>
            </a:r>
          </a:p>
          <a:p>
            <a:endParaRPr lang="en-US" dirty="0">
              <a:ea typeface="Calibri Light"/>
              <a:cs typeface="Calibri Light"/>
            </a:endParaRPr>
          </a:p>
        </p:txBody>
      </p:sp>
      <p:sp>
        <p:nvSpPr>
          <p:cNvPr id="5" name="Content Placeholder 4">
            <a:extLst>
              <a:ext uri="{FF2B5EF4-FFF2-40B4-BE49-F238E27FC236}">
                <a16:creationId xmlns:a16="http://schemas.microsoft.com/office/drawing/2014/main" id="{0CB82AC2-DB19-CCA9-06AE-96F4553726D7}"/>
              </a:ext>
            </a:extLst>
          </p:cNvPr>
          <p:cNvSpPr>
            <a:spLocks noGrp="1"/>
          </p:cNvSpPr>
          <p:nvPr>
            <p:ph idx="1"/>
          </p:nvPr>
        </p:nvSpPr>
        <p:spPr>
          <a:xfrm>
            <a:off x="484876" y="316002"/>
            <a:ext cx="7728550" cy="6464809"/>
          </a:xfrm>
        </p:spPr>
        <p:txBody>
          <a:bodyPr vert="horz" lIns="91440" tIns="45720" rIns="91440" bIns="45720" rtlCol="0" anchor="t">
            <a:noAutofit/>
          </a:bodyPr>
          <a:lstStyle/>
          <a:p>
            <a:r>
              <a:rPr lang="en-US" sz="900" b="1" dirty="0">
                <a:ea typeface="+mn-lt"/>
                <a:cs typeface="+mn-lt"/>
              </a:rPr>
              <a:t>Determining the best way to teach students is a complex and multifaceted question that depends on various factors, including individual student needs, subject matter, teaching goals, and educational context. Different teaching methods and approaches may be effective for different students and situations. However, there are some general principles and strategies that can contribute to effective teaching:</a:t>
            </a:r>
            <a:endParaRPr lang="en-US" sz="900" b="1" dirty="0">
              <a:ea typeface="Calibri"/>
              <a:cs typeface="Calibri"/>
            </a:endParaRPr>
          </a:p>
          <a:p>
            <a:endParaRPr lang="en-US" sz="900" b="1" dirty="0">
              <a:ea typeface="Calibri"/>
              <a:cs typeface="Calibri"/>
            </a:endParaRPr>
          </a:p>
          <a:p>
            <a:r>
              <a:rPr lang="en-US" sz="900" b="1" dirty="0">
                <a:ea typeface="+mn-lt"/>
                <a:cs typeface="+mn-lt"/>
              </a:rPr>
              <a:t>1. Differentiated Instruction: Recognize and accommodate the diverse learning needs and styles of students by providing personalized and tailored instruction. Adapt teaching methods, materials, and assessments to meet the individual needs of students.</a:t>
            </a:r>
            <a:endParaRPr lang="en-US" sz="900" b="1" dirty="0">
              <a:ea typeface="Calibri"/>
              <a:cs typeface="Calibri"/>
            </a:endParaRPr>
          </a:p>
          <a:p>
            <a:endParaRPr lang="en-US" sz="900" b="1" dirty="0">
              <a:ea typeface="Calibri"/>
              <a:cs typeface="Calibri"/>
            </a:endParaRPr>
          </a:p>
          <a:p>
            <a:r>
              <a:rPr lang="en-US" sz="900" b="1" dirty="0">
                <a:ea typeface="+mn-lt"/>
                <a:cs typeface="+mn-lt"/>
              </a:rPr>
              <a:t>2. Active Learning: Promote active engagement and participation of students in the learning process. Encourage hands-on activities, discussions, problem-solving, and critical thinking to foster deeper understanding and retention of knowledge.</a:t>
            </a:r>
            <a:endParaRPr lang="en-US" sz="900" b="1" dirty="0">
              <a:ea typeface="Calibri"/>
              <a:cs typeface="Calibri"/>
            </a:endParaRPr>
          </a:p>
          <a:p>
            <a:endParaRPr lang="en-US" sz="900" b="1" dirty="0">
              <a:ea typeface="Calibri"/>
              <a:cs typeface="Calibri"/>
            </a:endParaRPr>
          </a:p>
          <a:p>
            <a:r>
              <a:rPr lang="en-US" sz="900" b="1" dirty="0">
                <a:ea typeface="+mn-lt"/>
                <a:cs typeface="+mn-lt"/>
              </a:rPr>
              <a:t>3. Clear Learning Objectives: Clearly communicate learning objectives to students, helping them understand what is expected and what they will achieve. This clarity provides focus and direction for both teachers and students.</a:t>
            </a:r>
            <a:endParaRPr lang="en-US" sz="900" b="1" dirty="0">
              <a:ea typeface="Calibri"/>
              <a:cs typeface="Calibri"/>
            </a:endParaRPr>
          </a:p>
          <a:p>
            <a:endParaRPr lang="en-US" sz="900" b="1" dirty="0">
              <a:ea typeface="Calibri"/>
              <a:cs typeface="Calibri"/>
            </a:endParaRPr>
          </a:p>
          <a:p>
            <a:r>
              <a:rPr lang="en-US" sz="900" b="1" dirty="0">
                <a:ea typeface="+mn-lt"/>
                <a:cs typeface="+mn-lt"/>
              </a:rPr>
              <a:t>4. Varied Instructional Methods: Utilize a variety of instructional methods, such as lectures, group work, demonstrations, multimedia, and technology. This helps cater to different learning preferences and enhances student engagement.</a:t>
            </a:r>
            <a:endParaRPr lang="en-US" sz="900" b="1" dirty="0">
              <a:ea typeface="Calibri"/>
              <a:cs typeface="Calibri"/>
            </a:endParaRPr>
          </a:p>
          <a:p>
            <a:endParaRPr lang="en-US" sz="900" b="1" dirty="0">
              <a:ea typeface="Calibri"/>
              <a:cs typeface="Calibri"/>
            </a:endParaRPr>
          </a:p>
          <a:p>
            <a:r>
              <a:rPr lang="en-US" sz="900" b="1" dirty="0">
                <a:ea typeface="+mn-lt"/>
                <a:cs typeface="+mn-lt"/>
              </a:rPr>
              <a:t>5. Formative Assessment: Use ongoing and frequent formative assessments to monitor student progress and understanding. Provide timely feedback and adjust instruction accordingly to support student learning.</a:t>
            </a:r>
            <a:endParaRPr lang="en-US" sz="900" b="1" dirty="0">
              <a:ea typeface="Calibri"/>
              <a:cs typeface="Calibri"/>
            </a:endParaRPr>
          </a:p>
          <a:p>
            <a:endParaRPr lang="en-US" sz="900" b="1" dirty="0">
              <a:ea typeface="Calibri"/>
              <a:cs typeface="Calibri"/>
            </a:endParaRPr>
          </a:p>
          <a:p>
            <a:r>
              <a:rPr lang="en-US" sz="900" b="1" dirty="0">
                <a:ea typeface="+mn-lt"/>
                <a:cs typeface="+mn-lt"/>
              </a:rPr>
              <a:t>6. Collaboration and Communication: Encourage collaboration and communication among students, fostering a supportive and inclusive learning environment. Promote teamwork, group projects, and peer-to-peer interactions to enhance social and cognitive development.</a:t>
            </a:r>
            <a:endParaRPr lang="en-US" sz="900" b="1" dirty="0">
              <a:ea typeface="Calibri"/>
              <a:cs typeface="Calibri"/>
            </a:endParaRPr>
          </a:p>
          <a:p>
            <a:endParaRPr lang="en-US" sz="900" b="1" dirty="0">
              <a:ea typeface="Calibri"/>
              <a:cs typeface="Calibri"/>
            </a:endParaRPr>
          </a:p>
          <a:p>
            <a:r>
              <a:rPr lang="en-US" sz="900" b="1" dirty="0">
                <a:ea typeface="+mn-lt"/>
                <a:cs typeface="+mn-lt"/>
              </a:rPr>
              <a:t>7. Effective Classroom Management: Establish clear expectations, routines, and behavior management strategies to create a positive and respectful classroom environment that supports learning.</a:t>
            </a:r>
            <a:endParaRPr lang="en-US" sz="900" b="1" dirty="0">
              <a:ea typeface="Calibri"/>
              <a:cs typeface="Calibri"/>
            </a:endParaRPr>
          </a:p>
          <a:p>
            <a:endParaRPr lang="en-US" sz="900" b="1" dirty="0">
              <a:ea typeface="Calibri"/>
              <a:cs typeface="Calibri"/>
            </a:endParaRPr>
          </a:p>
          <a:p>
            <a:r>
              <a:rPr lang="en-US" sz="900" b="1" dirty="0">
                <a:ea typeface="+mn-lt"/>
                <a:cs typeface="+mn-lt"/>
              </a:rPr>
              <a:t>8. Culturally Responsive Teaching: Recognize and embrace the diverse cultural backgrounds and experiences of students. Incorporate culturally relevant materials, examples, and perspectives into teaching to make learning meaningful and inclusive.</a:t>
            </a:r>
            <a:endParaRPr lang="en-US" sz="900" b="1" dirty="0">
              <a:ea typeface="Calibri"/>
              <a:cs typeface="Calibri"/>
            </a:endParaRPr>
          </a:p>
          <a:p>
            <a:endParaRPr lang="en-US" sz="900" b="1" dirty="0">
              <a:ea typeface="Calibri"/>
              <a:cs typeface="Calibri"/>
            </a:endParaRPr>
          </a:p>
          <a:p>
            <a:r>
              <a:rPr lang="en-US" sz="900" b="1" dirty="0">
                <a:ea typeface="+mn-lt"/>
                <a:cs typeface="+mn-lt"/>
              </a:rPr>
              <a:t>9. Continuous Professional Development: Engage in ongoing professional development and stay updated with the latest research and best practices in teaching. Reflect on teaching practices, seek feedback, and continuously improve instructional strategies.</a:t>
            </a:r>
            <a:endParaRPr lang="en-US" sz="900" b="1" dirty="0">
              <a:ea typeface="Calibri"/>
              <a:cs typeface="Calibri"/>
            </a:endParaRPr>
          </a:p>
          <a:p>
            <a:endParaRPr lang="en-US" sz="900" b="1" dirty="0">
              <a:ea typeface="Calibri"/>
              <a:cs typeface="Calibri"/>
            </a:endParaRPr>
          </a:p>
          <a:p>
            <a:r>
              <a:rPr lang="en-US" sz="900" b="1" dirty="0">
                <a:ea typeface="+mn-lt"/>
                <a:cs typeface="+mn-lt"/>
              </a:rPr>
              <a:t>It's important to note that the best way to teach students can vary depending on the specific context, subject matter, and individual needs. Effective teaching often involves a combination of various approaches and strategies tailored to the unique characteristics and requirements of the students being taught.</a:t>
            </a:r>
            <a:endParaRPr lang="en-US" sz="900" b="1" dirty="0"/>
          </a:p>
        </p:txBody>
      </p:sp>
    </p:spTree>
    <p:extLst>
      <p:ext uri="{BB962C8B-B14F-4D97-AF65-F5344CB8AC3E}">
        <p14:creationId xmlns:p14="http://schemas.microsoft.com/office/powerpoint/2010/main" val="2139665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4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15051" y="208200"/>
            <a:ext cx="2600504" cy="1963487"/>
          </a:xfrm>
        </p:spPr>
        <p:txBody>
          <a:bodyPr vert="horz" lIns="91440" tIns="45720" rIns="91440" bIns="45720" rtlCol="0" anchor="b">
            <a:noAutofit/>
          </a:bodyPr>
          <a:lstStyle/>
          <a:p>
            <a:r>
              <a:rPr lang="en-US" sz="2800" b="1" kern="1200" dirty="0">
                <a:latin typeface="+mj-lt"/>
                <a:ea typeface="+mj-ea"/>
                <a:cs typeface="+mj-cs"/>
              </a:rPr>
              <a:t>What is the number of male and female students in the dataset?</a:t>
            </a:r>
          </a:p>
        </p:txBody>
      </p:sp>
      <p:sp>
        <p:nvSpPr>
          <p:cNvPr id="57"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4C689AB-245C-DA9F-BB8E-D23E1541116B}"/>
              </a:ext>
            </a:extLst>
          </p:cNvPr>
          <p:cNvSpPr txBox="1"/>
          <p:nvPr/>
        </p:nvSpPr>
        <p:spPr>
          <a:xfrm>
            <a:off x="487579" y="2807208"/>
            <a:ext cx="2557373" cy="398580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1200" b="1" dirty="0">
                <a:solidFill>
                  <a:schemeClr val="tx1">
                    <a:lumMod val="95000"/>
                    <a:lumOff val="5000"/>
                  </a:schemeClr>
                </a:solidFill>
                <a:latin typeface="Segoe UI"/>
                <a:cs typeface="Calibri Light"/>
              </a:rPr>
              <a:t>From the analysis There are 120 male and 96 female students which makes it a total of 216 students available in the dataset.</a:t>
            </a:r>
          </a:p>
          <a:p>
            <a:pPr indent="-228600">
              <a:lnSpc>
                <a:spcPct val="90000"/>
              </a:lnSpc>
              <a:spcAft>
                <a:spcPts val="600"/>
              </a:spcAft>
              <a:buFont typeface="Arial" panose="020B0604020202020204" pitchFamily="34" charset="0"/>
              <a:buChar char="•"/>
            </a:pPr>
            <a:endParaRPr lang="en-US" sz="1200" b="1" dirty="0">
              <a:solidFill>
                <a:schemeClr val="tx1">
                  <a:lumMod val="95000"/>
                  <a:lumOff val="5000"/>
                </a:schemeClr>
              </a:solidFill>
              <a:latin typeface="Segoe UI"/>
              <a:cs typeface="Calibri"/>
            </a:endParaRPr>
          </a:p>
          <a:p>
            <a:pPr indent="-228600">
              <a:lnSpc>
                <a:spcPct val="90000"/>
              </a:lnSpc>
              <a:spcAft>
                <a:spcPts val="600"/>
              </a:spcAft>
              <a:buFont typeface="Arial" panose="020B0604020202020204" pitchFamily="34" charset="0"/>
              <a:buChar char="•"/>
            </a:pPr>
            <a:r>
              <a:rPr lang="en-US" sz="1200" b="1" err="1">
                <a:solidFill>
                  <a:srgbClr val="FF0000"/>
                </a:solidFill>
                <a:latin typeface="Segoe UI"/>
                <a:cs typeface="Calibri Light"/>
              </a:rPr>
              <a:t>gender_count</a:t>
            </a:r>
            <a:r>
              <a:rPr lang="en-US" sz="1200" b="1" dirty="0">
                <a:solidFill>
                  <a:srgbClr val="FF0000"/>
                </a:solidFill>
                <a:latin typeface="Segoe UI"/>
                <a:cs typeface="Calibri Light"/>
              </a:rPr>
              <a:t> = </a:t>
            </a:r>
            <a:r>
              <a:rPr lang="en-US" sz="1200" b="1" err="1">
                <a:solidFill>
                  <a:srgbClr val="FF0000"/>
                </a:solidFill>
                <a:latin typeface="Segoe UI"/>
                <a:cs typeface="Calibri Light"/>
              </a:rPr>
              <a:t>df</a:t>
            </a:r>
            <a:r>
              <a:rPr lang="en-US" sz="1200" b="1" dirty="0">
                <a:solidFill>
                  <a:srgbClr val="FF0000"/>
                </a:solidFill>
                <a:latin typeface="Segoe UI"/>
                <a:cs typeface="Calibri Light"/>
              </a:rPr>
              <a:t>['Gender']</a:t>
            </a:r>
            <a:endParaRPr lang="en-US">
              <a:solidFill>
                <a:srgbClr val="FF0000"/>
              </a:solidFill>
              <a:latin typeface="Calibri" panose="020F0502020204030204"/>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r>
              <a:rPr lang="en-US" sz="1200" b="1" dirty="0">
                <a:solidFill>
                  <a:srgbClr val="FF0000"/>
                </a:solidFill>
                <a:latin typeface="Segoe UI"/>
                <a:cs typeface="Calibri Light"/>
              </a:rPr>
              <a:t>.</a:t>
            </a:r>
            <a:r>
              <a:rPr lang="en-US" sz="1200" b="1" err="1">
                <a:solidFill>
                  <a:srgbClr val="FF0000"/>
                </a:solidFill>
                <a:latin typeface="Segoe UI"/>
                <a:cs typeface="Calibri Light"/>
              </a:rPr>
              <a:t>value_counts</a:t>
            </a:r>
            <a:r>
              <a:rPr lang="en-US" sz="1200" b="1" dirty="0">
                <a:solidFill>
                  <a:srgbClr val="FF0000"/>
                </a:solidFill>
                <a:latin typeface="Segoe UI"/>
                <a:cs typeface="Calibri Light"/>
              </a:rPr>
              <a:t>().</a:t>
            </a:r>
            <a:endParaRPr lang="en-US" dirty="0">
              <a:solidFill>
                <a:srgbClr val="FF0000"/>
              </a:solidFill>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br>
              <a:rPr lang="en-US" sz="1200" b="1" dirty="0">
                <a:solidFill>
                  <a:schemeClr val="tx1">
                    <a:lumMod val="95000"/>
                    <a:lumOff val="5000"/>
                  </a:schemeClr>
                </a:solidFill>
                <a:latin typeface="Segoe UI"/>
              </a:rPr>
            </a:br>
            <a:r>
              <a:rPr lang="en-US" sz="1200" b="1" dirty="0">
                <a:solidFill>
                  <a:schemeClr val="tx1">
                    <a:lumMod val="95000"/>
                    <a:lumOff val="5000"/>
                  </a:schemeClr>
                </a:solidFill>
                <a:latin typeface="Segoe UI"/>
                <a:cs typeface="Calibri Light"/>
              </a:rPr>
              <a:t>#I used the "</a:t>
            </a:r>
            <a:r>
              <a:rPr lang="en-US" sz="1200" b="1" err="1">
                <a:solidFill>
                  <a:schemeClr val="tx1">
                    <a:lumMod val="95000"/>
                    <a:lumOff val="5000"/>
                  </a:schemeClr>
                </a:solidFill>
                <a:latin typeface="Segoe UI"/>
                <a:cs typeface="Calibri Light"/>
              </a:rPr>
              <a:t>value_counts</a:t>
            </a:r>
            <a:r>
              <a:rPr lang="en-US" sz="1200" b="1" dirty="0">
                <a:solidFill>
                  <a:schemeClr val="tx1">
                    <a:lumMod val="95000"/>
                    <a:lumOff val="5000"/>
                  </a:schemeClr>
                </a:solidFill>
                <a:latin typeface="Segoe UI"/>
                <a:cs typeface="Calibri Light"/>
              </a:rPr>
              <a:t>()" function to count the </a:t>
            </a:r>
            <a:r>
              <a:rPr lang="en-US" sz="1200" b="1" err="1">
                <a:solidFill>
                  <a:schemeClr val="tx1">
                    <a:lumMod val="95000"/>
                    <a:lumOff val="5000"/>
                  </a:schemeClr>
                </a:solidFill>
                <a:latin typeface="Segoe UI"/>
                <a:cs typeface="Calibri Light"/>
              </a:rPr>
              <a:t>occurence</a:t>
            </a:r>
            <a:r>
              <a:rPr lang="en-US" sz="1200" b="1" dirty="0">
                <a:solidFill>
                  <a:schemeClr val="tx1">
                    <a:lumMod val="95000"/>
                    <a:lumOff val="5000"/>
                  </a:schemeClr>
                </a:solidFill>
                <a:latin typeface="Segoe UI"/>
                <a:cs typeface="Calibri Light"/>
              </a:rPr>
              <a:t> of each unique value in the 'Gender' column. The resulting series '</a:t>
            </a:r>
            <a:r>
              <a:rPr lang="en-US" sz="1200" b="1" err="1">
                <a:solidFill>
                  <a:schemeClr val="tx1">
                    <a:lumMod val="95000"/>
                    <a:lumOff val="5000"/>
                  </a:schemeClr>
                </a:solidFill>
                <a:latin typeface="Segoe UI"/>
                <a:cs typeface="Calibri Light"/>
              </a:rPr>
              <a:t>gender_count</a:t>
            </a:r>
            <a:r>
              <a:rPr lang="en-US" sz="1200" b="1" dirty="0">
                <a:solidFill>
                  <a:schemeClr val="tx1">
                    <a:lumMod val="95000"/>
                    <a:lumOff val="5000"/>
                  </a:schemeClr>
                </a:solidFill>
                <a:latin typeface="Segoe UI"/>
                <a:cs typeface="Calibri Light"/>
              </a:rPr>
              <a:t>', provides the count of student in each gender category. by printing '</a:t>
            </a:r>
            <a:r>
              <a:rPr lang="en-US" sz="1200" b="1" err="1">
                <a:solidFill>
                  <a:schemeClr val="tx1">
                    <a:lumMod val="95000"/>
                    <a:lumOff val="5000"/>
                  </a:schemeClr>
                </a:solidFill>
                <a:latin typeface="Segoe UI"/>
                <a:cs typeface="Calibri Light"/>
              </a:rPr>
              <a:t>gender_count</a:t>
            </a:r>
            <a:r>
              <a:rPr lang="en-US" sz="1200" b="1" dirty="0">
                <a:solidFill>
                  <a:schemeClr val="tx1">
                    <a:lumMod val="95000"/>
                    <a:lumOff val="5000"/>
                  </a:schemeClr>
                </a:solidFill>
                <a:latin typeface="Segoe UI"/>
                <a:cs typeface="Calibri Light"/>
              </a:rPr>
              <a:t>' I can view the number of student in each gender.</a:t>
            </a:r>
          </a:p>
          <a:p>
            <a:pPr indent="-228600">
              <a:lnSpc>
                <a:spcPct val="90000"/>
              </a:lnSpc>
              <a:spcAft>
                <a:spcPts val="600"/>
              </a:spcAft>
              <a:buFont typeface="Arial" panose="020B0604020202020204" pitchFamily="34" charset="0"/>
              <a:buChar char="•"/>
            </a:pPr>
            <a:br>
              <a:rPr lang="en-US" sz="1200" b="1" dirty="0">
                <a:solidFill>
                  <a:schemeClr val="tx1">
                    <a:lumMod val="95000"/>
                    <a:lumOff val="5000"/>
                  </a:schemeClr>
                </a:solidFill>
                <a:latin typeface="Segoe UI"/>
              </a:rPr>
            </a:br>
            <a:r>
              <a:rPr lang="en-US" sz="1400" b="1" dirty="0">
                <a:solidFill>
                  <a:schemeClr val="tx1">
                    <a:lumMod val="95000"/>
                    <a:lumOff val="5000"/>
                  </a:schemeClr>
                </a:solidFill>
                <a:latin typeface="Segoe UI"/>
                <a:cs typeface="Calibri Light"/>
              </a:rPr>
              <a:t>print(</a:t>
            </a:r>
            <a:r>
              <a:rPr lang="en-US" sz="1400" b="1" err="1">
                <a:solidFill>
                  <a:schemeClr val="tx1">
                    <a:lumMod val="95000"/>
                    <a:lumOff val="5000"/>
                  </a:schemeClr>
                </a:solidFill>
                <a:latin typeface="Segoe UI"/>
                <a:cs typeface="Calibri Light"/>
              </a:rPr>
              <a:t>gender_count</a:t>
            </a:r>
            <a:r>
              <a:rPr lang="en-US" sz="1400" b="1" dirty="0">
                <a:solidFill>
                  <a:srgbClr val="FF0000"/>
                </a:solidFill>
                <a:latin typeface="Segoe UI"/>
                <a:cs typeface="Calibri Light"/>
              </a:rPr>
              <a:t>)</a:t>
            </a:r>
            <a:br>
              <a:rPr lang="en-US" sz="1200" b="1" dirty="0">
                <a:solidFill>
                  <a:srgbClr val="FF0000"/>
                </a:solidFill>
                <a:latin typeface="Segoe UI"/>
              </a:rPr>
            </a:br>
            <a:endParaRPr lang="en-US" sz="1200" b="1">
              <a:solidFill>
                <a:srgbClr val="FF0000"/>
              </a:solidFill>
              <a:latin typeface="Segoe UI"/>
              <a:cs typeface="Calibri Light"/>
            </a:endParaRPr>
          </a:p>
        </p:txBody>
      </p:sp>
      <p:pic>
        <p:nvPicPr>
          <p:cNvPr id="4" name="Content Placeholder 3" descr="Figure_6.png"/>
          <p:cNvPicPr>
            <a:picLocks noGrp="1" noChangeAspect="1"/>
          </p:cNvPicPr>
          <p:nvPr>
            <p:ph idx="1"/>
          </p:nvPr>
        </p:nvPicPr>
        <p:blipFill>
          <a:blip r:embed="rId3"/>
          <a:stretch>
            <a:fillRect/>
          </a:stretch>
        </p:blipFill>
        <p:spPr>
          <a:xfrm>
            <a:off x="3361326" y="480914"/>
            <a:ext cx="5307186" cy="575239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vert="horz" lIns="91440" tIns="45720" rIns="91440" bIns="45720" rtlCol="0" anchor="b">
            <a:normAutofit/>
          </a:bodyPr>
          <a:lstStyle/>
          <a:p>
            <a:r>
              <a:rPr lang="en-US" sz="2600" b="1" kern="1200">
                <a:solidFill>
                  <a:schemeClr val="tx1"/>
                </a:solidFill>
                <a:latin typeface="+mj-lt"/>
                <a:ea typeface="+mj-ea"/>
                <a:cs typeface="+mj-cs"/>
              </a:rPr>
              <a:t>How many students of each ethnic group are in the dataset?</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 name="connsiteX0" fmla="*/ 0 w 2441321"/>
              <a:gd name="connsiteY0" fmla="*/ 0 h 18288"/>
              <a:gd name="connsiteX1" fmla="*/ 585917 w 2441321"/>
              <a:gd name="connsiteY1" fmla="*/ 0 h 18288"/>
              <a:gd name="connsiteX2" fmla="*/ 1123008 w 2441321"/>
              <a:gd name="connsiteY2" fmla="*/ 0 h 18288"/>
              <a:gd name="connsiteX3" fmla="*/ 1782164 w 2441321"/>
              <a:gd name="connsiteY3" fmla="*/ 0 h 18288"/>
              <a:gd name="connsiteX4" fmla="*/ 2441321 w 2441321"/>
              <a:gd name="connsiteY4" fmla="*/ 0 h 18288"/>
              <a:gd name="connsiteX5" fmla="*/ 2441321 w 2441321"/>
              <a:gd name="connsiteY5" fmla="*/ 18288 h 18288"/>
              <a:gd name="connsiteX6" fmla="*/ 1879817 w 2441321"/>
              <a:gd name="connsiteY6" fmla="*/ 18288 h 18288"/>
              <a:gd name="connsiteX7" fmla="*/ 1318313 w 2441321"/>
              <a:gd name="connsiteY7" fmla="*/ 18288 h 18288"/>
              <a:gd name="connsiteX8" fmla="*/ 659157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1188" y="8366"/>
                  <a:pt x="2440365" y="10017"/>
                  <a:pt x="2441321" y="18288"/>
                </a:cubicBezTo>
                <a:cubicBezTo>
                  <a:pt x="2159375" y="49009"/>
                  <a:pt x="2054495" y="45666"/>
                  <a:pt x="1830991" y="18288"/>
                </a:cubicBezTo>
                <a:cubicBezTo>
                  <a:pt x="1615846" y="7509"/>
                  <a:pt x="1521674" y="-5422"/>
                  <a:pt x="1269487" y="18288"/>
                </a:cubicBezTo>
                <a:cubicBezTo>
                  <a:pt x="1019660" y="53960"/>
                  <a:pt x="886911" y="42351"/>
                  <a:pt x="707983" y="18288"/>
                </a:cubicBezTo>
                <a:cubicBezTo>
                  <a:pt x="523434" y="27321"/>
                  <a:pt x="307885" y="34316"/>
                  <a:pt x="0" y="18288"/>
                </a:cubicBezTo>
                <a:cubicBezTo>
                  <a:pt x="-595" y="11182"/>
                  <a:pt x="-5" y="6307"/>
                  <a:pt x="0" y="0"/>
                </a:cubicBezTo>
                <a:close/>
              </a:path>
              <a:path w="2441321" h="18288"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666" y="6144"/>
                  <a:pt x="2441358" y="10525"/>
                  <a:pt x="2441321" y="18288"/>
                </a:cubicBezTo>
                <a:cubicBezTo>
                  <a:pt x="2180658" y="18322"/>
                  <a:pt x="2084222" y="5934"/>
                  <a:pt x="1879817" y="18288"/>
                </a:cubicBezTo>
                <a:cubicBezTo>
                  <a:pt x="1668182" y="16222"/>
                  <a:pt x="1551159" y="-6477"/>
                  <a:pt x="1318313" y="18288"/>
                </a:cubicBezTo>
                <a:cubicBezTo>
                  <a:pt x="1059871" y="56395"/>
                  <a:pt x="901959" y="23831"/>
                  <a:pt x="659157" y="18288"/>
                </a:cubicBezTo>
                <a:cubicBezTo>
                  <a:pt x="444692" y="28483"/>
                  <a:pt x="245032" y="39882"/>
                  <a:pt x="0" y="18288"/>
                </a:cubicBezTo>
                <a:cubicBezTo>
                  <a:pt x="-11" y="10485"/>
                  <a:pt x="-221" y="3288"/>
                  <a:pt x="0" y="0"/>
                </a:cubicBezTo>
                <a:close/>
              </a:path>
              <a:path w="2441321" h="18288"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440" y="8687"/>
                  <a:pt x="2440452" y="9944"/>
                  <a:pt x="2441321" y="18288"/>
                </a:cubicBezTo>
                <a:cubicBezTo>
                  <a:pt x="2149099" y="27348"/>
                  <a:pt x="2027305" y="56470"/>
                  <a:pt x="1830991" y="18288"/>
                </a:cubicBezTo>
                <a:cubicBezTo>
                  <a:pt x="1614571" y="-18764"/>
                  <a:pt x="1500998" y="10727"/>
                  <a:pt x="1269487" y="18288"/>
                </a:cubicBezTo>
                <a:cubicBezTo>
                  <a:pt x="1042399" y="37834"/>
                  <a:pt x="927922" y="45822"/>
                  <a:pt x="707983" y="18288"/>
                </a:cubicBezTo>
                <a:cubicBezTo>
                  <a:pt x="502575" y="-5380"/>
                  <a:pt x="350393" y="34499"/>
                  <a:pt x="0" y="18288"/>
                </a:cubicBezTo>
                <a:cubicBezTo>
                  <a:pt x="-394" y="12154"/>
                  <a:pt x="907" y="6688"/>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3F2C6F3-C374-DDB5-3238-81AB7939BF13}"/>
              </a:ext>
            </a:extLst>
          </p:cNvPr>
          <p:cNvSpPr txBox="1"/>
          <p:nvPr/>
        </p:nvSpPr>
        <p:spPr>
          <a:xfrm>
            <a:off x="473202" y="3166642"/>
            <a:ext cx="257175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fontScale="92500"/>
          </a:bodyPr>
          <a:lstStyle/>
          <a:p>
            <a:pPr indent="-228600">
              <a:lnSpc>
                <a:spcPct val="90000"/>
              </a:lnSpc>
              <a:spcAft>
                <a:spcPts val="600"/>
              </a:spcAft>
              <a:buFont typeface="Arial" panose="020B0604020202020204" pitchFamily="34" charset="0"/>
              <a:buChar char="•"/>
            </a:pPr>
            <a:r>
              <a:rPr lang="en-US" sz="1200" b="1" dirty="0"/>
              <a:t>From the analysis there are four ethnic groups present in the dataset, namely: Hispanic, Asian, African-American and Caucasian. There are 66 students from the Hispanic ethnic group, 53 students from the Asian ethnic group, 52 students from the African-American ethnic group and 45 students from the Caucasian ethnic group.</a:t>
            </a:r>
            <a:endParaRPr lang="en-US" sz="1200" b="1" dirty="0">
              <a:ea typeface="Calibri"/>
              <a:cs typeface="Calibri"/>
            </a:endParaRPr>
          </a:p>
          <a:p>
            <a:pPr indent="-171450">
              <a:lnSpc>
                <a:spcPct val="90000"/>
              </a:lnSpc>
              <a:spcAft>
                <a:spcPts val="600"/>
              </a:spcAft>
              <a:buFont typeface="Arial" panose="020B0604020202020204" pitchFamily="34" charset="0"/>
              <a:buChar char="•"/>
            </a:pPr>
            <a:r>
              <a:rPr lang="en-US" sz="1200" b="1" dirty="0">
                <a:solidFill>
                  <a:srgbClr val="FF0000"/>
                </a:solidFill>
              </a:rPr>
              <a:t>Ethnicity = </a:t>
            </a:r>
            <a:r>
              <a:rPr lang="en-US" sz="1200" b="1" dirty="0" err="1">
                <a:solidFill>
                  <a:srgbClr val="FF0000"/>
                </a:solidFill>
              </a:rPr>
              <a:t>df</a:t>
            </a:r>
            <a:r>
              <a:rPr lang="en-US" sz="1200" b="1" dirty="0">
                <a:solidFill>
                  <a:srgbClr val="FF0000"/>
                </a:solidFill>
              </a:rPr>
              <a:t>['Ethnic'].</a:t>
            </a:r>
            <a:r>
              <a:rPr lang="en-US" sz="1200" b="1" dirty="0" err="1">
                <a:solidFill>
                  <a:srgbClr val="FF0000"/>
                </a:solidFill>
              </a:rPr>
              <a:t>value_counts</a:t>
            </a:r>
            <a:r>
              <a:rPr lang="en-US" sz="1200" b="1" dirty="0">
                <a:solidFill>
                  <a:srgbClr val="FF0000"/>
                </a:solidFill>
              </a:rPr>
              <a:t>()</a:t>
            </a:r>
            <a:endParaRPr lang="en-US" sz="1200" b="1" dirty="0">
              <a:solidFill>
                <a:srgbClr val="FF0000"/>
              </a:solidFill>
              <a:ea typeface="Calibri"/>
              <a:cs typeface="Calibri"/>
            </a:endParaRPr>
          </a:p>
          <a:p>
            <a:pPr indent="-171450">
              <a:lnSpc>
                <a:spcPct val="90000"/>
              </a:lnSpc>
              <a:spcAft>
                <a:spcPts val="600"/>
              </a:spcAft>
              <a:buFont typeface="Arial" panose="020B0604020202020204" pitchFamily="34" charset="0"/>
              <a:buChar char="•"/>
            </a:pPr>
            <a:r>
              <a:rPr lang="en-US" sz="1200" b="1" dirty="0"/>
              <a:t>#I used the "</a:t>
            </a:r>
            <a:r>
              <a:rPr lang="en-US" sz="1200" b="1" dirty="0" err="1"/>
              <a:t>value_counts</a:t>
            </a:r>
            <a:r>
              <a:rPr lang="en-US" sz="1200" b="1" dirty="0"/>
              <a:t>()" function to count the </a:t>
            </a:r>
            <a:r>
              <a:rPr lang="en-US" sz="1200" b="1" dirty="0" err="1"/>
              <a:t>occurence</a:t>
            </a:r>
            <a:r>
              <a:rPr lang="en-US" sz="1200" b="1" dirty="0"/>
              <a:t> of each unique value in the 'Ethnic' column. The resulting series 'Ethnicity', provides the count of student in each ethnic category. by printing 'Ethnicity' I can view the number of student in each ethnic group.</a:t>
            </a:r>
            <a:endParaRPr lang="en-US" sz="1200" b="1" dirty="0">
              <a:ea typeface="Calibri"/>
              <a:cs typeface="Calibri"/>
            </a:endParaRPr>
          </a:p>
          <a:p>
            <a:pPr marL="57150" indent="-228600">
              <a:lnSpc>
                <a:spcPct val="90000"/>
              </a:lnSpc>
              <a:spcAft>
                <a:spcPts val="600"/>
              </a:spcAft>
              <a:buFont typeface="Arial" panose="020B0604020202020204" pitchFamily="34" charset="0"/>
              <a:buChar char="•"/>
            </a:pPr>
            <a:r>
              <a:rPr lang="en-US" sz="1200" b="1" dirty="0"/>
              <a:t>print(Ethnicity)</a:t>
            </a:r>
            <a:endParaRPr lang="en-US" sz="1200" b="1" dirty="0">
              <a:ea typeface="Calibri"/>
              <a:cs typeface="Calibri"/>
            </a:endParaRPr>
          </a:p>
          <a:p>
            <a:pPr marL="57150" indent="-228600">
              <a:lnSpc>
                <a:spcPct val="90000"/>
              </a:lnSpc>
              <a:spcAft>
                <a:spcPts val="600"/>
              </a:spcAft>
              <a:buFont typeface="Arial" panose="020B0604020202020204" pitchFamily="34" charset="0"/>
              <a:buChar char="•"/>
            </a:pPr>
            <a:endParaRPr lang="en-US" sz="1000"/>
          </a:p>
          <a:p>
            <a:pPr indent="-228600">
              <a:lnSpc>
                <a:spcPct val="90000"/>
              </a:lnSpc>
              <a:spcAft>
                <a:spcPts val="600"/>
              </a:spcAft>
              <a:buFont typeface="Arial" panose="020B0604020202020204" pitchFamily="34" charset="0"/>
              <a:buChar char="•"/>
            </a:pPr>
            <a:endParaRPr lang="en-US" sz="1000"/>
          </a:p>
          <a:p>
            <a:pPr indent="-228600">
              <a:lnSpc>
                <a:spcPct val="90000"/>
              </a:lnSpc>
              <a:spcAft>
                <a:spcPts val="600"/>
              </a:spcAft>
              <a:buFont typeface="Arial" panose="020B0604020202020204" pitchFamily="34" charset="0"/>
              <a:buChar char="•"/>
            </a:pPr>
            <a:endParaRPr lang="en-US" sz="1000"/>
          </a:p>
        </p:txBody>
      </p:sp>
      <p:pic>
        <p:nvPicPr>
          <p:cNvPr id="4" name="Content Placeholder 3" descr="Figure_5.png"/>
          <p:cNvPicPr>
            <a:picLocks noGrp="1" noChangeAspect="1"/>
          </p:cNvPicPr>
          <p:nvPr>
            <p:ph idx="1"/>
          </p:nvPr>
        </p:nvPicPr>
        <p:blipFill>
          <a:blip r:embed="rId3"/>
          <a:stretch>
            <a:fillRect/>
          </a:stretch>
        </p:blipFill>
        <p:spPr>
          <a:xfrm>
            <a:off x="3490722" y="1487329"/>
            <a:ext cx="5177790" cy="388334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5">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0"/>
            <a:ext cx="3490714"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7638" y="637763"/>
            <a:ext cx="2182538" cy="5576768"/>
          </a:xfrm>
        </p:spPr>
        <p:txBody>
          <a:bodyPr vert="horz" lIns="91440" tIns="45720" rIns="91440" bIns="45720" rtlCol="0" anchor="t">
            <a:normAutofit/>
          </a:bodyPr>
          <a:lstStyle/>
          <a:p>
            <a:r>
              <a:rPr lang="en-US" sz="3600" b="1" kern="1200">
                <a:solidFill>
                  <a:schemeClr val="bg1"/>
                </a:solidFill>
                <a:latin typeface="+mj-lt"/>
                <a:ea typeface="+mj-ea"/>
                <a:cs typeface="+mj-cs"/>
              </a:rPr>
              <a:t>What is the average scores  for male and female?</a:t>
            </a:r>
          </a:p>
        </p:txBody>
      </p:sp>
      <p:sp>
        <p:nvSpPr>
          <p:cNvPr id="22" name="Rectangle 1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6588" y="0"/>
            <a:ext cx="5647404"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Figure_7.png"/>
          <p:cNvPicPr>
            <a:picLocks noGrp="1" noChangeAspect="1"/>
          </p:cNvPicPr>
          <p:nvPr>
            <p:ph idx="1"/>
          </p:nvPr>
        </p:nvPicPr>
        <p:blipFill>
          <a:blip r:embed="rId3"/>
          <a:stretch>
            <a:fillRect/>
          </a:stretch>
        </p:blipFill>
        <p:spPr>
          <a:xfrm>
            <a:off x="3909580" y="105800"/>
            <a:ext cx="4937982" cy="3257789"/>
          </a:xfrm>
          <a:prstGeom prst="rect">
            <a:avLst/>
          </a:prstGeom>
        </p:spPr>
      </p:pic>
      <p:sp>
        <p:nvSpPr>
          <p:cNvPr id="20" name="Rectangle 19">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9982" y="4006121"/>
            <a:ext cx="3429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0C095D6-71B5-E17C-9083-A61D9C4CF862}"/>
              </a:ext>
            </a:extLst>
          </p:cNvPr>
          <p:cNvSpPr txBox="1"/>
          <p:nvPr/>
        </p:nvSpPr>
        <p:spPr>
          <a:xfrm>
            <a:off x="4094350" y="3364445"/>
            <a:ext cx="4204043" cy="325265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1200" b="1" dirty="0"/>
              <a:t>From the  analysis the average score for the  female and male Gender  are 67.66 and 63.37 respectively.</a:t>
            </a:r>
            <a:endParaRPr lang="en-US" sz="1200" b="1" dirty="0">
              <a:ea typeface="Calibri"/>
              <a:cs typeface="Calibri"/>
            </a:endParaRPr>
          </a:p>
          <a:p>
            <a:pPr indent="-228600">
              <a:lnSpc>
                <a:spcPct val="90000"/>
              </a:lnSpc>
              <a:spcAft>
                <a:spcPts val="600"/>
              </a:spcAft>
              <a:buFont typeface="Arial" panose="020B0604020202020204" pitchFamily="34" charset="0"/>
              <a:buChar char="•"/>
            </a:pPr>
            <a:endParaRPr lang="en-US" sz="1200" b="1" dirty="0">
              <a:ea typeface="Calibri"/>
              <a:cs typeface="Calibri"/>
            </a:endParaRPr>
          </a:p>
          <a:p>
            <a:pPr indent="-228600">
              <a:lnSpc>
                <a:spcPct val="90000"/>
              </a:lnSpc>
              <a:spcAft>
                <a:spcPts val="600"/>
              </a:spcAft>
              <a:buFont typeface="Arial" panose="020B0604020202020204" pitchFamily="34" charset="0"/>
              <a:buChar char="•"/>
            </a:pPr>
            <a:r>
              <a:rPr lang="en-US" sz="1200" b="1" dirty="0" err="1">
                <a:solidFill>
                  <a:srgbClr val="FF0000"/>
                </a:solidFill>
              </a:rPr>
              <a:t>average_score_by_gender</a:t>
            </a:r>
            <a:r>
              <a:rPr lang="en-US" sz="1200" b="1" dirty="0">
                <a:solidFill>
                  <a:srgbClr val="FF0000"/>
                </a:solidFill>
              </a:rPr>
              <a:t> = </a:t>
            </a:r>
            <a:r>
              <a:rPr lang="en-US" sz="1200" b="1" dirty="0" err="1">
                <a:solidFill>
                  <a:srgbClr val="FF0000"/>
                </a:solidFill>
              </a:rPr>
              <a:t>df.groupby</a:t>
            </a:r>
            <a:r>
              <a:rPr lang="en-US" sz="1200" b="1" dirty="0">
                <a:solidFill>
                  <a:srgbClr val="FF0000"/>
                </a:solidFill>
              </a:rPr>
              <a:t>('Gender')['Score'].mean().round(2).</a:t>
            </a:r>
            <a:endParaRPr lang="en-US" sz="1200" b="1">
              <a:solidFill>
                <a:srgbClr val="FF0000"/>
              </a:solidFill>
              <a:ea typeface="Calibri"/>
              <a:cs typeface="Calibri"/>
            </a:endParaRPr>
          </a:p>
          <a:p>
            <a:pPr indent="-228600">
              <a:lnSpc>
                <a:spcPct val="90000"/>
              </a:lnSpc>
              <a:spcAft>
                <a:spcPts val="600"/>
              </a:spcAft>
              <a:buFont typeface="Arial" panose="020B0604020202020204" pitchFamily="34" charset="0"/>
              <a:buChar char="•"/>
            </a:pPr>
            <a:r>
              <a:rPr lang="en-US" sz="1200" b="1" dirty="0">
                <a:solidFill>
                  <a:srgbClr val="FF0000"/>
                </a:solidFill>
              </a:rPr>
              <a:t>print(</a:t>
            </a:r>
            <a:r>
              <a:rPr lang="en-US" sz="1200" b="1" dirty="0" err="1">
                <a:solidFill>
                  <a:srgbClr val="FF0000"/>
                </a:solidFill>
              </a:rPr>
              <a:t>average_score_by_gender</a:t>
            </a:r>
            <a:r>
              <a:rPr lang="en-US" sz="1200" b="1" dirty="0">
                <a:solidFill>
                  <a:srgbClr val="FF0000"/>
                </a:solidFill>
              </a:rPr>
              <a:t>)</a:t>
            </a:r>
            <a:endParaRPr lang="en-US" sz="1200" b="1" dirty="0">
              <a:solidFill>
                <a:srgbClr val="FF0000"/>
              </a:solidFill>
              <a:ea typeface="Calibri"/>
              <a:cs typeface="Calibri"/>
            </a:endParaRPr>
          </a:p>
          <a:p>
            <a:pPr indent="-228600">
              <a:lnSpc>
                <a:spcPct val="90000"/>
              </a:lnSpc>
              <a:spcAft>
                <a:spcPts val="600"/>
              </a:spcAft>
              <a:buFont typeface="Arial" panose="020B0604020202020204" pitchFamily="34" charset="0"/>
              <a:buChar char="•"/>
            </a:pPr>
            <a:r>
              <a:rPr lang="en-US" sz="1200" b="1" dirty="0"/>
              <a:t>In this code, the </a:t>
            </a:r>
            <a:r>
              <a:rPr lang="en-US" sz="1200" b="1" dirty="0" err="1"/>
              <a:t>DataFrame</a:t>
            </a:r>
            <a:r>
              <a:rPr lang="en-US" sz="1200" b="1" dirty="0"/>
              <a:t> is grouped by the 'Gender' column using </a:t>
            </a:r>
            <a:r>
              <a:rPr lang="en-US" sz="1200" b="1" dirty="0" err="1"/>
              <a:t>groupby</a:t>
            </a:r>
            <a:r>
              <a:rPr lang="en-US" sz="1200" b="1" dirty="0"/>
              <a:t>(). Then, the mean() function is applied to the 'Score' column within each gender group to calculate the average score for male and female students.</a:t>
            </a:r>
            <a:endParaRPr lang="en-US" sz="1200" b="1" dirty="0">
              <a:ea typeface="Calibri"/>
              <a:cs typeface="Calibri"/>
            </a:endParaRPr>
          </a:p>
          <a:p>
            <a:pPr indent="-228600">
              <a:lnSpc>
                <a:spcPct val="90000"/>
              </a:lnSpc>
              <a:spcAft>
                <a:spcPts val="600"/>
              </a:spcAft>
              <a:buFont typeface="Arial" panose="020B0604020202020204" pitchFamily="34" charset="0"/>
              <a:buChar char="•"/>
            </a:pPr>
            <a:r>
              <a:rPr lang="en-US" sz="1200" b="1" dirty="0"/>
              <a:t>The resulting grouped data, </a:t>
            </a:r>
            <a:r>
              <a:rPr lang="en-US" sz="1200" b="1" dirty="0" err="1"/>
              <a:t>average_scores_by_gender</a:t>
            </a:r>
            <a:r>
              <a:rPr lang="en-US" sz="1200" b="1" dirty="0"/>
              <a:t>, is a Series object with the gender labels as the index and the average scores as the values.</a:t>
            </a:r>
            <a:endParaRPr lang="en-US" sz="1200" b="1" dirty="0">
              <a:ea typeface="Calibri"/>
              <a:cs typeface="Calibri"/>
            </a:endParaRPr>
          </a:p>
          <a:p>
            <a:pPr indent="-228600">
              <a:lnSpc>
                <a:spcPct val="90000"/>
              </a:lnSpc>
              <a:spcAft>
                <a:spcPts val="600"/>
              </a:spcAft>
              <a:buFont typeface="Arial" panose="020B0604020202020204" pitchFamily="34" charset="0"/>
              <a:buChar char="•"/>
            </a:pPr>
            <a:r>
              <a:rPr lang="en-US" sz="1200" b="1" dirty="0"/>
              <a:t>By accessing the specific values using the gender labels (</a:t>
            </a:r>
            <a:r>
              <a:rPr lang="en-US" sz="1200" b="1" dirty="0" err="1"/>
              <a:t>average_scores_by_gender</a:t>
            </a:r>
            <a:r>
              <a:rPr lang="en-US" sz="1200" b="1" dirty="0"/>
              <a:t>['Male'] and </a:t>
            </a:r>
            <a:r>
              <a:rPr lang="en-US" sz="1200" b="1" dirty="0" err="1"/>
              <a:t>average_scores_by_gender</a:t>
            </a:r>
            <a:r>
              <a:rPr lang="en-US" sz="1200" b="1" dirty="0"/>
              <a:t>['Female']), you can print the average score for male and female students, respectively</a:t>
            </a:r>
            <a:endParaRPr lang="en-US" sz="1200" b="1" dirty="0">
              <a:ea typeface="Calibri"/>
              <a:cs typeface="Calibri"/>
            </a:endParaRPr>
          </a:p>
          <a:p>
            <a:pPr indent="-228600">
              <a:lnSpc>
                <a:spcPct val="90000"/>
              </a:lnSpc>
              <a:spcAft>
                <a:spcPts val="600"/>
              </a:spcAft>
              <a:buFont typeface="Arial" panose="020B0604020202020204" pitchFamily="34" charset="0"/>
              <a:buChar char="•"/>
            </a:pPr>
            <a:endParaRPr lang="en-US" sz="600"/>
          </a:p>
          <a:p>
            <a:pPr indent="-228600">
              <a:lnSpc>
                <a:spcPct val="90000"/>
              </a:lnSpc>
              <a:spcAft>
                <a:spcPts val="600"/>
              </a:spcAft>
              <a:buFont typeface="Arial" panose="020B0604020202020204" pitchFamily="34" charset="0"/>
              <a:buChar char="•"/>
            </a:pPr>
            <a:endParaRPr lang="en-US" sz="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40823"/>
            <a:ext cx="2564892" cy="5583148"/>
          </a:xfrm>
        </p:spPr>
        <p:txBody>
          <a:bodyPr vert="horz" lIns="91440" tIns="45720" rIns="91440" bIns="45720" rtlCol="0" anchor="ctr">
            <a:normAutofit/>
          </a:bodyPr>
          <a:lstStyle/>
          <a:p>
            <a:r>
              <a:rPr lang="en-US" sz="4700" b="1" kern="1200" dirty="0">
                <a:latin typeface="+mj-lt"/>
                <a:ea typeface="+mj-ea"/>
                <a:cs typeface="+mj-cs"/>
              </a:rPr>
              <a:t>What is the average score for students in general?</a:t>
            </a:r>
          </a:p>
        </p:txBody>
      </p:sp>
      <p:sp>
        <p:nvSpPr>
          <p:cNvPr id="11"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00400" y="630936"/>
            <a:ext cx="13716" cy="5590381"/>
          </a:xfrm>
          <a:custGeom>
            <a:avLst/>
            <a:gdLst>
              <a:gd name="connsiteX0" fmla="*/ 0 w 13716"/>
              <a:gd name="connsiteY0" fmla="*/ 0 h 5590381"/>
              <a:gd name="connsiteX1" fmla="*/ 13716 w 13716"/>
              <a:gd name="connsiteY1" fmla="*/ 0 h 5590381"/>
              <a:gd name="connsiteX2" fmla="*/ 13716 w 13716"/>
              <a:gd name="connsiteY2" fmla="*/ 754701 h 5590381"/>
              <a:gd name="connsiteX3" fmla="*/ 13716 w 13716"/>
              <a:gd name="connsiteY3" fmla="*/ 1565307 h 5590381"/>
              <a:gd name="connsiteX4" fmla="*/ 13716 w 13716"/>
              <a:gd name="connsiteY4" fmla="*/ 2152297 h 5590381"/>
              <a:gd name="connsiteX5" fmla="*/ 13716 w 13716"/>
              <a:gd name="connsiteY5" fmla="*/ 2906998 h 5590381"/>
              <a:gd name="connsiteX6" fmla="*/ 13716 w 13716"/>
              <a:gd name="connsiteY6" fmla="*/ 3549892 h 5590381"/>
              <a:gd name="connsiteX7" fmla="*/ 13716 w 13716"/>
              <a:gd name="connsiteY7" fmla="*/ 4080978 h 5590381"/>
              <a:gd name="connsiteX8" fmla="*/ 13716 w 13716"/>
              <a:gd name="connsiteY8" fmla="*/ 4835680 h 5590381"/>
              <a:gd name="connsiteX9" fmla="*/ 13716 w 13716"/>
              <a:gd name="connsiteY9" fmla="*/ 5590381 h 5590381"/>
              <a:gd name="connsiteX10" fmla="*/ 0 w 13716"/>
              <a:gd name="connsiteY10" fmla="*/ 5590381 h 5590381"/>
              <a:gd name="connsiteX11" fmla="*/ 0 w 13716"/>
              <a:gd name="connsiteY11" fmla="*/ 4835680 h 5590381"/>
              <a:gd name="connsiteX12" fmla="*/ 0 w 13716"/>
              <a:gd name="connsiteY12" fmla="*/ 4304593 h 5590381"/>
              <a:gd name="connsiteX13" fmla="*/ 0 w 13716"/>
              <a:gd name="connsiteY13" fmla="*/ 3773507 h 5590381"/>
              <a:gd name="connsiteX14" fmla="*/ 0 w 13716"/>
              <a:gd name="connsiteY14" fmla="*/ 3186517 h 5590381"/>
              <a:gd name="connsiteX15" fmla="*/ 0 w 13716"/>
              <a:gd name="connsiteY15" fmla="*/ 2487720 h 5590381"/>
              <a:gd name="connsiteX16" fmla="*/ 0 w 13716"/>
              <a:gd name="connsiteY16" fmla="*/ 1956633 h 5590381"/>
              <a:gd name="connsiteX17" fmla="*/ 0 w 13716"/>
              <a:gd name="connsiteY17" fmla="*/ 1425547 h 5590381"/>
              <a:gd name="connsiteX18" fmla="*/ 0 w 13716"/>
              <a:gd name="connsiteY18" fmla="*/ 614942 h 5590381"/>
              <a:gd name="connsiteX19" fmla="*/ 0 w 13716"/>
              <a:gd name="connsiteY19" fmla="*/ 0 h 5590381"/>
              <a:gd name="connsiteX0" fmla="*/ 0 w 13716"/>
              <a:gd name="connsiteY0" fmla="*/ 0 h 5590381"/>
              <a:gd name="connsiteX1" fmla="*/ 13716 w 13716"/>
              <a:gd name="connsiteY1" fmla="*/ 0 h 5590381"/>
              <a:gd name="connsiteX2" fmla="*/ 13716 w 13716"/>
              <a:gd name="connsiteY2" fmla="*/ 698798 h 5590381"/>
              <a:gd name="connsiteX3" fmla="*/ 13716 w 13716"/>
              <a:gd name="connsiteY3" fmla="*/ 1397595 h 5590381"/>
              <a:gd name="connsiteX4" fmla="*/ 13716 w 13716"/>
              <a:gd name="connsiteY4" fmla="*/ 2152297 h 5590381"/>
              <a:gd name="connsiteX5" fmla="*/ 13716 w 13716"/>
              <a:gd name="connsiteY5" fmla="*/ 2739287 h 5590381"/>
              <a:gd name="connsiteX6" fmla="*/ 13716 w 13716"/>
              <a:gd name="connsiteY6" fmla="*/ 3493988 h 5590381"/>
              <a:gd name="connsiteX7" fmla="*/ 13716 w 13716"/>
              <a:gd name="connsiteY7" fmla="*/ 4304593 h 5590381"/>
              <a:gd name="connsiteX8" fmla="*/ 13716 w 13716"/>
              <a:gd name="connsiteY8" fmla="*/ 5590381 h 5590381"/>
              <a:gd name="connsiteX9" fmla="*/ 0 w 13716"/>
              <a:gd name="connsiteY9" fmla="*/ 5590381 h 5590381"/>
              <a:gd name="connsiteX10" fmla="*/ 0 w 13716"/>
              <a:gd name="connsiteY10" fmla="*/ 4835680 h 5590381"/>
              <a:gd name="connsiteX11" fmla="*/ 0 w 13716"/>
              <a:gd name="connsiteY11" fmla="*/ 4136882 h 5590381"/>
              <a:gd name="connsiteX12" fmla="*/ 0 w 13716"/>
              <a:gd name="connsiteY12" fmla="*/ 3549892 h 5590381"/>
              <a:gd name="connsiteX13" fmla="*/ 0 w 13716"/>
              <a:gd name="connsiteY13" fmla="*/ 2851094 h 5590381"/>
              <a:gd name="connsiteX14" fmla="*/ 0 w 13716"/>
              <a:gd name="connsiteY14" fmla="*/ 2264104 h 5590381"/>
              <a:gd name="connsiteX15" fmla="*/ 0 w 13716"/>
              <a:gd name="connsiteY15" fmla="*/ 1733018 h 5590381"/>
              <a:gd name="connsiteX16" fmla="*/ 0 w 13716"/>
              <a:gd name="connsiteY16" fmla="*/ 1090124 h 5590381"/>
              <a:gd name="connsiteX17" fmla="*/ 0 w 13716"/>
              <a:gd name="connsiteY17"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716" h="5590381" fill="none" extrusionOk="0">
                <a:moveTo>
                  <a:pt x="0" y="0"/>
                </a:moveTo>
                <a:cubicBezTo>
                  <a:pt x="6858" y="-583"/>
                  <a:pt x="7851" y="431"/>
                  <a:pt x="13716" y="0"/>
                </a:cubicBezTo>
                <a:cubicBezTo>
                  <a:pt x="34933" y="215318"/>
                  <a:pt x="27251" y="565582"/>
                  <a:pt x="13716" y="754701"/>
                </a:cubicBezTo>
                <a:cubicBezTo>
                  <a:pt x="-46127" y="1001571"/>
                  <a:pt x="16502" y="1226848"/>
                  <a:pt x="13716" y="1565307"/>
                </a:cubicBezTo>
                <a:cubicBezTo>
                  <a:pt x="518" y="1889109"/>
                  <a:pt x="-16367" y="2000548"/>
                  <a:pt x="13716" y="2152297"/>
                </a:cubicBezTo>
                <a:cubicBezTo>
                  <a:pt x="-27751" y="2293511"/>
                  <a:pt x="26467" y="2577637"/>
                  <a:pt x="13716" y="2906998"/>
                </a:cubicBezTo>
                <a:cubicBezTo>
                  <a:pt x="10317" y="3210592"/>
                  <a:pt x="23894" y="3347388"/>
                  <a:pt x="13716" y="3549892"/>
                </a:cubicBezTo>
                <a:cubicBezTo>
                  <a:pt x="-2084" y="3774164"/>
                  <a:pt x="29811" y="3846282"/>
                  <a:pt x="13716" y="4080978"/>
                </a:cubicBezTo>
                <a:cubicBezTo>
                  <a:pt x="-34083" y="4316157"/>
                  <a:pt x="-21714" y="4469094"/>
                  <a:pt x="13716" y="4835680"/>
                </a:cubicBezTo>
                <a:cubicBezTo>
                  <a:pt x="54813" y="5147918"/>
                  <a:pt x="-17924" y="5390556"/>
                  <a:pt x="13716" y="5590381"/>
                </a:cubicBezTo>
                <a:cubicBezTo>
                  <a:pt x="8175" y="5590136"/>
                  <a:pt x="6849" y="5590599"/>
                  <a:pt x="0" y="5590381"/>
                </a:cubicBezTo>
                <a:cubicBezTo>
                  <a:pt x="25138" y="5250698"/>
                  <a:pt x="-4619" y="5075445"/>
                  <a:pt x="0" y="4835680"/>
                </a:cubicBezTo>
                <a:cubicBezTo>
                  <a:pt x="36581" y="4590550"/>
                  <a:pt x="3022" y="4474529"/>
                  <a:pt x="0" y="4304593"/>
                </a:cubicBezTo>
                <a:cubicBezTo>
                  <a:pt x="-12701" y="4111845"/>
                  <a:pt x="27688" y="3905584"/>
                  <a:pt x="0" y="3773507"/>
                </a:cubicBezTo>
                <a:cubicBezTo>
                  <a:pt x="-26601" y="3606595"/>
                  <a:pt x="-5508" y="3333425"/>
                  <a:pt x="0" y="3186517"/>
                </a:cubicBezTo>
                <a:cubicBezTo>
                  <a:pt x="27803" y="3020623"/>
                  <a:pt x="39608" y="2648539"/>
                  <a:pt x="0" y="2487720"/>
                </a:cubicBezTo>
                <a:cubicBezTo>
                  <a:pt x="-30668" y="2356394"/>
                  <a:pt x="-10848" y="2125581"/>
                  <a:pt x="0" y="1956633"/>
                </a:cubicBezTo>
                <a:cubicBezTo>
                  <a:pt x="21350" y="1832604"/>
                  <a:pt x="13098" y="1675326"/>
                  <a:pt x="0" y="1425547"/>
                </a:cubicBezTo>
                <a:cubicBezTo>
                  <a:pt x="51943" y="1231575"/>
                  <a:pt x="-49685" y="947153"/>
                  <a:pt x="0" y="614942"/>
                </a:cubicBezTo>
                <a:cubicBezTo>
                  <a:pt x="23685" y="274445"/>
                  <a:pt x="15608" y="143232"/>
                  <a:pt x="0" y="0"/>
                </a:cubicBezTo>
                <a:close/>
              </a:path>
              <a:path w="13716" h="5590381" stroke="0" extrusionOk="0">
                <a:moveTo>
                  <a:pt x="0" y="0"/>
                </a:moveTo>
                <a:cubicBezTo>
                  <a:pt x="4519" y="745"/>
                  <a:pt x="7608" y="27"/>
                  <a:pt x="13716" y="0"/>
                </a:cubicBezTo>
                <a:cubicBezTo>
                  <a:pt x="44022" y="114427"/>
                  <a:pt x="8229" y="453118"/>
                  <a:pt x="13716" y="698798"/>
                </a:cubicBezTo>
                <a:cubicBezTo>
                  <a:pt x="34424" y="963774"/>
                  <a:pt x="36600" y="1212364"/>
                  <a:pt x="13716" y="1397595"/>
                </a:cubicBezTo>
                <a:cubicBezTo>
                  <a:pt x="48283" y="1542354"/>
                  <a:pt x="25375" y="1802464"/>
                  <a:pt x="13716" y="2152297"/>
                </a:cubicBezTo>
                <a:cubicBezTo>
                  <a:pt x="3835" y="2525678"/>
                  <a:pt x="21814" y="2592868"/>
                  <a:pt x="13716" y="2739287"/>
                </a:cubicBezTo>
                <a:cubicBezTo>
                  <a:pt x="1084" y="2874965"/>
                  <a:pt x="-36448" y="3144013"/>
                  <a:pt x="13716" y="3493988"/>
                </a:cubicBezTo>
                <a:cubicBezTo>
                  <a:pt x="-17205" y="3852647"/>
                  <a:pt x="66492" y="4038484"/>
                  <a:pt x="13716" y="4304593"/>
                </a:cubicBezTo>
                <a:cubicBezTo>
                  <a:pt x="-83354" y="4564310"/>
                  <a:pt x="113944" y="5225828"/>
                  <a:pt x="13716" y="5590381"/>
                </a:cubicBezTo>
                <a:cubicBezTo>
                  <a:pt x="9333" y="5590250"/>
                  <a:pt x="5993" y="5589792"/>
                  <a:pt x="0" y="5590381"/>
                </a:cubicBezTo>
                <a:cubicBezTo>
                  <a:pt x="35863" y="5257220"/>
                  <a:pt x="-32757" y="5135372"/>
                  <a:pt x="0" y="4835680"/>
                </a:cubicBezTo>
                <a:cubicBezTo>
                  <a:pt x="7921" y="4562721"/>
                  <a:pt x="-29047" y="4351594"/>
                  <a:pt x="0" y="4136882"/>
                </a:cubicBezTo>
                <a:cubicBezTo>
                  <a:pt x="1393" y="3929098"/>
                  <a:pt x="-4372" y="3755796"/>
                  <a:pt x="0" y="3549892"/>
                </a:cubicBezTo>
                <a:cubicBezTo>
                  <a:pt x="-14123" y="3323552"/>
                  <a:pt x="21701" y="3076195"/>
                  <a:pt x="0" y="2851094"/>
                </a:cubicBezTo>
                <a:cubicBezTo>
                  <a:pt x="-51577" y="2661940"/>
                  <a:pt x="-7702" y="2448681"/>
                  <a:pt x="0" y="2264104"/>
                </a:cubicBezTo>
                <a:cubicBezTo>
                  <a:pt x="-8180" y="2080123"/>
                  <a:pt x="16108" y="1991682"/>
                  <a:pt x="0" y="1733018"/>
                </a:cubicBezTo>
                <a:cubicBezTo>
                  <a:pt x="-21280" y="1472795"/>
                  <a:pt x="8343" y="1385598"/>
                  <a:pt x="0" y="1090124"/>
                </a:cubicBezTo>
                <a:cubicBezTo>
                  <a:pt x="41559" y="815693"/>
                  <a:pt x="-53513" y="485395"/>
                  <a:pt x="0" y="0"/>
                </a:cubicBezTo>
                <a:close/>
              </a:path>
              <a:path w="13716" h="5590381" fill="none" stroke="0" extrusionOk="0">
                <a:moveTo>
                  <a:pt x="0" y="0"/>
                </a:moveTo>
                <a:cubicBezTo>
                  <a:pt x="6692" y="-634"/>
                  <a:pt x="7933" y="727"/>
                  <a:pt x="13716" y="0"/>
                </a:cubicBezTo>
                <a:cubicBezTo>
                  <a:pt x="-11397" y="210553"/>
                  <a:pt x="41795" y="570219"/>
                  <a:pt x="13716" y="754701"/>
                </a:cubicBezTo>
                <a:cubicBezTo>
                  <a:pt x="-16345" y="939055"/>
                  <a:pt x="5480" y="1271330"/>
                  <a:pt x="13716" y="1565307"/>
                </a:cubicBezTo>
                <a:cubicBezTo>
                  <a:pt x="214" y="1888228"/>
                  <a:pt x="-22439" y="2000817"/>
                  <a:pt x="13716" y="2152297"/>
                </a:cubicBezTo>
                <a:cubicBezTo>
                  <a:pt x="36483" y="2302199"/>
                  <a:pt x="43294" y="2645200"/>
                  <a:pt x="13716" y="2906998"/>
                </a:cubicBezTo>
                <a:cubicBezTo>
                  <a:pt x="10400" y="3203875"/>
                  <a:pt x="27719" y="3309255"/>
                  <a:pt x="13716" y="3549892"/>
                </a:cubicBezTo>
                <a:cubicBezTo>
                  <a:pt x="-8323" y="3767364"/>
                  <a:pt x="36239" y="3859248"/>
                  <a:pt x="13716" y="4080978"/>
                </a:cubicBezTo>
                <a:cubicBezTo>
                  <a:pt x="-28362" y="4308528"/>
                  <a:pt x="-17360" y="4464817"/>
                  <a:pt x="13716" y="4835680"/>
                </a:cubicBezTo>
                <a:cubicBezTo>
                  <a:pt x="37186" y="5120324"/>
                  <a:pt x="-5183" y="5409792"/>
                  <a:pt x="13716" y="5590381"/>
                </a:cubicBezTo>
                <a:cubicBezTo>
                  <a:pt x="8151" y="5590111"/>
                  <a:pt x="6756" y="5590651"/>
                  <a:pt x="0" y="5590381"/>
                </a:cubicBezTo>
                <a:cubicBezTo>
                  <a:pt x="366" y="5289836"/>
                  <a:pt x="-51421" y="5037027"/>
                  <a:pt x="0" y="4835680"/>
                </a:cubicBezTo>
                <a:cubicBezTo>
                  <a:pt x="30695" y="4638845"/>
                  <a:pt x="15954" y="4503929"/>
                  <a:pt x="0" y="4304593"/>
                </a:cubicBezTo>
                <a:cubicBezTo>
                  <a:pt x="14622" y="4089881"/>
                  <a:pt x="18900" y="3917008"/>
                  <a:pt x="0" y="3773507"/>
                </a:cubicBezTo>
                <a:cubicBezTo>
                  <a:pt x="-3147" y="3613850"/>
                  <a:pt x="-23547" y="3335869"/>
                  <a:pt x="0" y="3186517"/>
                </a:cubicBezTo>
                <a:cubicBezTo>
                  <a:pt x="5486" y="3055843"/>
                  <a:pt x="41826" y="2645889"/>
                  <a:pt x="0" y="2487720"/>
                </a:cubicBezTo>
                <a:cubicBezTo>
                  <a:pt x="-23992" y="2347034"/>
                  <a:pt x="14189" y="2145771"/>
                  <a:pt x="0" y="1956633"/>
                </a:cubicBezTo>
                <a:cubicBezTo>
                  <a:pt x="14669" y="1780910"/>
                  <a:pt x="-4302" y="1660669"/>
                  <a:pt x="0" y="1425547"/>
                </a:cubicBezTo>
                <a:cubicBezTo>
                  <a:pt x="70611" y="1196115"/>
                  <a:pt x="14725" y="924393"/>
                  <a:pt x="0" y="614942"/>
                </a:cubicBezTo>
                <a:cubicBezTo>
                  <a:pt x="-2330" y="269013"/>
                  <a:pt x="15133" y="13266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custGeom>
                    <a:avLst/>
                    <a:gdLst>
                      <a:gd name="connsiteX0" fmla="*/ 0 w 13716"/>
                      <a:gd name="connsiteY0" fmla="*/ 0 h 5590381"/>
                      <a:gd name="connsiteX1" fmla="*/ 13716 w 13716"/>
                      <a:gd name="connsiteY1" fmla="*/ 0 h 5590381"/>
                      <a:gd name="connsiteX2" fmla="*/ 13716 w 13716"/>
                      <a:gd name="connsiteY2" fmla="*/ 754701 h 5590381"/>
                      <a:gd name="connsiteX3" fmla="*/ 13716 w 13716"/>
                      <a:gd name="connsiteY3" fmla="*/ 1565307 h 5590381"/>
                      <a:gd name="connsiteX4" fmla="*/ 13716 w 13716"/>
                      <a:gd name="connsiteY4" fmla="*/ 2152297 h 5590381"/>
                      <a:gd name="connsiteX5" fmla="*/ 13716 w 13716"/>
                      <a:gd name="connsiteY5" fmla="*/ 2906998 h 5590381"/>
                      <a:gd name="connsiteX6" fmla="*/ 13716 w 13716"/>
                      <a:gd name="connsiteY6" fmla="*/ 3549892 h 5590381"/>
                      <a:gd name="connsiteX7" fmla="*/ 13716 w 13716"/>
                      <a:gd name="connsiteY7" fmla="*/ 4080978 h 5590381"/>
                      <a:gd name="connsiteX8" fmla="*/ 13716 w 13716"/>
                      <a:gd name="connsiteY8" fmla="*/ 4835680 h 5590381"/>
                      <a:gd name="connsiteX9" fmla="*/ 13716 w 13716"/>
                      <a:gd name="connsiteY9" fmla="*/ 5590381 h 5590381"/>
                      <a:gd name="connsiteX10" fmla="*/ 0 w 13716"/>
                      <a:gd name="connsiteY10" fmla="*/ 5590381 h 5590381"/>
                      <a:gd name="connsiteX11" fmla="*/ 0 w 13716"/>
                      <a:gd name="connsiteY11" fmla="*/ 4835680 h 5590381"/>
                      <a:gd name="connsiteX12" fmla="*/ 0 w 13716"/>
                      <a:gd name="connsiteY12" fmla="*/ 4304593 h 5590381"/>
                      <a:gd name="connsiteX13" fmla="*/ 0 w 13716"/>
                      <a:gd name="connsiteY13" fmla="*/ 3773507 h 5590381"/>
                      <a:gd name="connsiteX14" fmla="*/ 0 w 13716"/>
                      <a:gd name="connsiteY14" fmla="*/ 3186517 h 5590381"/>
                      <a:gd name="connsiteX15" fmla="*/ 0 w 13716"/>
                      <a:gd name="connsiteY15" fmla="*/ 2487720 h 5590381"/>
                      <a:gd name="connsiteX16" fmla="*/ 0 w 13716"/>
                      <a:gd name="connsiteY16" fmla="*/ 1956633 h 5590381"/>
                      <a:gd name="connsiteX17" fmla="*/ 0 w 13716"/>
                      <a:gd name="connsiteY17" fmla="*/ 1425547 h 5590381"/>
                      <a:gd name="connsiteX18" fmla="*/ 0 w 13716"/>
                      <a:gd name="connsiteY18" fmla="*/ 614942 h 5590381"/>
                      <a:gd name="connsiteX19" fmla="*/ 0 w 13716"/>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716" h="5590381" fill="none" extrusionOk="0">
                        <a:moveTo>
                          <a:pt x="0" y="0"/>
                        </a:moveTo>
                        <a:cubicBezTo>
                          <a:pt x="6519" y="-664"/>
                          <a:pt x="8288" y="665"/>
                          <a:pt x="13716" y="0"/>
                        </a:cubicBezTo>
                        <a:cubicBezTo>
                          <a:pt x="-9798" y="225076"/>
                          <a:pt x="41703" y="562283"/>
                          <a:pt x="13716" y="754701"/>
                        </a:cubicBezTo>
                        <a:cubicBezTo>
                          <a:pt x="-14271" y="947119"/>
                          <a:pt x="25509" y="1239251"/>
                          <a:pt x="13716" y="1565307"/>
                        </a:cubicBezTo>
                        <a:cubicBezTo>
                          <a:pt x="1923" y="1891363"/>
                          <a:pt x="2588" y="1999140"/>
                          <a:pt x="13716" y="2152297"/>
                        </a:cubicBezTo>
                        <a:cubicBezTo>
                          <a:pt x="24845" y="2305454"/>
                          <a:pt x="24133" y="2598333"/>
                          <a:pt x="13716" y="2906998"/>
                        </a:cubicBezTo>
                        <a:cubicBezTo>
                          <a:pt x="3299" y="3215663"/>
                          <a:pt x="30691" y="3327412"/>
                          <a:pt x="13716" y="3549892"/>
                        </a:cubicBezTo>
                        <a:cubicBezTo>
                          <a:pt x="-3259" y="3772372"/>
                          <a:pt x="33989" y="3843836"/>
                          <a:pt x="13716" y="4080978"/>
                        </a:cubicBezTo>
                        <a:cubicBezTo>
                          <a:pt x="-6557" y="4318120"/>
                          <a:pt x="-8378" y="4511166"/>
                          <a:pt x="13716" y="4835680"/>
                        </a:cubicBezTo>
                        <a:cubicBezTo>
                          <a:pt x="35810" y="5160194"/>
                          <a:pt x="-17642" y="5401748"/>
                          <a:pt x="13716" y="5590381"/>
                        </a:cubicBezTo>
                        <a:cubicBezTo>
                          <a:pt x="8599" y="5590092"/>
                          <a:pt x="6708" y="5590668"/>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3716" h="5590381" stroke="0" extrusionOk="0">
                        <a:moveTo>
                          <a:pt x="0" y="0"/>
                        </a:moveTo>
                        <a:cubicBezTo>
                          <a:pt x="4626" y="620"/>
                          <a:pt x="7856" y="-428"/>
                          <a:pt x="13716" y="0"/>
                        </a:cubicBezTo>
                        <a:cubicBezTo>
                          <a:pt x="36569" y="165299"/>
                          <a:pt x="-959" y="427555"/>
                          <a:pt x="13716" y="698798"/>
                        </a:cubicBezTo>
                        <a:cubicBezTo>
                          <a:pt x="28391" y="970041"/>
                          <a:pt x="15108" y="1226199"/>
                          <a:pt x="13716" y="1397595"/>
                        </a:cubicBezTo>
                        <a:cubicBezTo>
                          <a:pt x="12324" y="1568991"/>
                          <a:pt x="34226" y="1794517"/>
                          <a:pt x="13716" y="2152297"/>
                        </a:cubicBezTo>
                        <a:cubicBezTo>
                          <a:pt x="-6794" y="2510077"/>
                          <a:pt x="36274" y="2594424"/>
                          <a:pt x="13716" y="2739287"/>
                        </a:cubicBezTo>
                        <a:cubicBezTo>
                          <a:pt x="-8842" y="2884150"/>
                          <a:pt x="22545" y="3129706"/>
                          <a:pt x="13716" y="3493988"/>
                        </a:cubicBezTo>
                        <a:cubicBezTo>
                          <a:pt x="4887" y="3858270"/>
                          <a:pt x="49629" y="4041447"/>
                          <a:pt x="13716" y="4304593"/>
                        </a:cubicBezTo>
                        <a:cubicBezTo>
                          <a:pt x="-22197" y="4567740"/>
                          <a:pt x="45055" y="5149125"/>
                          <a:pt x="13716" y="5590381"/>
                        </a:cubicBezTo>
                        <a:cubicBezTo>
                          <a:pt x="9649" y="5590058"/>
                          <a:pt x="6483" y="5589928"/>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question 7.png"/>
          <p:cNvPicPr>
            <a:picLocks noGrp="1" noChangeAspect="1"/>
          </p:cNvPicPr>
          <p:nvPr>
            <p:ph idx="1"/>
          </p:nvPr>
        </p:nvPicPr>
        <p:blipFill>
          <a:blip r:embed="rId3"/>
          <a:stretch>
            <a:fillRect/>
          </a:stretch>
        </p:blipFill>
        <p:spPr>
          <a:xfrm>
            <a:off x="3505099" y="171840"/>
            <a:ext cx="5170932" cy="3451597"/>
          </a:xfrm>
          <a:prstGeom prst="rect">
            <a:avLst/>
          </a:prstGeom>
        </p:spPr>
      </p:pic>
      <p:sp>
        <p:nvSpPr>
          <p:cNvPr id="3" name="TextBox 2">
            <a:extLst>
              <a:ext uri="{FF2B5EF4-FFF2-40B4-BE49-F238E27FC236}">
                <a16:creationId xmlns:a16="http://schemas.microsoft.com/office/drawing/2014/main" id="{5FFBD36E-03CD-EE16-7EE7-F60F86D25769}"/>
              </a:ext>
            </a:extLst>
          </p:cNvPr>
          <p:cNvSpPr txBox="1"/>
          <p:nvPr/>
        </p:nvSpPr>
        <p:spPr>
          <a:xfrm>
            <a:off x="3663250" y="3792162"/>
            <a:ext cx="5170932" cy="243490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1200" b="1" dirty="0"/>
              <a:t>The average score for students in general is 65.27.</a:t>
            </a:r>
            <a:endParaRPr lang="en-US" sz="1200" b="1" dirty="0">
              <a:ea typeface="Calibri"/>
              <a:cs typeface="Calibri"/>
            </a:endParaRPr>
          </a:p>
          <a:p>
            <a:pPr indent="-228600">
              <a:lnSpc>
                <a:spcPct val="90000"/>
              </a:lnSpc>
              <a:spcAft>
                <a:spcPts val="600"/>
              </a:spcAft>
              <a:buFont typeface="Arial" panose="020B0604020202020204" pitchFamily="34" charset="0"/>
              <a:buChar char="•"/>
            </a:pPr>
            <a:endParaRPr lang="en-US" sz="1200" b="1" dirty="0">
              <a:ea typeface="Calibri"/>
              <a:cs typeface="Calibri"/>
            </a:endParaRPr>
          </a:p>
          <a:p>
            <a:pPr indent="-228600">
              <a:lnSpc>
                <a:spcPct val="90000"/>
              </a:lnSpc>
              <a:spcAft>
                <a:spcPts val="600"/>
              </a:spcAft>
              <a:buFont typeface="Arial" panose="020B0604020202020204" pitchFamily="34" charset="0"/>
              <a:buChar char="•"/>
            </a:pPr>
            <a:r>
              <a:rPr lang="en-US" sz="1200" b="1" err="1">
                <a:solidFill>
                  <a:srgbClr val="FF0000"/>
                </a:solidFill>
              </a:rPr>
              <a:t>average_score</a:t>
            </a:r>
            <a:r>
              <a:rPr lang="en-US" sz="1200" b="1" dirty="0">
                <a:solidFill>
                  <a:srgbClr val="FF0000"/>
                </a:solidFill>
              </a:rPr>
              <a:t> = </a:t>
            </a:r>
            <a:r>
              <a:rPr lang="en-US" sz="1200" b="1" err="1">
                <a:solidFill>
                  <a:srgbClr val="FF0000"/>
                </a:solidFill>
              </a:rPr>
              <a:t>df</a:t>
            </a:r>
            <a:r>
              <a:rPr lang="en-US" sz="1200" b="1" dirty="0">
                <a:solidFill>
                  <a:srgbClr val="FF0000"/>
                </a:solidFill>
              </a:rPr>
              <a:t>['Score'].mean().round(2)</a:t>
            </a:r>
            <a:br>
              <a:rPr lang="en-US" sz="1200" b="1" dirty="0">
                <a:solidFill>
                  <a:srgbClr val="FF0000"/>
                </a:solidFill>
              </a:rPr>
            </a:br>
            <a:r>
              <a:rPr lang="en-US" sz="1200" b="1" dirty="0">
                <a:solidFill>
                  <a:srgbClr val="FF0000"/>
                </a:solidFill>
              </a:rPr>
              <a:t>print(</a:t>
            </a:r>
            <a:r>
              <a:rPr lang="en-US" sz="1200" b="1" err="1">
                <a:solidFill>
                  <a:srgbClr val="FF0000"/>
                </a:solidFill>
              </a:rPr>
              <a:t>f'Average</a:t>
            </a:r>
            <a:r>
              <a:rPr lang="en-US" sz="1200" b="1" dirty="0">
                <a:solidFill>
                  <a:srgbClr val="FF0000"/>
                </a:solidFill>
              </a:rPr>
              <a:t> score for students in general:{</a:t>
            </a:r>
            <a:r>
              <a:rPr lang="en-US" sz="1200" b="1" err="1">
                <a:solidFill>
                  <a:srgbClr val="FF0000"/>
                </a:solidFill>
              </a:rPr>
              <a:t>average_score</a:t>
            </a:r>
            <a:r>
              <a:rPr lang="en-US" sz="1200" b="1" dirty="0">
                <a:solidFill>
                  <a:srgbClr val="FF0000"/>
                </a:solidFill>
              </a:rPr>
              <a:t>}').</a:t>
            </a:r>
          </a:p>
          <a:p>
            <a:pPr indent="-228600">
              <a:lnSpc>
                <a:spcPct val="90000"/>
              </a:lnSpc>
              <a:spcAft>
                <a:spcPts val="600"/>
              </a:spcAft>
              <a:buFont typeface="Arial" panose="020B0604020202020204" pitchFamily="34" charset="0"/>
              <a:buChar char="•"/>
            </a:pPr>
            <a:endParaRPr lang="en-US" sz="1200" b="1" dirty="0">
              <a:ea typeface="Calibri"/>
              <a:cs typeface="Calibri"/>
            </a:endParaRPr>
          </a:p>
          <a:p>
            <a:pPr indent="-228600">
              <a:lnSpc>
                <a:spcPct val="90000"/>
              </a:lnSpc>
              <a:spcAft>
                <a:spcPts val="600"/>
              </a:spcAft>
              <a:buFont typeface="Arial" panose="020B0604020202020204" pitchFamily="34" charset="0"/>
              <a:buChar char="•"/>
            </a:pPr>
            <a:r>
              <a:rPr lang="en-US" sz="1200" b="1" dirty="0"/>
              <a:t>This code calculates the mean of the 'Score' column in the </a:t>
            </a:r>
            <a:r>
              <a:rPr lang="en-US" sz="1200" b="1" dirty="0" err="1"/>
              <a:t>DataFrame</a:t>
            </a:r>
            <a:r>
              <a:rPr lang="en-US" sz="1200" b="1" dirty="0"/>
              <a:t> '</a:t>
            </a:r>
            <a:r>
              <a:rPr lang="en-US" sz="1200" b="1" dirty="0" err="1"/>
              <a:t>df</a:t>
            </a:r>
            <a:r>
              <a:rPr lang="en-US" sz="1200" b="1" dirty="0"/>
              <a:t>' using the mean() function.</a:t>
            </a:r>
            <a:endParaRPr lang="en-US" sz="1200" b="1" dirty="0">
              <a:ea typeface="Calibri"/>
              <a:cs typeface="Calibri"/>
            </a:endParaRPr>
          </a:p>
          <a:p>
            <a:pPr indent="-228600">
              <a:lnSpc>
                <a:spcPct val="90000"/>
              </a:lnSpc>
              <a:spcAft>
                <a:spcPts val="600"/>
              </a:spcAft>
              <a:buFont typeface="Arial" panose="020B0604020202020204" pitchFamily="34" charset="0"/>
              <a:buChar char="•"/>
            </a:pPr>
            <a:r>
              <a:rPr lang="en-US" sz="1200" b="1" dirty="0"/>
              <a:t>The resulting value, stored in the variable </a:t>
            </a:r>
            <a:r>
              <a:rPr lang="en-US" sz="1200" b="1" dirty="0" err="1"/>
              <a:t>average_score</a:t>
            </a:r>
            <a:r>
              <a:rPr lang="en-US" sz="1200" b="1" dirty="0"/>
              <a:t>, represents the average score for all students in the dataset.</a:t>
            </a:r>
            <a:endParaRPr lang="en-US" sz="1200" b="1" dirty="0">
              <a:ea typeface="Calibri"/>
              <a:cs typeface="Calibri"/>
            </a:endParaRPr>
          </a:p>
          <a:p>
            <a:pPr indent="-228600">
              <a:lnSpc>
                <a:spcPct val="90000"/>
              </a:lnSpc>
              <a:spcAft>
                <a:spcPts val="600"/>
              </a:spcAft>
              <a:buFont typeface="Arial" panose="020B0604020202020204" pitchFamily="34" charset="0"/>
              <a:buChar char="•"/>
            </a:pPr>
            <a:r>
              <a:rPr lang="en-US" sz="1200" b="1" dirty="0"/>
              <a:t>By printing </a:t>
            </a:r>
            <a:r>
              <a:rPr lang="en-US" sz="1200" b="1" dirty="0" err="1"/>
              <a:t>average_score</a:t>
            </a:r>
            <a:r>
              <a:rPr lang="en-US" sz="1200" b="1" dirty="0"/>
              <a:t>, you can see the average score for all students in general.</a:t>
            </a:r>
            <a:endParaRPr lang="en-US" sz="1200" b="1" dirty="0">
              <a:ea typeface="Calibri"/>
              <a:cs typeface="Calibri"/>
            </a:endParaRPr>
          </a:p>
          <a:p>
            <a:pPr indent="-228600">
              <a:lnSpc>
                <a:spcPct val="90000"/>
              </a:lnSpc>
              <a:spcAft>
                <a:spcPts val="600"/>
              </a:spcAft>
              <a:buFont typeface="Arial" panose="020B0604020202020204" pitchFamily="34" charset="0"/>
              <a:buChar char="•"/>
            </a:pPr>
            <a:endParaRPr lang="en-US" sz="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872" y="95331"/>
            <a:ext cx="3621507" cy="1281106"/>
          </a:xfrm>
        </p:spPr>
        <p:txBody>
          <a:bodyPr vert="horz" lIns="91440" tIns="45720" rIns="91440" bIns="45720" rtlCol="0" anchor="b">
            <a:normAutofit/>
          </a:bodyPr>
          <a:lstStyle/>
          <a:p>
            <a:r>
              <a:rPr lang="en-US" sz="2800" b="1" dirty="0"/>
              <a:t>Do students who get free lunch get higher grades than others?</a:t>
            </a:r>
            <a:endParaRPr lang="en-US" sz="2800" b="1" dirty="0">
              <a:ea typeface="Calibri Light"/>
              <a:cs typeface="Calibri Light"/>
            </a:endParaRP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2586994"/>
            <a:ext cx="2606040" cy="18288"/>
          </a:xfrm>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 name="connsiteX0" fmla="*/ 0 w 2606040"/>
              <a:gd name="connsiteY0" fmla="*/ 0 h 18288"/>
              <a:gd name="connsiteX1" fmla="*/ 599389 w 2606040"/>
              <a:gd name="connsiteY1" fmla="*/ 0 h 18288"/>
              <a:gd name="connsiteX2" fmla="*/ 1303020 w 2606040"/>
              <a:gd name="connsiteY2" fmla="*/ 0 h 18288"/>
              <a:gd name="connsiteX3" fmla="*/ 1876349 w 2606040"/>
              <a:gd name="connsiteY3" fmla="*/ 0 h 18288"/>
              <a:gd name="connsiteX4" fmla="*/ 2606040 w 2606040"/>
              <a:gd name="connsiteY4" fmla="*/ 0 h 18288"/>
              <a:gd name="connsiteX5" fmla="*/ 2606040 w 2606040"/>
              <a:gd name="connsiteY5" fmla="*/ 18288 h 18288"/>
              <a:gd name="connsiteX6" fmla="*/ 1980590 w 2606040"/>
              <a:gd name="connsiteY6" fmla="*/ 18288 h 18288"/>
              <a:gd name="connsiteX7" fmla="*/ 1276960 w 2606040"/>
              <a:gd name="connsiteY7" fmla="*/ 18288 h 18288"/>
              <a:gd name="connsiteX8" fmla="*/ 65151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6645" y="4461"/>
                  <a:pt x="2607031" y="13181"/>
                  <a:pt x="2606040" y="18288"/>
                </a:cubicBezTo>
                <a:cubicBezTo>
                  <a:pt x="2260204" y="29342"/>
                  <a:pt x="2175708" y="5614"/>
                  <a:pt x="1902409" y="18288"/>
                </a:cubicBezTo>
                <a:cubicBezTo>
                  <a:pt x="1638502" y="41064"/>
                  <a:pt x="1460923" y="-16269"/>
                  <a:pt x="1276960" y="18288"/>
                </a:cubicBezTo>
                <a:cubicBezTo>
                  <a:pt x="1057717" y="14361"/>
                  <a:pt x="867956" y="2320"/>
                  <a:pt x="677570" y="18288"/>
                </a:cubicBezTo>
                <a:cubicBezTo>
                  <a:pt x="457951" y="33373"/>
                  <a:pt x="189752" y="55388"/>
                  <a:pt x="0" y="18288"/>
                </a:cubicBezTo>
                <a:cubicBezTo>
                  <a:pt x="1586" y="13022"/>
                  <a:pt x="-95" y="4569"/>
                  <a:pt x="0" y="0"/>
                </a:cubicBezTo>
                <a:close/>
              </a:path>
              <a:path w="2606040" h="18288"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6314" y="8448"/>
                  <a:pt x="2606550" y="14527"/>
                  <a:pt x="2606040" y="18288"/>
                </a:cubicBezTo>
                <a:cubicBezTo>
                  <a:pt x="2344840" y="2643"/>
                  <a:pt x="2192043" y="7399"/>
                  <a:pt x="1980590" y="18288"/>
                </a:cubicBezTo>
                <a:cubicBezTo>
                  <a:pt x="1783984" y="-9745"/>
                  <a:pt x="1487673" y="45908"/>
                  <a:pt x="1276960" y="18288"/>
                </a:cubicBezTo>
                <a:cubicBezTo>
                  <a:pt x="1088134" y="-41257"/>
                  <a:pt x="877974" y="49968"/>
                  <a:pt x="651510" y="18288"/>
                </a:cubicBezTo>
                <a:cubicBezTo>
                  <a:pt x="430798" y="-27764"/>
                  <a:pt x="132889" y="-33467"/>
                  <a:pt x="0" y="18288"/>
                </a:cubicBezTo>
                <a:cubicBezTo>
                  <a:pt x="212" y="10845"/>
                  <a:pt x="-833" y="6193"/>
                  <a:pt x="0" y="0"/>
                </a:cubicBezTo>
                <a:close/>
              </a:path>
              <a:path w="2606040" h="18288"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6166" y="3680"/>
                  <a:pt x="2606905" y="11461"/>
                  <a:pt x="2606040" y="18288"/>
                </a:cubicBezTo>
                <a:cubicBezTo>
                  <a:pt x="2234648" y="26976"/>
                  <a:pt x="2180202" y="-10361"/>
                  <a:pt x="1902409" y="18288"/>
                </a:cubicBezTo>
                <a:cubicBezTo>
                  <a:pt x="1635562" y="47194"/>
                  <a:pt x="1477339" y="4794"/>
                  <a:pt x="1276960" y="18288"/>
                </a:cubicBezTo>
                <a:cubicBezTo>
                  <a:pt x="1058094" y="66922"/>
                  <a:pt x="904206" y="-20636"/>
                  <a:pt x="677570" y="18288"/>
                </a:cubicBezTo>
                <a:cubicBezTo>
                  <a:pt x="485746" y="14713"/>
                  <a:pt x="195925" y="33005"/>
                  <a:pt x="0" y="18288"/>
                </a:cubicBezTo>
                <a:cubicBezTo>
                  <a:pt x="1168" y="12774"/>
                  <a:pt x="-229" y="374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462" y="4771"/>
                          <a:pt x="2606793" y="12323"/>
                          <a:pt x="2606040" y="18288"/>
                        </a:cubicBezTo>
                        <a:cubicBezTo>
                          <a:pt x="2256758" y="31410"/>
                          <a:pt x="2173673" y="-12878"/>
                          <a:pt x="1902409" y="18288"/>
                        </a:cubicBezTo>
                        <a:cubicBezTo>
                          <a:pt x="1631145" y="49454"/>
                          <a:pt x="1461378" y="5466"/>
                          <a:pt x="1276960" y="18288"/>
                        </a:cubicBezTo>
                        <a:cubicBezTo>
                          <a:pt x="1092542" y="31110"/>
                          <a:pt x="890442" y="13213"/>
                          <a:pt x="677570" y="18288"/>
                        </a:cubicBezTo>
                        <a:cubicBezTo>
                          <a:pt x="464698" y="23364"/>
                          <a:pt x="187648" y="35837"/>
                          <a:pt x="0" y="18288"/>
                        </a:cubicBezTo>
                        <a:cubicBezTo>
                          <a:pt x="841" y="12879"/>
                          <a:pt x="-726" y="3977"/>
                          <a:pt x="0" y="0"/>
                        </a:cubicBezTo>
                        <a:close/>
                      </a:path>
                      <a:path w="2606040" h="18288"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5426" y="8857"/>
                          <a:pt x="2606544" y="13619"/>
                          <a:pt x="2606040" y="18288"/>
                        </a:cubicBezTo>
                        <a:cubicBezTo>
                          <a:pt x="2393024" y="2241"/>
                          <a:pt x="2191161" y="39259"/>
                          <a:pt x="1980590" y="18288"/>
                        </a:cubicBezTo>
                        <a:cubicBezTo>
                          <a:pt x="1770019" y="-2683"/>
                          <a:pt x="1476440" y="36114"/>
                          <a:pt x="1276960" y="18288"/>
                        </a:cubicBezTo>
                        <a:cubicBezTo>
                          <a:pt x="1077480" y="463"/>
                          <a:pt x="880988" y="42125"/>
                          <a:pt x="651510" y="18288"/>
                        </a:cubicBezTo>
                        <a:cubicBezTo>
                          <a:pt x="422032" y="-5549"/>
                          <a:pt x="130744" y="-1947"/>
                          <a:pt x="0" y="18288"/>
                        </a:cubicBezTo>
                        <a:cubicBezTo>
                          <a:pt x="-487" y="10816"/>
                          <a:pt x="-839" y="6058"/>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B6AEF39-462F-98AC-63D5-C58A02C8E7C8}"/>
              </a:ext>
            </a:extLst>
          </p:cNvPr>
          <p:cNvSpPr txBox="1"/>
          <p:nvPr/>
        </p:nvSpPr>
        <p:spPr>
          <a:xfrm>
            <a:off x="192514" y="1377652"/>
            <a:ext cx="3182691" cy="52759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1400" b="1" dirty="0"/>
              <a:t>Yes. Because from the  analysis students with free lunch program gets higher grades than others with paid lunch program.</a:t>
            </a:r>
            <a:endParaRPr lang="en-US" sz="1400" b="1" dirty="0">
              <a:ea typeface="Calibri"/>
              <a:cs typeface="Calibri"/>
            </a:endParaRPr>
          </a:p>
          <a:p>
            <a:pPr indent="-228600">
              <a:lnSpc>
                <a:spcPct val="90000"/>
              </a:lnSpc>
              <a:spcAft>
                <a:spcPts val="600"/>
              </a:spcAft>
              <a:buFont typeface="Arial" panose="020B0604020202020204" pitchFamily="34" charset="0"/>
              <a:buChar char="•"/>
            </a:pPr>
            <a:r>
              <a:rPr lang="en-US" sz="1400" b="1" dirty="0" err="1">
                <a:solidFill>
                  <a:srgbClr val="FF0000"/>
                </a:solidFill>
              </a:rPr>
              <a:t>average_score_by_lunch</a:t>
            </a:r>
            <a:r>
              <a:rPr lang="en-US" sz="1400" b="1" dirty="0">
                <a:solidFill>
                  <a:srgbClr val="FF0000"/>
                </a:solidFill>
              </a:rPr>
              <a:t> = </a:t>
            </a:r>
            <a:r>
              <a:rPr lang="en-US" sz="1400" b="1" dirty="0" err="1">
                <a:solidFill>
                  <a:srgbClr val="FF0000"/>
                </a:solidFill>
              </a:rPr>
              <a:t>df.groupby</a:t>
            </a:r>
            <a:r>
              <a:rPr lang="en-US" sz="1400" b="1" dirty="0">
                <a:solidFill>
                  <a:srgbClr val="FF0000"/>
                </a:solidFill>
              </a:rPr>
              <a:t>('</a:t>
            </a:r>
            <a:r>
              <a:rPr lang="en-US" sz="1400" b="1" dirty="0" err="1">
                <a:solidFill>
                  <a:srgbClr val="FF0000"/>
                </a:solidFill>
              </a:rPr>
              <a:t>Freeredu</a:t>
            </a:r>
            <a:r>
              <a:rPr lang="en-US" sz="1400" b="1" dirty="0">
                <a:solidFill>
                  <a:srgbClr val="FF0000"/>
                </a:solidFill>
              </a:rPr>
              <a:t>')['Score'].mean().round(2)</a:t>
            </a:r>
            <a:br>
              <a:rPr lang="en-US" sz="1400" b="1" dirty="0"/>
            </a:br>
            <a:r>
              <a:rPr lang="en-US" sz="1400" b="1" dirty="0">
                <a:solidFill>
                  <a:srgbClr val="FF0000"/>
                </a:solidFill>
              </a:rPr>
              <a:t>print(</a:t>
            </a:r>
            <a:r>
              <a:rPr lang="en-US" sz="1400" b="1" dirty="0" err="1">
                <a:solidFill>
                  <a:srgbClr val="FF0000"/>
                </a:solidFill>
              </a:rPr>
              <a:t>average_score_by_lunch</a:t>
            </a:r>
            <a:r>
              <a:rPr lang="en-US" sz="1400" b="1" dirty="0">
                <a:solidFill>
                  <a:srgbClr val="FF0000"/>
                </a:solidFill>
              </a:rPr>
              <a:t>).</a:t>
            </a:r>
            <a:endParaRPr lang="en-US" sz="1400" b="1" dirty="0">
              <a:solidFill>
                <a:srgbClr val="FF0000"/>
              </a:solidFill>
              <a:ea typeface="Calibri"/>
              <a:cs typeface="Calibri"/>
            </a:endParaRPr>
          </a:p>
          <a:p>
            <a:pPr indent="-228600">
              <a:lnSpc>
                <a:spcPct val="90000"/>
              </a:lnSpc>
              <a:spcAft>
                <a:spcPts val="600"/>
              </a:spcAft>
              <a:buFont typeface="Arial" panose="020B0604020202020204" pitchFamily="34" charset="0"/>
              <a:buChar char="•"/>
            </a:pPr>
            <a:r>
              <a:rPr lang="en-US" sz="1400" b="1" dirty="0"/>
              <a:t>In this code, the </a:t>
            </a:r>
            <a:r>
              <a:rPr lang="en-US" sz="1400" b="1" dirty="0" err="1"/>
              <a:t>DataFrame</a:t>
            </a:r>
            <a:r>
              <a:rPr lang="en-US" sz="1400" b="1" dirty="0"/>
              <a:t> is grouped by the ' </a:t>
            </a:r>
            <a:r>
              <a:rPr lang="en-US" sz="1400" b="1" dirty="0" err="1"/>
              <a:t>Freeredu</a:t>
            </a:r>
            <a:r>
              <a:rPr lang="en-US" sz="1400" b="1" dirty="0"/>
              <a:t> ' column using </a:t>
            </a:r>
            <a:r>
              <a:rPr lang="en-US" sz="1400" b="1" dirty="0" err="1"/>
              <a:t>groupby</a:t>
            </a:r>
            <a:r>
              <a:rPr lang="en-US" sz="1400" b="1" dirty="0"/>
              <a:t>(). Then, the mean() function is applied to the 'Score' column within each group to calculate the average score for students with free lunch and paid lunch.</a:t>
            </a:r>
            <a:endParaRPr lang="en-US" sz="1400" b="1" dirty="0">
              <a:ea typeface="Calibri"/>
              <a:cs typeface="Calibri"/>
            </a:endParaRPr>
          </a:p>
          <a:p>
            <a:pPr indent="-228600">
              <a:lnSpc>
                <a:spcPct val="90000"/>
              </a:lnSpc>
              <a:spcAft>
                <a:spcPts val="600"/>
              </a:spcAft>
              <a:buFont typeface="Arial" panose="020B0604020202020204" pitchFamily="34" charset="0"/>
              <a:buChar char="•"/>
            </a:pPr>
            <a:r>
              <a:rPr lang="en-US" sz="1400" b="1" dirty="0"/>
              <a:t>The resulting grouped data, </a:t>
            </a:r>
            <a:r>
              <a:rPr lang="en-US" sz="1400" b="1" dirty="0" err="1"/>
              <a:t>average_scores_by_lunch</a:t>
            </a:r>
            <a:r>
              <a:rPr lang="en-US" sz="1400" b="1" dirty="0"/>
              <a:t>, is a Series object with the lunch types as the index and the average scores as the values.</a:t>
            </a:r>
            <a:endParaRPr lang="en-US" sz="1400" b="1" dirty="0">
              <a:ea typeface="Calibri"/>
              <a:cs typeface="Calibri"/>
            </a:endParaRPr>
          </a:p>
          <a:p>
            <a:pPr indent="-228600">
              <a:lnSpc>
                <a:spcPct val="90000"/>
              </a:lnSpc>
              <a:spcAft>
                <a:spcPts val="600"/>
              </a:spcAft>
              <a:buFont typeface="Arial" panose="020B0604020202020204" pitchFamily="34" charset="0"/>
              <a:buChar char="•"/>
            </a:pPr>
            <a:r>
              <a:rPr lang="en-US" sz="1400" b="1" dirty="0"/>
              <a:t>By accessing the specific values using the lunch types (</a:t>
            </a:r>
            <a:r>
              <a:rPr lang="en-US" sz="1400" b="1" dirty="0" err="1"/>
              <a:t>average_scores_by_lunch</a:t>
            </a:r>
            <a:r>
              <a:rPr lang="en-US" sz="1400" b="1" dirty="0"/>
              <a:t>['Free Lunch'] and </a:t>
            </a:r>
            <a:r>
              <a:rPr lang="en-US" sz="1400" b="1" dirty="0" err="1"/>
              <a:t>average_scores_by_lunch</a:t>
            </a:r>
            <a:r>
              <a:rPr lang="en-US" sz="1400" b="1" dirty="0"/>
              <a:t>['Paid Lunch']), you can print the average scores for students with free lunch and paid lunch, respectively.</a:t>
            </a:r>
            <a:endParaRPr lang="en-US" sz="1400" b="1" dirty="0">
              <a:ea typeface="Calibri"/>
              <a:cs typeface="Calibri"/>
            </a:endParaRPr>
          </a:p>
          <a:p>
            <a:pPr indent="-228600">
              <a:lnSpc>
                <a:spcPct val="90000"/>
              </a:lnSpc>
              <a:spcAft>
                <a:spcPts val="600"/>
              </a:spcAft>
              <a:buFont typeface="Arial" panose="020B0604020202020204" pitchFamily="34" charset="0"/>
              <a:buChar char="•"/>
            </a:pPr>
            <a:endParaRPr lang="en-US" sz="900"/>
          </a:p>
          <a:p>
            <a:pPr indent="-228600">
              <a:lnSpc>
                <a:spcPct val="90000"/>
              </a:lnSpc>
              <a:spcAft>
                <a:spcPts val="600"/>
              </a:spcAft>
              <a:buFont typeface="Arial" panose="020B0604020202020204" pitchFamily="34" charset="0"/>
              <a:buChar char="•"/>
            </a:pPr>
            <a:endParaRPr lang="en-US" sz="900"/>
          </a:p>
        </p:txBody>
      </p:sp>
      <p:pic>
        <p:nvPicPr>
          <p:cNvPr id="4" name="Content Placeholder 3" descr="Figure_2.png"/>
          <p:cNvPicPr>
            <a:picLocks noGrp="1" noChangeAspect="1"/>
          </p:cNvPicPr>
          <p:nvPr>
            <p:ph idx="1"/>
          </p:nvPr>
        </p:nvPicPr>
        <p:blipFill rotWithShape="1">
          <a:blip r:embed="rId3"/>
          <a:srcRect l="23020" r="20559"/>
          <a:stretch/>
        </p:blipFill>
        <p:spPr>
          <a:xfrm>
            <a:off x="3983776" y="1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1680"/>
          </a:xfrm>
        </p:spPr>
        <p:txBody>
          <a:bodyPr>
            <a:normAutofit/>
          </a:bodyPr>
          <a:lstStyle/>
          <a:p>
            <a:r>
              <a:rPr lang="en-US" sz="2800" b="1" dirty="0">
                <a:latin typeface="Calibri"/>
                <a:ea typeface="Calibri"/>
                <a:cs typeface="Calibri"/>
              </a:rPr>
              <a:t>Does one ethnic have more score than the other?</a:t>
            </a:r>
          </a:p>
        </p:txBody>
      </p:sp>
      <p:pic>
        <p:nvPicPr>
          <p:cNvPr id="4" name="Content Placeholder 3" descr="Figure_3.png"/>
          <p:cNvPicPr>
            <a:picLocks noGrp="1" noChangeAspect="1"/>
          </p:cNvPicPr>
          <p:nvPr>
            <p:ph idx="1"/>
          </p:nvPr>
        </p:nvPicPr>
        <p:blipFill>
          <a:blip r:embed="rId3"/>
          <a:stretch>
            <a:fillRect/>
          </a:stretch>
        </p:blipFill>
        <p:spPr>
          <a:xfrm>
            <a:off x="1556089" y="718568"/>
            <a:ext cx="5801784" cy="3560584"/>
          </a:xfrm>
        </p:spPr>
      </p:pic>
      <p:sp>
        <p:nvSpPr>
          <p:cNvPr id="3" name="TextBox 2">
            <a:extLst>
              <a:ext uri="{FF2B5EF4-FFF2-40B4-BE49-F238E27FC236}">
                <a16:creationId xmlns:a16="http://schemas.microsoft.com/office/drawing/2014/main" id="{121BD734-5470-DEAD-06DC-B695037DEA66}"/>
              </a:ext>
            </a:extLst>
          </p:cNvPr>
          <p:cNvSpPr txBox="1"/>
          <p:nvPr/>
        </p:nvSpPr>
        <p:spPr>
          <a:xfrm>
            <a:off x="663677" y="4276289"/>
            <a:ext cx="8396562"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ea typeface="Calibri"/>
                <a:cs typeface="Calibri"/>
              </a:rPr>
              <a:t>Yes. Because from the above analysis the Hispanic ethnic group have higher score than the other ethnic group.</a:t>
            </a:r>
          </a:p>
          <a:p>
            <a:endParaRPr lang="en-US" sz="1400" b="1" dirty="0">
              <a:ea typeface="Calibri"/>
              <a:cs typeface="Calibri"/>
            </a:endParaRPr>
          </a:p>
          <a:p>
            <a:r>
              <a:rPr lang="en-US" sz="1400" b="1" err="1">
                <a:solidFill>
                  <a:srgbClr val="FF0000"/>
                </a:solidFill>
                <a:ea typeface="+mn-lt"/>
                <a:cs typeface="+mn-lt"/>
              </a:rPr>
              <a:t>sumof_score_by_ethnic</a:t>
            </a:r>
            <a:r>
              <a:rPr lang="en-US" sz="1400" b="1" dirty="0">
                <a:solidFill>
                  <a:srgbClr val="FF0000"/>
                </a:solidFill>
                <a:ea typeface="+mn-lt"/>
                <a:cs typeface="+mn-lt"/>
              </a:rPr>
              <a:t> = </a:t>
            </a:r>
            <a:r>
              <a:rPr lang="en-US" sz="1400" b="1" err="1">
                <a:solidFill>
                  <a:srgbClr val="FF0000"/>
                </a:solidFill>
                <a:ea typeface="+mn-lt"/>
                <a:cs typeface="+mn-lt"/>
              </a:rPr>
              <a:t>df.groupby</a:t>
            </a:r>
            <a:r>
              <a:rPr lang="en-US" sz="1400" b="1" dirty="0">
                <a:solidFill>
                  <a:srgbClr val="FF0000"/>
                </a:solidFill>
                <a:ea typeface="+mn-lt"/>
                <a:cs typeface="+mn-lt"/>
              </a:rPr>
              <a:t>('Ethnic')['Score'].sum().round(2)</a:t>
            </a:r>
            <a:br>
              <a:rPr lang="en-US" sz="1400" b="1" dirty="0">
                <a:ea typeface="+mn-lt"/>
                <a:cs typeface="+mn-lt"/>
              </a:rPr>
            </a:br>
            <a:r>
              <a:rPr lang="en-US" sz="1400" b="1" dirty="0">
                <a:solidFill>
                  <a:srgbClr val="FF0000"/>
                </a:solidFill>
                <a:ea typeface="+mn-lt"/>
                <a:cs typeface="+mn-lt"/>
              </a:rPr>
              <a:t>print(</a:t>
            </a:r>
            <a:r>
              <a:rPr lang="en-US" sz="1400" b="1" err="1">
                <a:solidFill>
                  <a:srgbClr val="FF0000"/>
                </a:solidFill>
                <a:ea typeface="+mn-lt"/>
                <a:cs typeface="+mn-lt"/>
              </a:rPr>
              <a:t>sumof_score_by_ethnic</a:t>
            </a:r>
            <a:r>
              <a:rPr lang="en-US" sz="1400" b="1" dirty="0">
                <a:solidFill>
                  <a:srgbClr val="FF0000"/>
                </a:solidFill>
                <a:ea typeface="+mn-lt"/>
                <a:cs typeface="+mn-lt"/>
              </a:rPr>
              <a:t>).</a:t>
            </a:r>
            <a:endParaRPr lang="en-US" sz="1400" b="1" dirty="0">
              <a:solidFill>
                <a:srgbClr val="FF0000"/>
              </a:solidFill>
              <a:ea typeface="Calibri"/>
              <a:cs typeface="Calibri"/>
            </a:endParaRPr>
          </a:p>
          <a:p>
            <a:endParaRPr lang="en-US" sz="1400" b="1" dirty="0">
              <a:solidFill>
                <a:srgbClr val="FF0000"/>
              </a:solidFill>
              <a:ea typeface="Calibri"/>
              <a:cs typeface="Calibri"/>
            </a:endParaRPr>
          </a:p>
          <a:p>
            <a:r>
              <a:rPr lang="en-US" sz="1400" b="1" dirty="0">
                <a:solidFill>
                  <a:srgbClr val="374151"/>
                </a:solidFill>
                <a:ea typeface="+mn-lt"/>
                <a:cs typeface="+mn-lt"/>
              </a:rPr>
              <a:t>In this code, the </a:t>
            </a:r>
            <a:r>
              <a:rPr lang="en-US" sz="1400" b="1" err="1">
                <a:solidFill>
                  <a:srgbClr val="374151"/>
                </a:solidFill>
                <a:ea typeface="+mn-lt"/>
                <a:cs typeface="+mn-lt"/>
              </a:rPr>
              <a:t>DataFrame</a:t>
            </a:r>
            <a:r>
              <a:rPr lang="en-US" sz="1400" b="1" dirty="0">
                <a:solidFill>
                  <a:srgbClr val="374151"/>
                </a:solidFill>
                <a:ea typeface="+mn-lt"/>
                <a:cs typeface="+mn-lt"/>
              </a:rPr>
              <a:t> is grouped by the 'Ethnic' column using </a:t>
            </a:r>
            <a:r>
              <a:rPr lang="en-US" sz="1400" b="1" err="1">
                <a:latin typeface="Consolas"/>
                <a:ea typeface="Calibri"/>
                <a:cs typeface="Calibri"/>
              </a:rPr>
              <a:t>groupby</a:t>
            </a:r>
            <a:r>
              <a:rPr lang="en-US" sz="1400" b="1" dirty="0">
                <a:latin typeface="Consolas"/>
                <a:ea typeface="Calibri"/>
                <a:cs typeface="Calibri"/>
              </a:rPr>
              <a:t>()</a:t>
            </a:r>
            <a:r>
              <a:rPr lang="en-US" sz="1400" b="1" dirty="0">
                <a:solidFill>
                  <a:srgbClr val="374151"/>
                </a:solidFill>
                <a:ea typeface="+mn-lt"/>
                <a:cs typeface="+mn-lt"/>
              </a:rPr>
              <a:t>. Then, the </a:t>
            </a:r>
            <a:r>
              <a:rPr lang="en-US" sz="1400" b="1" dirty="0">
                <a:solidFill>
                  <a:srgbClr val="374151"/>
                </a:solidFill>
                <a:latin typeface="Calibri"/>
                <a:ea typeface="Calibri"/>
                <a:cs typeface="Calibri"/>
              </a:rPr>
              <a:t>sum</a:t>
            </a:r>
            <a:r>
              <a:rPr lang="en-US" sz="1400" b="1" dirty="0">
                <a:latin typeface="Consolas"/>
                <a:ea typeface="Calibri"/>
                <a:cs typeface="Calibri"/>
              </a:rPr>
              <a:t>()</a:t>
            </a:r>
            <a:r>
              <a:rPr lang="en-US" sz="1400" b="1" dirty="0">
                <a:solidFill>
                  <a:srgbClr val="374151"/>
                </a:solidFill>
                <a:ea typeface="+mn-lt"/>
                <a:cs typeface="+mn-lt"/>
              </a:rPr>
              <a:t> function is applied to the 'Score' column within each ethnic group to calculate the </a:t>
            </a:r>
            <a:r>
              <a:rPr lang="en-US" sz="1400" b="1" err="1">
                <a:solidFill>
                  <a:srgbClr val="374151"/>
                </a:solidFill>
                <a:ea typeface="+mn-lt"/>
                <a:cs typeface="+mn-lt"/>
              </a:rPr>
              <a:t>tottal</a:t>
            </a:r>
            <a:r>
              <a:rPr lang="en-US" sz="1400" b="1" dirty="0">
                <a:solidFill>
                  <a:srgbClr val="374151"/>
                </a:solidFill>
                <a:ea typeface="+mn-lt"/>
                <a:cs typeface="+mn-lt"/>
              </a:rPr>
              <a:t> score for each group.</a:t>
            </a:r>
            <a:endParaRPr lang="en-US" sz="1400" b="1" dirty="0">
              <a:ea typeface="Calibri"/>
              <a:cs typeface="Calibri"/>
            </a:endParaRPr>
          </a:p>
          <a:p>
            <a:r>
              <a:rPr lang="en-US" sz="1400" b="1" dirty="0">
                <a:solidFill>
                  <a:srgbClr val="374151"/>
                </a:solidFill>
                <a:ea typeface="+mn-lt"/>
                <a:cs typeface="+mn-lt"/>
              </a:rPr>
              <a:t>The resulting grouped data, </a:t>
            </a:r>
            <a:r>
              <a:rPr lang="en-US" sz="1400" b="1" err="1">
                <a:solidFill>
                  <a:srgbClr val="374151"/>
                </a:solidFill>
                <a:latin typeface="Calibri"/>
                <a:ea typeface="Calibri"/>
                <a:cs typeface="Calibri"/>
              </a:rPr>
              <a:t>sumof</a:t>
            </a:r>
            <a:r>
              <a:rPr lang="en-US" sz="1400" b="1" err="1">
                <a:latin typeface="Consolas"/>
                <a:ea typeface="Calibri"/>
                <a:cs typeface="Calibri"/>
              </a:rPr>
              <a:t>_score_by_ethnic</a:t>
            </a:r>
            <a:r>
              <a:rPr lang="en-US" sz="1400" b="1" dirty="0">
                <a:solidFill>
                  <a:srgbClr val="374151"/>
                </a:solidFill>
                <a:ea typeface="+mn-lt"/>
                <a:cs typeface="+mn-lt"/>
              </a:rPr>
              <a:t>, is a Series object with the ethnic groups as the index and the average scores as the values.</a:t>
            </a:r>
            <a:endParaRPr lang="en-US" sz="1400" b="1" dirty="0">
              <a:ea typeface="Calibri"/>
              <a:cs typeface="Calibri"/>
            </a:endParaRPr>
          </a:p>
          <a:p>
            <a:r>
              <a:rPr lang="en-US" sz="1400" b="1" dirty="0">
                <a:solidFill>
                  <a:srgbClr val="374151"/>
                </a:solidFill>
                <a:ea typeface="+mn-lt"/>
                <a:cs typeface="+mn-lt"/>
              </a:rPr>
              <a:t>By printing </a:t>
            </a:r>
            <a:r>
              <a:rPr lang="en-US" sz="1400" b="1" err="1">
                <a:solidFill>
                  <a:srgbClr val="374151"/>
                </a:solidFill>
                <a:latin typeface="Calibri"/>
                <a:ea typeface="Calibri"/>
                <a:cs typeface="Calibri"/>
              </a:rPr>
              <a:t>sumof</a:t>
            </a:r>
            <a:r>
              <a:rPr lang="en-US" sz="1400" b="1" err="1">
                <a:latin typeface="Consolas"/>
                <a:ea typeface="Calibri"/>
                <a:cs typeface="Calibri"/>
              </a:rPr>
              <a:t>_score_by_ethnic</a:t>
            </a:r>
            <a:r>
              <a:rPr lang="en-US" sz="1400" b="1" dirty="0">
                <a:solidFill>
                  <a:srgbClr val="374151"/>
                </a:solidFill>
                <a:ea typeface="+mn-lt"/>
                <a:cs typeface="+mn-lt"/>
              </a:rPr>
              <a:t>, you can see the sum of score for each ethnic group. This will allow you to compare the sum score and determine if one ethnic group tends to have higher scores than the others.</a:t>
            </a:r>
            <a:endParaRPr lang="en-US" sz="1400" b="1" dirty="0"/>
          </a:p>
          <a:p>
            <a:endParaRPr lang="en-US" sz="1000" dirty="0">
              <a:solidFill>
                <a:srgbClr val="FF0000"/>
              </a:solidFill>
              <a:ea typeface="Calibri"/>
              <a:cs typeface="Calibri"/>
            </a:endParaRPr>
          </a:p>
          <a:p>
            <a:endParaRPr lang="en-US" sz="1200" dirty="0">
              <a:solidFill>
                <a:srgbClr val="000000"/>
              </a:solidFill>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109</TotalTime>
  <Words>1937</Words>
  <Application>Microsoft Office PowerPoint</Application>
  <PresentationFormat>On-screen Show (4:3)</PresentationFormat>
  <Paragraphs>100</Paragraphs>
  <Slides>12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Consolas</vt:lpstr>
      <vt:lpstr>Segoe UI</vt:lpstr>
      <vt:lpstr>Office Theme</vt:lpstr>
      <vt:lpstr>ADUKWU  REUBEN</vt:lpstr>
      <vt:lpstr>Data Science Project on Students  Analysis Performance </vt:lpstr>
      <vt:lpstr> What is the best way to teach students? </vt:lpstr>
      <vt:lpstr>What is the number of male and female students in the dataset?</vt:lpstr>
      <vt:lpstr>How many students of each ethnic group are in the dataset?</vt:lpstr>
      <vt:lpstr>What is the average scores  for male and female?</vt:lpstr>
      <vt:lpstr>What is the average score for students in general?</vt:lpstr>
      <vt:lpstr>Do students who get free lunch get higher grades than others?</vt:lpstr>
      <vt:lpstr>Does one ethnic have more score than the other?</vt:lpstr>
      <vt:lpstr>Does any gender have a higher score than the other?</vt:lpstr>
      <vt:lpstr>Who gives the best results with all students?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Akinwale David</dc:title>
  <dc:creator>USER</dc:creator>
  <cp:lastModifiedBy>Rueben Adukwu</cp:lastModifiedBy>
  <cp:revision>596</cp:revision>
  <dcterms:created xsi:type="dcterms:W3CDTF">2023-07-13T07:24:25Z</dcterms:created>
  <dcterms:modified xsi:type="dcterms:W3CDTF">2023-09-17T14:35:57Z</dcterms:modified>
</cp:coreProperties>
</file>