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4" r:id="rId3"/>
    <p:sldId id="278" r:id="rId4"/>
    <p:sldId id="271" r:id="rId5"/>
    <p:sldId id="279" r:id="rId6"/>
    <p:sldId id="268" r:id="rId7"/>
    <p:sldId id="280" r:id="rId8"/>
    <p:sldId id="263" r:id="rId9"/>
    <p:sldId id="262" r:id="rId10"/>
    <p:sldId id="281" r:id="rId11"/>
    <p:sldId id="260" r:id="rId12"/>
    <p:sldId id="261" r:id="rId13"/>
    <p:sldId id="257" r:id="rId14"/>
    <p:sldId id="285" r:id="rId15"/>
    <p:sldId id="267" r:id="rId16"/>
    <p:sldId id="266" r:id="rId17"/>
    <p:sldId id="265" r:id="rId18"/>
    <p:sldId id="258" r:id="rId19"/>
    <p:sldId id="290" r:id="rId20"/>
    <p:sldId id="272" r:id="rId21"/>
    <p:sldId id="289" r:id="rId22"/>
    <p:sldId id="270" r:id="rId23"/>
    <p:sldId id="291" r:id="rId24"/>
    <p:sldId id="269" r:id="rId25"/>
    <p:sldId id="292" r:id="rId26"/>
    <p:sldId id="273" r:id="rId27"/>
    <p:sldId id="293" r:id="rId28"/>
    <p:sldId id="274" r:id="rId29"/>
    <p:sldId id="294" r:id="rId30"/>
    <p:sldId id="277" r:id="rId31"/>
    <p:sldId id="276" r:id="rId3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A9CE31C-74B2-4E77-85F2-48A9EE180BE5}">
          <p14:sldIdLst>
            <p14:sldId id="256"/>
            <p14:sldId id="264"/>
            <p14:sldId id="278"/>
            <p14:sldId id="271"/>
            <p14:sldId id="279"/>
            <p14:sldId id="268"/>
            <p14:sldId id="280"/>
            <p14:sldId id="263"/>
            <p14:sldId id="262"/>
            <p14:sldId id="281"/>
            <p14:sldId id="260"/>
            <p14:sldId id="261"/>
            <p14:sldId id="257"/>
            <p14:sldId id="285"/>
            <p14:sldId id="267"/>
            <p14:sldId id="266"/>
            <p14:sldId id="265"/>
            <p14:sldId id="258"/>
            <p14:sldId id="290"/>
            <p14:sldId id="272"/>
            <p14:sldId id="289"/>
            <p14:sldId id="270"/>
            <p14:sldId id="291"/>
            <p14:sldId id="269"/>
            <p14:sldId id="292"/>
            <p14:sldId id="273"/>
            <p14:sldId id="293"/>
            <p14:sldId id="274"/>
            <p14:sldId id="294"/>
            <p14:sldId id="277"/>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2" d="100"/>
          <a:sy n="72" d="100"/>
        </p:scale>
        <p:origin x="4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dirty="0"/>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9/18/2023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45085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dirty="0"/>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69564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dirty="0"/>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9/18/2023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82320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2294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dirty="0"/>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9/18/2023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96594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dirty="0"/>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9/18/2023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07958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dirty="0"/>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9/18/2023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40730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01123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9/18/2023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62510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3012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dirty="0"/>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9/18/2023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34128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dirty="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9/18/2023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3557268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466975" y="2692552"/>
            <a:ext cx="8768039" cy="1607252"/>
          </a:xfrm>
        </p:spPr>
        <p:txBody>
          <a:bodyPr>
            <a:normAutofit/>
          </a:bodyPr>
          <a:lstStyle/>
          <a:p>
            <a:pPr algn="l"/>
            <a:r>
              <a:rPr lang="en-GB" sz="6000" b="1" dirty="0">
                <a:solidFill>
                  <a:schemeClr val="accent1"/>
                </a:solidFill>
                <a:cs typeface="Calibri Light"/>
              </a:rPr>
              <a:t>ADUKWU REUBEN</a:t>
            </a:r>
            <a:endParaRPr lang="en-GB" sz="6000" b="1" dirty="0">
              <a:solidFill>
                <a:schemeClr val="accent1"/>
              </a:solidFill>
            </a:endParaRPr>
          </a:p>
        </p:txBody>
      </p:sp>
      <p:sp>
        <p:nvSpPr>
          <p:cNvPr id="3" name="Subtitle 2"/>
          <p:cNvSpPr>
            <a:spLocks noGrp="1"/>
          </p:cNvSpPr>
          <p:nvPr>
            <p:ph type="subTitle" idx="1"/>
          </p:nvPr>
        </p:nvSpPr>
        <p:spPr>
          <a:xfrm>
            <a:off x="617398" y="863175"/>
            <a:ext cx="9942257" cy="2065296"/>
          </a:xfrm>
        </p:spPr>
        <p:txBody>
          <a:bodyPr vert="horz" lIns="91440" tIns="45720" rIns="91440" bIns="45720" rtlCol="0" anchor="t">
            <a:normAutofit/>
          </a:bodyPr>
          <a:lstStyle/>
          <a:p>
            <a:pPr algn="l"/>
            <a:r>
              <a:rPr lang="en-GB" sz="4000" b="1" dirty="0">
                <a:solidFill>
                  <a:schemeClr val="tx1"/>
                </a:solidFill>
                <a:cs typeface="Calibri"/>
              </a:rPr>
              <a:t>ANALYZING  DRUG REVIEW DATA WITH SENTIMENT</a:t>
            </a:r>
          </a:p>
          <a:p>
            <a:pPr algn="l"/>
            <a:r>
              <a:rPr lang="en-GB" sz="4000" b="1" dirty="0">
                <a:solidFill>
                  <a:schemeClr val="tx1"/>
                </a:solidFill>
                <a:cs typeface="Calibri"/>
              </a:rPr>
              <a:t>20</a:t>
            </a:r>
            <a:r>
              <a:rPr lang="en-GB" sz="4000" b="1" baseline="30000" dirty="0">
                <a:solidFill>
                  <a:schemeClr val="tx1"/>
                </a:solidFill>
                <a:cs typeface="Calibri"/>
              </a:rPr>
              <a:t>TH</a:t>
            </a:r>
            <a:r>
              <a:rPr lang="en-GB" sz="4000" b="1" dirty="0">
                <a:solidFill>
                  <a:schemeClr val="tx1"/>
                </a:solidFill>
                <a:cs typeface="Calibri"/>
              </a:rPr>
              <a:t> JULY,2022</a:t>
            </a:r>
          </a:p>
          <a:p>
            <a:pPr algn="l"/>
            <a:endParaRPr lang="en-GB" sz="4000" b="1" dirty="0">
              <a:solidFill>
                <a:schemeClr val="tx1"/>
              </a:solidFill>
            </a:endParaRPr>
          </a:p>
        </p:txBody>
      </p:sp>
      <p:sp>
        <p:nvSpPr>
          <p:cNvPr id="31" name="Isosceles Triangle 30">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Rectangle 3">
            <a:extLst>
              <a:ext uri="{FF2B5EF4-FFF2-40B4-BE49-F238E27FC236}">
                <a16:creationId xmlns:a16="http://schemas.microsoft.com/office/drawing/2014/main" id="{8D97A972-F0A9-477C-BCF2-E8CC1AD6266A}"/>
              </a:ext>
            </a:extLst>
          </p:cNvPr>
          <p:cNvSpPr/>
          <p:nvPr/>
        </p:nvSpPr>
        <p:spPr>
          <a:xfrm>
            <a:off x="655641" y="5048366"/>
            <a:ext cx="9256985" cy="179690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 PROJECT SUBMITTED TO UPVIEW PHARMACY LIMITED :</a:t>
            </a:r>
          </a:p>
          <a:p>
            <a:pPr algn="ctr"/>
            <a:endParaRPr lang="en-US" b="1" i="0" dirty="0">
              <a:effectLst/>
              <a:latin typeface="Söhne"/>
            </a:endParaRPr>
          </a:p>
          <a:p>
            <a:pPr algn="ctr"/>
            <a:r>
              <a:rPr lang="en-US" b="1" i="0" dirty="0">
                <a:effectLst/>
                <a:latin typeface="Söhne"/>
              </a:rPr>
              <a:t>To Understand Patient Experiences</a:t>
            </a:r>
          </a:p>
          <a:p>
            <a:pPr algn="ctr"/>
            <a:r>
              <a:rPr lang="en-US" b="1" i="0" dirty="0">
                <a:effectLst/>
                <a:latin typeface="Söhne"/>
              </a:rPr>
              <a:t>For Drug Safety Monitoring</a:t>
            </a:r>
          </a:p>
          <a:p>
            <a:pPr algn="ctr"/>
            <a:r>
              <a:rPr lang="en-US" b="1" i="0" dirty="0">
                <a:effectLst/>
                <a:latin typeface="Söhne"/>
              </a:rPr>
              <a:t>Identifying Efficacy</a:t>
            </a:r>
            <a:r>
              <a:rPr lang="en-US" b="1" dirty="0">
                <a:latin typeface="Söhne"/>
              </a:rPr>
              <a:t> of Drugs</a:t>
            </a:r>
          </a:p>
          <a:p>
            <a:pPr algn="ctr"/>
            <a:r>
              <a:rPr lang="en-US" b="1" dirty="0">
                <a:latin typeface="Söhne"/>
              </a:rPr>
              <a:t>gain insights into market trends</a:t>
            </a:r>
          </a:p>
          <a:p>
            <a:pPr algn="ctr"/>
            <a:r>
              <a:rPr lang="en-US" b="1" i="0" dirty="0">
                <a:effectLst/>
                <a:latin typeface="Söhne"/>
              </a:rPr>
              <a:t>Research and Development</a:t>
            </a:r>
            <a:endParaRPr lang="en-US" b="1" dirty="0">
              <a:latin typeface="Söhne"/>
            </a:endParaRPr>
          </a:p>
          <a:p>
            <a:pPr algn="ctr"/>
            <a:endParaRPr lang="en-US" dirty="0"/>
          </a:p>
          <a:p>
            <a:pPr algn="ctr"/>
            <a:endParaRPr lang="en-US" dirty="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5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5" name="Group 10">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7" name="Group 33">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5" name="Rectangle 34">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6"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68" name="Rectangle 38">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40">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2"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64" name="Rectangle 63">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6" name="Content Placeholder 5">
            <a:extLst>
              <a:ext uri="{FF2B5EF4-FFF2-40B4-BE49-F238E27FC236}">
                <a16:creationId xmlns:a16="http://schemas.microsoft.com/office/drawing/2014/main" id="{F6C3AC0B-8BFD-C106-5C17-E6D87AD5FAFC}"/>
              </a:ext>
            </a:extLst>
          </p:cNvPr>
          <p:cNvSpPr>
            <a:spLocks noGrp="1"/>
          </p:cNvSpPr>
          <p:nvPr>
            <p:ph sz="quarter" idx="4294967295"/>
          </p:nvPr>
        </p:nvSpPr>
        <p:spPr>
          <a:xfrm>
            <a:off x="1922034" y="596256"/>
            <a:ext cx="10161383" cy="6256556"/>
          </a:xfrm>
        </p:spPr>
        <p:txBody>
          <a:bodyPr vert="horz" lIns="91440" tIns="45720" rIns="91440" bIns="45720" rtlCol="0" anchor="t">
            <a:noAutofit/>
          </a:bodyPr>
          <a:lstStyle/>
          <a:p>
            <a:pPr marL="400050" indent="-285750">
              <a:lnSpc>
                <a:spcPct val="110000"/>
              </a:lnSpc>
              <a:spcBef>
                <a:spcPts val="200"/>
              </a:spcBef>
              <a:buFont typeface="Wingdings"/>
              <a:buChar char="§"/>
            </a:pPr>
            <a:r>
              <a:rPr lang="en-US" sz="1500" err="1">
                <a:solidFill>
                  <a:schemeClr val="tx1">
                    <a:lumMod val="85000"/>
                    <a:lumOff val="15000"/>
                  </a:schemeClr>
                </a:solidFill>
                <a:ea typeface="+mn-lt"/>
                <a:cs typeface="+mn-lt"/>
              </a:rPr>
              <a:t>max_rating</a:t>
            </a:r>
            <a:r>
              <a:rPr lang="en-US" sz="1500" dirty="0">
                <a:solidFill>
                  <a:schemeClr val="tx1">
                    <a:lumMod val="85000"/>
                    <a:lumOff val="15000"/>
                  </a:schemeClr>
                </a:solidFill>
                <a:ea typeface="+mn-lt"/>
                <a:cs typeface="+mn-lt"/>
              </a:rPr>
              <a:t> = </a:t>
            </a:r>
            <a:r>
              <a:rPr lang="en-US" sz="1500" err="1">
                <a:solidFill>
                  <a:schemeClr val="tx1">
                    <a:lumMod val="85000"/>
                    <a:lumOff val="15000"/>
                  </a:schemeClr>
                </a:solidFill>
                <a:ea typeface="+mn-lt"/>
                <a:cs typeface="+mn-lt"/>
              </a:rPr>
              <a:t>df</a:t>
            </a:r>
            <a:r>
              <a:rPr lang="en-US" sz="1500" dirty="0">
                <a:solidFill>
                  <a:schemeClr val="tx1">
                    <a:lumMod val="85000"/>
                    <a:lumOff val="15000"/>
                  </a:schemeClr>
                </a:solidFill>
                <a:ea typeface="+mn-lt"/>
                <a:cs typeface="+mn-lt"/>
              </a:rPr>
              <a:t>[</a:t>
            </a:r>
            <a:r>
              <a:rPr lang="en-US" sz="1500" err="1">
                <a:solidFill>
                  <a:schemeClr val="tx1">
                    <a:lumMod val="85000"/>
                    <a:lumOff val="15000"/>
                  </a:schemeClr>
                </a:solidFill>
                <a:ea typeface="+mn-lt"/>
                <a:cs typeface="+mn-lt"/>
              </a:rPr>
              <a:t>df</a:t>
            </a:r>
            <a:r>
              <a:rPr lang="en-US" sz="1500" dirty="0">
                <a:solidFill>
                  <a:schemeClr val="tx1">
                    <a:lumMod val="85000"/>
                    <a:lumOff val="15000"/>
                  </a:schemeClr>
                </a:solidFill>
                <a:ea typeface="+mn-lt"/>
                <a:cs typeface="+mn-lt"/>
              </a:rPr>
              <a:t>[</a:t>
            </a:r>
            <a:r>
              <a:rPr lang="en-US" sz="1500" dirty="0">
                <a:solidFill>
                  <a:srgbClr val="00B050"/>
                </a:solidFill>
                <a:ea typeface="+mn-lt"/>
                <a:cs typeface="+mn-lt"/>
              </a:rPr>
              <a:t>'rating'</a:t>
            </a:r>
            <a:r>
              <a:rPr lang="en-US" sz="1500" dirty="0">
                <a:solidFill>
                  <a:schemeClr val="tx1">
                    <a:lumMod val="85000"/>
                    <a:lumOff val="15000"/>
                  </a:schemeClr>
                </a:solidFill>
                <a:ea typeface="+mn-lt"/>
                <a:cs typeface="+mn-lt"/>
              </a:rPr>
              <a:t>] == </a:t>
            </a:r>
            <a:r>
              <a:rPr lang="en-US" sz="1500" err="1">
                <a:solidFill>
                  <a:schemeClr val="tx1">
                    <a:lumMod val="85000"/>
                    <a:lumOff val="15000"/>
                  </a:schemeClr>
                </a:solidFill>
                <a:ea typeface="+mn-lt"/>
                <a:cs typeface="+mn-lt"/>
              </a:rPr>
              <a:t>df</a:t>
            </a:r>
            <a:r>
              <a:rPr lang="en-US" sz="1500" dirty="0">
                <a:solidFill>
                  <a:schemeClr val="tx1">
                    <a:lumMod val="85000"/>
                    <a:lumOff val="15000"/>
                  </a:schemeClr>
                </a:solidFill>
                <a:ea typeface="+mn-lt"/>
                <a:cs typeface="+mn-lt"/>
              </a:rPr>
              <a:t>[</a:t>
            </a:r>
            <a:r>
              <a:rPr lang="en-US" sz="1500" dirty="0">
                <a:solidFill>
                  <a:srgbClr val="00B050"/>
                </a:solidFill>
                <a:ea typeface="+mn-lt"/>
                <a:cs typeface="+mn-lt"/>
              </a:rPr>
              <a:t>'rating'</a:t>
            </a:r>
            <a:r>
              <a:rPr lang="en-US" sz="1500" dirty="0">
                <a:solidFill>
                  <a:schemeClr val="tx1">
                    <a:lumMod val="85000"/>
                    <a:lumOff val="15000"/>
                  </a:schemeClr>
                </a:solidFill>
                <a:ea typeface="+mn-lt"/>
                <a:cs typeface="+mn-lt"/>
              </a:rPr>
              <a:t>].max()]</a:t>
            </a:r>
            <a:endParaRPr lang="en-US" sz="1500">
              <a:solidFill>
                <a:schemeClr val="tx1">
                  <a:lumMod val="85000"/>
                  <a:lumOff val="15000"/>
                </a:schemeClr>
              </a:solidFill>
            </a:endParaRPr>
          </a:p>
          <a:p>
            <a:pPr marL="400050" indent="-285750">
              <a:lnSpc>
                <a:spcPct val="110000"/>
              </a:lnSpc>
              <a:spcBef>
                <a:spcPts val="200"/>
              </a:spcBef>
              <a:buFont typeface="Wingdings"/>
              <a:buChar char="§"/>
            </a:pPr>
            <a:r>
              <a:rPr lang="en-US" sz="1500" err="1">
                <a:solidFill>
                  <a:schemeClr val="tx1">
                    <a:lumMod val="85000"/>
                    <a:lumOff val="15000"/>
                  </a:schemeClr>
                </a:solidFill>
                <a:ea typeface="+mn-lt"/>
                <a:cs typeface="+mn-lt"/>
              </a:rPr>
              <a:t>max_sentiment</a:t>
            </a:r>
            <a:r>
              <a:rPr lang="en-US" sz="1500" dirty="0">
                <a:solidFill>
                  <a:schemeClr val="tx1">
                    <a:lumMod val="85000"/>
                    <a:lumOff val="15000"/>
                  </a:schemeClr>
                </a:solidFill>
                <a:ea typeface="+mn-lt"/>
                <a:cs typeface="+mn-lt"/>
              </a:rPr>
              <a:t> = </a:t>
            </a:r>
            <a:r>
              <a:rPr lang="en-US" sz="1500" err="1">
                <a:solidFill>
                  <a:schemeClr val="tx1">
                    <a:lumMod val="85000"/>
                    <a:lumOff val="15000"/>
                  </a:schemeClr>
                </a:solidFill>
                <a:ea typeface="+mn-lt"/>
                <a:cs typeface="+mn-lt"/>
              </a:rPr>
              <a:t>max_rating</a:t>
            </a:r>
            <a:r>
              <a:rPr lang="en-US" sz="1500" dirty="0">
                <a:solidFill>
                  <a:schemeClr val="tx1">
                    <a:lumMod val="85000"/>
                    <a:lumOff val="15000"/>
                  </a:schemeClr>
                </a:solidFill>
                <a:ea typeface="+mn-lt"/>
                <a:cs typeface="+mn-lt"/>
              </a:rPr>
              <a:t>[</a:t>
            </a:r>
            <a:r>
              <a:rPr lang="en-US" sz="1500" err="1">
                <a:solidFill>
                  <a:schemeClr val="tx1">
                    <a:lumMod val="85000"/>
                    <a:lumOff val="15000"/>
                  </a:schemeClr>
                </a:solidFill>
                <a:ea typeface="+mn-lt"/>
                <a:cs typeface="+mn-lt"/>
              </a:rPr>
              <a:t>max_rating</a:t>
            </a:r>
            <a:r>
              <a:rPr lang="en-US" sz="1500" dirty="0">
                <a:solidFill>
                  <a:schemeClr val="tx1">
                    <a:lumMod val="85000"/>
                    <a:lumOff val="15000"/>
                  </a:schemeClr>
                </a:solidFill>
                <a:ea typeface="+mn-lt"/>
                <a:cs typeface="+mn-lt"/>
              </a:rPr>
              <a:t>[</a:t>
            </a:r>
            <a:r>
              <a:rPr lang="en-US" sz="1500" dirty="0">
                <a:solidFill>
                  <a:srgbClr val="00B050"/>
                </a:solidFill>
                <a:ea typeface="+mn-lt"/>
                <a:cs typeface="+mn-lt"/>
              </a:rPr>
              <a:t>'sentiment'</a:t>
            </a:r>
            <a:r>
              <a:rPr lang="en-US" sz="1500" dirty="0">
                <a:solidFill>
                  <a:schemeClr val="tx1">
                    <a:lumMod val="85000"/>
                    <a:lumOff val="15000"/>
                  </a:schemeClr>
                </a:solidFill>
                <a:ea typeface="+mn-lt"/>
                <a:cs typeface="+mn-lt"/>
              </a:rPr>
              <a:t>] == </a:t>
            </a:r>
            <a:r>
              <a:rPr lang="en-US" sz="1500" err="1">
                <a:solidFill>
                  <a:schemeClr val="tx1">
                    <a:lumMod val="85000"/>
                    <a:lumOff val="15000"/>
                  </a:schemeClr>
                </a:solidFill>
                <a:ea typeface="+mn-lt"/>
                <a:cs typeface="+mn-lt"/>
              </a:rPr>
              <a:t>max_rating</a:t>
            </a:r>
            <a:r>
              <a:rPr lang="en-US" sz="1500" dirty="0">
                <a:solidFill>
                  <a:schemeClr val="tx1">
                    <a:lumMod val="85000"/>
                    <a:lumOff val="15000"/>
                  </a:schemeClr>
                </a:solidFill>
                <a:ea typeface="+mn-lt"/>
                <a:cs typeface="+mn-lt"/>
              </a:rPr>
              <a:t>[</a:t>
            </a:r>
            <a:r>
              <a:rPr lang="en-US" sz="1500" dirty="0">
                <a:solidFill>
                  <a:srgbClr val="00B050"/>
                </a:solidFill>
                <a:ea typeface="+mn-lt"/>
                <a:cs typeface="+mn-lt"/>
              </a:rPr>
              <a:t>'sentiment'</a:t>
            </a:r>
            <a:r>
              <a:rPr lang="en-US" sz="1500" dirty="0">
                <a:solidFill>
                  <a:schemeClr val="tx1">
                    <a:lumMod val="85000"/>
                    <a:lumOff val="15000"/>
                  </a:schemeClr>
                </a:solidFill>
                <a:ea typeface="+mn-lt"/>
                <a:cs typeface="+mn-lt"/>
              </a:rPr>
              <a:t>].max()]</a:t>
            </a:r>
          </a:p>
          <a:p>
            <a:pPr marL="400050" indent="-285750">
              <a:lnSpc>
                <a:spcPct val="110000"/>
              </a:lnSpc>
              <a:spcBef>
                <a:spcPts val="200"/>
              </a:spcBef>
              <a:buFont typeface="Wingdings"/>
              <a:buChar char="§"/>
            </a:pPr>
            <a:r>
              <a:rPr lang="en-US" sz="1500" err="1">
                <a:solidFill>
                  <a:schemeClr val="tx1">
                    <a:lumMod val="85000"/>
                    <a:lumOff val="15000"/>
                  </a:schemeClr>
                </a:solidFill>
                <a:ea typeface="+mn-lt"/>
                <a:cs typeface="+mn-lt"/>
              </a:rPr>
              <a:t>best_review_drugName</a:t>
            </a:r>
            <a:r>
              <a:rPr lang="en-US" sz="1500" dirty="0">
                <a:solidFill>
                  <a:schemeClr val="tx1">
                    <a:lumMod val="85000"/>
                    <a:lumOff val="15000"/>
                  </a:schemeClr>
                </a:solidFill>
                <a:ea typeface="+mn-lt"/>
                <a:cs typeface="+mn-lt"/>
              </a:rPr>
              <a:t> = </a:t>
            </a:r>
            <a:r>
              <a:rPr lang="en-US" sz="1500" err="1">
                <a:solidFill>
                  <a:schemeClr val="tx1">
                    <a:lumMod val="85000"/>
                    <a:lumOff val="15000"/>
                  </a:schemeClr>
                </a:solidFill>
                <a:ea typeface="+mn-lt"/>
                <a:cs typeface="+mn-lt"/>
              </a:rPr>
              <a:t>max_sentiment.loc</a:t>
            </a:r>
            <a:r>
              <a:rPr lang="en-US" sz="1500" dirty="0">
                <a:solidFill>
                  <a:schemeClr val="tx1">
                    <a:lumMod val="85000"/>
                    <a:lumOff val="15000"/>
                  </a:schemeClr>
                </a:solidFill>
                <a:ea typeface="+mn-lt"/>
                <a:cs typeface="+mn-lt"/>
              </a:rPr>
              <a:t>[</a:t>
            </a:r>
            <a:r>
              <a:rPr lang="en-US" sz="1500" err="1">
                <a:solidFill>
                  <a:schemeClr val="tx1">
                    <a:lumMod val="85000"/>
                    <a:lumOff val="15000"/>
                  </a:schemeClr>
                </a:solidFill>
                <a:ea typeface="+mn-lt"/>
                <a:cs typeface="+mn-lt"/>
              </a:rPr>
              <a:t>max_sentiment</a:t>
            </a:r>
            <a:r>
              <a:rPr lang="en-US" sz="1500" dirty="0">
                <a:solidFill>
                  <a:schemeClr val="tx1">
                    <a:lumMod val="85000"/>
                    <a:lumOff val="15000"/>
                  </a:schemeClr>
                </a:solidFill>
                <a:ea typeface="+mn-lt"/>
                <a:cs typeface="+mn-lt"/>
              </a:rPr>
              <a:t>[</a:t>
            </a:r>
            <a:r>
              <a:rPr lang="en-US" sz="1500" dirty="0">
                <a:solidFill>
                  <a:srgbClr val="00B050"/>
                </a:solidFill>
                <a:ea typeface="+mn-lt"/>
                <a:cs typeface="+mn-lt"/>
              </a:rPr>
              <a:t>'</a:t>
            </a:r>
            <a:r>
              <a:rPr lang="en-US" sz="1500" err="1">
                <a:solidFill>
                  <a:srgbClr val="00B050"/>
                </a:solidFill>
                <a:ea typeface="+mn-lt"/>
                <a:cs typeface="+mn-lt"/>
              </a:rPr>
              <a:t>usefulCount</a:t>
            </a:r>
            <a:r>
              <a:rPr lang="en-US" sz="1500" dirty="0">
                <a:solidFill>
                  <a:srgbClr val="00B050"/>
                </a:solidFill>
                <a:ea typeface="+mn-lt"/>
                <a:cs typeface="+mn-lt"/>
              </a:rPr>
              <a:t>'</a:t>
            </a:r>
            <a:r>
              <a:rPr lang="en-US" sz="1500" dirty="0">
                <a:solidFill>
                  <a:schemeClr val="tx1">
                    <a:lumMod val="85000"/>
                    <a:lumOff val="15000"/>
                  </a:schemeClr>
                </a:solidFill>
                <a:ea typeface="+mn-lt"/>
                <a:cs typeface="+mn-lt"/>
              </a:rPr>
              <a:t>].</a:t>
            </a:r>
            <a:r>
              <a:rPr lang="en-US" sz="1500" err="1">
                <a:solidFill>
                  <a:schemeClr val="tx1">
                    <a:lumMod val="85000"/>
                    <a:lumOff val="15000"/>
                  </a:schemeClr>
                </a:solidFill>
                <a:ea typeface="+mn-lt"/>
                <a:cs typeface="+mn-lt"/>
              </a:rPr>
              <a:t>idxmax</a:t>
            </a:r>
            <a:r>
              <a:rPr lang="en-US" sz="1500" dirty="0">
                <a:solidFill>
                  <a:schemeClr val="tx1">
                    <a:lumMod val="85000"/>
                    <a:lumOff val="15000"/>
                  </a:schemeClr>
                </a:solidFill>
                <a:ea typeface="+mn-lt"/>
                <a:cs typeface="+mn-lt"/>
              </a:rPr>
              <a:t>(),</a:t>
            </a:r>
            <a:r>
              <a:rPr lang="en-US" sz="1500" dirty="0">
                <a:solidFill>
                  <a:srgbClr val="00B050"/>
                </a:solidFill>
                <a:ea typeface="+mn-lt"/>
                <a:cs typeface="+mn-lt"/>
              </a:rPr>
              <a:t> '</a:t>
            </a:r>
            <a:r>
              <a:rPr lang="en-US" sz="1500" err="1">
                <a:solidFill>
                  <a:srgbClr val="00B050"/>
                </a:solidFill>
                <a:ea typeface="+mn-lt"/>
                <a:cs typeface="+mn-lt"/>
              </a:rPr>
              <a:t>drugName</a:t>
            </a:r>
            <a:r>
              <a:rPr lang="en-US" sz="1500" dirty="0">
                <a:solidFill>
                  <a:srgbClr val="00B050"/>
                </a:solidFill>
                <a:ea typeface="+mn-lt"/>
                <a:cs typeface="+mn-lt"/>
              </a:rPr>
              <a:t>'</a:t>
            </a:r>
            <a:r>
              <a:rPr lang="en-US" sz="1500" dirty="0">
                <a:solidFill>
                  <a:schemeClr val="tx1">
                    <a:lumMod val="85000"/>
                    <a:lumOff val="15000"/>
                  </a:schemeClr>
                </a:solidFill>
                <a:ea typeface="+mn-lt"/>
                <a:cs typeface="+mn-lt"/>
              </a:rPr>
              <a:t>]</a:t>
            </a:r>
          </a:p>
          <a:p>
            <a:pPr marL="400050" indent="-285750">
              <a:lnSpc>
                <a:spcPct val="110000"/>
              </a:lnSpc>
              <a:spcBef>
                <a:spcPts val="200"/>
              </a:spcBef>
              <a:buFont typeface="Wingdings"/>
              <a:buChar char="§"/>
            </a:pPr>
            <a:r>
              <a:rPr lang="en-US" sz="1500" err="1">
                <a:solidFill>
                  <a:schemeClr val="tx1">
                    <a:lumMod val="85000"/>
                    <a:lumOff val="15000"/>
                  </a:schemeClr>
                </a:solidFill>
                <a:ea typeface="+mn-lt"/>
                <a:cs typeface="+mn-lt"/>
              </a:rPr>
              <a:t>best_review</a:t>
            </a:r>
            <a:r>
              <a:rPr lang="en-US" sz="1500" dirty="0">
                <a:solidFill>
                  <a:schemeClr val="tx1">
                    <a:lumMod val="85000"/>
                    <a:lumOff val="15000"/>
                  </a:schemeClr>
                </a:solidFill>
                <a:ea typeface="+mn-lt"/>
                <a:cs typeface="+mn-lt"/>
              </a:rPr>
              <a:t> = </a:t>
            </a:r>
            <a:r>
              <a:rPr lang="en-US" sz="1500" err="1">
                <a:solidFill>
                  <a:schemeClr val="tx1">
                    <a:lumMod val="85000"/>
                    <a:lumOff val="15000"/>
                  </a:schemeClr>
                </a:solidFill>
                <a:ea typeface="+mn-lt"/>
                <a:cs typeface="+mn-lt"/>
              </a:rPr>
              <a:t>max_sentiment.loc</a:t>
            </a:r>
            <a:r>
              <a:rPr lang="en-US" sz="1500" dirty="0">
                <a:solidFill>
                  <a:schemeClr val="tx1">
                    <a:lumMod val="85000"/>
                    <a:lumOff val="15000"/>
                  </a:schemeClr>
                </a:solidFill>
                <a:ea typeface="+mn-lt"/>
                <a:cs typeface="+mn-lt"/>
              </a:rPr>
              <a:t>[</a:t>
            </a:r>
            <a:r>
              <a:rPr lang="en-US" sz="1500" err="1">
                <a:solidFill>
                  <a:schemeClr val="tx1">
                    <a:lumMod val="85000"/>
                    <a:lumOff val="15000"/>
                  </a:schemeClr>
                </a:solidFill>
                <a:ea typeface="+mn-lt"/>
                <a:cs typeface="+mn-lt"/>
              </a:rPr>
              <a:t>max_sentiment</a:t>
            </a:r>
            <a:r>
              <a:rPr lang="en-US" sz="1500" dirty="0">
                <a:solidFill>
                  <a:schemeClr val="tx1">
                    <a:lumMod val="85000"/>
                    <a:lumOff val="15000"/>
                  </a:schemeClr>
                </a:solidFill>
                <a:ea typeface="+mn-lt"/>
                <a:cs typeface="+mn-lt"/>
              </a:rPr>
              <a:t>[</a:t>
            </a:r>
            <a:r>
              <a:rPr lang="en-US" sz="1500" dirty="0">
                <a:solidFill>
                  <a:srgbClr val="00B050"/>
                </a:solidFill>
                <a:ea typeface="+mn-lt"/>
                <a:cs typeface="+mn-lt"/>
              </a:rPr>
              <a:t>'</a:t>
            </a:r>
            <a:r>
              <a:rPr lang="en-US" sz="1500" err="1">
                <a:solidFill>
                  <a:srgbClr val="00B050"/>
                </a:solidFill>
                <a:ea typeface="+mn-lt"/>
                <a:cs typeface="+mn-lt"/>
              </a:rPr>
              <a:t>usefulCount</a:t>
            </a:r>
            <a:r>
              <a:rPr lang="en-US" sz="1500" dirty="0">
                <a:solidFill>
                  <a:srgbClr val="00B050"/>
                </a:solidFill>
                <a:ea typeface="+mn-lt"/>
                <a:cs typeface="+mn-lt"/>
              </a:rPr>
              <a:t>'</a:t>
            </a:r>
            <a:r>
              <a:rPr lang="en-US" sz="1500" dirty="0">
                <a:solidFill>
                  <a:schemeClr val="tx1">
                    <a:lumMod val="85000"/>
                    <a:lumOff val="15000"/>
                  </a:schemeClr>
                </a:solidFill>
                <a:ea typeface="+mn-lt"/>
                <a:cs typeface="+mn-lt"/>
              </a:rPr>
              <a:t>].</a:t>
            </a:r>
            <a:r>
              <a:rPr lang="en-US" sz="1500" err="1">
                <a:solidFill>
                  <a:schemeClr val="tx1">
                    <a:lumMod val="85000"/>
                    <a:lumOff val="15000"/>
                  </a:schemeClr>
                </a:solidFill>
                <a:ea typeface="+mn-lt"/>
                <a:cs typeface="+mn-lt"/>
              </a:rPr>
              <a:t>idxmax</a:t>
            </a:r>
            <a:r>
              <a:rPr lang="en-US" sz="1500" dirty="0">
                <a:solidFill>
                  <a:schemeClr val="tx1">
                    <a:lumMod val="85000"/>
                    <a:lumOff val="15000"/>
                  </a:schemeClr>
                </a:solidFill>
                <a:ea typeface="+mn-lt"/>
                <a:cs typeface="+mn-lt"/>
              </a:rPr>
              <a:t>()]</a:t>
            </a:r>
          </a:p>
          <a:p>
            <a:pPr marL="400050" indent="-285750">
              <a:lnSpc>
                <a:spcPct val="110000"/>
              </a:lnSpc>
              <a:spcBef>
                <a:spcPts val="200"/>
              </a:spcBef>
              <a:buFont typeface="Wingdings"/>
              <a:buChar char="§"/>
            </a:pPr>
            <a:r>
              <a:rPr lang="en-US" sz="1500" err="1">
                <a:solidFill>
                  <a:schemeClr val="tx1">
                    <a:lumMod val="85000"/>
                    <a:lumOff val="15000"/>
                  </a:schemeClr>
                </a:solidFill>
                <a:ea typeface="+mn-lt"/>
                <a:cs typeface="+mn-lt"/>
              </a:rPr>
              <a:t>selected_columns</a:t>
            </a:r>
            <a:r>
              <a:rPr lang="en-US" sz="1500" dirty="0">
                <a:solidFill>
                  <a:schemeClr val="tx1">
                    <a:lumMod val="85000"/>
                    <a:lumOff val="15000"/>
                  </a:schemeClr>
                </a:solidFill>
                <a:ea typeface="+mn-lt"/>
                <a:cs typeface="+mn-lt"/>
              </a:rPr>
              <a:t> = [</a:t>
            </a:r>
            <a:r>
              <a:rPr lang="en-US" sz="1500" dirty="0">
                <a:solidFill>
                  <a:srgbClr val="00B050"/>
                </a:solidFill>
                <a:ea typeface="+mn-lt"/>
                <a:cs typeface="+mn-lt"/>
              </a:rPr>
              <a:t>'</a:t>
            </a:r>
            <a:r>
              <a:rPr lang="en-US" sz="1500" err="1">
                <a:solidFill>
                  <a:srgbClr val="00B050"/>
                </a:solidFill>
                <a:ea typeface="+mn-lt"/>
                <a:cs typeface="+mn-lt"/>
              </a:rPr>
              <a:t>drugName</a:t>
            </a:r>
            <a:r>
              <a:rPr lang="en-US" sz="1500" dirty="0">
                <a:solidFill>
                  <a:srgbClr val="00B050"/>
                </a:solidFill>
                <a:ea typeface="+mn-lt"/>
                <a:cs typeface="+mn-lt"/>
              </a:rPr>
              <a:t>'</a:t>
            </a:r>
            <a:r>
              <a:rPr lang="en-US" sz="1500" dirty="0">
                <a:solidFill>
                  <a:schemeClr val="tx1">
                    <a:lumMod val="85000"/>
                    <a:lumOff val="15000"/>
                  </a:schemeClr>
                </a:solidFill>
                <a:ea typeface="+mn-lt"/>
                <a:cs typeface="+mn-lt"/>
              </a:rPr>
              <a:t>,</a:t>
            </a:r>
            <a:r>
              <a:rPr lang="en-US" sz="1500" dirty="0">
                <a:solidFill>
                  <a:srgbClr val="00B050"/>
                </a:solidFill>
                <a:ea typeface="+mn-lt"/>
                <a:cs typeface="+mn-lt"/>
              </a:rPr>
              <a:t> 'condition'</a:t>
            </a:r>
            <a:r>
              <a:rPr lang="en-US" sz="1500" dirty="0">
                <a:solidFill>
                  <a:schemeClr val="tx1">
                    <a:lumMod val="85000"/>
                    <a:lumOff val="15000"/>
                  </a:schemeClr>
                </a:solidFill>
                <a:ea typeface="+mn-lt"/>
                <a:cs typeface="+mn-lt"/>
              </a:rPr>
              <a:t>,</a:t>
            </a:r>
            <a:r>
              <a:rPr lang="en-US" sz="1500" dirty="0">
                <a:solidFill>
                  <a:srgbClr val="00B050"/>
                </a:solidFill>
                <a:ea typeface="+mn-lt"/>
                <a:cs typeface="+mn-lt"/>
              </a:rPr>
              <a:t> 'review'</a:t>
            </a:r>
            <a:r>
              <a:rPr lang="en-US" sz="1500" dirty="0">
                <a:solidFill>
                  <a:schemeClr val="tx1">
                    <a:lumMod val="85000"/>
                    <a:lumOff val="15000"/>
                  </a:schemeClr>
                </a:solidFill>
                <a:ea typeface="+mn-lt"/>
                <a:cs typeface="+mn-lt"/>
              </a:rPr>
              <a:t>, </a:t>
            </a:r>
            <a:r>
              <a:rPr lang="en-US" sz="1500" dirty="0">
                <a:solidFill>
                  <a:srgbClr val="00B050"/>
                </a:solidFill>
                <a:ea typeface="+mn-lt"/>
                <a:cs typeface="+mn-lt"/>
              </a:rPr>
              <a:t>'rating'</a:t>
            </a:r>
            <a:r>
              <a:rPr lang="en-US" sz="1500" dirty="0">
                <a:solidFill>
                  <a:schemeClr val="tx1">
                    <a:lumMod val="85000"/>
                    <a:lumOff val="15000"/>
                  </a:schemeClr>
                </a:solidFill>
                <a:ea typeface="+mn-lt"/>
                <a:cs typeface="+mn-lt"/>
              </a:rPr>
              <a:t>, </a:t>
            </a:r>
            <a:r>
              <a:rPr lang="en-US" sz="1500" dirty="0">
                <a:solidFill>
                  <a:srgbClr val="00B050"/>
                </a:solidFill>
                <a:ea typeface="+mn-lt"/>
                <a:cs typeface="+mn-lt"/>
              </a:rPr>
              <a:t>'</a:t>
            </a:r>
            <a:r>
              <a:rPr lang="en-US" sz="1500" err="1">
                <a:solidFill>
                  <a:srgbClr val="00B050"/>
                </a:solidFill>
                <a:ea typeface="+mn-lt"/>
                <a:cs typeface="+mn-lt"/>
              </a:rPr>
              <a:t>usefulCount</a:t>
            </a:r>
            <a:r>
              <a:rPr lang="en-US" sz="1500" dirty="0">
                <a:solidFill>
                  <a:srgbClr val="00B050"/>
                </a:solidFill>
                <a:ea typeface="+mn-lt"/>
                <a:cs typeface="+mn-lt"/>
              </a:rPr>
              <a:t>'</a:t>
            </a:r>
            <a:r>
              <a:rPr lang="en-US" sz="1500" dirty="0">
                <a:solidFill>
                  <a:schemeClr val="tx1">
                    <a:lumMod val="85000"/>
                    <a:lumOff val="15000"/>
                  </a:schemeClr>
                </a:solidFill>
                <a:ea typeface="+mn-lt"/>
                <a:cs typeface="+mn-lt"/>
              </a:rPr>
              <a:t>, </a:t>
            </a:r>
            <a:r>
              <a:rPr lang="en-US" sz="1500" dirty="0">
                <a:solidFill>
                  <a:srgbClr val="00B050"/>
                </a:solidFill>
                <a:ea typeface="+mn-lt"/>
                <a:cs typeface="+mn-lt"/>
              </a:rPr>
              <a:t>'sentiment'</a:t>
            </a:r>
            <a:r>
              <a:rPr lang="en-US" sz="1500" dirty="0">
                <a:solidFill>
                  <a:schemeClr val="tx1">
                    <a:lumMod val="85000"/>
                    <a:lumOff val="15000"/>
                  </a:schemeClr>
                </a:solidFill>
                <a:ea typeface="+mn-lt"/>
                <a:cs typeface="+mn-lt"/>
              </a:rPr>
              <a:t>, </a:t>
            </a:r>
            <a:r>
              <a:rPr lang="en-US" sz="1500" dirty="0">
                <a:solidFill>
                  <a:srgbClr val="00B050"/>
                </a:solidFill>
                <a:ea typeface="+mn-lt"/>
                <a:cs typeface="+mn-lt"/>
              </a:rPr>
              <a:t>'</a:t>
            </a:r>
            <a:r>
              <a:rPr lang="en-US" sz="1500" err="1">
                <a:solidFill>
                  <a:srgbClr val="00B050"/>
                </a:solidFill>
                <a:ea typeface="+mn-lt"/>
                <a:cs typeface="+mn-lt"/>
              </a:rPr>
              <a:t>sentiment_label</a:t>
            </a:r>
            <a:r>
              <a:rPr lang="en-US" sz="1500" dirty="0">
                <a:solidFill>
                  <a:srgbClr val="00B050"/>
                </a:solidFill>
                <a:ea typeface="+mn-lt"/>
                <a:cs typeface="+mn-lt"/>
              </a:rPr>
              <a:t>'</a:t>
            </a:r>
            <a:r>
              <a:rPr lang="en-US" sz="1500" dirty="0">
                <a:solidFill>
                  <a:schemeClr val="tx1">
                    <a:lumMod val="85000"/>
                    <a:lumOff val="15000"/>
                  </a:schemeClr>
                </a:solidFill>
                <a:ea typeface="+mn-lt"/>
                <a:cs typeface="+mn-lt"/>
              </a:rPr>
              <a:t>]</a:t>
            </a:r>
          </a:p>
          <a:p>
            <a:pPr marL="400050" indent="-285750">
              <a:lnSpc>
                <a:spcPct val="110000"/>
              </a:lnSpc>
              <a:spcBef>
                <a:spcPts val="200"/>
              </a:spcBef>
              <a:buFont typeface="Wingdings"/>
              <a:buChar char="§"/>
            </a:pPr>
            <a:r>
              <a:rPr lang="en-US" sz="1500" err="1">
                <a:solidFill>
                  <a:schemeClr val="tx1">
                    <a:lumMod val="85000"/>
                    <a:lumOff val="15000"/>
                  </a:schemeClr>
                </a:solidFill>
                <a:ea typeface="+mn-lt"/>
                <a:cs typeface="+mn-lt"/>
              </a:rPr>
              <a:t>best_review_info</a:t>
            </a:r>
            <a:r>
              <a:rPr lang="en-US" sz="1500" dirty="0">
                <a:solidFill>
                  <a:schemeClr val="tx1">
                    <a:lumMod val="85000"/>
                    <a:lumOff val="15000"/>
                  </a:schemeClr>
                </a:solidFill>
                <a:ea typeface="+mn-lt"/>
                <a:cs typeface="+mn-lt"/>
              </a:rPr>
              <a:t> = </a:t>
            </a:r>
            <a:r>
              <a:rPr lang="en-US" sz="1500" err="1">
                <a:solidFill>
                  <a:schemeClr val="tx1">
                    <a:lumMod val="85000"/>
                    <a:lumOff val="15000"/>
                  </a:schemeClr>
                </a:solidFill>
                <a:ea typeface="+mn-lt"/>
                <a:cs typeface="+mn-lt"/>
              </a:rPr>
              <a:t>best_review</a:t>
            </a:r>
            <a:r>
              <a:rPr lang="en-US" sz="1500" dirty="0">
                <a:solidFill>
                  <a:schemeClr val="tx1">
                    <a:lumMod val="85000"/>
                    <a:lumOff val="15000"/>
                  </a:schemeClr>
                </a:solidFill>
                <a:ea typeface="+mn-lt"/>
                <a:cs typeface="+mn-lt"/>
              </a:rPr>
              <a:t>[</a:t>
            </a:r>
            <a:r>
              <a:rPr lang="en-US" sz="1500" err="1">
                <a:solidFill>
                  <a:schemeClr val="tx1">
                    <a:lumMod val="85000"/>
                    <a:lumOff val="15000"/>
                  </a:schemeClr>
                </a:solidFill>
                <a:ea typeface="+mn-lt"/>
                <a:cs typeface="+mn-lt"/>
              </a:rPr>
              <a:t>selected_columns</a:t>
            </a:r>
            <a:r>
              <a:rPr lang="en-US" sz="1500" dirty="0">
                <a:solidFill>
                  <a:schemeClr val="tx1">
                    <a:lumMod val="85000"/>
                    <a:lumOff val="15000"/>
                  </a:schemeClr>
                </a:solidFill>
                <a:ea typeface="+mn-lt"/>
                <a:cs typeface="+mn-lt"/>
              </a:rPr>
              <a:t>]</a:t>
            </a:r>
          </a:p>
          <a:p>
            <a:pPr marL="400050" indent="-285750">
              <a:lnSpc>
                <a:spcPct val="110000"/>
              </a:lnSpc>
              <a:spcBef>
                <a:spcPts val="200"/>
              </a:spcBef>
              <a:buFont typeface="Wingdings"/>
              <a:buChar char="§"/>
            </a:pPr>
            <a:r>
              <a:rPr lang="en-US" sz="1500" dirty="0">
                <a:solidFill>
                  <a:srgbClr val="0070C0"/>
                </a:solidFill>
                <a:ea typeface="+mn-lt"/>
                <a:cs typeface="+mn-lt"/>
              </a:rPr>
              <a:t>print</a:t>
            </a:r>
            <a:r>
              <a:rPr lang="en-US" sz="1500" dirty="0">
                <a:solidFill>
                  <a:schemeClr val="tx1">
                    <a:lumMod val="85000"/>
                    <a:lumOff val="15000"/>
                  </a:schemeClr>
                </a:solidFill>
                <a:ea typeface="+mn-lt"/>
                <a:cs typeface="+mn-lt"/>
              </a:rPr>
              <a:t>(</a:t>
            </a:r>
            <a:r>
              <a:rPr lang="en-US" sz="1500" dirty="0">
                <a:solidFill>
                  <a:srgbClr val="00B050"/>
                </a:solidFill>
                <a:ea typeface="+mn-lt"/>
                <a:cs typeface="+mn-lt"/>
              </a:rPr>
              <a:t>"Drug with the best review:",</a:t>
            </a:r>
            <a:r>
              <a:rPr lang="en-US" sz="1500" dirty="0">
                <a:solidFill>
                  <a:schemeClr val="tx1">
                    <a:lumMod val="85000"/>
                    <a:lumOff val="15000"/>
                  </a:schemeClr>
                </a:solidFill>
                <a:ea typeface="+mn-lt"/>
                <a:cs typeface="+mn-lt"/>
              </a:rPr>
              <a:t> </a:t>
            </a:r>
            <a:r>
              <a:rPr lang="en-US" sz="1500" err="1">
                <a:solidFill>
                  <a:schemeClr val="tx1">
                    <a:lumMod val="85000"/>
                    <a:lumOff val="15000"/>
                  </a:schemeClr>
                </a:solidFill>
                <a:ea typeface="+mn-lt"/>
                <a:cs typeface="+mn-lt"/>
              </a:rPr>
              <a:t>best_review_drugName</a:t>
            </a:r>
            <a:r>
              <a:rPr lang="en-US" sz="1500" dirty="0">
                <a:solidFill>
                  <a:schemeClr val="tx1">
                    <a:lumMod val="85000"/>
                    <a:lumOff val="15000"/>
                  </a:schemeClr>
                </a:solidFill>
                <a:ea typeface="+mn-lt"/>
                <a:cs typeface="+mn-lt"/>
              </a:rPr>
              <a:t>)</a:t>
            </a:r>
          </a:p>
          <a:p>
            <a:pPr marL="400050" indent="-285750">
              <a:lnSpc>
                <a:spcPct val="110000"/>
              </a:lnSpc>
              <a:spcBef>
                <a:spcPts val="200"/>
              </a:spcBef>
              <a:buFont typeface="Wingdings"/>
              <a:buChar char="§"/>
            </a:pPr>
            <a:r>
              <a:rPr lang="en-US" sz="1500" dirty="0">
                <a:solidFill>
                  <a:srgbClr val="0070C0"/>
                </a:solidFill>
                <a:ea typeface="+mn-lt"/>
                <a:cs typeface="+mn-lt"/>
              </a:rPr>
              <a:t>print</a:t>
            </a:r>
            <a:r>
              <a:rPr lang="en-US" sz="1500" dirty="0">
                <a:solidFill>
                  <a:schemeClr val="tx1">
                    <a:lumMod val="85000"/>
                    <a:lumOff val="15000"/>
                  </a:schemeClr>
                </a:solidFill>
                <a:ea typeface="+mn-lt"/>
                <a:cs typeface="+mn-lt"/>
              </a:rPr>
              <a:t>(</a:t>
            </a:r>
            <a:r>
              <a:rPr lang="en-US" sz="1500" dirty="0" err="1">
                <a:solidFill>
                  <a:schemeClr val="tx1">
                    <a:lumMod val="85000"/>
                    <a:lumOff val="15000"/>
                  </a:schemeClr>
                </a:solidFill>
                <a:ea typeface="+mn-lt"/>
                <a:cs typeface="+mn-lt"/>
              </a:rPr>
              <a:t>best_review_info</a:t>
            </a:r>
            <a:r>
              <a:rPr lang="en-US" sz="1500" dirty="0">
                <a:solidFill>
                  <a:schemeClr val="tx1">
                    <a:lumMod val="85000"/>
                    <a:lumOff val="15000"/>
                  </a:schemeClr>
                </a:solidFill>
                <a:ea typeface="+mn-lt"/>
                <a:cs typeface="+mn-lt"/>
              </a:rPr>
              <a:t>)</a:t>
            </a:r>
          </a:p>
          <a:p>
            <a:pPr marL="400050" indent="-285750">
              <a:lnSpc>
                <a:spcPct val="110000"/>
              </a:lnSpc>
              <a:spcBef>
                <a:spcPts val="200"/>
              </a:spcBef>
              <a:buFont typeface="Wingdings"/>
              <a:buChar char="§"/>
            </a:pPr>
            <a:endParaRPr lang="en-US" sz="1500" dirty="0">
              <a:solidFill>
                <a:schemeClr val="tx1">
                  <a:lumMod val="85000"/>
                  <a:lumOff val="15000"/>
                </a:schemeClr>
              </a:solidFill>
              <a:ea typeface="+mn-lt"/>
              <a:cs typeface="+mn-lt"/>
            </a:endParaRPr>
          </a:p>
          <a:p>
            <a:pPr marL="400050" indent="-285750">
              <a:lnSpc>
                <a:spcPct val="110000"/>
              </a:lnSpc>
              <a:spcBef>
                <a:spcPts val="200"/>
              </a:spcBef>
              <a:buFont typeface="Wingdings"/>
              <a:buChar char="§"/>
            </a:pPr>
            <a:r>
              <a:rPr lang="en-US" sz="1500" err="1">
                <a:solidFill>
                  <a:schemeClr val="tx1">
                    <a:lumMod val="85000"/>
                    <a:lumOff val="15000"/>
                  </a:schemeClr>
                </a:solidFill>
                <a:ea typeface="+mn-lt"/>
                <a:cs typeface="+mn-lt"/>
              </a:rPr>
              <a:t>top_review_drugs</a:t>
            </a:r>
            <a:r>
              <a:rPr lang="en-US" sz="1500" dirty="0">
                <a:solidFill>
                  <a:schemeClr val="tx1">
                    <a:lumMod val="85000"/>
                    <a:lumOff val="15000"/>
                  </a:schemeClr>
                </a:solidFill>
                <a:ea typeface="+mn-lt"/>
                <a:cs typeface="+mn-lt"/>
              </a:rPr>
              <a:t> = </a:t>
            </a:r>
            <a:r>
              <a:rPr lang="en-US" sz="1500" err="1">
                <a:solidFill>
                  <a:schemeClr val="tx1">
                    <a:lumMod val="85000"/>
                    <a:lumOff val="15000"/>
                  </a:schemeClr>
                </a:solidFill>
                <a:ea typeface="+mn-lt"/>
                <a:cs typeface="+mn-lt"/>
              </a:rPr>
              <a:t>max_sentiment.nlargest</a:t>
            </a:r>
            <a:r>
              <a:rPr lang="en-US" sz="1500" dirty="0">
                <a:solidFill>
                  <a:schemeClr val="tx1">
                    <a:lumMod val="85000"/>
                    <a:lumOff val="15000"/>
                  </a:schemeClr>
                </a:solidFill>
                <a:ea typeface="+mn-lt"/>
                <a:cs typeface="+mn-lt"/>
              </a:rPr>
              <a:t>(</a:t>
            </a:r>
            <a:r>
              <a:rPr lang="en-US" sz="1500" dirty="0">
                <a:solidFill>
                  <a:srgbClr val="0070C0"/>
                </a:solidFill>
                <a:ea typeface="+mn-lt"/>
                <a:cs typeface="+mn-lt"/>
              </a:rPr>
              <a:t>5</a:t>
            </a:r>
            <a:r>
              <a:rPr lang="en-US" sz="1500" dirty="0">
                <a:solidFill>
                  <a:schemeClr val="tx1">
                    <a:lumMod val="85000"/>
                    <a:lumOff val="15000"/>
                  </a:schemeClr>
                </a:solidFill>
                <a:ea typeface="+mn-lt"/>
                <a:cs typeface="+mn-lt"/>
              </a:rPr>
              <a:t>,</a:t>
            </a:r>
            <a:r>
              <a:rPr lang="en-US" sz="1500" dirty="0">
                <a:solidFill>
                  <a:srgbClr val="00B050"/>
                </a:solidFill>
                <a:ea typeface="+mn-lt"/>
                <a:cs typeface="+mn-lt"/>
              </a:rPr>
              <a:t> '</a:t>
            </a:r>
            <a:r>
              <a:rPr lang="en-US" sz="1500" err="1">
                <a:solidFill>
                  <a:srgbClr val="00B050"/>
                </a:solidFill>
                <a:ea typeface="+mn-lt"/>
                <a:cs typeface="+mn-lt"/>
              </a:rPr>
              <a:t>usefulCount</a:t>
            </a:r>
            <a:r>
              <a:rPr lang="en-US" sz="1500" dirty="0">
                <a:solidFill>
                  <a:srgbClr val="00B050"/>
                </a:solidFill>
                <a:ea typeface="+mn-lt"/>
                <a:cs typeface="+mn-lt"/>
              </a:rPr>
              <a:t>'</a:t>
            </a:r>
            <a:r>
              <a:rPr lang="en-US" sz="1500" dirty="0">
                <a:solidFill>
                  <a:schemeClr val="tx1">
                    <a:lumMod val="85000"/>
                    <a:lumOff val="15000"/>
                  </a:schemeClr>
                </a:solidFill>
                <a:ea typeface="+mn-lt"/>
                <a:cs typeface="+mn-lt"/>
              </a:rPr>
              <a:t>)[[</a:t>
            </a:r>
            <a:r>
              <a:rPr lang="en-US" sz="1500" dirty="0">
                <a:solidFill>
                  <a:srgbClr val="00B050"/>
                </a:solidFill>
                <a:ea typeface="+mn-lt"/>
                <a:cs typeface="+mn-lt"/>
              </a:rPr>
              <a:t>'</a:t>
            </a:r>
            <a:r>
              <a:rPr lang="en-US" sz="1500" err="1">
                <a:solidFill>
                  <a:srgbClr val="00B050"/>
                </a:solidFill>
                <a:ea typeface="+mn-lt"/>
                <a:cs typeface="+mn-lt"/>
              </a:rPr>
              <a:t>drugName</a:t>
            </a:r>
            <a:r>
              <a:rPr lang="en-US" sz="1500" dirty="0">
                <a:solidFill>
                  <a:srgbClr val="00B050"/>
                </a:solidFill>
                <a:ea typeface="+mn-lt"/>
                <a:cs typeface="+mn-lt"/>
              </a:rPr>
              <a:t>'</a:t>
            </a:r>
            <a:r>
              <a:rPr lang="en-US" sz="1500" dirty="0">
                <a:solidFill>
                  <a:schemeClr val="tx1">
                    <a:lumMod val="85000"/>
                    <a:lumOff val="15000"/>
                  </a:schemeClr>
                </a:solidFill>
                <a:ea typeface="+mn-lt"/>
                <a:cs typeface="+mn-lt"/>
              </a:rPr>
              <a:t>, </a:t>
            </a:r>
            <a:r>
              <a:rPr lang="en-US" sz="1500" dirty="0">
                <a:solidFill>
                  <a:srgbClr val="00B050"/>
                </a:solidFill>
                <a:ea typeface="+mn-lt"/>
                <a:cs typeface="+mn-lt"/>
              </a:rPr>
              <a:t>'condition'</a:t>
            </a:r>
            <a:r>
              <a:rPr lang="en-US" sz="1500" dirty="0">
                <a:solidFill>
                  <a:schemeClr val="tx1">
                    <a:lumMod val="85000"/>
                    <a:lumOff val="15000"/>
                  </a:schemeClr>
                </a:solidFill>
                <a:ea typeface="+mn-lt"/>
                <a:cs typeface="+mn-lt"/>
              </a:rPr>
              <a:t>, </a:t>
            </a:r>
            <a:r>
              <a:rPr lang="en-US" sz="1500" dirty="0">
                <a:solidFill>
                  <a:srgbClr val="00B050"/>
                </a:solidFill>
                <a:ea typeface="+mn-lt"/>
                <a:cs typeface="+mn-lt"/>
              </a:rPr>
              <a:t>'rating'</a:t>
            </a:r>
            <a:r>
              <a:rPr lang="en-US" sz="1500" dirty="0">
                <a:solidFill>
                  <a:schemeClr val="tx1">
                    <a:lumMod val="85000"/>
                    <a:lumOff val="15000"/>
                  </a:schemeClr>
                </a:solidFill>
                <a:ea typeface="+mn-lt"/>
                <a:cs typeface="+mn-lt"/>
              </a:rPr>
              <a:t>, </a:t>
            </a:r>
            <a:r>
              <a:rPr lang="en-US" sz="1500" dirty="0">
                <a:solidFill>
                  <a:srgbClr val="00B050"/>
                </a:solidFill>
                <a:ea typeface="+mn-lt"/>
                <a:cs typeface="+mn-lt"/>
              </a:rPr>
              <a:t>'sentiment'</a:t>
            </a:r>
            <a:r>
              <a:rPr lang="en-US" sz="1500" dirty="0">
                <a:solidFill>
                  <a:schemeClr val="tx1">
                    <a:lumMod val="85000"/>
                    <a:lumOff val="15000"/>
                  </a:schemeClr>
                </a:solidFill>
                <a:ea typeface="+mn-lt"/>
                <a:cs typeface="+mn-lt"/>
              </a:rPr>
              <a:t>, </a:t>
            </a:r>
            <a:r>
              <a:rPr lang="en-US" sz="1500" dirty="0">
                <a:solidFill>
                  <a:srgbClr val="00B050"/>
                </a:solidFill>
                <a:ea typeface="+mn-lt"/>
                <a:cs typeface="+mn-lt"/>
              </a:rPr>
              <a:t>'</a:t>
            </a:r>
            <a:r>
              <a:rPr lang="en-US" sz="1500" err="1">
                <a:solidFill>
                  <a:srgbClr val="00B050"/>
                </a:solidFill>
                <a:ea typeface="+mn-lt"/>
                <a:cs typeface="+mn-lt"/>
              </a:rPr>
              <a:t>usefulCount</a:t>
            </a:r>
            <a:r>
              <a:rPr lang="en-US" sz="1500" dirty="0">
                <a:solidFill>
                  <a:srgbClr val="00B050"/>
                </a:solidFill>
                <a:ea typeface="+mn-lt"/>
                <a:cs typeface="+mn-lt"/>
              </a:rPr>
              <a:t>'</a:t>
            </a:r>
            <a:r>
              <a:rPr lang="en-US" sz="1500" dirty="0">
                <a:solidFill>
                  <a:schemeClr val="tx1">
                    <a:lumMod val="85000"/>
                    <a:lumOff val="15000"/>
                  </a:schemeClr>
                </a:solidFill>
                <a:ea typeface="+mn-lt"/>
                <a:cs typeface="+mn-lt"/>
              </a:rPr>
              <a:t>]]</a:t>
            </a:r>
          </a:p>
          <a:p>
            <a:pPr marL="400050" indent="-285750">
              <a:lnSpc>
                <a:spcPct val="110000"/>
              </a:lnSpc>
              <a:spcBef>
                <a:spcPts val="200"/>
              </a:spcBef>
              <a:buFont typeface="Wingdings"/>
              <a:buChar char="§"/>
            </a:pPr>
            <a:r>
              <a:rPr lang="en-US" sz="1500" err="1">
                <a:solidFill>
                  <a:schemeClr val="tx1">
                    <a:lumMod val="85000"/>
                    <a:lumOff val="15000"/>
                  </a:schemeClr>
                </a:solidFill>
                <a:ea typeface="+mn-lt"/>
                <a:cs typeface="+mn-lt"/>
              </a:rPr>
              <a:t>top_review_drugs.index</a:t>
            </a:r>
            <a:r>
              <a:rPr lang="en-US" sz="1500" dirty="0">
                <a:solidFill>
                  <a:schemeClr val="tx1">
                    <a:lumMod val="85000"/>
                    <a:lumOff val="15000"/>
                  </a:schemeClr>
                </a:solidFill>
                <a:ea typeface="+mn-lt"/>
                <a:cs typeface="+mn-lt"/>
              </a:rPr>
              <a:t> = </a:t>
            </a:r>
            <a:r>
              <a:rPr lang="en-US" sz="1500" dirty="0">
                <a:solidFill>
                  <a:srgbClr val="7030A0"/>
                </a:solidFill>
                <a:ea typeface="+mn-lt"/>
                <a:cs typeface="+mn-lt"/>
              </a:rPr>
              <a:t>range</a:t>
            </a:r>
            <a:r>
              <a:rPr lang="en-US" sz="1500" dirty="0">
                <a:solidFill>
                  <a:schemeClr val="tx1">
                    <a:lumMod val="85000"/>
                    <a:lumOff val="15000"/>
                  </a:schemeClr>
                </a:solidFill>
                <a:ea typeface="+mn-lt"/>
                <a:cs typeface="+mn-lt"/>
              </a:rPr>
              <a:t>(</a:t>
            </a:r>
            <a:r>
              <a:rPr lang="en-US" sz="1500" dirty="0">
                <a:solidFill>
                  <a:srgbClr val="0070C0"/>
                </a:solidFill>
                <a:ea typeface="+mn-lt"/>
                <a:cs typeface="+mn-lt"/>
              </a:rPr>
              <a:t>1</a:t>
            </a:r>
            <a:r>
              <a:rPr lang="en-US" sz="1500" dirty="0">
                <a:solidFill>
                  <a:schemeClr val="tx1">
                    <a:lumMod val="85000"/>
                    <a:lumOff val="15000"/>
                  </a:schemeClr>
                </a:solidFill>
                <a:ea typeface="+mn-lt"/>
                <a:cs typeface="+mn-lt"/>
              </a:rPr>
              <a:t>, </a:t>
            </a:r>
            <a:r>
              <a:rPr lang="en-US" sz="1500" err="1">
                <a:solidFill>
                  <a:srgbClr val="7030A0"/>
                </a:solidFill>
                <a:ea typeface="+mn-lt"/>
                <a:cs typeface="+mn-lt"/>
              </a:rPr>
              <a:t>len</a:t>
            </a:r>
            <a:r>
              <a:rPr lang="en-US" sz="1500" dirty="0">
                <a:solidFill>
                  <a:schemeClr val="tx1">
                    <a:lumMod val="85000"/>
                    <a:lumOff val="15000"/>
                  </a:schemeClr>
                </a:solidFill>
                <a:ea typeface="+mn-lt"/>
                <a:cs typeface="+mn-lt"/>
              </a:rPr>
              <a:t>(</a:t>
            </a:r>
            <a:r>
              <a:rPr lang="en-US" sz="1500" err="1">
                <a:solidFill>
                  <a:schemeClr val="tx1">
                    <a:lumMod val="85000"/>
                    <a:lumOff val="15000"/>
                  </a:schemeClr>
                </a:solidFill>
                <a:ea typeface="+mn-lt"/>
                <a:cs typeface="+mn-lt"/>
              </a:rPr>
              <a:t>top_review_drugs</a:t>
            </a:r>
            <a:r>
              <a:rPr lang="en-US" sz="1500" dirty="0">
                <a:solidFill>
                  <a:schemeClr val="tx1">
                    <a:lumMod val="85000"/>
                    <a:lumOff val="15000"/>
                  </a:schemeClr>
                </a:solidFill>
                <a:ea typeface="+mn-lt"/>
                <a:cs typeface="+mn-lt"/>
              </a:rPr>
              <a:t>) + </a:t>
            </a:r>
            <a:r>
              <a:rPr lang="en-US" sz="1500" dirty="0">
                <a:solidFill>
                  <a:srgbClr val="0070C0"/>
                </a:solidFill>
                <a:ea typeface="+mn-lt"/>
                <a:cs typeface="+mn-lt"/>
              </a:rPr>
              <a:t>1</a:t>
            </a:r>
            <a:r>
              <a:rPr lang="en-US" sz="1500" dirty="0">
                <a:solidFill>
                  <a:schemeClr val="tx1">
                    <a:lumMod val="85000"/>
                    <a:lumOff val="15000"/>
                  </a:schemeClr>
                </a:solidFill>
                <a:ea typeface="+mn-lt"/>
                <a:cs typeface="+mn-lt"/>
              </a:rPr>
              <a:t>)</a:t>
            </a:r>
          </a:p>
          <a:p>
            <a:pPr marL="400050" indent="-285750">
              <a:lnSpc>
                <a:spcPct val="110000"/>
              </a:lnSpc>
              <a:spcBef>
                <a:spcPts val="200"/>
              </a:spcBef>
              <a:buFont typeface="Wingdings"/>
              <a:buChar char="§"/>
            </a:pPr>
            <a:r>
              <a:rPr lang="en-US" sz="1500" dirty="0">
                <a:solidFill>
                  <a:srgbClr val="0070C0"/>
                </a:solidFill>
                <a:ea typeface="+mn-lt"/>
                <a:cs typeface="+mn-lt"/>
              </a:rPr>
              <a:t>print</a:t>
            </a:r>
            <a:r>
              <a:rPr lang="en-US" sz="1500" dirty="0">
                <a:solidFill>
                  <a:schemeClr val="tx1">
                    <a:lumMod val="85000"/>
                    <a:lumOff val="15000"/>
                  </a:schemeClr>
                </a:solidFill>
                <a:ea typeface="+mn-lt"/>
                <a:cs typeface="+mn-lt"/>
              </a:rPr>
              <a:t>(</a:t>
            </a:r>
            <a:r>
              <a:rPr lang="en-US" sz="1500" dirty="0" err="1">
                <a:solidFill>
                  <a:schemeClr val="tx1">
                    <a:lumMod val="85000"/>
                    <a:lumOff val="15000"/>
                  </a:schemeClr>
                </a:solidFill>
                <a:ea typeface="+mn-lt"/>
                <a:cs typeface="+mn-lt"/>
              </a:rPr>
              <a:t>top_review_drugs</a:t>
            </a:r>
            <a:r>
              <a:rPr lang="en-US" sz="1500" dirty="0">
                <a:solidFill>
                  <a:schemeClr val="tx1">
                    <a:lumMod val="85000"/>
                    <a:lumOff val="15000"/>
                  </a:schemeClr>
                </a:solidFill>
                <a:ea typeface="+mn-lt"/>
                <a:cs typeface="+mn-lt"/>
              </a:rPr>
              <a:t>)</a:t>
            </a:r>
          </a:p>
          <a:p>
            <a:pPr marL="400050" indent="-285750">
              <a:lnSpc>
                <a:spcPct val="110000"/>
              </a:lnSpc>
              <a:spcBef>
                <a:spcPts val="200"/>
              </a:spcBef>
              <a:buFont typeface="Wingdings"/>
              <a:buChar char="§"/>
            </a:pPr>
            <a:r>
              <a:rPr lang="en-US" sz="1500" dirty="0">
                <a:solidFill>
                  <a:schemeClr val="tx1">
                    <a:lumMod val="85000"/>
                    <a:lumOff val="15000"/>
                  </a:schemeClr>
                </a:solidFill>
                <a:ea typeface="+mn-lt"/>
                <a:cs typeface="+mn-lt"/>
              </a:rPr>
              <a:t>x = </a:t>
            </a:r>
            <a:r>
              <a:rPr lang="en-US" sz="1500" err="1">
                <a:solidFill>
                  <a:schemeClr val="tx1">
                    <a:lumMod val="85000"/>
                    <a:lumOff val="15000"/>
                  </a:schemeClr>
                </a:solidFill>
                <a:ea typeface="+mn-lt"/>
                <a:cs typeface="+mn-lt"/>
              </a:rPr>
              <a:t>top_review_drugs</a:t>
            </a:r>
            <a:r>
              <a:rPr lang="en-US" sz="1500" dirty="0">
                <a:solidFill>
                  <a:schemeClr val="tx1">
                    <a:lumMod val="85000"/>
                    <a:lumOff val="15000"/>
                  </a:schemeClr>
                </a:solidFill>
                <a:ea typeface="+mn-lt"/>
                <a:cs typeface="+mn-lt"/>
              </a:rPr>
              <a:t>[</a:t>
            </a:r>
            <a:r>
              <a:rPr lang="en-US" sz="1500" dirty="0">
                <a:solidFill>
                  <a:srgbClr val="00B050"/>
                </a:solidFill>
                <a:ea typeface="+mn-lt"/>
                <a:cs typeface="+mn-lt"/>
              </a:rPr>
              <a:t>'</a:t>
            </a:r>
            <a:r>
              <a:rPr lang="en-US" sz="1500" err="1">
                <a:solidFill>
                  <a:srgbClr val="00B050"/>
                </a:solidFill>
                <a:ea typeface="+mn-lt"/>
                <a:cs typeface="+mn-lt"/>
              </a:rPr>
              <a:t>drugName</a:t>
            </a:r>
            <a:r>
              <a:rPr lang="en-US" sz="1500" dirty="0">
                <a:solidFill>
                  <a:srgbClr val="00B050"/>
                </a:solidFill>
                <a:ea typeface="+mn-lt"/>
                <a:cs typeface="+mn-lt"/>
              </a:rPr>
              <a:t>'</a:t>
            </a:r>
            <a:r>
              <a:rPr lang="en-US" sz="1500" dirty="0">
                <a:solidFill>
                  <a:schemeClr val="tx1">
                    <a:lumMod val="85000"/>
                    <a:lumOff val="15000"/>
                  </a:schemeClr>
                </a:solidFill>
                <a:ea typeface="+mn-lt"/>
                <a:cs typeface="+mn-lt"/>
              </a:rPr>
              <a:t>]</a:t>
            </a:r>
          </a:p>
          <a:p>
            <a:pPr marL="400050" indent="-285750">
              <a:lnSpc>
                <a:spcPct val="110000"/>
              </a:lnSpc>
              <a:spcBef>
                <a:spcPts val="200"/>
              </a:spcBef>
              <a:buFont typeface="Wingdings"/>
              <a:buChar char="§"/>
            </a:pPr>
            <a:r>
              <a:rPr lang="en-US" sz="1500" dirty="0">
                <a:solidFill>
                  <a:schemeClr val="tx1">
                    <a:lumMod val="85000"/>
                    <a:lumOff val="15000"/>
                  </a:schemeClr>
                </a:solidFill>
                <a:ea typeface="+mn-lt"/>
                <a:cs typeface="+mn-lt"/>
              </a:rPr>
              <a:t>y = </a:t>
            </a:r>
            <a:r>
              <a:rPr lang="en-US" sz="1500" err="1">
                <a:solidFill>
                  <a:schemeClr val="tx1">
                    <a:lumMod val="85000"/>
                    <a:lumOff val="15000"/>
                  </a:schemeClr>
                </a:solidFill>
                <a:ea typeface="+mn-lt"/>
                <a:cs typeface="+mn-lt"/>
              </a:rPr>
              <a:t>top_review_drugs</a:t>
            </a:r>
            <a:r>
              <a:rPr lang="en-US" sz="1500" dirty="0">
                <a:solidFill>
                  <a:schemeClr val="tx1">
                    <a:lumMod val="85000"/>
                    <a:lumOff val="15000"/>
                  </a:schemeClr>
                </a:solidFill>
                <a:ea typeface="+mn-lt"/>
                <a:cs typeface="+mn-lt"/>
              </a:rPr>
              <a:t>[</a:t>
            </a:r>
            <a:r>
              <a:rPr lang="en-US" sz="1500" dirty="0">
                <a:solidFill>
                  <a:srgbClr val="00B050"/>
                </a:solidFill>
                <a:ea typeface="+mn-lt"/>
                <a:cs typeface="+mn-lt"/>
              </a:rPr>
              <a:t>'</a:t>
            </a:r>
            <a:r>
              <a:rPr lang="en-US" sz="1500" err="1">
                <a:solidFill>
                  <a:srgbClr val="00B050"/>
                </a:solidFill>
                <a:ea typeface="+mn-lt"/>
                <a:cs typeface="+mn-lt"/>
              </a:rPr>
              <a:t>usefulCount</a:t>
            </a:r>
            <a:r>
              <a:rPr lang="en-US" sz="1500" dirty="0">
                <a:solidFill>
                  <a:srgbClr val="00B050"/>
                </a:solidFill>
                <a:ea typeface="+mn-lt"/>
                <a:cs typeface="+mn-lt"/>
              </a:rPr>
              <a:t>'</a:t>
            </a:r>
            <a:r>
              <a:rPr lang="en-US" sz="1500" dirty="0">
                <a:solidFill>
                  <a:schemeClr val="tx1">
                    <a:lumMod val="85000"/>
                    <a:lumOff val="15000"/>
                  </a:schemeClr>
                </a:solidFill>
                <a:ea typeface="+mn-lt"/>
                <a:cs typeface="+mn-lt"/>
              </a:rPr>
              <a:t>]</a:t>
            </a:r>
          </a:p>
          <a:p>
            <a:pPr marL="400050" indent="-285750">
              <a:lnSpc>
                <a:spcPct val="110000"/>
              </a:lnSpc>
              <a:spcBef>
                <a:spcPts val="200"/>
              </a:spcBef>
              <a:buFont typeface="Wingdings"/>
              <a:buChar char="§"/>
            </a:pPr>
            <a:r>
              <a:rPr lang="en-US" sz="1500" err="1">
                <a:solidFill>
                  <a:schemeClr val="tx1">
                    <a:lumMod val="85000"/>
                    <a:lumOff val="15000"/>
                  </a:schemeClr>
                </a:solidFill>
                <a:ea typeface="+mn-lt"/>
                <a:cs typeface="+mn-lt"/>
              </a:rPr>
              <a:t>plt.barh</a:t>
            </a:r>
            <a:r>
              <a:rPr lang="en-US" sz="1500" dirty="0">
                <a:solidFill>
                  <a:schemeClr val="tx1">
                    <a:lumMod val="85000"/>
                    <a:lumOff val="15000"/>
                  </a:schemeClr>
                </a:solidFill>
                <a:ea typeface="+mn-lt"/>
                <a:cs typeface="+mn-lt"/>
              </a:rPr>
              <a:t>(x, y, </a:t>
            </a:r>
            <a:r>
              <a:rPr lang="en-US" sz="1500" dirty="0">
                <a:solidFill>
                  <a:srgbClr val="7030A0"/>
                </a:solidFill>
                <a:ea typeface="+mn-lt"/>
                <a:cs typeface="+mn-lt"/>
              </a:rPr>
              <a:t>color</a:t>
            </a:r>
            <a:r>
              <a:rPr lang="en-US" sz="1500" dirty="0">
                <a:solidFill>
                  <a:schemeClr val="tx1">
                    <a:lumMod val="85000"/>
                    <a:lumOff val="15000"/>
                  </a:schemeClr>
                </a:solidFill>
                <a:ea typeface="+mn-lt"/>
                <a:cs typeface="+mn-lt"/>
              </a:rPr>
              <a:t>=[</a:t>
            </a:r>
            <a:r>
              <a:rPr lang="en-US" sz="1500" dirty="0">
                <a:solidFill>
                  <a:srgbClr val="00B050"/>
                </a:solidFill>
                <a:ea typeface="+mn-lt"/>
                <a:cs typeface="+mn-lt"/>
              </a:rPr>
              <a:t>'green'</a:t>
            </a:r>
            <a:r>
              <a:rPr lang="en-US" sz="1500" dirty="0">
                <a:solidFill>
                  <a:schemeClr val="tx1">
                    <a:lumMod val="85000"/>
                    <a:lumOff val="15000"/>
                  </a:schemeClr>
                </a:solidFill>
                <a:ea typeface="+mn-lt"/>
                <a:cs typeface="+mn-lt"/>
              </a:rPr>
              <a:t>, </a:t>
            </a:r>
            <a:r>
              <a:rPr lang="en-US" sz="1500" dirty="0">
                <a:solidFill>
                  <a:srgbClr val="00B050"/>
                </a:solidFill>
                <a:ea typeface="+mn-lt"/>
                <a:cs typeface="+mn-lt"/>
              </a:rPr>
              <a:t>'blue'</a:t>
            </a:r>
            <a:r>
              <a:rPr lang="en-US" sz="1500" dirty="0">
                <a:solidFill>
                  <a:schemeClr val="tx1">
                    <a:lumMod val="85000"/>
                    <a:lumOff val="15000"/>
                  </a:schemeClr>
                </a:solidFill>
                <a:ea typeface="+mn-lt"/>
                <a:cs typeface="+mn-lt"/>
              </a:rPr>
              <a:t>, </a:t>
            </a:r>
            <a:r>
              <a:rPr lang="en-US" sz="1500" dirty="0">
                <a:solidFill>
                  <a:srgbClr val="00B050"/>
                </a:solidFill>
                <a:ea typeface="+mn-lt"/>
                <a:cs typeface="+mn-lt"/>
              </a:rPr>
              <a:t>'brown'</a:t>
            </a:r>
            <a:r>
              <a:rPr lang="en-US" sz="1500" dirty="0">
                <a:solidFill>
                  <a:schemeClr val="tx1">
                    <a:lumMod val="85000"/>
                    <a:lumOff val="15000"/>
                  </a:schemeClr>
                </a:solidFill>
                <a:ea typeface="+mn-lt"/>
                <a:cs typeface="+mn-lt"/>
              </a:rPr>
              <a:t>,</a:t>
            </a:r>
            <a:r>
              <a:rPr lang="en-US" sz="1500" dirty="0">
                <a:solidFill>
                  <a:srgbClr val="00B050"/>
                </a:solidFill>
                <a:ea typeface="+mn-lt"/>
                <a:cs typeface="+mn-lt"/>
              </a:rPr>
              <a:t> 'magenta'</a:t>
            </a:r>
            <a:r>
              <a:rPr lang="en-US" sz="1500" dirty="0">
                <a:solidFill>
                  <a:schemeClr val="tx1">
                    <a:lumMod val="85000"/>
                    <a:lumOff val="15000"/>
                  </a:schemeClr>
                </a:solidFill>
                <a:ea typeface="+mn-lt"/>
                <a:cs typeface="+mn-lt"/>
              </a:rPr>
              <a:t>, </a:t>
            </a:r>
            <a:r>
              <a:rPr lang="en-US" sz="1500" dirty="0">
                <a:solidFill>
                  <a:srgbClr val="00B050"/>
                </a:solidFill>
                <a:ea typeface="+mn-lt"/>
                <a:cs typeface="+mn-lt"/>
              </a:rPr>
              <a:t>'grey'</a:t>
            </a:r>
            <a:r>
              <a:rPr lang="en-US" sz="1500" dirty="0">
                <a:solidFill>
                  <a:schemeClr val="tx1">
                    <a:lumMod val="85000"/>
                    <a:lumOff val="15000"/>
                  </a:schemeClr>
                </a:solidFill>
                <a:ea typeface="+mn-lt"/>
                <a:cs typeface="+mn-lt"/>
              </a:rPr>
              <a:t>])</a:t>
            </a:r>
          </a:p>
          <a:p>
            <a:pPr marL="400050" indent="-285750">
              <a:lnSpc>
                <a:spcPct val="110000"/>
              </a:lnSpc>
              <a:spcBef>
                <a:spcPts val="200"/>
              </a:spcBef>
              <a:buFont typeface="Wingdings"/>
              <a:buChar char="§"/>
            </a:pPr>
            <a:r>
              <a:rPr lang="en-US" sz="1500" err="1">
                <a:solidFill>
                  <a:schemeClr val="tx1">
                    <a:lumMod val="85000"/>
                    <a:lumOff val="15000"/>
                  </a:schemeClr>
                </a:solidFill>
                <a:ea typeface="+mn-lt"/>
                <a:cs typeface="+mn-lt"/>
              </a:rPr>
              <a:t>plt.xlabel</a:t>
            </a:r>
            <a:r>
              <a:rPr lang="en-US" sz="1500" dirty="0">
                <a:solidFill>
                  <a:schemeClr val="tx1">
                    <a:lumMod val="85000"/>
                    <a:lumOff val="15000"/>
                  </a:schemeClr>
                </a:solidFill>
                <a:ea typeface="+mn-lt"/>
                <a:cs typeface="+mn-lt"/>
              </a:rPr>
              <a:t>(</a:t>
            </a:r>
            <a:r>
              <a:rPr lang="en-US" sz="1500" dirty="0">
                <a:solidFill>
                  <a:srgbClr val="00B050"/>
                </a:solidFill>
                <a:ea typeface="+mn-lt"/>
                <a:cs typeface="+mn-lt"/>
              </a:rPr>
              <a:t>'Useful Count of the Review'</a:t>
            </a:r>
            <a:r>
              <a:rPr lang="en-US" sz="1500" dirty="0">
                <a:solidFill>
                  <a:schemeClr val="tx1">
                    <a:lumMod val="85000"/>
                    <a:lumOff val="15000"/>
                  </a:schemeClr>
                </a:solidFill>
                <a:ea typeface="+mn-lt"/>
                <a:cs typeface="+mn-lt"/>
              </a:rPr>
              <a:t>)</a:t>
            </a:r>
          </a:p>
          <a:p>
            <a:pPr marL="400050" indent="-285750">
              <a:lnSpc>
                <a:spcPct val="110000"/>
              </a:lnSpc>
              <a:spcBef>
                <a:spcPts val="200"/>
              </a:spcBef>
              <a:buFont typeface="Wingdings"/>
              <a:buChar char="§"/>
            </a:pPr>
            <a:r>
              <a:rPr lang="en-US" sz="1500" err="1">
                <a:solidFill>
                  <a:schemeClr val="tx1">
                    <a:lumMod val="85000"/>
                    <a:lumOff val="15000"/>
                  </a:schemeClr>
                </a:solidFill>
                <a:ea typeface="+mn-lt"/>
                <a:cs typeface="+mn-lt"/>
              </a:rPr>
              <a:t>plt.ylabel</a:t>
            </a:r>
            <a:r>
              <a:rPr lang="en-US" sz="1500" dirty="0">
                <a:solidFill>
                  <a:schemeClr val="tx1">
                    <a:lumMod val="85000"/>
                    <a:lumOff val="15000"/>
                  </a:schemeClr>
                </a:solidFill>
                <a:ea typeface="+mn-lt"/>
                <a:cs typeface="+mn-lt"/>
              </a:rPr>
              <a:t>(</a:t>
            </a:r>
            <a:r>
              <a:rPr lang="en-US" sz="1500" dirty="0">
                <a:solidFill>
                  <a:srgbClr val="00B050"/>
                </a:solidFill>
                <a:ea typeface="+mn-lt"/>
                <a:cs typeface="+mn-lt"/>
              </a:rPr>
              <a:t>'Drug Name'</a:t>
            </a:r>
            <a:r>
              <a:rPr lang="en-US" sz="1500" dirty="0">
                <a:solidFill>
                  <a:schemeClr val="tx1">
                    <a:lumMod val="85000"/>
                    <a:lumOff val="15000"/>
                  </a:schemeClr>
                </a:solidFill>
                <a:ea typeface="+mn-lt"/>
                <a:cs typeface="+mn-lt"/>
              </a:rPr>
              <a:t>)</a:t>
            </a:r>
          </a:p>
          <a:p>
            <a:pPr marL="400050" indent="-285750">
              <a:lnSpc>
                <a:spcPct val="110000"/>
              </a:lnSpc>
              <a:spcBef>
                <a:spcPts val="200"/>
              </a:spcBef>
              <a:buFont typeface="Wingdings"/>
              <a:buChar char="§"/>
            </a:pPr>
            <a:r>
              <a:rPr lang="en-US" sz="1500" err="1">
                <a:solidFill>
                  <a:schemeClr val="tx1">
                    <a:lumMod val="85000"/>
                    <a:lumOff val="15000"/>
                  </a:schemeClr>
                </a:solidFill>
                <a:ea typeface="+mn-lt"/>
                <a:cs typeface="+mn-lt"/>
              </a:rPr>
              <a:t>plt.title</a:t>
            </a:r>
            <a:r>
              <a:rPr lang="en-US" sz="1500" dirty="0">
                <a:solidFill>
                  <a:schemeClr val="tx1">
                    <a:lumMod val="85000"/>
                    <a:lumOff val="15000"/>
                  </a:schemeClr>
                </a:solidFill>
                <a:ea typeface="+mn-lt"/>
                <a:cs typeface="+mn-lt"/>
              </a:rPr>
              <a:t>('</a:t>
            </a:r>
            <a:r>
              <a:rPr lang="en-US" sz="1500" dirty="0">
                <a:solidFill>
                  <a:srgbClr val="00B050"/>
                </a:solidFill>
                <a:ea typeface="+mn-lt"/>
                <a:cs typeface="+mn-lt"/>
              </a:rPr>
              <a:t>TOP 5 BEST REVIEW DRUGS'</a:t>
            </a:r>
            <a:r>
              <a:rPr lang="en-US" sz="1500" dirty="0">
                <a:solidFill>
                  <a:schemeClr val="tx1">
                    <a:lumMod val="85000"/>
                    <a:lumOff val="15000"/>
                  </a:schemeClr>
                </a:solidFill>
                <a:ea typeface="+mn-lt"/>
                <a:cs typeface="+mn-lt"/>
              </a:rPr>
              <a:t>)</a:t>
            </a:r>
          </a:p>
          <a:p>
            <a:pPr marL="400050" indent="-285750">
              <a:lnSpc>
                <a:spcPct val="110000"/>
              </a:lnSpc>
              <a:spcBef>
                <a:spcPts val="200"/>
              </a:spcBef>
              <a:buFont typeface="Wingdings"/>
              <a:buChar char="§"/>
            </a:pPr>
            <a:r>
              <a:rPr lang="en-US" sz="1500" dirty="0">
                <a:solidFill>
                  <a:srgbClr val="0070C0"/>
                </a:solidFill>
                <a:ea typeface="+mn-lt"/>
                <a:cs typeface="+mn-lt"/>
              </a:rPr>
              <a:t>for</a:t>
            </a:r>
            <a:r>
              <a:rPr lang="en-US" sz="1500" dirty="0">
                <a:solidFill>
                  <a:schemeClr val="tx1">
                    <a:lumMod val="85000"/>
                    <a:lumOff val="15000"/>
                  </a:schemeClr>
                </a:solidFill>
                <a:ea typeface="+mn-lt"/>
                <a:cs typeface="+mn-lt"/>
              </a:rPr>
              <a:t> </a:t>
            </a:r>
            <a:r>
              <a:rPr lang="en-US" sz="1500" err="1">
                <a:solidFill>
                  <a:schemeClr val="tx1">
                    <a:lumMod val="85000"/>
                    <a:lumOff val="15000"/>
                  </a:schemeClr>
                </a:solidFill>
                <a:ea typeface="+mn-lt"/>
                <a:cs typeface="+mn-lt"/>
              </a:rPr>
              <a:t>i</a:t>
            </a:r>
            <a:r>
              <a:rPr lang="en-US" sz="1500" dirty="0">
                <a:solidFill>
                  <a:schemeClr val="tx1">
                    <a:lumMod val="85000"/>
                    <a:lumOff val="15000"/>
                  </a:schemeClr>
                </a:solidFill>
                <a:ea typeface="+mn-lt"/>
                <a:cs typeface="+mn-lt"/>
              </a:rPr>
              <a:t>, count </a:t>
            </a:r>
            <a:r>
              <a:rPr lang="en-US" sz="1500" dirty="0">
                <a:solidFill>
                  <a:srgbClr val="0070C0"/>
                </a:solidFill>
                <a:ea typeface="+mn-lt"/>
                <a:cs typeface="+mn-lt"/>
              </a:rPr>
              <a:t>in</a:t>
            </a:r>
            <a:r>
              <a:rPr lang="en-US" sz="1500" dirty="0">
                <a:solidFill>
                  <a:schemeClr val="tx1">
                    <a:lumMod val="85000"/>
                    <a:lumOff val="15000"/>
                  </a:schemeClr>
                </a:solidFill>
                <a:ea typeface="+mn-lt"/>
                <a:cs typeface="+mn-lt"/>
              </a:rPr>
              <a:t> </a:t>
            </a:r>
            <a:r>
              <a:rPr lang="en-US" sz="1500" dirty="0">
                <a:solidFill>
                  <a:srgbClr val="7030A0"/>
                </a:solidFill>
                <a:ea typeface="+mn-lt"/>
                <a:cs typeface="+mn-lt"/>
              </a:rPr>
              <a:t>enumerate</a:t>
            </a:r>
            <a:r>
              <a:rPr lang="en-US" sz="1500" dirty="0">
                <a:solidFill>
                  <a:schemeClr val="tx1">
                    <a:lumMod val="85000"/>
                    <a:lumOff val="15000"/>
                  </a:schemeClr>
                </a:solidFill>
                <a:ea typeface="+mn-lt"/>
                <a:cs typeface="+mn-lt"/>
              </a:rPr>
              <a:t>(</a:t>
            </a:r>
            <a:r>
              <a:rPr lang="en-US" sz="1500" err="1">
                <a:solidFill>
                  <a:schemeClr val="tx1">
                    <a:lumMod val="85000"/>
                    <a:lumOff val="15000"/>
                  </a:schemeClr>
                </a:solidFill>
                <a:ea typeface="+mn-lt"/>
                <a:cs typeface="+mn-lt"/>
              </a:rPr>
              <a:t>top_review_drugs</a:t>
            </a:r>
            <a:r>
              <a:rPr lang="en-US" sz="1500" dirty="0">
                <a:solidFill>
                  <a:schemeClr val="tx1">
                    <a:lumMod val="85000"/>
                    <a:lumOff val="15000"/>
                  </a:schemeClr>
                </a:solidFill>
                <a:ea typeface="+mn-lt"/>
                <a:cs typeface="+mn-lt"/>
              </a:rPr>
              <a:t>[</a:t>
            </a:r>
            <a:r>
              <a:rPr lang="en-US" sz="1500" dirty="0">
                <a:solidFill>
                  <a:srgbClr val="00B050"/>
                </a:solidFill>
                <a:ea typeface="+mn-lt"/>
                <a:cs typeface="+mn-lt"/>
              </a:rPr>
              <a:t>'</a:t>
            </a:r>
            <a:r>
              <a:rPr lang="en-US" sz="1500" err="1">
                <a:solidFill>
                  <a:srgbClr val="00B050"/>
                </a:solidFill>
                <a:ea typeface="+mn-lt"/>
                <a:cs typeface="+mn-lt"/>
              </a:rPr>
              <a:t>usefulCount</a:t>
            </a:r>
            <a:r>
              <a:rPr lang="en-US" sz="1500" dirty="0">
                <a:solidFill>
                  <a:srgbClr val="00B050"/>
                </a:solidFill>
                <a:ea typeface="+mn-lt"/>
                <a:cs typeface="+mn-lt"/>
              </a:rPr>
              <a:t>'</a:t>
            </a:r>
            <a:r>
              <a:rPr lang="en-US" sz="1500" dirty="0">
                <a:solidFill>
                  <a:schemeClr val="tx1">
                    <a:lumMod val="85000"/>
                    <a:lumOff val="15000"/>
                  </a:schemeClr>
                </a:solidFill>
                <a:ea typeface="+mn-lt"/>
                <a:cs typeface="+mn-lt"/>
              </a:rPr>
              <a:t>]):</a:t>
            </a:r>
          </a:p>
          <a:p>
            <a:pPr marL="114300" indent="0">
              <a:lnSpc>
                <a:spcPct val="110000"/>
              </a:lnSpc>
              <a:spcBef>
                <a:spcPts val="200"/>
              </a:spcBef>
              <a:buNone/>
            </a:pPr>
            <a:r>
              <a:rPr lang="en-US" sz="1500" dirty="0">
                <a:solidFill>
                  <a:schemeClr val="tx1">
                    <a:lumMod val="85000"/>
                    <a:lumOff val="15000"/>
                  </a:schemeClr>
                </a:solidFill>
                <a:ea typeface="+mn-lt"/>
                <a:cs typeface="+mn-lt"/>
              </a:rPr>
              <a:t>             </a:t>
            </a:r>
            <a:r>
              <a:rPr lang="en-US" sz="1500" err="1">
                <a:solidFill>
                  <a:schemeClr val="tx1">
                    <a:lumMod val="85000"/>
                    <a:lumOff val="15000"/>
                  </a:schemeClr>
                </a:solidFill>
                <a:ea typeface="+mn-lt"/>
                <a:cs typeface="+mn-lt"/>
              </a:rPr>
              <a:t>plt.text</a:t>
            </a:r>
            <a:r>
              <a:rPr lang="en-US" sz="1500" dirty="0">
                <a:solidFill>
                  <a:schemeClr val="tx1">
                    <a:lumMod val="85000"/>
                    <a:lumOff val="15000"/>
                  </a:schemeClr>
                </a:solidFill>
                <a:ea typeface="+mn-lt"/>
                <a:cs typeface="+mn-lt"/>
              </a:rPr>
              <a:t>(count, </a:t>
            </a:r>
            <a:r>
              <a:rPr lang="en-US" sz="1500" err="1">
                <a:solidFill>
                  <a:schemeClr val="tx1">
                    <a:lumMod val="85000"/>
                    <a:lumOff val="15000"/>
                  </a:schemeClr>
                </a:solidFill>
                <a:ea typeface="+mn-lt"/>
                <a:cs typeface="+mn-lt"/>
              </a:rPr>
              <a:t>i</a:t>
            </a:r>
            <a:r>
              <a:rPr lang="en-US" sz="1500" dirty="0">
                <a:solidFill>
                  <a:schemeClr val="tx1">
                    <a:lumMod val="85000"/>
                    <a:lumOff val="15000"/>
                  </a:schemeClr>
                </a:solidFill>
                <a:ea typeface="+mn-lt"/>
                <a:cs typeface="+mn-lt"/>
              </a:rPr>
              <a:t>, str(count), </a:t>
            </a:r>
            <a:r>
              <a:rPr lang="en-US" sz="1500" dirty="0">
                <a:solidFill>
                  <a:srgbClr val="7030A0"/>
                </a:solidFill>
                <a:ea typeface="+mn-lt"/>
                <a:cs typeface="+mn-lt"/>
              </a:rPr>
              <a:t>ha</a:t>
            </a:r>
            <a:r>
              <a:rPr lang="en-US" sz="1500" dirty="0">
                <a:solidFill>
                  <a:schemeClr val="tx1">
                    <a:lumMod val="85000"/>
                    <a:lumOff val="15000"/>
                  </a:schemeClr>
                </a:solidFill>
                <a:ea typeface="+mn-lt"/>
                <a:cs typeface="+mn-lt"/>
              </a:rPr>
              <a:t>=</a:t>
            </a:r>
            <a:r>
              <a:rPr lang="en-US" sz="1500" dirty="0">
                <a:solidFill>
                  <a:srgbClr val="00B050"/>
                </a:solidFill>
                <a:ea typeface="+mn-lt"/>
                <a:cs typeface="+mn-lt"/>
              </a:rPr>
              <a:t>'left'</a:t>
            </a:r>
            <a:r>
              <a:rPr lang="en-US" sz="1500" dirty="0">
                <a:solidFill>
                  <a:schemeClr val="tx1">
                    <a:lumMod val="85000"/>
                    <a:lumOff val="15000"/>
                  </a:schemeClr>
                </a:solidFill>
                <a:ea typeface="+mn-lt"/>
                <a:cs typeface="+mn-lt"/>
              </a:rPr>
              <a:t>, </a:t>
            </a:r>
            <a:r>
              <a:rPr lang="en-US" sz="1500" err="1">
                <a:solidFill>
                  <a:srgbClr val="7030A0"/>
                </a:solidFill>
                <a:ea typeface="+mn-lt"/>
                <a:cs typeface="+mn-lt"/>
              </a:rPr>
              <a:t>va</a:t>
            </a:r>
            <a:r>
              <a:rPr lang="en-US" sz="1500" dirty="0">
                <a:solidFill>
                  <a:schemeClr val="tx1">
                    <a:lumMod val="85000"/>
                    <a:lumOff val="15000"/>
                  </a:schemeClr>
                </a:solidFill>
                <a:ea typeface="+mn-lt"/>
                <a:cs typeface="+mn-lt"/>
              </a:rPr>
              <a:t>=</a:t>
            </a:r>
            <a:r>
              <a:rPr lang="en-US" sz="1500" dirty="0">
                <a:solidFill>
                  <a:srgbClr val="00B050"/>
                </a:solidFill>
                <a:ea typeface="+mn-lt"/>
                <a:cs typeface="+mn-lt"/>
              </a:rPr>
              <a:t>'center'</a:t>
            </a:r>
            <a:r>
              <a:rPr lang="en-US" sz="1500" dirty="0">
                <a:solidFill>
                  <a:schemeClr val="tx1">
                    <a:lumMod val="85000"/>
                    <a:lumOff val="15000"/>
                  </a:schemeClr>
                </a:solidFill>
                <a:ea typeface="+mn-lt"/>
                <a:cs typeface="+mn-lt"/>
              </a:rPr>
              <a:t>)</a:t>
            </a:r>
          </a:p>
          <a:p>
            <a:pPr marL="400050" indent="-285750">
              <a:lnSpc>
                <a:spcPct val="110000"/>
              </a:lnSpc>
              <a:spcBef>
                <a:spcPts val="200"/>
              </a:spcBef>
              <a:buFont typeface="Wingdings"/>
              <a:buChar char="§"/>
            </a:pPr>
            <a:r>
              <a:rPr lang="en-US" sz="1500" err="1">
                <a:solidFill>
                  <a:schemeClr val="tx1">
                    <a:lumMod val="85000"/>
                    <a:lumOff val="15000"/>
                  </a:schemeClr>
                </a:solidFill>
                <a:ea typeface="+mn-lt"/>
                <a:cs typeface="+mn-lt"/>
              </a:rPr>
              <a:t>plt.show</a:t>
            </a:r>
            <a:r>
              <a:rPr lang="en-US" sz="1500" dirty="0">
                <a:solidFill>
                  <a:schemeClr val="tx1">
                    <a:lumMod val="85000"/>
                    <a:lumOff val="15000"/>
                  </a:schemeClr>
                </a:solidFill>
                <a:ea typeface="+mn-lt"/>
                <a:cs typeface="+mn-lt"/>
              </a:rPr>
              <a:t>()</a:t>
            </a:r>
            <a:endParaRPr lang="en-US" sz="1500">
              <a:solidFill>
                <a:schemeClr val="tx1">
                  <a:lumMod val="85000"/>
                  <a:lumOff val="15000"/>
                </a:schemeClr>
              </a:solidFill>
            </a:endParaRPr>
          </a:p>
        </p:txBody>
      </p:sp>
      <p:sp>
        <p:nvSpPr>
          <p:cNvPr id="4" name="TextBox 3">
            <a:extLst>
              <a:ext uri="{FF2B5EF4-FFF2-40B4-BE49-F238E27FC236}">
                <a16:creationId xmlns:a16="http://schemas.microsoft.com/office/drawing/2014/main" id="{F8AA4267-BC45-3AFF-A7D0-F02A4EEE789C}"/>
              </a:ext>
            </a:extLst>
          </p:cNvPr>
          <p:cNvSpPr txBox="1"/>
          <p:nvPr/>
        </p:nvSpPr>
        <p:spPr>
          <a:xfrm>
            <a:off x="1933977" y="2147"/>
            <a:ext cx="706076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accent1"/>
                </a:solidFill>
                <a:latin typeface="Rockwell"/>
              </a:rPr>
              <a:t>3. Which drug has the best review?</a:t>
            </a:r>
            <a:r>
              <a:rPr lang="en-US" sz="2400" b="1" dirty="0">
                <a:solidFill>
                  <a:schemeClr val="accent1"/>
                </a:solidFill>
                <a:ea typeface="+mn-lt"/>
                <a:cs typeface="+mn-lt"/>
              </a:rPr>
              <a:t> (</a:t>
            </a:r>
            <a:r>
              <a:rPr lang="en-US" sz="2400" b="1" dirty="0">
                <a:solidFill>
                  <a:srgbClr val="0070C0"/>
                </a:solidFill>
                <a:ea typeface="+mn-lt"/>
                <a:cs typeface="+mn-lt"/>
              </a:rPr>
              <a:t>Code</a:t>
            </a:r>
            <a:r>
              <a:rPr lang="en-US" sz="2400" b="1" dirty="0">
                <a:solidFill>
                  <a:schemeClr val="accent1"/>
                </a:solidFill>
                <a:ea typeface="+mn-lt"/>
                <a:cs typeface="+mn-lt"/>
              </a:rPr>
              <a:t>)</a:t>
            </a:r>
            <a:endParaRPr lang="en-US" sz="2400" b="1" dirty="0">
              <a:solidFill>
                <a:schemeClr val="accent1"/>
              </a:solidFill>
              <a:latin typeface="Rockwell"/>
            </a:endParaRPr>
          </a:p>
        </p:txBody>
      </p:sp>
    </p:spTree>
    <p:extLst>
      <p:ext uri="{BB962C8B-B14F-4D97-AF65-F5344CB8AC3E}">
        <p14:creationId xmlns:p14="http://schemas.microsoft.com/office/powerpoint/2010/main" val="57966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B4298B-514D-4087-BFCF-5E0B7C9A9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4250D78-05C1-41CC-8744-FF36129625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88B658F-163C-450C-B32C-2385E374B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5AE85F6C-45F9-4F00-8AA8-52BD51059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4B0E90C3-F098-46CE-B1D9-44EDE9C6E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FFF59D4E-9109-4D0A-8064-9C534CCFB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4B8AAA4-1840-48B9-A1E7-8CE75F873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A87B14D-183F-429F-849A-A6DC957B0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C261938-CF78-4843-9295-A20FD159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70557A9F-9800-4BDA-8EA5-312FBB05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5443555-50A7-490F-A7BD-C3761876BE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0E25D709-0236-44C4-9AD0-23C27FFB6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2D3488E-C376-4058-9B14-3E67ECCF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29C0577D-AE94-4E3E-AFE9-87D6F505C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28A3D14-A3AE-415B-81C0-10DABBD63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7722035-1059-41F4-801E-F6C3F4383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8275878-64ED-413C-B1B9-654EE17C5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6BE90BD7-1A14-43A3-8CD4-8D181EE63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609B6EC-0BA4-4C45-B9CA-311B34B83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BA3962A2-D76B-4346-9535-356648073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28CBAD67-783A-4EFF-852A-40CD9D58C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780BC275-9329-40AA-849F-7B258245E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55DA4B63-E5E4-49C5-BC03-E5A312146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aphicFrame>
        <p:nvGraphicFramePr>
          <p:cNvPr id="4" name="Table 4">
            <a:extLst>
              <a:ext uri="{FF2B5EF4-FFF2-40B4-BE49-F238E27FC236}">
                <a16:creationId xmlns:a16="http://schemas.microsoft.com/office/drawing/2014/main" id="{ED3773D1-D108-40CB-93CD-5355AFE4B339}"/>
              </a:ext>
            </a:extLst>
          </p:cNvPr>
          <p:cNvGraphicFramePr>
            <a:graphicFrameLocks noGrp="1"/>
          </p:cNvGraphicFramePr>
          <p:nvPr>
            <p:ph idx="1"/>
            <p:extLst>
              <p:ext uri="{D42A27DB-BD31-4B8C-83A1-F6EECF244321}">
                <p14:modId xmlns:p14="http://schemas.microsoft.com/office/powerpoint/2010/main" val="144916003"/>
              </p:ext>
            </p:extLst>
          </p:nvPr>
        </p:nvGraphicFramePr>
        <p:xfrm>
          <a:off x="306658" y="3434235"/>
          <a:ext cx="8487900" cy="2845047"/>
        </p:xfrm>
        <a:graphic>
          <a:graphicData uri="http://schemas.openxmlformats.org/drawingml/2006/table">
            <a:tbl>
              <a:tblPr firstRow="1" bandRow="1">
                <a:tableStyleId>{5C22544A-7EE6-4342-B048-85BDC9FD1C3A}</a:tableStyleId>
              </a:tblPr>
              <a:tblGrid>
                <a:gridCol w="4243950">
                  <a:extLst>
                    <a:ext uri="{9D8B030D-6E8A-4147-A177-3AD203B41FA5}">
                      <a16:colId xmlns:a16="http://schemas.microsoft.com/office/drawing/2014/main" val="3961185063"/>
                    </a:ext>
                  </a:extLst>
                </a:gridCol>
                <a:gridCol w="4243950">
                  <a:extLst>
                    <a:ext uri="{9D8B030D-6E8A-4147-A177-3AD203B41FA5}">
                      <a16:colId xmlns:a16="http://schemas.microsoft.com/office/drawing/2014/main" val="1859292301"/>
                    </a:ext>
                  </a:extLst>
                </a:gridCol>
              </a:tblGrid>
              <a:tr h="340098">
                <a:tc>
                  <a:txBody>
                    <a:bodyPr/>
                    <a:lstStyle/>
                    <a:p>
                      <a:r>
                        <a:rPr lang="en-GB" dirty="0"/>
                        <a:t>Drug Name</a:t>
                      </a:r>
                    </a:p>
                  </a:txBody>
                  <a:tcPr/>
                </a:tc>
                <a:tc>
                  <a:txBody>
                    <a:bodyPr/>
                    <a:lstStyle/>
                    <a:p>
                      <a:r>
                        <a:rPr lang="en-GB" dirty="0" err="1"/>
                        <a:t>Viibryd</a:t>
                      </a:r>
                      <a:endParaRPr lang="en-US"/>
                    </a:p>
                  </a:txBody>
                  <a:tcPr/>
                </a:tc>
                <a:extLst>
                  <a:ext uri="{0D108BD9-81ED-4DB2-BD59-A6C34878D82A}">
                    <a16:rowId xmlns:a16="http://schemas.microsoft.com/office/drawing/2014/main" val="965921903"/>
                  </a:ext>
                </a:extLst>
              </a:tr>
              <a:tr h="340098">
                <a:tc>
                  <a:txBody>
                    <a:bodyPr/>
                    <a:lstStyle/>
                    <a:p>
                      <a:r>
                        <a:rPr lang="en-GB" dirty="0"/>
                        <a:t>Condition</a:t>
                      </a:r>
                    </a:p>
                  </a:txBody>
                  <a:tcPr/>
                </a:tc>
                <a:tc>
                  <a:txBody>
                    <a:bodyPr/>
                    <a:lstStyle/>
                    <a:p>
                      <a:r>
                        <a:rPr lang="en-GB" dirty="0"/>
                        <a:t>Depression</a:t>
                      </a:r>
                    </a:p>
                  </a:txBody>
                  <a:tcPr/>
                </a:tc>
                <a:extLst>
                  <a:ext uri="{0D108BD9-81ED-4DB2-BD59-A6C34878D82A}">
                    <a16:rowId xmlns:a16="http://schemas.microsoft.com/office/drawing/2014/main" val="1035435648"/>
                  </a:ext>
                </a:extLst>
              </a:tr>
              <a:tr h="650487">
                <a:tc>
                  <a:txBody>
                    <a:bodyPr/>
                    <a:lstStyle/>
                    <a:p>
                      <a:r>
                        <a:rPr lang="en-GB" dirty="0"/>
                        <a:t>Review</a:t>
                      </a:r>
                    </a:p>
                  </a:txBody>
                  <a:tcPr/>
                </a:tc>
                <a:tc>
                  <a:txBody>
                    <a:bodyPr/>
                    <a:lstStyle/>
                    <a:p>
                      <a:pPr lvl="0">
                        <a:buNone/>
                      </a:pPr>
                      <a:r>
                        <a:rPr lang="en-GB" sz="1800" b="0" i="0" u="none" strike="noStrike" noProof="0" dirty="0">
                          <a:latin typeface="Rockwell"/>
                        </a:rPr>
                        <a:t>"Awesome. Best medicine I&amp;#039;ve ever found f...</a:t>
                      </a:r>
                      <a:endParaRPr lang="en-US" dirty="0"/>
                    </a:p>
                  </a:txBody>
                  <a:tcPr/>
                </a:tc>
                <a:extLst>
                  <a:ext uri="{0D108BD9-81ED-4DB2-BD59-A6C34878D82A}">
                    <a16:rowId xmlns:a16="http://schemas.microsoft.com/office/drawing/2014/main" val="3589970584"/>
                  </a:ext>
                </a:extLst>
              </a:tr>
              <a:tr h="340098">
                <a:tc>
                  <a:txBody>
                    <a:bodyPr/>
                    <a:lstStyle/>
                    <a:p>
                      <a:r>
                        <a:rPr lang="en-GB" dirty="0"/>
                        <a:t>Rating</a:t>
                      </a:r>
                    </a:p>
                  </a:txBody>
                  <a:tcPr/>
                </a:tc>
                <a:tc>
                  <a:txBody>
                    <a:bodyPr/>
                    <a:lstStyle/>
                    <a:p>
                      <a:r>
                        <a:rPr lang="en-GB" dirty="0"/>
                        <a:t>10.0</a:t>
                      </a:r>
                    </a:p>
                  </a:txBody>
                  <a:tcPr/>
                </a:tc>
                <a:extLst>
                  <a:ext uri="{0D108BD9-81ED-4DB2-BD59-A6C34878D82A}">
                    <a16:rowId xmlns:a16="http://schemas.microsoft.com/office/drawing/2014/main" val="1458653641"/>
                  </a:ext>
                </a:extLst>
              </a:tr>
              <a:tr h="340098">
                <a:tc>
                  <a:txBody>
                    <a:bodyPr/>
                    <a:lstStyle/>
                    <a:p>
                      <a:r>
                        <a:rPr lang="en-GB" dirty="0"/>
                        <a:t>Useful Count</a:t>
                      </a:r>
                    </a:p>
                  </a:txBody>
                  <a:tcPr/>
                </a:tc>
                <a:tc>
                  <a:txBody>
                    <a:bodyPr/>
                    <a:lstStyle/>
                    <a:p>
                      <a:r>
                        <a:rPr lang="en-GB" dirty="0"/>
                        <a:t>406</a:t>
                      </a:r>
                    </a:p>
                  </a:txBody>
                  <a:tcPr/>
                </a:tc>
                <a:extLst>
                  <a:ext uri="{0D108BD9-81ED-4DB2-BD59-A6C34878D82A}">
                    <a16:rowId xmlns:a16="http://schemas.microsoft.com/office/drawing/2014/main" val="1169545919"/>
                  </a:ext>
                </a:extLst>
              </a:tr>
              <a:tr h="340098">
                <a:tc>
                  <a:txBody>
                    <a:bodyPr/>
                    <a:lstStyle/>
                    <a:p>
                      <a:r>
                        <a:rPr lang="en-GB" dirty="0"/>
                        <a:t>Sentiment</a:t>
                      </a:r>
                    </a:p>
                  </a:txBody>
                  <a:tcPr/>
                </a:tc>
                <a:tc>
                  <a:txBody>
                    <a:bodyPr/>
                    <a:lstStyle/>
                    <a:p>
                      <a:r>
                        <a:rPr lang="en-GB" dirty="0"/>
                        <a:t>1.0</a:t>
                      </a:r>
                    </a:p>
                  </a:txBody>
                  <a:tcPr/>
                </a:tc>
                <a:extLst>
                  <a:ext uri="{0D108BD9-81ED-4DB2-BD59-A6C34878D82A}">
                    <a16:rowId xmlns:a16="http://schemas.microsoft.com/office/drawing/2014/main" val="261502883"/>
                  </a:ext>
                </a:extLst>
              </a:tr>
              <a:tr h="340098">
                <a:tc>
                  <a:txBody>
                    <a:bodyPr/>
                    <a:lstStyle/>
                    <a:p>
                      <a:r>
                        <a:rPr lang="en-GB" dirty="0"/>
                        <a:t>Sentiment Label</a:t>
                      </a:r>
                    </a:p>
                  </a:txBody>
                  <a:tcPr/>
                </a:tc>
                <a:tc>
                  <a:txBody>
                    <a:bodyPr/>
                    <a:lstStyle/>
                    <a:p>
                      <a:r>
                        <a:rPr lang="en-GB" dirty="0"/>
                        <a:t>Positive</a:t>
                      </a:r>
                    </a:p>
                  </a:txBody>
                  <a:tcPr/>
                </a:tc>
                <a:extLst>
                  <a:ext uri="{0D108BD9-81ED-4DB2-BD59-A6C34878D82A}">
                    <a16:rowId xmlns:a16="http://schemas.microsoft.com/office/drawing/2014/main" val="1865969228"/>
                  </a:ext>
                </a:extLst>
              </a:tr>
            </a:tbl>
          </a:graphicData>
        </a:graphic>
      </p:graphicFrame>
      <p:graphicFrame>
        <p:nvGraphicFramePr>
          <p:cNvPr id="5" name="Table 5">
            <a:extLst>
              <a:ext uri="{FF2B5EF4-FFF2-40B4-BE49-F238E27FC236}">
                <a16:creationId xmlns:a16="http://schemas.microsoft.com/office/drawing/2014/main" id="{F1FF364C-C7E4-5449-2FC5-5ED55717D740}"/>
              </a:ext>
            </a:extLst>
          </p:cNvPr>
          <p:cNvGraphicFramePr>
            <a:graphicFrameLocks noGrp="1"/>
          </p:cNvGraphicFramePr>
          <p:nvPr>
            <p:extLst>
              <p:ext uri="{D42A27DB-BD31-4B8C-83A1-F6EECF244321}">
                <p14:modId xmlns:p14="http://schemas.microsoft.com/office/powerpoint/2010/main" val="300478186"/>
              </p:ext>
            </p:extLst>
          </p:nvPr>
        </p:nvGraphicFramePr>
        <p:xfrm>
          <a:off x="288738" y="582855"/>
          <a:ext cx="7791496" cy="2692012"/>
        </p:xfrm>
        <a:graphic>
          <a:graphicData uri="http://schemas.openxmlformats.org/drawingml/2006/table">
            <a:tbl>
              <a:tblPr firstRow="1" bandRow="1">
                <a:tableStyleId>{5C22544A-7EE6-4342-B048-85BDC9FD1C3A}</a:tableStyleId>
              </a:tblPr>
              <a:tblGrid>
                <a:gridCol w="685334">
                  <a:extLst>
                    <a:ext uri="{9D8B030D-6E8A-4147-A177-3AD203B41FA5}">
                      <a16:colId xmlns:a16="http://schemas.microsoft.com/office/drawing/2014/main" val="3645674004"/>
                    </a:ext>
                  </a:extLst>
                </a:gridCol>
                <a:gridCol w="1556523">
                  <a:extLst>
                    <a:ext uri="{9D8B030D-6E8A-4147-A177-3AD203B41FA5}">
                      <a16:colId xmlns:a16="http://schemas.microsoft.com/office/drawing/2014/main" val="2330192778"/>
                    </a:ext>
                  </a:extLst>
                </a:gridCol>
                <a:gridCol w="1510058">
                  <a:extLst>
                    <a:ext uri="{9D8B030D-6E8A-4147-A177-3AD203B41FA5}">
                      <a16:colId xmlns:a16="http://schemas.microsoft.com/office/drawing/2014/main" val="1360074332"/>
                    </a:ext>
                  </a:extLst>
                </a:gridCol>
                <a:gridCol w="975730">
                  <a:extLst>
                    <a:ext uri="{9D8B030D-6E8A-4147-A177-3AD203B41FA5}">
                      <a16:colId xmlns:a16="http://schemas.microsoft.com/office/drawing/2014/main" val="2409099864"/>
                    </a:ext>
                  </a:extLst>
                </a:gridCol>
                <a:gridCol w="1359054">
                  <a:extLst>
                    <a:ext uri="{9D8B030D-6E8A-4147-A177-3AD203B41FA5}">
                      <a16:colId xmlns:a16="http://schemas.microsoft.com/office/drawing/2014/main" val="1153131995"/>
                    </a:ext>
                  </a:extLst>
                </a:gridCol>
                <a:gridCol w="1704797">
                  <a:extLst>
                    <a:ext uri="{9D8B030D-6E8A-4147-A177-3AD203B41FA5}">
                      <a16:colId xmlns:a16="http://schemas.microsoft.com/office/drawing/2014/main" val="4009253907"/>
                    </a:ext>
                  </a:extLst>
                </a:gridCol>
              </a:tblGrid>
              <a:tr h="442711">
                <a:tc>
                  <a:txBody>
                    <a:bodyPr/>
                    <a:lstStyle/>
                    <a:p>
                      <a:pPr algn="ctr"/>
                      <a:r>
                        <a:rPr lang="en-GB" dirty="0"/>
                        <a:t>S/N</a:t>
                      </a:r>
                    </a:p>
                  </a:txBody>
                  <a:tcPr anchor="ctr"/>
                </a:tc>
                <a:tc>
                  <a:txBody>
                    <a:bodyPr/>
                    <a:lstStyle/>
                    <a:p>
                      <a:pPr algn="ctr"/>
                      <a:r>
                        <a:rPr lang="en-GB" dirty="0"/>
                        <a:t>Drug Name</a:t>
                      </a:r>
                    </a:p>
                  </a:txBody>
                  <a:tcPr anchor="ctr"/>
                </a:tc>
                <a:tc>
                  <a:txBody>
                    <a:bodyPr/>
                    <a:lstStyle/>
                    <a:p>
                      <a:pPr algn="ctr"/>
                      <a:r>
                        <a:rPr lang="en-GB" dirty="0"/>
                        <a:t>Condition</a:t>
                      </a:r>
                    </a:p>
                  </a:txBody>
                  <a:tcPr anchor="ctr"/>
                </a:tc>
                <a:tc>
                  <a:txBody>
                    <a:bodyPr/>
                    <a:lstStyle/>
                    <a:p>
                      <a:pPr algn="ctr"/>
                      <a:r>
                        <a:rPr lang="en-GB" dirty="0"/>
                        <a:t>Rating</a:t>
                      </a:r>
                    </a:p>
                  </a:txBody>
                  <a:tcPr anchor="ctr"/>
                </a:tc>
                <a:tc>
                  <a:txBody>
                    <a:bodyPr/>
                    <a:lstStyle/>
                    <a:p>
                      <a:pPr algn="ctr"/>
                      <a:r>
                        <a:rPr lang="en-GB" dirty="0"/>
                        <a:t>Sentiment</a:t>
                      </a:r>
                    </a:p>
                  </a:txBody>
                  <a:tcPr anchor="ctr"/>
                </a:tc>
                <a:tc>
                  <a:txBody>
                    <a:bodyPr/>
                    <a:lstStyle/>
                    <a:p>
                      <a:pPr algn="ctr"/>
                      <a:r>
                        <a:rPr lang="en-GB" dirty="0"/>
                        <a:t>Useful Count</a:t>
                      </a:r>
                    </a:p>
                  </a:txBody>
                  <a:tcPr anchor="ctr"/>
                </a:tc>
                <a:extLst>
                  <a:ext uri="{0D108BD9-81ED-4DB2-BD59-A6C34878D82A}">
                    <a16:rowId xmlns:a16="http://schemas.microsoft.com/office/drawing/2014/main" val="397158847"/>
                  </a:ext>
                </a:extLst>
              </a:tr>
              <a:tr h="442711">
                <a:tc>
                  <a:txBody>
                    <a:bodyPr/>
                    <a:lstStyle/>
                    <a:p>
                      <a:pPr algn="ctr"/>
                      <a:r>
                        <a:rPr lang="en-GB" dirty="0"/>
                        <a:t>1</a:t>
                      </a:r>
                    </a:p>
                  </a:txBody>
                  <a:tcPr anchor="ctr"/>
                </a:tc>
                <a:tc>
                  <a:txBody>
                    <a:bodyPr/>
                    <a:lstStyle/>
                    <a:p>
                      <a:pPr algn="ctr"/>
                      <a:r>
                        <a:rPr lang="en-GB" err="1"/>
                        <a:t>Viibryd</a:t>
                      </a:r>
                    </a:p>
                  </a:txBody>
                  <a:tcPr anchor="ctr"/>
                </a:tc>
                <a:tc>
                  <a:txBody>
                    <a:bodyPr/>
                    <a:lstStyle/>
                    <a:p>
                      <a:pPr algn="ctr"/>
                      <a:r>
                        <a:rPr lang="en-GB" dirty="0"/>
                        <a:t>Depression</a:t>
                      </a:r>
                    </a:p>
                  </a:txBody>
                  <a:tcPr anchor="ctr"/>
                </a:tc>
                <a:tc>
                  <a:txBody>
                    <a:bodyPr/>
                    <a:lstStyle/>
                    <a:p>
                      <a:pPr lvl="0" algn="ctr">
                        <a:buNone/>
                      </a:pPr>
                      <a:r>
                        <a:rPr lang="en-GB" dirty="0"/>
                        <a:t>10.0</a:t>
                      </a:r>
                      <a:endParaRPr lang="en-US" dirty="0"/>
                    </a:p>
                  </a:txBody>
                  <a:tcPr anchor="ctr"/>
                </a:tc>
                <a:tc>
                  <a:txBody>
                    <a:bodyPr/>
                    <a:lstStyle/>
                    <a:p>
                      <a:pPr lvl="0" algn="ctr">
                        <a:buNone/>
                      </a:pPr>
                      <a:r>
                        <a:rPr lang="en-GB" dirty="0"/>
                        <a:t>1.0</a:t>
                      </a:r>
                      <a:endParaRPr lang="en-US" dirty="0"/>
                    </a:p>
                  </a:txBody>
                  <a:tcPr anchor="ctr"/>
                </a:tc>
                <a:tc>
                  <a:txBody>
                    <a:bodyPr/>
                    <a:lstStyle/>
                    <a:p>
                      <a:pPr algn="ctr"/>
                      <a:r>
                        <a:rPr lang="en-GB" dirty="0"/>
                        <a:t>406</a:t>
                      </a:r>
                    </a:p>
                  </a:txBody>
                  <a:tcPr anchor="ctr"/>
                </a:tc>
                <a:extLst>
                  <a:ext uri="{0D108BD9-81ED-4DB2-BD59-A6C34878D82A}">
                    <a16:rowId xmlns:a16="http://schemas.microsoft.com/office/drawing/2014/main" val="1930581016"/>
                  </a:ext>
                </a:extLst>
              </a:tr>
              <a:tr h="424796">
                <a:tc>
                  <a:txBody>
                    <a:bodyPr/>
                    <a:lstStyle/>
                    <a:p>
                      <a:pPr algn="ctr"/>
                      <a:r>
                        <a:rPr lang="en-GB" dirty="0"/>
                        <a:t>2</a:t>
                      </a:r>
                    </a:p>
                  </a:txBody>
                  <a:tcPr anchor="ctr"/>
                </a:tc>
                <a:tc>
                  <a:txBody>
                    <a:bodyPr/>
                    <a:lstStyle/>
                    <a:p>
                      <a:pPr algn="ctr"/>
                      <a:r>
                        <a:rPr lang="en-GB" err="1"/>
                        <a:t>Lorcaserin</a:t>
                      </a:r>
                    </a:p>
                  </a:txBody>
                  <a:tcPr anchor="ctr"/>
                </a:tc>
                <a:tc>
                  <a:txBody>
                    <a:bodyPr/>
                    <a:lstStyle/>
                    <a:p>
                      <a:pPr algn="ctr"/>
                      <a:r>
                        <a:rPr lang="en-GB" dirty="0"/>
                        <a:t>Weight Loss</a:t>
                      </a:r>
                    </a:p>
                  </a:txBody>
                  <a:tcPr anchor="ctr"/>
                </a:tc>
                <a:tc>
                  <a:txBody>
                    <a:bodyPr/>
                    <a:lstStyle/>
                    <a:p>
                      <a:pPr lvl="0" algn="ctr">
                        <a:buNone/>
                      </a:pPr>
                      <a:r>
                        <a:rPr lang="en-GB" dirty="0"/>
                        <a:t>10.0</a:t>
                      </a:r>
                      <a:endParaRPr lang="en-US" dirty="0"/>
                    </a:p>
                  </a:txBody>
                  <a:tcPr anchor="ctr"/>
                </a:tc>
                <a:tc>
                  <a:txBody>
                    <a:bodyPr/>
                    <a:lstStyle/>
                    <a:p>
                      <a:pPr lvl="0" algn="ctr">
                        <a:buNone/>
                      </a:pPr>
                      <a:r>
                        <a:rPr lang="en-GB" dirty="0"/>
                        <a:t>1.0</a:t>
                      </a:r>
                      <a:endParaRPr lang="en-US" dirty="0"/>
                    </a:p>
                  </a:txBody>
                  <a:tcPr anchor="ctr"/>
                </a:tc>
                <a:tc>
                  <a:txBody>
                    <a:bodyPr/>
                    <a:lstStyle/>
                    <a:p>
                      <a:pPr algn="ctr"/>
                      <a:r>
                        <a:rPr lang="en-GB" dirty="0"/>
                        <a:t>180</a:t>
                      </a:r>
                    </a:p>
                  </a:txBody>
                  <a:tcPr anchor="ctr"/>
                </a:tc>
                <a:extLst>
                  <a:ext uri="{0D108BD9-81ED-4DB2-BD59-A6C34878D82A}">
                    <a16:rowId xmlns:a16="http://schemas.microsoft.com/office/drawing/2014/main" val="2581659501"/>
                  </a:ext>
                </a:extLst>
              </a:tr>
              <a:tr h="469542">
                <a:tc>
                  <a:txBody>
                    <a:bodyPr/>
                    <a:lstStyle/>
                    <a:p>
                      <a:pPr algn="ctr"/>
                      <a:r>
                        <a:rPr lang="en-GB" dirty="0"/>
                        <a:t>3</a:t>
                      </a:r>
                    </a:p>
                  </a:txBody>
                  <a:tcPr anchor="ctr"/>
                </a:tc>
                <a:tc>
                  <a:txBody>
                    <a:bodyPr/>
                    <a:lstStyle/>
                    <a:p>
                      <a:pPr algn="ctr"/>
                      <a:r>
                        <a:rPr lang="en-GB" dirty="0"/>
                        <a:t>Belviq</a:t>
                      </a:r>
                    </a:p>
                  </a:txBody>
                  <a:tcPr anchor="ctr"/>
                </a:tc>
                <a:tc>
                  <a:txBody>
                    <a:bodyPr/>
                    <a:lstStyle/>
                    <a:p>
                      <a:pPr lvl="0" algn="ctr">
                        <a:buNone/>
                      </a:pPr>
                      <a:r>
                        <a:rPr lang="en-GB" sz="1800" b="0" i="0" u="none" strike="noStrike" noProof="0" dirty="0">
                          <a:solidFill>
                            <a:srgbClr val="000000"/>
                          </a:solidFill>
                          <a:latin typeface="Rockwell"/>
                        </a:rPr>
                        <a:t>Weight Loss</a:t>
                      </a:r>
                      <a:endParaRPr lang="en-US" dirty="0"/>
                    </a:p>
                  </a:txBody>
                  <a:tcPr anchor="ctr"/>
                </a:tc>
                <a:tc>
                  <a:txBody>
                    <a:bodyPr/>
                    <a:lstStyle/>
                    <a:p>
                      <a:pPr lvl="0" algn="ctr">
                        <a:buNone/>
                      </a:pPr>
                      <a:r>
                        <a:rPr lang="en-GB" dirty="0"/>
                        <a:t>10.0</a:t>
                      </a:r>
                      <a:endParaRPr lang="en-US" dirty="0"/>
                    </a:p>
                  </a:txBody>
                  <a:tcPr anchor="ctr"/>
                </a:tc>
                <a:tc>
                  <a:txBody>
                    <a:bodyPr/>
                    <a:lstStyle/>
                    <a:p>
                      <a:pPr lvl="0" algn="ctr">
                        <a:buNone/>
                      </a:pPr>
                      <a:r>
                        <a:rPr lang="en-GB" dirty="0"/>
                        <a:t>1.0</a:t>
                      </a:r>
                      <a:endParaRPr lang="en-US" dirty="0"/>
                    </a:p>
                  </a:txBody>
                  <a:tcPr anchor="ctr"/>
                </a:tc>
                <a:tc>
                  <a:txBody>
                    <a:bodyPr/>
                    <a:lstStyle/>
                    <a:p>
                      <a:pPr algn="ctr"/>
                      <a:r>
                        <a:rPr lang="en-GB" dirty="0"/>
                        <a:t>180</a:t>
                      </a:r>
                    </a:p>
                  </a:txBody>
                  <a:tcPr anchor="ctr"/>
                </a:tc>
                <a:extLst>
                  <a:ext uri="{0D108BD9-81ED-4DB2-BD59-A6C34878D82A}">
                    <a16:rowId xmlns:a16="http://schemas.microsoft.com/office/drawing/2014/main" val="4097535825"/>
                  </a:ext>
                </a:extLst>
              </a:tr>
              <a:tr h="402464">
                <a:tc>
                  <a:txBody>
                    <a:bodyPr/>
                    <a:lstStyle/>
                    <a:p>
                      <a:pPr algn="ctr"/>
                      <a:r>
                        <a:rPr lang="en-GB" dirty="0"/>
                        <a:t>4</a:t>
                      </a:r>
                    </a:p>
                  </a:txBody>
                  <a:tcPr anchor="ctr"/>
                </a:tc>
                <a:tc>
                  <a:txBody>
                    <a:bodyPr/>
                    <a:lstStyle/>
                    <a:p>
                      <a:pPr algn="ctr"/>
                      <a:r>
                        <a:rPr lang="en-GB" dirty="0"/>
                        <a:t>Lorazepam</a:t>
                      </a:r>
                    </a:p>
                  </a:txBody>
                  <a:tcPr anchor="ctr"/>
                </a:tc>
                <a:tc>
                  <a:txBody>
                    <a:bodyPr/>
                    <a:lstStyle/>
                    <a:p>
                      <a:pPr algn="ctr"/>
                      <a:r>
                        <a:rPr lang="en-GB" dirty="0"/>
                        <a:t>Anxiety</a:t>
                      </a:r>
                    </a:p>
                  </a:txBody>
                  <a:tcPr anchor="ctr"/>
                </a:tc>
                <a:tc>
                  <a:txBody>
                    <a:bodyPr/>
                    <a:lstStyle/>
                    <a:p>
                      <a:pPr lvl="0" algn="ctr">
                        <a:buNone/>
                      </a:pPr>
                      <a:r>
                        <a:rPr lang="en-GB" dirty="0"/>
                        <a:t>10.0</a:t>
                      </a:r>
                      <a:endParaRPr lang="en-US" dirty="0"/>
                    </a:p>
                  </a:txBody>
                  <a:tcPr anchor="ctr"/>
                </a:tc>
                <a:tc>
                  <a:txBody>
                    <a:bodyPr/>
                    <a:lstStyle/>
                    <a:p>
                      <a:pPr lvl="0" algn="ctr">
                        <a:buNone/>
                      </a:pPr>
                      <a:r>
                        <a:rPr lang="en-GB" dirty="0"/>
                        <a:t>1.0</a:t>
                      </a:r>
                      <a:endParaRPr lang="en-US" dirty="0"/>
                    </a:p>
                  </a:txBody>
                  <a:tcPr anchor="ctr"/>
                </a:tc>
                <a:tc>
                  <a:txBody>
                    <a:bodyPr/>
                    <a:lstStyle/>
                    <a:p>
                      <a:pPr algn="ctr"/>
                      <a:r>
                        <a:rPr lang="en-GB" dirty="0"/>
                        <a:t>163</a:t>
                      </a:r>
                    </a:p>
                  </a:txBody>
                  <a:tcPr anchor="ctr"/>
                </a:tc>
                <a:extLst>
                  <a:ext uri="{0D108BD9-81ED-4DB2-BD59-A6C34878D82A}">
                    <a16:rowId xmlns:a16="http://schemas.microsoft.com/office/drawing/2014/main" val="3283323125"/>
                  </a:ext>
                </a:extLst>
              </a:tr>
              <a:tr h="509788">
                <a:tc>
                  <a:txBody>
                    <a:bodyPr/>
                    <a:lstStyle/>
                    <a:p>
                      <a:pPr algn="ctr"/>
                      <a:r>
                        <a:rPr lang="en-GB" dirty="0"/>
                        <a:t>5</a:t>
                      </a:r>
                    </a:p>
                  </a:txBody>
                  <a:tcPr anchor="ctr"/>
                </a:tc>
                <a:tc>
                  <a:txBody>
                    <a:bodyPr/>
                    <a:lstStyle/>
                    <a:p>
                      <a:pPr algn="ctr"/>
                      <a:r>
                        <a:rPr lang="en-GB" dirty="0"/>
                        <a:t>Ativan</a:t>
                      </a:r>
                    </a:p>
                  </a:txBody>
                  <a:tcPr anchor="ctr"/>
                </a:tc>
                <a:tc>
                  <a:txBody>
                    <a:bodyPr/>
                    <a:lstStyle/>
                    <a:p>
                      <a:pPr lvl="0" algn="ctr">
                        <a:lnSpc>
                          <a:spcPct val="100000"/>
                        </a:lnSpc>
                        <a:spcBef>
                          <a:spcPts val="0"/>
                        </a:spcBef>
                        <a:spcAft>
                          <a:spcPts val="0"/>
                        </a:spcAft>
                        <a:buNone/>
                      </a:pPr>
                      <a:r>
                        <a:rPr lang="en-GB" sz="1800" b="0" i="0" u="none" strike="noStrike" noProof="0" dirty="0">
                          <a:solidFill>
                            <a:srgbClr val="000000"/>
                          </a:solidFill>
                          <a:latin typeface="Rockwell"/>
                        </a:rPr>
                        <a:t>Anxiety</a:t>
                      </a:r>
                    </a:p>
                  </a:txBody>
                  <a:tcPr anchor="ctr"/>
                </a:tc>
                <a:tc>
                  <a:txBody>
                    <a:bodyPr/>
                    <a:lstStyle/>
                    <a:p>
                      <a:pPr algn="ctr"/>
                      <a:r>
                        <a:rPr lang="en-GB" dirty="0"/>
                        <a:t>10.0</a:t>
                      </a:r>
                    </a:p>
                  </a:txBody>
                  <a:tcPr anchor="ctr"/>
                </a:tc>
                <a:tc>
                  <a:txBody>
                    <a:bodyPr/>
                    <a:lstStyle/>
                    <a:p>
                      <a:pPr algn="ctr"/>
                      <a:r>
                        <a:rPr lang="en-GB" dirty="0"/>
                        <a:t>1.0</a:t>
                      </a:r>
                    </a:p>
                  </a:txBody>
                  <a:tcPr anchor="ctr"/>
                </a:tc>
                <a:tc>
                  <a:txBody>
                    <a:bodyPr/>
                    <a:lstStyle/>
                    <a:p>
                      <a:pPr algn="ctr"/>
                      <a:r>
                        <a:rPr lang="en-GB" dirty="0"/>
                        <a:t>163</a:t>
                      </a:r>
                    </a:p>
                  </a:txBody>
                  <a:tcPr anchor="ctr"/>
                </a:tc>
                <a:extLst>
                  <a:ext uri="{0D108BD9-81ED-4DB2-BD59-A6C34878D82A}">
                    <a16:rowId xmlns:a16="http://schemas.microsoft.com/office/drawing/2014/main" val="222199959"/>
                  </a:ext>
                </a:extLst>
              </a:tr>
            </a:tbl>
          </a:graphicData>
        </a:graphic>
      </p:graphicFrame>
      <p:sp>
        <p:nvSpPr>
          <p:cNvPr id="7" name="TextBox 6">
            <a:extLst>
              <a:ext uri="{FF2B5EF4-FFF2-40B4-BE49-F238E27FC236}">
                <a16:creationId xmlns:a16="http://schemas.microsoft.com/office/drawing/2014/main" id="{94DA1541-2C1C-087B-EA1A-20DDC231020A}"/>
              </a:ext>
            </a:extLst>
          </p:cNvPr>
          <p:cNvSpPr txBox="1"/>
          <p:nvPr/>
        </p:nvSpPr>
        <p:spPr>
          <a:xfrm>
            <a:off x="55808" y="109471"/>
            <a:ext cx="598752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accent1"/>
                </a:solidFill>
                <a:latin typeface="Rockwell"/>
              </a:rPr>
              <a:t>3. Which drug has the best review</a:t>
            </a:r>
            <a:r>
              <a:rPr lang="en-US" sz="2000" dirty="0">
                <a:solidFill>
                  <a:schemeClr val="accent1"/>
                </a:solidFill>
                <a:ea typeface="+mn-lt"/>
                <a:cs typeface="+mn-lt"/>
              </a:rPr>
              <a:t> (</a:t>
            </a:r>
            <a:r>
              <a:rPr lang="en-US" sz="2000" dirty="0">
                <a:solidFill>
                  <a:srgbClr val="00B050"/>
                </a:solidFill>
                <a:ea typeface="+mn-lt"/>
                <a:cs typeface="+mn-lt"/>
              </a:rPr>
              <a:t>Result</a:t>
            </a:r>
            <a:r>
              <a:rPr lang="en-US" sz="2000" dirty="0">
                <a:solidFill>
                  <a:schemeClr val="accent1"/>
                </a:solidFill>
                <a:ea typeface="+mn-lt"/>
                <a:cs typeface="+mn-lt"/>
              </a:rPr>
              <a:t>)</a:t>
            </a:r>
            <a:endParaRPr lang="en-US" sz="2000" dirty="0">
              <a:solidFill>
                <a:schemeClr val="accent1"/>
              </a:solidFill>
              <a:latin typeface="Rockwell"/>
            </a:endParaRPr>
          </a:p>
        </p:txBody>
      </p:sp>
      <p:sp>
        <p:nvSpPr>
          <p:cNvPr id="9" name="TextBox 8">
            <a:extLst>
              <a:ext uri="{FF2B5EF4-FFF2-40B4-BE49-F238E27FC236}">
                <a16:creationId xmlns:a16="http://schemas.microsoft.com/office/drawing/2014/main" id="{8ED661F1-E2F2-4782-64A1-A8B602B2A49B}"/>
              </a:ext>
            </a:extLst>
          </p:cNvPr>
          <p:cNvSpPr txBox="1"/>
          <p:nvPr/>
        </p:nvSpPr>
        <p:spPr>
          <a:xfrm>
            <a:off x="305872" y="6401887"/>
            <a:ext cx="8366975" cy="52322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GB" sz="2800" dirty="0">
                <a:ea typeface="+mn-lt"/>
                <a:cs typeface="+mn-lt"/>
              </a:rPr>
              <a:t>Drug with the best review:</a:t>
            </a:r>
            <a:r>
              <a:rPr lang="en-GB" sz="2800" dirty="0">
                <a:solidFill>
                  <a:srgbClr val="F81B02"/>
                </a:solidFill>
                <a:ea typeface="+mn-lt"/>
                <a:cs typeface="+mn-lt"/>
              </a:rPr>
              <a:t> </a:t>
            </a:r>
            <a:r>
              <a:rPr lang="en-GB" sz="2800" b="1" dirty="0" err="1">
                <a:solidFill>
                  <a:srgbClr val="F81B02"/>
                </a:solidFill>
                <a:ea typeface="+mn-lt"/>
                <a:cs typeface="+mn-lt"/>
              </a:rPr>
              <a:t>Viibryd</a:t>
            </a:r>
            <a:endParaRPr lang="en-GB" sz="2800" b="1" dirty="0" err="1">
              <a:solidFill>
                <a:srgbClr val="F81B02"/>
              </a:solidFill>
            </a:endParaRPr>
          </a:p>
        </p:txBody>
      </p:sp>
    </p:spTree>
    <p:extLst>
      <p:ext uri="{BB962C8B-B14F-4D97-AF65-F5344CB8AC3E}">
        <p14:creationId xmlns:p14="http://schemas.microsoft.com/office/powerpoint/2010/main" val="815938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4"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9"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0"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5" name="Rectangle 34">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graph of different colored rectangular shapes&#10;&#10;Description automatically generated">
            <a:extLst>
              <a:ext uri="{FF2B5EF4-FFF2-40B4-BE49-F238E27FC236}">
                <a16:creationId xmlns:a16="http://schemas.microsoft.com/office/drawing/2014/main" id="{F52B242C-CD1F-7A19-257B-A85725EC8A42}"/>
              </a:ext>
            </a:extLst>
          </p:cNvPr>
          <p:cNvPicPr>
            <a:picLocks noGrp="1" noChangeAspect="1"/>
          </p:cNvPicPr>
          <p:nvPr>
            <p:ph idx="1"/>
          </p:nvPr>
        </p:nvPicPr>
        <p:blipFill>
          <a:blip r:embed="rId2"/>
          <a:stretch>
            <a:fillRect/>
          </a:stretch>
        </p:blipFill>
        <p:spPr>
          <a:xfrm>
            <a:off x="4747052" y="-231095"/>
            <a:ext cx="7905123" cy="5882020"/>
          </a:xfrm>
        </p:spPr>
      </p:pic>
      <p:sp>
        <p:nvSpPr>
          <p:cNvPr id="2" name="Title 1">
            <a:extLst>
              <a:ext uri="{FF2B5EF4-FFF2-40B4-BE49-F238E27FC236}">
                <a16:creationId xmlns:a16="http://schemas.microsoft.com/office/drawing/2014/main" id="{96E40E19-17C0-10EA-D091-B3440EE8DBEC}"/>
              </a:ext>
            </a:extLst>
          </p:cNvPr>
          <p:cNvSpPr>
            <a:spLocks noGrp="1"/>
          </p:cNvSpPr>
          <p:nvPr>
            <p:ph type="title"/>
          </p:nvPr>
        </p:nvSpPr>
        <p:spPr>
          <a:xfrm>
            <a:off x="645459" y="960120"/>
            <a:ext cx="3844231" cy="4171278"/>
          </a:xfrm>
        </p:spPr>
        <p:txBody>
          <a:bodyPr>
            <a:normAutofit/>
          </a:bodyPr>
          <a:lstStyle/>
          <a:p>
            <a:pPr algn="r"/>
            <a:r>
              <a:rPr lang="en-US" sz="4800" dirty="0">
                <a:solidFill>
                  <a:schemeClr val="accent1"/>
                </a:solidFill>
                <a:latin typeface="Rockwell"/>
              </a:rPr>
              <a:t>Drugs with top review.</a:t>
            </a:r>
          </a:p>
        </p:txBody>
      </p:sp>
      <p:cxnSp>
        <p:nvCxnSpPr>
          <p:cNvPr id="37" name="Straight Connector 36">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13314FD-4058-5578-6665-01ECA4A31691}"/>
              </a:ext>
            </a:extLst>
          </p:cNvPr>
          <p:cNvSpPr txBox="1"/>
          <p:nvPr/>
        </p:nvSpPr>
        <p:spPr>
          <a:xfrm>
            <a:off x="46464" y="5785152"/>
            <a:ext cx="52159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dirty="0">
                <a:solidFill>
                  <a:srgbClr val="FFFFFF"/>
                </a:solidFill>
              </a:rPr>
              <a:t>3.</a:t>
            </a:r>
          </a:p>
        </p:txBody>
      </p:sp>
    </p:spTree>
    <p:extLst>
      <p:ext uri="{BB962C8B-B14F-4D97-AF65-F5344CB8AC3E}">
        <p14:creationId xmlns:p14="http://schemas.microsoft.com/office/powerpoint/2010/main" val="2959162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EDFF257A-042C-46B5-80D1-3E8CFD334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E2836BD6-A1CD-4253-813F-3EDA642A7A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7" name="Freeform 5">
              <a:extLst>
                <a:ext uri="{FF2B5EF4-FFF2-40B4-BE49-F238E27FC236}">
                  <a16:creationId xmlns:a16="http://schemas.microsoft.com/office/drawing/2014/main" id="{63EE4AB3-C905-497E-988B-4D7394894B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6">
              <a:extLst>
                <a:ext uri="{FF2B5EF4-FFF2-40B4-BE49-F238E27FC236}">
                  <a16:creationId xmlns:a16="http://schemas.microsoft.com/office/drawing/2014/main" id="{774DC5FF-D912-4C9F-811A-337208A3B4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7">
              <a:extLst>
                <a:ext uri="{FF2B5EF4-FFF2-40B4-BE49-F238E27FC236}">
                  <a16:creationId xmlns:a16="http://schemas.microsoft.com/office/drawing/2014/main" id="{E04E6A71-624A-4806-A53E-87BC73A85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8">
              <a:extLst>
                <a:ext uri="{FF2B5EF4-FFF2-40B4-BE49-F238E27FC236}">
                  <a16:creationId xmlns:a16="http://schemas.microsoft.com/office/drawing/2014/main" id="{E1871C83-254F-49CD-8EA7-8CB7089B80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9">
              <a:extLst>
                <a:ext uri="{FF2B5EF4-FFF2-40B4-BE49-F238E27FC236}">
                  <a16:creationId xmlns:a16="http://schemas.microsoft.com/office/drawing/2014/main" id="{427141DF-5457-4673-B816-C6C5C72AE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0">
              <a:extLst>
                <a:ext uri="{FF2B5EF4-FFF2-40B4-BE49-F238E27FC236}">
                  <a16:creationId xmlns:a16="http://schemas.microsoft.com/office/drawing/2014/main" id="{BC9A176E-C84F-4816-97D4-426B396FC0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1">
              <a:extLst>
                <a:ext uri="{FF2B5EF4-FFF2-40B4-BE49-F238E27FC236}">
                  <a16:creationId xmlns:a16="http://schemas.microsoft.com/office/drawing/2014/main" id="{981B905A-332A-49BC-9456-7D0337D9BD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2">
              <a:extLst>
                <a:ext uri="{FF2B5EF4-FFF2-40B4-BE49-F238E27FC236}">
                  <a16:creationId xmlns:a16="http://schemas.microsoft.com/office/drawing/2014/main" id="{2EBD9769-DFB9-4970-91FF-137E685AF6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3">
              <a:extLst>
                <a:ext uri="{FF2B5EF4-FFF2-40B4-BE49-F238E27FC236}">
                  <a16:creationId xmlns:a16="http://schemas.microsoft.com/office/drawing/2014/main" id="{21DCB916-2D3C-46BC-9A95-EFC166D96C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4">
              <a:extLst>
                <a:ext uri="{FF2B5EF4-FFF2-40B4-BE49-F238E27FC236}">
                  <a16:creationId xmlns:a16="http://schemas.microsoft.com/office/drawing/2014/main" id="{189DAD37-FFF7-49FA-8FBB-D20A992D48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5">
              <a:extLst>
                <a:ext uri="{FF2B5EF4-FFF2-40B4-BE49-F238E27FC236}">
                  <a16:creationId xmlns:a16="http://schemas.microsoft.com/office/drawing/2014/main" id="{D148A64A-D598-4309-BCA9-F67ADE72CB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6">
              <a:extLst>
                <a:ext uri="{FF2B5EF4-FFF2-40B4-BE49-F238E27FC236}">
                  <a16:creationId xmlns:a16="http://schemas.microsoft.com/office/drawing/2014/main" id="{38A95D77-7745-4551-BBD5-3515A074D3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7">
              <a:extLst>
                <a:ext uri="{FF2B5EF4-FFF2-40B4-BE49-F238E27FC236}">
                  <a16:creationId xmlns:a16="http://schemas.microsoft.com/office/drawing/2014/main" id="{A2C20B7F-80D6-4D48-BB2A-9AEC854948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18">
              <a:extLst>
                <a:ext uri="{FF2B5EF4-FFF2-40B4-BE49-F238E27FC236}">
                  <a16:creationId xmlns:a16="http://schemas.microsoft.com/office/drawing/2014/main" id="{55589882-0BB8-42B0-B42F-32A75B1918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19">
              <a:extLst>
                <a:ext uri="{FF2B5EF4-FFF2-40B4-BE49-F238E27FC236}">
                  <a16:creationId xmlns:a16="http://schemas.microsoft.com/office/drawing/2014/main" id="{53673B9F-5864-445E-82E7-0A8324FA85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20">
              <a:extLst>
                <a:ext uri="{FF2B5EF4-FFF2-40B4-BE49-F238E27FC236}">
                  <a16:creationId xmlns:a16="http://schemas.microsoft.com/office/drawing/2014/main" id="{16FF3B3D-59FE-4AE1-AA54-14A691D6B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21">
              <a:extLst>
                <a:ext uri="{FF2B5EF4-FFF2-40B4-BE49-F238E27FC236}">
                  <a16:creationId xmlns:a16="http://schemas.microsoft.com/office/drawing/2014/main" id="{901CA0F0-4962-4EC5-BA5B-3F0A967FC8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22">
              <a:extLst>
                <a:ext uri="{FF2B5EF4-FFF2-40B4-BE49-F238E27FC236}">
                  <a16:creationId xmlns:a16="http://schemas.microsoft.com/office/drawing/2014/main" id="{3DD02E26-C2AD-4062-85BD-28D172C9E7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23">
              <a:extLst>
                <a:ext uri="{FF2B5EF4-FFF2-40B4-BE49-F238E27FC236}">
                  <a16:creationId xmlns:a16="http://schemas.microsoft.com/office/drawing/2014/main" id="{D7B60BD4-07C1-461F-B38E-B39EBACA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24">
              <a:extLst>
                <a:ext uri="{FF2B5EF4-FFF2-40B4-BE49-F238E27FC236}">
                  <a16:creationId xmlns:a16="http://schemas.microsoft.com/office/drawing/2014/main" id="{D81BB3F7-E4A5-4BD9-A70D-FDA6C9127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25">
              <a:extLst>
                <a:ext uri="{FF2B5EF4-FFF2-40B4-BE49-F238E27FC236}">
                  <a16:creationId xmlns:a16="http://schemas.microsoft.com/office/drawing/2014/main" id="{B93A80B5-32BA-48BB-941A-4FC64AC62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9" name="Rectangle 98">
            <a:extLst>
              <a:ext uri="{FF2B5EF4-FFF2-40B4-BE49-F238E27FC236}">
                <a16:creationId xmlns:a16="http://schemas.microsoft.com/office/drawing/2014/main" id="{9C057A66-6E97-4BA5-B4B3-2690ACE3C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047102"/>
            <a:ext cx="5936885"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22">
            <a:extLst>
              <a:ext uri="{FF2B5EF4-FFF2-40B4-BE49-F238E27FC236}">
                <a16:creationId xmlns:a16="http://schemas.microsoft.com/office/drawing/2014/main" id="{764884A8-16DD-467F-A648-70B32E20B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2131" y="55465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276681CD-6924-4550-926C-667FC2C6A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634393"/>
            <a:ext cx="5935796" cy="3917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547E8C-5451-E18E-1C9B-442B6F10F102}"/>
              </a:ext>
            </a:extLst>
          </p:cNvPr>
          <p:cNvSpPr>
            <a:spLocks noGrp="1"/>
          </p:cNvSpPr>
          <p:nvPr>
            <p:ph type="title"/>
          </p:nvPr>
        </p:nvSpPr>
        <p:spPr>
          <a:xfrm>
            <a:off x="745190" y="1718735"/>
            <a:ext cx="6014410" cy="1072378"/>
          </a:xfrm>
        </p:spPr>
        <p:txBody>
          <a:bodyPr anchor="ctr">
            <a:noAutofit/>
          </a:bodyPr>
          <a:lstStyle/>
          <a:p>
            <a:r>
              <a:rPr lang="en-GB" sz="3700" dirty="0">
                <a:ea typeface="Calibri Light" panose="020F0302020204030204"/>
                <a:cs typeface="Calibri Light" panose="020F0302020204030204"/>
              </a:rPr>
              <a:t>4. How many drugs do we have?</a:t>
            </a:r>
            <a:endParaRPr lang="en-US" sz="3700">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50A440BF-C392-54DB-E324-A6DC2E792933}"/>
              </a:ext>
            </a:extLst>
          </p:cNvPr>
          <p:cNvSpPr>
            <a:spLocks noGrp="1"/>
          </p:cNvSpPr>
          <p:nvPr>
            <p:ph idx="1"/>
          </p:nvPr>
        </p:nvSpPr>
        <p:spPr>
          <a:xfrm>
            <a:off x="873102" y="2789239"/>
            <a:ext cx="5768442" cy="2683606"/>
          </a:xfrm>
        </p:spPr>
        <p:txBody>
          <a:bodyPr>
            <a:normAutofit/>
          </a:bodyPr>
          <a:lstStyle/>
          <a:p>
            <a:r>
              <a:rPr lang="en-GB" sz="2800" dirty="0">
                <a:solidFill>
                  <a:srgbClr val="FFFFFE"/>
                </a:solidFill>
                <a:ea typeface="+mn-lt"/>
                <a:cs typeface="+mn-lt"/>
              </a:rPr>
              <a:t>Total number of drugs: </a:t>
            </a:r>
            <a:r>
              <a:rPr lang="en-GB" sz="2800" b="1" dirty="0">
                <a:solidFill>
                  <a:srgbClr val="FFFFFE"/>
                </a:solidFill>
                <a:ea typeface="+mn-lt"/>
                <a:cs typeface="+mn-lt"/>
              </a:rPr>
              <a:t> 3436</a:t>
            </a:r>
          </a:p>
          <a:p>
            <a:r>
              <a:rPr lang="en-GB" sz="2000" dirty="0">
                <a:solidFill>
                  <a:srgbClr val="FFFFFE"/>
                </a:solidFill>
              </a:rPr>
              <a:t>This was obtained by storing the unique drugs in a </a:t>
            </a:r>
            <a:r>
              <a:rPr lang="en-GB" sz="2000" err="1">
                <a:solidFill>
                  <a:srgbClr val="FFFFFE"/>
                </a:solidFill>
              </a:rPr>
              <a:t>dataframe</a:t>
            </a:r>
            <a:r>
              <a:rPr lang="en-GB" sz="2000" dirty="0">
                <a:solidFill>
                  <a:srgbClr val="FFFFFE"/>
                </a:solidFill>
              </a:rPr>
              <a:t> using </a:t>
            </a:r>
            <a:r>
              <a:rPr lang="en-GB" sz="2000" err="1">
                <a:solidFill>
                  <a:srgbClr val="FFFFFE"/>
                </a:solidFill>
              </a:rPr>
              <a:t>value_count</a:t>
            </a:r>
            <a:r>
              <a:rPr lang="en-GB" sz="2000" dirty="0">
                <a:solidFill>
                  <a:srgbClr val="FFFFFE"/>
                </a:solidFill>
              </a:rPr>
              <a:t> algorithm then we got the length of the </a:t>
            </a:r>
            <a:r>
              <a:rPr lang="en-GB" sz="2000" err="1">
                <a:solidFill>
                  <a:srgbClr val="FFFFFE"/>
                </a:solidFill>
              </a:rPr>
              <a:t>dataframe</a:t>
            </a:r>
            <a:endParaRPr lang="en-GB" sz="2000">
              <a:solidFill>
                <a:srgbClr val="FFFFFE"/>
              </a:solidFill>
            </a:endParaRPr>
          </a:p>
        </p:txBody>
      </p:sp>
      <p:pic>
        <p:nvPicPr>
          <p:cNvPr id="70" name="Picture 69" descr="Assorted pills and capsules">
            <a:extLst>
              <a:ext uri="{FF2B5EF4-FFF2-40B4-BE49-F238E27FC236}">
                <a16:creationId xmlns:a16="http://schemas.microsoft.com/office/drawing/2014/main" id="{0FAE2EF0-1D80-27A1-413A-802537C60873}"/>
              </a:ext>
            </a:extLst>
          </p:cNvPr>
          <p:cNvPicPr>
            <a:picLocks noChangeAspect="1"/>
          </p:cNvPicPr>
          <p:nvPr/>
        </p:nvPicPr>
        <p:blipFill rotWithShape="1">
          <a:blip r:embed="rId2"/>
          <a:srcRect l="17284" r="37602" b="-3"/>
          <a:stretch/>
        </p:blipFill>
        <p:spPr>
          <a:xfrm>
            <a:off x="7549862" y="227"/>
            <a:ext cx="4641833" cy="6858000"/>
          </a:xfrm>
          <a:prstGeom prst="rect">
            <a:avLst/>
          </a:prstGeom>
        </p:spPr>
      </p:pic>
      <p:sp>
        <p:nvSpPr>
          <p:cNvPr id="4" name="TextBox 3">
            <a:extLst>
              <a:ext uri="{FF2B5EF4-FFF2-40B4-BE49-F238E27FC236}">
                <a16:creationId xmlns:a16="http://schemas.microsoft.com/office/drawing/2014/main" id="{FA51ADA3-EFFF-96C4-4840-5BADD052D907}"/>
              </a:ext>
            </a:extLst>
          </p:cNvPr>
          <p:cNvSpPr txBox="1"/>
          <p:nvPr/>
        </p:nvSpPr>
        <p:spPr>
          <a:xfrm>
            <a:off x="188864" y="5816302"/>
            <a:ext cx="736729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GB" sz="1600" err="1">
                <a:solidFill>
                  <a:schemeClr val="tx1">
                    <a:lumMod val="85000"/>
                    <a:lumOff val="15000"/>
                  </a:schemeClr>
                </a:solidFill>
                <a:ea typeface="+mn-lt"/>
                <a:cs typeface="+mn-lt"/>
              </a:rPr>
              <a:t>drug_total</a:t>
            </a:r>
            <a:r>
              <a:rPr lang="en-GB" sz="1600" dirty="0">
                <a:solidFill>
                  <a:schemeClr val="tx1">
                    <a:lumMod val="85000"/>
                    <a:lumOff val="15000"/>
                  </a:schemeClr>
                </a:solidFill>
                <a:ea typeface="+mn-lt"/>
                <a:cs typeface="+mn-lt"/>
              </a:rPr>
              <a:t> = </a:t>
            </a:r>
            <a:r>
              <a:rPr lang="en-GB" sz="1600" err="1">
                <a:solidFill>
                  <a:schemeClr val="tx1">
                    <a:lumMod val="85000"/>
                    <a:lumOff val="15000"/>
                  </a:schemeClr>
                </a:solidFill>
                <a:ea typeface="+mn-lt"/>
                <a:cs typeface="+mn-lt"/>
              </a:rPr>
              <a:t>df</a:t>
            </a:r>
            <a:r>
              <a:rPr lang="en-GB" sz="1600" dirty="0">
                <a:solidFill>
                  <a:schemeClr val="tx1">
                    <a:lumMod val="85000"/>
                    <a:lumOff val="15000"/>
                  </a:schemeClr>
                </a:solidFill>
                <a:ea typeface="+mn-lt"/>
                <a:cs typeface="+mn-lt"/>
              </a:rPr>
              <a:t>[</a:t>
            </a:r>
            <a:r>
              <a:rPr lang="en-GB" sz="1600" dirty="0">
                <a:solidFill>
                  <a:srgbClr val="00B050"/>
                </a:solidFill>
                <a:ea typeface="+mn-lt"/>
                <a:cs typeface="+mn-lt"/>
              </a:rPr>
              <a:t>'</a:t>
            </a:r>
            <a:r>
              <a:rPr lang="en-GB" sz="1600" err="1">
                <a:solidFill>
                  <a:srgbClr val="00B050"/>
                </a:solidFill>
                <a:ea typeface="+mn-lt"/>
                <a:cs typeface="+mn-lt"/>
              </a:rPr>
              <a:t>drugName</a:t>
            </a:r>
            <a:r>
              <a:rPr lang="en-GB" sz="1600" dirty="0">
                <a:solidFill>
                  <a:srgbClr val="00B050"/>
                </a:solidFill>
                <a:ea typeface="+mn-lt"/>
                <a:cs typeface="+mn-lt"/>
              </a:rPr>
              <a:t>'</a:t>
            </a:r>
            <a:r>
              <a:rPr lang="en-GB" sz="1600" dirty="0">
                <a:solidFill>
                  <a:schemeClr val="tx1">
                    <a:lumMod val="85000"/>
                    <a:lumOff val="15000"/>
                  </a:schemeClr>
                </a:solidFill>
                <a:ea typeface="+mn-lt"/>
                <a:cs typeface="+mn-lt"/>
              </a:rPr>
              <a:t>].</a:t>
            </a:r>
            <a:r>
              <a:rPr lang="en-GB" sz="1600" err="1">
                <a:solidFill>
                  <a:schemeClr val="tx1">
                    <a:lumMod val="85000"/>
                    <a:lumOff val="15000"/>
                  </a:schemeClr>
                </a:solidFill>
                <a:ea typeface="+mn-lt"/>
                <a:cs typeface="+mn-lt"/>
              </a:rPr>
              <a:t>value_counts</a:t>
            </a:r>
            <a:r>
              <a:rPr lang="en-GB" sz="1600" dirty="0">
                <a:solidFill>
                  <a:schemeClr val="tx1">
                    <a:lumMod val="85000"/>
                    <a:lumOff val="15000"/>
                  </a:schemeClr>
                </a:solidFill>
                <a:ea typeface="+mn-lt"/>
                <a:cs typeface="+mn-lt"/>
              </a:rPr>
              <a:t>().</a:t>
            </a:r>
            <a:r>
              <a:rPr lang="en-GB" sz="1600" err="1">
                <a:solidFill>
                  <a:schemeClr val="tx1">
                    <a:lumMod val="85000"/>
                    <a:lumOff val="15000"/>
                  </a:schemeClr>
                </a:solidFill>
                <a:ea typeface="+mn-lt"/>
                <a:cs typeface="+mn-lt"/>
              </a:rPr>
              <a:t>rename_axis</a:t>
            </a:r>
            <a:r>
              <a:rPr lang="en-GB" sz="1600" dirty="0">
                <a:solidFill>
                  <a:schemeClr val="tx1">
                    <a:lumMod val="85000"/>
                    <a:lumOff val="15000"/>
                  </a:schemeClr>
                </a:solidFill>
                <a:ea typeface="+mn-lt"/>
                <a:cs typeface="+mn-lt"/>
              </a:rPr>
              <a:t>(</a:t>
            </a:r>
            <a:r>
              <a:rPr lang="en-GB" sz="1600" dirty="0">
                <a:solidFill>
                  <a:srgbClr val="00B050"/>
                </a:solidFill>
                <a:ea typeface="+mn-lt"/>
                <a:cs typeface="+mn-lt"/>
              </a:rPr>
              <a:t>'List of Drugs'</a:t>
            </a:r>
            <a:r>
              <a:rPr lang="en-GB" sz="1600" dirty="0">
                <a:solidFill>
                  <a:schemeClr val="tx1">
                    <a:lumMod val="85000"/>
                    <a:lumOff val="15000"/>
                  </a:schemeClr>
                </a:solidFill>
                <a:ea typeface="+mn-lt"/>
                <a:cs typeface="+mn-lt"/>
              </a:rPr>
              <a:t>).</a:t>
            </a:r>
            <a:r>
              <a:rPr lang="en-GB" sz="1600" err="1">
                <a:solidFill>
                  <a:schemeClr val="tx1">
                    <a:lumMod val="85000"/>
                    <a:lumOff val="15000"/>
                  </a:schemeClr>
                </a:solidFill>
                <a:ea typeface="+mn-lt"/>
                <a:cs typeface="+mn-lt"/>
              </a:rPr>
              <a:t>reset_index</a:t>
            </a:r>
            <a:r>
              <a:rPr lang="en-GB" sz="1600" dirty="0">
                <a:solidFill>
                  <a:schemeClr val="tx1">
                    <a:lumMod val="85000"/>
                    <a:lumOff val="15000"/>
                  </a:schemeClr>
                </a:solidFill>
                <a:ea typeface="+mn-lt"/>
                <a:cs typeface="+mn-lt"/>
              </a:rPr>
              <a:t>(</a:t>
            </a:r>
            <a:r>
              <a:rPr lang="en-GB" sz="1600" dirty="0">
                <a:solidFill>
                  <a:srgbClr val="7030A0"/>
                </a:solidFill>
                <a:ea typeface="+mn-lt"/>
                <a:cs typeface="+mn-lt"/>
              </a:rPr>
              <a:t>name</a:t>
            </a:r>
            <a:r>
              <a:rPr lang="en-GB" sz="1600" dirty="0">
                <a:solidFill>
                  <a:schemeClr val="tx1">
                    <a:lumMod val="85000"/>
                    <a:lumOff val="15000"/>
                  </a:schemeClr>
                </a:solidFill>
                <a:ea typeface="+mn-lt"/>
                <a:cs typeface="+mn-lt"/>
              </a:rPr>
              <a:t>=</a:t>
            </a:r>
            <a:r>
              <a:rPr lang="en-GB" sz="1600" dirty="0">
                <a:solidFill>
                  <a:srgbClr val="00B050"/>
                </a:solidFill>
                <a:ea typeface="+mn-lt"/>
                <a:cs typeface="+mn-lt"/>
              </a:rPr>
              <a:t>'Number of Usage per Drug'</a:t>
            </a:r>
            <a:r>
              <a:rPr lang="en-GB" sz="1600" dirty="0">
                <a:solidFill>
                  <a:schemeClr val="tx1">
                    <a:lumMod val="85000"/>
                    <a:lumOff val="15000"/>
                  </a:schemeClr>
                </a:solidFill>
                <a:ea typeface="+mn-lt"/>
                <a:cs typeface="+mn-lt"/>
              </a:rPr>
              <a:t>)</a:t>
            </a:r>
            <a:endParaRPr lang="en-US" sz="2000">
              <a:solidFill>
                <a:schemeClr val="tx1">
                  <a:lumMod val="85000"/>
                  <a:lumOff val="15000"/>
                </a:schemeClr>
              </a:solidFill>
            </a:endParaRPr>
          </a:p>
          <a:p>
            <a:pPr marL="285750" indent="-285750">
              <a:buFont typeface="Wingdings"/>
              <a:buChar char="§"/>
            </a:pPr>
            <a:r>
              <a:rPr lang="en-GB" sz="1600" err="1">
                <a:solidFill>
                  <a:schemeClr val="tx1">
                    <a:lumMod val="85000"/>
                    <a:lumOff val="15000"/>
                  </a:schemeClr>
                </a:solidFill>
                <a:ea typeface="+mn-lt"/>
                <a:cs typeface="+mn-lt"/>
              </a:rPr>
              <a:t>drug_total.index</a:t>
            </a:r>
            <a:r>
              <a:rPr lang="en-GB" sz="1600" dirty="0">
                <a:solidFill>
                  <a:schemeClr val="tx1">
                    <a:lumMod val="85000"/>
                    <a:lumOff val="15000"/>
                  </a:schemeClr>
                </a:solidFill>
                <a:ea typeface="+mn-lt"/>
                <a:cs typeface="+mn-lt"/>
              </a:rPr>
              <a:t> = </a:t>
            </a:r>
            <a:r>
              <a:rPr lang="en-GB" sz="1600" dirty="0">
                <a:solidFill>
                  <a:srgbClr val="7030A0"/>
                </a:solidFill>
                <a:ea typeface="+mn-lt"/>
                <a:cs typeface="+mn-lt"/>
              </a:rPr>
              <a:t>range</a:t>
            </a:r>
            <a:r>
              <a:rPr lang="en-GB" sz="1600" dirty="0">
                <a:solidFill>
                  <a:schemeClr val="tx1">
                    <a:lumMod val="85000"/>
                    <a:lumOff val="15000"/>
                  </a:schemeClr>
                </a:solidFill>
                <a:ea typeface="+mn-lt"/>
                <a:cs typeface="+mn-lt"/>
              </a:rPr>
              <a:t>(</a:t>
            </a:r>
            <a:r>
              <a:rPr lang="en-GB" sz="1600" dirty="0">
                <a:solidFill>
                  <a:srgbClr val="0070C0"/>
                </a:solidFill>
                <a:ea typeface="+mn-lt"/>
                <a:cs typeface="+mn-lt"/>
              </a:rPr>
              <a:t>1</a:t>
            </a:r>
            <a:r>
              <a:rPr lang="en-GB" sz="1600" dirty="0">
                <a:solidFill>
                  <a:schemeClr val="tx1">
                    <a:lumMod val="85000"/>
                    <a:lumOff val="15000"/>
                  </a:schemeClr>
                </a:solidFill>
                <a:ea typeface="+mn-lt"/>
                <a:cs typeface="+mn-lt"/>
              </a:rPr>
              <a:t>, </a:t>
            </a:r>
            <a:r>
              <a:rPr lang="en-GB" sz="1600" err="1">
                <a:solidFill>
                  <a:srgbClr val="7030A0"/>
                </a:solidFill>
                <a:ea typeface="+mn-lt"/>
                <a:cs typeface="+mn-lt"/>
              </a:rPr>
              <a:t>len</a:t>
            </a:r>
            <a:r>
              <a:rPr lang="en-GB" sz="1600" dirty="0">
                <a:solidFill>
                  <a:schemeClr val="tx1">
                    <a:lumMod val="85000"/>
                    <a:lumOff val="15000"/>
                  </a:schemeClr>
                </a:solidFill>
                <a:ea typeface="+mn-lt"/>
                <a:cs typeface="+mn-lt"/>
              </a:rPr>
              <a:t>(</a:t>
            </a:r>
            <a:r>
              <a:rPr lang="en-GB" sz="1600" err="1">
                <a:solidFill>
                  <a:schemeClr val="tx1">
                    <a:lumMod val="85000"/>
                    <a:lumOff val="15000"/>
                  </a:schemeClr>
                </a:solidFill>
                <a:ea typeface="+mn-lt"/>
                <a:cs typeface="+mn-lt"/>
              </a:rPr>
              <a:t>drug_total</a:t>
            </a:r>
            <a:r>
              <a:rPr lang="en-GB" sz="1600" dirty="0">
                <a:solidFill>
                  <a:schemeClr val="tx1">
                    <a:lumMod val="85000"/>
                    <a:lumOff val="15000"/>
                  </a:schemeClr>
                </a:solidFill>
                <a:ea typeface="+mn-lt"/>
                <a:cs typeface="+mn-lt"/>
              </a:rPr>
              <a:t>) + </a:t>
            </a:r>
            <a:r>
              <a:rPr lang="en-GB" sz="1600" dirty="0">
                <a:solidFill>
                  <a:srgbClr val="0070C0"/>
                </a:solidFill>
                <a:ea typeface="+mn-lt"/>
                <a:cs typeface="+mn-lt"/>
              </a:rPr>
              <a:t>1</a:t>
            </a:r>
            <a:r>
              <a:rPr lang="en-GB" sz="1600" dirty="0">
                <a:solidFill>
                  <a:schemeClr val="tx1">
                    <a:lumMod val="85000"/>
                    <a:lumOff val="15000"/>
                  </a:schemeClr>
                </a:solidFill>
                <a:ea typeface="+mn-lt"/>
                <a:cs typeface="+mn-lt"/>
              </a:rPr>
              <a:t>)</a:t>
            </a:r>
          </a:p>
          <a:p>
            <a:pPr marL="285750" indent="-285750">
              <a:buFont typeface="Wingdings"/>
              <a:buChar char="§"/>
            </a:pPr>
            <a:r>
              <a:rPr lang="en-GB" sz="1600" dirty="0">
                <a:solidFill>
                  <a:srgbClr val="0070C0"/>
                </a:solidFill>
                <a:ea typeface="+mn-lt"/>
                <a:cs typeface="+mn-lt"/>
              </a:rPr>
              <a:t>print</a:t>
            </a:r>
            <a:r>
              <a:rPr lang="en-GB" sz="1600" dirty="0">
                <a:solidFill>
                  <a:schemeClr val="tx1">
                    <a:lumMod val="85000"/>
                    <a:lumOff val="15000"/>
                  </a:schemeClr>
                </a:solidFill>
                <a:ea typeface="+mn-lt"/>
                <a:cs typeface="+mn-lt"/>
              </a:rPr>
              <a:t>(</a:t>
            </a:r>
            <a:r>
              <a:rPr lang="en-GB" sz="1600" dirty="0">
                <a:solidFill>
                  <a:srgbClr val="00B050"/>
                </a:solidFill>
                <a:ea typeface="+mn-lt"/>
                <a:cs typeface="+mn-lt"/>
              </a:rPr>
              <a:t>"Total number of drugs: "</a:t>
            </a:r>
            <a:r>
              <a:rPr lang="en-GB" sz="1600" dirty="0">
                <a:solidFill>
                  <a:schemeClr val="tx1">
                    <a:lumMod val="85000"/>
                    <a:lumOff val="15000"/>
                  </a:schemeClr>
                </a:solidFill>
                <a:ea typeface="+mn-lt"/>
                <a:cs typeface="+mn-lt"/>
              </a:rPr>
              <a:t>, </a:t>
            </a:r>
            <a:r>
              <a:rPr lang="en-GB" sz="1600" dirty="0">
                <a:solidFill>
                  <a:srgbClr val="7030A0"/>
                </a:solidFill>
                <a:ea typeface="+mn-lt"/>
                <a:cs typeface="+mn-lt"/>
              </a:rPr>
              <a:t>str</a:t>
            </a:r>
            <a:r>
              <a:rPr lang="en-GB" sz="1600" dirty="0">
                <a:solidFill>
                  <a:schemeClr val="tx1">
                    <a:lumMod val="85000"/>
                    <a:lumOff val="15000"/>
                  </a:schemeClr>
                </a:solidFill>
                <a:ea typeface="+mn-lt"/>
                <a:cs typeface="+mn-lt"/>
              </a:rPr>
              <a:t>(</a:t>
            </a:r>
            <a:r>
              <a:rPr lang="en-GB" sz="1600" err="1">
                <a:solidFill>
                  <a:srgbClr val="7030A0"/>
                </a:solidFill>
                <a:ea typeface="+mn-lt"/>
                <a:cs typeface="+mn-lt"/>
              </a:rPr>
              <a:t>len</a:t>
            </a:r>
            <a:r>
              <a:rPr lang="en-GB" sz="1600" dirty="0">
                <a:solidFill>
                  <a:schemeClr val="tx1">
                    <a:lumMod val="85000"/>
                    <a:lumOff val="15000"/>
                  </a:schemeClr>
                </a:solidFill>
                <a:ea typeface="+mn-lt"/>
                <a:cs typeface="+mn-lt"/>
              </a:rPr>
              <a:t>(</a:t>
            </a:r>
            <a:r>
              <a:rPr lang="en-GB" sz="1600" err="1">
                <a:solidFill>
                  <a:schemeClr val="tx1">
                    <a:lumMod val="85000"/>
                    <a:lumOff val="15000"/>
                  </a:schemeClr>
                </a:solidFill>
                <a:ea typeface="+mn-lt"/>
                <a:cs typeface="+mn-lt"/>
              </a:rPr>
              <a:t>drug_total</a:t>
            </a:r>
            <a:r>
              <a:rPr lang="en-GB" sz="1600" dirty="0">
                <a:solidFill>
                  <a:schemeClr val="tx1">
                    <a:lumMod val="85000"/>
                    <a:lumOff val="15000"/>
                  </a:schemeClr>
                </a:solidFill>
                <a:ea typeface="+mn-lt"/>
                <a:cs typeface="+mn-lt"/>
              </a:rPr>
              <a:t>)))</a:t>
            </a:r>
            <a:endParaRPr lang="en-GB" sz="1600">
              <a:solidFill>
                <a:schemeClr val="tx1">
                  <a:lumMod val="85000"/>
                  <a:lumOff val="15000"/>
                </a:schemeClr>
              </a:solidFill>
              <a:ea typeface="+mn-lt"/>
              <a:cs typeface="+mn-lt"/>
            </a:endParaRPr>
          </a:p>
        </p:txBody>
      </p:sp>
      <p:sp>
        <p:nvSpPr>
          <p:cNvPr id="5" name="TextBox 4">
            <a:extLst>
              <a:ext uri="{FF2B5EF4-FFF2-40B4-BE49-F238E27FC236}">
                <a16:creationId xmlns:a16="http://schemas.microsoft.com/office/drawing/2014/main" id="{B6C761E5-99F4-E371-1B19-30A0516DA56A}"/>
              </a:ext>
            </a:extLst>
          </p:cNvPr>
          <p:cNvSpPr txBox="1"/>
          <p:nvPr/>
        </p:nvSpPr>
        <p:spPr>
          <a:xfrm>
            <a:off x="1719330" y="109685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rPr>
              <a:t> (</a:t>
            </a:r>
            <a:r>
              <a:rPr lang="en-US" sz="2400" b="1" dirty="0">
                <a:solidFill>
                  <a:srgbClr val="0070C0"/>
                </a:solidFill>
                <a:ea typeface="+mn-lt"/>
                <a:cs typeface="+mn-lt"/>
              </a:rPr>
              <a:t>Code</a:t>
            </a:r>
            <a:r>
              <a:rPr lang="en-US" sz="2400" b="1" dirty="0">
                <a:solidFill>
                  <a:schemeClr val="bg1"/>
                </a:solidFill>
                <a:ea typeface="+mn-lt"/>
                <a:cs typeface="+mn-lt"/>
              </a:rPr>
              <a:t> &amp; </a:t>
            </a:r>
            <a:r>
              <a:rPr lang="en-US" sz="2400" dirty="0">
                <a:solidFill>
                  <a:srgbClr val="92D050"/>
                </a:solidFill>
              </a:rPr>
              <a:t>Result</a:t>
            </a:r>
            <a:r>
              <a:rPr lang="en-US" sz="2400" dirty="0">
                <a:solidFill>
                  <a:schemeClr val="bg1"/>
                </a:solidFill>
              </a:rPr>
              <a:t>)</a:t>
            </a:r>
            <a:endParaRPr lang="en-GB" sz="2400">
              <a:solidFill>
                <a:schemeClr val="bg1"/>
              </a:solidFill>
            </a:endParaRPr>
          </a:p>
        </p:txBody>
      </p:sp>
    </p:spTree>
    <p:extLst>
      <p:ext uri="{BB962C8B-B14F-4D97-AF65-F5344CB8AC3E}">
        <p14:creationId xmlns:p14="http://schemas.microsoft.com/office/powerpoint/2010/main" val="3598467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5" name="Group 10">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7" name="Group 33">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6336" y="2275661"/>
            <a:ext cx="3668284" cy="2894349"/>
            <a:chOff x="704075" y="2392840"/>
            <a:chExt cx="3668284" cy="2894349"/>
          </a:xfrm>
        </p:grpSpPr>
        <p:sp>
          <p:nvSpPr>
            <p:cNvPr id="36"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68" name="Rectangle 38">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40">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2"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64" name="Rectangle 63">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6" name="Content Placeholder 5">
            <a:extLst>
              <a:ext uri="{FF2B5EF4-FFF2-40B4-BE49-F238E27FC236}">
                <a16:creationId xmlns:a16="http://schemas.microsoft.com/office/drawing/2014/main" id="{F6C3AC0B-8BFD-C106-5C17-E6D87AD5FAFC}"/>
              </a:ext>
            </a:extLst>
          </p:cNvPr>
          <p:cNvSpPr>
            <a:spLocks noGrp="1"/>
          </p:cNvSpPr>
          <p:nvPr>
            <p:ph sz="quarter" idx="4294967295"/>
          </p:nvPr>
        </p:nvSpPr>
        <p:spPr>
          <a:xfrm>
            <a:off x="2040089" y="1079214"/>
            <a:ext cx="10043328" cy="5773598"/>
          </a:xfrm>
        </p:spPr>
        <p:txBody>
          <a:bodyPr vert="horz" lIns="91440" tIns="45720" rIns="91440" bIns="45720" rtlCol="0" anchor="t">
            <a:noAutofit/>
          </a:bodyPr>
          <a:lstStyle/>
          <a:p>
            <a:pPr marL="400050" indent="-285750">
              <a:lnSpc>
                <a:spcPct val="110000"/>
              </a:lnSpc>
              <a:spcBef>
                <a:spcPts val="200"/>
              </a:spcBef>
              <a:buFont typeface="Wingdings"/>
              <a:buChar char="§"/>
            </a:pPr>
            <a:r>
              <a:rPr lang="en-US" err="1">
                <a:solidFill>
                  <a:schemeClr val="tx1">
                    <a:lumMod val="85000"/>
                    <a:lumOff val="15000"/>
                  </a:schemeClr>
                </a:solidFill>
                <a:ea typeface="+mn-lt"/>
                <a:cs typeface="+mn-lt"/>
              </a:rPr>
              <a:t>drugs_per_condition</a:t>
            </a:r>
            <a:r>
              <a:rPr lang="en-US" dirty="0">
                <a:solidFill>
                  <a:schemeClr val="tx1">
                    <a:lumMod val="85000"/>
                    <a:lumOff val="15000"/>
                  </a:schemeClr>
                </a:solidFill>
                <a:ea typeface="+mn-lt"/>
                <a:cs typeface="+mn-lt"/>
              </a:rPr>
              <a:t> = </a:t>
            </a:r>
            <a:r>
              <a:rPr lang="en-US" err="1">
                <a:solidFill>
                  <a:schemeClr val="tx1">
                    <a:lumMod val="85000"/>
                    <a:lumOff val="15000"/>
                  </a:schemeClr>
                </a:solidFill>
                <a:ea typeface="+mn-lt"/>
                <a:cs typeface="+mn-lt"/>
              </a:rPr>
              <a:t>df.groupby</a:t>
            </a:r>
            <a:r>
              <a:rPr lang="en-US" dirty="0">
                <a:solidFill>
                  <a:schemeClr val="tx1">
                    <a:lumMod val="85000"/>
                    <a:lumOff val="15000"/>
                  </a:schemeClr>
                </a:solidFill>
                <a:ea typeface="+mn-lt"/>
                <a:cs typeface="+mn-lt"/>
              </a:rPr>
              <a:t>(</a:t>
            </a:r>
            <a:r>
              <a:rPr lang="en-US" dirty="0">
                <a:solidFill>
                  <a:srgbClr val="00B050"/>
                </a:solidFill>
                <a:ea typeface="+mn-lt"/>
                <a:cs typeface="+mn-lt"/>
              </a:rPr>
              <a:t>'condition'</a:t>
            </a:r>
            <a:r>
              <a:rPr lang="en-US" dirty="0">
                <a:solidFill>
                  <a:schemeClr val="tx1">
                    <a:lumMod val="85000"/>
                    <a:lumOff val="15000"/>
                  </a:schemeClr>
                </a:solidFill>
                <a:ea typeface="+mn-lt"/>
                <a:cs typeface="+mn-lt"/>
              </a:rPr>
              <a:t>)[</a:t>
            </a:r>
            <a:r>
              <a:rPr lang="en-US" dirty="0">
                <a:solidFill>
                  <a:srgbClr val="00B050"/>
                </a:solidFill>
                <a:ea typeface="+mn-lt"/>
                <a:cs typeface="+mn-lt"/>
              </a:rPr>
              <a:t>'</a:t>
            </a:r>
            <a:r>
              <a:rPr lang="en-US" err="1">
                <a:solidFill>
                  <a:srgbClr val="00B050"/>
                </a:solidFill>
                <a:ea typeface="+mn-lt"/>
                <a:cs typeface="+mn-lt"/>
              </a:rPr>
              <a:t>drugName</a:t>
            </a:r>
            <a:r>
              <a:rPr lang="en-US" dirty="0">
                <a:solidFill>
                  <a:srgbClr val="00B050"/>
                </a:solidFill>
                <a:ea typeface="+mn-lt"/>
                <a:cs typeface="+mn-lt"/>
              </a:rPr>
              <a:t>'</a:t>
            </a:r>
            <a:r>
              <a:rPr lang="en-US" dirty="0">
                <a:solidFill>
                  <a:schemeClr val="tx1">
                    <a:lumMod val="85000"/>
                    <a:lumOff val="15000"/>
                  </a:schemeClr>
                </a:solidFill>
                <a:ea typeface="+mn-lt"/>
                <a:cs typeface="+mn-lt"/>
              </a:rPr>
              <a:t>].</a:t>
            </a:r>
            <a:r>
              <a:rPr lang="en-US" err="1">
                <a:solidFill>
                  <a:schemeClr val="tx1">
                    <a:lumMod val="85000"/>
                    <a:lumOff val="15000"/>
                  </a:schemeClr>
                </a:solidFill>
                <a:ea typeface="+mn-lt"/>
                <a:cs typeface="+mn-lt"/>
              </a:rPr>
              <a:t>nunique</a:t>
            </a:r>
            <a:r>
              <a:rPr lang="en-US" dirty="0">
                <a:solidFill>
                  <a:schemeClr val="tx1">
                    <a:lumMod val="85000"/>
                    <a:lumOff val="15000"/>
                  </a:schemeClr>
                </a:solidFill>
                <a:ea typeface="+mn-lt"/>
                <a:cs typeface="+mn-lt"/>
              </a:rPr>
              <a:t>()</a:t>
            </a:r>
            <a:endParaRPr lang="en-US">
              <a:solidFill>
                <a:schemeClr val="tx1">
                  <a:lumMod val="85000"/>
                  <a:lumOff val="15000"/>
                </a:schemeClr>
              </a:solidFill>
            </a:endParaRPr>
          </a:p>
          <a:p>
            <a:pPr marL="400050" indent="-285750">
              <a:lnSpc>
                <a:spcPct val="110000"/>
              </a:lnSpc>
              <a:spcBef>
                <a:spcPts val="200"/>
              </a:spcBef>
              <a:buFont typeface="Wingdings"/>
              <a:buChar char="§"/>
            </a:pPr>
            <a:r>
              <a:rPr lang="en-US" err="1">
                <a:solidFill>
                  <a:schemeClr val="tx1">
                    <a:lumMod val="85000"/>
                    <a:lumOff val="15000"/>
                  </a:schemeClr>
                </a:solidFill>
                <a:ea typeface="+mn-lt"/>
                <a:cs typeface="+mn-lt"/>
              </a:rPr>
              <a:t>drugs_per_condition</a:t>
            </a:r>
            <a:r>
              <a:rPr lang="en-US" dirty="0">
                <a:solidFill>
                  <a:schemeClr val="tx1">
                    <a:lumMod val="85000"/>
                    <a:lumOff val="15000"/>
                  </a:schemeClr>
                </a:solidFill>
                <a:ea typeface="+mn-lt"/>
                <a:cs typeface="+mn-lt"/>
              </a:rPr>
              <a:t> = </a:t>
            </a:r>
            <a:r>
              <a:rPr lang="en-US" err="1">
                <a:solidFill>
                  <a:schemeClr val="tx1">
                    <a:lumMod val="85000"/>
                    <a:lumOff val="15000"/>
                  </a:schemeClr>
                </a:solidFill>
                <a:ea typeface="+mn-lt"/>
                <a:cs typeface="+mn-lt"/>
              </a:rPr>
              <a:t>drugs_per_condition.iloc</a:t>
            </a:r>
            <a:r>
              <a:rPr lang="en-US" dirty="0">
                <a:solidFill>
                  <a:schemeClr val="tx1">
                    <a:lumMod val="85000"/>
                    <a:lumOff val="15000"/>
                  </a:schemeClr>
                </a:solidFill>
                <a:ea typeface="+mn-lt"/>
                <a:cs typeface="+mn-lt"/>
              </a:rPr>
              <a:t>[</a:t>
            </a:r>
            <a:r>
              <a:rPr lang="en-US" dirty="0">
                <a:solidFill>
                  <a:srgbClr val="0070C0"/>
                </a:solidFill>
                <a:ea typeface="+mn-lt"/>
                <a:cs typeface="+mn-lt"/>
              </a:rPr>
              <a:t>73</a:t>
            </a:r>
            <a:r>
              <a:rPr lang="en-US" dirty="0">
                <a:solidFill>
                  <a:schemeClr val="tx1">
                    <a:lumMod val="85000"/>
                    <a:lumOff val="15000"/>
                  </a:schemeClr>
                </a:solidFill>
                <a:ea typeface="+mn-lt"/>
                <a:cs typeface="+mn-lt"/>
              </a:rPr>
              <a:t>:]</a:t>
            </a:r>
          </a:p>
          <a:p>
            <a:pPr marL="400050" indent="-285750">
              <a:lnSpc>
                <a:spcPct val="110000"/>
              </a:lnSpc>
              <a:spcBef>
                <a:spcPts val="200"/>
              </a:spcBef>
              <a:buFont typeface="Wingdings"/>
              <a:buChar char="§"/>
            </a:pPr>
            <a:r>
              <a:rPr lang="en-US" dirty="0">
                <a:solidFill>
                  <a:srgbClr val="0070C0"/>
                </a:solidFill>
                <a:ea typeface="+mn-lt"/>
                <a:cs typeface="+mn-lt"/>
              </a:rPr>
              <a:t>print</a:t>
            </a:r>
            <a:r>
              <a:rPr lang="en-US" dirty="0">
                <a:solidFill>
                  <a:schemeClr val="tx1">
                    <a:lumMod val="85000"/>
                    <a:lumOff val="15000"/>
                  </a:schemeClr>
                </a:solidFill>
                <a:ea typeface="+mn-lt"/>
                <a:cs typeface="+mn-lt"/>
              </a:rPr>
              <a:t>(</a:t>
            </a:r>
            <a:r>
              <a:rPr lang="en-US" dirty="0">
                <a:solidFill>
                  <a:srgbClr val="00B050"/>
                </a:solidFill>
                <a:ea typeface="+mn-lt"/>
                <a:cs typeface="+mn-lt"/>
              </a:rPr>
              <a:t>"Number of drugs per condition: "</a:t>
            </a:r>
            <a:r>
              <a:rPr lang="en-US" dirty="0">
                <a:solidFill>
                  <a:schemeClr val="tx1">
                    <a:lumMod val="85000"/>
                    <a:lumOff val="15000"/>
                  </a:schemeClr>
                </a:solidFill>
                <a:ea typeface="+mn-lt"/>
                <a:cs typeface="+mn-lt"/>
              </a:rPr>
              <a:t>)</a:t>
            </a:r>
          </a:p>
          <a:p>
            <a:pPr marL="400050" indent="-285750">
              <a:lnSpc>
                <a:spcPct val="110000"/>
              </a:lnSpc>
              <a:spcBef>
                <a:spcPts val="200"/>
              </a:spcBef>
              <a:buFont typeface="Wingdings"/>
              <a:buChar char="§"/>
            </a:pPr>
            <a:r>
              <a:rPr lang="en-US" dirty="0">
                <a:solidFill>
                  <a:srgbClr val="0070C0"/>
                </a:solidFill>
                <a:ea typeface="+mn-lt"/>
                <a:cs typeface="+mn-lt"/>
              </a:rPr>
              <a:t>print</a:t>
            </a:r>
            <a:r>
              <a:rPr lang="en-US" dirty="0">
                <a:solidFill>
                  <a:schemeClr val="tx1">
                    <a:lumMod val="85000"/>
                    <a:lumOff val="15000"/>
                  </a:schemeClr>
                </a:solidFill>
                <a:ea typeface="+mn-lt"/>
                <a:cs typeface="+mn-lt"/>
              </a:rPr>
              <a:t>(</a:t>
            </a:r>
            <a:r>
              <a:rPr lang="en-US" dirty="0" err="1">
                <a:solidFill>
                  <a:schemeClr val="tx1">
                    <a:lumMod val="85000"/>
                    <a:lumOff val="15000"/>
                  </a:schemeClr>
                </a:solidFill>
                <a:ea typeface="+mn-lt"/>
                <a:cs typeface="+mn-lt"/>
              </a:rPr>
              <a:t>drugs_per_condition</a:t>
            </a:r>
            <a:r>
              <a:rPr lang="en-US" dirty="0">
                <a:solidFill>
                  <a:schemeClr val="tx1">
                    <a:lumMod val="85000"/>
                    <a:lumOff val="15000"/>
                  </a:schemeClr>
                </a:solidFill>
                <a:ea typeface="+mn-lt"/>
                <a:cs typeface="+mn-lt"/>
              </a:rPr>
              <a:t>))</a:t>
            </a:r>
          </a:p>
          <a:p>
            <a:pPr marL="114300" indent="0">
              <a:lnSpc>
                <a:spcPct val="110000"/>
              </a:lnSpc>
              <a:spcBef>
                <a:spcPts val="200"/>
              </a:spcBef>
              <a:buNone/>
            </a:pPr>
            <a:endParaRPr lang="en-US" dirty="0">
              <a:solidFill>
                <a:schemeClr val="tx1">
                  <a:lumMod val="85000"/>
                  <a:lumOff val="15000"/>
                </a:schemeClr>
              </a:solidFill>
              <a:ea typeface="+mn-lt"/>
              <a:cs typeface="+mn-lt"/>
            </a:endParaRPr>
          </a:p>
          <a:p>
            <a:pPr marL="400050" indent="-285750">
              <a:lnSpc>
                <a:spcPct val="110000"/>
              </a:lnSpc>
              <a:spcBef>
                <a:spcPts val="200"/>
              </a:spcBef>
              <a:buFont typeface="Wingdings"/>
              <a:buChar char="§"/>
            </a:pPr>
            <a:r>
              <a:rPr lang="en-US" err="1">
                <a:solidFill>
                  <a:schemeClr val="tx1">
                    <a:lumMod val="85000"/>
                    <a:lumOff val="15000"/>
                  </a:schemeClr>
                </a:solidFill>
                <a:ea typeface="+mn-lt"/>
                <a:cs typeface="+mn-lt"/>
              </a:rPr>
              <a:t>top_conditions</a:t>
            </a:r>
            <a:r>
              <a:rPr lang="en-US" dirty="0">
                <a:solidFill>
                  <a:schemeClr val="tx1">
                    <a:lumMod val="85000"/>
                    <a:lumOff val="15000"/>
                  </a:schemeClr>
                </a:solidFill>
                <a:ea typeface="+mn-lt"/>
                <a:cs typeface="+mn-lt"/>
              </a:rPr>
              <a:t> = </a:t>
            </a:r>
            <a:r>
              <a:rPr lang="en-US" err="1">
                <a:solidFill>
                  <a:schemeClr val="tx1">
                    <a:lumMod val="85000"/>
                    <a:lumOff val="15000"/>
                  </a:schemeClr>
                </a:solidFill>
                <a:ea typeface="+mn-lt"/>
                <a:cs typeface="+mn-lt"/>
              </a:rPr>
              <a:t>drugs_per_condition.nlargest</a:t>
            </a:r>
            <a:r>
              <a:rPr lang="en-US" dirty="0">
                <a:solidFill>
                  <a:schemeClr val="tx1">
                    <a:lumMod val="85000"/>
                    <a:lumOff val="15000"/>
                  </a:schemeClr>
                </a:solidFill>
                <a:ea typeface="+mn-lt"/>
                <a:cs typeface="+mn-lt"/>
              </a:rPr>
              <a:t>(</a:t>
            </a:r>
            <a:r>
              <a:rPr lang="en-US" dirty="0">
                <a:solidFill>
                  <a:srgbClr val="0070C0"/>
                </a:solidFill>
                <a:ea typeface="+mn-lt"/>
                <a:cs typeface="+mn-lt"/>
              </a:rPr>
              <a:t>11</a:t>
            </a:r>
            <a:r>
              <a:rPr lang="en-US" dirty="0">
                <a:solidFill>
                  <a:schemeClr val="tx1">
                    <a:lumMod val="85000"/>
                    <a:lumOff val="15000"/>
                  </a:schemeClr>
                </a:solidFill>
                <a:ea typeface="+mn-lt"/>
                <a:cs typeface="+mn-lt"/>
              </a:rPr>
              <a:t>).</a:t>
            </a:r>
            <a:r>
              <a:rPr lang="en-US" err="1">
                <a:solidFill>
                  <a:schemeClr val="tx1">
                    <a:lumMod val="85000"/>
                    <a:lumOff val="15000"/>
                  </a:schemeClr>
                </a:solidFill>
                <a:ea typeface="+mn-lt"/>
                <a:cs typeface="+mn-lt"/>
              </a:rPr>
              <a:t>reset_index</a:t>
            </a:r>
            <a:r>
              <a:rPr lang="en-US" dirty="0">
                <a:solidFill>
                  <a:schemeClr val="tx1">
                    <a:lumMod val="85000"/>
                    <a:lumOff val="15000"/>
                  </a:schemeClr>
                </a:solidFill>
                <a:ea typeface="+mn-lt"/>
                <a:cs typeface="+mn-lt"/>
              </a:rPr>
              <a:t>(</a:t>
            </a:r>
            <a:r>
              <a:rPr lang="en-US" dirty="0">
                <a:solidFill>
                  <a:srgbClr val="7030A0"/>
                </a:solidFill>
                <a:ea typeface="+mn-lt"/>
                <a:cs typeface="+mn-lt"/>
              </a:rPr>
              <a:t>name</a:t>
            </a:r>
            <a:r>
              <a:rPr lang="en-US" dirty="0">
                <a:solidFill>
                  <a:schemeClr val="tx1">
                    <a:lumMod val="85000"/>
                    <a:lumOff val="15000"/>
                  </a:schemeClr>
                </a:solidFill>
                <a:ea typeface="+mn-lt"/>
                <a:cs typeface="+mn-lt"/>
              </a:rPr>
              <a:t>=</a:t>
            </a:r>
            <a:r>
              <a:rPr lang="en-US" dirty="0">
                <a:solidFill>
                  <a:srgbClr val="00B050"/>
                </a:solidFill>
                <a:ea typeface="+mn-lt"/>
                <a:cs typeface="+mn-lt"/>
              </a:rPr>
              <a:t>'Number of Drugs'</a:t>
            </a:r>
            <a:r>
              <a:rPr lang="en-US" dirty="0">
                <a:solidFill>
                  <a:schemeClr val="tx1">
                    <a:lumMod val="85000"/>
                    <a:lumOff val="15000"/>
                  </a:schemeClr>
                </a:solidFill>
                <a:ea typeface="+mn-lt"/>
                <a:cs typeface="+mn-lt"/>
              </a:rPr>
              <a:t>)</a:t>
            </a:r>
          </a:p>
          <a:p>
            <a:pPr marL="400050" indent="-285750">
              <a:lnSpc>
                <a:spcPct val="110000"/>
              </a:lnSpc>
              <a:spcBef>
                <a:spcPts val="200"/>
              </a:spcBef>
              <a:buFont typeface="Wingdings"/>
              <a:buChar char="§"/>
            </a:pPr>
            <a:r>
              <a:rPr lang="en-US" err="1">
                <a:solidFill>
                  <a:schemeClr val="tx1">
                    <a:lumMod val="85000"/>
                    <a:lumOff val="15000"/>
                  </a:schemeClr>
                </a:solidFill>
                <a:ea typeface="+mn-lt"/>
                <a:cs typeface="+mn-lt"/>
              </a:rPr>
              <a:t>top_conditions</a:t>
            </a:r>
            <a:r>
              <a:rPr lang="en-US" dirty="0">
                <a:solidFill>
                  <a:schemeClr val="tx1">
                    <a:lumMod val="85000"/>
                    <a:lumOff val="15000"/>
                  </a:schemeClr>
                </a:solidFill>
                <a:ea typeface="+mn-lt"/>
                <a:cs typeface="+mn-lt"/>
              </a:rPr>
              <a:t> = </a:t>
            </a:r>
            <a:r>
              <a:rPr lang="en-US" err="1">
                <a:solidFill>
                  <a:schemeClr val="tx1">
                    <a:lumMod val="85000"/>
                    <a:lumOff val="15000"/>
                  </a:schemeClr>
                </a:solidFill>
                <a:ea typeface="+mn-lt"/>
                <a:cs typeface="+mn-lt"/>
              </a:rPr>
              <a:t>top_conditions</a:t>
            </a:r>
            <a:r>
              <a:rPr lang="en-US" dirty="0">
                <a:solidFill>
                  <a:schemeClr val="tx1">
                    <a:lumMod val="85000"/>
                    <a:lumOff val="15000"/>
                  </a:schemeClr>
                </a:solidFill>
                <a:ea typeface="+mn-lt"/>
                <a:cs typeface="+mn-lt"/>
              </a:rPr>
              <a:t>[</a:t>
            </a:r>
            <a:r>
              <a:rPr lang="en-US" dirty="0">
                <a:solidFill>
                  <a:srgbClr val="0070C0"/>
                </a:solidFill>
                <a:ea typeface="+mn-lt"/>
                <a:cs typeface="+mn-lt"/>
              </a:rPr>
              <a:t>1</a:t>
            </a:r>
            <a:r>
              <a:rPr lang="en-US" dirty="0">
                <a:solidFill>
                  <a:schemeClr val="tx1">
                    <a:lumMod val="85000"/>
                    <a:lumOff val="15000"/>
                  </a:schemeClr>
                </a:solidFill>
                <a:ea typeface="+mn-lt"/>
                <a:cs typeface="+mn-lt"/>
              </a:rPr>
              <a:t>:]</a:t>
            </a:r>
          </a:p>
          <a:p>
            <a:pPr marL="400050" indent="-285750">
              <a:lnSpc>
                <a:spcPct val="110000"/>
              </a:lnSpc>
              <a:spcBef>
                <a:spcPts val="200"/>
              </a:spcBef>
              <a:buFont typeface="Wingdings"/>
              <a:buChar char="§"/>
            </a:pPr>
            <a:r>
              <a:rPr lang="en-US" err="1">
                <a:solidFill>
                  <a:schemeClr val="tx1">
                    <a:lumMod val="85000"/>
                    <a:lumOff val="15000"/>
                  </a:schemeClr>
                </a:solidFill>
                <a:ea typeface="+mn-lt"/>
                <a:cs typeface="+mn-lt"/>
              </a:rPr>
              <a:t>top_conditions.index</a:t>
            </a:r>
            <a:r>
              <a:rPr lang="en-US" dirty="0">
                <a:solidFill>
                  <a:schemeClr val="tx1">
                    <a:lumMod val="85000"/>
                    <a:lumOff val="15000"/>
                  </a:schemeClr>
                </a:solidFill>
                <a:ea typeface="+mn-lt"/>
                <a:cs typeface="+mn-lt"/>
              </a:rPr>
              <a:t> = </a:t>
            </a:r>
            <a:r>
              <a:rPr lang="en-US" dirty="0">
                <a:solidFill>
                  <a:srgbClr val="7030A0"/>
                </a:solidFill>
                <a:ea typeface="+mn-lt"/>
                <a:cs typeface="+mn-lt"/>
              </a:rPr>
              <a:t>range</a:t>
            </a:r>
            <a:r>
              <a:rPr lang="en-US" dirty="0">
                <a:solidFill>
                  <a:schemeClr val="tx1">
                    <a:lumMod val="85000"/>
                    <a:lumOff val="15000"/>
                  </a:schemeClr>
                </a:solidFill>
                <a:ea typeface="+mn-lt"/>
                <a:cs typeface="+mn-lt"/>
              </a:rPr>
              <a:t>(</a:t>
            </a:r>
            <a:r>
              <a:rPr lang="en-US" dirty="0">
                <a:solidFill>
                  <a:srgbClr val="0070C0"/>
                </a:solidFill>
                <a:ea typeface="+mn-lt"/>
                <a:cs typeface="+mn-lt"/>
              </a:rPr>
              <a:t>1</a:t>
            </a:r>
            <a:r>
              <a:rPr lang="en-US" dirty="0">
                <a:solidFill>
                  <a:schemeClr val="tx1">
                    <a:lumMod val="85000"/>
                    <a:lumOff val="15000"/>
                  </a:schemeClr>
                </a:solidFill>
                <a:ea typeface="+mn-lt"/>
                <a:cs typeface="+mn-lt"/>
              </a:rPr>
              <a:t>, </a:t>
            </a:r>
            <a:r>
              <a:rPr lang="en-US" err="1">
                <a:solidFill>
                  <a:srgbClr val="7030A0"/>
                </a:solidFill>
                <a:ea typeface="+mn-lt"/>
                <a:cs typeface="+mn-lt"/>
              </a:rPr>
              <a:t>len</a:t>
            </a:r>
            <a:r>
              <a:rPr lang="en-US" dirty="0">
                <a:solidFill>
                  <a:schemeClr val="tx1">
                    <a:lumMod val="85000"/>
                    <a:lumOff val="15000"/>
                  </a:schemeClr>
                </a:solidFill>
                <a:ea typeface="+mn-lt"/>
                <a:cs typeface="+mn-lt"/>
              </a:rPr>
              <a:t>(</a:t>
            </a:r>
            <a:r>
              <a:rPr lang="en-US" err="1">
                <a:solidFill>
                  <a:schemeClr val="tx1">
                    <a:lumMod val="85000"/>
                    <a:lumOff val="15000"/>
                  </a:schemeClr>
                </a:solidFill>
                <a:ea typeface="+mn-lt"/>
                <a:cs typeface="+mn-lt"/>
              </a:rPr>
              <a:t>top_conditions</a:t>
            </a:r>
            <a:r>
              <a:rPr lang="en-US" dirty="0">
                <a:solidFill>
                  <a:schemeClr val="tx1">
                    <a:lumMod val="85000"/>
                    <a:lumOff val="15000"/>
                  </a:schemeClr>
                </a:solidFill>
                <a:ea typeface="+mn-lt"/>
                <a:cs typeface="+mn-lt"/>
              </a:rPr>
              <a:t>) + </a:t>
            </a:r>
            <a:r>
              <a:rPr lang="en-US" dirty="0">
                <a:solidFill>
                  <a:srgbClr val="0070C0"/>
                </a:solidFill>
                <a:ea typeface="+mn-lt"/>
                <a:cs typeface="+mn-lt"/>
              </a:rPr>
              <a:t>1</a:t>
            </a:r>
            <a:r>
              <a:rPr lang="en-US" dirty="0">
                <a:solidFill>
                  <a:schemeClr val="tx1">
                    <a:lumMod val="85000"/>
                    <a:lumOff val="15000"/>
                  </a:schemeClr>
                </a:solidFill>
                <a:ea typeface="+mn-lt"/>
                <a:cs typeface="+mn-lt"/>
              </a:rPr>
              <a:t>)</a:t>
            </a:r>
          </a:p>
          <a:p>
            <a:pPr marL="400050" indent="-285750">
              <a:lnSpc>
                <a:spcPct val="110000"/>
              </a:lnSpc>
              <a:spcBef>
                <a:spcPts val="200"/>
              </a:spcBef>
              <a:buFont typeface="Wingdings"/>
              <a:buChar char="§"/>
            </a:pPr>
            <a:r>
              <a:rPr lang="en-US" dirty="0">
                <a:solidFill>
                  <a:srgbClr val="0070C0"/>
                </a:solidFill>
                <a:ea typeface="+mn-lt"/>
                <a:cs typeface="+mn-lt"/>
              </a:rPr>
              <a:t>print</a:t>
            </a:r>
            <a:r>
              <a:rPr lang="en-US" dirty="0">
                <a:solidFill>
                  <a:schemeClr val="tx1">
                    <a:lumMod val="85000"/>
                    <a:lumOff val="15000"/>
                  </a:schemeClr>
                </a:solidFill>
                <a:ea typeface="+mn-lt"/>
                <a:cs typeface="+mn-lt"/>
              </a:rPr>
              <a:t>(</a:t>
            </a:r>
            <a:r>
              <a:rPr lang="en-US" dirty="0">
                <a:solidFill>
                  <a:srgbClr val="00B050"/>
                </a:solidFill>
                <a:ea typeface="+mn-lt"/>
                <a:cs typeface="+mn-lt"/>
              </a:rPr>
              <a:t>"Top 10 conditions with the highest number of drugs: "</a:t>
            </a:r>
            <a:r>
              <a:rPr lang="en-US" dirty="0">
                <a:solidFill>
                  <a:schemeClr val="tx1">
                    <a:lumMod val="85000"/>
                    <a:lumOff val="15000"/>
                  </a:schemeClr>
                </a:solidFill>
                <a:ea typeface="+mn-lt"/>
                <a:cs typeface="+mn-lt"/>
              </a:rPr>
              <a:t>)</a:t>
            </a:r>
          </a:p>
          <a:p>
            <a:pPr marL="400050" indent="-285750">
              <a:lnSpc>
                <a:spcPct val="110000"/>
              </a:lnSpc>
              <a:spcBef>
                <a:spcPts val="200"/>
              </a:spcBef>
              <a:buFont typeface="Wingdings"/>
              <a:buChar char="§"/>
            </a:pPr>
            <a:r>
              <a:rPr lang="en-US" dirty="0">
                <a:solidFill>
                  <a:srgbClr val="0070C0"/>
                </a:solidFill>
                <a:ea typeface="+mn-lt"/>
                <a:cs typeface="+mn-lt"/>
              </a:rPr>
              <a:t>print</a:t>
            </a:r>
            <a:r>
              <a:rPr lang="en-US" dirty="0">
                <a:solidFill>
                  <a:schemeClr val="tx1">
                    <a:lumMod val="85000"/>
                    <a:lumOff val="15000"/>
                  </a:schemeClr>
                </a:solidFill>
                <a:ea typeface="+mn-lt"/>
                <a:cs typeface="+mn-lt"/>
              </a:rPr>
              <a:t>(</a:t>
            </a:r>
            <a:r>
              <a:rPr lang="en-US" err="1">
                <a:solidFill>
                  <a:schemeClr val="tx1">
                    <a:lumMod val="85000"/>
                    <a:lumOff val="15000"/>
                  </a:schemeClr>
                </a:solidFill>
                <a:ea typeface="+mn-lt"/>
                <a:cs typeface="+mn-lt"/>
              </a:rPr>
              <a:t>top_conditions</a:t>
            </a:r>
            <a:r>
              <a:rPr lang="en-US" dirty="0">
                <a:solidFill>
                  <a:schemeClr val="tx1">
                    <a:lumMod val="85000"/>
                    <a:lumOff val="15000"/>
                  </a:schemeClr>
                </a:solidFill>
                <a:ea typeface="+mn-lt"/>
                <a:cs typeface="+mn-lt"/>
              </a:rPr>
              <a:t>[[</a:t>
            </a:r>
            <a:r>
              <a:rPr lang="en-US" dirty="0">
                <a:solidFill>
                  <a:srgbClr val="00B050"/>
                </a:solidFill>
                <a:ea typeface="+mn-lt"/>
                <a:cs typeface="+mn-lt"/>
              </a:rPr>
              <a:t>'condition'</a:t>
            </a:r>
            <a:r>
              <a:rPr lang="en-US" dirty="0">
                <a:solidFill>
                  <a:schemeClr val="tx1">
                    <a:lumMod val="85000"/>
                    <a:lumOff val="15000"/>
                  </a:schemeClr>
                </a:solidFill>
                <a:ea typeface="+mn-lt"/>
                <a:cs typeface="+mn-lt"/>
              </a:rPr>
              <a:t>, </a:t>
            </a:r>
            <a:r>
              <a:rPr lang="en-US" dirty="0">
                <a:solidFill>
                  <a:srgbClr val="00B050"/>
                </a:solidFill>
                <a:ea typeface="+mn-lt"/>
                <a:cs typeface="+mn-lt"/>
              </a:rPr>
              <a:t>'Number of Drugs'</a:t>
            </a:r>
            <a:r>
              <a:rPr lang="en-US" dirty="0">
                <a:solidFill>
                  <a:schemeClr val="tx1">
                    <a:lumMod val="85000"/>
                    <a:lumOff val="15000"/>
                  </a:schemeClr>
                </a:solidFill>
                <a:ea typeface="+mn-lt"/>
                <a:cs typeface="+mn-lt"/>
              </a:rPr>
              <a:t>]])</a:t>
            </a:r>
          </a:p>
          <a:p>
            <a:pPr marL="400050" indent="-285750">
              <a:lnSpc>
                <a:spcPct val="110000"/>
              </a:lnSpc>
              <a:spcBef>
                <a:spcPts val="200"/>
              </a:spcBef>
              <a:buFont typeface="Wingdings"/>
              <a:buChar char="§"/>
            </a:pPr>
            <a:endParaRPr lang="en-US" dirty="0">
              <a:solidFill>
                <a:schemeClr val="tx1">
                  <a:lumMod val="85000"/>
                  <a:lumOff val="15000"/>
                </a:schemeClr>
              </a:solidFill>
              <a:ea typeface="+mn-lt"/>
              <a:cs typeface="+mn-lt"/>
            </a:endParaRPr>
          </a:p>
          <a:p>
            <a:pPr marL="400050" indent="-285750">
              <a:lnSpc>
                <a:spcPct val="110000"/>
              </a:lnSpc>
              <a:spcBef>
                <a:spcPts val="200"/>
              </a:spcBef>
              <a:buFont typeface="Wingdings"/>
              <a:buChar char="§"/>
            </a:pPr>
            <a:r>
              <a:rPr lang="en-US" err="1">
                <a:solidFill>
                  <a:schemeClr val="tx1">
                    <a:lumMod val="85000"/>
                    <a:lumOff val="15000"/>
                  </a:schemeClr>
                </a:solidFill>
                <a:ea typeface="+mn-lt"/>
                <a:cs typeface="+mn-lt"/>
              </a:rPr>
              <a:t>sns.barplot</a:t>
            </a:r>
            <a:r>
              <a:rPr lang="en-US" dirty="0">
                <a:solidFill>
                  <a:schemeClr val="tx1">
                    <a:lumMod val="85000"/>
                    <a:lumOff val="15000"/>
                  </a:schemeClr>
                </a:solidFill>
                <a:ea typeface="+mn-lt"/>
                <a:cs typeface="+mn-lt"/>
              </a:rPr>
              <a:t>(</a:t>
            </a:r>
            <a:r>
              <a:rPr lang="en-US" dirty="0">
                <a:solidFill>
                  <a:srgbClr val="7030A0"/>
                </a:solidFill>
                <a:ea typeface="+mn-lt"/>
                <a:cs typeface="+mn-lt"/>
              </a:rPr>
              <a:t>x</a:t>
            </a:r>
            <a:r>
              <a:rPr lang="en-US" dirty="0">
                <a:solidFill>
                  <a:schemeClr val="tx1">
                    <a:lumMod val="85000"/>
                    <a:lumOff val="15000"/>
                  </a:schemeClr>
                </a:solidFill>
                <a:ea typeface="+mn-lt"/>
                <a:cs typeface="+mn-lt"/>
              </a:rPr>
              <a:t>=</a:t>
            </a:r>
            <a:r>
              <a:rPr lang="en-US" dirty="0">
                <a:solidFill>
                  <a:srgbClr val="00B050"/>
                </a:solidFill>
                <a:ea typeface="+mn-lt"/>
                <a:cs typeface="+mn-lt"/>
              </a:rPr>
              <a:t>'condition'</a:t>
            </a:r>
            <a:r>
              <a:rPr lang="en-US" dirty="0">
                <a:solidFill>
                  <a:schemeClr val="tx1">
                    <a:lumMod val="85000"/>
                    <a:lumOff val="15000"/>
                  </a:schemeClr>
                </a:solidFill>
                <a:ea typeface="+mn-lt"/>
                <a:cs typeface="+mn-lt"/>
              </a:rPr>
              <a:t>, </a:t>
            </a:r>
            <a:r>
              <a:rPr lang="en-US" dirty="0">
                <a:solidFill>
                  <a:srgbClr val="7030A0"/>
                </a:solidFill>
                <a:ea typeface="+mn-lt"/>
                <a:cs typeface="+mn-lt"/>
              </a:rPr>
              <a:t>y</a:t>
            </a:r>
            <a:r>
              <a:rPr lang="en-US" dirty="0">
                <a:solidFill>
                  <a:schemeClr val="tx1">
                    <a:lumMod val="85000"/>
                    <a:lumOff val="15000"/>
                  </a:schemeClr>
                </a:solidFill>
                <a:ea typeface="+mn-lt"/>
                <a:cs typeface="+mn-lt"/>
              </a:rPr>
              <a:t>=</a:t>
            </a:r>
            <a:r>
              <a:rPr lang="en-US" dirty="0">
                <a:solidFill>
                  <a:srgbClr val="00B050"/>
                </a:solidFill>
                <a:ea typeface="+mn-lt"/>
                <a:cs typeface="+mn-lt"/>
              </a:rPr>
              <a:t>'Number of Drugs'</a:t>
            </a:r>
            <a:r>
              <a:rPr lang="en-US" dirty="0">
                <a:solidFill>
                  <a:schemeClr val="tx1">
                    <a:lumMod val="85000"/>
                    <a:lumOff val="15000"/>
                  </a:schemeClr>
                </a:solidFill>
                <a:ea typeface="+mn-lt"/>
                <a:cs typeface="+mn-lt"/>
              </a:rPr>
              <a:t>, </a:t>
            </a:r>
            <a:r>
              <a:rPr lang="en-US" dirty="0">
                <a:solidFill>
                  <a:srgbClr val="7030A0"/>
                </a:solidFill>
                <a:ea typeface="+mn-lt"/>
                <a:cs typeface="+mn-lt"/>
              </a:rPr>
              <a:t>hue</a:t>
            </a:r>
            <a:r>
              <a:rPr lang="en-US" dirty="0">
                <a:solidFill>
                  <a:schemeClr val="tx1">
                    <a:lumMod val="85000"/>
                    <a:lumOff val="15000"/>
                  </a:schemeClr>
                </a:solidFill>
                <a:ea typeface="+mn-lt"/>
                <a:cs typeface="+mn-lt"/>
              </a:rPr>
              <a:t>=</a:t>
            </a:r>
            <a:r>
              <a:rPr lang="en-US" dirty="0">
                <a:solidFill>
                  <a:srgbClr val="00B050"/>
                </a:solidFill>
                <a:ea typeface="+mn-lt"/>
                <a:cs typeface="+mn-lt"/>
              </a:rPr>
              <a:t>'Number of Drugs'</a:t>
            </a:r>
            <a:r>
              <a:rPr lang="en-US" dirty="0">
                <a:solidFill>
                  <a:schemeClr val="tx1">
                    <a:lumMod val="85000"/>
                    <a:lumOff val="15000"/>
                  </a:schemeClr>
                </a:solidFill>
                <a:ea typeface="+mn-lt"/>
                <a:cs typeface="+mn-lt"/>
              </a:rPr>
              <a:t>, </a:t>
            </a:r>
            <a:r>
              <a:rPr lang="en-US" dirty="0">
                <a:solidFill>
                  <a:srgbClr val="7030A0"/>
                </a:solidFill>
                <a:ea typeface="+mn-lt"/>
                <a:cs typeface="+mn-lt"/>
              </a:rPr>
              <a:t>data</a:t>
            </a:r>
            <a:r>
              <a:rPr lang="en-US" dirty="0">
                <a:solidFill>
                  <a:schemeClr val="tx1">
                    <a:lumMod val="85000"/>
                    <a:lumOff val="15000"/>
                  </a:schemeClr>
                </a:solidFill>
                <a:ea typeface="+mn-lt"/>
                <a:cs typeface="+mn-lt"/>
              </a:rPr>
              <a:t>=</a:t>
            </a:r>
            <a:r>
              <a:rPr lang="en-US" err="1">
                <a:solidFill>
                  <a:schemeClr val="tx1">
                    <a:lumMod val="85000"/>
                    <a:lumOff val="15000"/>
                  </a:schemeClr>
                </a:solidFill>
                <a:ea typeface="+mn-lt"/>
                <a:cs typeface="+mn-lt"/>
              </a:rPr>
              <a:t>top_conditions</a:t>
            </a:r>
            <a:r>
              <a:rPr lang="en-US" dirty="0">
                <a:solidFill>
                  <a:schemeClr val="tx1">
                    <a:lumMod val="85000"/>
                    <a:lumOff val="15000"/>
                  </a:schemeClr>
                </a:solidFill>
                <a:ea typeface="+mn-lt"/>
                <a:cs typeface="+mn-lt"/>
              </a:rPr>
              <a:t>, </a:t>
            </a:r>
            <a:r>
              <a:rPr lang="en-US" dirty="0">
                <a:solidFill>
                  <a:srgbClr val="7030A0"/>
                </a:solidFill>
                <a:ea typeface="+mn-lt"/>
                <a:cs typeface="+mn-lt"/>
              </a:rPr>
              <a:t>palette</a:t>
            </a:r>
            <a:r>
              <a:rPr lang="en-US" dirty="0">
                <a:solidFill>
                  <a:schemeClr val="tx1">
                    <a:lumMod val="85000"/>
                    <a:lumOff val="15000"/>
                  </a:schemeClr>
                </a:solidFill>
                <a:ea typeface="+mn-lt"/>
                <a:cs typeface="+mn-lt"/>
              </a:rPr>
              <a:t>=</a:t>
            </a:r>
            <a:r>
              <a:rPr lang="en-US" dirty="0">
                <a:solidFill>
                  <a:srgbClr val="00B050"/>
                </a:solidFill>
                <a:ea typeface="+mn-lt"/>
                <a:cs typeface="+mn-lt"/>
              </a:rPr>
              <a:t>'magma'</a:t>
            </a:r>
            <a:r>
              <a:rPr lang="en-US" dirty="0">
                <a:solidFill>
                  <a:schemeClr val="tx1">
                    <a:lumMod val="85000"/>
                    <a:lumOff val="15000"/>
                  </a:schemeClr>
                </a:solidFill>
                <a:ea typeface="+mn-lt"/>
                <a:cs typeface="+mn-lt"/>
              </a:rPr>
              <a:t>, </a:t>
            </a:r>
            <a:r>
              <a:rPr lang="en-US" err="1">
                <a:solidFill>
                  <a:srgbClr val="7030A0"/>
                </a:solidFill>
                <a:ea typeface="+mn-lt"/>
                <a:cs typeface="+mn-lt"/>
              </a:rPr>
              <a:t>hue_order</a:t>
            </a:r>
            <a:r>
              <a:rPr lang="en-US" dirty="0">
                <a:solidFill>
                  <a:schemeClr val="tx1">
                    <a:lumMod val="85000"/>
                    <a:lumOff val="15000"/>
                  </a:schemeClr>
                </a:solidFill>
                <a:ea typeface="+mn-lt"/>
                <a:cs typeface="+mn-lt"/>
              </a:rPr>
              <a:t>=</a:t>
            </a:r>
            <a:r>
              <a:rPr lang="en-US" err="1">
                <a:solidFill>
                  <a:schemeClr val="tx1">
                    <a:lumMod val="85000"/>
                    <a:lumOff val="15000"/>
                  </a:schemeClr>
                </a:solidFill>
                <a:ea typeface="+mn-lt"/>
                <a:cs typeface="+mn-lt"/>
              </a:rPr>
              <a:t>top_conditions</a:t>
            </a:r>
            <a:r>
              <a:rPr lang="en-US" dirty="0">
                <a:solidFill>
                  <a:schemeClr val="tx1">
                    <a:lumMod val="85000"/>
                    <a:lumOff val="15000"/>
                  </a:schemeClr>
                </a:solidFill>
                <a:ea typeface="+mn-lt"/>
                <a:cs typeface="+mn-lt"/>
              </a:rPr>
              <a:t>[</a:t>
            </a:r>
            <a:r>
              <a:rPr lang="en-US" dirty="0">
                <a:solidFill>
                  <a:srgbClr val="00B050"/>
                </a:solidFill>
                <a:ea typeface="+mn-lt"/>
                <a:cs typeface="+mn-lt"/>
              </a:rPr>
              <a:t>'Number of Drugs'</a:t>
            </a:r>
            <a:r>
              <a:rPr lang="en-US" dirty="0">
                <a:solidFill>
                  <a:schemeClr val="tx1">
                    <a:lumMod val="85000"/>
                    <a:lumOff val="15000"/>
                  </a:schemeClr>
                </a:solidFill>
                <a:ea typeface="+mn-lt"/>
                <a:cs typeface="+mn-lt"/>
              </a:rPr>
              <a:t>])</a:t>
            </a:r>
          </a:p>
          <a:p>
            <a:pPr marL="400050" indent="-285750">
              <a:lnSpc>
                <a:spcPct val="110000"/>
              </a:lnSpc>
              <a:spcBef>
                <a:spcPts val="200"/>
              </a:spcBef>
              <a:buFont typeface="Wingdings"/>
              <a:buChar char="§"/>
            </a:pPr>
            <a:r>
              <a:rPr lang="en-US" err="1">
                <a:solidFill>
                  <a:schemeClr val="tx1">
                    <a:lumMod val="85000"/>
                    <a:lumOff val="15000"/>
                  </a:schemeClr>
                </a:solidFill>
                <a:ea typeface="+mn-lt"/>
                <a:cs typeface="+mn-lt"/>
              </a:rPr>
              <a:t>plt.title</a:t>
            </a:r>
            <a:r>
              <a:rPr lang="en-US" dirty="0">
                <a:solidFill>
                  <a:schemeClr val="tx1">
                    <a:lumMod val="85000"/>
                    <a:lumOff val="15000"/>
                  </a:schemeClr>
                </a:solidFill>
                <a:ea typeface="+mn-lt"/>
                <a:cs typeface="+mn-lt"/>
              </a:rPr>
              <a:t>(</a:t>
            </a:r>
            <a:r>
              <a:rPr lang="en-US" dirty="0">
                <a:solidFill>
                  <a:srgbClr val="00B050"/>
                </a:solidFill>
                <a:ea typeface="+mn-lt"/>
                <a:cs typeface="+mn-lt"/>
              </a:rPr>
              <a:t>'TOP 10 CONDITIONS'</a:t>
            </a:r>
            <a:r>
              <a:rPr lang="en-US" dirty="0">
                <a:solidFill>
                  <a:schemeClr val="tx1">
                    <a:lumMod val="85000"/>
                    <a:lumOff val="15000"/>
                  </a:schemeClr>
                </a:solidFill>
                <a:ea typeface="+mn-lt"/>
                <a:cs typeface="+mn-lt"/>
              </a:rPr>
              <a:t>)</a:t>
            </a:r>
          </a:p>
          <a:p>
            <a:pPr marL="400050" indent="-285750">
              <a:lnSpc>
                <a:spcPct val="110000"/>
              </a:lnSpc>
              <a:spcBef>
                <a:spcPts val="200"/>
              </a:spcBef>
              <a:buFont typeface="Wingdings"/>
              <a:buChar char="§"/>
            </a:pPr>
            <a:r>
              <a:rPr lang="en-US" err="1">
                <a:solidFill>
                  <a:schemeClr val="tx1">
                    <a:lumMod val="85000"/>
                    <a:lumOff val="15000"/>
                  </a:schemeClr>
                </a:solidFill>
                <a:ea typeface="+mn-lt"/>
                <a:cs typeface="+mn-lt"/>
              </a:rPr>
              <a:t>plt.xlabel</a:t>
            </a:r>
            <a:r>
              <a:rPr lang="en-US" dirty="0">
                <a:solidFill>
                  <a:schemeClr val="tx1">
                    <a:lumMod val="85000"/>
                    <a:lumOff val="15000"/>
                  </a:schemeClr>
                </a:solidFill>
                <a:ea typeface="+mn-lt"/>
                <a:cs typeface="+mn-lt"/>
              </a:rPr>
              <a:t>(</a:t>
            </a:r>
            <a:r>
              <a:rPr lang="en-US" dirty="0">
                <a:solidFill>
                  <a:srgbClr val="00B050"/>
                </a:solidFill>
                <a:ea typeface="+mn-lt"/>
                <a:cs typeface="+mn-lt"/>
              </a:rPr>
              <a:t>'CONDITION'</a:t>
            </a:r>
            <a:r>
              <a:rPr lang="en-US" dirty="0">
                <a:solidFill>
                  <a:schemeClr val="tx1">
                    <a:lumMod val="85000"/>
                    <a:lumOff val="15000"/>
                  </a:schemeClr>
                </a:solidFill>
                <a:ea typeface="+mn-lt"/>
                <a:cs typeface="+mn-lt"/>
              </a:rPr>
              <a:t>)</a:t>
            </a:r>
          </a:p>
          <a:p>
            <a:pPr marL="400050" indent="-285750">
              <a:lnSpc>
                <a:spcPct val="110000"/>
              </a:lnSpc>
              <a:spcBef>
                <a:spcPts val="200"/>
              </a:spcBef>
              <a:buFont typeface="Wingdings"/>
              <a:buChar char="§"/>
            </a:pPr>
            <a:r>
              <a:rPr lang="en-US" err="1">
                <a:solidFill>
                  <a:schemeClr val="tx1">
                    <a:lumMod val="85000"/>
                    <a:lumOff val="15000"/>
                  </a:schemeClr>
                </a:solidFill>
                <a:ea typeface="+mn-lt"/>
                <a:cs typeface="+mn-lt"/>
              </a:rPr>
              <a:t>plt.legend</a:t>
            </a:r>
            <a:r>
              <a:rPr lang="en-US" dirty="0">
                <a:solidFill>
                  <a:schemeClr val="tx1">
                    <a:lumMod val="85000"/>
                    <a:lumOff val="15000"/>
                  </a:schemeClr>
                </a:solidFill>
                <a:ea typeface="+mn-lt"/>
                <a:cs typeface="+mn-lt"/>
              </a:rPr>
              <a:t>(</a:t>
            </a:r>
            <a:r>
              <a:rPr lang="en-US" dirty="0">
                <a:solidFill>
                  <a:srgbClr val="7030A0"/>
                </a:solidFill>
                <a:ea typeface="+mn-lt"/>
                <a:cs typeface="+mn-lt"/>
              </a:rPr>
              <a:t>title</a:t>
            </a:r>
            <a:r>
              <a:rPr lang="en-US" dirty="0">
                <a:solidFill>
                  <a:schemeClr val="tx1">
                    <a:lumMod val="85000"/>
                    <a:lumOff val="15000"/>
                  </a:schemeClr>
                </a:solidFill>
                <a:ea typeface="+mn-lt"/>
                <a:cs typeface="+mn-lt"/>
              </a:rPr>
              <a:t>=</a:t>
            </a:r>
            <a:r>
              <a:rPr lang="en-US" dirty="0">
                <a:solidFill>
                  <a:srgbClr val="00B050"/>
                </a:solidFill>
                <a:ea typeface="+mn-lt"/>
                <a:cs typeface="+mn-lt"/>
              </a:rPr>
              <a:t>'Number of Drugs'</a:t>
            </a:r>
            <a:r>
              <a:rPr lang="en-US" dirty="0">
                <a:solidFill>
                  <a:schemeClr val="tx1">
                    <a:lumMod val="85000"/>
                    <a:lumOff val="15000"/>
                  </a:schemeClr>
                </a:solidFill>
                <a:ea typeface="+mn-lt"/>
                <a:cs typeface="+mn-lt"/>
              </a:rPr>
              <a:t>)</a:t>
            </a:r>
          </a:p>
          <a:p>
            <a:pPr marL="400050" indent="-285750">
              <a:lnSpc>
                <a:spcPct val="110000"/>
              </a:lnSpc>
              <a:spcBef>
                <a:spcPts val="200"/>
              </a:spcBef>
              <a:buFont typeface="Wingdings"/>
              <a:buChar char="§"/>
            </a:pPr>
            <a:r>
              <a:rPr lang="en-US" err="1">
                <a:solidFill>
                  <a:schemeClr val="tx1">
                    <a:lumMod val="85000"/>
                    <a:lumOff val="15000"/>
                  </a:schemeClr>
                </a:solidFill>
                <a:ea typeface="+mn-lt"/>
                <a:cs typeface="+mn-lt"/>
              </a:rPr>
              <a:t>plt.show</a:t>
            </a:r>
            <a:r>
              <a:rPr lang="en-US" dirty="0">
                <a:solidFill>
                  <a:schemeClr val="tx1">
                    <a:lumMod val="85000"/>
                    <a:lumOff val="15000"/>
                  </a:schemeClr>
                </a:solidFill>
                <a:ea typeface="+mn-lt"/>
                <a:cs typeface="+mn-lt"/>
              </a:rPr>
              <a:t>()</a:t>
            </a:r>
            <a:endParaRPr lang="en-US">
              <a:solidFill>
                <a:schemeClr val="tx1">
                  <a:lumMod val="85000"/>
                  <a:lumOff val="15000"/>
                </a:schemeClr>
              </a:solidFill>
            </a:endParaRPr>
          </a:p>
        </p:txBody>
      </p:sp>
      <p:sp>
        <p:nvSpPr>
          <p:cNvPr id="4" name="TextBox 3">
            <a:extLst>
              <a:ext uri="{FF2B5EF4-FFF2-40B4-BE49-F238E27FC236}">
                <a16:creationId xmlns:a16="http://schemas.microsoft.com/office/drawing/2014/main" id="{1C86C0B9-13E7-E319-9072-B69C020E0DFA}"/>
              </a:ext>
            </a:extLst>
          </p:cNvPr>
          <p:cNvSpPr txBox="1"/>
          <p:nvPr/>
        </p:nvSpPr>
        <p:spPr>
          <a:xfrm>
            <a:off x="1933977" y="2147"/>
            <a:ext cx="698563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accent1"/>
                </a:solidFill>
                <a:latin typeface="Rockwell"/>
              </a:rPr>
              <a:t>5. Number of drugs per condition</a:t>
            </a:r>
            <a:r>
              <a:rPr lang="en-US" sz="2400" b="1" dirty="0">
                <a:solidFill>
                  <a:schemeClr val="accent1"/>
                </a:solidFill>
                <a:ea typeface="+mn-lt"/>
                <a:cs typeface="+mn-lt"/>
              </a:rPr>
              <a:t> (</a:t>
            </a:r>
            <a:r>
              <a:rPr lang="en-US" sz="2400" b="1" dirty="0">
                <a:solidFill>
                  <a:srgbClr val="0070C0"/>
                </a:solidFill>
                <a:ea typeface="+mn-lt"/>
                <a:cs typeface="+mn-lt"/>
              </a:rPr>
              <a:t>Code</a:t>
            </a:r>
            <a:r>
              <a:rPr lang="en-US" sz="2400" b="1" dirty="0">
                <a:solidFill>
                  <a:schemeClr val="accent1"/>
                </a:solidFill>
                <a:ea typeface="+mn-lt"/>
                <a:cs typeface="+mn-lt"/>
              </a:rPr>
              <a:t>)</a:t>
            </a:r>
            <a:endParaRPr lang="en-US" sz="2400" b="1" dirty="0">
              <a:solidFill>
                <a:schemeClr val="accent1"/>
              </a:solidFill>
              <a:latin typeface="Rockwell"/>
            </a:endParaRPr>
          </a:p>
        </p:txBody>
      </p:sp>
    </p:spTree>
    <p:extLst>
      <p:ext uri="{BB962C8B-B14F-4D97-AF65-F5344CB8AC3E}">
        <p14:creationId xmlns:p14="http://schemas.microsoft.com/office/powerpoint/2010/main" val="3783050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graphicFrame>
        <p:nvGraphicFramePr>
          <p:cNvPr id="4" name="Table 5">
            <a:extLst>
              <a:ext uri="{FF2B5EF4-FFF2-40B4-BE49-F238E27FC236}">
                <a16:creationId xmlns:a16="http://schemas.microsoft.com/office/drawing/2014/main" id="{E5C354C0-A4E5-33C1-3CA5-D633F77BF4EF}"/>
              </a:ext>
            </a:extLst>
          </p:cNvPr>
          <p:cNvGraphicFramePr>
            <a:graphicFrameLocks noGrp="1"/>
          </p:cNvGraphicFramePr>
          <p:nvPr>
            <p:ph idx="1"/>
            <p:extLst>
              <p:ext uri="{D42A27DB-BD31-4B8C-83A1-F6EECF244321}">
                <p14:modId xmlns:p14="http://schemas.microsoft.com/office/powerpoint/2010/main" val="2990212739"/>
              </p:ext>
            </p:extLst>
          </p:nvPr>
        </p:nvGraphicFramePr>
        <p:xfrm>
          <a:off x="2558930" y="1090822"/>
          <a:ext cx="6281732" cy="4743585"/>
        </p:xfrm>
        <a:graphic>
          <a:graphicData uri="http://schemas.openxmlformats.org/drawingml/2006/table">
            <a:tbl>
              <a:tblPr firstRow="1" bandRow="1">
                <a:tableStyleId>{5C22544A-7EE6-4342-B048-85BDC9FD1C3A}</a:tableStyleId>
              </a:tblPr>
              <a:tblGrid>
                <a:gridCol w="844668">
                  <a:extLst>
                    <a:ext uri="{9D8B030D-6E8A-4147-A177-3AD203B41FA5}">
                      <a16:colId xmlns:a16="http://schemas.microsoft.com/office/drawing/2014/main" val="580853123"/>
                    </a:ext>
                  </a:extLst>
                </a:gridCol>
                <a:gridCol w="2929386">
                  <a:extLst>
                    <a:ext uri="{9D8B030D-6E8A-4147-A177-3AD203B41FA5}">
                      <a16:colId xmlns:a16="http://schemas.microsoft.com/office/drawing/2014/main" val="3028811723"/>
                    </a:ext>
                  </a:extLst>
                </a:gridCol>
                <a:gridCol w="2507678">
                  <a:extLst>
                    <a:ext uri="{9D8B030D-6E8A-4147-A177-3AD203B41FA5}">
                      <a16:colId xmlns:a16="http://schemas.microsoft.com/office/drawing/2014/main" val="1982249850"/>
                    </a:ext>
                  </a:extLst>
                </a:gridCol>
              </a:tblGrid>
              <a:tr h="431235">
                <a:tc>
                  <a:txBody>
                    <a:bodyPr/>
                    <a:lstStyle/>
                    <a:p>
                      <a:pPr algn="ctr"/>
                      <a:r>
                        <a:rPr lang="en-GB" dirty="0"/>
                        <a:t>S/N</a:t>
                      </a:r>
                    </a:p>
                  </a:txBody>
                  <a:tcPr anchor="ctr"/>
                </a:tc>
                <a:tc>
                  <a:txBody>
                    <a:bodyPr/>
                    <a:lstStyle/>
                    <a:p>
                      <a:pPr algn="ctr"/>
                      <a:r>
                        <a:rPr lang="en-GB" dirty="0"/>
                        <a:t>Condition</a:t>
                      </a:r>
                    </a:p>
                  </a:txBody>
                  <a:tcPr anchor="ctr"/>
                </a:tc>
                <a:tc>
                  <a:txBody>
                    <a:bodyPr/>
                    <a:lstStyle/>
                    <a:p>
                      <a:pPr algn="ctr"/>
                      <a:r>
                        <a:rPr lang="en-GB" dirty="0"/>
                        <a:t>Number of Drugs</a:t>
                      </a:r>
                    </a:p>
                  </a:txBody>
                  <a:tcPr anchor="ctr"/>
                </a:tc>
                <a:extLst>
                  <a:ext uri="{0D108BD9-81ED-4DB2-BD59-A6C34878D82A}">
                    <a16:rowId xmlns:a16="http://schemas.microsoft.com/office/drawing/2014/main" val="3628599155"/>
                  </a:ext>
                </a:extLst>
              </a:tr>
              <a:tr h="431235">
                <a:tc>
                  <a:txBody>
                    <a:bodyPr/>
                    <a:lstStyle/>
                    <a:p>
                      <a:pPr algn="ctr"/>
                      <a:r>
                        <a:rPr lang="en-GB" dirty="0"/>
                        <a:t>1</a:t>
                      </a:r>
                    </a:p>
                  </a:txBody>
                  <a:tcPr anchor="ctr"/>
                </a:tc>
                <a:tc>
                  <a:txBody>
                    <a:bodyPr/>
                    <a:lstStyle/>
                    <a:p>
                      <a:pPr algn="ctr"/>
                      <a:r>
                        <a:rPr lang="en-GB" dirty="0"/>
                        <a:t>Pain</a:t>
                      </a:r>
                    </a:p>
                  </a:txBody>
                  <a:tcPr anchor="ctr"/>
                </a:tc>
                <a:tc>
                  <a:txBody>
                    <a:bodyPr/>
                    <a:lstStyle/>
                    <a:p>
                      <a:pPr algn="ctr"/>
                      <a:r>
                        <a:rPr lang="en-GB" dirty="0"/>
                        <a:t>200</a:t>
                      </a:r>
                    </a:p>
                  </a:txBody>
                  <a:tcPr anchor="ctr"/>
                </a:tc>
                <a:extLst>
                  <a:ext uri="{0D108BD9-81ED-4DB2-BD59-A6C34878D82A}">
                    <a16:rowId xmlns:a16="http://schemas.microsoft.com/office/drawing/2014/main" val="2182508969"/>
                  </a:ext>
                </a:extLst>
              </a:tr>
              <a:tr h="431235">
                <a:tc>
                  <a:txBody>
                    <a:bodyPr/>
                    <a:lstStyle/>
                    <a:p>
                      <a:pPr algn="ctr"/>
                      <a:r>
                        <a:rPr lang="en-GB" dirty="0"/>
                        <a:t>2</a:t>
                      </a:r>
                    </a:p>
                  </a:txBody>
                  <a:tcPr anchor="ctr"/>
                </a:tc>
                <a:tc>
                  <a:txBody>
                    <a:bodyPr/>
                    <a:lstStyle/>
                    <a:p>
                      <a:pPr algn="ctr"/>
                      <a:r>
                        <a:rPr lang="en-GB" dirty="0"/>
                        <a:t>Birth control</a:t>
                      </a:r>
                    </a:p>
                  </a:txBody>
                  <a:tcPr anchor="ctr"/>
                </a:tc>
                <a:tc>
                  <a:txBody>
                    <a:bodyPr/>
                    <a:lstStyle/>
                    <a:p>
                      <a:pPr algn="ctr"/>
                      <a:r>
                        <a:rPr lang="en-GB" dirty="0"/>
                        <a:t>172</a:t>
                      </a:r>
                    </a:p>
                  </a:txBody>
                  <a:tcPr anchor="ctr"/>
                </a:tc>
                <a:extLst>
                  <a:ext uri="{0D108BD9-81ED-4DB2-BD59-A6C34878D82A}">
                    <a16:rowId xmlns:a16="http://schemas.microsoft.com/office/drawing/2014/main" val="203611559"/>
                  </a:ext>
                </a:extLst>
              </a:tr>
              <a:tr h="431235">
                <a:tc>
                  <a:txBody>
                    <a:bodyPr/>
                    <a:lstStyle/>
                    <a:p>
                      <a:pPr algn="ctr"/>
                      <a:r>
                        <a:rPr lang="en-GB" dirty="0"/>
                        <a:t>3</a:t>
                      </a:r>
                    </a:p>
                  </a:txBody>
                  <a:tcPr anchor="ctr"/>
                </a:tc>
                <a:tc>
                  <a:txBody>
                    <a:bodyPr/>
                    <a:lstStyle/>
                    <a:p>
                      <a:pPr algn="ctr"/>
                      <a:r>
                        <a:rPr lang="en-GB" dirty="0"/>
                        <a:t>High blood pressure</a:t>
                      </a:r>
                    </a:p>
                  </a:txBody>
                  <a:tcPr anchor="ctr"/>
                </a:tc>
                <a:tc>
                  <a:txBody>
                    <a:bodyPr/>
                    <a:lstStyle/>
                    <a:p>
                      <a:pPr algn="ctr"/>
                      <a:r>
                        <a:rPr lang="en-GB" dirty="0"/>
                        <a:t>140</a:t>
                      </a:r>
                    </a:p>
                  </a:txBody>
                  <a:tcPr anchor="ctr"/>
                </a:tc>
                <a:extLst>
                  <a:ext uri="{0D108BD9-81ED-4DB2-BD59-A6C34878D82A}">
                    <a16:rowId xmlns:a16="http://schemas.microsoft.com/office/drawing/2014/main" val="3326163666"/>
                  </a:ext>
                </a:extLst>
              </a:tr>
              <a:tr h="431235">
                <a:tc>
                  <a:txBody>
                    <a:bodyPr/>
                    <a:lstStyle/>
                    <a:p>
                      <a:pPr algn="ctr"/>
                      <a:r>
                        <a:rPr lang="en-GB" dirty="0"/>
                        <a:t>4</a:t>
                      </a:r>
                    </a:p>
                  </a:txBody>
                  <a:tcPr anchor="ctr"/>
                </a:tc>
                <a:tc>
                  <a:txBody>
                    <a:bodyPr/>
                    <a:lstStyle/>
                    <a:p>
                      <a:pPr algn="ctr"/>
                      <a:r>
                        <a:rPr lang="en-GB" dirty="0"/>
                        <a:t>Ance</a:t>
                      </a:r>
                    </a:p>
                  </a:txBody>
                  <a:tcPr anchor="ctr"/>
                </a:tc>
                <a:tc>
                  <a:txBody>
                    <a:bodyPr/>
                    <a:lstStyle/>
                    <a:p>
                      <a:pPr algn="ctr"/>
                      <a:r>
                        <a:rPr lang="en-GB" dirty="0"/>
                        <a:t>117</a:t>
                      </a:r>
                    </a:p>
                  </a:txBody>
                  <a:tcPr anchor="ctr"/>
                </a:tc>
                <a:extLst>
                  <a:ext uri="{0D108BD9-81ED-4DB2-BD59-A6C34878D82A}">
                    <a16:rowId xmlns:a16="http://schemas.microsoft.com/office/drawing/2014/main" val="2090946188"/>
                  </a:ext>
                </a:extLst>
              </a:tr>
              <a:tr h="431235">
                <a:tc>
                  <a:txBody>
                    <a:bodyPr/>
                    <a:lstStyle/>
                    <a:p>
                      <a:pPr algn="ctr"/>
                      <a:r>
                        <a:rPr lang="en-GB" dirty="0"/>
                        <a:t>5</a:t>
                      </a:r>
                    </a:p>
                  </a:txBody>
                  <a:tcPr anchor="ctr"/>
                </a:tc>
                <a:tc>
                  <a:txBody>
                    <a:bodyPr/>
                    <a:lstStyle/>
                    <a:p>
                      <a:pPr algn="ctr"/>
                      <a:r>
                        <a:rPr lang="en-GB" dirty="0"/>
                        <a:t>Depression</a:t>
                      </a:r>
                    </a:p>
                  </a:txBody>
                  <a:tcPr anchor="ctr"/>
                </a:tc>
                <a:tc>
                  <a:txBody>
                    <a:bodyPr/>
                    <a:lstStyle/>
                    <a:p>
                      <a:pPr algn="ctr"/>
                      <a:r>
                        <a:rPr lang="en-GB" dirty="0"/>
                        <a:t>105</a:t>
                      </a:r>
                    </a:p>
                  </a:txBody>
                  <a:tcPr anchor="ctr"/>
                </a:tc>
                <a:extLst>
                  <a:ext uri="{0D108BD9-81ED-4DB2-BD59-A6C34878D82A}">
                    <a16:rowId xmlns:a16="http://schemas.microsoft.com/office/drawing/2014/main" val="893611369"/>
                  </a:ext>
                </a:extLst>
              </a:tr>
              <a:tr h="431235">
                <a:tc>
                  <a:txBody>
                    <a:bodyPr/>
                    <a:lstStyle/>
                    <a:p>
                      <a:pPr lvl="0" algn="ctr">
                        <a:buNone/>
                      </a:pPr>
                      <a:r>
                        <a:rPr lang="en-GB" dirty="0"/>
                        <a:t>6</a:t>
                      </a:r>
                    </a:p>
                  </a:txBody>
                  <a:tcPr anchor="ctr"/>
                </a:tc>
                <a:tc>
                  <a:txBody>
                    <a:bodyPr/>
                    <a:lstStyle/>
                    <a:p>
                      <a:pPr lvl="0" algn="ctr">
                        <a:buNone/>
                      </a:pPr>
                      <a:r>
                        <a:rPr lang="en-GB" dirty="0"/>
                        <a:t>Rheumatoid arthritis</a:t>
                      </a:r>
                    </a:p>
                  </a:txBody>
                  <a:tcPr anchor="ctr"/>
                </a:tc>
                <a:tc>
                  <a:txBody>
                    <a:bodyPr/>
                    <a:lstStyle/>
                    <a:p>
                      <a:pPr lvl="0" algn="ctr">
                        <a:buNone/>
                      </a:pPr>
                      <a:r>
                        <a:rPr lang="en-GB" dirty="0"/>
                        <a:t>98</a:t>
                      </a:r>
                    </a:p>
                  </a:txBody>
                  <a:tcPr anchor="ctr"/>
                </a:tc>
                <a:extLst>
                  <a:ext uri="{0D108BD9-81ED-4DB2-BD59-A6C34878D82A}">
                    <a16:rowId xmlns:a16="http://schemas.microsoft.com/office/drawing/2014/main" val="2693764148"/>
                  </a:ext>
                </a:extLst>
              </a:tr>
              <a:tr h="431235">
                <a:tc>
                  <a:txBody>
                    <a:bodyPr/>
                    <a:lstStyle/>
                    <a:p>
                      <a:pPr lvl="0" algn="ctr">
                        <a:buNone/>
                      </a:pPr>
                      <a:r>
                        <a:rPr lang="en-GB" dirty="0"/>
                        <a:t>7</a:t>
                      </a:r>
                    </a:p>
                  </a:txBody>
                  <a:tcPr anchor="ctr"/>
                </a:tc>
                <a:tc>
                  <a:txBody>
                    <a:bodyPr/>
                    <a:lstStyle/>
                    <a:p>
                      <a:pPr lvl="0" algn="ctr">
                        <a:buNone/>
                      </a:pPr>
                      <a:r>
                        <a:rPr lang="en-GB" dirty="0"/>
                        <a:t>Diabetes, type 2</a:t>
                      </a:r>
                    </a:p>
                  </a:txBody>
                  <a:tcPr anchor="ctr"/>
                </a:tc>
                <a:tc>
                  <a:txBody>
                    <a:bodyPr/>
                    <a:lstStyle/>
                    <a:p>
                      <a:pPr lvl="0" algn="ctr">
                        <a:buNone/>
                      </a:pPr>
                      <a:r>
                        <a:rPr lang="en-GB" dirty="0"/>
                        <a:t>89</a:t>
                      </a:r>
                    </a:p>
                  </a:txBody>
                  <a:tcPr anchor="ctr"/>
                </a:tc>
                <a:extLst>
                  <a:ext uri="{0D108BD9-81ED-4DB2-BD59-A6C34878D82A}">
                    <a16:rowId xmlns:a16="http://schemas.microsoft.com/office/drawing/2014/main" val="2090944510"/>
                  </a:ext>
                </a:extLst>
              </a:tr>
              <a:tr h="431235">
                <a:tc>
                  <a:txBody>
                    <a:bodyPr/>
                    <a:lstStyle/>
                    <a:p>
                      <a:pPr lvl="0" algn="ctr">
                        <a:buNone/>
                      </a:pPr>
                      <a:r>
                        <a:rPr lang="en-GB" dirty="0"/>
                        <a:t>8</a:t>
                      </a:r>
                    </a:p>
                  </a:txBody>
                  <a:tcPr anchor="ctr"/>
                </a:tc>
                <a:tc>
                  <a:txBody>
                    <a:bodyPr/>
                    <a:lstStyle/>
                    <a:p>
                      <a:pPr lvl="0" algn="ctr">
                        <a:buNone/>
                      </a:pPr>
                      <a:r>
                        <a:rPr lang="en-GB" dirty="0"/>
                        <a:t>Allergic rhinitis</a:t>
                      </a:r>
                    </a:p>
                  </a:txBody>
                  <a:tcPr anchor="ctr"/>
                </a:tc>
                <a:tc>
                  <a:txBody>
                    <a:bodyPr/>
                    <a:lstStyle/>
                    <a:p>
                      <a:pPr lvl="0" algn="ctr">
                        <a:buNone/>
                      </a:pPr>
                      <a:r>
                        <a:rPr lang="en-GB" dirty="0"/>
                        <a:t>88</a:t>
                      </a:r>
                    </a:p>
                  </a:txBody>
                  <a:tcPr anchor="ctr"/>
                </a:tc>
                <a:extLst>
                  <a:ext uri="{0D108BD9-81ED-4DB2-BD59-A6C34878D82A}">
                    <a16:rowId xmlns:a16="http://schemas.microsoft.com/office/drawing/2014/main" val="1683151980"/>
                  </a:ext>
                </a:extLst>
              </a:tr>
              <a:tr h="431235">
                <a:tc>
                  <a:txBody>
                    <a:bodyPr/>
                    <a:lstStyle/>
                    <a:p>
                      <a:pPr lvl="0" algn="ctr">
                        <a:buNone/>
                      </a:pPr>
                      <a:r>
                        <a:rPr lang="en-GB" dirty="0"/>
                        <a:t>9</a:t>
                      </a:r>
                    </a:p>
                  </a:txBody>
                  <a:tcPr anchor="ctr"/>
                </a:tc>
                <a:tc>
                  <a:txBody>
                    <a:bodyPr/>
                    <a:lstStyle/>
                    <a:p>
                      <a:pPr lvl="0" algn="ctr">
                        <a:buNone/>
                      </a:pPr>
                      <a:r>
                        <a:rPr lang="en-GB" dirty="0"/>
                        <a:t>Bipolar disorder</a:t>
                      </a:r>
                    </a:p>
                  </a:txBody>
                  <a:tcPr anchor="ctr"/>
                </a:tc>
                <a:tc>
                  <a:txBody>
                    <a:bodyPr/>
                    <a:lstStyle/>
                    <a:p>
                      <a:pPr lvl="0" algn="ctr">
                        <a:buNone/>
                      </a:pPr>
                      <a:r>
                        <a:rPr lang="en-GB" dirty="0"/>
                        <a:t>80</a:t>
                      </a:r>
                    </a:p>
                  </a:txBody>
                  <a:tcPr anchor="ctr"/>
                </a:tc>
                <a:extLst>
                  <a:ext uri="{0D108BD9-81ED-4DB2-BD59-A6C34878D82A}">
                    <a16:rowId xmlns:a16="http://schemas.microsoft.com/office/drawing/2014/main" val="3916756886"/>
                  </a:ext>
                </a:extLst>
              </a:tr>
              <a:tr h="431235">
                <a:tc>
                  <a:txBody>
                    <a:bodyPr/>
                    <a:lstStyle/>
                    <a:p>
                      <a:pPr lvl="0" algn="ctr">
                        <a:buNone/>
                      </a:pPr>
                      <a:r>
                        <a:rPr lang="en-GB" dirty="0"/>
                        <a:t>10</a:t>
                      </a:r>
                    </a:p>
                  </a:txBody>
                  <a:tcPr anchor="ctr"/>
                </a:tc>
                <a:tc>
                  <a:txBody>
                    <a:bodyPr/>
                    <a:lstStyle/>
                    <a:p>
                      <a:pPr lvl="0" algn="ctr">
                        <a:buNone/>
                      </a:pPr>
                      <a:r>
                        <a:rPr lang="en-GB" dirty="0"/>
                        <a:t>Osteoarthritis</a:t>
                      </a:r>
                    </a:p>
                  </a:txBody>
                  <a:tcPr anchor="ctr"/>
                </a:tc>
                <a:tc>
                  <a:txBody>
                    <a:bodyPr/>
                    <a:lstStyle/>
                    <a:p>
                      <a:pPr lvl="0" algn="ctr">
                        <a:buNone/>
                      </a:pPr>
                      <a:r>
                        <a:rPr lang="en-GB" dirty="0"/>
                        <a:t>80</a:t>
                      </a:r>
                    </a:p>
                  </a:txBody>
                  <a:tcPr anchor="ctr"/>
                </a:tc>
                <a:extLst>
                  <a:ext uri="{0D108BD9-81ED-4DB2-BD59-A6C34878D82A}">
                    <a16:rowId xmlns:a16="http://schemas.microsoft.com/office/drawing/2014/main" val="612020326"/>
                  </a:ext>
                </a:extLst>
              </a:tr>
            </a:tbl>
          </a:graphicData>
        </a:graphic>
      </p:graphicFrame>
      <p:sp>
        <p:nvSpPr>
          <p:cNvPr id="5" name="TextBox 4">
            <a:extLst>
              <a:ext uri="{FF2B5EF4-FFF2-40B4-BE49-F238E27FC236}">
                <a16:creationId xmlns:a16="http://schemas.microsoft.com/office/drawing/2014/main" id="{DE269488-032E-EFDD-5FCB-62CA61D022B4}"/>
              </a:ext>
            </a:extLst>
          </p:cNvPr>
          <p:cNvSpPr txBox="1"/>
          <p:nvPr/>
        </p:nvSpPr>
        <p:spPr>
          <a:xfrm>
            <a:off x="1923245" y="23611"/>
            <a:ext cx="598752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accent1"/>
                </a:solidFill>
                <a:latin typeface="Rockwell"/>
              </a:rPr>
              <a:t>5. Number of drugs per condition</a:t>
            </a:r>
            <a:r>
              <a:rPr lang="en-US" sz="2000" dirty="0">
                <a:solidFill>
                  <a:schemeClr val="accent1"/>
                </a:solidFill>
                <a:ea typeface="+mn-lt"/>
                <a:cs typeface="+mn-lt"/>
              </a:rPr>
              <a:t> (</a:t>
            </a:r>
            <a:r>
              <a:rPr lang="en-US" sz="2000" dirty="0">
                <a:solidFill>
                  <a:srgbClr val="00B050"/>
                </a:solidFill>
                <a:ea typeface="+mn-lt"/>
                <a:cs typeface="+mn-lt"/>
              </a:rPr>
              <a:t>Result</a:t>
            </a:r>
            <a:r>
              <a:rPr lang="en-US" sz="2000" dirty="0">
                <a:solidFill>
                  <a:schemeClr val="accent1"/>
                </a:solidFill>
                <a:ea typeface="+mn-lt"/>
                <a:cs typeface="+mn-lt"/>
              </a:rPr>
              <a:t>)</a:t>
            </a:r>
            <a:endParaRPr lang="en-US" sz="2000" dirty="0">
              <a:solidFill>
                <a:schemeClr val="accent1"/>
              </a:solidFill>
              <a:latin typeface="Rockwell"/>
            </a:endParaRPr>
          </a:p>
        </p:txBody>
      </p:sp>
      <p:sp>
        <p:nvSpPr>
          <p:cNvPr id="6" name="TextBox 5">
            <a:extLst>
              <a:ext uri="{FF2B5EF4-FFF2-40B4-BE49-F238E27FC236}">
                <a16:creationId xmlns:a16="http://schemas.microsoft.com/office/drawing/2014/main" id="{F03E2189-AFD1-FFDC-BF86-352054B7A62B}"/>
              </a:ext>
            </a:extLst>
          </p:cNvPr>
          <p:cNvSpPr txBox="1"/>
          <p:nvPr/>
        </p:nvSpPr>
        <p:spPr>
          <a:xfrm>
            <a:off x="2469063" y="6266212"/>
            <a:ext cx="861057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t>The Condition with the highest number of drugs is </a:t>
            </a:r>
            <a:r>
              <a:rPr lang="en-GB" sz="2000" b="1" dirty="0">
                <a:solidFill>
                  <a:schemeClr val="accent1"/>
                </a:solidFill>
              </a:rPr>
              <a:t>Pain</a:t>
            </a:r>
            <a:r>
              <a:rPr lang="en-GB" sz="2000" b="1" dirty="0"/>
              <a:t> </a:t>
            </a:r>
            <a:r>
              <a:rPr lang="en-GB" sz="2000" dirty="0">
                <a:solidFill>
                  <a:srgbClr val="000000"/>
                </a:solidFill>
                <a:ea typeface="+mn-lt"/>
                <a:cs typeface="+mn-lt"/>
              </a:rPr>
              <a:t>with </a:t>
            </a:r>
            <a:r>
              <a:rPr lang="en-GB" sz="2000" b="1" dirty="0">
                <a:solidFill>
                  <a:schemeClr val="accent1"/>
                </a:solidFill>
              </a:rPr>
              <a:t>200</a:t>
            </a:r>
            <a:r>
              <a:rPr lang="en-GB" sz="2000" b="1" dirty="0"/>
              <a:t> </a:t>
            </a:r>
            <a:r>
              <a:rPr lang="en-GB" sz="2000" dirty="0"/>
              <a:t>drugs.</a:t>
            </a:r>
          </a:p>
        </p:txBody>
      </p:sp>
    </p:spTree>
    <p:extLst>
      <p:ext uri="{BB962C8B-B14F-4D97-AF65-F5344CB8AC3E}">
        <p14:creationId xmlns:p14="http://schemas.microsoft.com/office/powerpoint/2010/main" val="3515964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graph of different colored bars&#10;&#10;Description automatically generated">
            <a:extLst>
              <a:ext uri="{FF2B5EF4-FFF2-40B4-BE49-F238E27FC236}">
                <a16:creationId xmlns:a16="http://schemas.microsoft.com/office/drawing/2014/main" id="{F7236D3B-0B48-91C5-C32D-658F9AE05E61}"/>
              </a:ext>
            </a:extLst>
          </p:cNvPr>
          <p:cNvPicPr>
            <a:picLocks noGrp="1" noChangeAspect="1"/>
          </p:cNvPicPr>
          <p:nvPr>
            <p:ph idx="1"/>
          </p:nvPr>
        </p:nvPicPr>
        <p:blipFill>
          <a:blip r:embed="rId2"/>
          <a:stretch>
            <a:fillRect/>
          </a:stretch>
        </p:blipFill>
        <p:spPr>
          <a:xfrm>
            <a:off x="-260837" y="207046"/>
            <a:ext cx="12990142" cy="6723350"/>
          </a:xfrm>
        </p:spPr>
      </p:pic>
      <p:sp>
        <p:nvSpPr>
          <p:cNvPr id="2" name="Title 1">
            <a:extLst>
              <a:ext uri="{FF2B5EF4-FFF2-40B4-BE49-F238E27FC236}">
                <a16:creationId xmlns:a16="http://schemas.microsoft.com/office/drawing/2014/main" id="{761779E9-586A-6281-6154-9B1364B32463}"/>
              </a:ext>
            </a:extLst>
          </p:cNvPr>
          <p:cNvSpPr>
            <a:spLocks noGrp="1"/>
          </p:cNvSpPr>
          <p:nvPr>
            <p:ph type="title"/>
          </p:nvPr>
        </p:nvSpPr>
        <p:spPr>
          <a:xfrm>
            <a:off x="523731" y="-468"/>
            <a:ext cx="11462413" cy="728527"/>
          </a:xfrm>
        </p:spPr>
        <p:txBody>
          <a:bodyPr>
            <a:noAutofit/>
          </a:bodyPr>
          <a:lstStyle/>
          <a:p>
            <a:r>
              <a:rPr lang="en-US" sz="3200" dirty="0">
                <a:solidFill>
                  <a:schemeClr val="accent1"/>
                </a:solidFill>
                <a:latin typeface="Rockwell"/>
                <a:ea typeface="+mj-lt"/>
                <a:cs typeface="+mj-lt"/>
              </a:rPr>
              <a:t>Top conditions with the highest number of drugs</a:t>
            </a:r>
            <a:endParaRPr lang="en-US" sz="3200">
              <a:solidFill>
                <a:schemeClr val="accent1"/>
              </a:solidFill>
              <a:latin typeface="Rockwell"/>
              <a:cs typeface="Calibri Light"/>
            </a:endParaRPr>
          </a:p>
        </p:txBody>
      </p:sp>
      <p:sp>
        <p:nvSpPr>
          <p:cNvPr id="6" name="TextBox 5">
            <a:extLst>
              <a:ext uri="{FF2B5EF4-FFF2-40B4-BE49-F238E27FC236}">
                <a16:creationId xmlns:a16="http://schemas.microsoft.com/office/drawing/2014/main" id="{95C5EEA7-5DA0-7CD0-F3A6-011151FFBD58}"/>
              </a:ext>
            </a:extLst>
          </p:cNvPr>
          <p:cNvSpPr txBox="1"/>
          <p:nvPr/>
        </p:nvSpPr>
        <p:spPr>
          <a:xfrm>
            <a:off x="148683" y="70152"/>
            <a:ext cx="74461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3200" dirty="0">
                <a:solidFill>
                  <a:srgbClr val="F81B02"/>
                </a:solidFill>
              </a:rPr>
              <a:t>5.</a:t>
            </a:r>
          </a:p>
        </p:txBody>
      </p:sp>
    </p:spTree>
    <p:extLst>
      <p:ext uri="{BB962C8B-B14F-4D97-AF65-F5344CB8AC3E}">
        <p14:creationId xmlns:p14="http://schemas.microsoft.com/office/powerpoint/2010/main" val="1538556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4"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2A58AD8-3E43-627E-D13B-3B52F0761813}"/>
              </a:ext>
            </a:extLst>
          </p:cNvPr>
          <p:cNvSpPr>
            <a:spLocks noGrp="1"/>
          </p:cNvSpPr>
          <p:nvPr>
            <p:ph type="title"/>
          </p:nvPr>
        </p:nvSpPr>
        <p:spPr>
          <a:xfrm>
            <a:off x="3357" y="1331"/>
            <a:ext cx="9929021" cy="643560"/>
          </a:xfrm>
        </p:spPr>
        <p:txBody>
          <a:bodyPr>
            <a:noAutofit/>
          </a:bodyPr>
          <a:lstStyle/>
          <a:p>
            <a:pPr algn="l"/>
            <a:r>
              <a:rPr lang="en-US" sz="2200" dirty="0">
                <a:solidFill>
                  <a:schemeClr val="accent1"/>
                </a:solidFill>
                <a:latin typeface="Rockwell"/>
              </a:rPr>
              <a:t>6.  Number of patients that searched on a particular drug</a:t>
            </a:r>
            <a:r>
              <a:rPr lang="en-US" sz="2200" dirty="0">
                <a:solidFill>
                  <a:schemeClr val="accent1"/>
                </a:solidFill>
                <a:latin typeface="Rockwell"/>
                <a:ea typeface="+mj-lt"/>
                <a:cs typeface="+mj-lt"/>
              </a:rPr>
              <a:t> (</a:t>
            </a:r>
            <a:r>
              <a:rPr lang="en-US" sz="2200" b="1" dirty="0">
                <a:solidFill>
                  <a:srgbClr val="0070C0"/>
                </a:solidFill>
                <a:latin typeface="Rockwell"/>
                <a:ea typeface="+mj-lt"/>
                <a:cs typeface="+mj-lt"/>
              </a:rPr>
              <a:t>Code </a:t>
            </a:r>
            <a:r>
              <a:rPr lang="en-US" sz="2200" b="1" dirty="0">
                <a:solidFill>
                  <a:schemeClr val="accent1"/>
                </a:solidFill>
                <a:latin typeface="Rockwell"/>
                <a:ea typeface="+mj-lt"/>
                <a:cs typeface="+mj-lt"/>
              </a:rPr>
              <a:t>&amp;</a:t>
            </a:r>
            <a:r>
              <a:rPr lang="en-US" sz="2200" b="1" dirty="0">
                <a:solidFill>
                  <a:srgbClr val="0070C0"/>
                </a:solidFill>
                <a:latin typeface="Rockwell"/>
                <a:ea typeface="+mj-lt"/>
                <a:cs typeface="+mj-lt"/>
              </a:rPr>
              <a:t> </a:t>
            </a:r>
            <a:r>
              <a:rPr lang="en-US" sz="2200" dirty="0">
                <a:solidFill>
                  <a:srgbClr val="00B050"/>
                </a:solidFill>
                <a:latin typeface="Rockwell"/>
                <a:ea typeface="+mj-lt"/>
                <a:cs typeface="+mj-lt"/>
              </a:rPr>
              <a:t>Result</a:t>
            </a:r>
            <a:r>
              <a:rPr lang="en-US" sz="2200" dirty="0">
                <a:solidFill>
                  <a:schemeClr val="accent1"/>
                </a:solidFill>
                <a:latin typeface="Rockwell"/>
                <a:ea typeface="+mj-lt"/>
                <a:cs typeface="+mj-lt"/>
              </a:rPr>
              <a:t>)</a:t>
            </a:r>
          </a:p>
        </p:txBody>
      </p:sp>
      <p:sp>
        <p:nvSpPr>
          <p:cNvPr id="36" name="Rectangle 35">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F5825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7" descr="A graph of different colored bars&#10;&#10;Description automatically generated">
            <a:extLst>
              <a:ext uri="{FF2B5EF4-FFF2-40B4-BE49-F238E27FC236}">
                <a16:creationId xmlns:a16="http://schemas.microsoft.com/office/drawing/2014/main" id="{21B9444B-1A9B-9E3D-1A82-73D56B71F630}"/>
              </a:ext>
            </a:extLst>
          </p:cNvPr>
          <p:cNvPicPr>
            <a:picLocks noGrp="1" noChangeAspect="1"/>
          </p:cNvPicPr>
          <p:nvPr>
            <p:ph idx="1"/>
          </p:nvPr>
        </p:nvPicPr>
        <p:blipFill>
          <a:blip r:embed="rId2"/>
          <a:stretch>
            <a:fillRect/>
          </a:stretch>
        </p:blipFill>
        <p:spPr>
          <a:xfrm>
            <a:off x="939379" y="2246212"/>
            <a:ext cx="4953802" cy="3675676"/>
          </a:xfrm>
        </p:spPr>
      </p:pic>
      <p:graphicFrame>
        <p:nvGraphicFramePr>
          <p:cNvPr id="8" name="Table 8">
            <a:extLst>
              <a:ext uri="{FF2B5EF4-FFF2-40B4-BE49-F238E27FC236}">
                <a16:creationId xmlns:a16="http://schemas.microsoft.com/office/drawing/2014/main" id="{C0FF382C-D5D2-B3B4-9B02-7D59BAD8AFB7}"/>
              </a:ext>
            </a:extLst>
          </p:cNvPr>
          <p:cNvGraphicFramePr>
            <a:graphicFrameLocks noGrp="1"/>
          </p:cNvGraphicFramePr>
          <p:nvPr>
            <p:extLst>
              <p:ext uri="{D42A27DB-BD31-4B8C-83A1-F6EECF244321}">
                <p14:modId xmlns:p14="http://schemas.microsoft.com/office/powerpoint/2010/main" val="941008215"/>
              </p:ext>
            </p:extLst>
          </p:nvPr>
        </p:nvGraphicFramePr>
        <p:xfrm>
          <a:off x="6013673" y="569602"/>
          <a:ext cx="6075778" cy="6231670"/>
        </p:xfrm>
        <a:graphic>
          <a:graphicData uri="http://schemas.openxmlformats.org/drawingml/2006/table">
            <a:tbl>
              <a:tblPr firstRow="1" bandRow="1">
                <a:tableStyleId>{5C22544A-7EE6-4342-B048-85BDC9FD1C3A}</a:tableStyleId>
              </a:tblPr>
              <a:tblGrid>
                <a:gridCol w="603697">
                  <a:extLst>
                    <a:ext uri="{9D8B030D-6E8A-4147-A177-3AD203B41FA5}">
                      <a16:colId xmlns:a16="http://schemas.microsoft.com/office/drawing/2014/main" val="727158391"/>
                    </a:ext>
                  </a:extLst>
                </a:gridCol>
                <a:gridCol w="3720141">
                  <a:extLst>
                    <a:ext uri="{9D8B030D-6E8A-4147-A177-3AD203B41FA5}">
                      <a16:colId xmlns:a16="http://schemas.microsoft.com/office/drawing/2014/main" val="3982229605"/>
                    </a:ext>
                  </a:extLst>
                </a:gridCol>
                <a:gridCol w="1751940">
                  <a:extLst>
                    <a:ext uri="{9D8B030D-6E8A-4147-A177-3AD203B41FA5}">
                      <a16:colId xmlns:a16="http://schemas.microsoft.com/office/drawing/2014/main" val="1386179395"/>
                    </a:ext>
                  </a:extLst>
                </a:gridCol>
              </a:tblGrid>
              <a:tr h="604024">
                <a:tc>
                  <a:txBody>
                    <a:bodyPr/>
                    <a:lstStyle/>
                    <a:p>
                      <a:pPr algn="ctr"/>
                      <a:r>
                        <a:rPr lang="en-GB" sz="1700" dirty="0"/>
                        <a:t>S/N</a:t>
                      </a:r>
                    </a:p>
                  </a:txBody>
                  <a:tcPr anchor="ctr"/>
                </a:tc>
                <a:tc>
                  <a:txBody>
                    <a:bodyPr/>
                    <a:lstStyle/>
                    <a:p>
                      <a:pPr algn="ctr"/>
                      <a:r>
                        <a:rPr lang="en-GB" sz="1700" dirty="0"/>
                        <a:t>List of Drugs</a:t>
                      </a:r>
                    </a:p>
                  </a:txBody>
                  <a:tcPr anchor="ctr"/>
                </a:tc>
                <a:tc>
                  <a:txBody>
                    <a:bodyPr/>
                    <a:lstStyle/>
                    <a:p>
                      <a:pPr algn="ctr"/>
                      <a:r>
                        <a:rPr lang="en-GB" sz="1700" dirty="0"/>
                        <a:t>Number of Patients</a:t>
                      </a:r>
                    </a:p>
                  </a:txBody>
                  <a:tcPr anchor="ctr"/>
                </a:tc>
                <a:extLst>
                  <a:ext uri="{0D108BD9-81ED-4DB2-BD59-A6C34878D82A}">
                    <a16:rowId xmlns:a16="http://schemas.microsoft.com/office/drawing/2014/main" val="1782771375"/>
                  </a:ext>
                </a:extLst>
              </a:tr>
              <a:tr h="562207">
                <a:tc>
                  <a:txBody>
                    <a:bodyPr/>
                    <a:lstStyle/>
                    <a:p>
                      <a:pPr algn="ctr"/>
                      <a:r>
                        <a:rPr lang="en-GB" sz="1700" dirty="0"/>
                        <a:t>1</a:t>
                      </a:r>
                    </a:p>
                  </a:txBody>
                  <a:tcPr anchor="ctr"/>
                </a:tc>
                <a:tc>
                  <a:txBody>
                    <a:bodyPr/>
                    <a:lstStyle/>
                    <a:p>
                      <a:pPr lvl="0" algn="ctr">
                        <a:buNone/>
                      </a:pPr>
                      <a:r>
                        <a:rPr lang="en-GB" sz="1700" b="0" i="0" u="none" strike="noStrike" noProof="0" dirty="0">
                          <a:latin typeface="Rockwell"/>
                        </a:rPr>
                        <a:t>Levonorgestrel</a:t>
                      </a:r>
                      <a:endParaRPr lang="en-US" sz="1700"/>
                    </a:p>
                  </a:txBody>
                  <a:tcPr anchor="ctr"/>
                </a:tc>
                <a:tc>
                  <a:txBody>
                    <a:bodyPr/>
                    <a:lstStyle/>
                    <a:p>
                      <a:pPr algn="ctr"/>
                      <a:r>
                        <a:rPr lang="en-GB" sz="1700" dirty="0"/>
                        <a:t>3657</a:t>
                      </a:r>
                    </a:p>
                  </a:txBody>
                  <a:tcPr anchor="ctr"/>
                </a:tc>
                <a:extLst>
                  <a:ext uri="{0D108BD9-81ED-4DB2-BD59-A6C34878D82A}">
                    <a16:rowId xmlns:a16="http://schemas.microsoft.com/office/drawing/2014/main" val="2836099934"/>
                  </a:ext>
                </a:extLst>
              </a:tr>
              <a:tr h="562207">
                <a:tc>
                  <a:txBody>
                    <a:bodyPr/>
                    <a:lstStyle/>
                    <a:p>
                      <a:pPr algn="ctr"/>
                      <a:r>
                        <a:rPr lang="en-GB" sz="1700" dirty="0"/>
                        <a:t>2</a:t>
                      </a:r>
                    </a:p>
                  </a:txBody>
                  <a:tcPr anchor="ctr"/>
                </a:tc>
                <a:tc>
                  <a:txBody>
                    <a:bodyPr/>
                    <a:lstStyle/>
                    <a:p>
                      <a:pPr lvl="0" algn="ctr">
                        <a:buNone/>
                      </a:pPr>
                      <a:r>
                        <a:rPr lang="en-GB" sz="1700" b="0" i="0" u="none" strike="noStrike" noProof="0" dirty="0">
                          <a:latin typeface="Rockwell"/>
                        </a:rPr>
                        <a:t>Etonogestrel</a:t>
                      </a:r>
                      <a:endParaRPr lang="en-US" sz="1700"/>
                    </a:p>
                  </a:txBody>
                  <a:tcPr anchor="ctr"/>
                </a:tc>
                <a:tc>
                  <a:txBody>
                    <a:bodyPr/>
                    <a:lstStyle/>
                    <a:p>
                      <a:pPr algn="ctr"/>
                      <a:r>
                        <a:rPr lang="en-GB" sz="1700" dirty="0"/>
                        <a:t>3336</a:t>
                      </a:r>
                    </a:p>
                  </a:txBody>
                  <a:tcPr anchor="ctr"/>
                </a:tc>
                <a:extLst>
                  <a:ext uri="{0D108BD9-81ED-4DB2-BD59-A6C34878D82A}">
                    <a16:rowId xmlns:a16="http://schemas.microsoft.com/office/drawing/2014/main" val="274663334"/>
                  </a:ext>
                </a:extLst>
              </a:tr>
              <a:tr h="562207">
                <a:tc>
                  <a:txBody>
                    <a:bodyPr/>
                    <a:lstStyle/>
                    <a:p>
                      <a:pPr algn="ctr"/>
                      <a:r>
                        <a:rPr lang="en-GB" sz="1700" dirty="0"/>
                        <a:t>3</a:t>
                      </a:r>
                    </a:p>
                  </a:txBody>
                  <a:tcPr anchor="ctr"/>
                </a:tc>
                <a:tc>
                  <a:txBody>
                    <a:bodyPr/>
                    <a:lstStyle/>
                    <a:p>
                      <a:pPr lvl="0" algn="ctr">
                        <a:buNone/>
                      </a:pPr>
                      <a:r>
                        <a:rPr lang="en-GB" sz="1700" b="0" i="0" u="none" strike="noStrike" noProof="0" dirty="0">
                          <a:latin typeface="Rockwell"/>
                        </a:rPr>
                        <a:t>Ethinyl </a:t>
                      </a:r>
                      <a:r>
                        <a:rPr lang="en-GB" sz="1700" b="0" i="0" u="none" strike="noStrike" noProof="0" err="1">
                          <a:latin typeface="Rockwell"/>
                        </a:rPr>
                        <a:t>estradiol</a:t>
                      </a:r>
                      <a:r>
                        <a:rPr lang="en-GB" sz="1700" b="0" i="0" u="none" strike="noStrike" noProof="0" dirty="0">
                          <a:latin typeface="Rockwell"/>
                        </a:rPr>
                        <a:t> / norethindrone </a:t>
                      </a:r>
                      <a:endParaRPr lang="en-US" sz="1700"/>
                    </a:p>
                  </a:txBody>
                  <a:tcPr anchor="ctr"/>
                </a:tc>
                <a:tc>
                  <a:txBody>
                    <a:bodyPr/>
                    <a:lstStyle/>
                    <a:p>
                      <a:pPr algn="ctr"/>
                      <a:r>
                        <a:rPr lang="en-GB" sz="1700" dirty="0"/>
                        <a:t>2850</a:t>
                      </a:r>
                    </a:p>
                  </a:txBody>
                  <a:tcPr anchor="ctr"/>
                </a:tc>
                <a:extLst>
                  <a:ext uri="{0D108BD9-81ED-4DB2-BD59-A6C34878D82A}">
                    <a16:rowId xmlns:a16="http://schemas.microsoft.com/office/drawing/2014/main" val="2437953154"/>
                  </a:ext>
                </a:extLst>
              </a:tr>
              <a:tr h="562207">
                <a:tc>
                  <a:txBody>
                    <a:bodyPr/>
                    <a:lstStyle/>
                    <a:p>
                      <a:pPr algn="ctr"/>
                      <a:r>
                        <a:rPr lang="en-GB" sz="1700" dirty="0"/>
                        <a:t>4</a:t>
                      </a:r>
                    </a:p>
                  </a:txBody>
                  <a:tcPr anchor="ctr"/>
                </a:tc>
                <a:tc>
                  <a:txBody>
                    <a:bodyPr/>
                    <a:lstStyle/>
                    <a:p>
                      <a:pPr lvl="0" algn="ctr">
                        <a:buNone/>
                      </a:pPr>
                      <a:r>
                        <a:rPr lang="en-GB" sz="1700" b="0" i="0" u="none" strike="noStrike" noProof="0" dirty="0">
                          <a:latin typeface="Rockwell"/>
                        </a:rPr>
                        <a:t>Nexplanon</a:t>
                      </a:r>
                      <a:endParaRPr lang="en-US" sz="1700"/>
                    </a:p>
                  </a:txBody>
                  <a:tcPr anchor="ctr"/>
                </a:tc>
                <a:tc>
                  <a:txBody>
                    <a:bodyPr/>
                    <a:lstStyle/>
                    <a:p>
                      <a:pPr algn="ctr"/>
                      <a:r>
                        <a:rPr lang="en-GB" sz="1700" dirty="0"/>
                        <a:t>2156</a:t>
                      </a:r>
                    </a:p>
                  </a:txBody>
                  <a:tcPr anchor="ctr"/>
                </a:tc>
                <a:extLst>
                  <a:ext uri="{0D108BD9-81ED-4DB2-BD59-A6C34878D82A}">
                    <a16:rowId xmlns:a16="http://schemas.microsoft.com/office/drawing/2014/main" val="167617983"/>
                  </a:ext>
                </a:extLst>
              </a:tr>
              <a:tr h="562207">
                <a:tc>
                  <a:txBody>
                    <a:bodyPr/>
                    <a:lstStyle/>
                    <a:p>
                      <a:pPr algn="ctr"/>
                      <a:r>
                        <a:rPr lang="en-GB" sz="1700" dirty="0"/>
                        <a:t>5</a:t>
                      </a:r>
                    </a:p>
                  </a:txBody>
                  <a:tcPr anchor="ctr"/>
                </a:tc>
                <a:tc>
                  <a:txBody>
                    <a:bodyPr/>
                    <a:lstStyle/>
                    <a:p>
                      <a:pPr lvl="0" algn="ctr">
                        <a:buNone/>
                      </a:pPr>
                      <a:r>
                        <a:rPr lang="en-GB" sz="1700" b="0" i="0" u="none" strike="noStrike" noProof="0" dirty="0">
                          <a:latin typeface="Rockwell"/>
                        </a:rPr>
                        <a:t>Ethinyl </a:t>
                      </a:r>
                      <a:r>
                        <a:rPr lang="en-GB" sz="1700" b="0" i="0" u="none" strike="noStrike" noProof="0" err="1">
                          <a:latin typeface="Rockwell"/>
                        </a:rPr>
                        <a:t>estradiol</a:t>
                      </a:r>
                      <a:r>
                        <a:rPr lang="en-GB" sz="1700" b="0" i="0" u="none" strike="noStrike" noProof="0" dirty="0">
                          <a:latin typeface="Rockwell"/>
                        </a:rPr>
                        <a:t> / </a:t>
                      </a:r>
                      <a:r>
                        <a:rPr lang="en-GB" sz="1700" b="0" i="0" u="none" strike="noStrike" noProof="0" err="1">
                          <a:latin typeface="Rockwell"/>
                        </a:rPr>
                        <a:t>norgestimate</a:t>
                      </a:r>
                      <a:endParaRPr lang="en-US" sz="1700"/>
                    </a:p>
                  </a:txBody>
                  <a:tcPr anchor="ctr"/>
                </a:tc>
                <a:tc>
                  <a:txBody>
                    <a:bodyPr/>
                    <a:lstStyle/>
                    <a:p>
                      <a:pPr algn="ctr"/>
                      <a:r>
                        <a:rPr lang="en-GB" sz="1700" dirty="0"/>
                        <a:t>2117</a:t>
                      </a:r>
                    </a:p>
                  </a:txBody>
                  <a:tcPr anchor="ctr"/>
                </a:tc>
                <a:extLst>
                  <a:ext uri="{0D108BD9-81ED-4DB2-BD59-A6C34878D82A}">
                    <a16:rowId xmlns:a16="http://schemas.microsoft.com/office/drawing/2014/main" val="1105304352"/>
                  </a:ext>
                </a:extLst>
              </a:tr>
              <a:tr h="562207">
                <a:tc>
                  <a:txBody>
                    <a:bodyPr/>
                    <a:lstStyle/>
                    <a:p>
                      <a:pPr algn="ctr"/>
                      <a:r>
                        <a:rPr lang="en-GB" sz="1700" dirty="0"/>
                        <a:t>6</a:t>
                      </a:r>
                    </a:p>
                  </a:txBody>
                  <a:tcPr anchor="ctr"/>
                </a:tc>
                <a:tc>
                  <a:txBody>
                    <a:bodyPr/>
                    <a:lstStyle/>
                    <a:p>
                      <a:pPr lvl="0" algn="ctr">
                        <a:buNone/>
                      </a:pPr>
                      <a:r>
                        <a:rPr lang="en-GB" sz="1700" b="0" i="0" u="none" strike="noStrike" noProof="0" dirty="0">
                          <a:latin typeface="Rockwell"/>
                        </a:rPr>
                        <a:t>Ethinyl </a:t>
                      </a:r>
                      <a:r>
                        <a:rPr lang="en-GB" sz="1700" b="0" i="0" u="none" strike="noStrike" noProof="0" err="1">
                          <a:latin typeface="Rockwell"/>
                        </a:rPr>
                        <a:t>estradiol</a:t>
                      </a:r>
                      <a:r>
                        <a:rPr lang="en-GB" sz="1700" b="0" i="0" u="none" strike="noStrike" noProof="0" dirty="0">
                          <a:latin typeface="Rockwell"/>
                        </a:rPr>
                        <a:t> / levonorgestrel</a:t>
                      </a:r>
                      <a:endParaRPr lang="en-US" sz="1700"/>
                    </a:p>
                  </a:txBody>
                  <a:tcPr anchor="ctr"/>
                </a:tc>
                <a:tc>
                  <a:txBody>
                    <a:bodyPr/>
                    <a:lstStyle/>
                    <a:p>
                      <a:pPr algn="ctr"/>
                      <a:r>
                        <a:rPr lang="en-GB" sz="1700" dirty="0"/>
                        <a:t>1888</a:t>
                      </a:r>
                    </a:p>
                  </a:txBody>
                  <a:tcPr anchor="ctr"/>
                </a:tc>
                <a:extLst>
                  <a:ext uri="{0D108BD9-81ED-4DB2-BD59-A6C34878D82A}">
                    <a16:rowId xmlns:a16="http://schemas.microsoft.com/office/drawing/2014/main" val="1204965081"/>
                  </a:ext>
                </a:extLst>
              </a:tr>
              <a:tr h="562207">
                <a:tc>
                  <a:txBody>
                    <a:bodyPr/>
                    <a:lstStyle/>
                    <a:p>
                      <a:pPr algn="ctr"/>
                      <a:r>
                        <a:rPr lang="en-GB" sz="1700" dirty="0"/>
                        <a:t>7</a:t>
                      </a:r>
                    </a:p>
                  </a:txBody>
                  <a:tcPr anchor="ctr"/>
                </a:tc>
                <a:tc>
                  <a:txBody>
                    <a:bodyPr/>
                    <a:lstStyle/>
                    <a:p>
                      <a:pPr lvl="0" algn="ctr">
                        <a:buNone/>
                      </a:pPr>
                      <a:r>
                        <a:rPr lang="en-GB" sz="1700" b="0" i="0" u="none" strike="noStrike" noProof="0" dirty="0">
                          <a:latin typeface="Rockwell"/>
                        </a:rPr>
                        <a:t>Phentermine </a:t>
                      </a:r>
                      <a:endParaRPr lang="en-US" sz="1700"/>
                    </a:p>
                  </a:txBody>
                  <a:tcPr anchor="ctr"/>
                </a:tc>
                <a:tc>
                  <a:txBody>
                    <a:bodyPr/>
                    <a:lstStyle/>
                    <a:p>
                      <a:pPr algn="ctr"/>
                      <a:r>
                        <a:rPr lang="en-GB" sz="1700" dirty="0"/>
                        <a:t>1543</a:t>
                      </a:r>
                    </a:p>
                  </a:txBody>
                  <a:tcPr anchor="ctr"/>
                </a:tc>
                <a:extLst>
                  <a:ext uri="{0D108BD9-81ED-4DB2-BD59-A6C34878D82A}">
                    <a16:rowId xmlns:a16="http://schemas.microsoft.com/office/drawing/2014/main" val="3266991017"/>
                  </a:ext>
                </a:extLst>
              </a:tr>
              <a:tr h="562207">
                <a:tc>
                  <a:txBody>
                    <a:bodyPr/>
                    <a:lstStyle/>
                    <a:p>
                      <a:pPr lvl="0" algn="ctr">
                        <a:buNone/>
                      </a:pPr>
                      <a:r>
                        <a:rPr lang="en-GB" sz="1700" dirty="0"/>
                        <a:t>8</a:t>
                      </a:r>
                    </a:p>
                  </a:txBody>
                  <a:tcPr anchor="ctr"/>
                </a:tc>
                <a:tc>
                  <a:txBody>
                    <a:bodyPr/>
                    <a:lstStyle/>
                    <a:p>
                      <a:pPr lvl="0" algn="ctr">
                        <a:buNone/>
                      </a:pPr>
                      <a:r>
                        <a:rPr lang="en-GB" sz="1700" b="0" i="0" u="none" strike="noStrike" noProof="0" dirty="0">
                          <a:latin typeface="Rockwell"/>
                        </a:rPr>
                        <a:t>Sertraline </a:t>
                      </a:r>
                      <a:endParaRPr lang="en-US" sz="1700"/>
                    </a:p>
                  </a:txBody>
                  <a:tcPr anchor="ctr"/>
                </a:tc>
                <a:tc>
                  <a:txBody>
                    <a:bodyPr/>
                    <a:lstStyle/>
                    <a:p>
                      <a:pPr lvl="0" algn="ctr">
                        <a:buNone/>
                      </a:pPr>
                      <a:r>
                        <a:rPr lang="en-GB" sz="1700" dirty="0"/>
                        <a:t>1360</a:t>
                      </a:r>
                    </a:p>
                  </a:txBody>
                  <a:tcPr anchor="ctr"/>
                </a:tc>
                <a:extLst>
                  <a:ext uri="{0D108BD9-81ED-4DB2-BD59-A6C34878D82A}">
                    <a16:rowId xmlns:a16="http://schemas.microsoft.com/office/drawing/2014/main" val="3913839290"/>
                  </a:ext>
                </a:extLst>
              </a:tr>
              <a:tr h="562207">
                <a:tc>
                  <a:txBody>
                    <a:bodyPr/>
                    <a:lstStyle/>
                    <a:p>
                      <a:pPr lvl="0" algn="ctr">
                        <a:buNone/>
                      </a:pPr>
                      <a:r>
                        <a:rPr lang="en-GB" sz="1700" dirty="0"/>
                        <a:t>9</a:t>
                      </a:r>
                    </a:p>
                  </a:txBody>
                  <a:tcPr anchor="ctr"/>
                </a:tc>
                <a:tc>
                  <a:txBody>
                    <a:bodyPr/>
                    <a:lstStyle/>
                    <a:p>
                      <a:pPr lvl="0" algn="ctr">
                        <a:buNone/>
                      </a:pPr>
                      <a:r>
                        <a:rPr lang="en-GB" sz="1700" b="0" i="0" u="none" strike="noStrike" noProof="0" dirty="0">
                          <a:latin typeface="Rockwell"/>
                        </a:rPr>
                        <a:t>Escitalopram</a:t>
                      </a:r>
                      <a:endParaRPr lang="en-US" sz="1700"/>
                    </a:p>
                  </a:txBody>
                  <a:tcPr anchor="ctr"/>
                </a:tc>
                <a:tc>
                  <a:txBody>
                    <a:bodyPr/>
                    <a:lstStyle/>
                    <a:p>
                      <a:pPr lvl="0" algn="ctr">
                        <a:buNone/>
                      </a:pPr>
                      <a:r>
                        <a:rPr lang="en-GB" sz="1700" dirty="0"/>
                        <a:t>1292</a:t>
                      </a:r>
                    </a:p>
                  </a:txBody>
                  <a:tcPr anchor="ctr"/>
                </a:tc>
                <a:extLst>
                  <a:ext uri="{0D108BD9-81ED-4DB2-BD59-A6C34878D82A}">
                    <a16:rowId xmlns:a16="http://schemas.microsoft.com/office/drawing/2014/main" val="4268630128"/>
                  </a:ext>
                </a:extLst>
              </a:tr>
              <a:tr h="562207">
                <a:tc>
                  <a:txBody>
                    <a:bodyPr/>
                    <a:lstStyle/>
                    <a:p>
                      <a:pPr lvl="0" algn="ctr">
                        <a:buNone/>
                      </a:pPr>
                      <a:r>
                        <a:rPr lang="en-GB" sz="1700" dirty="0"/>
                        <a:t>10</a:t>
                      </a:r>
                    </a:p>
                  </a:txBody>
                  <a:tcPr anchor="ctr"/>
                </a:tc>
                <a:tc>
                  <a:txBody>
                    <a:bodyPr/>
                    <a:lstStyle/>
                    <a:p>
                      <a:pPr lvl="0" algn="ctr">
                        <a:buNone/>
                      </a:pPr>
                      <a:r>
                        <a:rPr lang="en-GB" sz="1700" b="0" i="0" u="none" strike="noStrike" noProof="0" dirty="0">
                          <a:latin typeface="Rockwell"/>
                        </a:rPr>
                        <a:t>Mirena</a:t>
                      </a:r>
                      <a:endParaRPr lang="en-US" sz="1700"/>
                    </a:p>
                  </a:txBody>
                  <a:tcPr anchor="ctr"/>
                </a:tc>
                <a:tc>
                  <a:txBody>
                    <a:bodyPr/>
                    <a:lstStyle/>
                    <a:p>
                      <a:pPr lvl="0" algn="ctr">
                        <a:buNone/>
                      </a:pPr>
                      <a:r>
                        <a:rPr lang="en-GB" sz="1700" dirty="0"/>
                        <a:t>1242</a:t>
                      </a:r>
                    </a:p>
                  </a:txBody>
                  <a:tcPr anchor="ctr"/>
                </a:tc>
                <a:extLst>
                  <a:ext uri="{0D108BD9-81ED-4DB2-BD59-A6C34878D82A}">
                    <a16:rowId xmlns:a16="http://schemas.microsoft.com/office/drawing/2014/main" val="3108992792"/>
                  </a:ext>
                </a:extLst>
              </a:tr>
            </a:tbl>
          </a:graphicData>
        </a:graphic>
      </p:graphicFrame>
      <p:sp>
        <p:nvSpPr>
          <p:cNvPr id="3" name="TextBox 2">
            <a:extLst>
              <a:ext uri="{FF2B5EF4-FFF2-40B4-BE49-F238E27FC236}">
                <a16:creationId xmlns:a16="http://schemas.microsoft.com/office/drawing/2014/main" id="{F18E967E-F849-596B-E384-2966EE7F9397}"/>
              </a:ext>
            </a:extLst>
          </p:cNvPr>
          <p:cNvSpPr txBox="1"/>
          <p:nvPr/>
        </p:nvSpPr>
        <p:spPr>
          <a:xfrm>
            <a:off x="47577" y="608539"/>
            <a:ext cx="5995637"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GB" sz="1400" err="1">
                <a:solidFill>
                  <a:schemeClr val="tx1">
                    <a:lumMod val="85000"/>
                    <a:lumOff val="15000"/>
                  </a:schemeClr>
                </a:solidFill>
                <a:ea typeface="+mn-lt"/>
                <a:cs typeface="+mn-lt"/>
              </a:rPr>
              <a:t>patients_per_drug</a:t>
            </a:r>
            <a:r>
              <a:rPr lang="en-GB" sz="1400" dirty="0">
                <a:solidFill>
                  <a:schemeClr val="tx1">
                    <a:lumMod val="85000"/>
                    <a:lumOff val="15000"/>
                  </a:schemeClr>
                </a:solidFill>
                <a:ea typeface="+mn-lt"/>
                <a:cs typeface="+mn-lt"/>
              </a:rPr>
              <a:t> = </a:t>
            </a:r>
            <a:r>
              <a:rPr lang="en-GB" sz="1400" err="1">
                <a:solidFill>
                  <a:schemeClr val="tx1">
                    <a:lumMod val="85000"/>
                    <a:lumOff val="15000"/>
                  </a:schemeClr>
                </a:solidFill>
                <a:ea typeface="+mn-lt"/>
                <a:cs typeface="+mn-lt"/>
              </a:rPr>
              <a:t>df</a:t>
            </a:r>
            <a:r>
              <a:rPr lang="en-GB" sz="1400" dirty="0">
                <a:solidFill>
                  <a:schemeClr val="tx1">
                    <a:lumMod val="85000"/>
                    <a:lumOff val="15000"/>
                  </a:schemeClr>
                </a:solidFill>
                <a:ea typeface="+mn-lt"/>
                <a:cs typeface="+mn-lt"/>
              </a:rPr>
              <a:t>[</a:t>
            </a:r>
            <a:r>
              <a:rPr lang="en-GB" sz="1400" dirty="0">
                <a:solidFill>
                  <a:srgbClr val="00B050"/>
                </a:solidFill>
                <a:ea typeface="+mn-lt"/>
                <a:cs typeface="+mn-lt"/>
              </a:rPr>
              <a:t>'</a:t>
            </a:r>
            <a:r>
              <a:rPr lang="en-GB" sz="1400" err="1">
                <a:solidFill>
                  <a:srgbClr val="00B050"/>
                </a:solidFill>
                <a:ea typeface="+mn-lt"/>
                <a:cs typeface="+mn-lt"/>
              </a:rPr>
              <a:t>drugName</a:t>
            </a:r>
            <a:r>
              <a:rPr lang="en-GB" sz="1400" dirty="0">
                <a:solidFill>
                  <a:srgbClr val="00B050"/>
                </a:solidFill>
                <a:ea typeface="+mn-lt"/>
                <a:cs typeface="+mn-lt"/>
              </a:rPr>
              <a:t>'</a:t>
            </a:r>
            <a:r>
              <a:rPr lang="en-GB" sz="1400" dirty="0">
                <a:solidFill>
                  <a:schemeClr val="tx1">
                    <a:lumMod val="85000"/>
                    <a:lumOff val="15000"/>
                  </a:schemeClr>
                </a:solidFill>
                <a:ea typeface="+mn-lt"/>
                <a:cs typeface="+mn-lt"/>
              </a:rPr>
              <a:t>].</a:t>
            </a:r>
            <a:r>
              <a:rPr lang="en-GB" sz="1400" err="1">
                <a:solidFill>
                  <a:schemeClr val="tx1">
                    <a:lumMod val="85000"/>
                    <a:lumOff val="15000"/>
                  </a:schemeClr>
                </a:solidFill>
                <a:ea typeface="+mn-lt"/>
                <a:cs typeface="+mn-lt"/>
              </a:rPr>
              <a:t>value_counts</a:t>
            </a:r>
            <a:r>
              <a:rPr lang="en-GB" sz="1400" dirty="0">
                <a:solidFill>
                  <a:schemeClr val="tx1">
                    <a:lumMod val="85000"/>
                    <a:lumOff val="15000"/>
                  </a:schemeClr>
                </a:solidFill>
                <a:ea typeface="+mn-lt"/>
                <a:cs typeface="+mn-lt"/>
              </a:rPr>
              <a:t>().</a:t>
            </a:r>
            <a:r>
              <a:rPr lang="en-GB" sz="1400" err="1">
                <a:solidFill>
                  <a:schemeClr val="tx1">
                    <a:lumMod val="85000"/>
                    <a:lumOff val="15000"/>
                  </a:schemeClr>
                </a:solidFill>
                <a:ea typeface="+mn-lt"/>
                <a:cs typeface="+mn-lt"/>
              </a:rPr>
              <a:t>rename_axis</a:t>
            </a:r>
            <a:r>
              <a:rPr lang="en-GB" sz="1400" dirty="0">
                <a:solidFill>
                  <a:schemeClr val="tx1">
                    <a:lumMod val="85000"/>
                    <a:lumOff val="15000"/>
                  </a:schemeClr>
                </a:solidFill>
                <a:ea typeface="+mn-lt"/>
                <a:cs typeface="+mn-lt"/>
              </a:rPr>
              <a:t>(</a:t>
            </a:r>
            <a:r>
              <a:rPr lang="en-GB" sz="1400" dirty="0">
                <a:solidFill>
                  <a:srgbClr val="00B050"/>
                </a:solidFill>
                <a:ea typeface="+mn-lt"/>
                <a:cs typeface="+mn-lt"/>
              </a:rPr>
              <a:t>'List of Drugs'</a:t>
            </a:r>
            <a:r>
              <a:rPr lang="en-GB" sz="1400" dirty="0">
                <a:solidFill>
                  <a:schemeClr val="tx1">
                    <a:lumMod val="85000"/>
                    <a:lumOff val="15000"/>
                  </a:schemeClr>
                </a:solidFill>
                <a:ea typeface="+mn-lt"/>
                <a:cs typeface="+mn-lt"/>
              </a:rPr>
              <a:t>).</a:t>
            </a:r>
            <a:r>
              <a:rPr lang="en-GB" sz="1400" err="1">
                <a:solidFill>
                  <a:schemeClr val="tx1">
                    <a:lumMod val="85000"/>
                    <a:lumOff val="15000"/>
                  </a:schemeClr>
                </a:solidFill>
                <a:ea typeface="+mn-lt"/>
                <a:cs typeface="+mn-lt"/>
              </a:rPr>
              <a:t>reset_index</a:t>
            </a:r>
            <a:r>
              <a:rPr lang="en-GB" sz="1400" dirty="0">
                <a:solidFill>
                  <a:schemeClr val="tx1">
                    <a:lumMod val="85000"/>
                    <a:lumOff val="15000"/>
                  </a:schemeClr>
                </a:solidFill>
                <a:ea typeface="+mn-lt"/>
                <a:cs typeface="+mn-lt"/>
              </a:rPr>
              <a:t>(</a:t>
            </a:r>
            <a:r>
              <a:rPr lang="en-GB" sz="1400" dirty="0">
                <a:solidFill>
                  <a:srgbClr val="7030A0"/>
                </a:solidFill>
                <a:ea typeface="+mn-lt"/>
                <a:cs typeface="+mn-lt"/>
              </a:rPr>
              <a:t>name</a:t>
            </a:r>
            <a:r>
              <a:rPr lang="en-GB" sz="1400" dirty="0">
                <a:solidFill>
                  <a:schemeClr val="tx1">
                    <a:lumMod val="85000"/>
                    <a:lumOff val="15000"/>
                  </a:schemeClr>
                </a:solidFill>
                <a:ea typeface="+mn-lt"/>
                <a:cs typeface="+mn-lt"/>
              </a:rPr>
              <a:t>=</a:t>
            </a:r>
            <a:r>
              <a:rPr lang="en-GB" sz="1400" dirty="0">
                <a:solidFill>
                  <a:srgbClr val="00B050"/>
                </a:solidFill>
                <a:ea typeface="+mn-lt"/>
                <a:cs typeface="+mn-lt"/>
              </a:rPr>
              <a:t>'Number of Patients'</a:t>
            </a:r>
            <a:r>
              <a:rPr lang="en-GB" sz="1400" dirty="0">
                <a:solidFill>
                  <a:schemeClr val="tx1">
                    <a:lumMod val="85000"/>
                    <a:lumOff val="15000"/>
                  </a:schemeClr>
                </a:solidFill>
                <a:ea typeface="+mn-lt"/>
                <a:cs typeface="+mn-lt"/>
              </a:rPr>
              <a:t>)</a:t>
            </a:r>
            <a:endParaRPr lang="en-US" sz="1400">
              <a:solidFill>
                <a:schemeClr val="tx1">
                  <a:lumMod val="85000"/>
                  <a:lumOff val="15000"/>
                </a:schemeClr>
              </a:solidFill>
              <a:ea typeface="+mn-lt"/>
              <a:cs typeface="+mn-lt"/>
            </a:endParaRPr>
          </a:p>
          <a:p>
            <a:pPr marL="285750" indent="-285750">
              <a:buFont typeface="Wingdings"/>
              <a:buChar char="§"/>
            </a:pPr>
            <a:r>
              <a:rPr lang="en-GB" sz="1400" err="1">
                <a:solidFill>
                  <a:schemeClr val="tx1">
                    <a:lumMod val="85000"/>
                    <a:lumOff val="15000"/>
                  </a:schemeClr>
                </a:solidFill>
                <a:ea typeface="+mn-lt"/>
                <a:cs typeface="+mn-lt"/>
              </a:rPr>
              <a:t>patients_per_drug.index</a:t>
            </a:r>
            <a:r>
              <a:rPr lang="en-GB" sz="1400" dirty="0">
                <a:solidFill>
                  <a:schemeClr val="tx1">
                    <a:lumMod val="85000"/>
                    <a:lumOff val="15000"/>
                  </a:schemeClr>
                </a:solidFill>
                <a:ea typeface="+mn-lt"/>
                <a:cs typeface="+mn-lt"/>
              </a:rPr>
              <a:t> = </a:t>
            </a:r>
            <a:r>
              <a:rPr lang="en-GB" sz="1400" dirty="0">
                <a:solidFill>
                  <a:srgbClr val="7030A0"/>
                </a:solidFill>
                <a:ea typeface="+mn-lt"/>
                <a:cs typeface="+mn-lt"/>
              </a:rPr>
              <a:t>range</a:t>
            </a:r>
            <a:r>
              <a:rPr lang="en-GB" sz="1400" dirty="0">
                <a:solidFill>
                  <a:schemeClr val="tx1">
                    <a:lumMod val="85000"/>
                    <a:lumOff val="15000"/>
                  </a:schemeClr>
                </a:solidFill>
                <a:ea typeface="+mn-lt"/>
                <a:cs typeface="+mn-lt"/>
              </a:rPr>
              <a:t>(</a:t>
            </a:r>
            <a:r>
              <a:rPr lang="en-GB" sz="1400" dirty="0">
                <a:solidFill>
                  <a:srgbClr val="0070C0"/>
                </a:solidFill>
                <a:ea typeface="+mn-lt"/>
                <a:cs typeface="+mn-lt"/>
              </a:rPr>
              <a:t>1</a:t>
            </a:r>
            <a:r>
              <a:rPr lang="en-GB" sz="1400" dirty="0">
                <a:solidFill>
                  <a:schemeClr val="tx1">
                    <a:lumMod val="85000"/>
                    <a:lumOff val="15000"/>
                  </a:schemeClr>
                </a:solidFill>
                <a:ea typeface="+mn-lt"/>
                <a:cs typeface="+mn-lt"/>
              </a:rPr>
              <a:t>, </a:t>
            </a:r>
            <a:r>
              <a:rPr lang="en-GB" sz="1400" err="1">
                <a:solidFill>
                  <a:srgbClr val="7030A0"/>
                </a:solidFill>
                <a:ea typeface="+mn-lt"/>
                <a:cs typeface="+mn-lt"/>
              </a:rPr>
              <a:t>len</a:t>
            </a:r>
            <a:r>
              <a:rPr lang="en-GB" sz="1400" dirty="0">
                <a:solidFill>
                  <a:schemeClr val="tx1">
                    <a:lumMod val="85000"/>
                    <a:lumOff val="15000"/>
                  </a:schemeClr>
                </a:solidFill>
                <a:ea typeface="+mn-lt"/>
                <a:cs typeface="+mn-lt"/>
              </a:rPr>
              <a:t>(</a:t>
            </a:r>
            <a:r>
              <a:rPr lang="en-GB" sz="1400" err="1">
                <a:solidFill>
                  <a:schemeClr val="tx1">
                    <a:lumMod val="85000"/>
                    <a:lumOff val="15000"/>
                  </a:schemeClr>
                </a:solidFill>
                <a:ea typeface="+mn-lt"/>
                <a:cs typeface="+mn-lt"/>
              </a:rPr>
              <a:t>patients_per_drug</a:t>
            </a:r>
            <a:r>
              <a:rPr lang="en-GB" sz="1400" dirty="0">
                <a:solidFill>
                  <a:schemeClr val="tx1">
                    <a:lumMod val="85000"/>
                    <a:lumOff val="15000"/>
                  </a:schemeClr>
                </a:solidFill>
                <a:ea typeface="+mn-lt"/>
                <a:cs typeface="+mn-lt"/>
              </a:rPr>
              <a:t>) + </a:t>
            </a:r>
            <a:r>
              <a:rPr lang="en-GB" sz="1400" dirty="0">
                <a:solidFill>
                  <a:srgbClr val="0070C0"/>
                </a:solidFill>
                <a:ea typeface="+mn-lt"/>
                <a:cs typeface="+mn-lt"/>
              </a:rPr>
              <a:t>1</a:t>
            </a:r>
            <a:r>
              <a:rPr lang="en-GB" sz="1400" dirty="0">
                <a:solidFill>
                  <a:schemeClr val="tx1">
                    <a:lumMod val="85000"/>
                    <a:lumOff val="15000"/>
                  </a:schemeClr>
                </a:solidFill>
                <a:ea typeface="+mn-lt"/>
                <a:cs typeface="+mn-lt"/>
              </a:rPr>
              <a:t>)</a:t>
            </a:r>
            <a:endParaRPr lang="en-US" sz="1400">
              <a:solidFill>
                <a:schemeClr val="tx1">
                  <a:lumMod val="85000"/>
                  <a:lumOff val="15000"/>
                </a:schemeClr>
              </a:solidFill>
              <a:ea typeface="+mn-lt"/>
              <a:cs typeface="+mn-lt"/>
            </a:endParaRPr>
          </a:p>
          <a:p>
            <a:pPr marL="285750" indent="-285750">
              <a:buFont typeface="Wingdings"/>
              <a:buChar char="§"/>
            </a:pPr>
            <a:r>
              <a:rPr lang="en-GB" sz="1400" dirty="0">
                <a:solidFill>
                  <a:srgbClr val="0070C0"/>
                </a:solidFill>
                <a:ea typeface="+mn-lt"/>
                <a:cs typeface="+mn-lt"/>
              </a:rPr>
              <a:t>print</a:t>
            </a:r>
            <a:r>
              <a:rPr lang="en-GB" sz="1400" dirty="0">
                <a:solidFill>
                  <a:schemeClr val="tx1">
                    <a:lumMod val="85000"/>
                    <a:lumOff val="15000"/>
                  </a:schemeClr>
                </a:solidFill>
                <a:ea typeface="+mn-lt"/>
                <a:cs typeface="+mn-lt"/>
              </a:rPr>
              <a:t>(</a:t>
            </a:r>
            <a:r>
              <a:rPr lang="en-GB" sz="1400" dirty="0">
                <a:solidFill>
                  <a:srgbClr val="00B050"/>
                </a:solidFill>
                <a:ea typeface="+mn-lt"/>
                <a:cs typeface="+mn-lt"/>
              </a:rPr>
              <a:t>"Patients Per Drug"</a:t>
            </a:r>
            <a:r>
              <a:rPr lang="en-GB" sz="1400" dirty="0">
                <a:solidFill>
                  <a:schemeClr val="tx1">
                    <a:lumMod val="85000"/>
                    <a:lumOff val="15000"/>
                  </a:schemeClr>
                </a:solidFill>
                <a:ea typeface="+mn-lt"/>
                <a:cs typeface="+mn-lt"/>
              </a:rPr>
              <a:t>)</a:t>
            </a:r>
            <a:endParaRPr lang="en-US" sz="1400">
              <a:solidFill>
                <a:schemeClr val="tx1">
                  <a:lumMod val="85000"/>
                  <a:lumOff val="15000"/>
                </a:schemeClr>
              </a:solidFill>
              <a:ea typeface="+mn-lt"/>
              <a:cs typeface="+mn-lt"/>
            </a:endParaRPr>
          </a:p>
          <a:p>
            <a:pPr marL="285750" indent="-285750">
              <a:buFont typeface="Wingdings"/>
              <a:buChar char="§"/>
            </a:pPr>
            <a:r>
              <a:rPr lang="en-GB" sz="1400" dirty="0">
                <a:solidFill>
                  <a:srgbClr val="0070C0"/>
                </a:solidFill>
                <a:ea typeface="+mn-lt"/>
                <a:cs typeface="+mn-lt"/>
              </a:rPr>
              <a:t>print</a:t>
            </a:r>
            <a:r>
              <a:rPr lang="en-GB" sz="1400" dirty="0">
                <a:solidFill>
                  <a:schemeClr val="tx1">
                    <a:lumMod val="85000"/>
                    <a:lumOff val="15000"/>
                  </a:schemeClr>
                </a:solidFill>
                <a:ea typeface="+mn-lt"/>
                <a:cs typeface="+mn-lt"/>
              </a:rPr>
              <a:t>(</a:t>
            </a:r>
            <a:r>
              <a:rPr lang="en-GB" sz="1400" err="1">
                <a:solidFill>
                  <a:schemeClr val="tx1">
                    <a:lumMod val="85000"/>
                    <a:lumOff val="15000"/>
                  </a:schemeClr>
                </a:solidFill>
                <a:ea typeface="+mn-lt"/>
                <a:cs typeface="+mn-lt"/>
              </a:rPr>
              <a:t>patients_per_drug</a:t>
            </a:r>
            <a:r>
              <a:rPr lang="en-GB" sz="1400" dirty="0">
                <a:solidFill>
                  <a:schemeClr val="tx1">
                    <a:lumMod val="85000"/>
                    <a:lumOff val="15000"/>
                  </a:schemeClr>
                </a:solidFill>
                <a:ea typeface="+mn-lt"/>
                <a:cs typeface="+mn-lt"/>
              </a:rPr>
              <a:t>)</a:t>
            </a:r>
            <a:endParaRPr lang="en-US" sz="1400">
              <a:solidFill>
                <a:schemeClr val="tx1">
                  <a:lumMod val="85000"/>
                  <a:lumOff val="15000"/>
                </a:schemeClr>
              </a:solidFill>
              <a:ea typeface="+mn-lt"/>
              <a:cs typeface="+mn-lt"/>
            </a:endParaRPr>
          </a:p>
          <a:p>
            <a:pPr marL="285750" indent="-285750">
              <a:buFont typeface="Wingdings"/>
              <a:buChar char="§"/>
            </a:pPr>
            <a:r>
              <a:rPr lang="en-GB" sz="1400" dirty="0">
                <a:solidFill>
                  <a:srgbClr val="0070C0"/>
                </a:solidFill>
                <a:ea typeface="+mn-lt"/>
                <a:cs typeface="+mn-lt"/>
              </a:rPr>
              <a:t>print</a:t>
            </a:r>
            <a:r>
              <a:rPr lang="en-GB" sz="1400" dirty="0">
                <a:solidFill>
                  <a:schemeClr val="tx1">
                    <a:lumMod val="85000"/>
                    <a:lumOff val="15000"/>
                  </a:schemeClr>
                </a:solidFill>
                <a:ea typeface="+mn-lt"/>
                <a:cs typeface="+mn-lt"/>
              </a:rPr>
              <a:t>(</a:t>
            </a:r>
            <a:r>
              <a:rPr lang="en-GB" sz="1400" dirty="0" err="1">
                <a:solidFill>
                  <a:schemeClr val="tx1">
                    <a:lumMod val="85000"/>
                    <a:lumOff val="15000"/>
                  </a:schemeClr>
                </a:solidFill>
                <a:ea typeface="+mn-lt"/>
                <a:cs typeface="+mn-lt"/>
              </a:rPr>
              <a:t>patients_per_drug.head</a:t>
            </a:r>
            <a:r>
              <a:rPr lang="en-GB" sz="1400" dirty="0">
                <a:solidFill>
                  <a:schemeClr val="tx1">
                    <a:lumMod val="85000"/>
                    <a:lumOff val="15000"/>
                  </a:schemeClr>
                </a:solidFill>
                <a:ea typeface="+mn-lt"/>
                <a:cs typeface="+mn-lt"/>
              </a:rPr>
              <a:t>(</a:t>
            </a:r>
            <a:r>
              <a:rPr lang="en-GB" sz="1400" dirty="0">
                <a:solidFill>
                  <a:srgbClr val="0070C0"/>
                </a:solidFill>
                <a:ea typeface="+mn-lt"/>
                <a:cs typeface="+mn-lt"/>
              </a:rPr>
              <a:t>10</a:t>
            </a:r>
            <a:r>
              <a:rPr lang="en-GB" sz="1400" dirty="0">
                <a:solidFill>
                  <a:schemeClr val="tx1">
                    <a:lumMod val="85000"/>
                    <a:lumOff val="15000"/>
                  </a:schemeClr>
                </a:solidFill>
                <a:ea typeface="+mn-lt"/>
                <a:cs typeface="+mn-lt"/>
              </a:rPr>
              <a:t>))</a:t>
            </a:r>
            <a:endParaRPr lang="en-US" sz="1400">
              <a:solidFill>
                <a:schemeClr val="tx1">
                  <a:lumMod val="85000"/>
                  <a:lumOff val="15000"/>
                </a:schemeClr>
              </a:solidFill>
              <a:ea typeface="+mn-lt"/>
              <a:cs typeface="+mn-lt"/>
            </a:endParaRPr>
          </a:p>
        </p:txBody>
      </p:sp>
    </p:spTree>
    <p:extLst>
      <p:ext uri="{BB962C8B-B14F-4D97-AF65-F5344CB8AC3E}">
        <p14:creationId xmlns:p14="http://schemas.microsoft.com/office/powerpoint/2010/main" val="3962618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EA06921-3C0C-4126-AF75-9499D48390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B8087084-CC7C-4D37-B821-F12CD3D29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a:extLst>
                <a:ext uri="{FF2B5EF4-FFF2-40B4-BE49-F238E27FC236}">
                  <a16:creationId xmlns:a16="http://schemas.microsoft.com/office/drawing/2014/main" id="{A27EF3C6-8AF8-41C0-B4DF-664F240872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46AD5CB4-13ED-4F2B-BA75-CA731F668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6C2FD3B8-D702-4F83-BA99-D23921211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1AF0D977-DBC6-44B7-93FB-3F76406CF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B3ED27DF-D17E-4922-8394-821ED92539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800084EB-3C31-445C-8B2E-F43BA7ED3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5EE7F4D6-BE2E-41A9-A417-BA1AE4583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805A789-4E10-46CF-A22B-8841C1CDF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9BD0D630-7987-48B7-A636-0ED234E22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4E7D46D-851A-4DA9-B24D-19DAE1FCF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A38A754-A53E-469C-B89B-6C7FF9607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AC17457-E557-440A-B5E0-40DFEEC89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697814-F310-40D2-8E79-93C1881074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CA691A3-EEBB-46A7-A973-B1E2DD112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B7361B78-110B-4437-8058-4E05A4234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7B9FFE1-BC8C-4C55-AE5D-8FDD78001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6F87417E-9520-42E0-84D2-0C0225481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235F6B6-5324-426D-84BE-EF96FD430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93C61D3-C80D-4599-8280-763868B24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D6D942F2-89B9-4755-89D9-436583176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C40B6375-7479-45C4-8B99-EA1CF75F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3201"/>
            </a:solidFill>
          </a:ln>
          <a:effectLst>
            <a:outerShdw blurRad="762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A pie chart with numbers and a red and green circle&#10;&#10;Description automatically generated">
            <a:extLst>
              <a:ext uri="{FF2B5EF4-FFF2-40B4-BE49-F238E27FC236}">
                <a16:creationId xmlns:a16="http://schemas.microsoft.com/office/drawing/2014/main" id="{0D5802EC-7223-1F9A-D6F0-A153841D0290}"/>
              </a:ext>
            </a:extLst>
          </p:cNvPr>
          <p:cNvPicPr>
            <a:picLocks noGrp="1" noChangeAspect="1"/>
          </p:cNvPicPr>
          <p:nvPr>
            <p:ph idx="1"/>
          </p:nvPr>
        </p:nvPicPr>
        <p:blipFill>
          <a:blip r:embed="rId2"/>
          <a:stretch>
            <a:fillRect/>
          </a:stretch>
        </p:blipFill>
        <p:spPr>
          <a:xfrm>
            <a:off x="-267008" y="482483"/>
            <a:ext cx="7321472" cy="5893037"/>
          </a:xfrm>
          <a:prstGeom prst="rect">
            <a:avLst/>
          </a:prstGeom>
        </p:spPr>
      </p:pic>
      <p:sp>
        <p:nvSpPr>
          <p:cNvPr id="41" name="Title 1">
            <a:extLst>
              <a:ext uri="{FF2B5EF4-FFF2-40B4-BE49-F238E27FC236}">
                <a16:creationId xmlns:a16="http://schemas.microsoft.com/office/drawing/2014/main" id="{B0647ECC-7FAE-3936-4A7A-94055FFAF95F}"/>
              </a:ext>
            </a:extLst>
          </p:cNvPr>
          <p:cNvSpPr txBox="1">
            <a:spLocks/>
          </p:cNvSpPr>
          <p:nvPr/>
        </p:nvSpPr>
        <p:spPr>
          <a:xfrm>
            <a:off x="3357" y="1331"/>
            <a:ext cx="7505988" cy="482706"/>
          </a:xfrm>
          <a:prstGeom prst="rect">
            <a:avLst/>
          </a:prstGeom>
        </p:spPr>
        <p:txBody>
          <a:bodyPr vert="horz" lIns="228600" tIns="228600" rIns="228600" bIns="228600" rtlCol="0" anchor="ctr">
            <a:no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pPr algn="l">
              <a:spcAft>
                <a:spcPts val="600"/>
              </a:spcAft>
            </a:pPr>
            <a:r>
              <a:rPr lang="en-US" sz="2000" dirty="0">
                <a:solidFill>
                  <a:schemeClr val="accent1"/>
                </a:solidFill>
                <a:latin typeface="Rockwell"/>
                <a:ea typeface="+mj-lt"/>
                <a:cs typeface="+mj-lt"/>
              </a:rPr>
              <a:t>7. How many reviews are positive, negative and neutral (</a:t>
            </a:r>
            <a:r>
              <a:rPr lang="en-US" sz="2000" b="1" dirty="0">
                <a:solidFill>
                  <a:srgbClr val="0070C0"/>
                </a:solidFill>
                <a:latin typeface="Rockwell"/>
                <a:ea typeface="+mj-lt"/>
                <a:cs typeface="+mj-lt"/>
              </a:rPr>
              <a:t>Code </a:t>
            </a:r>
            <a:r>
              <a:rPr lang="en-US" sz="2000" b="1" dirty="0">
                <a:solidFill>
                  <a:schemeClr val="accent1"/>
                </a:solidFill>
                <a:latin typeface="Rockwell"/>
                <a:ea typeface="+mj-lt"/>
                <a:cs typeface="+mj-lt"/>
              </a:rPr>
              <a:t>&amp;</a:t>
            </a:r>
            <a:r>
              <a:rPr lang="en-US" sz="2000" b="1" dirty="0">
                <a:solidFill>
                  <a:srgbClr val="0070C0"/>
                </a:solidFill>
                <a:latin typeface="Rockwell"/>
                <a:ea typeface="+mj-lt"/>
                <a:cs typeface="+mj-lt"/>
              </a:rPr>
              <a:t> </a:t>
            </a:r>
            <a:r>
              <a:rPr lang="en-US" sz="2000" dirty="0">
                <a:solidFill>
                  <a:srgbClr val="00B050"/>
                </a:solidFill>
                <a:latin typeface="Rockwell"/>
                <a:ea typeface="+mj-lt"/>
                <a:cs typeface="+mj-lt"/>
              </a:rPr>
              <a:t>Result</a:t>
            </a:r>
            <a:r>
              <a:rPr lang="en-US" sz="2000" dirty="0">
                <a:solidFill>
                  <a:schemeClr val="accent1"/>
                </a:solidFill>
                <a:latin typeface="Rockwell"/>
                <a:ea typeface="+mj-lt"/>
                <a:cs typeface="+mj-lt"/>
              </a:rPr>
              <a:t>)</a:t>
            </a:r>
            <a:endParaRPr lang="en-US" sz="2000" dirty="0">
              <a:solidFill>
                <a:schemeClr val="accent1"/>
              </a:solidFill>
              <a:latin typeface="Rockwell"/>
            </a:endParaRPr>
          </a:p>
        </p:txBody>
      </p:sp>
      <p:graphicFrame>
        <p:nvGraphicFramePr>
          <p:cNvPr id="6" name="Table 6">
            <a:extLst>
              <a:ext uri="{FF2B5EF4-FFF2-40B4-BE49-F238E27FC236}">
                <a16:creationId xmlns:a16="http://schemas.microsoft.com/office/drawing/2014/main" id="{33511829-F81E-CB31-B147-A06FBF2DEBA8}"/>
              </a:ext>
            </a:extLst>
          </p:cNvPr>
          <p:cNvGraphicFramePr>
            <a:graphicFrameLocks noGrp="1"/>
          </p:cNvGraphicFramePr>
          <p:nvPr>
            <p:extLst>
              <p:ext uri="{D42A27DB-BD31-4B8C-83A1-F6EECF244321}">
                <p14:modId xmlns:p14="http://schemas.microsoft.com/office/powerpoint/2010/main" val="4101573442"/>
              </p:ext>
            </p:extLst>
          </p:nvPr>
        </p:nvGraphicFramePr>
        <p:xfrm>
          <a:off x="6694790" y="4091137"/>
          <a:ext cx="4184004" cy="2214936"/>
        </p:xfrm>
        <a:graphic>
          <a:graphicData uri="http://schemas.openxmlformats.org/drawingml/2006/table">
            <a:tbl>
              <a:tblPr firstRow="1" bandRow="1">
                <a:tableStyleId>{5C22544A-7EE6-4342-B048-85BDC9FD1C3A}</a:tableStyleId>
              </a:tblPr>
              <a:tblGrid>
                <a:gridCol w="657359">
                  <a:extLst>
                    <a:ext uri="{9D8B030D-6E8A-4147-A177-3AD203B41FA5}">
                      <a16:colId xmlns:a16="http://schemas.microsoft.com/office/drawing/2014/main" val="2094529778"/>
                    </a:ext>
                  </a:extLst>
                </a:gridCol>
                <a:gridCol w="1958661">
                  <a:extLst>
                    <a:ext uri="{9D8B030D-6E8A-4147-A177-3AD203B41FA5}">
                      <a16:colId xmlns:a16="http://schemas.microsoft.com/office/drawing/2014/main" val="1429727068"/>
                    </a:ext>
                  </a:extLst>
                </a:gridCol>
                <a:gridCol w="1567984">
                  <a:extLst>
                    <a:ext uri="{9D8B030D-6E8A-4147-A177-3AD203B41FA5}">
                      <a16:colId xmlns:a16="http://schemas.microsoft.com/office/drawing/2014/main" val="579918350"/>
                    </a:ext>
                  </a:extLst>
                </a:gridCol>
              </a:tblGrid>
              <a:tr h="806813">
                <a:tc>
                  <a:txBody>
                    <a:bodyPr/>
                    <a:lstStyle/>
                    <a:p>
                      <a:pPr algn="ctr"/>
                      <a:r>
                        <a:rPr lang="en-GB" dirty="0"/>
                        <a:t>S/N</a:t>
                      </a:r>
                    </a:p>
                  </a:txBody>
                  <a:tcPr anchor="ctr"/>
                </a:tc>
                <a:tc>
                  <a:txBody>
                    <a:bodyPr/>
                    <a:lstStyle/>
                    <a:p>
                      <a:pPr algn="ctr"/>
                      <a:r>
                        <a:rPr lang="en-GB" dirty="0"/>
                        <a:t>Sentiment Label</a:t>
                      </a:r>
                    </a:p>
                  </a:txBody>
                  <a:tcPr anchor="ctr"/>
                </a:tc>
                <a:tc>
                  <a:txBody>
                    <a:bodyPr/>
                    <a:lstStyle/>
                    <a:p>
                      <a:pPr algn="ctr"/>
                      <a:r>
                        <a:rPr lang="en-GB" dirty="0"/>
                        <a:t>Number of Reviews per Sentiment</a:t>
                      </a:r>
                    </a:p>
                  </a:txBody>
                  <a:tcPr anchor="ctr"/>
                </a:tc>
                <a:extLst>
                  <a:ext uri="{0D108BD9-81ED-4DB2-BD59-A6C34878D82A}">
                    <a16:rowId xmlns:a16="http://schemas.microsoft.com/office/drawing/2014/main" val="3979289580"/>
                  </a:ext>
                </a:extLst>
              </a:tr>
              <a:tr h="433512">
                <a:tc>
                  <a:txBody>
                    <a:bodyPr/>
                    <a:lstStyle/>
                    <a:p>
                      <a:pPr algn="ctr"/>
                      <a:r>
                        <a:rPr lang="en-GB" dirty="0"/>
                        <a:t>1</a:t>
                      </a:r>
                    </a:p>
                  </a:txBody>
                  <a:tcPr anchor="ctr"/>
                </a:tc>
                <a:tc>
                  <a:txBody>
                    <a:bodyPr/>
                    <a:lstStyle/>
                    <a:p>
                      <a:pPr algn="ctr"/>
                      <a:r>
                        <a:rPr lang="en-GB" dirty="0"/>
                        <a:t>Positive</a:t>
                      </a:r>
                    </a:p>
                  </a:txBody>
                  <a:tcPr anchor="ctr"/>
                </a:tc>
                <a:tc>
                  <a:txBody>
                    <a:bodyPr/>
                    <a:lstStyle/>
                    <a:p>
                      <a:pPr algn="ctr"/>
                      <a:r>
                        <a:rPr lang="en-GB" dirty="0"/>
                        <a:t>101041</a:t>
                      </a:r>
                    </a:p>
                  </a:txBody>
                  <a:tcPr anchor="ctr"/>
                </a:tc>
                <a:extLst>
                  <a:ext uri="{0D108BD9-81ED-4DB2-BD59-A6C34878D82A}">
                    <a16:rowId xmlns:a16="http://schemas.microsoft.com/office/drawing/2014/main" val="1583466260"/>
                  </a:ext>
                </a:extLst>
              </a:tr>
              <a:tr h="433512">
                <a:tc>
                  <a:txBody>
                    <a:bodyPr/>
                    <a:lstStyle/>
                    <a:p>
                      <a:pPr algn="ctr"/>
                      <a:r>
                        <a:rPr lang="en-GB" dirty="0"/>
                        <a:t>2</a:t>
                      </a:r>
                    </a:p>
                  </a:txBody>
                  <a:tcPr anchor="ctr"/>
                </a:tc>
                <a:tc>
                  <a:txBody>
                    <a:bodyPr/>
                    <a:lstStyle/>
                    <a:p>
                      <a:pPr algn="ctr"/>
                      <a:r>
                        <a:rPr lang="en-GB" dirty="0"/>
                        <a:t>Negative</a:t>
                      </a:r>
                    </a:p>
                  </a:txBody>
                  <a:tcPr anchor="ctr"/>
                </a:tc>
                <a:tc>
                  <a:txBody>
                    <a:bodyPr/>
                    <a:lstStyle/>
                    <a:p>
                      <a:pPr algn="ctr"/>
                      <a:r>
                        <a:rPr lang="en-GB" dirty="0"/>
                        <a:t>53303</a:t>
                      </a:r>
                    </a:p>
                  </a:txBody>
                  <a:tcPr anchor="ctr"/>
                </a:tc>
                <a:extLst>
                  <a:ext uri="{0D108BD9-81ED-4DB2-BD59-A6C34878D82A}">
                    <a16:rowId xmlns:a16="http://schemas.microsoft.com/office/drawing/2014/main" val="1766504907"/>
                  </a:ext>
                </a:extLst>
              </a:tr>
              <a:tr h="433512">
                <a:tc>
                  <a:txBody>
                    <a:bodyPr/>
                    <a:lstStyle/>
                    <a:p>
                      <a:pPr algn="ctr"/>
                      <a:r>
                        <a:rPr lang="en-GB" dirty="0"/>
                        <a:t>3</a:t>
                      </a:r>
                    </a:p>
                  </a:txBody>
                  <a:tcPr anchor="ctr"/>
                </a:tc>
                <a:tc>
                  <a:txBody>
                    <a:bodyPr/>
                    <a:lstStyle/>
                    <a:p>
                      <a:pPr algn="ctr"/>
                      <a:r>
                        <a:rPr lang="en-GB" dirty="0"/>
                        <a:t>Neutral</a:t>
                      </a:r>
                    </a:p>
                  </a:txBody>
                  <a:tcPr anchor="ctr"/>
                </a:tc>
                <a:tc>
                  <a:txBody>
                    <a:bodyPr/>
                    <a:lstStyle/>
                    <a:p>
                      <a:pPr algn="ctr"/>
                      <a:r>
                        <a:rPr lang="en-GB" dirty="0"/>
                        <a:t>6953</a:t>
                      </a:r>
                    </a:p>
                  </a:txBody>
                  <a:tcPr anchor="ctr"/>
                </a:tc>
                <a:extLst>
                  <a:ext uri="{0D108BD9-81ED-4DB2-BD59-A6C34878D82A}">
                    <a16:rowId xmlns:a16="http://schemas.microsoft.com/office/drawing/2014/main" val="3045381122"/>
                  </a:ext>
                </a:extLst>
              </a:tr>
            </a:tbl>
          </a:graphicData>
        </a:graphic>
      </p:graphicFrame>
      <p:sp>
        <p:nvSpPr>
          <p:cNvPr id="2" name="TextBox 1">
            <a:extLst>
              <a:ext uri="{FF2B5EF4-FFF2-40B4-BE49-F238E27FC236}">
                <a16:creationId xmlns:a16="http://schemas.microsoft.com/office/drawing/2014/main" id="{BA1F947A-37F0-7ECC-883F-EFA986E66464}"/>
              </a:ext>
            </a:extLst>
          </p:cNvPr>
          <p:cNvSpPr txBox="1"/>
          <p:nvPr/>
        </p:nvSpPr>
        <p:spPr>
          <a:xfrm>
            <a:off x="6298119" y="852602"/>
            <a:ext cx="5419488"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GB" sz="1400" dirty="0">
                <a:solidFill>
                  <a:schemeClr val="tx1">
                    <a:lumMod val="95000"/>
                    <a:lumOff val="5000"/>
                  </a:schemeClr>
                </a:solidFill>
                <a:ea typeface="+mn-lt"/>
                <a:cs typeface="+mn-lt"/>
              </a:rPr>
              <a:t>sentiments = </a:t>
            </a:r>
            <a:r>
              <a:rPr lang="en-GB" sz="1400" err="1">
                <a:solidFill>
                  <a:schemeClr val="tx1">
                    <a:lumMod val="95000"/>
                    <a:lumOff val="5000"/>
                  </a:schemeClr>
                </a:solidFill>
                <a:ea typeface="+mn-lt"/>
                <a:cs typeface="+mn-lt"/>
              </a:rPr>
              <a:t>df</a:t>
            </a:r>
            <a:r>
              <a:rPr lang="en-GB" sz="1400" dirty="0">
                <a:solidFill>
                  <a:schemeClr val="tx1">
                    <a:lumMod val="95000"/>
                    <a:lumOff val="5000"/>
                  </a:schemeClr>
                </a:solidFill>
                <a:ea typeface="+mn-lt"/>
                <a:cs typeface="+mn-lt"/>
              </a:rPr>
              <a:t>[</a:t>
            </a:r>
            <a:r>
              <a:rPr lang="en-GB" sz="1400" dirty="0">
                <a:solidFill>
                  <a:srgbClr val="00B050"/>
                </a:solidFill>
                <a:ea typeface="+mn-lt"/>
                <a:cs typeface="+mn-lt"/>
              </a:rPr>
              <a:t>'</a:t>
            </a:r>
            <a:r>
              <a:rPr lang="en-GB" sz="1400" err="1">
                <a:solidFill>
                  <a:srgbClr val="00B050"/>
                </a:solidFill>
                <a:ea typeface="+mn-lt"/>
                <a:cs typeface="+mn-lt"/>
              </a:rPr>
              <a:t>sentiment_label</a:t>
            </a:r>
            <a:r>
              <a:rPr lang="en-GB" sz="1400" dirty="0">
                <a:solidFill>
                  <a:srgbClr val="00B050"/>
                </a:solidFill>
                <a:ea typeface="+mn-lt"/>
                <a:cs typeface="+mn-lt"/>
              </a:rPr>
              <a:t>'</a:t>
            </a:r>
            <a:r>
              <a:rPr lang="en-GB" sz="1400" dirty="0">
                <a:solidFill>
                  <a:schemeClr val="tx1">
                    <a:lumMod val="95000"/>
                    <a:lumOff val="5000"/>
                  </a:schemeClr>
                </a:solidFill>
                <a:ea typeface="+mn-lt"/>
                <a:cs typeface="+mn-lt"/>
              </a:rPr>
              <a:t>].</a:t>
            </a:r>
            <a:r>
              <a:rPr lang="en-GB" sz="1400" err="1">
                <a:solidFill>
                  <a:schemeClr val="tx1">
                    <a:lumMod val="95000"/>
                    <a:lumOff val="5000"/>
                  </a:schemeClr>
                </a:solidFill>
                <a:ea typeface="+mn-lt"/>
                <a:cs typeface="+mn-lt"/>
              </a:rPr>
              <a:t>value_counts</a:t>
            </a:r>
            <a:r>
              <a:rPr lang="en-GB" sz="1400" dirty="0">
                <a:solidFill>
                  <a:schemeClr val="tx1">
                    <a:lumMod val="95000"/>
                    <a:lumOff val="5000"/>
                  </a:schemeClr>
                </a:solidFill>
                <a:ea typeface="+mn-lt"/>
                <a:cs typeface="+mn-lt"/>
              </a:rPr>
              <a:t>().</a:t>
            </a:r>
            <a:r>
              <a:rPr lang="en-GB" sz="1400" err="1">
                <a:solidFill>
                  <a:schemeClr val="tx1">
                    <a:lumMod val="95000"/>
                    <a:lumOff val="5000"/>
                  </a:schemeClr>
                </a:solidFill>
                <a:ea typeface="+mn-lt"/>
                <a:cs typeface="+mn-lt"/>
              </a:rPr>
              <a:t>rename_axis</a:t>
            </a:r>
            <a:r>
              <a:rPr lang="en-GB" sz="1400" dirty="0">
                <a:solidFill>
                  <a:schemeClr val="tx1">
                    <a:lumMod val="95000"/>
                    <a:lumOff val="5000"/>
                  </a:schemeClr>
                </a:solidFill>
                <a:ea typeface="+mn-lt"/>
                <a:cs typeface="+mn-lt"/>
              </a:rPr>
              <a:t>(</a:t>
            </a:r>
            <a:r>
              <a:rPr lang="en-GB" sz="1400" dirty="0">
                <a:solidFill>
                  <a:srgbClr val="00B050"/>
                </a:solidFill>
                <a:ea typeface="+mn-lt"/>
                <a:cs typeface="+mn-lt"/>
              </a:rPr>
              <a:t>'Sentiment Label'</a:t>
            </a:r>
            <a:r>
              <a:rPr lang="en-GB" sz="1400" dirty="0">
                <a:solidFill>
                  <a:schemeClr val="tx1">
                    <a:lumMod val="95000"/>
                    <a:lumOff val="5000"/>
                  </a:schemeClr>
                </a:solidFill>
                <a:ea typeface="+mn-lt"/>
                <a:cs typeface="+mn-lt"/>
              </a:rPr>
              <a:t>).</a:t>
            </a:r>
            <a:r>
              <a:rPr lang="en-GB" sz="1400" err="1">
                <a:solidFill>
                  <a:schemeClr val="tx1">
                    <a:lumMod val="95000"/>
                    <a:lumOff val="5000"/>
                  </a:schemeClr>
                </a:solidFill>
                <a:ea typeface="+mn-lt"/>
                <a:cs typeface="+mn-lt"/>
              </a:rPr>
              <a:t>reset_index</a:t>
            </a:r>
            <a:r>
              <a:rPr lang="en-GB" sz="1400" dirty="0">
                <a:solidFill>
                  <a:schemeClr val="tx1">
                    <a:lumMod val="95000"/>
                    <a:lumOff val="5000"/>
                  </a:schemeClr>
                </a:solidFill>
                <a:ea typeface="+mn-lt"/>
                <a:cs typeface="+mn-lt"/>
              </a:rPr>
              <a:t>(</a:t>
            </a:r>
            <a:r>
              <a:rPr lang="en-GB" sz="1400" dirty="0">
                <a:solidFill>
                  <a:srgbClr val="7030A0"/>
                </a:solidFill>
                <a:ea typeface="+mn-lt"/>
                <a:cs typeface="+mn-lt"/>
              </a:rPr>
              <a:t>name</a:t>
            </a:r>
            <a:r>
              <a:rPr lang="en-GB" sz="1400" dirty="0">
                <a:solidFill>
                  <a:schemeClr val="tx1">
                    <a:lumMod val="95000"/>
                    <a:lumOff val="5000"/>
                  </a:schemeClr>
                </a:solidFill>
                <a:ea typeface="+mn-lt"/>
                <a:cs typeface="+mn-lt"/>
              </a:rPr>
              <a:t>=</a:t>
            </a:r>
            <a:r>
              <a:rPr lang="en-GB" sz="1400" dirty="0">
                <a:solidFill>
                  <a:srgbClr val="00B050"/>
                </a:solidFill>
                <a:ea typeface="+mn-lt"/>
                <a:cs typeface="+mn-lt"/>
              </a:rPr>
              <a:t>'Number of Reviews per Sentiment'</a:t>
            </a:r>
            <a:r>
              <a:rPr lang="en-GB" sz="1400" dirty="0">
                <a:solidFill>
                  <a:schemeClr val="tx1">
                    <a:lumMod val="95000"/>
                    <a:lumOff val="5000"/>
                  </a:schemeClr>
                </a:solidFill>
                <a:ea typeface="+mn-lt"/>
                <a:cs typeface="+mn-lt"/>
              </a:rPr>
              <a:t>)</a:t>
            </a:r>
            <a:endParaRPr lang="en-US" sz="2400">
              <a:solidFill>
                <a:schemeClr val="tx1">
                  <a:lumMod val="95000"/>
                  <a:lumOff val="5000"/>
                </a:schemeClr>
              </a:solidFill>
              <a:ea typeface="+mn-lt"/>
              <a:cs typeface="+mn-lt"/>
            </a:endParaRPr>
          </a:p>
          <a:p>
            <a:pPr marL="285750" indent="-285750">
              <a:buFont typeface="Wingdings"/>
              <a:buChar char="§"/>
            </a:pPr>
            <a:r>
              <a:rPr lang="en-GB" sz="1400" err="1">
                <a:solidFill>
                  <a:schemeClr val="tx1">
                    <a:lumMod val="95000"/>
                    <a:lumOff val="5000"/>
                  </a:schemeClr>
                </a:solidFill>
                <a:ea typeface="+mn-lt"/>
                <a:cs typeface="+mn-lt"/>
              </a:rPr>
              <a:t>sentiments.index</a:t>
            </a:r>
            <a:r>
              <a:rPr lang="en-GB" sz="1400" dirty="0">
                <a:solidFill>
                  <a:schemeClr val="tx1">
                    <a:lumMod val="95000"/>
                    <a:lumOff val="5000"/>
                  </a:schemeClr>
                </a:solidFill>
                <a:ea typeface="+mn-lt"/>
                <a:cs typeface="+mn-lt"/>
              </a:rPr>
              <a:t> = </a:t>
            </a:r>
            <a:r>
              <a:rPr lang="en-GB" sz="1400" dirty="0">
                <a:solidFill>
                  <a:srgbClr val="7030A0"/>
                </a:solidFill>
                <a:ea typeface="+mn-lt"/>
                <a:cs typeface="+mn-lt"/>
              </a:rPr>
              <a:t>range</a:t>
            </a:r>
            <a:r>
              <a:rPr lang="en-GB" sz="1400" dirty="0">
                <a:solidFill>
                  <a:schemeClr val="tx1">
                    <a:lumMod val="95000"/>
                    <a:lumOff val="5000"/>
                  </a:schemeClr>
                </a:solidFill>
                <a:ea typeface="+mn-lt"/>
                <a:cs typeface="+mn-lt"/>
              </a:rPr>
              <a:t>(</a:t>
            </a:r>
            <a:r>
              <a:rPr lang="en-GB" sz="1400" dirty="0">
                <a:solidFill>
                  <a:srgbClr val="0070C0"/>
                </a:solidFill>
                <a:ea typeface="+mn-lt"/>
                <a:cs typeface="+mn-lt"/>
              </a:rPr>
              <a:t>1</a:t>
            </a:r>
            <a:r>
              <a:rPr lang="en-GB" sz="1400" dirty="0">
                <a:solidFill>
                  <a:schemeClr val="tx1">
                    <a:lumMod val="95000"/>
                    <a:lumOff val="5000"/>
                  </a:schemeClr>
                </a:solidFill>
                <a:ea typeface="+mn-lt"/>
                <a:cs typeface="+mn-lt"/>
              </a:rPr>
              <a:t>, </a:t>
            </a:r>
            <a:r>
              <a:rPr lang="en-GB" sz="1400" err="1">
                <a:solidFill>
                  <a:srgbClr val="7030A0"/>
                </a:solidFill>
                <a:ea typeface="+mn-lt"/>
                <a:cs typeface="+mn-lt"/>
              </a:rPr>
              <a:t>len</a:t>
            </a:r>
            <a:r>
              <a:rPr lang="en-GB" sz="1400" dirty="0">
                <a:solidFill>
                  <a:schemeClr val="tx1">
                    <a:lumMod val="95000"/>
                    <a:lumOff val="5000"/>
                  </a:schemeClr>
                </a:solidFill>
                <a:ea typeface="+mn-lt"/>
                <a:cs typeface="+mn-lt"/>
              </a:rPr>
              <a:t>(sentiments) + </a:t>
            </a:r>
            <a:r>
              <a:rPr lang="en-GB" sz="1400" dirty="0">
                <a:solidFill>
                  <a:srgbClr val="0070C0"/>
                </a:solidFill>
                <a:ea typeface="+mn-lt"/>
                <a:cs typeface="+mn-lt"/>
              </a:rPr>
              <a:t>1</a:t>
            </a:r>
            <a:r>
              <a:rPr lang="en-GB" sz="1400" dirty="0">
                <a:solidFill>
                  <a:schemeClr val="tx1">
                    <a:lumMod val="95000"/>
                    <a:lumOff val="5000"/>
                  </a:schemeClr>
                </a:solidFill>
                <a:ea typeface="+mn-lt"/>
                <a:cs typeface="+mn-lt"/>
              </a:rPr>
              <a:t>)</a:t>
            </a:r>
            <a:endParaRPr lang="en-US" sz="2400">
              <a:solidFill>
                <a:schemeClr val="tx1">
                  <a:lumMod val="95000"/>
                  <a:lumOff val="5000"/>
                </a:schemeClr>
              </a:solidFill>
              <a:ea typeface="+mn-lt"/>
              <a:cs typeface="+mn-lt"/>
            </a:endParaRPr>
          </a:p>
          <a:p>
            <a:pPr marL="285750" indent="-285750">
              <a:buFont typeface="Wingdings"/>
              <a:buChar char="§"/>
            </a:pPr>
            <a:r>
              <a:rPr lang="en-GB" sz="1400" dirty="0">
                <a:solidFill>
                  <a:schemeClr val="tx1">
                    <a:lumMod val="95000"/>
                    <a:lumOff val="5000"/>
                  </a:schemeClr>
                </a:solidFill>
                <a:ea typeface="+mn-lt"/>
                <a:cs typeface="+mn-lt"/>
              </a:rPr>
              <a:t>x = sentiments[</a:t>
            </a:r>
            <a:r>
              <a:rPr lang="en-GB" sz="1400" dirty="0">
                <a:solidFill>
                  <a:srgbClr val="00B050"/>
                </a:solidFill>
                <a:ea typeface="+mn-lt"/>
                <a:cs typeface="+mn-lt"/>
              </a:rPr>
              <a:t>'Sentiment Label'</a:t>
            </a:r>
            <a:r>
              <a:rPr lang="en-GB" sz="1400" dirty="0">
                <a:solidFill>
                  <a:schemeClr val="tx1">
                    <a:lumMod val="95000"/>
                    <a:lumOff val="5000"/>
                  </a:schemeClr>
                </a:solidFill>
                <a:ea typeface="+mn-lt"/>
                <a:cs typeface="+mn-lt"/>
              </a:rPr>
              <a:t>]</a:t>
            </a:r>
            <a:endParaRPr lang="en-US" sz="2400">
              <a:solidFill>
                <a:schemeClr val="tx1">
                  <a:lumMod val="95000"/>
                  <a:lumOff val="5000"/>
                </a:schemeClr>
              </a:solidFill>
              <a:ea typeface="+mn-lt"/>
              <a:cs typeface="+mn-lt"/>
            </a:endParaRPr>
          </a:p>
          <a:p>
            <a:pPr marL="285750" indent="-285750">
              <a:buFont typeface="Wingdings"/>
              <a:buChar char="§"/>
            </a:pPr>
            <a:r>
              <a:rPr lang="en-GB" sz="1400" dirty="0">
                <a:solidFill>
                  <a:schemeClr val="tx1">
                    <a:lumMod val="95000"/>
                    <a:lumOff val="5000"/>
                  </a:schemeClr>
                </a:solidFill>
                <a:ea typeface="+mn-lt"/>
                <a:cs typeface="+mn-lt"/>
              </a:rPr>
              <a:t>y = sentiments[</a:t>
            </a:r>
            <a:r>
              <a:rPr lang="en-GB" sz="1400" dirty="0">
                <a:solidFill>
                  <a:srgbClr val="00B050"/>
                </a:solidFill>
                <a:ea typeface="+mn-lt"/>
                <a:cs typeface="+mn-lt"/>
              </a:rPr>
              <a:t>'Number of Reviews per Sentiment'</a:t>
            </a:r>
            <a:r>
              <a:rPr lang="en-GB" sz="1400" dirty="0">
                <a:solidFill>
                  <a:schemeClr val="tx1">
                    <a:lumMod val="95000"/>
                    <a:lumOff val="5000"/>
                  </a:schemeClr>
                </a:solidFill>
                <a:ea typeface="+mn-lt"/>
                <a:cs typeface="+mn-lt"/>
              </a:rPr>
              <a:t>]</a:t>
            </a:r>
            <a:endParaRPr lang="en-US" sz="2400">
              <a:solidFill>
                <a:schemeClr val="tx1">
                  <a:lumMod val="95000"/>
                  <a:lumOff val="5000"/>
                </a:schemeClr>
              </a:solidFill>
              <a:ea typeface="+mn-lt"/>
              <a:cs typeface="+mn-lt"/>
            </a:endParaRPr>
          </a:p>
          <a:p>
            <a:pPr marL="285750" indent="-285750">
              <a:buFont typeface="Wingdings"/>
              <a:buChar char="§"/>
            </a:pPr>
            <a:r>
              <a:rPr lang="en-GB" sz="1400" dirty="0">
                <a:solidFill>
                  <a:srgbClr val="0070C0"/>
                </a:solidFill>
                <a:ea typeface="+mn-lt"/>
                <a:cs typeface="+mn-lt"/>
              </a:rPr>
              <a:t>print(</a:t>
            </a:r>
            <a:r>
              <a:rPr lang="en-GB" sz="1400" dirty="0">
                <a:solidFill>
                  <a:schemeClr val="tx1">
                    <a:lumMod val="95000"/>
                    <a:lumOff val="5000"/>
                  </a:schemeClr>
                </a:solidFill>
                <a:ea typeface="+mn-lt"/>
                <a:cs typeface="+mn-lt"/>
              </a:rPr>
              <a:t>sentiments)</a:t>
            </a:r>
            <a:endParaRPr lang="en-US" sz="2400">
              <a:solidFill>
                <a:schemeClr val="tx1">
                  <a:lumMod val="95000"/>
                  <a:lumOff val="5000"/>
                </a:schemeClr>
              </a:solidFill>
              <a:ea typeface="+mn-lt"/>
              <a:cs typeface="+mn-lt"/>
            </a:endParaRPr>
          </a:p>
          <a:p>
            <a:pPr marL="285750" indent="-285750">
              <a:buFont typeface="Wingdings"/>
              <a:buChar char="§"/>
            </a:pPr>
            <a:endParaRPr lang="en-GB" sz="1400" dirty="0">
              <a:solidFill>
                <a:schemeClr val="tx1">
                  <a:lumMod val="95000"/>
                  <a:lumOff val="5000"/>
                </a:schemeClr>
              </a:solidFill>
              <a:ea typeface="+mn-lt"/>
              <a:cs typeface="+mn-lt"/>
            </a:endParaRPr>
          </a:p>
          <a:p>
            <a:pPr marL="285750" indent="-285750">
              <a:buFont typeface="Wingdings"/>
              <a:buChar char="§"/>
            </a:pPr>
            <a:r>
              <a:rPr lang="en-GB" sz="1400" err="1">
                <a:solidFill>
                  <a:schemeClr val="tx1">
                    <a:lumMod val="95000"/>
                    <a:lumOff val="5000"/>
                  </a:schemeClr>
                </a:solidFill>
                <a:ea typeface="+mn-lt"/>
                <a:cs typeface="+mn-lt"/>
              </a:rPr>
              <a:t>plt.pie</a:t>
            </a:r>
            <a:r>
              <a:rPr lang="en-GB" sz="1400" dirty="0">
                <a:solidFill>
                  <a:schemeClr val="tx1">
                    <a:lumMod val="95000"/>
                    <a:lumOff val="5000"/>
                  </a:schemeClr>
                </a:solidFill>
                <a:ea typeface="+mn-lt"/>
                <a:cs typeface="+mn-lt"/>
              </a:rPr>
              <a:t>(y, </a:t>
            </a:r>
            <a:r>
              <a:rPr lang="en-GB" sz="1400" dirty="0">
                <a:solidFill>
                  <a:srgbClr val="7030A0"/>
                </a:solidFill>
                <a:ea typeface="+mn-lt"/>
                <a:cs typeface="+mn-lt"/>
              </a:rPr>
              <a:t>labels</a:t>
            </a:r>
            <a:r>
              <a:rPr lang="en-GB" sz="1400" dirty="0">
                <a:solidFill>
                  <a:schemeClr val="tx1">
                    <a:lumMod val="95000"/>
                    <a:lumOff val="5000"/>
                  </a:schemeClr>
                </a:solidFill>
                <a:ea typeface="+mn-lt"/>
                <a:cs typeface="+mn-lt"/>
              </a:rPr>
              <a:t>=x, </a:t>
            </a:r>
            <a:r>
              <a:rPr lang="en-GB" sz="1400" err="1">
                <a:solidFill>
                  <a:srgbClr val="7030A0"/>
                </a:solidFill>
                <a:ea typeface="+mn-lt"/>
                <a:cs typeface="+mn-lt"/>
              </a:rPr>
              <a:t>colors</a:t>
            </a:r>
            <a:r>
              <a:rPr lang="en-GB" sz="1400" dirty="0">
                <a:solidFill>
                  <a:schemeClr val="tx1">
                    <a:lumMod val="95000"/>
                    <a:lumOff val="5000"/>
                  </a:schemeClr>
                </a:solidFill>
                <a:ea typeface="+mn-lt"/>
                <a:cs typeface="+mn-lt"/>
              </a:rPr>
              <a:t>=[</a:t>
            </a:r>
            <a:r>
              <a:rPr lang="en-GB" sz="1400" dirty="0">
                <a:solidFill>
                  <a:srgbClr val="00B050"/>
                </a:solidFill>
                <a:ea typeface="+mn-lt"/>
                <a:cs typeface="+mn-lt"/>
              </a:rPr>
              <a:t>'green'</a:t>
            </a:r>
            <a:r>
              <a:rPr lang="en-GB" sz="1400" dirty="0">
                <a:solidFill>
                  <a:schemeClr val="tx1">
                    <a:lumMod val="95000"/>
                    <a:lumOff val="5000"/>
                  </a:schemeClr>
                </a:solidFill>
                <a:ea typeface="+mn-lt"/>
                <a:cs typeface="+mn-lt"/>
              </a:rPr>
              <a:t>,</a:t>
            </a:r>
            <a:r>
              <a:rPr lang="en-GB" sz="1400" dirty="0">
                <a:solidFill>
                  <a:srgbClr val="00B050"/>
                </a:solidFill>
                <a:ea typeface="+mn-lt"/>
                <a:cs typeface="+mn-lt"/>
              </a:rPr>
              <a:t> 'red'</a:t>
            </a:r>
            <a:r>
              <a:rPr lang="en-GB" sz="1400" dirty="0">
                <a:solidFill>
                  <a:schemeClr val="tx1">
                    <a:lumMod val="95000"/>
                    <a:lumOff val="5000"/>
                  </a:schemeClr>
                </a:solidFill>
                <a:ea typeface="+mn-lt"/>
                <a:cs typeface="+mn-lt"/>
              </a:rPr>
              <a:t>, </a:t>
            </a:r>
            <a:r>
              <a:rPr lang="en-GB" sz="1400" dirty="0">
                <a:solidFill>
                  <a:srgbClr val="00B050"/>
                </a:solidFill>
                <a:ea typeface="+mn-lt"/>
                <a:cs typeface="+mn-lt"/>
              </a:rPr>
              <a:t>'yellow'</a:t>
            </a:r>
            <a:r>
              <a:rPr lang="en-GB" sz="1400" dirty="0">
                <a:solidFill>
                  <a:schemeClr val="tx1">
                    <a:lumMod val="95000"/>
                    <a:lumOff val="5000"/>
                  </a:schemeClr>
                </a:solidFill>
                <a:ea typeface="+mn-lt"/>
                <a:cs typeface="+mn-lt"/>
              </a:rPr>
              <a:t>], </a:t>
            </a:r>
            <a:r>
              <a:rPr lang="en-GB" sz="1400" err="1">
                <a:solidFill>
                  <a:srgbClr val="7030A0"/>
                </a:solidFill>
                <a:ea typeface="+mn-lt"/>
                <a:cs typeface="+mn-lt"/>
              </a:rPr>
              <a:t>autopct</a:t>
            </a:r>
            <a:r>
              <a:rPr lang="en-GB" sz="1400" dirty="0">
                <a:solidFill>
                  <a:schemeClr val="tx1">
                    <a:lumMod val="95000"/>
                    <a:lumOff val="5000"/>
                  </a:schemeClr>
                </a:solidFill>
                <a:ea typeface="+mn-lt"/>
                <a:cs typeface="+mn-lt"/>
              </a:rPr>
              <a:t>=</a:t>
            </a:r>
            <a:r>
              <a:rPr lang="en-GB" sz="1400" dirty="0">
                <a:solidFill>
                  <a:srgbClr val="00B050"/>
                </a:solidFill>
                <a:ea typeface="+mn-lt"/>
                <a:cs typeface="+mn-lt"/>
              </a:rPr>
              <a:t>'%1.1f%%'</a:t>
            </a:r>
            <a:r>
              <a:rPr lang="en-GB" sz="1400" dirty="0">
                <a:solidFill>
                  <a:schemeClr val="tx1">
                    <a:lumMod val="95000"/>
                    <a:lumOff val="5000"/>
                  </a:schemeClr>
                </a:solidFill>
                <a:ea typeface="+mn-lt"/>
                <a:cs typeface="+mn-lt"/>
              </a:rPr>
              <a:t>)</a:t>
            </a:r>
            <a:endParaRPr lang="en-US" sz="2400">
              <a:solidFill>
                <a:schemeClr val="tx1">
                  <a:lumMod val="95000"/>
                  <a:lumOff val="5000"/>
                </a:schemeClr>
              </a:solidFill>
              <a:ea typeface="+mn-lt"/>
              <a:cs typeface="+mn-lt"/>
            </a:endParaRPr>
          </a:p>
          <a:p>
            <a:pPr marL="285750" indent="-285750">
              <a:buFont typeface="Wingdings"/>
              <a:buChar char="§"/>
            </a:pPr>
            <a:r>
              <a:rPr lang="en-GB" sz="1400" err="1">
                <a:solidFill>
                  <a:schemeClr val="tx1">
                    <a:lumMod val="95000"/>
                    <a:lumOff val="5000"/>
                  </a:schemeClr>
                </a:solidFill>
                <a:ea typeface="+mn-lt"/>
                <a:cs typeface="+mn-lt"/>
              </a:rPr>
              <a:t>plt.title</a:t>
            </a:r>
            <a:r>
              <a:rPr lang="en-GB" sz="1400" dirty="0">
                <a:solidFill>
                  <a:schemeClr val="tx1">
                    <a:lumMod val="95000"/>
                    <a:lumOff val="5000"/>
                  </a:schemeClr>
                </a:solidFill>
                <a:ea typeface="+mn-lt"/>
                <a:cs typeface="+mn-lt"/>
              </a:rPr>
              <a:t>(</a:t>
            </a:r>
            <a:r>
              <a:rPr lang="en-GB" sz="1400" dirty="0">
                <a:solidFill>
                  <a:srgbClr val="00B050"/>
                </a:solidFill>
                <a:ea typeface="+mn-lt"/>
                <a:cs typeface="+mn-lt"/>
              </a:rPr>
              <a:t>'SENTIMENT LABEL'</a:t>
            </a:r>
            <a:r>
              <a:rPr lang="en-GB" sz="1400" dirty="0">
                <a:solidFill>
                  <a:schemeClr val="tx1">
                    <a:lumMod val="95000"/>
                    <a:lumOff val="5000"/>
                  </a:schemeClr>
                </a:solidFill>
                <a:ea typeface="+mn-lt"/>
                <a:cs typeface="+mn-lt"/>
              </a:rPr>
              <a:t>)</a:t>
            </a:r>
            <a:endParaRPr lang="en-US" sz="2400">
              <a:solidFill>
                <a:schemeClr val="tx1">
                  <a:lumMod val="95000"/>
                  <a:lumOff val="5000"/>
                </a:schemeClr>
              </a:solidFill>
              <a:ea typeface="+mn-lt"/>
              <a:cs typeface="+mn-lt"/>
            </a:endParaRPr>
          </a:p>
          <a:p>
            <a:pPr marL="285750" indent="-285750">
              <a:buFont typeface="Wingdings"/>
              <a:buChar char="§"/>
            </a:pPr>
            <a:r>
              <a:rPr lang="en-GB" sz="1400" err="1">
                <a:solidFill>
                  <a:schemeClr val="tx1">
                    <a:lumMod val="95000"/>
                    <a:lumOff val="5000"/>
                  </a:schemeClr>
                </a:solidFill>
                <a:ea typeface="+mn-lt"/>
                <a:cs typeface="+mn-lt"/>
              </a:rPr>
              <a:t>plt.legend</a:t>
            </a:r>
            <a:r>
              <a:rPr lang="en-GB" sz="1400" dirty="0">
                <a:solidFill>
                  <a:schemeClr val="tx1">
                    <a:lumMod val="95000"/>
                    <a:lumOff val="5000"/>
                  </a:schemeClr>
                </a:solidFill>
                <a:ea typeface="+mn-lt"/>
                <a:cs typeface="+mn-lt"/>
              </a:rPr>
              <a:t>(y, </a:t>
            </a:r>
            <a:r>
              <a:rPr lang="en-GB" sz="1400" dirty="0">
                <a:solidFill>
                  <a:srgbClr val="7030A0"/>
                </a:solidFill>
                <a:ea typeface="+mn-lt"/>
                <a:cs typeface="+mn-lt"/>
              </a:rPr>
              <a:t>title</a:t>
            </a:r>
            <a:r>
              <a:rPr lang="en-GB" sz="1400" dirty="0">
                <a:solidFill>
                  <a:schemeClr val="tx1">
                    <a:lumMod val="95000"/>
                    <a:lumOff val="5000"/>
                  </a:schemeClr>
                </a:solidFill>
                <a:ea typeface="+mn-lt"/>
                <a:cs typeface="+mn-lt"/>
              </a:rPr>
              <a:t>=</a:t>
            </a:r>
            <a:r>
              <a:rPr lang="en-GB" sz="1400" dirty="0">
                <a:solidFill>
                  <a:srgbClr val="00B050"/>
                </a:solidFill>
                <a:ea typeface="+mn-lt"/>
                <a:cs typeface="+mn-lt"/>
              </a:rPr>
              <a:t>'Number of Reviews:'</a:t>
            </a:r>
            <a:r>
              <a:rPr lang="en-GB" sz="1400" dirty="0">
                <a:solidFill>
                  <a:schemeClr val="tx1">
                    <a:lumMod val="95000"/>
                    <a:lumOff val="5000"/>
                  </a:schemeClr>
                </a:solidFill>
                <a:ea typeface="+mn-lt"/>
                <a:cs typeface="+mn-lt"/>
              </a:rPr>
              <a:t>)</a:t>
            </a:r>
            <a:endParaRPr lang="en-US" sz="2400">
              <a:solidFill>
                <a:schemeClr val="tx1">
                  <a:lumMod val="95000"/>
                  <a:lumOff val="5000"/>
                </a:schemeClr>
              </a:solidFill>
              <a:ea typeface="+mn-lt"/>
              <a:cs typeface="+mn-lt"/>
            </a:endParaRPr>
          </a:p>
          <a:p>
            <a:pPr marL="285750" indent="-285750">
              <a:buFont typeface="Wingdings"/>
              <a:buChar char="§"/>
            </a:pPr>
            <a:r>
              <a:rPr lang="en-GB" sz="1400" err="1">
                <a:solidFill>
                  <a:schemeClr val="tx1">
                    <a:lumMod val="95000"/>
                    <a:lumOff val="5000"/>
                  </a:schemeClr>
                </a:solidFill>
                <a:ea typeface="+mn-lt"/>
                <a:cs typeface="+mn-lt"/>
              </a:rPr>
              <a:t>plt.show</a:t>
            </a:r>
            <a:r>
              <a:rPr lang="en-GB" sz="1400" dirty="0">
                <a:solidFill>
                  <a:schemeClr val="tx1">
                    <a:lumMod val="95000"/>
                    <a:lumOff val="5000"/>
                  </a:schemeClr>
                </a:solidFill>
                <a:ea typeface="+mn-lt"/>
                <a:cs typeface="+mn-lt"/>
              </a:rPr>
              <a:t>()</a:t>
            </a:r>
            <a:endParaRPr lang="en-US" sz="2400">
              <a:solidFill>
                <a:schemeClr val="tx1">
                  <a:lumMod val="95000"/>
                  <a:lumOff val="5000"/>
                </a:schemeClr>
              </a:solidFill>
              <a:ea typeface="+mn-lt"/>
              <a:cs typeface="+mn-lt"/>
            </a:endParaRPr>
          </a:p>
        </p:txBody>
      </p:sp>
    </p:spTree>
    <p:extLst>
      <p:ext uri="{BB962C8B-B14F-4D97-AF65-F5344CB8AC3E}">
        <p14:creationId xmlns:p14="http://schemas.microsoft.com/office/powerpoint/2010/main" val="3441483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5" name="Group 10">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7" name="Group 33">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5" name="Rectangle 34">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6"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68" name="Rectangle 38">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40">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2"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64" name="Rectangle 63">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6" name="Content Placeholder 5">
            <a:extLst>
              <a:ext uri="{FF2B5EF4-FFF2-40B4-BE49-F238E27FC236}">
                <a16:creationId xmlns:a16="http://schemas.microsoft.com/office/drawing/2014/main" id="{F6C3AC0B-8BFD-C106-5C17-E6D87AD5FAFC}"/>
              </a:ext>
            </a:extLst>
          </p:cNvPr>
          <p:cNvSpPr>
            <a:spLocks noGrp="1"/>
          </p:cNvSpPr>
          <p:nvPr>
            <p:ph sz="quarter" idx="4294967295"/>
          </p:nvPr>
        </p:nvSpPr>
        <p:spPr>
          <a:xfrm>
            <a:off x="2083019" y="1186538"/>
            <a:ext cx="10000398" cy="5516021"/>
          </a:xfrm>
        </p:spPr>
        <p:txBody>
          <a:bodyPr vert="horz" lIns="91440" tIns="45720" rIns="91440" bIns="45720" rtlCol="0" anchor="t">
            <a:noAutofit/>
          </a:bodyPr>
          <a:lstStyle/>
          <a:p>
            <a:pPr marL="400050" indent="-285750">
              <a:lnSpc>
                <a:spcPct val="110000"/>
              </a:lnSpc>
              <a:spcBef>
                <a:spcPts val="200"/>
              </a:spcBef>
              <a:buFont typeface="Wingdings"/>
              <a:buChar char="§"/>
            </a:pPr>
            <a:r>
              <a:rPr lang="en-US" dirty="0">
                <a:solidFill>
                  <a:schemeClr val="tx1">
                    <a:lumMod val="95000"/>
                    <a:lumOff val="5000"/>
                  </a:schemeClr>
                </a:solidFill>
                <a:ea typeface="+mn-lt"/>
                <a:cs typeface="+mn-lt"/>
              </a:rPr>
              <a:t>vectorizer = </a:t>
            </a:r>
            <a:r>
              <a:rPr lang="en-US" err="1">
                <a:solidFill>
                  <a:schemeClr val="tx1">
                    <a:lumMod val="95000"/>
                    <a:lumOff val="5000"/>
                  </a:schemeClr>
                </a:solidFill>
                <a:ea typeface="+mn-lt"/>
                <a:cs typeface="+mn-lt"/>
              </a:rPr>
              <a:t>CountVectorizer</a:t>
            </a:r>
            <a:r>
              <a:rPr lang="en-US" dirty="0">
                <a:solidFill>
                  <a:schemeClr val="tx1">
                    <a:lumMod val="95000"/>
                    <a:lumOff val="5000"/>
                  </a:schemeClr>
                </a:solidFill>
                <a:ea typeface="+mn-lt"/>
                <a:cs typeface="+mn-lt"/>
              </a:rPr>
              <a:t>()</a:t>
            </a:r>
          </a:p>
          <a:p>
            <a:pPr marL="400050" indent="-285750">
              <a:lnSpc>
                <a:spcPct val="110000"/>
              </a:lnSpc>
              <a:spcBef>
                <a:spcPts val="200"/>
              </a:spcBef>
              <a:buFont typeface="Wingdings"/>
              <a:buChar char="§"/>
            </a:pPr>
            <a:r>
              <a:rPr lang="en-US" dirty="0">
                <a:solidFill>
                  <a:schemeClr val="tx1">
                    <a:lumMod val="95000"/>
                    <a:lumOff val="5000"/>
                  </a:schemeClr>
                </a:solidFill>
                <a:ea typeface="+mn-lt"/>
                <a:cs typeface="+mn-lt"/>
              </a:rPr>
              <a:t>x = </a:t>
            </a:r>
            <a:r>
              <a:rPr lang="en-US" err="1">
                <a:solidFill>
                  <a:schemeClr val="tx1">
                    <a:lumMod val="95000"/>
                    <a:lumOff val="5000"/>
                  </a:schemeClr>
                </a:solidFill>
                <a:ea typeface="+mn-lt"/>
                <a:cs typeface="+mn-lt"/>
              </a:rPr>
              <a:t>vectorizer.fit_transform</a:t>
            </a:r>
            <a:r>
              <a:rPr lang="en-US" dirty="0">
                <a:solidFill>
                  <a:schemeClr val="tx1">
                    <a:lumMod val="95000"/>
                    <a:lumOff val="5000"/>
                  </a:schemeClr>
                </a:solidFill>
                <a:ea typeface="+mn-lt"/>
                <a:cs typeface="+mn-lt"/>
              </a:rPr>
              <a:t>(</a:t>
            </a:r>
            <a:r>
              <a:rPr lang="en-US" err="1">
                <a:solidFill>
                  <a:schemeClr val="tx1">
                    <a:lumMod val="95000"/>
                    <a:lumOff val="5000"/>
                  </a:schemeClr>
                </a:solidFill>
                <a:ea typeface="+mn-lt"/>
                <a:cs typeface="+mn-lt"/>
              </a:rPr>
              <a:t>df</a:t>
            </a:r>
            <a:r>
              <a:rPr lang="en-US" dirty="0">
                <a:solidFill>
                  <a:schemeClr val="tx1">
                    <a:lumMod val="95000"/>
                    <a:lumOff val="5000"/>
                  </a:schemeClr>
                </a:solidFill>
                <a:ea typeface="+mn-lt"/>
                <a:cs typeface="+mn-lt"/>
              </a:rPr>
              <a:t>[</a:t>
            </a:r>
            <a:r>
              <a:rPr lang="en-US" dirty="0">
                <a:solidFill>
                  <a:srgbClr val="00B050"/>
                </a:solidFill>
                <a:ea typeface="+mn-lt"/>
                <a:cs typeface="+mn-lt"/>
              </a:rPr>
              <a:t>'review'</a:t>
            </a:r>
            <a:r>
              <a:rPr lang="en-US" dirty="0">
                <a:solidFill>
                  <a:schemeClr val="tx1">
                    <a:lumMod val="95000"/>
                    <a:lumOff val="5000"/>
                  </a:schemeClr>
                </a:solidFill>
                <a:ea typeface="+mn-lt"/>
                <a:cs typeface="+mn-lt"/>
              </a:rPr>
              <a:t>])</a:t>
            </a:r>
          </a:p>
          <a:p>
            <a:pPr marL="400050" indent="-285750">
              <a:lnSpc>
                <a:spcPct val="110000"/>
              </a:lnSpc>
              <a:spcBef>
                <a:spcPts val="200"/>
              </a:spcBef>
              <a:buFont typeface="Wingdings"/>
              <a:buChar char="§"/>
            </a:pPr>
            <a:r>
              <a:rPr lang="en-US" sz="1600" err="1">
                <a:solidFill>
                  <a:schemeClr val="tx1">
                    <a:lumMod val="95000"/>
                    <a:lumOff val="5000"/>
                  </a:schemeClr>
                </a:solidFill>
                <a:ea typeface="+mn-lt"/>
                <a:cs typeface="+mn-lt"/>
              </a:rPr>
              <a:t>review_df</a:t>
            </a:r>
            <a:r>
              <a:rPr lang="en-US" sz="1600" dirty="0">
                <a:solidFill>
                  <a:schemeClr val="tx1">
                    <a:lumMod val="95000"/>
                    <a:lumOff val="5000"/>
                  </a:schemeClr>
                </a:solidFill>
                <a:ea typeface="+mn-lt"/>
                <a:cs typeface="+mn-lt"/>
              </a:rPr>
              <a:t> = </a:t>
            </a:r>
            <a:r>
              <a:rPr lang="en-US" sz="1600" err="1">
                <a:solidFill>
                  <a:schemeClr val="tx1">
                    <a:lumMod val="95000"/>
                    <a:lumOff val="5000"/>
                  </a:schemeClr>
                </a:solidFill>
                <a:ea typeface="+mn-lt"/>
                <a:cs typeface="+mn-lt"/>
              </a:rPr>
              <a:t>pd.DataFrame.sparse.from_spmatrix</a:t>
            </a:r>
            <a:r>
              <a:rPr lang="en-US" sz="1600" dirty="0">
                <a:solidFill>
                  <a:schemeClr val="tx1">
                    <a:lumMod val="95000"/>
                    <a:lumOff val="5000"/>
                  </a:schemeClr>
                </a:solidFill>
                <a:ea typeface="+mn-lt"/>
                <a:cs typeface="+mn-lt"/>
              </a:rPr>
              <a:t>(x, </a:t>
            </a:r>
            <a:r>
              <a:rPr lang="en-US" sz="1600" dirty="0">
                <a:solidFill>
                  <a:srgbClr val="7030A0"/>
                </a:solidFill>
                <a:ea typeface="+mn-lt"/>
                <a:cs typeface="+mn-lt"/>
              </a:rPr>
              <a:t>columns</a:t>
            </a:r>
            <a:r>
              <a:rPr lang="en-US" sz="1600" dirty="0">
                <a:solidFill>
                  <a:schemeClr val="tx1">
                    <a:lumMod val="95000"/>
                    <a:lumOff val="5000"/>
                  </a:schemeClr>
                </a:solidFill>
                <a:ea typeface="+mn-lt"/>
                <a:cs typeface="+mn-lt"/>
              </a:rPr>
              <a:t>=</a:t>
            </a:r>
            <a:r>
              <a:rPr lang="en-US" sz="1600" err="1">
                <a:solidFill>
                  <a:schemeClr val="tx1">
                    <a:lumMod val="95000"/>
                    <a:lumOff val="5000"/>
                  </a:schemeClr>
                </a:solidFill>
                <a:ea typeface="+mn-lt"/>
                <a:cs typeface="+mn-lt"/>
              </a:rPr>
              <a:t>vectorizer.get_feature_names</a:t>
            </a:r>
            <a:r>
              <a:rPr lang="en-US" sz="1600" dirty="0">
                <a:solidFill>
                  <a:schemeClr val="tx1">
                    <a:lumMod val="95000"/>
                    <a:lumOff val="5000"/>
                  </a:schemeClr>
                </a:solidFill>
                <a:ea typeface="+mn-lt"/>
                <a:cs typeface="+mn-lt"/>
              </a:rPr>
              <a:t>())</a:t>
            </a:r>
          </a:p>
          <a:p>
            <a:pPr marL="400050" indent="-285750">
              <a:lnSpc>
                <a:spcPct val="110000"/>
              </a:lnSpc>
              <a:spcBef>
                <a:spcPts val="200"/>
              </a:spcBef>
              <a:buFont typeface="Wingdings"/>
              <a:buChar char="§"/>
            </a:pPr>
            <a:r>
              <a:rPr lang="en-US" err="1">
                <a:solidFill>
                  <a:schemeClr val="tx1">
                    <a:lumMod val="95000"/>
                    <a:lumOff val="5000"/>
                  </a:schemeClr>
                </a:solidFill>
                <a:ea typeface="+mn-lt"/>
                <a:cs typeface="+mn-lt"/>
              </a:rPr>
              <a:t>df</a:t>
            </a:r>
            <a:r>
              <a:rPr lang="en-US" dirty="0">
                <a:solidFill>
                  <a:schemeClr val="tx1">
                    <a:lumMod val="95000"/>
                    <a:lumOff val="5000"/>
                  </a:schemeClr>
                </a:solidFill>
                <a:ea typeface="+mn-lt"/>
                <a:cs typeface="+mn-lt"/>
              </a:rPr>
              <a:t>[</a:t>
            </a:r>
            <a:r>
              <a:rPr lang="en-US" dirty="0">
                <a:solidFill>
                  <a:srgbClr val="00B050"/>
                </a:solidFill>
                <a:ea typeface="+mn-lt"/>
                <a:cs typeface="+mn-lt"/>
              </a:rPr>
              <a:t>'</a:t>
            </a:r>
            <a:r>
              <a:rPr lang="en-US" err="1">
                <a:solidFill>
                  <a:srgbClr val="00B050"/>
                </a:solidFill>
                <a:ea typeface="+mn-lt"/>
                <a:cs typeface="+mn-lt"/>
              </a:rPr>
              <a:t>review_text</a:t>
            </a:r>
            <a:r>
              <a:rPr lang="en-US" dirty="0">
                <a:solidFill>
                  <a:srgbClr val="00B050"/>
                </a:solidFill>
                <a:ea typeface="+mn-lt"/>
                <a:cs typeface="+mn-lt"/>
              </a:rPr>
              <a:t>'</a:t>
            </a:r>
            <a:r>
              <a:rPr lang="en-US" dirty="0">
                <a:solidFill>
                  <a:schemeClr val="tx1">
                    <a:lumMod val="95000"/>
                    <a:lumOff val="5000"/>
                  </a:schemeClr>
                </a:solidFill>
                <a:ea typeface="+mn-lt"/>
                <a:cs typeface="+mn-lt"/>
              </a:rPr>
              <a:t>] = </a:t>
            </a:r>
            <a:r>
              <a:rPr lang="en-US" err="1">
                <a:solidFill>
                  <a:schemeClr val="tx1">
                    <a:lumMod val="95000"/>
                    <a:lumOff val="5000"/>
                  </a:schemeClr>
                </a:solidFill>
                <a:ea typeface="+mn-lt"/>
                <a:cs typeface="+mn-lt"/>
              </a:rPr>
              <a:t>review_df.sum</a:t>
            </a:r>
            <a:r>
              <a:rPr lang="en-US" dirty="0">
                <a:solidFill>
                  <a:schemeClr val="tx1">
                    <a:lumMod val="95000"/>
                    <a:lumOff val="5000"/>
                  </a:schemeClr>
                </a:solidFill>
                <a:ea typeface="+mn-lt"/>
                <a:cs typeface="+mn-lt"/>
              </a:rPr>
              <a:t>()</a:t>
            </a:r>
          </a:p>
          <a:p>
            <a:pPr marL="400050" indent="-285750">
              <a:lnSpc>
                <a:spcPct val="110000"/>
              </a:lnSpc>
              <a:spcBef>
                <a:spcPts val="200"/>
              </a:spcBef>
              <a:buFont typeface="Wingdings"/>
              <a:buChar char="§"/>
            </a:pPr>
            <a:endParaRPr lang="en-US" dirty="0">
              <a:solidFill>
                <a:schemeClr val="tx1">
                  <a:lumMod val="95000"/>
                  <a:lumOff val="5000"/>
                </a:schemeClr>
              </a:solidFill>
              <a:ea typeface="+mn-lt"/>
              <a:cs typeface="+mn-lt"/>
            </a:endParaRPr>
          </a:p>
          <a:p>
            <a:pPr marL="400050" indent="-285750">
              <a:lnSpc>
                <a:spcPct val="110000"/>
              </a:lnSpc>
              <a:spcBef>
                <a:spcPts val="200"/>
              </a:spcBef>
              <a:buFont typeface="Wingdings"/>
              <a:buChar char="§"/>
            </a:pPr>
            <a:r>
              <a:rPr lang="en-US" dirty="0">
                <a:solidFill>
                  <a:schemeClr val="tx1">
                    <a:lumMod val="95000"/>
                    <a:lumOff val="5000"/>
                  </a:schemeClr>
                </a:solidFill>
                <a:ea typeface="+mn-lt"/>
                <a:cs typeface="+mn-lt"/>
              </a:rPr>
              <a:t>a = </a:t>
            </a:r>
            <a:r>
              <a:rPr lang="en-US" dirty="0">
                <a:solidFill>
                  <a:srgbClr val="00B050"/>
                </a:solidFill>
                <a:ea typeface="+mn-lt"/>
                <a:cs typeface="+mn-lt"/>
              </a:rPr>
              <a:t>'rating'</a:t>
            </a:r>
          </a:p>
          <a:p>
            <a:pPr marL="400050" indent="-285750">
              <a:lnSpc>
                <a:spcPct val="110000"/>
              </a:lnSpc>
              <a:spcBef>
                <a:spcPts val="200"/>
              </a:spcBef>
              <a:buFont typeface="Wingdings"/>
              <a:buChar char="§"/>
            </a:pPr>
            <a:r>
              <a:rPr lang="en-US" dirty="0">
                <a:solidFill>
                  <a:schemeClr val="tx1">
                    <a:lumMod val="95000"/>
                    <a:lumOff val="5000"/>
                  </a:schemeClr>
                </a:solidFill>
                <a:ea typeface="+mn-lt"/>
                <a:cs typeface="+mn-lt"/>
              </a:rPr>
              <a:t>b =</a:t>
            </a:r>
            <a:r>
              <a:rPr lang="en-US" dirty="0">
                <a:solidFill>
                  <a:srgbClr val="00B050"/>
                </a:solidFill>
                <a:ea typeface="+mn-lt"/>
                <a:cs typeface="+mn-lt"/>
              </a:rPr>
              <a:t> '</a:t>
            </a:r>
            <a:r>
              <a:rPr lang="en-US" err="1">
                <a:solidFill>
                  <a:srgbClr val="00B050"/>
                </a:solidFill>
                <a:ea typeface="+mn-lt"/>
                <a:cs typeface="+mn-lt"/>
              </a:rPr>
              <a:t>review_text</a:t>
            </a:r>
            <a:r>
              <a:rPr lang="en-US" dirty="0">
                <a:solidFill>
                  <a:srgbClr val="00B050"/>
                </a:solidFill>
                <a:ea typeface="+mn-lt"/>
                <a:cs typeface="+mn-lt"/>
              </a:rPr>
              <a:t>'</a:t>
            </a:r>
          </a:p>
          <a:p>
            <a:pPr marL="400050" indent="-285750">
              <a:lnSpc>
                <a:spcPct val="110000"/>
              </a:lnSpc>
              <a:spcBef>
                <a:spcPts val="200"/>
              </a:spcBef>
              <a:buFont typeface="Wingdings"/>
              <a:buChar char="§"/>
            </a:pPr>
            <a:r>
              <a:rPr lang="en-US" dirty="0">
                <a:solidFill>
                  <a:schemeClr val="tx1">
                    <a:lumMod val="95000"/>
                    <a:lumOff val="5000"/>
                  </a:schemeClr>
                </a:solidFill>
                <a:ea typeface="+mn-lt"/>
                <a:cs typeface="+mn-lt"/>
              </a:rPr>
              <a:t>c = </a:t>
            </a:r>
            <a:r>
              <a:rPr lang="en-US" dirty="0">
                <a:solidFill>
                  <a:srgbClr val="00B050"/>
                </a:solidFill>
                <a:ea typeface="+mn-lt"/>
                <a:cs typeface="+mn-lt"/>
              </a:rPr>
              <a:t>'</a:t>
            </a:r>
            <a:r>
              <a:rPr lang="en-US" err="1">
                <a:solidFill>
                  <a:srgbClr val="00B050"/>
                </a:solidFill>
                <a:ea typeface="+mn-lt"/>
                <a:cs typeface="+mn-lt"/>
              </a:rPr>
              <a:t>usefulCount</a:t>
            </a:r>
            <a:r>
              <a:rPr lang="en-US" dirty="0">
                <a:solidFill>
                  <a:srgbClr val="00B050"/>
                </a:solidFill>
                <a:ea typeface="+mn-lt"/>
                <a:cs typeface="+mn-lt"/>
              </a:rPr>
              <a:t>'</a:t>
            </a:r>
          </a:p>
          <a:p>
            <a:pPr marL="400050" indent="-285750">
              <a:lnSpc>
                <a:spcPct val="110000"/>
              </a:lnSpc>
              <a:spcBef>
                <a:spcPts val="200"/>
              </a:spcBef>
              <a:buFont typeface="Wingdings"/>
              <a:buChar char="§"/>
            </a:pPr>
            <a:r>
              <a:rPr lang="en-US" dirty="0">
                <a:solidFill>
                  <a:schemeClr val="tx1">
                    <a:lumMod val="95000"/>
                    <a:lumOff val="5000"/>
                  </a:schemeClr>
                </a:solidFill>
                <a:ea typeface="+mn-lt"/>
                <a:cs typeface="+mn-lt"/>
              </a:rPr>
              <a:t>correlation = </a:t>
            </a:r>
            <a:r>
              <a:rPr lang="en-US" err="1">
                <a:solidFill>
                  <a:schemeClr val="tx1">
                    <a:lumMod val="95000"/>
                    <a:lumOff val="5000"/>
                  </a:schemeClr>
                </a:solidFill>
                <a:ea typeface="+mn-lt"/>
                <a:cs typeface="+mn-lt"/>
              </a:rPr>
              <a:t>df</a:t>
            </a:r>
            <a:r>
              <a:rPr lang="en-US" dirty="0">
                <a:solidFill>
                  <a:schemeClr val="tx1">
                    <a:lumMod val="95000"/>
                    <a:lumOff val="5000"/>
                  </a:schemeClr>
                </a:solidFill>
                <a:ea typeface="+mn-lt"/>
                <a:cs typeface="+mn-lt"/>
              </a:rPr>
              <a:t>[[a, b, c]].</a:t>
            </a:r>
            <a:r>
              <a:rPr lang="en-US" err="1">
                <a:solidFill>
                  <a:schemeClr val="tx1">
                    <a:lumMod val="95000"/>
                    <a:lumOff val="5000"/>
                  </a:schemeClr>
                </a:solidFill>
                <a:ea typeface="+mn-lt"/>
                <a:cs typeface="+mn-lt"/>
              </a:rPr>
              <a:t>corr</a:t>
            </a:r>
            <a:r>
              <a:rPr lang="en-US" dirty="0">
                <a:solidFill>
                  <a:schemeClr val="tx1">
                    <a:lumMod val="95000"/>
                    <a:lumOff val="5000"/>
                  </a:schemeClr>
                </a:solidFill>
                <a:ea typeface="+mn-lt"/>
                <a:cs typeface="+mn-lt"/>
              </a:rPr>
              <a:t>()</a:t>
            </a:r>
          </a:p>
          <a:p>
            <a:pPr marL="400050" indent="-285750">
              <a:lnSpc>
                <a:spcPct val="110000"/>
              </a:lnSpc>
              <a:spcBef>
                <a:spcPts val="200"/>
              </a:spcBef>
              <a:buFont typeface="Wingdings"/>
              <a:buChar char="§"/>
            </a:pPr>
            <a:r>
              <a:rPr lang="en-US" dirty="0">
                <a:solidFill>
                  <a:srgbClr val="0070C0"/>
                </a:solidFill>
                <a:ea typeface="+mn-lt"/>
                <a:cs typeface="+mn-lt"/>
              </a:rPr>
              <a:t>print</a:t>
            </a:r>
            <a:r>
              <a:rPr lang="en-US" dirty="0">
                <a:solidFill>
                  <a:schemeClr val="tx1">
                    <a:lumMod val="95000"/>
                    <a:lumOff val="5000"/>
                  </a:schemeClr>
                </a:solidFill>
                <a:ea typeface="+mn-lt"/>
                <a:cs typeface="+mn-lt"/>
              </a:rPr>
              <a:t>(correlation)</a:t>
            </a:r>
            <a:br>
              <a:rPr lang="en-US" dirty="0">
                <a:solidFill>
                  <a:schemeClr val="tx1">
                    <a:lumMod val="95000"/>
                    <a:lumOff val="5000"/>
                  </a:schemeClr>
                </a:solidFill>
                <a:ea typeface="+mn-lt"/>
                <a:cs typeface="+mn-lt"/>
              </a:rPr>
            </a:br>
            <a:endParaRPr lang="en-US" dirty="0">
              <a:solidFill>
                <a:schemeClr val="tx1">
                  <a:lumMod val="95000"/>
                  <a:lumOff val="5000"/>
                </a:schemeClr>
              </a:solidFill>
              <a:ea typeface="+mn-lt"/>
              <a:cs typeface="+mn-lt"/>
            </a:endParaRPr>
          </a:p>
          <a:p>
            <a:pPr marL="400050" indent="-285750">
              <a:lnSpc>
                <a:spcPct val="110000"/>
              </a:lnSpc>
              <a:spcBef>
                <a:spcPts val="200"/>
              </a:spcBef>
              <a:buFont typeface="Wingdings"/>
              <a:buChar char="§"/>
            </a:pPr>
            <a:r>
              <a:rPr lang="en-US" err="1">
                <a:solidFill>
                  <a:schemeClr val="tx1">
                    <a:lumMod val="95000"/>
                    <a:lumOff val="5000"/>
                  </a:schemeClr>
                </a:solidFill>
                <a:ea typeface="+mn-lt"/>
                <a:cs typeface="+mn-lt"/>
              </a:rPr>
              <a:t>sns.heatmap</a:t>
            </a:r>
            <a:r>
              <a:rPr lang="en-US" dirty="0">
                <a:solidFill>
                  <a:schemeClr val="tx1">
                    <a:lumMod val="95000"/>
                    <a:lumOff val="5000"/>
                  </a:schemeClr>
                </a:solidFill>
                <a:ea typeface="+mn-lt"/>
                <a:cs typeface="+mn-lt"/>
              </a:rPr>
              <a:t>(correlation, </a:t>
            </a:r>
            <a:r>
              <a:rPr lang="en-US" err="1">
                <a:solidFill>
                  <a:srgbClr val="7030A0"/>
                </a:solidFill>
                <a:ea typeface="+mn-lt"/>
                <a:cs typeface="+mn-lt"/>
              </a:rPr>
              <a:t>annot</a:t>
            </a:r>
            <a:r>
              <a:rPr lang="en-US" dirty="0">
                <a:solidFill>
                  <a:schemeClr val="tx1">
                    <a:lumMod val="95000"/>
                    <a:lumOff val="5000"/>
                  </a:schemeClr>
                </a:solidFill>
                <a:ea typeface="+mn-lt"/>
                <a:cs typeface="+mn-lt"/>
              </a:rPr>
              <a:t>=</a:t>
            </a:r>
            <a:r>
              <a:rPr lang="en-US" dirty="0">
                <a:solidFill>
                  <a:srgbClr val="0070C0"/>
                </a:solidFill>
                <a:ea typeface="+mn-lt"/>
                <a:cs typeface="+mn-lt"/>
              </a:rPr>
              <a:t>True</a:t>
            </a:r>
            <a:r>
              <a:rPr lang="en-US" dirty="0">
                <a:solidFill>
                  <a:schemeClr val="tx1">
                    <a:lumMod val="95000"/>
                    <a:lumOff val="5000"/>
                  </a:schemeClr>
                </a:solidFill>
                <a:ea typeface="+mn-lt"/>
                <a:cs typeface="+mn-lt"/>
              </a:rPr>
              <a:t>, </a:t>
            </a:r>
            <a:r>
              <a:rPr lang="en-US" err="1">
                <a:solidFill>
                  <a:srgbClr val="7030A0"/>
                </a:solidFill>
                <a:ea typeface="+mn-lt"/>
                <a:cs typeface="+mn-lt"/>
              </a:rPr>
              <a:t>cmap</a:t>
            </a:r>
            <a:r>
              <a:rPr lang="en-US" dirty="0">
                <a:solidFill>
                  <a:schemeClr val="tx1">
                    <a:lumMod val="95000"/>
                    <a:lumOff val="5000"/>
                  </a:schemeClr>
                </a:solidFill>
                <a:ea typeface="+mn-lt"/>
                <a:cs typeface="+mn-lt"/>
              </a:rPr>
              <a:t>='plasma', </a:t>
            </a:r>
            <a:r>
              <a:rPr lang="en-US" dirty="0">
                <a:solidFill>
                  <a:srgbClr val="7030A0"/>
                </a:solidFill>
                <a:ea typeface="+mn-lt"/>
                <a:cs typeface="+mn-lt"/>
              </a:rPr>
              <a:t>square</a:t>
            </a:r>
            <a:r>
              <a:rPr lang="en-US" dirty="0">
                <a:solidFill>
                  <a:schemeClr val="tx1">
                    <a:lumMod val="95000"/>
                    <a:lumOff val="5000"/>
                  </a:schemeClr>
                </a:solidFill>
                <a:ea typeface="+mn-lt"/>
                <a:cs typeface="+mn-lt"/>
              </a:rPr>
              <a:t>=</a:t>
            </a:r>
            <a:r>
              <a:rPr lang="en-US" dirty="0">
                <a:solidFill>
                  <a:srgbClr val="0070C0"/>
                </a:solidFill>
                <a:ea typeface="+mn-lt"/>
                <a:cs typeface="+mn-lt"/>
              </a:rPr>
              <a:t>True</a:t>
            </a:r>
            <a:r>
              <a:rPr lang="en-US" dirty="0">
                <a:solidFill>
                  <a:schemeClr val="tx1">
                    <a:lumMod val="95000"/>
                    <a:lumOff val="5000"/>
                  </a:schemeClr>
                </a:solidFill>
                <a:ea typeface="+mn-lt"/>
                <a:cs typeface="+mn-lt"/>
              </a:rPr>
              <a:t>)</a:t>
            </a:r>
          </a:p>
          <a:p>
            <a:pPr marL="400050" indent="-285750">
              <a:lnSpc>
                <a:spcPct val="110000"/>
              </a:lnSpc>
              <a:spcBef>
                <a:spcPts val="200"/>
              </a:spcBef>
              <a:buFont typeface="Wingdings"/>
              <a:buChar char="§"/>
            </a:pPr>
            <a:r>
              <a:rPr lang="en-US" err="1">
                <a:solidFill>
                  <a:schemeClr val="tx1">
                    <a:lumMod val="95000"/>
                    <a:lumOff val="5000"/>
                  </a:schemeClr>
                </a:solidFill>
                <a:ea typeface="+mn-lt"/>
                <a:cs typeface="+mn-lt"/>
              </a:rPr>
              <a:t>plt.title</a:t>
            </a:r>
            <a:r>
              <a:rPr lang="en-US" dirty="0">
                <a:solidFill>
                  <a:schemeClr val="tx1">
                    <a:lumMod val="95000"/>
                    <a:lumOff val="5000"/>
                  </a:schemeClr>
                </a:solidFill>
                <a:ea typeface="+mn-lt"/>
                <a:cs typeface="+mn-lt"/>
              </a:rPr>
              <a:t>(</a:t>
            </a:r>
            <a:r>
              <a:rPr lang="en-US" dirty="0">
                <a:solidFill>
                  <a:srgbClr val="00B050"/>
                </a:solidFill>
                <a:ea typeface="+mn-lt"/>
                <a:cs typeface="+mn-lt"/>
              </a:rPr>
              <a:t>'Correlation between Rating, Review Text, and Useful Count'</a:t>
            </a:r>
            <a:r>
              <a:rPr lang="en-US" dirty="0">
                <a:solidFill>
                  <a:schemeClr val="tx1">
                    <a:lumMod val="95000"/>
                    <a:lumOff val="5000"/>
                  </a:schemeClr>
                </a:solidFill>
                <a:ea typeface="+mn-lt"/>
                <a:cs typeface="+mn-lt"/>
              </a:rPr>
              <a:t>)</a:t>
            </a:r>
          </a:p>
          <a:p>
            <a:pPr marL="400050" indent="-285750">
              <a:lnSpc>
                <a:spcPct val="110000"/>
              </a:lnSpc>
              <a:spcBef>
                <a:spcPts val="200"/>
              </a:spcBef>
              <a:buFont typeface="Wingdings"/>
              <a:buChar char="§"/>
            </a:pPr>
            <a:r>
              <a:rPr lang="en-US" err="1">
                <a:solidFill>
                  <a:schemeClr val="tx1">
                    <a:lumMod val="95000"/>
                    <a:lumOff val="5000"/>
                  </a:schemeClr>
                </a:solidFill>
                <a:ea typeface="+mn-lt"/>
                <a:cs typeface="+mn-lt"/>
              </a:rPr>
              <a:t>plt.show</a:t>
            </a:r>
            <a:r>
              <a:rPr lang="en-US" dirty="0">
                <a:solidFill>
                  <a:schemeClr val="tx1">
                    <a:lumMod val="95000"/>
                    <a:lumOff val="5000"/>
                  </a:schemeClr>
                </a:solidFill>
                <a:ea typeface="+mn-lt"/>
                <a:cs typeface="+mn-lt"/>
              </a:rPr>
              <a:t>()</a:t>
            </a:r>
            <a:endParaRPr lang="en-US">
              <a:solidFill>
                <a:schemeClr val="tx1">
                  <a:lumMod val="95000"/>
                  <a:lumOff val="5000"/>
                </a:schemeClr>
              </a:solidFill>
            </a:endParaRPr>
          </a:p>
        </p:txBody>
      </p:sp>
      <p:sp>
        <p:nvSpPr>
          <p:cNvPr id="4" name="Title 1">
            <a:extLst>
              <a:ext uri="{FF2B5EF4-FFF2-40B4-BE49-F238E27FC236}">
                <a16:creationId xmlns:a16="http://schemas.microsoft.com/office/drawing/2014/main" id="{21F6E212-602B-02E7-985C-E036D7C8E8A2}"/>
              </a:ext>
            </a:extLst>
          </p:cNvPr>
          <p:cNvSpPr txBox="1">
            <a:spLocks/>
          </p:cNvSpPr>
          <p:nvPr/>
        </p:nvSpPr>
        <p:spPr>
          <a:xfrm>
            <a:off x="1927440" y="66379"/>
            <a:ext cx="8545484" cy="413747"/>
          </a:xfrm>
          <a:prstGeom prst="rect">
            <a:avLst/>
          </a:prstGeom>
        </p:spPr>
        <p:txBody>
          <a:bodyPr lIns="91440" tIns="45720" rIns="91440" bIns="45720" anchor="t">
            <a:noAutofit/>
          </a:bodyPr>
          <a:lst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a:lstStyle>
          <a:p>
            <a:pPr algn="l"/>
            <a:r>
              <a:rPr lang="en-US" sz="2200" b="1" dirty="0">
                <a:solidFill>
                  <a:schemeClr val="accent1"/>
                </a:solidFill>
                <a:latin typeface="Rockwell"/>
              </a:rPr>
              <a:t>8.  Correlation between Rating, Review  Text, and Useful Count</a:t>
            </a:r>
            <a:r>
              <a:rPr lang="en-US" sz="2200" b="1" dirty="0">
                <a:solidFill>
                  <a:schemeClr val="accent1"/>
                </a:solidFill>
                <a:latin typeface="Rockwell"/>
                <a:ea typeface="+mj-lt"/>
                <a:cs typeface="+mj-lt"/>
              </a:rPr>
              <a:t> (</a:t>
            </a:r>
            <a:r>
              <a:rPr lang="en-US" sz="2200" b="1" dirty="0">
                <a:solidFill>
                  <a:srgbClr val="0070C0"/>
                </a:solidFill>
                <a:latin typeface="Rockwell"/>
                <a:ea typeface="+mj-lt"/>
                <a:cs typeface="+mj-lt"/>
              </a:rPr>
              <a:t>Code</a:t>
            </a:r>
            <a:r>
              <a:rPr lang="en-US" sz="2200" b="1" dirty="0">
                <a:solidFill>
                  <a:schemeClr val="accent1"/>
                </a:solidFill>
                <a:latin typeface="Rockwell"/>
                <a:ea typeface="+mj-lt"/>
                <a:cs typeface="+mj-lt"/>
              </a:rPr>
              <a:t>)</a:t>
            </a:r>
            <a:endParaRPr lang="en-US" sz="2200" b="1">
              <a:solidFill>
                <a:schemeClr val="accent1"/>
              </a:solidFill>
              <a:latin typeface="Rockwell"/>
              <a:cs typeface="Calibri Light" panose="020F0302020204030204"/>
            </a:endParaRPr>
          </a:p>
        </p:txBody>
      </p:sp>
    </p:spTree>
    <p:extLst>
      <p:ext uri="{BB962C8B-B14F-4D97-AF65-F5344CB8AC3E}">
        <p14:creationId xmlns:p14="http://schemas.microsoft.com/office/powerpoint/2010/main" val="2800212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5" name="Group 10">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7" name="Group 33">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5" name="Rectangle 34">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6"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68" name="Rectangle 38">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40">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2"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64" name="Rectangle 63">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6" name="Content Placeholder 5">
            <a:extLst>
              <a:ext uri="{FF2B5EF4-FFF2-40B4-BE49-F238E27FC236}">
                <a16:creationId xmlns:a16="http://schemas.microsoft.com/office/drawing/2014/main" id="{F6C3AC0B-8BFD-C106-5C17-E6D87AD5FAFC}"/>
              </a:ext>
            </a:extLst>
          </p:cNvPr>
          <p:cNvSpPr>
            <a:spLocks noGrp="1"/>
          </p:cNvSpPr>
          <p:nvPr>
            <p:ph sz="quarter" idx="4294967295"/>
          </p:nvPr>
        </p:nvSpPr>
        <p:spPr>
          <a:xfrm>
            <a:off x="2408262" y="875300"/>
            <a:ext cx="8989330" cy="5981438"/>
          </a:xfrm>
        </p:spPr>
        <p:txBody>
          <a:bodyPr vert="horz" lIns="91440" tIns="45720" rIns="91440" bIns="45720" rtlCol="0" anchor="t">
            <a:noAutofit/>
          </a:bodyPr>
          <a:lstStyle/>
          <a:p>
            <a:pPr marL="285750" indent="-285750">
              <a:lnSpc>
                <a:spcPct val="110000"/>
              </a:lnSpc>
            </a:pPr>
            <a:r>
              <a:rPr lang="en-US" sz="1600" dirty="0"/>
              <a:t>Today, I am thrilled to present to you the outcome of an exciting project focused on analyzing a dataset of drug reviews and sentiment. We embarked on this journey with the goal of extracting valuable insights from a rich collection of reviews, uncovering patterns, and drawing meaningful conclusions. By leveraging advanced data analysis techniques, we sought to gain a deeper understanding of the factors influencing review sentiment and their implications for drug usage and perception.</a:t>
            </a:r>
            <a:endParaRPr lang="en-US" sz="2000"/>
          </a:p>
          <a:p>
            <a:pPr>
              <a:lnSpc>
                <a:spcPct val="110000"/>
              </a:lnSpc>
            </a:pPr>
            <a:r>
              <a:rPr lang="en-US" sz="1600" dirty="0"/>
              <a:t>Throughout the project, we employed various data preprocessing techniques </a:t>
            </a:r>
            <a:r>
              <a:rPr lang="en-US" sz="1600" dirty="0">
                <a:ea typeface="+mn-lt"/>
                <a:cs typeface="+mn-lt"/>
              </a:rPr>
              <a:t>such as Pandas, </a:t>
            </a:r>
            <a:r>
              <a:rPr lang="en-US" sz="1600" dirty="0" err="1">
                <a:ea typeface="+mn-lt"/>
                <a:cs typeface="+mn-lt"/>
              </a:rPr>
              <a:t>Numpy</a:t>
            </a:r>
            <a:r>
              <a:rPr lang="en-US" sz="1600" dirty="0">
                <a:ea typeface="+mn-lt"/>
                <a:cs typeface="+mn-lt"/>
              </a:rPr>
              <a:t>, Matplotlib, Scikit-learn and datetime </a:t>
            </a:r>
            <a:r>
              <a:rPr lang="en-US" sz="1600" dirty="0"/>
              <a:t>to clean and transform the dataset, ensuring its suitability for in-depth analysis. With these powerful analytical tools, we delved into the dataset to identify the most popular drugs, investigate correlations between different factors, and assess some patterns.</a:t>
            </a:r>
          </a:p>
          <a:p>
            <a:pPr>
              <a:lnSpc>
                <a:spcPct val="110000"/>
              </a:lnSpc>
            </a:pPr>
            <a:r>
              <a:rPr lang="en-US" sz="1600" dirty="0"/>
              <a:t>One of our key focuses was to explore the distribution of ratings and analyze how they relate to review sentiments. By examining temporal trends, such as reviews per year and per month, we uncovered interesting patterns and gained insights into the seasonality of drug usage. We also delved into the predictive aspect, attempting to forecast drug ratings based on the textual content of the reviews.</a:t>
            </a:r>
          </a:p>
          <a:p>
            <a:pPr>
              <a:lnSpc>
                <a:spcPct val="110000"/>
              </a:lnSpc>
            </a:pPr>
            <a:r>
              <a:rPr lang="en-US" sz="1600" dirty="0"/>
              <a:t>Throughout this presentation, we will share our key findings, highlight the most significant insights, and discuss the codes used to achieve those results. We encourage you to actively engage, ask questions, and contribute to the discussion. Your participation will enrich our understanding and foster a meaningful exchange of ideas.</a:t>
            </a:r>
          </a:p>
        </p:txBody>
      </p:sp>
      <p:sp>
        <p:nvSpPr>
          <p:cNvPr id="7" name="TextBox 6">
            <a:extLst>
              <a:ext uri="{FF2B5EF4-FFF2-40B4-BE49-F238E27FC236}">
                <a16:creationId xmlns:a16="http://schemas.microsoft.com/office/drawing/2014/main" id="{2E11F2CD-782A-C574-264D-1691FCE3FF0A}"/>
              </a:ext>
            </a:extLst>
          </p:cNvPr>
          <p:cNvSpPr txBox="1"/>
          <p:nvPr/>
        </p:nvSpPr>
        <p:spPr>
          <a:xfrm>
            <a:off x="2489916" y="42930"/>
            <a:ext cx="3752043" cy="5847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3200" b="1" dirty="0">
                <a:solidFill>
                  <a:schemeClr val="accent1"/>
                </a:solidFill>
              </a:rPr>
              <a:t>INTRODUCTION</a:t>
            </a:r>
          </a:p>
        </p:txBody>
      </p:sp>
    </p:spTree>
    <p:extLst>
      <p:ext uri="{BB962C8B-B14F-4D97-AF65-F5344CB8AC3E}">
        <p14:creationId xmlns:p14="http://schemas.microsoft.com/office/powerpoint/2010/main" val="3359182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4"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9"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0"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5" name="Rectangle 34">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E40E19-17C0-10EA-D091-B3440EE8DBEC}"/>
              </a:ext>
            </a:extLst>
          </p:cNvPr>
          <p:cNvSpPr>
            <a:spLocks noGrp="1"/>
          </p:cNvSpPr>
          <p:nvPr>
            <p:ph type="title"/>
          </p:nvPr>
        </p:nvSpPr>
        <p:spPr>
          <a:xfrm>
            <a:off x="12249" y="5789696"/>
            <a:ext cx="11228118" cy="1058885"/>
          </a:xfrm>
        </p:spPr>
        <p:txBody>
          <a:bodyPr>
            <a:normAutofit/>
          </a:bodyPr>
          <a:lstStyle/>
          <a:p>
            <a:pPr algn="l"/>
            <a:r>
              <a:rPr lang="en-US" sz="2800" dirty="0">
                <a:solidFill>
                  <a:schemeClr val="bg1"/>
                </a:solidFill>
                <a:latin typeface="Rockwell"/>
              </a:rPr>
              <a:t>8. Correlation between Rating, Review text, and Useful Count</a:t>
            </a:r>
            <a:r>
              <a:rPr lang="en-US" sz="2800" dirty="0">
                <a:solidFill>
                  <a:schemeClr val="bg1"/>
                </a:solidFill>
                <a:latin typeface="Rockwell"/>
                <a:ea typeface="+mj-lt"/>
                <a:cs typeface="+mj-lt"/>
              </a:rPr>
              <a:t> (</a:t>
            </a:r>
            <a:r>
              <a:rPr lang="en-US" sz="2800" dirty="0">
                <a:solidFill>
                  <a:srgbClr val="92D050"/>
                </a:solidFill>
                <a:latin typeface="Rockwell"/>
                <a:ea typeface="+mj-lt"/>
                <a:cs typeface="+mj-lt"/>
              </a:rPr>
              <a:t>Result</a:t>
            </a:r>
            <a:r>
              <a:rPr lang="en-US" sz="2800" dirty="0">
                <a:solidFill>
                  <a:schemeClr val="bg1"/>
                </a:solidFill>
                <a:latin typeface="Rockwell"/>
                <a:ea typeface="+mj-lt"/>
                <a:cs typeface="+mj-lt"/>
              </a:rPr>
              <a:t>)</a:t>
            </a:r>
            <a:endParaRPr lang="en-US" sz="2800" dirty="0">
              <a:solidFill>
                <a:schemeClr val="bg1"/>
              </a:solidFill>
              <a:latin typeface="Rockwell"/>
            </a:endParaRPr>
          </a:p>
        </p:txBody>
      </p:sp>
      <p:cxnSp>
        <p:nvCxnSpPr>
          <p:cNvPr id="37" name="Straight Connector 36">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9" name="Picture 10" descr="A screenshot of a graph&#10;&#10;Description automatically generated">
            <a:extLst>
              <a:ext uri="{FF2B5EF4-FFF2-40B4-BE49-F238E27FC236}">
                <a16:creationId xmlns:a16="http://schemas.microsoft.com/office/drawing/2014/main" id="{5B35AD90-6294-5200-1ADD-F8DBA457ABD5}"/>
              </a:ext>
            </a:extLst>
          </p:cNvPr>
          <p:cNvPicPr>
            <a:picLocks noGrp="1" noChangeAspect="1"/>
          </p:cNvPicPr>
          <p:nvPr>
            <p:ph idx="1"/>
          </p:nvPr>
        </p:nvPicPr>
        <p:blipFill>
          <a:blip r:embed="rId2"/>
          <a:stretch>
            <a:fillRect/>
          </a:stretch>
        </p:blipFill>
        <p:spPr>
          <a:xfrm>
            <a:off x="1035500" y="-177737"/>
            <a:ext cx="10312653" cy="5967212"/>
          </a:xfrm>
        </p:spPr>
      </p:pic>
    </p:spTree>
    <p:extLst>
      <p:ext uri="{BB962C8B-B14F-4D97-AF65-F5344CB8AC3E}">
        <p14:creationId xmlns:p14="http://schemas.microsoft.com/office/powerpoint/2010/main" val="1587439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5" name="Group 10">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7" name="Group 33">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5" name="Rectangle 34">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6"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68" name="Rectangle 38">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40">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2"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64" name="Rectangle 63">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6" name="Content Placeholder 5">
            <a:extLst>
              <a:ext uri="{FF2B5EF4-FFF2-40B4-BE49-F238E27FC236}">
                <a16:creationId xmlns:a16="http://schemas.microsoft.com/office/drawing/2014/main" id="{F6C3AC0B-8BFD-C106-5C17-E6D87AD5FAFC}"/>
              </a:ext>
            </a:extLst>
          </p:cNvPr>
          <p:cNvSpPr>
            <a:spLocks noGrp="1"/>
          </p:cNvSpPr>
          <p:nvPr>
            <p:ph sz="quarter" idx="4294967295"/>
          </p:nvPr>
        </p:nvSpPr>
        <p:spPr>
          <a:xfrm>
            <a:off x="2136681" y="424540"/>
            <a:ext cx="9946736" cy="6449737"/>
          </a:xfrm>
        </p:spPr>
        <p:txBody>
          <a:bodyPr vert="horz" lIns="91440" tIns="45720" rIns="91440" bIns="45720" rtlCol="0" anchor="t">
            <a:noAutofit/>
          </a:bodyPr>
          <a:lstStyle/>
          <a:p>
            <a:pPr marL="400050" indent="-285750">
              <a:lnSpc>
                <a:spcPct val="110000"/>
              </a:lnSpc>
              <a:spcBef>
                <a:spcPts val="200"/>
              </a:spcBef>
            </a:pPr>
            <a:r>
              <a:rPr lang="en-US" sz="1200" dirty="0">
                <a:ea typeface="+mn-lt"/>
                <a:cs typeface="+mn-lt"/>
              </a:rPr>
              <a:t>l = </a:t>
            </a:r>
            <a:r>
              <a:rPr lang="en-US" sz="1200" err="1">
                <a:ea typeface="+mn-lt"/>
                <a:cs typeface="+mn-lt"/>
              </a:rPr>
              <a:t>LinearRegression</a:t>
            </a:r>
            <a:r>
              <a:rPr lang="en-US" sz="1200" dirty="0">
                <a:ea typeface="+mn-lt"/>
                <a:cs typeface="+mn-lt"/>
              </a:rPr>
              <a:t>()</a:t>
            </a:r>
            <a:endParaRPr lang="en-US"/>
          </a:p>
          <a:p>
            <a:pPr marL="400050" indent="-285750">
              <a:lnSpc>
                <a:spcPct val="110000"/>
              </a:lnSpc>
              <a:spcBef>
                <a:spcPts val="200"/>
              </a:spcBef>
            </a:pPr>
            <a:r>
              <a:rPr lang="en-US" sz="1200" dirty="0">
                <a:ea typeface="+mn-lt"/>
                <a:cs typeface="+mn-lt"/>
              </a:rPr>
              <a:t>x = </a:t>
            </a:r>
            <a:r>
              <a:rPr lang="en-US" sz="1200" err="1">
                <a:ea typeface="+mn-lt"/>
                <a:cs typeface="+mn-lt"/>
              </a:rPr>
              <a:t>vectorizer.fit_transform</a:t>
            </a:r>
            <a:r>
              <a:rPr lang="en-US" sz="1200" dirty="0">
                <a:ea typeface="+mn-lt"/>
                <a:cs typeface="+mn-lt"/>
              </a:rPr>
              <a:t>(</a:t>
            </a:r>
            <a:r>
              <a:rPr lang="en-US" sz="1200" err="1">
                <a:ea typeface="+mn-lt"/>
                <a:cs typeface="+mn-lt"/>
              </a:rPr>
              <a:t>df</a:t>
            </a:r>
            <a:r>
              <a:rPr lang="en-US" sz="1200" dirty="0">
                <a:ea typeface="+mn-lt"/>
                <a:cs typeface="+mn-lt"/>
              </a:rPr>
              <a:t>[</a:t>
            </a:r>
            <a:r>
              <a:rPr lang="en-US" sz="1200" dirty="0">
                <a:solidFill>
                  <a:srgbClr val="00B050"/>
                </a:solidFill>
                <a:ea typeface="+mn-lt"/>
                <a:cs typeface="+mn-lt"/>
              </a:rPr>
              <a:t>'review'</a:t>
            </a:r>
            <a:r>
              <a:rPr lang="en-US" sz="1200" dirty="0">
                <a:ea typeface="+mn-lt"/>
                <a:cs typeface="+mn-lt"/>
              </a:rPr>
              <a:t>])</a:t>
            </a:r>
          </a:p>
          <a:p>
            <a:pPr marL="400050" indent="-285750">
              <a:lnSpc>
                <a:spcPct val="110000"/>
              </a:lnSpc>
              <a:spcBef>
                <a:spcPts val="200"/>
              </a:spcBef>
            </a:pPr>
            <a:r>
              <a:rPr lang="en-US" sz="1200" dirty="0">
                <a:ea typeface="+mn-lt"/>
                <a:cs typeface="+mn-lt"/>
              </a:rPr>
              <a:t>y = </a:t>
            </a:r>
            <a:r>
              <a:rPr lang="en-US" sz="1200" err="1">
                <a:ea typeface="+mn-lt"/>
                <a:cs typeface="+mn-lt"/>
              </a:rPr>
              <a:t>df</a:t>
            </a:r>
            <a:r>
              <a:rPr lang="en-US" sz="1200" dirty="0">
                <a:ea typeface="+mn-lt"/>
                <a:cs typeface="+mn-lt"/>
              </a:rPr>
              <a:t>[</a:t>
            </a:r>
            <a:r>
              <a:rPr lang="en-US" sz="1200" dirty="0">
                <a:solidFill>
                  <a:srgbClr val="00B050"/>
                </a:solidFill>
                <a:ea typeface="+mn-lt"/>
                <a:cs typeface="+mn-lt"/>
              </a:rPr>
              <a:t>'rating'</a:t>
            </a:r>
            <a:r>
              <a:rPr lang="en-US" sz="1200" dirty="0">
                <a:ea typeface="+mn-lt"/>
                <a:cs typeface="+mn-lt"/>
              </a:rPr>
              <a:t>]</a:t>
            </a:r>
          </a:p>
          <a:p>
            <a:pPr marL="400050" indent="-285750">
              <a:lnSpc>
                <a:spcPct val="110000"/>
              </a:lnSpc>
              <a:spcBef>
                <a:spcPts val="200"/>
              </a:spcBef>
            </a:pPr>
            <a:endParaRPr lang="en-US" sz="1200" dirty="0">
              <a:ea typeface="+mn-lt"/>
              <a:cs typeface="+mn-lt"/>
            </a:endParaRPr>
          </a:p>
          <a:p>
            <a:pPr marL="400050" indent="-285750">
              <a:lnSpc>
                <a:spcPct val="110000"/>
              </a:lnSpc>
              <a:spcBef>
                <a:spcPts val="200"/>
              </a:spcBef>
            </a:pPr>
            <a:r>
              <a:rPr lang="en-US" sz="1200" err="1">
                <a:ea typeface="+mn-lt"/>
                <a:cs typeface="+mn-lt"/>
              </a:rPr>
              <a:t>x_train</a:t>
            </a:r>
            <a:r>
              <a:rPr lang="en-US" sz="1200" dirty="0">
                <a:ea typeface="+mn-lt"/>
                <a:cs typeface="+mn-lt"/>
              </a:rPr>
              <a:t>, </a:t>
            </a:r>
            <a:r>
              <a:rPr lang="en-US" sz="1200" err="1">
                <a:ea typeface="+mn-lt"/>
                <a:cs typeface="+mn-lt"/>
              </a:rPr>
              <a:t>x_test</a:t>
            </a:r>
            <a:r>
              <a:rPr lang="en-US" sz="1200" dirty="0">
                <a:ea typeface="+mn-lt"/>
                <a:cs typeface="+mn-lt"/>
              </a:rPr>
              <a:t>, </a:t>
            </a:r>
            <a:r>
              <a:rPr lang="en-US" sz="1200" err="1">
                <a:ea typeface="+mn-lt"/>
                <a:cs typeface="+mn-lt"/>
              </a:rPr>
              <a:t>y_train</a:t>
            </a:r>
            <a:r>
              <a:rPr lang="en-US" sz="1200" dirty="0">
                <a:ea typeface="+mn-lt"/>
                <a:cs typeface="+mn-lt"/>
              </a:rPr>
              <a:t>, </a:t>
            </a:r>
            <a:r>
              <a:rPr lang="en-US" sz="1200" err="1">
                <a:ea typeface="+mn-lt"/>
                <a:cs typeface="+mn-lt"/>
              </a:rPr>
              <a:t>y_test</a:t>
            </a:r>
            <a:r>
              <a:rPr lang="en-US" sz="1200" dirty="0">
                <a:ea typeface="+mn-lt"/>
                <a:cs typeface="+mn-lt"/>
              </a:rPr>
              <a:t> = </a:t>
            </a:r>
            <a:r>
              <a:rPr lang="en-US" sz="1200" err="1">
                <a:ea typeface="+mn-lt"/>
                <a:cs typeface="+mn-lt"/>
              </a:rPr>
              <a:t>train_test_split</a:t>
            </a:r>
            <a:r>
              <a:rPr lang="en-US" sz="1200" dirty="0">
                <a:ea typeface="+mn-lt"/>
                <a:cs typeface="+mn-lt"/>
              </a:rPr>
              <a:t>(x, y, </a:t>
            </a:r>
            <a:r>
              <a:rPr lang="en-US" sz="1200" err="1">
                <a:solidFill>
                  <a:srgbClr val="7030A0"/>
                </a:solidFill>
                <a:ea typeface="+mn-lt"/>
                <a:cs typeface="+mn-lt"/>
              </a:rPr>
              <a:t>test_size</a:t>
            </a:r>
            <a:r>
              <a:rPr lang="en-US" sz="1200" dirty="0">
                <a:ea typeface="+mn-lt"/>
                <a:cs typeface="+mn-lt"/>
              </a:rPr>
              <a:t>=</a:t>
            </a:r>
            <a:r>
              <a:rPr lang="en-US" sz="1200" dirty="0">
                <a:solidFill>
                  <a:srgbClr val="0070C0"/>
                </a:solidFill>
                <a:ea typeface="+mn-lt"/>
                <a:cs typeface="+mn-lt"/>
              </a:rPr>
              <a:t>0.2</a:t>
            </a:r>
            <a:r>
              <a:rPr lang="en-US" sz="1200" dirty="0">
                <a:ea typeface="+mn-lt"/>
                <a:cs typeface="+mn-lt"/>
              </a:rPr>
              <a:t>)</a:t>
            </a:r>
          </a:p>
          <a:p>
            <a:pPr marL="400050" indent="-285750">
              <a:lnSpc>
                <a:spcPct val="110000"/>
              </a:lnSpc>
              <a:spcBef>
                <a:spcPts val="200"/>
              </a:spcBef>
            </a:pPr>
            <a:r>
              <a:rPr lang="en-US" sz="1200" err="1">
                <a:ea typeface="+mn-lt"/>
                <a:cs typeface="+mn-lt"/>
              </a:rPr>
              <a:t>l.fit</a:t>
            </a:r>
            <a:r>
              <a:rPr lang="en-US" sz="1200" dirty="0">
                <a:ea typeface="+mn-lt"/>
                <a:cs typeface="+mn-lt"/>
              </a:rPr>
              <a:t>(</a:t>
            </a:r>
            <a:r>
              <a:rPr lang="en-US" sz="1200" err="1">
                <a:ea typeface="+mn-lt"/>
                <a:cs typeface="+mn-lt"/>
              </a:rPr>
              <a:t>x_train</a:t>
            </a:r>
            <a:r>
              <a:rPr lang="en-US" sz="1200" dirty="0">
                <a:ea typeface="+mn-lt"/>
                <a:cs typeface="+mn-lt"/>
              </a:rPr>
              <a:t>, </a:t>
            </a:r>
            <a:r>
              <a:rPr lang="en-US" sz="1200" err="1">
                <a:ea typeface="+mn-lt"/>
                <a:cs typeface="+mn-lt"/>
              </a:rPr>
              <a:t>y_train</a:t>
            </a:r>
            <a:r>
              <a:rPr lang="en-US" sz="1200" dirty="0">
                <a:ea typeface="+mn-lt"/>
                <a:cs typeface="+mn-lt"/>
              </a:rPr>
              <a:t>)</a:t>
            </a:r>
          </a:p>
          <a:p>
            <a:pPr marL="400050" indent="-285750">
              <a:lnSpc>
                <a:spcPct val="110000"/>
              </a:lnSpc>
              <a:spcBef>
                <a:spcPts val="200"/>
              </a:spcBef>
            </a:pPr>
            <a:r>
              <a:rPr lang="en-US" sz="1200" err="1">
                <a:ea typeface="+mn-lt"/>
                <a:cs typeface="+mn-lt"/>
              </a:rPr>
              <a:t>drug_rating</a:t>
            </a:r>
            <a:r>
              <a:rPr lang="en-US" sz="1200" dirty="0">
                <a:ea typeface="+mn-lt"/>
                <a:cs typeface="+mn-lt"/>
              </a:rPr>
              <a:t> = </a:t>
            </a:r>
            <a:r>
              <a:rPr lang="en-US" sz="1200" err="1">
                <a:ea typeface="+mn-lt"/>
                <a:cs typeface="+mn-lt"/>
              </a:rPr>
              <a:t>l.predict</a:t>
            </a:r>
            <a:r>
              <a:rPr lang="en-US" sz="1200" dirty="0">
                <a:ea typeface="+mn-lt"/>
                <a:cs typeface="+mn-lt"/>
              </a:rPr>
              <a:t>(</a:t>
            </a:r>
            <a:r>
              <a:rPr lang="en-US" sz="1200" err="1">
                <a:ea typeface="+mn-lt"/>
                <a:cs typeface="+mn-lt"/>
              </a:rPr>
              <a:t>x_test</a:t>
            </a:r>
            <a:r>
              <a:rPr lang="en-US" sz="1200" dirty="0">
                <a:ea typeface="+mn-lt"/>
                <a:cs typeface="+mn-lt"/>
              </a:rPr>
              <a:t>)</a:t>
            </a:r>
          </a:p>
          <a:p>
            <a:pPr marL="400050" indent="-285750">
              <a:lnSpc>
                <a:spcPct val="110000"/>
              </a:lnSpc>
              <a:spcBef>
                <a:spcPts val="200"/>
              </a:spcBef>
            </a:pPr>
            <a:r>
              <a:rPr lang="en-US" sz="1200" dirty="0">
                <a:ea typeface="+mn-lt"/>
                <a:cs typeface="+mn-lt"/>
              </a:rPr>
              <a:t>rating = </a:t>
            </a:r>
            <a:r>
              <a:rPr lang="en-US" sz="1200" err="1">
                <a:ea typeface="+mn-lt"/>
                <a:cs typeface="+mn-lt"/>
              </a:rPr>
              <a:t>np.clip</a:t>
            </a:r>
            <a:r>
              <a:rPr lang="en-US" sz="1200" dirty="0">
                <a:ea typeface="+mn-lt"/>
                <a:cs typeface="+mn-lt"/>
              </a:rPr>
              <a:t>(</a:t>
            </a:r>
            <a:r>
              <a:rPr lang="en-US" sz="1200" err="1">
                <a:ea typeface="+mn-lt"/>
                <a:cs typeface="+mn-lt"/>
              </a:rPr>
              <a:t>drug_rating</a:t>
            </a:r>
            <a:r>
              <a:rPr lang="en-US" sz="1200" dirty="0">
                <a:ea typeface="+mn-lt"/>
                <a:cs typeface="+mn-lt"/>
              </a:rPr>
              <a:t>, </a:t>
            </a:r>
            <a:r>
              <a:rPr lang="en-US" sz="1200" dirty="0">
                <a:solidFill>
                  <a:srgbClr val="0070C0"/>
                </a:solidFill>
                <a:ea typeface="+mn-lt"/>
                <a:cs typeface="+mn-lt"/>
              </a:rPr>
              <a:t>0</a:t>
            </a:r>
            <a:r>
              <a:rPr lang="en-US" sz="1200" dirty="0">
                <a:ea typeface="+mn-lt"/>
                <a:cs typeface="+mn-lt"/>
              </a:rPr>
              <a:t>, </a:t>
            </a:r>
            <a:r>
              <a:rPr lang="en-US" sz="1200" dirty="0">
                <a:solidFill>
                  <a:srgbClr val="0070C0"/>
                </a:solidFill>
                <a:ea typeface="+mn-lt"/>
                <a:cs typeface="+mn-lt"/>
              </a:rPr>
              <a:t>10</a:t>
            </a:r>
            <a:r>
              <a:rPr lang="en-US" sz="1200" dirty="0">
                <a:ea typeface="+mn-lt"/>
                <a:cs typeface="+mn-lt"/>
              </a:rPr>
              <a:t>)</a:t>
            </a:r>
          </a:p>
          <a:p>
            <a:pPr marL="400050" indent="-285750">
              <a:lnSpc>
                <a:spcPct val="110000"/>
              </a:lnSpc>
              <a:spcBef>
                <a:spcPts val="200"/>
              </a:spcBef>
            </a:pPr>
            <a:r>
              <a:rPr lang="en-US" sz="1200" err="1">
                <a:ea typeface="+mn-lt"/>
                <a:cs typeface="+mn-lt"/>
              </a:rPr>
              <a:t>rating_df</a:t>
            </a:r>
            <a:r>
              <a:rPr lang="en-US" sz="1200" dirty="0">
                <a:ea typeface="+mn-lt"/>
                <a:cs typeface="+mn-lt"/>
              </a:rPr>
              <a:t> = </a:t>
            </a:r>
            <a:r>
              <a:rPr lang="en-US" sz="1200" err="1">
                <a:ea typeface="+mn-lt"/>
                <a:cs typeface="+mn-lt"/>
              </a:rPr>
              <a:t>pd.DataFrame</a:t>
            </a:r>
            <a:r>
              <a:rPr lang="en-US" sz="1200" dirty="0">
                <a:ea typeface="+mn-lt"/>
                <a:cs typeface="+mn-lt"/>
              </a:rPr>
              <a:t>(rating)</a:t>
            </a:r>
          </a:p>
          <a:p>
            <a:pPr marL="400050" indent="-285750">
              <a:lnSpc>
                <a:spcPct val="110000"/>
              </a:lnSpc>
              <a:spcBef>
                <a:spcPts val="200"/>
              </a:spcBef>
            </a:pPr>
            <a:r>
              <a:rPr lang="en-US" sz="1200" err="1">
                <a:ea typeface="+mn-lt"/>
                <a:cs typeface="+mn-lt"/>
              </a:rPr>
              <a:t>rating_df.columns</a:t>
            </a:r>
            <a:r>
              <a:rPr lang="en-US" sz="1200" dirty="0">
                <a:ea typeface="+mn-lt"/>
                <a:cs typeface="+mn-lt"/>
              </a:rPr>
              <a:t> = [</a:t>
            </a:r>
            <a:r>
              <a:rPr lang="en-US" sz="1200" dirty="0">
                <a:solidFill>
                  <a:srgbClr val="00B050"/>
                </a:solidFill>
                <a:ea typeface="+mn-lt"/>
                <a:cs typeface="+mn-lt"/>
              </a:rPr>
              <a:t>"Predicted Values"</a:t>
            </a:r>
            <a:r>
              <a:rPr lang="en-US" sz="1200" dirty="0">
                <a:ea typeface="+mn-lt"/>
                <a:cs typeface="+mn-lt"/>
              </a:rPr>
              <a:t>]</a:t>
            </a:r>
          </a:p>
          <a:p>
            <a:pPr marL="400050" indent="-285750">
              <a:lnSpc>
                <a:spcPct val="110000"/>
              </a:lnSpc>
              <a:spcBef>
                <a:spcPts val="200"/>
              </a:spcBef>
            </a:pPr>
            <a:r>
              <a:rPr lang="en-US" sz="1200" err="1">
                <a:ea typeface="+mn-lt"/>
                <a:cs typeface="+mn-lt"/>
              </a:rPr>
              <a:t>rating_df</a:t>
            </a:r>
            <a:r>
              <a:rPr lang="en-US" sz="1200" dirty="0">
                <a:ea typeface="+mn-lt"/>
                <a:cs typeface="+mn-lt"/>
              </a:rPr>
              <a:t>[</a:t>
            </a:r>
            <a:r>
              <a:rPr lang="en-US" sz="1200" dirty="0">
                <a:solidFill>
                  <a:srgbClr val="00B050"/>
                </a:solidFill>
                <a:ea typeface="+mn-lt"/>
                <a:cs typeface="+mn-lt"/>
              </a:rPr>
              <a:t>"Predicted Values"</a:t>
            </a:r>
            <a:r>
              <a:rPr lang="en-US" sz="1200" dirty="0">
                <a:ea typeface="+mn-lt"/>
                <a:cs typeface="+mn-lt"/>
              </a:rPr>
              <a:t>] = </a:t>
            </a:r>
            <a:r>
              <a:rPr lang="en-US" sz="1200" err="1">
                <a:ea typeface="+mn-lt"/>
                <a:cs typeface="+mn-lt"/>
              </a:rPr>
              <a:t>rating_df</a:t>
            </a:r>
            <a:r>
              <a:rPr lang="en-US" sz="1200" dirty="0">
                <a:ea typeface="+mn-lt"/>
                <a:cs typeface="+mn-lt"/>
              </a:rPr>
              <a:t>[</a:t>
            </a:r>
            <a:r>
              <a:rPr lang="en-US" sz="1200" dirty="0">
                <a:solidFill>
                  <a:srgbClr val="00B050"/>
                </a:solidFill>
                <a:ea typeface="+mn-lt"/>
                <a:cs typeface="+mn-lt"/>
              </a:rPr>
              <a:t>"Predicted Values"</a:t>
            </a:r>
            <a:r>
              <a:rPr lang="en-US" sz="1200" dirty="0">
                <a:ea typeface="+mn-lt"/>
                <a:cs typeface="+mn-lt"/>
              </a:rPr>
              <a:t>].</a:t>
            </a:r>
            <a:r>
              <a:rPr lang="en-US" sz="1200" err="1">
                <a:ea typeface="+mn-lt"/>
                <a:cs typeface="+mn-lt"/>
              </a:rPr>
              <a:t>astype</a:t>
            </a:r>
            <a:r>
              <a:rPr lang="en-US" sz="1200" dirty="0">
                <a:ea typeface="+mn-lt"/>
                <a:cs typeface="+mn-lt"/>
              </a:rPr>
              <a:t>(</a:t>
            </a:r>
            <a:r>
              <a:rPr lang="en-US" sz="1200" dirty="0">
                <a:solidFill>
                  <a:srgbClr val="7030A0"/>
                </a:solidFill>
                <a:ea typeface="+mn-lt"/>
                <a:cs typeface="+mn-lt"/>
              </a:rPr>
              <a:t>int</a:t>
            </a:r>
            <a:r>
              <a:rPr lang="en-US" sz="1200" dirty="0">
                <a:ea typeface="+mn-lt"/>
                <a:cs typeface="+mn-lt"/>
              </a:rPr>
              <a:t>)</a:t>
            </a:r>
          </a:p>
          <a:p>
            <a:pPr marL="400050" indent="-285750">
              <a:lnSpc>
                <a:spcPct val="110000"/>
              </a:lnSpc>
              <a:spcBef>
                <a:spcPts val="200"/>
              </a:spcBef>
            </a:pPr>
            <a:r>
              <a:rPr lang="en-US" sz="1200" err="1">
                <a:ea typeface="+mn-lt"/>
                <a:cs typeface="+mn-lt"/>
              </a:rPr>
              <a:t>actual_value</a:t>
            </a:r>
            <a:r>
              <a:rPr lang="en-US" sz="1200" dirty="0">
                <a:ea typeface="+mn-lt"/>
                <a:cs typeface="+mn-lt"/>
              </a:rPr>
              <a:t> = </a:t>
            </a:r>
            <a:r>
              <a:rPr lang="en-US" sz="1200" err="1">
                <a:ea typeface="+mn-lt"/>
                <a:cs typeface="+mn-lt"/>
              </a:rPr>
              <a:t>pd.DataFrame</a:t>
            </a:r>
            <a:r>
              <a:rPr lang="en-US" sz="1200" dirty="0">
                <a:ea typeface="+mn-lt"/>
                <a:cs typeface="+mn-lt"/>
              </a:rPr>
              <a:t>(</a:t>
            </a:r>
            <a:r>
              <a:rPr lang="en-US" sz="1200" err="1">
                <a:ea typeface="+mn-lt"/>
                <a:cs typeface="+mn-lt"/>
              </a:rPr>
              <a:t>y_test</a:t>
            </a:r>
            <a:r>
              <a:rPr lang="en-US" sz="1200" dirty="0">
                <a:ea typeface="+mn-lt"/>
                <a:cs typeface="+mn-lt"/>
              </a:rPr>
              <a:t>)</a:t>
            </a:r>
          </a:p>
          <a:p>
            <a:pPr marL="400050" indent="-285750">
              <a:lnSpc>
                <a:spcPct val="110000"/>
              </a:lnSpc>
              <a:spcBef>
                <a:spcPts val="200"/>
              </a:spcBef>
            </a:pPr>
            <a:r>
              <a:rPr lang="en-US" sz="1200" dirty="0" err="1">
                <a:ea typeface="+mn-lt"/>
                <a:cs typeface="+mn-lt"/>
              </a:rPr>
              <a:t>actual_value.columns</a:t>
            </a:r>
            <a:r>
              <a:rPr lang="en-US" sz="1200" dirty="0">
                <a:ea typeface="+mn-lt"/>
                <a:cs typeface="+mn-lt"/>
              </a:rPr>
              <a:t> = [</a:t>
            </a:r>
            <a:r>
              <a:rPr lang="en-US" sz="1200" dirty="0">
                <a:solidFill>
                  <a:srgbClr val="00B050"/>
                </a:solidFill>
                <a:ea typeface="+mn-lt"/>
                <a:cs typeface="+mn-lt"/>
              </a:rPr>
              <a:t>"Actual Rating"</a:t>
            </a:r>
            <a:r>
              <a:rPr lang="en-US" sz="1200" dirty="0">
                <a:ea typeface="+mn-lt"/>
                <a:cs typeface="+mn-lt"/>
              </a:rPr>
              <a:t>]</a:t>
            </a:r>
          </a:p>
          <a:p>
            <a:pPr marL="400050" indent="-285750">
              <a:lnSpc>
                <a:spcPct val="110000"/>
              </a:lnSpc>
              <a:spcBef>
                <a:spcPts val="200"/>
              </a:spcBef>
            </a:pPr>
            <a:r>
              <a:rPr lang="en-US" sz="1200" dirty="0" err="1">
                <a:ea typeface="+mn-lt"/>
                <a:cs typeface="+mn-lt"/>
              </a:rPr>
              <a:t>comparison_df</a:t>
            </a:r>
            <a:r>
              <a:rPr lang="en-US" sz="1200" dirty="0">
                <a:ea typeface="+mn-lt"/>
                <a:cs typeface="+mn-lt"/>
              </a:rPr>
              <a:t> = </a:t>
            </a:r>
            <a:r>
              <a:rPr lang="en-US" sz="1200" dirty="0" err="1">
                <a:ea typeface="+mn-lt"/>
                <a:cs typeface="+mn-lt"/>
              </a:rPr>
              <a:t>pd.concat</a:t>
            </a:r>
            <a:r>
              <a:rPr lang="en-US" sz="1200" dirty="0">
                <a:ea typeface="+mn-lt"/>
                <a:cs typeface="+mn-lt"/>
              </a:rPr>
              <a:t>([</a:t>
            </a:r>
            <a:r>
              <a:rPr lang="en-US" sz="1200" dirty="0" err="1">
                <a:ea typeface="+mn-lt"/>
                <a:cs typeface="+mn-lt"/>
              </a:rPr>
              <a:t>rating_df.reset_index</a:t>
            </a:r>
            <a:r>
              <a:rPr lang="en-US" sz="1200" dirty="0">
                <a:ea typeface="+mn-lt"/>
                <a:cs typeface="+mn-lt"/>
              </a:rPr>
              <a:t>(</a:t>
            </a:r>
            <a:r>
              <a:rPr lang="en-US" sz="1200" dirty="0">
                <a:solidFill>
                  <a:srgbClr val="7030A0"/>
                </a:solidFill>
                <a:ea typeface="+mn-lt"/>
                <a:cs typeface="+mn-lt"/>
              </a:rPr>
              <a:t>drop</a:t>
            </a:r>
            <a:r>
              <a:rPr lang="en-US" sz="1200" dirty="0">
                <a:ea typeface="+mn-lt"/>
                <a:cs typeface="+mn-lt"/>
              </a:rPr>
              <a:t>=</a:t>
            </a:r>
            <a:r>
              <a:rPr lang="en-US" sz="1200" dirty="0">
                <a:solidFill>
                  <a:srgbClr val="0070C0"/>
                </a:solidFill>
                <a:ea typeface="+mn-lt"/>
                <a:cs typeface="+mn-lt"/>
              </a:rPr>
              <a:t>True</a:t>
            </a:r>
            <a:r>
              <a:rPr lang="en-US" sz="1200" dirty="0">
                <a:ea typeface="+mn-lt"/>
                <a:cs typeface="+mn-lt"/>
              </a:rPr>
              <a:t>), </a:t>
            </a:r>
            <a:r>
              <a:rPr lang="en-US" sz="1200" dirty="0" err="1">
                <a:ea typeface="+mn-lt"/>
                <a:cs typeface="+mn-lt"/>
              </a:rPr>
              <a:t>actual_value.reset_index</a:t>
            </a:r>
            <a:r>
              <a:rPr lang="en-US" sz="1200" dirty="0">
                <a:ea typeface="+mn-lt"/>
                <a:cs typeface="+mn-lt"/>
              </a:rPr>
              <a:t>(</a:t>
            </a:r>
            <a:r>
              <a:rPr lang="en-US" sz="1200" dirty="0">
                <a:solidFill>
                  <a:srgbClr val="7030A0"/>
                </a:solidFill>
                <a:ea typeface="+mn-lt"/>
                <a:cs typeface="+mn-lt"/>
              </a:rPr>
              <a:t>drop</a:t>
            </a:r>
            <a:r>
              <a:rPr lang="en-US" sz="1200" dirty="0">
                <a:ea typeface="+mn-lt"/>
                <a:cs typeface="+mn-lt"/>
              </a:rPr>
              <a:t>=</a:t>
            </a:r>
            <a:r>
              <a:rPr lang="en-US" sz="1200" dirty="0">
                <a:solidFill>
                  <a:srgbClr val="0070C0"/>
                </a:solidFill>
                <a:ea typeface="+mn-lt"/>
                <a:cs typeface="+mn-lt"/>
              </a:rPr>
              <a:t>True</a:t>
            </a:r>
            <a:r>
              <a:rPr lang="en-US" sz="1200" dirty="0">
                <a:ea typeface="+mn-lt"/>
                <a:cs typeface="+mn-lt"/>
              </a:rPr>
              <a:t>)], </a:t>
            </a:r>
            <a:r>
              <a:rPr lang="en-US" sz="1200" dirty="0">
                <a:solidFill>
                  <a:srgbClr val="7030A0"/>
                </a:solidFill>
                <a:ea typeface="+mn-lt"/>
                <a:cs typeface="+mn-lt"/>
              </a:rPr>
              <a:t>axis</a:t>
            </a:r>
            <a:r>
              <a:rPr lang="en-US" sz="1200" dirty="0">
                <a:ea typeface="+mn-lt"/>
                <a:cs typeface="+mn-lt"/>
              </a:rPr>
              <a:t>=</a:t>
            </a:r>
            <a:r>
              <a:rPr lang="en-US" sz="1200" dirty="0">
                <a:solidFill>
                  <a:srgbClr val="0070C0"/>
                </a:solidFill>
                <a:ea typeface="+mn-lt"/>
                <a:cs typeface="+mn-lt"/>
              </a:rPr>
              <a:t>1</a:t>
            </a:r>
            <a:r>
              <a:rPr lang="en-US" sz="1200" dirty="0">
                <a:ea typeface="+mn-lt"/>
                <a:cs typeface="+mn-lt"/>
              </a:rPr>
              <a:t>, </a:t>
            </a:r>
            <a:r>
              <a:rPr lang="en-US" sz="1200" dirty="0">
                <a:solidFill>
                  <a:srgbClr val="7030A0"/>
                </a:solidFill>
                <a:ea typeface="+mn-lt"/>
                <a:cs typeface="+mn-lt"/>
              </a:rPr>
              <a:t>sort</a:t>
            </a:r>
            <a:r>
              <a:rPr lang="en-US" sz="1200" dirty="0">
                <a:ea typeface="+mn-lt"/>
                <a:cs typeface="+mn-lt"/>
              </a:rPr>
              <a:t>=False)</a:t>
            </a:r>
          </a:p>
          <a:p>
            <a:pPr marL="400050" indent="-285750">
              <a:lnSpc>
                <a:spcPct val="110000"/>
              </a:lnSpc>
              <a:spcBef>
                <a:spcPts val="200"/>
              </a:spcBef>
            </a:pPr>
            <a:r>
              <a:rPr lang="en-US" sz="1200" dirty="0">
                <a:solidFill>
                  <a:srgbClr val="0070C0"/>
                </a:solidFill>
                <a:ea typeface="+mn-lt"/>
                <a:cs typeface="+mn-lt"/>
              </a:rPr>
              <a:t>print</a:t>
            </a:r>
            <a:r>
              <a:rPr lang="en-US" sz="1200" dirty="0">
                <a:ea typeface="+mn-lt"/>
                <a:cs typeface="+mn-lt"/>
              </a:rPr>
              <a:t>(</a:t>
            </a:r>
            <a:r>
              <a:rPr lang="en-US" sz="1200" dirty="0">
                <a:solidFill>
                  <a:srgbClr val="00B050"/>
                </a:solidFill>
                <a:ea typeface="+mn-lt"/>
                <a:cs typeface="+mn-lt"/>
              </a:rPr>
              <a:t>"Comparison of the Predicted Rating and the Actual Rating"</a:t>
            </a:r>
            <a:r>
              <a:rPr lang="en-US" sz="1200" dirty="0">
                <a:ea typeface="+mn-lt"/>
                <a:cs typeface="+mn-lt"/>
              </a:rPr>
              <a:t>)</a:t>
            </a:r>
          </a:p>
          <a:p>
            <a:pPr marL="400050" indent="-285750">
              <a:lnSpc>
                <a:spcPct val="110000"/>
              </a:lnSpc>
              <a:spcBef>
                <a:spcPts val="200"/>
              </a:spcBef>
            </a:pPr>
            <a:r>
              <a:rPr lang="en-US" sz="1200" dirty="0">
                <a:solidFill>
                  <a:srgbClr val="0070C0"/>
                </a:solidFill>
                <a:ea typeface="+mn-lt"/>
                <a:cs typeface="+mn-lt"/>
              </a:rPr>
              <a:t>print</a:t>
            </a:r>
            <a:r>
              <a:rPr lang="en-US" sz="1200" dirty="0">
                <a:ea typeface="+mn-lt"/>
                <a:cs typeface="+mn-lt"/>
              </a:rPr>
              <a:t>(</a:t>
            </a:r>
            <a:r>
              <a:rPr lang="en-US" sz="1200" err="1">
                <a:ea typeface="+mn-lt"/>
                <a:cs typeface="+mn-lt"/>
              </a:rPr>
              <a:t>comparison_df</a:t>
            </a:r>
            <a:r>
              <a:rPr lang="en-US" sz="1200" dirty="0">
                <a:ea typeface="+mn-lt"/>
                <a:cs typeface="+mn-lt"/>
              </a:rPr>
              <a:t>)</a:t>
            </a:r>
          </a:p>
          <a:p>
            <a:pPr marL="400050" indent="-285750">
              <a:lnSpc>
                <a:spcPct val="110000"/>
              </a:lnSpc>
              <a:spcBef>
                <a:spcPts val="200"/>
              </a:spcBef>
            </a:pPr>
            <a:endParaRPr lang="en-US" sz="1200" dirty="0">
              <a:ea typeface="+mn-lt"/>
              <a:cs typeface="+mn-lt"/>
            </a:endParaRPr>
          </a:p>
          <a:p>
            <a:pPr marL="400050" indent="-285750">
              <a:lnSpc>
                <a:spcPct val="110000"/>
              </a:lnSpc>
              <a:spcBef>
                <a:spcPts val="200"/>
              </a:spcBef>
            </a:pPr>
            <a:r>
              <a:rPr lang="en-US" sz="1200" dirty="0">
                <a:ea typeface="+mn-lt"/>
                <a:cs typeface="+mn-lt"/>
              </a:rPr>
              <a:t>score = </a:t>
            </a:r>
            <a:r>
              <a:rPr lang="en-US" sz="1200" dirty="0" err="1">
                <a:ea typeface="+mn-lt"/>
                <a:cs typeface="+mn-lt"/>
              </a:rPr>
              <a:t>l.score</a:t>
            </a:r>
            <a:r>
              <a:rPr lang="en-US" sz="1200" dirty="0">
                <a:ea typeface="+mn-lt"/>
                <a:cs typeface="+mn-lt"/>
              </a:rPr>
              <a:t>(</a:t>
            </a:r>
            <a:r>
              <a:rPr lang="en-US" sz="1200" dirty="0" err="1">
                <a:ea typeface="+mn-lt"/>
                <a:cs typeface="+mn-lt"/>
              </a:rPr>
              <a:t>x_test</a:t>
            </a:r>
            <a:r>
              <a:rPr lang="en-US" sz="1200" dirty="0">
                <a:ea typeface="+mn-lt"/>
                <a:cs typeface="+mn-lt"/>
              </a:rPr>
              <a:t>, </a:t>
            </a:r>
            <a:r>
              <a:rPr lang="en-US" sz="1200" dirty="0" err="1">
                <a:ea typeface="+mn-lt"/>
                <a:cs typeface="+mn-lt"/>
              </a:rPr>
              <a:t>y_test</a:t>
            </a:r>
            <a:r>
              <a:rPr lang="en-US" sz="1200" dirty="0">
                <a:ea typeface="+mn-lt"/>
                <a:cs typeface="+mn-lt"/>
              </a:rPr>
              <a:t>)</a:t>
            </a:r>
          </a:p>
          <a:p>
            <a:pPr marL="400050" indent="-285750">
              <a:lnSpc>
                <a:spcPct val="110000"/>
              </a:lnSpc>
              <a:spcBef>
                <a:spcPts val="200"/>
              </a:spcBef>
            </a:pPr>
            <a:r>
              <a:rPr lang="en-US" sz="1200" dirty="0" err="1">
                <a:ea typeface="+mn-lt"/>
                <a:cs typeface="+mn-lt"/>
              </a:rPr>
              <a:t>score_percent</a:t>
            </a:r>
            <a:r>
              <a:rPr lang="en-US" sz="1200" dirty="0">
                <a:ea typeface="+mn-lt"/>
                <a:cs typeface="+mn-lt"/>
              </a:rPr>
              <a:t> = </a:t>
            </a:r>
            <a:r>
              <a:rPr lang="en-US" sz="1200" dirty="0">
                <a:solidFill>
                  <a:srgbClr val="7030A0"/>
                </a:solidFill>
                <a:ea typeface="+mn-lt"/>
                <a:cs typeface="+mn-lt"/>
              </a:rPr>
              <a:t>int</a:t>
            </a:r>
            <a:r>
              <a:rPr lang="en-US" sz="1200" dirty="0">
                <a:ea typeface="+mn-lt"/>
                <a:cs typeface="+mn-lt"/>
              </a:rPr>
              <a:t>(score * </a:t>
            </a:r>
            <a:r>
              <a:rPr lang="en-US" sz="1200" dirty="0">
                <a:solidFill>
                  <a:srgbClr val="0070C0"/>
                </a:solidFill>
                <a:ea typeface="+mn-lt"/>
                <a:cs typeface="+mn-lt"/>
              </a:rPr>
              <a:t>100</a:t>
            </a:r>
            <a:r>
              <a:rPr lang="en-US" sz="1200" dirty="0">
                <a:ea typeface="+mn-lt"/>
                <a:cs typeface="+mn-lt"/>
              </a:rPr>
              <a:t>)</a:t>
            </a:r>
          </a:p>
          <a:p>
            <a:pPr marL="400050" indent="-285750">
              <a:lnSpc>
                <a:spcPct val="110000"/>
              </a:lnSpc>
              <a:spcBef>
                <a:spcPts val="200"/>
              </a:spcBef>
            </a:pPr>
            <a:r>
              <a:rPr lang="en-US" sz="1200" dirty="0">
                <a:solidFill>
                  <a:srgbClr val="0070C0"/>
                </a:solidFill>
                <a:ea typeface="+mn-lt"/>
                <a:cs typeface="+mn-lt"/>
              </a:rPr>
              <a:t>print</a:t>
            </a:r>
            <a:r>
              <a:rPr lang="en-US" sz="1200" dirty="0">
                <a:ea typeface="+mn-lt"/>
                <a:cs typeface="+mn-lt"/>
              </a:rPr>
              <a:t>(</a:t>
            </a:r>
            <a:r>
              <a:rPr lang="en-US" sz="1200" dirty="0">
                <a:solidFill>
                  <a:srgbClr val="00B050"/>
                </a:solidFill>
                <a:ea typeface="+mn-lt"/>
                <a:cs typeface="+mn-lt"/>
              </a:rPr>
              <a:t>'The linear regression model performed well on the test data by a score of: '</a:t>
            </a:r>
            <a:r>
              <a:rPr lang="en-US" sz="1200" dirty="0">
                <a:ea typeface="+mn-lt"/>
                <a:cs typeface="+mn-lt"/>
              </a:rPr>
              <a:t>, </a:t>
            </a:r>
            <a:r>
              <a:rPr lang="en-US" sz="1200" dirty="0">
                <a:solidFill>
                  <a:srgbClr val="7030A0"/>
                </a:solidFill>
                <a:ea typeface="+mn-lt"/>
                <a:cs typeface="+mn-lt"/>
              </a:rPr>
              <a:t>str</a:t>
            </a:r>
            <a:r>
              <a:rPr lang="en-US" sz="1200" dirty="0">
                <a:ea typeface="+mn-lt"/>
                <a:cs typeface="+mn-lt"/>
              </a:rPr>
              <a:t>(</a:t>
            </a:r>
            <a:r>
              <a:rPr lang="en-US" sz="1200" err="1">
                <a:ea typeface="+mn-lt"/>
                <a:cs typeface="+mn-lt"/>
              </a:rPr>
              <a:t>score_percent</a:t>
            </a:r>
            <a:r>
              <a:rPr lang="en-US" sz="1200" dirty="0">
                <a:ea typeface="+mn-lt"/>
                <a:cs typeface="+mn-lt"/>
              </a:rPr>
              <a:t>)+'%')</a:t>
            </a:r>
            <a:br>
              <a:rPr lang="en-US" sz="1200" dirty="0">
                <a:ea typeface="+mn-lt"/>
                <a:cs typeface="+mn-lt"/>
              </a:rPr>
            </a:br>
            <a:endParaRPr lang="en-US" sz="1200">
              <a:ea typeface="+mn-lt"/>
              <a:cs typeface="+mn-lt"/>
            </a:endParaRPr>
          </a:p>
          <a:p>
            <a:pPr marL="400050" indent="-285750">
              <a:lnSpc>
                <a:spcPct val="110000"/>
              </a:lnSpc>
              <a:spcBef>
                <a:spcPts val="200"/>
              </a:spcBef>
            </a:pPr>
            <a:r>
              <a:rPr lang="en-US" sz="1200" err="1">
                <a:ea typeface="+mn-lt"/>
                <a:cs typeface="+mn-lt"/>
              </a:rPr>
              <a:t>sns.kdeplot</a:t>
            </a:r>
            <a:r>
              <a:rPr lang="en-US" sz="1200" dirty="0">
                <a:ea typeface="+mn-lt"/>
                <a:cs typeface="+mn-lt"/>
              </a:rPr>
              <a:t>(</a:t>
            </a:r>
            <a:r>
              <a:rPr lang="en-US" sz="1200" dirty="0">
                <a:solidFill>
                  <a:srgbClr val="7030A0"/>
                </a:solidFill>
                <a:ea typeface="+mn-lt"/>
                <a:cs typeface="+mn-lt"/>
              </a:rPr>
              <a:t>data</a:t>
            </a:r>
            <a:r>
              <a:rPr lang="en-US" sz="1200" dirty="0">
                <a:ea typeface="+mn-lt"/>
                <a:cs typeface="+mn-lt"/>
              </a:rPr>
              <a:t>=</a:t>
            </a:r>
            <a:r>
              <a:rPr lang="en-US" sz="1200" err="1">
                <a:ea typeface="+mn-lt"/>
                <a:cs typeface="+mn-lt"/>
              </a:rPr>
              <a:t>comparison_df</a:t>
            </a:r>
            <a:r>
              <a:rPr lang="en-US" sz="1200" dirty="0">
                <a:ea typeface="+mn-lt"/>
                <a:cs typeface="+mn-lt"/>
              </a:rPr>
              <a:t>, </a:t>
            </a:r>
            <a:r>
              <a:rPr lang="en-US" sz="1200" dirty="0">
                <a:solidFill>
                  <a:srgbClr val="7030A0"/>
                </a:solidFill>
                <a:ea typeface="+mn-lt"/>
                <a:cs typeface="+mn-lt"/>
              </a:rPr>
              <a:t>x</a:t>
            </a:r>
            <a:r>
              <a:rPr lang="en-US" sz="1200" dirty="0">
                <a:ea typeface="+mn-lt"/>
                <a:cs typeface="+mn-lt"/>
              </a:rPr>
              <a:t>="Predicted Values",</a:t>
            </a:r>
            <a:r>
              <a:rPr lang="en-US" sz="1200" dirty="0">
                <a:solidFill>
                  <a:srgbClr val="7030A0"/>
                </a:solidFill>
                <a:ea typeface="+mn-lt"/>
                <a:cs typeface="+mn-lt"/>
              </a:rPr>
              <a:t> fill</a:t>
            </a:r>
            <a:r>
              <a:rPr lang="en-US" sz="1200" dirty="0">
                <a:ea typeface="+mn-lt"/>
                <a:cs typeface="+mn-lt"/>
              </a:rPr>
              <a:t>=</a:t>
            </a:r>
            <a:r>
              <a:rPr lang="en-US" sz="1200" dirty="0">
                <a:solidFill>
                  <a:srgbClr val="0070C0"/>
                </a:solidFill>
                <a:ea typeface="+mn-lt"/>
                <a:cs typeface="+mn-lt"/>
              </a:rPr>
              <a:t>True</a:t>
            </a:r>
            <a:r>
              <a:rPr lang="en-US" sz="1200" dirty="0">
                <a:ea typeface="+mn-lt"/>
                <a:cs typeface="+mn-lt"/>
              </a:rPr>
              <a:t>, </a:t>
            </a:r>
            <a:r>
              <a:rPr lang="en-US" sz="1200" dirty="0">
                <a:solidFill>
                  <a:srgbClr val="7030A0"/>
                </a:solidFill>
                <a:ea typeface="+mn-lt"/>
                <a:cs typeface="+mn-lt"/>
              </a:rPr>
              <a:t>alpha</a:t>
            </a:r>
            <a:r>
              <a:rPr lang="en-US" sz="1200" dirty="0">
                <a:ea typeface="+mn-lt"/>
                <a:cs typeface="+mn-lt"/>
              </a:rPr>
              <a:t>=</a:t>
            </a:r>
            <a:r>
              <a:rPr lang="en-US" sz="1200" dirty="0">
                <a:solidFill>
                  <a:srgbClr val="0070C0"/>
                </a:solidFill>
                <a:ea typeface="+mn-lt"/>
                <a:cs typeface="+mn-lt"/>
              </a:rPr>
              <a:t>0.5</a:t>
            </a:r>
            <a:r>
              <a:rPr lang="en-US" sz="1200" dirty="0">
                <a:ea typeface="+mn-lt"/>
                <a:cs typeface="+mn-lt"/>
              </a:rPr>
              <a:t>, </a:t>
            </a:r>
            <a:r>
              <a:rPr lang="en-US" sz="1200" dirty="0">
                <a:solidFill>
                  <a:srgbClr val="7030A0"/>
                </a:solidFill>
                <a:ea typeface="+mn-lt"/>
                <a:cs typeface="+mn-lt"/>
              </a:rPr>
              <a:t>label</a:t>
            </a:r>
            <a:r>
              <a:rPr lang="en-US" sz="1200" dirty="0">
                <a:ea typeface="+mn-lt"/>
                <a:cs typeface="+mn-lt"/>
              </a:rPr>
              <a:t>=</a:t>
            </a:r>
            <a:r>
              <a:rPr lang="en-US" sz="1200" dirty="0">
                <a:solidFill>
                  <a:srgbClr val="00B050"/>
                </a:solidFill>
                <a:ea typeface="+mn-lt"/>
                <a:cs typeface="+mn-lt"/>
              </a:rPr>
              <a:t>"Predicted Rating"</a:t>
            </a:r>
            <a:r>
              <a:rPr lang="en-US" sz="1200" dirty="0">
                <a:ea typeface="+mn-lt"/>
                <a:cs typeface="+mn-lt"/>
              </a:rPr>
              <a:t>)</a:t>
            </a:r>
          </a:p>
          <a:p>
            <a:pPr marL="400050" indent="-285750">
              <a:lnSpc>
                <a:spcPct val="110000"/>
              </a:lnSpc>
              <a:spcBef>
                <a:spcPts val="200"/>
              </a:spcBef>
            </a:pPr>
            <a:r>
              <a:rPr lang="en-US" sz="1200" err="1">
                <a:ea typeface="+mn-lt"/>
                <a:cs typeface="+mn-lt"/>
              </a:rPr>
              <a:t>sns.kdeplot</a:t>
            </a:r>
            <a:r>
              <a:rPr lang="en-US" sz="1200" dirty="0">
                <a:ea typeface="+mn-lt"/>
                <a:cs typeface="+mn-lt"/>
              </a:rPr>
              <a:t>(</a:t>
            </a:r>
            <a:r>
              <a:rPr lang="en-US" sz="1200" dirty="0">
                <a:solidFill>
                  <a:srgbClr val="7030A0"/>
                </a:solidFill>
                <a:ea typeface="+mn-lt"/>
                <a:cs typeface="+mn-lt"/>
              </a:rPr>
              <a:t>data</a:t>
            </a:r>
            <a:r>
              <a:rPr lang="en-US" sz="1200" dirty="0">
                <a:ea typeface="+mn-lt"/>
                <a:cs typeface="+mn-lt"/>
              </a:rPr>
              <a:t>=</a:t>
            </a:r>
            <a:r>
              <a:rPr lang="en-US" sz="1200" err="1">
                <a:ea typeface="+mn-lt"/>
                <a:cs typeface="+mn-lt"/>
              </a:rPr>
              <a:t>comparison_df</a:t>
            </a:r>
            <a:r>
              <a:rPr lang="en-US" sz="1200" dirty="0">
                <a:ea typeface="+mn-lt"/>
                <a:cs typeface="+mn-lt"/>
              </a:rPr>
              <a:t>, </a:t>
            </a:r>
            <a:r>
              <a:rPr lang="en-US" sz="1200" dirty="0">
                <a:solidFill>
                  <a:srgbClr val="7030A0"/>
                </a:solidFill>
                <a:ea typeface="+mn-lt"/>
                <a:cs typeface="+mn-lt"/>
              </a:rPr>
              <a:t>x</a:t>
            </a:r>
            <a:r>
              <a:rPr lang="en-US" sz="1200" dirty="0">
                <a:ea typeface="+mn-lt"/>
                <a:cs typeface="+mn-lt"/>
              </a:rPr>
              <a:t>="Actual Rating", </a:t>
            </a:r>
            <a:r>
              <a:rPr lang="en-US" sz="1200" dirty="0">
                <a:solidFill>
                  <a:srgbClr val="7030A0"/>
                </a:solidFill>
                <a:ea typeface="+mn-lt"/>
                <a:cs typeface="+mn-lt"/>
              </a:rPr>
              <a:t>fill</a:t>
            </a:r>
            <a:r>
              <a:rPr lang="en-US" sz="1200" dirty="0">
                <a:ea typeface="+mn-lt"/>
                <a:cs typeface="+mn-lt"/>
              </a:rPr>
              <a:t>=</a:t>
            </a:r>
            <a:r>
              <a:rPr lang="en-US" sz="1200" dirty="0">
                <a:solidFill>
                  <a:srgbClr val="0070C0"/>
                </a:solidFill>
                <a:ea typeface="+mn-lt"/>
                <a:cs typeface="+mn-lt"/>
              </a:rPr>
              <a:t>True</a:t>
            </a:r>
            <a:r>
              <a:rPr lang="en-US" sz="1200" dirty="0">
                <a:ea typeface="+mn-lt"/>
                <a:cs typeface="+mn-lt"/>
              </a:rPr>
              <a:t>, </a:t>
            </a:r>
            <a:r>
              <a:rPr lang="en-US" sz="1200" dirty="0">
                <a:solidFill>
                  <a:srgbClr val="7030A0"/>
                </a:solidFill>
                <a:ea typeface="+mn-lt"/>
                <a:cs typeface="+mn-lt"/>
              </a:rPr>
              <a:t>alpha</a:t>
            </a:r>
            <a:r>
              <a:rPr lang="en-US" sz="1200" dirty="0">
                <a:ea typeface="+mn-lt"/>
                <a:cs typeface="+mn-lt"/>
              </a:rPr>
              <a:t>=</a:t>
            </a:r>
            <a:r>
              <a:rPr lang="en-US" sz="1200" dirty="0">
                <a:solidFill>
                  <a:srgbClr val="0070C0"/>
                </a:solidFill>
                <a:ea typeface="+mn-lt"/>
                <a:cs typeface="+mn-lt"/>
              </a:rPr>
              <a:t>0.5</a:t>
            </a:r>
            <a:r>
              <a:rPr lang="en-US" sz="1200" dirty="0">
                <a:ea typeface="+mn-lt"/>
                <a:cs typeface="+mn-lt"/>
              </a:rPr>
              <a:t>,</a:t>
            </a:r>
            <a:r>
              <a:rPr lang="en-US" sz="1200" dirty="0">
                <a:solidFill>
                  <a:srgbClr val="7030A0"/>
                </a:solidFill>
                <a:ea typeface="+mn-lt"/>
                <a:cs typeface="+mn-lt"/>
              </a:rPr>
              <a:t> label</a:t>
            </a:r>
            <a:r>
              <a:rPr lang="en-US" sz="1200" dirty="0">
                <a:ea typeface="+mn-lt"/>
                <a:cs typeface="+mn-lt"/>
              </a:rPr>
              <a:t>=</a:t>
            </a:r>
            <a:r>
              <a:rPr lang="en-US" sz="1200" dirty="0">
                <a:solidFill>
                  <a:srgbClr val="00B050"/>
                </a:solidFill>
                <a:ea typeface="+mn-lt"/>
                <a:cs typeface="+mn-lt"/>
              </a:rPr>
              <a:t>"Actual Rating"</a:t>
            </a:r>
            <a:r>
              <a:rPr lang="en-US" sz="1200" dirty="0">
                <a:ea typeface="+mn-lt"/>
                <a:cs typeface="+mn-lt"/>
              </a:rPr>
              <a:t>)</a:t>
            </a:r>
          </a:p>
          <a:p>
            <a:pPr marL="400050" indent="-285750">
              <a:lnSpc>
                <a:spcPct val="110000"/>
              </a:lnSpc>
              <a:spcBef>
                <a:spcPts val="200"/>
              </a:spcBef>
            </a:pPr>
            <a:r>
              <a:rPr lang="en-US" sz="1200" err="1">
                <a:ea typeface="+mn-lt"/>
                <a:cs typeface="+mn-lt"/>
              </a:rPr>
              <a:t>plt.xlabel</a:t>
            </a:r>
            <a:r>
              <a:rPr lang="en-US" sz="1200" dirty="0">
                <a:ea typeface="+mn-lt"/>
                <a:cs typeface="+mn-lt"/>
              </a:rPr>
              <a:t>(</a:t>
            </a:r>
            <a:r>
              <a:rPr lang="en-US" sz="1200" dirty="0">
                <a:solidFill>
                  <a:srgbClr val="00B050"/>
                </a:solidFill>
                <a:ea typeface="+mn-lt"/>
                <a:cs typeface="+mn-lt"/>
              </a:rPr>
              <a:t>"Rating"</a:t>
            </a:r>
            <a:r>
              <a:rPr lang="en-US" sz="1200" dirty="0">
                <a:ea typeface="+mn-lt"/>
                <a:cs typeface="+mn-lt"/>
              </a:rPr>
              <a:t>)</a:t>
            </a:r>
          </a:p>
          <a:p>
            <a:pPr marL="400050" indent="-285750">
              <a:lnSpc>
                <a:spcPct val="110000"/>
              </a:lnSpc>
              <a:spcBef>
                <a:spcPts val="200"/>
              </a:spcBef>
            </a:pPr>
            <a:r>
              <a:rPr lang="en-US" sz="1200" err="1">
                <a:ea typeface="+mn-lt"/>
                <a:cs typeface="+mn-lt"/>
              </a:rPr>
              <a:t>plt.ylabel</a:t>
            </a:r>
            <a:r>
              <a:rPr lang="en-US" sz="1200" dirty="0">
                <a:ea typeface="+mn-lt"/>
                <a:cs typeface="+mn-lt"/>
              </a:rPr>
              <a:t>(</a:t>
            </a:r>
            <a:r>
              <a:rPr lang="en-US" sz="1200" dirty="0">
                <a:solidFill>
                  <a:srgbClr val="00B050"/>
                </a:solidFill>
                <a:ea typeface="+mn-lt"/>
                <a:cs typeface="+mn-lt"/>
              </a:rPr>
              <a:t>"Density"</a:t>
            </a:r>
            <a:r>
              <a:rPr lang="en-US" sz="1200" dirty="0">
                <a:ea typeface="+mn-lt"/>
                <a:cs typeface="+mn-lt"/>
              </a:rPr>
              <a:t>)</a:t>
            </a:r>
          </a:p>
          <a:p>
            <a:pPr marL="400050" indent="-285750">
              <a:lnSpc>
                <a:spcPct val="110000"/>
              </a:lnSpc>
              <a:spcBef>
                <a:spcPts val="200"/>
              </a:spcBef>
            </a:pPr>
            <a:r>
              <a:rPr lang="en-US" sz="1200" err="1">
                <a:ea typeface="+mn-lt"/>
                <a:cs typeface="+mn-lt"/>
              </a:rPr>
              <a:t>plt.title</a:t>
            </a:r>
            <a:r>
              <a:rPr lang="en-US" sz="1200" dirty="0">
                <a:ea typeface="+mn-lt"/>
                <a:cs typeface="+mn-lt"/>
              </a:rPr>
              <a:t>(</a:t>
            </a:r>
            <a:r>
              <a:rPr lang="en-US" sz="1200" dirty="0">
                <a:solidFill>
                  <a:srgbClr val="00B050"/>
                </a:solidFill>
                <a:ea typeface="+mn-lt"/>
                <a:cs typeface="+mn-lt"/>
              </a:rPr>
              <a:t>"Comparison of Predicted Rating and Actual Rating"</a:t>
            </a:r>
            <a:r>
              <a:rPr lang="en-US" sz="1200" dirty="0">
                <a:ea typeface="+mn-lt"/>
                <a:cs typeface="+mn-lt"/>
              </a:rPr>
              <a:t>)</a:t>
            </a:r>
          </a:p>
          <a:p>
            <a:pPr marL="400050" indent="-285750">
              <a:lnSpc>
                <a:spcPct val="110000"/>
              </a:lnSpc>
              <a:spcBef>
                <a:spcPts val="200"/>
              </a:spcBef>
            </a:pPr>
            <a:r>
              <a:rPr lang="en-US" sz="1200" err="1">
                <a:ea typeface="+mn-lt"/>
                <a:cs typeface="+mn-lt"/>
              </a:rPr>
              <a:t>plt.legend</a:t>
            </a:r>
            <a:r>
              <a:rPr lang="en-US" sz="1200" dirty="0">
                <a:ea typeface="+mn-lt"/>
                <a:cs typeface="+mn-lt"/>
              </a:rPr>
              <a:t>()</a:t>
            </a:r>
          </a:p>
          <a:p>
            <a:pPr marL="400050" indent="-285750">
              <a:lnSpc>
                <a:spcPct val="110000"/>
              </a:lnSpc>
              <a:spcBef>
                <a:spcPts val="200"/>
              </a:spcBef>
            </a:pPr>
            <a:r>
              <a:rPr lang="en-US" sz="1200" err="1">
                <a:ea typeface="+mn-lt"/>
                <a:cs typeface="+mn-lt"/>
              </a:rPr>
              <a:t>plt.show</a:t>
            </a:r>
            <a:r>
              <a:rPr lang="en-US" sz="1200" dirty="0">
                <a:ea typeface="+mn-lt"/>
                <a:cs typeface="+mn-lt"/>
              </a:rPr>
              <a:t>()</a:t>
            </a:r>
            <a:endParaRPr lang="en-US" sz="1200"/>
          </a:p>
        </p:txBody>
      </p:sp>
      <p:sp>
        <p:nvSpPr>
          <p:cNvPr id="4" name="Title 1">
            <a:extLst>
              <a:ext uri="{FF2B5EF4-FFF2-40B4-BE49-F238E27FC236}">
                <a16:creationId xmlns:a16="http://schemas.microsoft.com/office/drawing/2014/main" id="{FF431C9E-6A6D-CC8F-6675-7D0E144C1686}"/>
              </a:ext>
            </a:extLst>
          </p:cNvPr>
          <p:cNvSpPr txBox="1">
            <a:spLocks/>
          </p:cNvSpPr>
          <p:nvPr/>
        </p:nvSpPr>
        <p:spPr>
          <a:xfrm>
            <a:off x="1927440" y="3425"/>
            <a:ext cx="8545484" cy="370817"/>
          </a:xfrm>
          <a:prstGeom prst="rect">
            <a:avLst/>
          </a:prstGeom>
        </p:spPr>
        <p:txBody>
          <a:bodyPr lIns="91440" tIns="45720" rIns="91440" bIns="45720" anchor="t">
            <a:noAutofit/>
          </a:bodyPr>
          <a:lst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a:lstStyle>
          <a:p>
            <a:pPr algn="l"/>
            <a:r>
              <a:rPr lang="en-US" sz="2400" b="1" dirty="0">
                <a:solidFill>
                  <a:schemeClr val="accent1"/>
                </a:solidFill>
                <a:latin typeface="Rockwell"/>
              </a:rPr>
              <a:t>9.  Predicting the rating using the review</a:t>
            </a:r>
            <a:r>
              <a:rPr lang="en-US" sz="2400" b="1" dirty="0">
                <a:solidFill>
                  <a:schemeClr val="accent1"/>
                </a:solidFill>
                <a:latin typeface="Rockwell"/>
                <a:ea typeface="+mj-lt"/>
                <a:cs typeface="+mj-lt"/>
              </a:rPr>
              <a:t> (</a:t>
            </a:r>
            <a:r>
              <a:rPr lang="en-US" sz="2400" b="1" dirty="0">
                <a:solidFill>
                  <a:srgbClr val="0070C0"/>
                </a:solidFill>
                <a:latin typeface="Rockwell"/>
                <a:ea typeface="+mj-lt"/>
                <a:cs typeface="+mj-lt"/>
              </a:rPr>
              <a:t>Code</a:t>
            </a:r>
            <a:r>
              <a:rPr lang="en-US" sz="2400" b="1" dirty="0">
                <a:solidFill>
                  <a:schemeClr val="accent1"/>
                </a:solidFill>
                <a:latin typeface="Rockwell"/>
                <a:ea typeface="+mj-lt"/>
                <a:cs typeface="+mj-lt"/>
              </a:rPr>
              <a:t>)</a:t>
            </a:r>
            <a:endParaRPr lang="en-US" sz="2400" b="1" dirty="0">
              <a:solidFill>
                <a:schemeClr val="accent1"/>
              </a:solidFill>
              <a:latin typeface="Rockwell"/>
              <a:cs typeface="Calibri Light" panose="020F0302020204030204"/>
            </a:endParaRPr>
          </a:p>
        </p:txBody>
      </p:sp>
    </p:spTree>
    <p:extLst>
      <p:ext uri="{BB962C8B-B14F-4D97-AF65-F5344CB8AC3E}">
        <p14:creationId xmlns:p14="http://schemas.microsoft.com/office/powerpoint/2010/main" val="3753426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rgbClr val="080808"/>
                </a:solidFill>
                <a:ea typeface="+mn-lt"/>
                <a:cs typeface="+mn-lt"/>
              </a:rPr>
              <a:t>comparison_df</a:t>
            </a:r>
            <a:r>
              <a:rPr lang="en-US" sz="1000" dirty="0">
                <a:solidFill>
                  <a:srgbClr val="080808"/>
                </a:solidFill>
                <a:ea typeface="+mn-lt"/>
                <a:cs typeface="+mn-lt"/>
              </a:rPr>
              <a:t> = </a:t>
            </a:r>
            <a:r>
              <a:rPr lang="en-US" sz="1000" dirty="0" err="1">
                <a:solidFill>
                  <a:srgbClr val="080808"/>
                </a:solidFill>
                <a:ea typeface="+mn-lt"/>
                <a:cs typeface="+mn-lt"/>
              </a:rPr>
              <a:t>pd.concat</a:t>
            </a:r>
            <a:r>
              <a:rPr lang="en-US" sz="1000" dirty="0">
                <a:solidFill>
                  <a:srgbClr val="080808"/>
                </a:solidFill>
                <a:ea typeface="+mn-lt"/>
                <a:cs typeface="+mn-lt"/>
              </a:rPr>
              <a:t>([</a:t>
            </a:r>
            <a:r>
              <a:rPr lang="en-US" sz="1000" dirty="0" err="1">
                <a:solidFill>
                  <a:srgbClr val="080808"/>
                </a:solidFill>
                <a:ea typeface="+mn-lt"/>
                <a:cs typeface="+mn-lt"/>
              </a:rPr>
              <a:t>rating_df.reset_index</a:t>
            </a:r>
            <a:r>
              <a:rPr lang="en-US" sz="1000" dirty="0">
                <a:solidFill>
                  <a:srgbClr val="080808"/>
                </a:solidFill>
                <a:ea typeface="+mn-lt"/>
                <a:cs typeface="+mn-lt"/>
              </a:rPr>
              <a:t>(</a:t>
            </a:r>
            <a:r>
              <a:rPr lang="en-US" sz="1000" dirty="0">
                <a:solidFill>
                  <a:srgbClr val="660099"/>
                </a:solidFill>
                <a:ea typeface="+mn-lt"/>
                <a:cs typeface="+mn-lt"/>
              </a:rPr>
              <a:t>drop</a:t>
            </a:r>
            <a:r>
              <a:rPr lang="en-US" sz="1000" dirty="0">
                <a:solidFill>
                  <a:srgbClr val="080808"/>
                </a:solidFill>
                <a:ea typeface="+mn-lt"/>
                <a:cs typeface="+mn-lt"/>
              </a:rPr>
              <a:t>=</a:t>
            </a:r>
            <a:r>
              <a:rPr lang="en-US" sz="1000" dirty="0">
                <a:solidFill>
                  <a:srgbClr val="0033B3"/>
                </a:solidFill>
                <a:ea typeface="+mn-lt"/>
                <a:cs typeface="+mn-lt"/>
              </a:rPr>
              <a:t>True</a:t>
            </a:r>
            <a:r>
              <a:rPr lang="en-US" sz="1000" dirty="0">
                <a:solidFill>
                  <a:srgbClr val="080808"/>
                </a:solidFill>
                <a:ea typeface="+mn-lt"/>
                <a:cs typeface="+mn-lt"/>
              </a:rPr>
              <a:t>), </a:t>
            </a:r>
            <a:r>
              <a:rPr lang="en-US" sz="1000" dirty="0" err="1">
                <a:solidFill>
                  <a:srgbClr val="080808"/>
                </a:solidFill>
                <a:ea typeface="+mn-lt"/>
                <a:cs typeface="+mn-lt"/>
              </a:rPr>
              <a:t>actual_value.reset_index</a:t>
            </a:r>
            <a:r>
              <a:rPr lang="en-US" sz="1000" dirty="0">
                <a:solidFill>
                  <a:srgbClr val="080808"/>
                </a:solidFill>
                <a:ea typeface="+mn-lt"/>
                <a:cs typeface="+mn-lt"/>
              </a:rPr>
              <a:t>(</a:t>
            </a:r>
            <a:r>
              <a:rPr lang="en-US" sz="1000" dirty="0">
                <a:solidFill>
                  <a:srgbClr val="660099"/>
                </a:solidFill>
                <a:ea typeface="+mn-lt"/>
                <a:cs typeface="+mn-lt"/>
              </a:rPr>
              <a:t>drop</a:t>
            </a:r>
            <a:r>
              <a:rPr lang="en-US" sz="1000" dirty="0">
                <a:solidFill>
                  <a:srgbClr val="080808"/>
                </a:solidFill>
                <a:ea typeface="+mn-lt"/>
                <a:cs typeface="+mn-lt"/>
              </a:rPr>
              <a:t>=</a:t>
            </a:r>
            <a:r>
              <a:rPr lang="en-US" sz="1000" dirty="0">
                <a:solidFill>
                  <a:srgbClr val="0033B3"/>
                </a:solidFill>
                <a:ea typeface="+mn-lt"/>
                <a:cs typeface="+mn-lt"/>
              </a:rPr>
              <a:t>True</a:t>
            </a:r>
            <a:r>
              <a:rPr lang="en-US" sz="1000" dirty="0">
                <a:solidFill>
                  <a:srgbClr val="080808"/>
                </a:solidFill>
                <a:ea typeface="+mn-lt"/>
                <a:cs typeface="+mn-lt"/>
              </a:rPr>
              <a:t>)], </a:t>
            </a:r>
            <a:r>
              <a:rPr lang="en-US" sz="1000" dirty="0">
                <a:solidFill>
                  <a:srgbClr val="660099"/>
                </a:solidFill>
                <a:ea typeface="+mn-lt"/>
                <a:cs typeface="+mn-lt"/>
              </a:rPr>
              <a:t>axis</a:t>
            </a:r>
            <a:r>
              <a:rPr lang="en-US" sz="1000" dirty="0">
                <a:solidFill>
                  <a:srgbClr val="080808"/>
                </a:solidFill>
                <a:ea typeface="+mn-lt"/>
                <a:cs typeface="+mn-lt"/>
              </a:rPr>
              <a:t>=</a:t>
            </a:r>
            <a:r>
              <a:rPr lang="en-US" sz="1000" dirty="0">
                <a:solidFill>
                  <a:srgbClr val="1750EB"/>
                </a:solidFill>
                <a:ea typeface="+mn-lt"/>
                <a:cs typeface="+mn-lt"/>
              </a:rPr>
              <a:t>1</a:t>
            </a:r>
            <a:r>
              <a:rPr lang="en-US" sz="1000" dirty="0">
                <a:solidFill>
                  <a:srgbClr val="080808"/>
                </a:solidFill>
                <a:ea typeface="+mn-lt"/>
                <a:cs typeface="+mn-lt"/>
              </a:rPr>
              <a:t>, </a:t>
            </a:r>
            <a:r>
              <a:rPr lang="en-US" sz="1000" dirty="0">
                <a:solidFill>
                  <a:srgbClr val="660099"/>
                </a:solidFill>
                <a:ea typeface="+mn-lt"/>
                <a:cs typeface="+mn-lt"/>
              </a:rPr>
              <a:t>sort</a:t>
            </a:r>
            <a:r>
              <a:rPr lang="en-US" sz="1000" dirty="0">
                <a:solidFill>
                  <a:srgbClr val="080808"/>
                </a:solidFill>
                <a:ea typeface="+mn-lt"/>
                <a:cs typeface="+mn-lt"/>
              </a:rPr>
              <a:t>=</a:t>
            </a:r>
            <a:r>
              <a:rPr lang="en-US" sz="1000" dirty="0">
                <a:solidFill>
                  <a:srgbClr val="0033B3"/>
                </a:solidFill>
                <a:ea typeface="+mn-lt"/>
                <a:cs typeface="+mn-lt"/>
              </a:rPr>
              <a:t>False</a:t>
            </a:r>
            <a:r>
              <a:rPr lang="en-US" sz="1000" dirty="0">
                <a:solidFill>
                  <a:srgbClr val="080808"/>
                </a:solidFill>
                <a:ea typeface="+mn-lt"/>
                <a:cs typeface="+mn-lt"/>
              </a:rPr>
              <a:t>)</a:t>
            </a:r>
            <a:endParaRPr lang="en-US" dirty="0"/>
          </a:p>
          <a:p>
            <a:pPr algn="ctr"/>
            <a:endParaRPr lang="en-US" dirty="0"/>
          </a:p>
        </p:txBody>
      </p:sp>
      <p:grpSp>
        <p:nvGrpSpPr>
          <p:cNvPr id="15" name="Group 14">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6"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8" name="Rectangle 37">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FEAD5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graph of different colored lines&#10;&#10;Description automatically generated">
            <a:extLst>
              <a:ext uri="{FF2B5EF4-FFF2-40B4-BE49-F238E27FC236}">
                <a16:creationId xmlns:a16="http://schemas.microsoft.com/office/drawing/2014/main" id="{E1FE541C-4737-E3B6-D749-BE1D5E77EC7A}"/>
              </a:ext>
            </a:extLst>
          </p:cNvPr>
          <p:cNvPicPr>
            <a:picLocks noChangeAspect="1"/>
          </p:cNvPicPr>
          <p:nvPr/>
        </p:nvPicPr>
        <p:blipFill>
          <a:blip r:embed="rId2"/>
          <a:stretch>
            <a:fillRect/>
          </a:stretch>
        </p:blipFill>
        <p:spPr>
          <a:xfrm>
            <a:off x="505518" y="58779"/>
            <a:ext cx="10879516" cy="6359931"/>
          </a:xfrm>
          <a:prstGeom prst="rect">
            <a:avLst/>
          </a:prstGeom>
          <a:ln w="12700">
            <a:noFill/>
          </a:ln>
        </p:spPr>
      </p:pic>
      <p:sp>
        <p:nvSpPr>
          <p:cNvPr id="10" name="Content Placeholder 9">
            <a:extLst>
              <a:ext uri="{FF2B5EF4-FFF2-40B4-BE49-F238E27FC236}">
                <a16:creationId xmlns:a16="http://schemas.microsoft.com/office/drawing/2014/main" id="{408ADFEC-A159-4AB9-B335-C77818F70DA3}"/>
              </a:ext>
            </a:extLst>
          </p:cNvPr>
          <p:cNvSpPr>
            <a:spLocks noGrp="1"/>
          </p:cNvSpPr>
          <p:nvPr>
            <p:ph idx="1"/>
          </p:nvPr>
        </p:nvSpPr>
        <p:spPr>
          <a:xfrm>
            <a:off x="415401" y="6199693"/>
            <a:ext cx="9980956" cy="664004"/>
          </a:xfrm>
        </p:spPr>
        <p:txBody>
          <a:bodyPr>
            <a:noAutofit/>
          </a:bodyPr>
          <a:lstStyle/>
          <a:p>
            <a:pPr>
              <a:buClr>
                <a:srgbClr val="FEAD59"/>
              </a:buClr>
            </a:pPr>
            <a:r>
              <a:rPr lang="en-US" sz="2000" dirty="0">
                <a:ea typeface="+mn-lt"/>
                <a:cs typeface="+mn-lt"/>
              </a:rPr>
              <a:t>The linear regression model performed on the test data by a score of:  </a:t>
            </a:r>
            <a:r>
              <a:rPr lang="en-US" sz="2000" b="1" dirty="0">
                <a:ea typeface="+mn-lt"/>
                <a:cs typeface="+mn-lt"/>
              </a:rPr>
              <a:t>22%</a:t>
            </a:r>
            <a:endParaRPr lang="en-US" sz="2000" b="1" dirty="0"/>
          </a:p>
        </p:txBody>
      </p:sp>
      <p:sp>
        <p:nvSpPr>
          <p:cNvPr id="2" name="Title 1">
            <a:extLst>
              <a:ext uri="{FF2B5EF4-FFF2-40B4-BE49-F238E27FC236}">
                <a16:creationId xmlns:a16="http://schemas.microsoft.com/office/drawing/2014/main" id="{B706EA63-E9CD-0718-1E61-8DDA4010DF6B}"/>
              </a:ext>
            </a:extLst>
          </p:cNvPr>
          <p:cNvSpPr>
            <a:spLocks noGrp="1"/>
          </p:cNvSpPr>
          <p:nvPr>
            <p:ph type="title"/>
          </p:nvPr>
        </p:nvSpPr>
        <p:spPr>
          <a:xfrm>
            <a:off x="3855" y="1330"/>
            <a:ext cx="8545484" cy="413747"/>
          </a:xfrm>
        </p:spPr>
        <p:txBody>
          <a:bodyPr>
            <a:noAutofit/>
          </a:bodyPr>
          <a:lstStyle/>
          <a:p>
            <a:pPr algn="l"/>
            <a:r>
              <a:rPr lang="en-US" sz="2300" dirty="0">
                <a:solidFill>
                  <a:schemeClr val="accent1"/>
                </a:solidFill>
                <a:latin typeface="Rockwell"/>
              </a:rPr>
              <a:t>9.  Predicting the rating using the review</a:t>
            </a:r>
            <a:r>
              <a:rPr lang="en-US" sz="2300" dirty="0">
                <a:solidFill>
                  <a:schemeClr val="accent1"/>
                </a:solidFill>
                <a:latin typeface="Rockwell"/>
                <a:ea typeface="+mj-lt"/>
                <a:cs typeface="+mj-lt"/>
              </a:rPr>
              <a:t> (</a:t>
            </a:r>
            <a:r>
              <a:rPr lang="en-US" sz="2300" dirty="0">
                <a:solidFill>
                  <a:srgbClr val="00B050"/>
                </a:solidFill>
                <a:latin typeface="Rockwell"/>
                <a:ea typeface="+mj-lt"/>
                <a:cs typeface="+mj-lt"/>
              </a:rPr>
              <a:t>Result</a:t>
            </a:r>
            <a:r>
              <a:rPr lang="en-US" sz="2300" dirty="0">
                <a:solidFill>
                  <a:schemeClr val="accent1"/>
                </a:solidFill>
                <a:latin typeface="Rockwell"/>
                <a:ea typeface="+mj-lt"/>
                <a:cs typeface="+mj-lt"/>
              </a:rPr>
              <a:t>)</a:t>
            </a:r>
            <a:endParaRPr lang="en-US" sz="2300" dirty="0">
              <a:solidFill>
                <a:schemeClr val="accent1"/>
              </a:solidFill>
              <a:latin typeface="Rockwell"/>
              <a:cs typeface="Calibri Light" panose="020F0302020204030204"/>
            </a:endParaRPr>
          </a:p>
        </p:txBody>
      </p:sp>
    </p:spTree>
    <p:extLst>
      <p:ext uri="{BB962C8B-B14F-4D97-AF65-F5344CB8AC3E}">
        <p14:creationId xmlns:p14="http://schemas.microsoft.com/office/powerpoint/2010/main" val="1583370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5" name="Group 10">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7" name="Group 33">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5" name="Rectangle 34">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6"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68" name="Rectangle 38">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40">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2"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64" name="Rectangle 63">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6" name="Content Placeholder 5">
            <a:extLst>
              <a:ext uri="{FF2B5EF4-FFF2-40B4-BE49-F238E27FC236}">
                <a16:creationId xmlns:a16="http://schemas.microsoft.com/office/drawing/2014/main" id="{F6C3AC0B-8BFD-C106-5C17-E6D87AD5FAFC}"/>
              </a:ext>
            </a:extLst>
          </p:cNvPr>
          <p:cNvSpPr>
            <a:spLocks noGrp="1"/>
          </p:cNvSpPr>
          <p:nvPr>
            <p:ph sz="quarter" idx="4294967295"/>
          </p:nvPr>
        </p:nvSpPr>
        <p:spPr>
          <a:xfrm>
            <a:off x="2265470" y="1186538"/>
            <a:ext cx="9817947" cy="5623344"/>
          </a:xfrm>
        </p:spPr>
        <p:txBody>
          <a:bodyPr vert="horz" lIns="91440" tIns="45720" rIns="91440" bIns="45720" rtlCol="0" anchor="t">
            <a:noAutofit/>
          </a:bodyPr>
          <a:lstStyle/>
          <a:p>
            <a:pPr marL="400050" indent="-285750">
              <a:lnSpc>
                <a:spcPct val="110000"/>
              </a:lnSpc>
              <a:spcBef>
                <a:spcPts val="200"/>
              </a:spcBef>
            </a:pPr>
            <a:r>
              <a:rPr lang="en-US" err="1">
                <a:ea typeface="+mn-lt"/>
                <a:cs typeface="+mn-lt"/>
              </a:rPr>
              <a:t>rating_distribution</a:t>
            </a:r>
            <a:r>
              <a:rPr lang="en-US" dirty="0">
                <a:ea typeface="+mn-lt"/>
                <a:cs typeface="+mn-lt"/>
              </a:rPr>
              <a:t> = </a:t>
            </a:r>
            <a:r>
              <a:rPr lang="en-US" err="1">
                <a:ea typeface="+mn-lt"/>
                <a:cs typeface="+mn-lt"/>
              </a:rPr>
              <a:t>df</a:t>
            </a:r>
            <a:r>
              <a:rPr lang="en-US" dirty="0">
                <a:ea typeface="+mn-lt"/>
                <a:cs typeface="+mn-lt"/>
              </a:rPr>
              <a:t>[</a:t>
            </a:r>
            <a:r>
              <a:rPr lang="en-US" dirty="0">
                <a:solidFill>
                  <a:srgbClr val="00B050"/>
                </a:solidFill>
                <a:ea typeface="+mn-lt"/>
                <a:cs typeface="+mn-lt"/>
              </a:rPr>
              <a:t>'rating'</a:t>
            </a:r>
            <a:r>
              <a:rPr lang="en-US" dirty="0">
                <a:ea typeface="+mn-lt"/>
                <a:cs typeface="+mn-lt"/>
              </a:rPr>
              <a:t>].</a:t>
            </a:r>
            <a:r>
              <a:rPr lang="en-US" err="1">
                <a:ea typeface="+mn-lt"/>
                <a:cs typeface="+mn-lt"/>
              </a:rPr>
              <a:t>value_counts</a:t>
            </a:r>
            <a:r>
              <a:rPr lang="en-US" dirty="0">
                <a:ea typeface="+mn-lt"/>
                <a:cs typeface="+mn-lt"/>
              </a:rPr>
              <a:t>().</a:t>
            </a:r>
            <a:r>
              <a:rPr lang="en-US" err="1">
                <a:ea typeface="+mn-lt"/>
                <a:cs typeface="+mn-lt"/>
              </a:rPr>
              <a:t>rename_axis</a:t>
            </a:r>
            <a:r>
              <a:rPr lang="en-US" dirty="0">
                <a:ea typeface="+mn-lt"/>
                <a:cs typeface="+mn-lt"/>
              </a:rPr>
              <a:t>(</a:t>
            </a:r>
            <a:r>
              <a:rPr lang="en-US" dirty="0">
                <a:solidFill>
                  <a:srgbClr val="00B050"/>
                </a:solidFill>
                <a:ea typeface="+mn-lt"/>
                <a:cs typeface="+mn-lt"/>
              </a:rPr>
              <a:t>'Ratings'</a:t>
            </a:r>
            <a:r>
              <a:rPr lang="en-US" dirty="0">
                <a:ea typeface="+mn-lt"/>
                <a:cs typeface="+mn-lt"/>
              </a:rPr>
              <a:t>).</a:t>
            </a:r>
            <a:r>
              <a:rPr lang="en-US" err="1">
                <a:ea typeface="+mn-lt"/>
                <a:cs typeface="+mn-lt"/>
              </a:rPr>
              <a:t>reset_index</a:t>
            </a:r>
            <a:r>
              <a:rPr lang="en-US" dirty="0">
                <a:ea typeface="+mn-lt"/>
                <a:cs typeface="+mn-lt"/>
              </a:rPr>
              <a:t>(</a:t>
            </a:r>
            <a:r>
              <a:rPr lang="en-US" dirty="0">
                <a:solidFill>
                  <a:srgbClr val="7030A0"/>
                </a:solidFill>
                <a:ea typeface="+mn-lt"/>
                <a:cs typeface="+mn-lt"/>
              </a:rPr>
              <a:t>name</a:t>
            </a:r>
            <a:r>
              <a:rPr lang="en-US" dirty="0">
                <a:ea typeface="+mn-lt"/>
                <a:cs typeface="+mn-lt"/>
              </a:rPr>
              <a:t>=</a:t>
            </a:r>
            <a:r>
              <a:rPr lang="en-US" dirty="0">
                <a:solidFill>
                  <a:srgbClr val="00B050"/>
                </a:solidFill>
                <a:ea typeface="+mn-lt"/>
                <a:cs typeface="+mn-lt"/>
              </a:rPr>
              <a:t>'Distribution'</a:t>
            </a:r>
            <a:r>
              <a:rPr lang="en-US" dirty="0">
                <a:ea typeface="+mn-lt"/>
                <a:cs typeface="+mn-lt"/>
              </a:rPr>
              <a:t>)</a:t>
            </a:r>
          </a:p>
          <a:p>
            <a:pPr marL="400050" indent="-285750">
              <a:lnSpc>
                <a:spcPct val="110000"/>
              </a:lnSpc>
              <a:spcBef>
                <a:spcPts val="200"/>
              </a:spcBef>
            </a:pPr>
            <a:r>
              <a:rPr lang="en-US" err="1">
                <a:ea typeface="+mn-lt"/>
                <a:cs typeface="+mn-lt"/>
              </a:rPr>
              <a:t>rating_distribution</a:t>
            </a:r>
            <a:r>
              <a:rPr lang="en-US" dirty="0">
                <a:ea typeface="+mn-lt"/>
                <a:cs typeface="+mn-lt"/>
              </a:rPr>
              <a:t> = </a:t>
            </a:r>
            <a:r>
              <a:rPr lang="en-US" err="1">
                <a:ea typeface="+mn-lt"/>
                <a:cs typeface="+mn-lt"/>
              </a:rPr>
              <a:t>rating_distribution.sort_values</a:t>
            </a:r>
            <a:r>
              <a:rPr lang="en-US" dirty="0">
                <a:ea typeface="+mn-lt"/>
                <a:cs typeface="+mn-lt"/>
              </a:rPr>
              <a:t>(</a:t>
            </a:r>
            <a:r>
              <a:rPr lang="en-US" dirty="0">
                <a:solidFill>
                  <a:srgbClr val="7030A0"/>
                </a:solidFill>
                <a:ea typeface="+mn-lt"/>
                <a:cs typeface="+mn-lt"/>
              </a:rPr>
              <a:t>by</a:t>
            </a:r>
            <a:r>
              <a:rPr lang="en-US" dirty="0">
                <a:ea typeface="+mn-lt"/>
                <a:cs typeface="+mn-lt"/>
              </a:rPr>
              <a:t>=</a:t>
            </a:r>
            <a:r>
              <a:rPr lang="en-US" dirty="0">
                <a:solidFill>
                  <a:srgbClr val="00B050"/>
                </a:solidFill>
                <a:ea typeface="+mn-lt"/>
                <a:cs typeface="+mn-lt"/>
              </a:rPr>
              <a:t>'Ratings'</a:t>
            </a:r>
            <a:r>
              <a:rPr lang="en-US" dirty="0">
                <a:ea typeface="+mn-lt"/>
                <a:cs typeface="+mn-lt"/>
              </a:rPr>
              <a:t>, </a:t>
            </a:r>
            <a:r>
              <a:rPr lang="en-US" dirty="0">
                <a:solidFill>
                  <a:srgbClr val="7030A0"/>
                </a:solidFill>
                <a:ea typeface="+mn-lt"/>
                <a:cs typeface="+mn-lt"/>
              </a:rPr>
              <a:t>ascending</a:t>
            </a:r>
            <a:r>
              <a:rPr lang="en-US" dirty="0">
                <a:ea typeface="+mn-lt"/>
                <a:cs typeface="+mn-lt"/>
              </a:rPr>
              <a:t>=</a:t>
            </a:r>
            <a:r>
              <a:rPr lang="en-US" dirty="0">
                <a:solidFill>
                  <a:srgbClr val="0070C0"/>
                </a:solidFill>
                <a:ea typeface="+mn-lt"/>
                <a:cs typeface="+mn-lt"/>
              </a:rPr>
              <a:t>True</a:t>
            </a:r>
            <a:r>
              <a:rPr lang="en-US" dirty="0">
                <a:ea typeface="+mn-lt"/>
                <a:cs typeface="+mn-lt"/>
              </a:rPr>
              <a:t>).</a:t>
            </a:r>
            <a:r>
              <a:rPr lang="en-US" err="1">
                <a:ea typeface="+mn-lt"/>
                <a:cs typeface="+mn-lt"/>
              </a:rPr>
              <a:t>reset_index</a:t>
            </a:r>
            <a:r>
              <a:rPr lang="en-US" dirty="0">
                <a:ea typeface="+mn-lt"/>
                <a:cs typeface="+mn-lt"/>
              </a:rPr>
              <a:t>(</a:t>
            </a:r>
            <a:r>
              <a:rPr lang="en-US" dirty="0">
                <a:solidFill>
                  <a:srgbClr val="7030A0"/>
                </a:solidFill>
                <a:ea typeface="+mn-lt"/>
                <a:cs typeface="+mn-lt"/>
              </a:rPr>
              <a:t>drop</a:t>
            </a:r>
            <a:r>
              <a:rPr lang="en-US" dirty="0">
                <a:ea typeface="+mn-lt"/>
                <a:cs typeface="+mn-lt"/>
              </a:rPr>
              <a:t>=</a:t>
            </a:r>
            <a:r>
              <a:rPr lang="en-US" dirty="0">
                <a:solidFill>
                  <a:srgbClr val="0070C0"/>
                </a:solidFill>
                <a:ea typeface="+mn-lt"/>
                <a:cs typeface="+mn-lt"/>
              </a:rPr>
              <a:t>True</a:t>
            </a:r>
            <a:r>
              <a:rPr lang="en-US" dirty="0">
                <a:ea typeface="+mn-lt"/>
                <a:cs typeface="+mn-lt"/>
              </a:rPr>
              <a:t>)</a:t>
            </a:r>
          </a:p>
          <a:p>
            <a:pPr marL="400050" indent="-285750">
              <a:lnSpc>
                <a:spcPct val="110000"/>
              </a:lnSpc>
              <a:spcBef>
                <a:spcPts val="200"/>
              </a:spcBef>
            </a:pPr>
            <a:r>
              <a:rPr lang="en-US" err="1">
                <a:ea typeface="+mn-lt"/>
                <a:cs typeface="+mn-lt"/>
              </a:rPr>
              <a:t>rating_distribution.index</a:t>
            </a:r>
            <a:r>
              <a:rPr lang="en-US" dirty="0">
                <a:ea typeface="+mn-lt"/>
                <a:cs typeface="+mn-lt"/>
              </a:rPr>
              <a:t> = </a:t>
            </a:r>
            <a:r>
              <a:rPr lang="en-US" dirty="0">
                <a:solidFill>
                  <a:srgbClr val="7030A0"/>
                </a:solidFill>
                <a:ea typeface="+mn-lt"/>
                <a:cs typeface="+mn-lt"/>
              </a:rPr>
              <a:t>range</a:t>
            </a:r>
            <a:r>
              <a:rPr lang="en-US" dirty="0">
                <a:ea typeface="+mn-lt"/>
                <a:cs typeface="+mn-lt"/>
              </a:rPr>
              <a:t>(</a:t>
            </a:r>
            <a:r>
              <a:rPr lang="en-US" dirty="0">
                <a:solidFill>
                  <a:srgbClr val="0070C0"/>
                </a:solidFill>
                <a:ea typeface="+mn-lt"/>
                <a:cs typeface="+mn-lt"/>
              </a:rPr>
              <a:t>1</a:t>
            </a:r>
            <a:r>
              <a:rPr lang="en-US" dirty="0">
                <a:ea typeface="+mn-lt"/>
                <a:cs typeface="+mn-lt"/>
              </a:rPr>
              <a:t>, </a:t>
            </a:r>
            <a:r>
              <a:rPr lang="en-US" err="1">
                <a:solidFill>
                  <a:srgbClr val="7030A0"/>
                </a:solidFill>
                <a:ea typeface="+mn-lt"/>
                <a:cs typeface="+mn-lt"/>
              </a:rPr>
              <a:t>len</a:t>
            </a:r>
            <a:r>
              <a:rPr lang="en-US" dirty="0">
                <a:ea typeface="+mn-lt"/>
                <a:cs typeface="+mn-lt"/>
              </a:rPr>
              <a:t>(</a:t>
            </a:r>
            <a:r>
              <a:rPr lang="en-US" err="1">
                <a:ea typeface="+mn-lt"/>
                <a:cs typeface="+mn-lt"/>
              </a:rPr>
              <a:t>rating_distribution</a:t>
            </a:r>
            <a:r>
              <a:rPr lang="en-US" dirty="0">
                <a:ea typeface="+mn-lt"/>
                <a:cs typeface="+mn-lt"/>
              </a:rPr>
              <a:t>) + </a:t>
            </a:r>
            <a:r>
              <a:rPr lang="en-US" dirty="0">
                <a:solidFill>
                  <a:srgbClr val="0070C0"/>
                </a:solidFill>
                <a:ea typeface="+mn-lt"/>
                <a:cs typeface="+mn-lt"/>
              </a:rPr>
              <a:t>1</a:t>
            </a:r>
            <a:r>
              <a:rPr lang="en-US" dirty="0">
                <a:ea typeface="+mn-lt"/>
                <a:cs typeface="+mn-lt"/>
              </a:rPr>
              <a:t>)</a:t>
            </a:r>
          </a:p>
          <a:p>
            <a:pPr marL="400050" indent="-285750">
              <a:lnSpc>
                <a:spcPct val="110000"/>
              </a:lnSpc>
              <a:spcBef>
                <a:spcPts val="200"/>
              </a:spcBef>
            </a:pPr>
            <a:r>
              <a:rPr lang="en-US" dirty="0">
                <a:solidFill>
                  <a:srgbClr val="0070C0"/>
                </a:solidFill>
                <a:ea typeface="+mn-lt"/>
                <a:cs typeface="+mn-lt"/>
              </a:rPr>
              <a:t>print</a:t>
            </a:r>
            <a:r>
              <a:rPr lang="en-US" dirty="0">
                <a:ea typeface="+mn-lt"/>
                <a:cs typeface="+mn-lt"/>
              </a:rPr>
              <a:t>(</a:t>
            </a:r>
            <a:r>
              <a:rPr lang="en-US" dirty="0">
                <a:solidFill>
                  <a:srgbClr val="00B050"/>
                </a:solidFill>
                <a:ea typeface="+mn-lt"/>
                <a:cs typeface="+mn-lt"/>
              </a:rPr>
              <a:t>"Rating distribution:"</a:t>
            </a:r>
            <a:r>
              <a:rPr lang="en-US" dirty="0">
                <a:ea typeface="+mn-lt"/>
                <a:cs typeface="+mn-lt"/>
              </a:rPr>
              <a:t>)</a:t>
            </a:r>
          </a:p>
          <a:p>
            <a:pPr marL="400050" indent="-285750">
              <a:lnSpc>
                <a:spcPct val="110000"/>
              </a:lnSpc>
              <a:spcBef>
                <a:spcPts val="200"/>
              </a:spcBef>
            </a:pPr>
            <a:r>
              <a:rPr lang="en-US" dirty="0">
                <a:solidFill>
                  <a:srgbClr val="0070C0"/>
                </a:solidFill>
                <a:ea typeface="+mn-lt"/>
                <a:cs typeface="+mn-lt"/>
              </a:rPr>
              <a:t>print</a:t>
            </a:r>
            <a:r>
              <a:rPr lang="en-US" dirty="0">
                <a:ea typeface="+mn-lt"/>
                <a:cs typeface="+mn-lt"/>
              </a:rPr>
              <a:t>(</a:t>
            </a:r>
            <a:r>
              <a:rPr lang="en-US" dirty="0" err="1">
                <a:ea typeface="+mn-lt"/>
                <a:cs typeface="+mn-lt"/>
              </a:rPr>
              <a:t>rating_distribution</a:t>
            </a:r>
            <a:r>
              <a:rPr lang="en-US" dirty="0">
                <a:ea typeface="+mn-lt"/>
                <a:cs typeface="+mn-lt"/>
              </a:rPr>
              <a:t>)</a:t>
            </a:r>
          </a:p>
          <a:p>
            <a:pPr marL="400050" indent="-285750">
              <a:lnSpc>
                <a:spcPct val="110000"/>
              </a:lnSpc>
              <a:spcBef>
                <a:spcPts val="200"/>
              </a:spcBef>
            </a:pPr>
            <a:endParaRPr lang="en-US" dirty="0">
              <a:ea typeface="+mn-lt"/>
              <a:cs typeface="+mn-lt"/>
            </a:endParaRPr>
          </a:p>
          <a:p>
            <a:pPr marL="400050" indent="-285750">
              <a:lnSpc>
                <a:spcPct val="110000"/>
              </a:lnSpc>
              <a:spcBef>
                <a:spcPts val="200"/>
              </a:spcBef>
            </a:pPr>
            <a:r>
              <a:rPr lang="en-US" err="1">
                <a:ea typeface="+mn-lt"/>
                <a:cs typeface="+mn-lt"/>
              </a:rPr>
              <a:t>plt.hist</a:t>
            </a:r>
            <a:r>
              <a:rPr lang="en-US" dirty="0">
                <a:ea typeface="+mn-lt"/>
                <a:cs typeface="+mn-lt"/>
              </a:rPr>
              <a:t>(</a:t>
            </a:r>
            <a:r>
              <a:rPr lang="en-US" err="1">
                <a:ea typeface="+mn-lt"/>
                <a:cs typeface="+mn-lt"/>
              </a:rPr>
              <a:t>df</a:t>
            </a:r>
            <a:r>
              <a:rPr lang="en-US" dirty="0">
                <a:ea typeface="+mn-lt"/>
                <a:cs typeface="+mn-lt"/>
              </a:rPr>
              <a:t>[</a:t>
            </a:r>
            <a:r>
              <a:rPr lang="en-US" dirty="0">
                <a:solidFill>
                  <a:srgbClr val="00B050"/>
                </a:solidFill>
                <a:ea typeface="+mn-lt"/>
                <a:cs typeface="+mn-lt"/>
              </a:rPr>
              <a:t>'rating'</a:t>
            </a:r>
            <a:r>
              <a:rPr lang="en-US" dirty="0">
                <a:ea typeface="+mn-lt"/>
                <a:cs typeface="+mn-lt"/>
              </a:rPr>
              <a:t>], </a:t>
            </a:r>
            <a:r>
              <a:rPr lang="en-US" dirty="0">
                <a:solidFill>
                  <a:srgbClr val="7030A0"/>
                </a:solidFill>
                <a:ea typeface="+mn-lt"/>
                <a:cs typeface="+mn-lt"/>
              </a:rPr>
              <a:t>bins</a:t>
            </a:r>
            <a:r>
              <a:rPr lang="en-US" dirty="0">
                <a:ea typeface="+mn-lt"/>
                <a:cs typeface="+mn-lt"/>
              </a:rPr>
              <a:t>=</a:t>
            </a:r>
            <a:r>
              <a:rPr lang="en-US" err="1">
                <a:solidFill>
                  <a:srgbClr val="7030A0"/>
                </a:solidFill>
                <a:ea typeface="+mn-lt"/>
                <a:cs typeface="+mn-lt"/>
              </a:rPr>
              <a:t>len</a:t>
            </a:r>
            <a:r>
              <a:rPr lang="en-US" dirty="0">
                <a:ea typeface="+mn-lt"/>
                <a:cs typeface="+mn-lt"/>
              </a:rPr>
              <a:t>(</a:t>
            </a:r>
            <a:r>
              <a:rPr lang="en-US" err="1">
                <a:ea typeface="+mn-lt"/>
                <a:cs typeface="+mn-lt"/>
              </a:rPr>
              <a:t>rating_distribution</a:t>
            </a:r>
            <a:r>
              <a:rPr lang="en-US" dirty="0">
                <a:ea typeface="+mn-lt"/>
                <a:cs typeface="+mn-lt"/>
              </a:rPr>
              <a:t>), </a:t>
            </a:r>
            <a:r>
              <a:rPr lang="en-US" err="1">
                <a:solidFill>
                  <a:srgbClr val="7030A0"/>
                </a:solidFill>
                <a:ea typeface="+mn-lt"/>
                <a:cs typeface="+mn-lt"/>
              </a:rPr>
              <a:t>edgecolor</a:t>
            </a:r>
            <a:r>
              <a:rPr lang="en-US" dirty="0">
                <a:ea typeface="+mn-lt"/>
                <a:cs typeface="+mn-lt"/>
              </a:rPr>
              <a:t>=</a:t>
            </a:r>
            <a:r>
              <a:rPr lang="en-US" dirty="0">
                <a:solidFill>
                  <a:srgbClr val="00B050"/>
                </a:solidFill>
                <a:ea typeface="+mn-lt"/>
                <a:cs typeface="+mn-lt"/>
              </a:rPr>
              <a:t>'black'</a:t>
            </a:r>
            <a:r>
              <a:rPr lang="en-US" dirty="0">
                <a:ea typeface="+mn-lt"/>
                <a:cs typeface="+mn-lt"/>
              </a:rPr>
              <a:t>, </a:t>
            </a:r>
            <a:r>
              <a:rPr lang="en-US" dirty="0">
                <a:solidFill>
                  <a:srgbClr val="7030A0"/>
                </a:solidFill>
                <a:ea typeface="+mn-lt"/>
                <a:cs typeface="+mn-lt"/>
              </a:rPr>
              <a:t>color</a:t>
            </a:r>
            <a:r>
              <a:rPr lang="en-US" dirty="0">
                <a:ea typeface="+mn-lt"/>
                <a:cs typeface="+mn-lt"/>
              </a:rPr>
              <a:t>=</a:t>
            </a:r>
            <a:r>
              <a:rPr lang="en-US" dirty="0">
                <a:solidFill>
                  <a:srgbClr val="00B050"/>
                </a:solidFill>
                <a:ea typeface="+mn-lt"/>
                <a:cs typeface="+mn-lt"/>
              </a:rPr>
              <a:t>'magenta'</a:t>
            </a:r>
            <a:r>
              <a:rPr lang="en-US" dirty="0">
                <a:ea typeface="+mn-lt"/>
                <a:cs typeface="+mn-lt"/>
              </a:rPr>
              <a:t>)</a:t>
            </a:r>
          </a:p>
          <a:p>
            <a:pPr marL="400050" indent="-285750">
              <a:lnSpc>
                <a:spcPct val="110000"/>
              </a:lnSpc>
              <a:spcBef>
                <a:spcPts val="200"/>
              </a:spcBef>
              <a:buFont typeface="Wingdings"/>
              <a:buChar char="§"/>
            </a:pPr>
            <a:r>
              <a:rPr lang="en-US" err="1">
                <a:ea typeface="+mn-lt"/>
                <a:cs typeface="+mn-lt"/>
              </a:rPr>
              <a:t>plt.xlabel</a:t>
            </a:r>
            <a:r>
              <a:rPr lang="en-US" dirty="0">
                <a:ea typeface="+mn-lt"/>
                <a:cs typeface="+mn-lt"/>
              </a:rPr>
              <a:t>(</a:t>
            </a:r>
            <a:r>
              <a:rPr lang="en-US" dirty="0">
                <a:solidFill>
                  <a:srgbClr val="7030A0"/>
                </a:solidFill>
                <a:ea typeface="+mn-lt"/>
                <a:cs typeface="+mn-lt"/>
              </a:rPr>
              <a:t>str</a:t>
            </a:r>
            <a:r>
              <a:rPr lang="en-US" dirty="0">
                <a:ea typeface="+mn-lt"/>
                <a:cs typeface="+mn-lt"/>
              </a:rPr>
              <a:t>(</a:t>
            </a:r>
            <a:r>
              <a:rPr lang="en-US" dirty="0">
                <a:solidFill>
                  <a:srgbClr val="00B050"/>
                </a:solidFill>
                <a:ea typeface="+mn-lt"/>
                <a:cs typeface="+mn-lt"/>
              </a:rPr>
              <a:t>'Rating'</a:t>
            </a:r>
            <a:r>
              <a:rPr lang="en-US" dirty="0">
                <a:ea typeface="+mn-lt"/>
                <a:cs typeface="+mn-lt"/>
              </a:rPr>
              <a:t>))</a:t>
            </a:r>
          </a:p>
          <a:p>
            <a:pPr marL="400050" indent="-285750">
              <a:lnSpc>
                <a:spcPct val="110000"/>
              </a:lnSpc>
              <a:spcBef>
                <a:spcPts val="200"/>
              </a:spcBef>
            </a:pPr>
            <a:r>
              <a:rPr lang="en-US" err="1">
                <a:ea typeface="+mn-lt"/>
                <a:cs typeface="+mn-lt"/>
              </a:rPr>
              <a:t>plt.ylabel</a:t>
            </a:r>
            <a:r>
              <a:rPr lang="en-US" dirty="0">
                <a:ea typeface="+mn-lt"/>
                <a:cs typeface="+mn-lt"/>
              </a:rPr>
              <a:t>(</a:t>
            </a:r>
            <a:r>
              <a:rPr lang="en-US" dirty="0">
                <a:solidFill>
                  <a:srgbClr val="00B050"/>
                </a:solidFill>
                <a:ea typeface="+mn-lt"/>
                <a:cs typeface="+mn-lt"/>
              </a:rPr>
              <a:t>'Frequency'</a:t>
            </a:r>
            <a:r>
              <a:rPr lang="en-US" dirty="0">
                <a:ea typeface="+mn-lt"/>
                <a:cs typeface="+mn-lt"/>
              </a:rPr>
              <a:t>)</a:t>
            </a:r>
          </a:p>
          <a:p>
            <a:pPr marL="400050" indent="-285750">
              <a:lnSpc>
                <a:spcPct val="110000"/>
              </a:lnSpc>
              <a:spcBef>
                <a:spcPts val="200"/>
              </a:spcBef>
            </a:pPr>
            <a:r>
              <a:rPr lang="en-US" dirty="0" err="1">
                <a:ea typeface="+mn-lt"/>
                <a:cs typeface="+mn-lt"/>
              </a:rPr>
              <a:t>plt.title</a:t>
            </a:r>
            <a:r>
              <a:rPr lang="en-US" dirty="0">
                <a:ea typeface="+mn-lt"/>
                <a:cs typeface="+mn-lt"/>
              </a:rPr>
              <a:t>(</a:t>
            </a:r>
            <a:r>
              <a:rPr lang="en-US" dirty="0">
                <a:solidFill>
                  <a:srgbClr val="00B050"/>
                </a:solidFill>
                <a:ea typeface="+mn-lt"/>
                <a:cs typeface="+mn-lt"/>
              </a:rPr>
              <a:t>'Rating Distribution'</a:t>
            </a:r>
            <a:r>
              <a:rPr lang="en-US" dirty="0">
                <a:ea typeface="+mn-lt"/>
                <a:cs typeface="+mn-lt"/>
              </a:rPr>
              <a:t>)</a:t>
            </a:r>
          </a:p>
          <a:p>
            <a:pPr marL="400050" indent="-285750">
              <a:lnSpc>
                <a:spcPct val="110000"/>
              </a:lnSpc>
              <a:spcBef>
                <a:spcPts val="200"/>
              </a:spcBef>
            </a:pPr>
            <a:r>
              <a:rPr lang="en-US" dirty="0" err="1">
                <a:ea typeface="+mn-lt"/>
                <a:cs typeface="+mn-lt"/>
              </a:rPr>
              <a:t>plt.xticks</a:t>
            </a:r>
            <a:r>
              <a:rPr lang="en-US" dirty="0">
                <a:ea typeface="+mn-lt"/>
                <a:cs typeface="+mn-lt"/>
              </a:rPr>
              <a:t>(</a:t>
            </a:r>
            <a:r>
              <a:rPr lang="en-US" dirty="0" err="1">
                <a:ea typeface="+mn-lt"/>
                <a:cs typeface="+mn-lt"/>
              </a:rPr>
              <a:t>rating_distribution</a:t>
            </a:r>
            <a:r>
              <a:rPr lang="en-US" dirty="0">
                <a:ea typeface="+mn-lt"/>
                <a:cs typeface="+mn-lt"/>
              </a:rPr>
              <a:t>[</a:t>
            </a:r>
            <a:r>
              <a:rPr lang="en-US" dirty="0">
                <a:solidFill>
                  <a:srgbClr val="00B050"/>
                </a:solidFill>
                <a:ea typeface="+mn-lt"/>
                <a:cs typeface="+mn-lt"/>
              </a:rPr>
              <a:t>'Ratings'</a:t>
            </a:r>
            <a:r>
              <a:rPr lang="en-US" dirty="0">
                <a:ea typeface="+mn-lt"/>
                <a:cs typeface="+mn-lt"/>
              </a:rPr>
              <a:t>])</a:t>
            </a:r>
          </a:p>
          <a:p>
            <a:pPr marL="400050" indent="-285750">
              <a:lnSpc>
                <a:spcPct val="110000"/>
              </a:lnSpc>
              <a:spcBef>
                <a:spcPts val="200"/>
              </a:spcBef>
            </a:pPr>
            <a:r>
              <a:rPr lang="en-US" dirty="0" err="1">
                <a:ea typeface="+mn-lt"/>
                <a:cs typeface="+mn-lt"/>
              </a:rPr>
              <a:t>plt.show</a:t>
            </a:r>
            <a:r>
              <a:rPr lang="en-US" dirty="0">
                <a:ea typeface="+mn-lt"/>
                <a:cs typeface="+mn-lt"/>
              </a:rPr>
              <a:t>()</a:t>
            </a:r>
            <a:endParaRPr lang="en-US" dirty="0"/>
          </a:p>
          <a:p>
            <a:pPr marL="400050" indent="-285750">
              <a:lnSpc>
                <a:spcPct val="110000"/>
              </a:lnSpc>
              <a:spcBef>
                <a:spcPts val="200"/>
              </a:spcBef>
              <a:buFont typeface="Wingdings"/>
              <a:buChar char="§"/>
            </a:pPr>
            <a:endParaRPr lang="en-US" dirty="0">
              <a:solidFill>
                <a:srgbClr val="F81B02"/>
              </a:solidFill>
            </a:endParaRPr>
          </a:p>
        </p:txBody>
      </p:sp>
      <p:sp>
        <p:nvSpPr>
          <p:cNvPr id="4" name="Title 1">
            <a:extLst>
              <a:ext uri="{FF2B5EF4-FFF2-40B4-BE49-F238E27FC236}">
                <a16:creationId xmlns:a16="http://schemas.microsoft.com/office/drawing/2014/main" id="{E3E7154F-2133-FF3A-5D46-AB02FD0C52E7}"/>
              </a:ext>
            </a:extLst>
          </p:cNvPr>
          <p:cNvSpPr txBox="1">
            <a:spLocks/>
          </p:cNvSpPr>
          <p:nvPr/>
        </p:nvSpPr>
        <p:spPr>
          <a:xfrm>
            <a:off x="2000080" y="54992"/>
            <a:ext cx="8545484" cy="413747"/>
          </a:xfrm>
          <a:prstGeom prst="rect">
            <a:avLst/>
          </a:prstGeom>
        </p:spPr>
        <p:txBody>
          <a:bodyPr vert="horz" lIns="228600" tIns="228600" rIns="228600" bIns="228600" rtlCol="0" anchor="ctr">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accent1"/>
                </a:solidFill>
                <a:latin typeface="Rockwell"/>
              </a:rPr>
              <a:t>10.</a:t>
            </a:r>
            <a:r>
              <a:rPr lang="en-US" sz="2400" b="1" dirty="0">
                <a:solidFill>
                  <a:schemeClr val="accent1"/>
                </a:solidFill>
                <a:latin typeface="Rockwell"/>
                <a:ea typeface="+mj-lt"/>
                <a:cs typeface="+mj-lt"/>
              </a:rPr>
              <a:t> Distribution of rating (</a:t>
            </a:r>
            <a:r>
              <a:rPr lang="en-US" sz="2400" b="1" dirty="0">
                <a:solidFill>
                  <a:srgbClr val="0070C0"/>
                </a:solidFill>
                <a:latin typeface="Rockwell"/>
                <a:ea typeface="+mj-lt"/>
                <a:cs typeface="+mj-lt"/>
              </a:rPr>
              <a:t>Code</a:t>
            </a:r>
            <a:r>
              <a:rPr lang="en-US" sz="2400" b="1" dirty="0">
                <a:solidFill>
                  <a:schemeClr val="accent1"/>
                </a:solidFill>
                <a:latin typeface="Rockwell"/>
                <a:ea typeface="+mj-lt"/>
                <a:cs typeface="+mj-lt"/>
              </a:rPr>
              <a:t>)</a:t>
            </a:r>
          </a:p>
        </p:txBody>
      </p:sp>
    </p:spTree>
    <p:extLst>
      <p:ext uri="{BB962C8B-B14F-4D97-AF65-F5344CB8AC3E}">
        <p14:creationId xmlns:p14="http://schemas.microsoft.com/office/powerpoint/2010/main" val="1217138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4"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9"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0"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5" name="Rectangle 34">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7" name="Picture 7" descr="A graph of rating distribution&#10;&#10;Description automatically generated">
            <a:extLst>
              <a:ext uri="{FF2B5EF4-FFF2-40B4-BE49-F238E27FC236}">
                <a16:creationId xmlns:a16="http://schemas.microsoft.com/office/drawing/2014/main" id="{DAD2003E-6940-A5F6-A787-22ED435275B1}"/>
              </a:ext>
            </a:extLst>
          </p:cNvPr>
          <p:cNvPicPr>
            <a:picLocks noGrp="1" noChangeAspect="1"/>
          </p:cNvPicPr>
          <p:nvPr>
            <p:ph idx="1"/>
          </p:nvPr>
        </p:nvPicPr>
        <p:blipFill>
          <a:blip r:embed="rId2"/>
          <a:stretch>
            <a:fillRect/>
          </a:stretch>
        </p:blipFill>
        <p:spPr>
          <a:xfrm>
            <a:off x="4804562" y="2187"/>
            <a:ext cx="7368097" cy="5786636"/>
          </a:xfrm>
        </p:spPr>
      </p:pic>
      <p:sp>
        <p:nvSpPr>
          <p:cNvPr id="6" name="Title 1">
            <a:extLst>
              <a:ext uri="{FF2B5EF4-FFF2-40B4-BE49-F238E27FC236}">
                <a16:creationId xmlns:a16="http://schemas.microsoft.com/office/drawing/2014/main" id="{91592EC9-5E5A-404E-9871-EA3CD32EF0F9}"/>
              </a:ext>
            </a:extLst>
          </p:cNvPr>
          <p:cNvSpPr txBox="1">
            <a:spLocks/>
          </p:cNvSpPr>
          <p:nvPr/>
        </p:nvSpPr>
        <p:spPr>
          <a:xfrm>
            <a:off x="3855" y="1330"/>
            <a:ext cx="8545484" cy="413747"/>
          </a:xfrm>
          <a:prstGeom prst="rect">
            <a:avLst/>
          </a:prstGeom>
        </p:spPr>
        <p:txBody>
          <a:bodyPr vert="horz" lIns="228600" tIns="228600" rIns="228600" bIns="228600" rtlCol="0" anchor="ctr">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solidFill>
                  <a:schemeClr val="accent1"/>
                </a:solidFill>
                <a:latin typeface="Rockwell"/>
              </a:rPr>
              <a:t>10.</a:t>
            </a:r>
            <a:r>
              <a:rPr lang="en-US" sz="2400" dirty="0">
                <a:solidFill>
                  <a:schemeClr val="accent1"/>
                </a:solidFill>
                <a:latin typeface="Rockwell"/>
                <a:ea typeface="+mj-lt"/>
                <a:cs typeface="+mj-lt"/>
              </a:rPr>
              <a:t> Distribution of rating (</a:t>
            </a:r>
            <a:r>
              <a:rPr lang="en-US" sz="2400" dirty="0">
                <a:solidFill>
                  <a:srgbClr val="00B050"/>
                </a:solidFill>
                <a:latin typeface="Rockwell"/>
                <a:ea typeface="+mj-lt"/>
                <a:cs typeface="+mj-lt"/>
              </a:rPr>
              <a:t>Result</a:t>
            </a:r>
            <a:r>
              <a:rPr lang="en-US" sz="2400" dirty="0">
                <a:solidFill>
                  <a:schemeClr val="accent1"/>
                </a:solidFill>
                <a:latin typeface="Rockwell"/>
                <a:ea typeface="+mj-lt"/>
                <a:cs typeface="+mj-lt"/>
              </a:rPr>
              <a:t>)</a:t>
            </a:r>
          </a:p>
        </p:txBody>
      </p:sp>
      <p:graphicFrame>
        <p:nvGraphicFramePr>
          <p:cNvPr id="8" name="Table 8">
            <a:extLst>
              <a:ext uri="{FF2B5EF4-FFF2-40B4-BE49-F238E27FC236}">
                <a16:creationId xmlns:a16="http://schemas.microsoft.com/office/drawing/2014/main" id="{A9E030AC-A650-10B7-8E53-BF8599725CE4}"/>
              </a:ext>
            </a:extLst>
          </p:cNvPr>
          <p:cNvGraphicFramePr>
            <a:graphicFrameLocks noGrp="1"/>
          </p:cNvGraphicFramePr>
          <p:nvPr>
            <p:extLst>
              <p:ext uri="{D42A27DB-BD31-4B8C-83A1-F6EECF244321}">
                <p14:modId xmlns:p14="http://schemas.microsoft.com/office/powerpoint/2010/main" val="861219450"/>
              </p:ext>
            </p:extLst>
          </p:nvPr>
        </p:nvGraphicFramePr>
        <p:xfrm>
          <a:off x="920150" y="833886"/>
          <a:ext cx="2966451" cy="4186523"/>
        </p:xfrm>
        <a:graphic>
          <a:graphicData uri="http://schemas.openxmlformats.org/drawingml/2006/table">
            <a:tbl>
              <a:tblPr firstRow="1" bandRow="1">
                <a:tableStyleId>{5C22544A-7EE6-4342-B048-85BDC9FD1C3A}</a:tableStyleId>
              </a:tblPr>
              <a:tblGrid>
                <a:gridCol w="1401792">
                  <a:extLst>
                    <a:ext uri="{9D8B030D-6E8A-4147-A177-3AD203B41FA5}">
                      <a16:colId xmlns:a16="http://schemas.microsoft.com/office/drawing/2014/main" val="860283460"/>
                    </a:ext>
                  </a:extLst>
                </a:gridCol>
                <a:gridCol w="1564659">
                  <a:extLst>
                    <a:ext uri="{9D8B030D-6E8A-4147-A177-3AD203B41FA5}">
                      <a16:colId xmlns:a16="http://schemas.microsoft.com/office/drawing/2014/main" val="429660517"/>
                    </a:ext>
                  </a:extLst>
                </a:gridCol>
              </a:tblGrid>
              <a:tr h="380593">
                <a:tc>
                  <a:txBody>
                    <a:bodyPr/>
                    <a:lstStyle/>
                    <a:p>
                      <a:pPr algn="ctr"/>
                      <a:r>
                        <a:rPr lang="en-GB" dirty="0"/>
                        <a:t>Ratings</a:t>
                      </a:r>
                    </a:p>
                  </a:txBody>
                  <a:tcPr anchor="ctr"/>
                </a:tc>
                <a:tc>
                  <a:txBody>
                    <a:bodyPr/>
                    <a:lstStyle/>
                    <a:p>
                      <a:pPr algn="ctr"/>
                      <a:r>
                        <a:rPr lang="en-GB" dirty="0"/>
                        <a:t>Distribution</a:t>
                      </a:r>
                    </a:p>
                  </a:txBody>
                  <a:tcPr anchor="ctr"/>
                </a:tc>
                <a:extLst>
                  <a:ext uri="{0D108BD9-81ED-4DB2-BD59-A6C34878D82A}">
                    <a16:rowId xmlns:a16="http://schemas.microsoft.com/office/drawing/2014/main" val="2580753405"/>
                  </a:ext>
                </a:extLst>
              </a:tr>
              <a:tr h="380593">
                <a:tc>
                  <a:txBody>
                    <a:bodyPr/>
                    <a:lstStyle/>
                    <a:p>
                      <a:pPr algn="ctr"/>
                      <a:r>
                        <a:rPr lang="en-GB" dirty="0"/>
                        <a:t>1.0</a:t>
                      </a:r>
                    </a:p>
                  </a:txBody>
                  <a:tcPr anchor="ctr"/>
                </a:tc>
                <a:tc>
                  <a:txBody>
                    <a:bodyPr/>
                    <a:lstStyle/>
                    <a:p>
                      <a:pPr algn="ctr"/>
                      <a:r>
                        <a:rPr lang="en-GB" dirty="0"/>
                        <a:t>21619</a:t>
                      </a:r>
                    </a:p>
                  </a:txBody>
                  <a:tcPr anchor="ctr"/>
                </a:tc>
                <a:extLst>
                  <a:ext uri="{0D108BD9-81ED-4DB2-BD59-A6C34878D82A}">
                    <a16:rowId xmlns:a16="http://schemas.microsoft.com/office/drawing/2014/main" val="111349307"/>
                  </a:ext>
                </a:extLst>
              </a:tr>
              <a:tr h="380593">
                <a:tc>
                  <a:txBody>
                    <a:bodyPr/>
                    <a:lstStyle/>
                    <a:p>
                      <a:pPr algn="ctr"/>
                      <a:r>
                        <a:rPr lang="en-GB" dirty="0"/>
                        <a:t>2.0</a:t>
                      </a:r>
                    </a:p>
                  </a:txBody>
                  <a:tcPr anchor="ctr"/>
                </a:tc>
                <a:tc>
                  <a:txBody>
                    <a:bodyPr/>
                    <a:lstStyle/>
                    <a:p>
                      <a:pPr algn="ctr"/>
                      <a:r>
                        <a:rPr lang="en-GB" dirty="0"/>
                        <a:t>6931</a:t>
                      </a:r>
                    </a:p>
                  </a:txBody>
                  <a:tcPr anchor="ctr"/>
                </a:tc>
                <a:extLst>
                  <a:ext uri="{0D108BD9-81ED-4DB2-BD59-A6C34878D82A}">
                    <a16:rowId xmlns:a16="http://schemas.microsoft.com/office/drawing/2014/main" val="2205700141"/>
                  </a:ext>
                </a:extLst>
              </a:tr>
              <a:tr h="380593">
                <a:tc>
                  <a:txBody>
                    <a:bodyPr/>
                    <a:lstStyle/>
                    <a:p>
                      <a:pPr algn="ctr"/>
                      <a:r>
                        <a:rPr lang="en-GB" dirty="0"/>
                        <a:t>3.0</a:t>
                      </a:r>
                    </a:p>
                  </a:txBody>
                  <a:tcPr anchor="ctr"/>
                </a:tc>
                <a:tc>
                  <a:txBody>
                    <a:bodyPr/>
                    <a:lstStyle/>
                    <a:p>
                      <a:pPr algn="ctr"/>
                      <a:r>
                        <a:rPr lang="en-GB" dirty="0"/>
                        <a:t>6513</a:t>
                      </a:r>
                    </a:p>
                  </a:txBody>
                  <a:tcPr anchor="ctr"/>
                </a:tc>
                <a:extLst>
                  <a:ext uri="{0D108BD9-81ED-4DB2-BD59-A6C34878D82A}">
                    <a16:rowId xmlns:a16="http://schemas.microsoft.com/office/drawing/2014/main" val="107918713"/>
                  </a:ext>
                </a:extLst>
              </a:tr>
              <a:tr h="380593">
                <a:tc>
                  <a:txBody>
                    <a:bodyPr/>
                    <a:lstStyle/>
                    <a:p>
                      <a:pPr algn="ctr"/>
                      <a:r>
                        <a:rPr lang="en-GB" dirty="0"/>
                        <a:t>4.0</a:t>
                      </a:r>
                    </a:p>
                  </a:txBody>
                  <a:tcPr anchor="ctr"/>
                </a:tc>
                <a:tc>
                  <a:txBody>
                    <a:bodyPr/>
                    <a:lstStyle/>
                    <a:p>
                      <a:pPr algn="ctr"/>
                      <a:r>
                        <a:rPr lang="en-GB" dirty="0"/>
                        <a:t>5012</a:t>
                      </a:r>
                    </a:p>
                  </a:txBody>
                  <a:tcPr anchor="ctr"/>
                </a:tc>
                <a:extLst>
                  <a:ext uri="{0D108BD9-81ED-4DB2-BD59-A6C34878D82A}">
                    <a16:rowId xmlns:a16="http://schemas.microsoft.com/office/drawing/2014/main" val="1439717969"/>
                  </a:ext>
                </a:extLst>
              </a:tr>
              <a:tr h="380593">
                <a:tc>
                  <a:txBody>
                    <a:bodyPr/>
                    <a:lstStyle/>
                    <a:p>
                      <a:pPr algn="ctr"/>
                      <a:r>
                        <a:rPr lang="en-GB" dirty="0"/>
                        <a:t>5.0</a:t>
                      </a:r>
                    </a:p>
                  </a:txBody>
                  <a:tcPr anchor="ctr"/>
                </a:tc>
                <a:tc>
                  <a:txBody>
                    <a:bodyPr/>
                    <a:lstStyle/>
                    <a:p>
                      <a:pPr algn="ctr"/>
                      <a:r>
                        <a:rPr lang="en-GB" dirty="0"/>
                        <a:t>8013</a:t>
                      </a:r>
                    </a:p>
                  </a:txBody>
                  <a:tcPr anchor="ctr"/>
                </a:tc>
                <a:extLst>
                  <a:ext uri="{0D108BD9-81ED-4DB2-BD59-A6C34878D82A}">
                    <a16:rowId xmlns:a16="http://schemas.microsoft.com/office/drawing/2014/main" val="1897748891"/>
                  </a:ext>
                </a:extLst>
              </a:tr>
              <a:tr h="380593">
                <a:tc>
                  <a:txBody>
                    <a:bodyPr/>
                    <a:lstStyle/>
                    <a:p>
                      <a:pPr algn="ctr"/>
                      <a:r>
                        <a:rPr lang="en-GB" dirty="0"/>
                        <a:t>6.0</a:t>
                      </a:r>
                    </a:p>
                  </a:txBody>
                  <a:tcPr anchor="ctr"/>
                </a:tc>
                <a:tc>
                  <a:txBody>
                    <a:bodyPr/>
                    <a:lstStyle/>
                    <a:p>
                      <a:pPr algn="ctr"/>
                      <a:r>
                        <a:rPr lang="en-GB" dirty="0"/>
                        <a:t>6343</a:t>
                      </a:r>
                    </a:p>
                  </a:txBody>
                  <a:tcPr anchor="ctr"/>
                </a:tc>
                <a:extLst>
                  <a:ext uri="{0D108BD9-81ED-4DB2-BD59-A6C34878D82A}">
                    <a16:rowId xmlns:a16="http://schemas.microsoft.com/office/drawing/2014/main" val="1912107282"/>
                  </a:ext>
                </a:extLst>
              </a:tr>
              <a:tr h="380593">
                <a:tc>
                  <a:txBody>
                    <a:bodyPr/>
                    <a:lstStyle/>
                    <a:p>
                      <a:pPr algn="ctr"/>
                      <a:r>
                        <a:rPr lang="en-GB" dirty="0"/>
                        <a:t>7.0</a:t>
                      </a:r>
                    </a:p>
                  </a:txBody>
                  <a:tcPr anchor="ctr"/>
                </a:tc>
                <a:tc>
                  <a:txBody>
                    <a:bodyPr/>
                    <a:lstStyle/>
                    <a:p>
                      <a:pPr algn="ctr"/>
                      <a:r>
                        <a:rPr lang="en-GB" dirty="0"/>
                        <a:t>9456</a:t>
                      </a:r>
                    </a:p>
                  </a:txBody>
                  <a:tcPr anchor="ctr"/>
                </a:tc>
                <a:extLst>
                  <a:ext uri="{0D108BD9-81ED-4DB2-BD59-A6C34878D82A}">
                    <a16:rowId xmlns:a16="http://schemas.microsoft.com/office/drawing/2014/main" val="3441445472"/>
                  </a:ext>
                </a:extLst>
              </a:tr>
              <a:tr h="380593">
                <a:tc>
                  <a:txBody>
                    <a:bodyPr/>
                    <a:lstStyle/>
                    <a:p>
                      <a:pPr lvl="0" algn="ctr">
                        <a:buNone/>
                      </a:pPr>
                      <a:r>
                        <a:rPr lang="en-GB" dirty="0"/>
                        <a:t>8.0</a:t>
                      </a:r>
                    </a:p>
                  </a:txBody>
                  <a:tcPr anchor="ctr"/>
                </a:tc>
                <a:tc>
                  <a:txBody>
                    <a:bodyPr/>
                    <a:lstStyle/>
                    <a:p>
                      <a:pPr lvl="0" algn="ctr">
                        <a:buNone/>
                      </a:pPr>
                      <a:r>
                        <a:rPr lang="en-GB" dirty="0"/>
                        <a:t>18890</a:t>
                      </a:r>
                    </a:p>
                  </a:txBody>
                  <a:tcPr anchor="ctr"/>
                </a:tc>
                <a:extLst>
                  <a:ext uri="{0D108BD9-81ED-4DB2-BD59-A6C34878D82A}">
                    <a16:rowId xmlns:a16="http://schemas.microsoft.com/office/drawing/2014/main" val="2866982672"/>
                  </a:ext>
                </a:extLst>
              </a:tr>
              <a:tr h="380593">
                <a:tc>
                  <a:txBody>
                    <a:bodyPr/>
                    <a:lstStyle/>
                    <a:p>
                      <a:pPr lvl="0" algn="ctr">
                        <a:buNone/>
                      </a:pPr>
                      <a:r>
                        <a:rPr lang="en-GB" dirty="0"/>
                        <a:t>9.0</a:t>
                      </a:r>
                    </a:p>
                  </a:txBody>
                  <a:tcPr anchor="ctr"/>
                </a:tc>
                <a:tc>
                  <a:txBody>
                    <a:bodyPr/>
                    <a:lstStyle/>
                    <a:p>
                      <a:pPr lvl="0" algn="ctr">
                        <a:buNone/>
                      </a:pPr>
                      <a:r>
                        <a:rPr lang="en-GB" dirty="0"/>
                        <a:t>27531</a:t>
                      </a:r>
                    </a:p>
                  </a:txBody>
                  <a:tcPr anchor="ctr"/>
                </a:tc>
                <a:extLst>
                  <a:ext uri="{0D108BD9-81ED-4DB2-BD59-A6C34878D82A}">
                    <a16:rowId xmlns:a16="http://schemas.microsoft.com/office/drawing/2014/main" val="2641287690"/>
                  </a:ext>
                </a:extLst>
              </a:tr>
              <a:tr h="380593">
                <a:tc>
                  <a:txBody>
                    <a:bodyPr/>
                    <a:lstStyle/>
                    <a:p>
                      <a:pPr lvl="0" algn="ctr">
                        <a:buNone/>
                      </a:pPr>
                      <a:r>
                        <a:rPr lang="en-GB" dirty="0"/>
                        <a:t>10.0</a:t>
                      </a:r>
                    </a:p>
                  </a:txBody>
                  <a:tcPr anchor="ctr"/>
                </a:tc>
                <a:tc>
                  <a:txBody>
                    <a:bodyPr/>
                    <a:lstStyle/>
                    <a:p>
                      <a:pPr lvl="0" algn="ctr">
                        <a:buNone/>
                      </a:pPr>
                      <a:r>
                        <a:rPr lang="en-GB" dirty="0"/>
                        <a:t>50989</a:t>
                      </a:r>
                    </a:p>
                  </a:txBody>
                  <a:tcPr anchor="ctr"/>
                </a:tc>
                <a:extLst>
                  <a:ext uri="{0D108BD9-81ED-4DB2-BD59-A6C34878D82A}">
                    <a16:rowId xmlns:a16="http://schemas.microsoft.com/office/drawing/2014/main" val="3052440538"/>
                  </a:ext>
                </a:extLst>
              </a:tr>
            </a:tbl>
          </a:graphicData>
        </a:graphic>
      </p:graphicFrame>
    </p:spTree>
    <p:extLst>
      <p:ext uri="{BB962C8B-B14F-4D97-AF65-F5344CB8AC3E}">
        <p14:creationId xmlns:p14="http://schemas.microsoft.com/office/powerpoint/2010/main" val="2209998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5" name="Group 10">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7" name="Group 33">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6336" y="2275661"/>
            <a:ext cx="3668284" cy="2894349"/>
            <a:chOff x="704075" y="2392840"/>
            <a:chExt cx="3668284" cy="2894349"/>
          </a:xfrm>
        </p:grpSpPr>
        <p:sp>
          <p:nvSpPr>
            <p:cNvPr id="36"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68" name="Rectangle 38">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40">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2"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64" name="Rectangle 63">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6" name="Content Placeholder 5">
            <a:extLst>
              <a:ext uri="{FF2B5EF4-FFF2-40B4-BE49-F238E27FC236}">
                <a16:creationId xmlns:a16="http://schemas.microsoft.com/office/drawing/2014/main" id="{F6C3AC0B-8BFD-C106-5C17-E6D87AD5FAFC}"/>
              </a:ext>
            </a:extLst>
          </p:cNvPr>
          <p:cNvSpPr>
            <a:spLocks noGrp="1"/>
          </p:cNvSpPr>
          <p:nvPr>
            <p:ph sz="quarter" idx="4294967295"/>
          </p:nvPr>
        </p:nvSpPr>
        <p:spPr>
          <a:xfrm>
            <a:off x="2147413" y="1089947"/>
            <a:ext cx="9936004" cy="5612612"/>
          </a:xfrm>
        </p:spPr>
        <p:txBody>
          <a:bodyPr vert="horz" lIns="91440" tIns="45720" rIns="91440" bIns="45720" rtlCol="0" anchor="t">
            <a:noAutofit/>
          </a:bodyPr>
          <a:lstStyle/>
          <a:p>
            <a:pPr marL="400050" indent="-285750">
              <a:lnSpc>
                <a:spcPct val="110000"/>
              </a:lnSpc>
              <a:spcBef>
                <a:spcPts val="200"/>
              </a:spcBef>
              <a:buFont typeface="Wingdings"/>
              <a:buChar char="§"/>
            </a:pPr>
            <a:r>
              <a:rPr lang="en-US" sz="1700" err="1">
                <a:solidFill>
                  <a:srgbClr val="0C0C0C"/>
                </a:solidFill>
                <a:ea typeface="+mn-lt"/>
                <a:cs typeface="+mn-lt"/>
              </a:rPr>
              <a:t>df</a:t>
            </a:r>
            <a:r>
              <a:rPr lang="en-US" sz="1700" dirty="0">
                <a:solidFill>
                  <a:srgbClr val="0C0C0C"/>
                </a:solidFill>
                <a:ea typeface="+mn-lt"/>
                <a:cs typeface="+mn-lt"/>
              </a:rPr>
              <a:t>[</a:t>
            </a:r>
            <a:r>
              <a:rPr lang="en-US" sz="1700" dirty="0">
                <a:solidFill>
                  <a:srgbClr val="00B050"/>
                </a:solidFill>
                <a:ea typeface="+mn-lt"/>
                <a:cs typeface="+mn-lt"/>
              </a:rPr>
              <a:t>'date'</a:t>
            </a:r>
            <a:r>
              <a:rPr lang="en-US" sz="1700" dirty="0">
                <a:solidFill>
                  <a:srgbClr val="0C0C0C"/>
                </a:solidFill>
                <a:ea typeface="+mn-lt"/>
                <a:cs typeface="+mn-lt"/>
              </a:rPr>
              <a:t>] = </a:t>
            </a:r>
            <a:r>
              <a:rPr lang="en-US" sz="1700" err="1">
                <a:solidFill>
                  <a:srgbClr val="0C0C0C"/>
                </a:solidFill>
                <a:ea typeface="+mn-lt"/>
                <a:cs typeface="+mn-lt"/>
              </a:rPr>
              <a:t>pd.to_datetime</a:t>
            </a:r>
            <a:r>
              <a:rPr lang="en-US" sz="1700" dirty="0">
                <a:solidFill>
                  <a:srgbClr val="0C0C0C"/>
                </a:solidFill>
                <a:ea typeface="+mn-lt"/>
                <a:cs typeface="+mn-lt"/>
              </a:rPr>
              <a:t>(</a:t>
            </a:r>
            <a:r>
              <a:rPr lang="en-US" sz="1700" err="1">
                <a:solidFill>
                  <a:srgbClr val="0C0C0C"/>
                </a:solidFill>
                <a:ea typeface="+mn-lt"/>
                <a:cs typeface="+mn-lt"/>
              </a:rPr>
              <a:t>df</a:t>
            </a:r>
            <a:r>
              <a:rPr lang="en-US" sz="1700" dirty="0">
                <a:solidFill>
                  <a:srgbClr val="0C0C0C"/>
                </a:solidFill>
                <a:ea typeface="+mn-lt"/>
                <a:cs typeface="+mn-lt"/>
              </a:rPr>
              <a:t>[</a:t>
            </a:r>
            <a:r>
              <a:rPr lang="en-US" sz="1700" dirty="0">
                <a:solidFill>
                  <a:srgbClr val="00B050"/>
                </a:solidFill>
                <a:ea typeface="+mn-lt"/>
                <a:cs typeface="+mn-lt"/>
              </a:rPr>
              <a:t>'date'</a:t>
            </a:r>
            <a:r>
              <a:rPr lang="en-US" sz="1700" dirty="0">
                <a:solidFill>
                  <a:srgbClr val="0C0C0C"/>
                </a:solidFill>
                <a:ea typeface="+mn-lt"/>
                <a:cs typeface="+mn-lt"/>
              </a:rPr>
              <a:t>])</a:t>
            </a:r>
            <a:endParaRPr lang="en-US" sz="1700">
              <a:solidFill>
                <a:srgbClr val="0C0C0C"/>
              </a:solidFill>
              <a:ea typeface="+mn-lt"/>
              <a:cs typeface="+mn-lt"/>
            </a:endParaRPr>
          </a:p>
          <a:p>
            <a:pPr marL="400050" indent="-285750">
              <a:lnSpc>
                <a:spcPct val="110000"/>
              </a:lnSpc>
              <a:spcBef>
                <a:spcPts val="200"/>
              </a:spcBef>
              <a:buFont typeface="Wingdings"/>
              <a:buChar char="§"/>
            </a:pPr>
            <a:r>
              <a:rPr lang="en-US" sz="1700" err="1">
                <a:solidFill>
                  <a:srgbClr val="0C0C0C"/>
                </a:solidFill>
                <a:ea typeface="+mn-lt"/>
                <a:cs typeface="+mn-lt"/>
              </a:rPr>
              <a:t>reviews_per_year</a:t>
            </a:r>
            <a:r>
              <a:rPr lang="en-US" sz="1700" dirty="0">
                <a:solidFill>
                  <a:srgbClr val="0C0C0C"/>
                </a:solidFill>
                <a:ea typeface="+mn-lt"/>
                <a:cs typeface="+mn-lt"/>
              </a:rPr>
              <a:t> = </a:t>
            </a:r>
            <a:r>
              <a:rPr lang="en-US" sz="1700" err="1">
                <a:solidFill>
                  <a:srgbClr val="0C0C0C"/>
                </a:solidFill>
                <a:ea typeface="+mn-lt"/>
                <a:cs typeface="+mn-lt"/>
              </a:rPr>
              <a:t>df</a:t>
            </a:r>
            <a:r>
              <a:rPr lang="en-US" sz="1700" dirty="0">
                <a:solidFill>
                  <a:srgbClr val="0C0C0C"/>
                </a:solidFill>
                <a:ea typeface="+mn-lt"/>
                <a:cs typeface="+mn-lt"/>
              </a:rPr>
              <a:t>[</a:t>
            </a:r>
            <a:r>
              <a:rPr lang="en-US" sz="1700" dirty="0">
                <a:solidFill>
                  <a:srgbClr val="00B050"/>
                </a:solidFill>
                <a:ea typeface="+mn-lt"/>
                <a:cs typeface="+mn-lt"/>
              </a:rPr>
              <a:t>'date'</a:t>
            </a:r>
            <a:r>
              <a:rPr lang="en-US" sz="1700" dirty="0">
                <a:solidFill>
                  <a:srgbClr val="0C0C0C"/>
                </a:solidFill>
                <a:ea typeface="+mn-lt"/>
                <a:cs typeface="+mn-lt"/>
              </a:rPr>
              <a:t>].</a:t>
            </a:r>
            <a:r>
              <a:rPr lang="en-US" sz="1700" err="1">
                <a:solidFill>
                  <a:srgbClr val="0C0C0C"/>
                </a:solidFill>
                <a:ea typeface="+mn-lt"/>
                <a:cs typeface="+mn-lt"/>
              </a:rPr>
              <a:t>dt.year.value_counts</a:t>
            </a:r>
            <a:r>
              <a:rPr lang="en-US" sz="1700" dirty="0">
                <a:solidFill>
                  <a:srgbClr val="0C0C0C"/>
                </a:solidFill>
                <a:ea typeface="+mn-lt"/>
                <a:cs typeface="+mn-lt"/>
              </a:rPr>
              <a:t>().</a:t>
            </a:r>
            <a:r>
              <a:rPr lang="en-US" sz="1700" err="1">
                <a:solidFill>
                  <a:srgbClr val="0C0C0C"/>
                </a:solidFill>
                <a:ea typeface="+mn-lt"/>
                <a:cs typeface="+mn-lt"/>
              </a:rPr>
              <a:t>sort_index</a:t>
            </a:r>
            <a:r>
              <a:rPr lang="en-US" sz="1700" dirty="0">
                <a:solidFill>
                  <a:srgbClr val="0C0C0C"/>
                </a:solidFill>
                <a:ea typeface="+mn-lt"/>
                <a:cs typeface="+mn-lt"/>
              </a:rPr>
              <a:t>().</a:t>
            </a:r>
            <a:r>
              <a:rPr lang="en-US" sz="1700" err="1">
                <a:solidFill>
                  <a:srgbClr val="0C0C0C"/>
                </a:solidFill>
                <a:ea typeface="+mn-lt"/>
                <a:cs typeface="+mn-lt"/>
              </a:rPr>
              <a:t>rename_axis</a:t>
            </a:r>
            <a:r>
              <a:rPr lang="en-US" sz="1700" dirty="0">
                <a:solidFill>
                  <a:srgbClr val="0C0C0C"/>
                </a:solidFill>
                <a:ea typeface="+mn-lt"/>
                <a:cs typeface="+mn-lt"/>
              </a:rPr>
              <a:t>(</a:t>
            </a:r>
            <a:r>
              <a:rPr lang="en-US" sz="1700" dirty="0">
                <a:solidFill>
                  <a:srgbClr val="00B050"/>
                </a:solidFill>
                <a:ea typeface="+mn-lt"/>
                <a:cs typeface="+mn-lt"/>
              </a:rPr>
              <a:t>'Year'</a:t>
            </a:r>
            <a:r>
              <a:rPr lang="en-US" sz="1700" dirty="0">
                <a:solidFill>
                  <a:srgbClr val="0C0C0C"/>
                </a:solidFill>
                <a:ea typeface="+mn-lt"/>
                <a:cs typeface="+mn-lt"/>
              </a:rPr>
              <a:t>).</a:t>
            </a:r>
            <a:r>
              <a:rPr lang="en-US" sz="1700" err="1">
                <a:solidFill>
                  <a:srgbClr val="0C0C0C"/>
                </a:solidFill>
                <a:ea typeface="+mn-lt"/>
                <a:cs typeface="+mn-lt"/>
              </a:rPr>
              <a:t>reset_index</a:t>
            </a:r>
            <a:r>
              <a:rPr lang="en-US" sz="1700" dirty="0">
                <a:solidFill>
                  <a:srgbClr val="0C0C0C"/>
                </a:solidFill>
                <a:ea typeface="+mn-lt"/>
                <a:cs typeface="+mn-lt"/>
              </a:rPr>
              <a:t>(name=</a:t>
            </a:r>
            <a:r>
              <a:rPr lang="en-US" sz="1700" dirty="0">
                <a:solidFill>
                  <a:srgbClr val="00B050"/>
                </a:solidFill>
                <a:ea typeface="+mn-lt"/>
                <a:cs typeface="+mn-lt"/>
              </a:rPr>
              <a:t>'Number of Reviews'</a:t>
            </a:r>
            <a:r>
              <a:rPr lang="en-US" sz="1700" dirty="0">
                <a:solidFill>
                  <a:srgbClr val="0C0C0C"/>
                </a:solidFill>
                <a:ea typeface="+mn-lt"/>
                <a:cs typeface="+mn-lt"/>
              </a:rPr>
              <a:t>)</a:t>
            </a:r>
            <a:endParaRPr lang="en-US" sz="1700">
              <a:solidFill>
                <a:srgbClr val="0C0C0C"/>
              </a:solidFill>
              <a:ea typeface="+mn-lt"/>
              <a:cs typeface="+mn-lt"/>
            </a:endParaRPr>
          </a:p>
          <a:p>
            <a:pPr marL="400050" indent="-285750">
              <a:lnSpc>
                <a:spcPct val="110000"/>
              </a:lnSpc>
              <a:spcBef>
                <a:spcPts val="200"/>
              </a:spcBef>
              <a:buFont typeface="Wingdings"/>
              <a:buChar char="§"/>
            </a:pPr>
            <a:r>
              <a:rPr lang="en-US" sz="1700" err="1">
                <a:solidFill>
                  <a:srgbClr val="0C0C0C"/>
                </a:solidFill>
                <a:ea typeface="+mn-lt"/>
                <a:cs typeface="+mn-lt"/>
              </a:rPr>
              <a:t>reviews_per_year.index</a:t>
            </a:r>
            <a:r>
              <a:rPr lang="en-US" sz="1700" dirty="0">
                <a:solidFill>
                  <a:srgbClr val="0C0C0C"/>
                </a:solidFill>
                <a:ea typeface="+mn-lt"/>
                <a:cs typeface="+mn-lt"/>
              </a:rPr>
              <a:t> = </a:t>
            </a:r>
            <a:r>
              <a:rPr lang="en-US" sz="1700" dirty="0">
                <a:solidFill>
                  <a:srgbClr val="7030A0"/>
                </a:solidFill>
                <a:ea typeface="+mn-lt"/>
                <a:cs typeface="+mn-lt"/>
              </a:rPr>
              <a:t>range</a:t>
            </a:r>
            <a:r>
              <a:rPr lang="en-US" sz="1700" dirty="0">
                <a:solidFill>
                  <a:srgbClr val="0C0C0C"/>
                </a:solidFill>
                <a:ea typeface="+mn-lt"/>
                <a:cs typeface="+mn-lt"/>
              </a:rPr>
              <a:t>(</a:t>
            </a:r>
            <a:r>
              <a:rPr lang="en-US" sz="1700" dirty="0">
                <a:solidFill>
                  <a:srgbClr val="0070C0"/>
                </a:solidFill>
                <a:ea typeface="+mn-lt"/>
                <a:cs typeface="+mn-lt"/>
              </a:rPr>
              <a:t>1</a:t>
            </a:r>
            <a:r>
              <a:rPr lang="en-US" sz="1700" dirty="0">
                <a:solidFill>
                  <a:srgbClr val="0C0C0C"/>
                </a:solidFill>
                <a:ea typeface="+mn-lt"/>
                <a:cs typeface="+mn-lt"/>
              </a:rPr>
              <a:t>, </a:t>
            </a:r>
            <a:r>
              <a:rPr lang="en-US" sz="1700" err="1">
                <a:solidFill>
                  <a:srgbClr val="7030A0"/>
                </a:solidFill>
                <a:ea typeface="+mn-lt"/>
                <a:cs typeface="+mn-lt"/>
              </a:rPr>
              <a:t>len</a:t>
            </a:r>
            <a:r>
              <a:rPr lang="en-US" sz="1700" dirty="0">
                <a:solidFill>
                  <a:srgbClr val="0C0C0C"/>
                </a:solidFill>
                <a:ea typeface="+mn-lt"/>
                <a:cs typeface="+mn-lt"/>
              </a:rPr>
              <a:t>(</a:t>
            </a:r>
            <a:r>
              <a:rPr lang="en-US" sz="1700" err="1">
                <a:solidFill>
                  <a:srgbClr val="0C0C0C"/>
                </a:solidFill>
                <a:ea typeface="+mn-lt"/>
                <a:cs typeface="+mn-lt"/>
              </a:rPr>
              <a:t>reviews_per_year</a:t>
            </a:r>
            <a:r>
              <a:rPr lang="en-US" sz="1700" dirty="0">
                <a:solidFill>
                  <a:srgbClr val="0C0C0C"/>
                </a:solidFill>
                <a:ea typeface="+mn-lt"/>
                <a:cs typeface="+mn-lt"/>
              </a:rPr>
              <a:t>) + </a:t>
            </a:r>
            <a:r>
              <a:rPr lang="en-US" sz="1700" dirty="0">
                <a:solidFill>
                  <a:srgbClr val="0070C0"/>
                </a:solidFill>
                <a:ea typeface="+mn-lt"/>
                <a:cs typeface="+mn-lt"/>
              </a:rPr>
              <a:t>1</a:t>
            </a:r>
            <a:r>
              <a:rPr lang="en-US" sz="1700" dirty="0">
                <a:solidFill>
                  <a:srgbClr val="0C0C0C"/>
                </a:solidFill>
                <a:ea typeface="+mn-lt"/>
                <a:cs typeface="+mn-lt"/>
              </a:rPr>
              <a:t>)</a:t>
            </a:r>
            <a:endParaRPr lang="en-US" sz="1700">
              <a:solidFill>
                <a:srgbClr val="0C0C0C"/>
              </a:solidFill>
            </a:endParaRPr>
          </a:p>
          <a:p>
            <a:pPr marL="400050" indent="-285750">
              <a:lnSpc>
                <a:spcPct val="110000"/>
              </a:lnSpc>
              <a:spcBef>
                <a:spcPts val="200"/>
              </a:spcBef>
              <a:buFont typeface="Wingdings"/>
              <a:buChar char="§"/>
            </a:pPr>
            <a:r>
              <a:rPr lang="en-US" sz="1700" dirty="0">
                <a:solidFill>
                  <a:srgbClr val="0070C0"/>
                </a:solidFill>
                <a:ea typeface="+mn-lt"/>
                <a:cs typeface="+mn-lt"/>
              </a:rPr>
              <a:t>print</a:t>
            </a:r>
            <a:r>
              <a:rPr lang="en-US" sz="1700" dirty="0">
                <a:solidFill>
                  <a:srgbClr val="0C0C0C"/>
                </a:solidFill>
                <a:ea typeface="+mn-lt"/>
                <a:cs typeface="+mn-lt"/>
              </a:rPr>
              <a:t>(</a:t>
            </a:r>
            <a:r>
              <a:rPr lang="en-US" sz="1700" err="1">
                <a:solidFill>
                  <a:srgbClr val="0C0C0C"/>
                </a:solidFill>
                <a:ea typeface="+mn-lt"/>
                <a:cs typeface="+mn-lt"/>
              </a:rPr>
              <a:t>reviews_per_year</a:t>
            </a:r>
            <a:r>
              <a:rPr lang="en-US" sz="1700" dirty="0">
                <a:solidFill>
                  <a:srgbClr val="0C0C0C"/>
                </a:solidFill>
                <a:ea typeface="+mn-lt"/>
                <a:cs typeface="+mn-lt"/>
              </a:rPr>
              <a:t>)</a:t>
            </a:r>
          </a:p>
          <a:p>
            <a:pPr marL="400050" indent="-285750">
              <a:lnSpc>
                <a:spcPct val="110000"/>
              </a:lnSpc>
              <a:spcBef>
                <a:spcPts val="200"/>
              </a:spcBef>
              <a:buFont typeface="Wingdings"/>
              <a:buChar char="§"/>
            </a:pPr>
            <a:endParaRPr lang="en-US" sz="1700" dirty="0">
              <a:solidFill>
                <a:srgbClr val="0C0C0C"/>
              </a:solidFill>
              <a:ea typeface="+mn-lt"/>
              <a:cs typeface="+mn-lt"/>
            </a:endParaRPr>
          </a:p>
          <a:p>
            <a:pPr marL="400050" indent="-285750">
              <a:lnSpc>
                <a:spcPct val="110000"/>
              </a:lnSpc>
              <a:spcBef>
                <a:spcPts val="200"/>
              </a:spcBef>
              <a:buFont typeface="Wingdings"/>
              <a:buChar char="§"/>
            </a:pPr>
            <a:r>
              <a:rPr lang="en-US" sz="1700" dirty="0">
                <a:solidFill>
                  <a:srgbClr val="0C0C0C"/>
                </a:solidFill>
                <a:ea typeface="+mn-lt"/>
                <a:cs typeface="+mn-lt"/>
              </a:rPr>
              <a:t>a = </a:t>
            </a:r>
            <a:r>
              <a:rPr lang="en-US" sz="1700" err="1">
                <a:solidFill>
                  <a:srgbClr val="0C0C0C"/>
                </a:solidFill>
                <a:ea typeface="+mn-lt"/>
                <a:cs typeface="+mn-lt"/>
              </a:rPr>
              <a:t>reviews_per_year</a:t>
            </a:r>
            <a:r>
              <a:rPr lang="en-US" sz="1700" dirty="0">
                <a:solidFill>
                  <a:srgbClr val="0C0C0C"/>
                </a:solidFill>
                <a:ea typeface="+mn-lt"/>
                <a:cs typeface="+mn-lt"/>
              </a:rPr>
              <a:t>[</a:t>
            </a:r>
            <a:r>
              <a:rPr lang="en-US" sz="1700" dirty="0">
                <a:solidFill>
                  <a:srgbClr val="00B050"/>
                </a:solidFill>
                <a:ea typeface="+mn-lt"/>
                <a:cs typeface="+mn-lt"/>
              </a:rPr>
              <a:t>'Year'</a:t>
            </a:r>
            <a:r>
              <a:rPr lang="en-US" sz="1700" dirty="0">
                <a:solidFill>
                  <a:srgbClr val="0C0C0C"/>
                </a:solidFill>
                <a:ea typeface="+mn-lt"/>
                <a:cs typeface="+mn-lt"/>
              </a:rPr>
              <a:t>]</a:t>
            </a:r>
          </a:p>
          <a:p>
            <a:pPr marL="400050" indent="-285750">
              <a:lnSpc>
                <a:spcPct val="110000"/>
              </a:lnSpc>
              <a:spcBef>
                <a:spcPts val="200"/>
              </a:spcBef>
              <a:buFont typeface="Wingdings"/>
              <a:buChar char="§"/>
            </a:pPr>
            <a:r>
              <a:rPr lang="en-US" sz="1700" dirty="0">
                <a:solidFill>
                  <a:srgbClr val="0C0C0C"/>
                </a:solidFill>
                <a:ea typeface="+mn-lt"/>
                <a:cs typeface="+mn-lt"/>
              </a:rPr>
              <a:t>b = </a:t>
            </a:r>
            <a:r>
              <a:rPr lang="en-US" sz="1700" err="1">
                <a:solidFill>
                  <a:srgbClr val="0C0C0C"/>
                </a:solidFill>
                <a:ea typeface="+mn-lt"/>
                <a:cs typeface="+mn-lt"/>
              </a:rPr>
              <a:t>reviews_per_year</a:t>
            </a:r>
            <a:r>
              <a:rPr lang="en-US" sz="1700" dirty="0">
                <a:solidFill>
                  <a:srgbClr val="0C0C0C"/>
                </a:solidFill>
                <a:ea typeface="+mn-lt"/>
                <a:cs typeface="+mn-lt"/>
              </a:rPr>
              <a:t>[</a:t>
            </a:r>
            <a:r>
              <a:rPr lang="en-US" sz="1700" dirty="0">
                <a:solidFill>
                  <a:srgbClr val="00B050"/>
                </a:solidFill>
                <a:ea typeface="+mn-lt"/>
                <a:cs typeface="+mn-lt"/>
              </a:rPr>
              <a:t>'Number of Reviews'</a:t>
            </a:r>
            <a:r>
              <a:rPr lang="en-US" sz="1700" dirty="0">
                <a:solidFill>
                  <a:srgbClr val="0C0C0C"/>
                </a:solidFill>
                <a:ea typeface="+mn-lt"/>
                <a:cs typeface="+mn-lt"/>
              </a:rPr>
              <a:t>]</a:t>
            </a:r>
            <a:endParaRPr lang="en-US" sz="1700">
              <a:solidFill>
                <a:srgbClr val="0C0C0C"/>
              </a:solidFill>
            </a:endParaRPr>
          </a:p>
          <a:p>
            <a:pPr marL="400050" indent="-285750">
              <a:lnSpc>
                <a:spcPct val="110000"/>
              </a:lnSpc>
              <a:spcBef>
                <a:spcPts val="200"/>
              </a:spcBef>
              <a:buFont typeface="Wingdings"/>
              <a:buChar char="§"/>
            </a:pPr>
            <a:r>
              <a:rPr lang="en-US" sz="1700" err="1">
                <a:solidFill>
                  <a:srgbClr val="0C0C0C"/>
                </a:solidFill>
                <a:ea typeface="+mn-lt"/>
                <a:cs typeface="+mn-lt"/>
              </a:rPr>
              <a:t>plt.plot</a:t>
            </a:r>
            <a:r>
              <a:rPr lang="en-US" sz="1700" dirty="0">
                <a:solidFill>
                  <a:srgbClr val="0C0C0C"/>
                </a:solidFill>
                <a:ea typeface="+mn-lt"/>
                <a:cs typeface="+mn-lt"/>
              </a:rPr>
              <a:t>(a, b, </a:t>
            </a:r>
            <a:r>
              <a:rPr lang="en-US" sz="1700" dirty="0">
                <a:solidFill>
                  <a:srgbClr val="00B050"/>
                </a:solidFill>
                <a:ea typeface="+mn-lt"/>
                <a:cs typeface="+mn-lt"/>
              </a:rPr>
              <a:t>'o-m'</a:t>
            </a:r>
            <a:r>
              <a:rPr lang="en-US" sz="1700" dirty="0">
                <a:solidFill>
                  <a:srgbClr val="0C0C0C"/>
                </a:solidFill>
                <a:ea typeface="+mn-lt"/>
                <a:cs typeface="+mn-lt"/>
              </a:rPr>
              <a:t>, </a:t>
            </a:r>
            <a:r>
              <a:rPr lang="en-US" sz="1700" err="1">
                <a:solidFill>
                  <a:srgbClr val="7030A0"/>
                </a:solidFill>
                <a:ea typeface="+mn-lt"/>
                <a:cs typeface="+mn-lt"/>
              </a:rPr>
              <a:t>ms</a:t>
            </a:r>
            <a:r>
              <a:rPr lang="en-US" sz="1700" dirty="0">
                <a:solidFill>
                  <a:srgbClr val="0C0C0C"/>
                </a:solidFill>
                <a:ea typeface="+mn-lt"/>
                <a:cs typeface="+mn-lt"/>
              </a:rPr>
              <a:t>=</a:t>
            </a:r>
            <a:r>
              <a:rPr lang="en-US" sz="1700" dirty="0">
                <a:solidFill>
                  <a:srgbClr val="0070C0"/>
                </a:solidFill>
                <a:ea typeface="+mn-lt"/>
                <a:cs typeface="+mn-lt"/>
              </a:rPr>
              <a:t>5</a:t>
            </a:r>
            <a:r>
              <a:rPr lang="en-US" sz="1700" dirty="0">
                <a:solidFill>
                  <a:srgbClr val="0C0C0C"/>
                </a:solidFill>
                <a:ea typeface="+mn-lt"/>
                <a:cs typeface="+mn-lt"/>
              </a:rPr>
              <a:t>)</a:t>
            </a:r>
            <a:endParaRPr lang="en-US" sz="1700">
              <a:solidFill>
                <a:srgbClr val="0C0C0C"/>
              </a:solidFill>
              <a:ea typeface="+mn-lt"/>
              <a:cs typeface="+mn-lt"/>
            </a:endParaRPr>
          </a:p>
          <a:p>
            <a:pPr marL="400050" indent="-285750">
              <a:lnSpc>
                <a:spcPct val="110000"/>
              </a:lnSpc>
              <a:spcBef>
                <a:spcPts val="200"/>
              </a:spcBef>
              <a:buFont typeface="Wingdings"/>
              <a:buChar char="§"/>
            </a:pPr>
            <a:r>
              <a:rPr lang="en-US" sz="1700" err="1">
                <a:solidFill>
                  <a:srgbClr val="0C0C0C"/>
                </a:solidFill>
                <a:ea typeface="+mn-lt"/>
                <a:cs typeface="+mn-lt"/>
              </a:rPr>
              <a:t>plt.xlabel</a:t>
            </a:r>
            <a:r>
              <a:rPr lang="en-US" sz="1700" dirty="0">
                <a:solidFill>
                  <a:srgbClr val="0C0C0C"/>
                </a:solidFill>
                <a:ea typeface="+mn-lt"/>
                <a:cs typeface="+mn-lt"/>
              </a:rPr>
              <a:t>(</a:t>
            </a:r>
            <a:r>
              <a:rPr lang="en-US" sz="1700" dirty="0">
                <a:solidFill>
                  <a:srgbClr val="00B050"/>
                </a:solidFill>
                <a:ea typeface="+mn-lt"/>
                <a:cs typeface="+mn-lt"/>
              </a:rPr>
              <a:t>'Year'</a:t>
            </a:r>
            <a:r>
              <a:rPr lang="en-US" sz="1700" dirty="0">
                <a:solidFill>
                  <a:srgbClr val="0C0C0C"/>
                </a:solidFill>
                <a:ea typeface="+mn-lt"/>
                <a:cs typeface="+mn-lt"/>
              </a:rPr>
              <a:t>)</a:t>
            </a:r>
            <a:endParaRPr lang="en-US" sz="1700" dirty="0">
              <a:solidFill>
                <a:srgbClr val="0C0C0C"/>
              </a:solidFill>
            </a:endParaRPr>
          </a:p>
          <a:p>
            <a:pPr marL="400050" indent="-285750">
              <a:lnSpc>
                <a:spcPct val="110000"/>
              </a:lnSpc>
              <a:spcBef>
                <a:spcPts val="200"/>
              </a:spcBef>
              <a:buFont typeface="Wingdings"/>
              <a:buChar char="§"/>
            </a:pPr>
            <a:r>
              <a:rPr lang="en-US" sz="1700" err="1">
                <a:solidFill>
                  <a:srgbClr val="0C0C0C"/>
                </a:solidFill>
                <a:ea typeface="+mn-lt"/>
                <a:cs typeface="+mn-lt"/>
              </a:rPr>
              <a:t>plt.ylabel</a:t>
            </a:r>
            <a:r>
              <a:rPr lang="en-US" sz="1700" dirty="0">
                <a:solidFill>
                  <a:srgbClr val="0C0C0C"/>
                </a:solidFill>
                <a:ea typeface="+mn-lt"/>
                <a:cs typeface="+mn-lt"/>
              </a:rPr>
              <a:t>(</a:t>
            </a:r>
            <a:r>
              <a:rPr lang="en-US" sz="1700" dirty="0">
                <a:solidFill>
                  <a:srgbClr val="00B050"/>
                </a:solidFill>
                <a:ea typeface="+mn-lt"/>
                <a:cs typeface="+mn-lt"/>
              </a:rPr>
              <a:t>'Number of Reviews'</a:t>
            </a:r>
            <a:r>
              <a:rPr lang="en-US" sz="1700" dirty="0">
                <a:solidFill>
                  <a:srgbClr val="0C0C0C"/>
                </a:solidFill>
                <a:ea typeface="+mn-lt"/>
                <a:cs typeface="+mn-lt"/>
              </a:rPr>
              <a:t>)</a:t>
            </a:r>
            <a:endParaRPr lang="en-US" sz="1700">
              <a:solidFill>
                <a:srgbClr val="0C0C0C"/>
              </a:solidFill>
              <a:ea typeface="+mn-lt"/>
              <a:cs typeface="+mn-lt"/>
            </a:endParaRPr>
          </a:p>
          <a:p>
            <a:pPr marL="400050" indent="-285750">
              <a:lnSpc>
                <a:spcPct val="110000"/>
              </a:lnSpc>
              <a:spcBef>
                <a:spcPts val="200"/>
              </a:spcBef>
              <a:buFont typeface="Wingdings"/>
              <a:buChar char="§"/>
            </a:pPr>
            <a:r>
              <a:rPr lang="en-US" sz="1700" err="1">
                <a:solidFill>
                  <a:srgbClr val="0C0C0C"/>
                </a:solidFill>
                <a:ea typeface="+mn-lt"/>
                <a:cs typeface="+mn-lt"/>
              </a:rPr>
              <a:t>plt.title</a:t>
            </a:r>
            <a:r>
              <a:rPr lang="en-US" sz="1700" dirty="0">
                <a:solidFill>
                  <a:srgbClr val="0C0C0C"/>
                </a:solidFill>
                <a:ea typeface="+mn-lt"/>
                <a:cs typeface="+mn-lt"/>
              </a:rPr>
              <a:t>(</a:t>
            </a:r>
            <a:r>
              <a:rPr lang="en-US" sz="1700" dirty="0">
                <a:solidFill>
                  <a:srgbClr val="00B050"/>
                </a:solidFill>
                <a:ea typeface="+mn-lt"/>
                <a:cs typeface="+mn-lt"/>
              </a:rPr>
              <a:t>'Number of Reviews per Year'</a:t>
            </a:r>
            <a:r>
              <a:rPr lang="en-US" sz="1700" dirty="0">
                <a:solidFill>
                  <a:srgbClr val="0C0C0C"/>
                </a:solidFill>
                <a:ea typeface="+mn-lt"/>
                <a:cs typeface="+mn-lt"/>
              </a:rPr>
              <a:t>)</a:t>
            </a:r>
            <a:endParaRPr lang="en-US" sz="1700">
              <a:solidFill>
                <a:srgbClr val="0C0C0C"/>
              </a:solidFill>
              <a:ea typeface="+mn-lt"/>
              <a:cs typeface="+mn-lt"/>
            </a:endParaRPr>
          </a:p>
          <a:p>
            <a:pPr marL="400050" indent="-285750">
              <a:lnSpc>
                <a:spcPct val="110000"/>
              </a:lnSpc>
              <a:spcBef>
                <a:spcPts val="200"/>
              </a:spcBef>
              <a:buFont typeface="Wingdings"/>
              <a:buChar char="§"/>
            </a:pPr>
            <a:r>
              <a:rPr lang="en-US" sz="1700" dirty="0" err="1">
                <a:solidFill>
                  <a:srgbClr val="0C0C0C"/>
                </a:solidFill>
                <a:ea typeface="+mn-lt"/>
                <a:cs typeface="+mn-lt"/>
              </a:rPr>
              <a:t>plt.show</a:t>
            </a:r>
            <a:r>
              <a:rPr lang="en-US" sz="1700" dirty="0">
                <a:solidFill>
                  <a:srgbClr val="0C0C0C"/>
                </a:solidFill>
                <a:ea typeface="+mn-lt"/>
                <a:cs typeface="+mn-lt"/>
              </a:rPr>
              <a:t>()</a:t>
            </a:r>
            <a:endParaRPr lang="en-US" sz="1700" dirty="0">
              <a:solidFill>
                <a:srgbClr val="0C0C0C"/>
              </a:solidFill>
            </a:endParaRPr>
          </a:p>
        </p:txBody>
      </p:sp>
      <p:sp>
        <p:nvSpPr>
          <p:cNvPr id="4" name="Title 1">
            <a:extLst>
              <a:ext uri="{FF2B5EF4-FFF2-40B4-BE49-F238E27FC236}">
                <a16:creationId xmlns:a16="http://schemas.microsoft.com/office/drawing/2014/main" id="{FE5C8C90-7D50-6DA6-AE07-D6AEF7CAEA1B}"/>
              </a:ext>
            </a:extLst>
          </p:cNvPr>
          <p:cNvSpPr txBox="1">
            <a:spLocks/>
          </p:cNvSpPr>
          <p:nvPr/>
        </p:nvSpPr>
        <p:spPr>
          <a:xfrm>
            <a:off x="1946419" y="1329"/>
            <a:ext cx="8545484" cy="643784"/>
          </a:xfrm>
          <a:prstGeom prst="rect">
            <a:avLst/>
          </a:prstGeom>
        </p:spPr>
        <p:txBody>
          <a:bodyPr vert="horz" lIns="228600" tIns="228600" rIns="228600" bIns="228600" rtlCol="0" anchor="ctr">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accent1"/>
                </a:solidFill>
                <a:latin typeface="Rockwell"/>
              </a:rPr>
              <a:t>11a.</a:t>
            </a:r>
            <a:r>
              <a:rPr lang="en-US" sz="2400" b="1" dirty="0">
                <a:solidFill>
                  <a:schemeClr val="accent1"/>
                </a:solidFill>
                <a:latin typeface="Rockwell"/>
                <a:ea typeface="+mj-lt"/>
                <a:cs typeface="+mj-lt"/>
              </a:rPr>
              <a:t> Amount of review per year</a:t>
            </a:r>
            <a:r>
              <a:rPr lang="en-US" sz="2400" b="1" dirty="0">
                <a:solidFill>
                  <a:schemeClr val="accent1"/>
                </a:solidFill>
                <a:ea typeface="+mn-lt"/>
                <a:cs typeface="+mn-lt"/>
              </a:rPr>
              <a:t> (</a:t>
            </a:r>
            <a:r>
              <a:rPr lang="en-US" sz="2400" b="1" dirty="0">
                <a:solidFill>
                  <a:srgbClr val="0070C0"/>
                </a:solidFill>
                <a:ea typeface="+mn-lt"/>
                <a:cs typeface="+mn-lt"/>
              </a:rPr>
              <a:t>Code</a:t>
            </a:r>
            <a:r>
              <a:rPr lang="en-US" sz="2400" b="1" dirty="0">
                <a:solidFill>
                  <a:schemeClr val="accent1"/>
                </a:solidFill>
                <a:ea typeface="+mn-lt"/>
                <a:cs typeface="+mn-lt"/>
              </a:rPr>
              <a:t>)</a:t>
            </a:r>
            <a:endParaRPr lang="en-US" sz="2400" b="1" dirty="0">
              <a:solidFill>
                <a:schemeClr val="accent1"/>
              </a:solidFill>
              <a:latin typeface="Rockwell"/>
              <a:ea typeface="+mj-lt"/>
              <a:cs typeface="+mj-lt"/>
            </a:endParaRPr>
          </a:p>
        </p:txBody>
      </p:sp>
    </p:spTree>
    <p:extLst>
      <p:ext uri="{BB962C8B-B14F-4D97-AF65-F5344CB8AC3E}">
        <p14:creationId xmlns:p14="http://schemas.microsoft.com/office/powerpoint/2010/main" val="4205141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1">
            <a:extLst>
              <a:ext uri="{FF2B5EF4-FFF2-40B4-BE49-F238E27FC236}">
                <a16:creationId xmlns:a16="http://schemas.microsoft.com/office/drawing/2014/main" id="{B984687B-789E-453B-921F-7804CCA6BA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0495A546-1866-442A-8EF9-B683FCB39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4" name="Freeform 6">
              <a:extLst>
                <a:ext uri="{FF2B5EF4-FFF2-40B4-BE49-F238E27FC236}">
                  <a16:creationId xmlns:a16="http://schemas.microsoft.com/office/drawing/2014/main" id="{20FC9B1F-EB6E-40D2-8261-0142E7326F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7">
              <a:extLst>
                <a:ext uri="{FF2B5EF4-FFF2-40B4-BE49-F238E27FC236}">
                  <a16:creationId xmlns:a16="http://schemas.microsoft.com/office/drawing/2014/main" id="{08DB0E74-FB47-4298-AF40-FAC8939F9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8">
              <a:extLst>
                <a:ext uri="{FF2B5EF4-FFF2-40B4-BE49-F238E27FC236}">
                  <a16:creationId xmlns:a16="http://schemas.microsoft.com/office/drawing/2014/main" id="{08813488-5B66-4FB7-A177-9B9B4658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9">
              <a:extLst>
                <a:ext uri="{FF2B5EF4-FFF2-40B4-BE49-F238E27FC236}">
                  <a16:creationId xmlns:a16="http://schemas.microsoft.com/office/drawing/2014/main" id="{235E4BF3-25DA-41E9-B880-A0DC6C1EF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0">
              <a:extLst>
                <a:ext uri="{FF2B5EF4-FFF2-40B4-BE49-F238E27FC236}">
                  <a16:creationId xmlns:a16="http://schemas.microsoft.com/office/drawing/2014/main" id="{813C1F92-ED6B-4F19-9415-BFB5B5B5A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1">
              <a:extLst>
                <a:ext uri="{FF2B5EF4-FFF2-40B4-BE49-F238E27FC236}">
                  <a16:creationId xmlns:a16="http://schemas.microsoft.com/office/drawing/2014/main" id="{9E40EF46-D7B9-447E-ACB4-D78972199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2">
              <a:extLst>
                <a:ext uri="{FF2B5EF4-FFF2-40B4-BE49-F238E27FC236}">
                  <a16:creationId xmlns:a16="http://schemas.microsoft.com/office/drawing/2014/main" id="{123CAE24-12FF-43D7-A6C0-6AA792E3A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3">
              <a:extLst>
                <a:ext uri="{FF2B5EF4-FFF2-40B4-BE49-F238E27FC236}">
                  <a16:creationId xmlns:a16="http://schemas.microsoft.com/office/drawing/2014/main" id="{B372F5DB-BF3F-4325-85B0-CDCE7A6A68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4">
              <a:extLst>
                <a:ext uri="{FF2B5EF4-FFF2-40B4-BE49-F238E27FC236}">
                  <a16:creationId xmlns:a16="http://schemas.microsoft.com/office/drawing/2014/main" id="{B25A9653-2959-449B-BA93-64D5656B1A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5">
              <a:extLst>
                <a:ext uri="{FF2B5EF4-FFF2-40B4-BE49-F238E27FC236}">
                  <a16:creationId xmlns:a16="http://schemas.microsoft.com/office/drawing/2014/main" id="{683D52E0-024E-49EA-B58E-AFCB54B930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6">
              <a:extLst>
                <a:ext uri="{FF2B5EF4-FFF2-40B4-BE49-F238E27FC236}">
                  <a16:creationId xmlns:a16="http://schemas.microsoft.com/office/drawing/2014/main" id="{B42DB067-C8BB-4763-B3AC-A1AFC1F94C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7">
              <a:extLst>
                <a:ext uri="{FF2B5EF4-FFF2-40B4-BE49-F238E27FC236}">
                  <a16:creationId xmlns:a16="http://schemas.microsoft.com/office/drawing/2014/main" id="{4BFADE60-883C-490B-8717-29178631E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8">
              <a:extLst>
                <a:ext uri="{FF2B5EF4-FFF2-40B4-BE49-F238E27FC236}">
                  <a16:creationId xmlns:a16="http://schemas.microsoft.com/office/drawing/2014/main" id="{276CDC4A-1010-43AB-BD13-E9BC487D6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9">
              <a:extLst>
                <a:ext uri="{FF2B5EF4-FFF2-40B4-BE49-F238E27FC236}">
                  <a16:creationId xmlns:a16="http://schemas.microsoft.com/office/drawing/2014/main" id="{E6DA892F-7AE7-4A83-9BFB-D5FDBA16D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0">
              <a:extLst>
                <a:ext uri="{FF2B5EF4-FFF2-40B4-BE49-F238E27FC236}">
                  <a16:creationId xmlns:a16="http://schemas.microsoft.com/office/drawing/2014/main" id="{2079130B-2394-449B-80DB-0B9946C7B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9" name="Freeform 21">
              <a:extLst>
                <a:ext uri="{FF2B5EF4-FFF2-40B4-BE49-F238E27FC236}">
                  <a16:creationId xmlns:a16="http://schemas.microsoft.com/office/drawing/2014/main" id="{2F852A68-5FD2-4BD4-902A-37D580B79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0" name="Freeform 22">
              <a:extLst>
                <a:ext uri="{FF2B5EF4-FFF2-40B4-BE49-F238E27FC236}">
                  <a16:creationId xmlns:a16="http://schemas.microsoft.com/office/drawing/2014/main" id="{1CD48066-FF17-425E-9EEC-795CD0CA40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3">
              <a:extLst>
                <a:ext uri="{FF2B5EF4-FFF2-40B4-BE49-F238E27FC236}">
                  <a16:creationId xmlns:a16="http://schemas.microsoft.com/office/drawing/2014/main" id="{374D862B-A8E1-4CB9-8529-077C6DBA5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4">
              <a:extLst>
                <a:ext uri="{FF2B5EF4-FFF2-40B4-BE49-F238E27FC236}">
                  <a16:creationId xmlns:a16="http://schemas.microsoft.com/office/drawing/2014/main" id="{5A3B1A83-9C72-4407-A5BF-A9EAA5C4D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5">
              <a:extLst>
                <a:ext uri="{FF2B5EF4-FFF2-40B4-BE49-F238E27FC236}">
                  <a16:creationId xmlns:a16="http://schemas.microsoft.com/office/drawing/2014/main" id="{C73AF399-B36E-419F-92C0-533EFBD9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5" name="Isosceles Triangle 34">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7553" y="1375241"/>
            <a:ext cx="175681" cy="1665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600" dirty="0"/>
          </a:p>
        </p:txBody>
      </p:sp>
      <p:graphicFrame>
        <p:nvGraphicFramePr>
          <p:cNvPr id="34" name="Table 35">
            <a:extLst>
              <a:ext uri="{FF2B5EF4-FFF2-40B4-BE49-F238E27FC236}">
                <a16:creationId xmlns:a16="http://schemas.microsoft.com/office/drawing/2014/main" id="{8FD207EF-8999-CFC6-BCB2-3C57DF9A8367}"/>
              </a:ext>
            </a:extLst>
          </p:cNvPr>
          <p:cNvGraphicFramePr>
            <a:graphicFrameLocks noGrp="1"/>
          </p:cNvGraphicFramePr>
          <p:nvPr>
            <p:ph idx="1"/>
            <p:extLst>
              <p:ext uri="{D42A27DB-BD31-4B8C-83A1-F6EECF244321}">
                <p14:modId xmlns:p14="http://schemas.microsoft.com/office/powerpoint/2010/main" val="3745323655"/>
              </p:ext>
            </p:extLst>
          </p:nvPr>
        </p:nvGraphicFramePr>
        <p:xfrm>
          <a:off x="346363" y="1584988"/>
          <a:ext cx="4045202" cy="4776090"/>
        </p:xfrm>
        <a:graphic>
          <a:graphicData uri="http://schemas.openxmlformats.org/drawingml/2006/table">
            <a:tbl>
              <a:tblPr firstRow="1" bandRow="1">
                <a:tableStyleId>{5C22544A-7EE6-4342-B048-85BDC9FD1C3A}</a:tableStyleId>
              </a:tblPr>
              <a:tblGrid>
                <a:gridCol w="684190">
                  <a:extLst>
                    <a:ext uri="{9D8B030D-6E8A-4147-A177-3AD203B41FA5}">
                      <a16:colId xmlns:a16="http://schemas.microsoft.com/office/drawing/2014/main" val="2505072658"/>
                    </a:ext>
                  </a:extLst>
                </a:gridCol>
                <a:gridCol w="800809">
                  <a:extLst>
                    <a:ext uri="{9D8B030D-6E8A-4147-A177-3AD203B41FA5}">
                      <a16:colId xmlns:a16="http://schemas.microsoft.com/office/drawing/2014/main" val="2937994439"/>
                    </a:ext>
                  </a:extLst>
                </a:gridCol>
                <a:gridCol w="2560203">
                  <a:extLst>
                    <a:ext uri="{9D8B030D-6E8A-4147-A177-3AD203B41FA5}">
                      <a16:colId xmlns:a16="http://schemas.microsoft.com/office/drawing/2014/main" val="1522870933"/>
                    </a:ext>
                  </a:extLst>
                </a:gridCol>
              </a:tblGrid>
              <a:tr h="434190">
                <a:tc>
                  <a:txBody>
                    <a:bodyPr/>
                    <a:lstStyle/>
                    <a:p>
                      <a:pPr algn="ctr"/>
                      <a:r>
                        <a:rPr lang="en-GB" dirty="0"/>
                        <a:t>S/N</a:t>
                      </a:r>
                    </a:p>
                  </a:txBody>
                  <a:tcPr/>
                </a:tc>
                <a:tc>
                  <a:txBody>
                    <a:bodyPr/>
                    <a:lstStyle/>
                    <a:p>
                      <a:pPr algn="ctr"/>
                      <a:r>
                        <a:rPr lang="en-GB" dirty="0"/>
                        <a:t>Year</a:t>
                      </a:r>
                    </a:p>
                  </a:txBody>
                  <a:tcPr/>
                </a:tc>
                <a:tc>
                  <a:txBody>
                    <a:bodyPr/>
                    <a:lstStyle/>
                    <a:p>
                      <a:pPr algn="ctr"/>
                      <a:r>
                        <a:rPr lang="en-GB" dirty="0"/>
                        <a:t>Number of Reviews</a:t>
                      </a:r>
                    </a:p>
                  </a:txBody>
                  <a:tcPr/>
                </a:tc>
                <a:extLst>
                  <a:ext uri="{0D108BD9-81ED-4DB2-BD59-A6C34878D82A}">
                    <a16:rowId xmlns:a16="http://schemas.microsoft.com/office/drawing/2014/main" val="3207753180"/>
                  </a:ext>
                </a:extLst>
              </a:tr>
              <a:tr h="434190">
                <a:tc>
                  <a:txBody>
                    <a:bodyPr/>
                    <a:lstStyle/>
                    <a:p>
                      <a:pPr algn="ctr"/>
                      <a:r>
                        <a:rPr lang="en-GB" dirty="0"/>
                        <a:t>1</a:t>
                      </a:r>
                    </a:p>
                  </a:txBody>
                  <a:tcPr/>
                </a:tc>
                <a:tc>
                  <a:txBody>
                    <a:bodyPr/>
                    <a:lstStyle/>
                    <a:p>
                      <a:pPr algn="ctr"/>
                      <a:r>
                        <a:rPr lang="en-GB" dirty="0"/>
                        <a:t>2008</a:t>
                      </a:r>
                    </a:p>
                  </a:txBody>
                  <a:tcPr/>
                </a:tc>
                <a:tc>
                  <a:txBody>
                    <a:bodyPr/>
                    <a:lstStyle/>
                    <a:p>
                      <a:pPr algn="ctr"/>
                      <a:r>
                        <a:rPr lang="en-GB" dirty="0"/>
                        <a:t>5137</a:t>
                      </a:r>
                    </a:p>
                  </a:txBody>
                  <a:tcPr/>
                </a:tc>
                <a:extLst>
                  <a:ext uri="{0D108BD9-81ED-4DB2-BD59-A6C34878D82A}">
                    <a16:rowId xmlns:a16="http://schemas.microsoft.com/office/drawing/2014/main" val="2819321222"/>
                  </a:ext>
                </a:extLst>
              </a:tr>
              <a:tr h="434190">
                <a:tc>
                  <a:txBody>
                    <a:bodyPr/>
                    <a:lstStyle/>
                    <a:p>
                      <a:pPr algn="ctr"/>
                      <a:r>
                        <a:rPr lang="en-GB" dirty="0"/>
                        <a:t>2</a:t>
                      </a:r>
                    </a:p>
                  </a:txBody>
                  <a:tcPr/>
                </a:tc>
                <a:tc>
                  <a:txBody>
                    <a:bodyPr/>
                    <a:lstStyle/>
                    <a:p>
                      <a:pPr algn="ctr"/>
                      <a:r>
                        <a:rPr lang="en-GB" dirty="0"/>
                        <a:t>2009</a:t>
                      </a:r>
                    </a:p>
                  </a:txBody>
                  <a:tcPr/>
                </a:tc>
                <a:tc>
                  <a:txBody>
                    <a:bodyPr/>
                    <a:lstStyle/>
                    <a:p>
                      <a:pPr algn="ctr"/>
                      <a:r>
                        <a:rPr lang="en-GB" dirty="0"/>
                        <a:t>11636</a:t>
                      </a:r>
                    </a:p>
                  </a:txBody>
                  <a:tcPr/>
                </a:tc>
                <a:extLst>
                  <a:ext uri="{0D108BD9-81ED-4DB2-BD59-A6C34878D82A}">
                    <a16:rowId xmlns:a16="http://schemas.microsoft.com/office/drawing/2014/main" val="1453431597"/>
                  </a:ext>
                </a:extLst>
              </a:tr>
              <a:tr h="434190">
                <a:tc>
                  <a:txBody>
                    <a:bodyPr/>
                    <a:lstStyle/>
                    <a:p>
                      <a:pPr algn="ctr"/>
                      <a:r>
                        <a:rPr lang="en-GB" dirty="0"/>
                        <a:t>3</a:t>
                      </a:r>
                    </a:p>
                  </a:txBody>
                  <a:tcPr/>
                </a:tc>
                <a:tc>
                  <a:txBody>
                    <a:bodyPr/>
                    <a:lstStyle/>
                    <a:p>
                      <a:pPr algn="ctr"/>
                      <a:r>
                        <a:rPr lang="en-GB" dirty="0"/>
                        <a:t>2010</a:t>
                      </a:r>
                    </a:p>
                  </a:txBody>
                  <a:tcPr/>
                </a:tc>
                <a:tc>
                  <a:txBody>
                    <a:bodyPr/>
                    <a:lstStyle/>
                    <a:p>
                      <a:pPr algn="ctr"/>
                      <a:r>
                        <a:rPr lang="en-GB" dirty="0"/>
                        <a:t>8413</a:t>
                      </a:r>
                    </a:p>
                  </a:txBody>
                  <a:tcPr/>
                </a:tc>
                <a:extLst>
                  <a:ext uri="{0D108BD9-81ED-4DB2-BD59-A6C34878D82A}">
                    <a16:rowId xmlns:a16="http://schemas.microsoft.com/office/drawing/2014/main" val="657233942"/>
                  </a:ext>
                </a:extLst>
              </a:tr>
              <a:tr h="434190">
                <a:tc>
                  <a:txBody>
                    <a:bodyPr/>
                    <a:lstStyle/>
                    <a:p>
                      <a:pPr algn="ctr"/>
                      <a:r>
                        <a:rPr lang="en-GB" dirty="0"/>
                        <a:t>4</a:t>
                      </a:r>
                    </a:p>
                  </a:txBody>
                  <a:tcPr/>
                </a:tc>
                <a:tc>
                  <a:txBody>
                    <a:bodyPr/>
                    <a:lstStyle/>
                    <a:p>
                      <a:pPr algn="ctr"/>
                      <a:r>
                        <a:rPr lang="en-GB" dirty="0"/>
                        <a:t>2011</a:t>
                      </a:r>
                    </a:p>
                  </a:txBody>
                  <a:tcPr/>
                </a:tc>
                <a:tc>
                  <a:txBody>
                    <a:bodyPr/>
                    <a:lstStyle/>
                    <a:p>
                      <a:pPr algn="ctr"/>
                      <a:r>
                        <a:rPr lang="en-GB" dirty="0"/>
                        <a:t>11682</a:t>
                      </a:r>
                    </a:p>
                  </a:txBody>
                  <a:tcPr/>
                </a:tc>
                <a:extLst>
                  <a:ext uri="{0D108BD9-81ED-4DB2-BD59-A6C34878D82A}">
                    <a16:rowId xmlns:a16="http://schemas.microsoft.com/office/drawing/2014/main" val="2847257512"/>
                  </a:ext>
                </a:extLst>
              </a:tr>
              <a:tr h="434190">
                <a:tc>
                  <a:txBody>
                    <a:bodyPr/>
                    <a:lstStyle/>
                    <a:p>
                      <a:pPr algn="ctr"/>
                      <a:r>
                        <a:rPr lang="en-GB" dirty="0"/>
                        <a:t>5</a:t>
                      </a:r>
                    </a:p>
                  </a:txBody>
                  <a:tcPr/>
                </a:tc>
                <a:tc>
                  <a:txBody>
                    <a:bodyPr/>
                    <a:lstStyle/>
                    <a:p>
                      <a:pPr algn="ctr"/>
                      <a:r>
                        <a:rPr lang="en-GB" dirty="0"/>
                        <a:t>2012</a:t>
                      </a:r>
                    </a:p>
                  </a:txBody>
                  <a:tcPr/>
                </a:tc>
                <a:tc>
                  <a:txBody>
                    <a:bodyPr/>
                    <a:lstStyle/>
                    <a:p>
                      <a:pPr algn="ctr"/>
                      <a:r>
                        <a:rPr lang="en-GB" dirty="0"/>
                        <a:t>10007</a:t>
                      </a:r>
                    </a:p>
                  </a:txBody>
                  <a:tcPr/>
                </a:tc>
                <a:extLst>
                  <a:ext uri="{0D108BD9-81ED-4DB2-BD59-A6C34878D82A}">
                    <a16:rowId xmlns:a16="http://schemas.microsoft.com/office/drawing/2014/main" val="4073442122"/>
                  </a:ext>
                </a:extLst>
              </a:tr>
              <a:tr h="434190">
                <a:tc>
                  <a:txBody>
                    <a:bodyPr/>
                    <a:lstStyle/>
                    <a:p>
                      <a:pPr algn="ctr"/>
                      <a:r>
                        <a:rPr lang="en-GB" dirty="0"/>
                        <a:t>6</a:t>
                      </a:r>
                    </a:p>
                  </a:txBody>
                  <a:tcPr/>
                </a:tc>
                <a:tc>
                  <a:txBody>
                    <a:bodyPr/>
                    <a:lstStyle/>
                    <a:p>
                      <a:pPr algn="ctr"/>
                      <a:r>
                        <a:rPr lang="en-GB" dirty="0"/>
                        <a:t>2013</a:t>
                      </a:r>
                    </a:p>
                  </a:txBody>
                  <a:tcPr/>
                </a:tc>
                <a:tc>
                  <a:txBody>
                    <a:bodyPr/>
                    <a:lstStyle/>
                    <a:p>
                      <a:pPr algn="ctr"/>
                      <a:r>
                        <a:rPr lang="en-GB" dirty="0"/>
                        <a:t>12278</a:t>
                      </a:r>
                    </a:p>
                  </a:txBody>
                  <a:tcPr/>
                </a:tc>
                <a:extLst>
                  <a:ext uri="{0D108BD9-81ED-4DB2-BD59-A6C34878D82A}">
                    <a16:rowId xmlns:a16="http://schemas.microsoft.com/office/drawing/2014/main" val="2147078686"/>
                  </a:ext>
                </a:extLst>
              </a:tr>
              <a:tr h="434190">
                <a:tc>
                  <a:txBody>
                    <a:bodyPr/>
                    <a:lstStyle/>
                    <a:p>
                      <a:pPr algn="ctr"/>
                      <a:r>
                        <a:rPr lang="en-GB" dirty="0"/>
                        <a:t>7</a:t>
                      </a:r>
                    </a:p>
                  </a:txBody>
                  <a:tcPr/>
                </a:tc>
                <a:tc>
                  <a:txBody>
                    <a:bodyPr/>
                    <a:lstStyle/>
                    <a:p>
                      <a:pPr lvl="0" algn="ctr">
                        <a:buNone/>
                      </a:pPr>
                      <a:r>
                        <a:rPr lang="en-GB" sz="1800" b="0" i="0" u="none" strike="noStrike" noProof="0" dirty="0">
                          <a:solidFill>
                            <a:srgbClr val="000000"/>
                          </a:solidFill>
                          <a:latin typeface="Rockwell"/>
                        </a:rPr>
                        <a:t>2014</a:t>
                      </a:r>
                      <a:endParaRPr lang="en-US" dirty="0"/>
                    </a:p>
                  </a:txBody>
                  <a:tcPr/>
                </a:tc>
                <a:tc>
                  <a:txBody>
                    <a:bodyPr/>
                    <a:lstStyle/>
                    <a:p>
                      <a:pPr algn="ctr"/>
                      <a:r>
                        <a:rPr lang="en-GB" dirty="0"/>
                        <a:t>12051</a:t>
                      </a:r>
                    </a:p>
                  </a:txBody>
                  <a:tcPr/>
                </a:tc>
                <a:extLst>
                  <a:ext uri="{0D108BD9-81ED-4DB2-BD59-A6C34878D82A}">
                    <a16:rowId xmlns:a16="http://schemas.microsoft.com/office/drawing/2014/main" val="1292303772"/>
                  </a:ext>
                </a:extLst>
              </a:tr>
              <a:tr h="434190">
                <a:tc>
                  <a:txBody>
                    <a:bodyPr/>
                    <a:lstStyle/>
                    <a:p>
                      <a:pPr lvl="0" algn="ctr">
                        <a:buNone/>
                      </a:pPr>
                      <a:r>
                        <a:rPr lang="en-GB" dirty="0"/>
                        <a:t>8</a:t>
                      </a:r>
                    </a:p>
                  </a:txBody>
                  <a:tcPr/>
                </a:tc>
                <a:tc>
                  <a:txBody>
                    <a:bodyPr/>
                    <a:lstStyle/>
                    <a:p>
                      <a:pPr lvl="0" algn="ctr">
                        <a:buNone/>
                      </a:pPr>
                      <a:r>
                        <a:rPr lang="en-GB" sz="1800" b="0" i="0" u="none" strike="noStrike" noProof="0" dirty="0">
                          <a:solidFill>
                            <a:srgbClr val="000000"/>
                          </a:solidFill>
                          <a:latin typeface="Rockwell"/>
                        </a:rPr>
                        <a:t>2015</a:t>
                      </a:r>
                      <a:endParaRPr lang="en-US" dirty="0"/>
                    </a:p>
                  </a:txBody>
                  <a:tcPr/>
                </a:tc>
                <a:tc>
                  <a:txBody>
                    <a:bodyPr/>
                    <a:lstStyle/>
                    <a:p>
                      <a:pPr lvl="0" algn="ctr">
                        <a:buNone/>
                      </a:pPr>
                      <a:r>
                        <a:rPr lang="en-GB" dirty="0"/>
                        <a:t>27164</a:t>
                      </a:r>
                    </a:p>
                  </a:txBody>
                  <a:tcPr/>
                </a:tc>
                <a:extLst>
                  <a:ext uri="{0D108BD9-81ED-4DB2-BD59-A6C34878D82A}">
                    <a16:rowId xmlns:a16="http://schemas.microsoft.com/office/drawing/2014/main" val="3096431419"/>
                  </a:ext>
                </a:extLst>
              </a:tr>
              <a:tr h="434190">
                <a:tc>
                  <a:txBody>
                    <a:bodyPr/>
                    <a:lstStyle/>
                    <a:p>
                      <a:pPr lvl="0" algn="ctr">
                        <a:buNone/>
                      </a:pPr>
                      <a:r>
                        <a:rPr lang="en-GB" dirty="0"/>
                        <a:t>9</a:t>
                      </a:r>
                    </a:p>
                  </a:txBody>
                  <a:tcPr/>
                </a:tc>
                <a:tc>
                  <a:txBody>
                    <a:bodyPr/>
                    <a:lstStyle/>
                    <a:p>
                      <a:pPr lvl="0" algn="ctr">
                        <a:buNone/>
                      </a:pPr>
                      <a:r>
                        <a:rPr lang="en-GB" sz="1800" b="0" i="0" u="none" strike="noStrike" noProof="0" dirty="0">
                          <a:solidFill>
                            <a:srgbClr val="000000"/>
                          </a:solidFill>
                          <a:latin typeface="Rockwell"/>
                        </a:rPr>
                        <a:t>2016</a:t>
                      </a:r>
                      <a:endParaRPr lang="en-US" dirty="0"/>
                    </a:p>
                  </a:txBody>
                  <a:tcPr/>
                </a:tc>
                <a:tc>
                  <a:txBody>
                    <a:bodyPr/>
                    <a:lstStyle/>
                    <a:p>
                      <a:pPr lvl="0" algn="ctr">
                        <a:buNone/>
                      </a:pPr>
                      <a:r>
                        <a:rPr lang="en-GB" dirty="0"/>
                        <a:t>34842</a:t>
                      </a:r>
                    </a:p>
                  </a:txBody>
                  <a:tcPr/>
                </a:tc>
                <a:extLst>
                  <a:ext uri="{0D108BD9-81ED-4DB2-BD59-A6C34878D82A}">
                    <a16:rowId xmlns:a16="http://schemas.microsoft.com/office/drawing/2014/main" val="3055769774"/>
                  </a:ext>
                </a:extLst>
              </a:tr>
              <a:tr h="434190">
                <a:tc>
                  <a:txBody>
                    <a:bodyPr/>
                    <a:lstStyle/>
                    <a:p>
                      <a:pPr lvl="0" algn="ctr">
                        <a:buNone/>
                      </a:pPr>
                      <a:r>
                        <a:rPr lang="en-GB" dirty="0"/>
                        <a:t>10</a:t>
                      </a:r>
                    </a:p>
                  </a:txBody>
                  <a:tcPr/>
                </a:tc>
                <a:tc>
                  <a:txBody>
                    <a:bodyPr/>
                    <a:lstStyle/>
                    <a:p>
                      <a:pPr lvl="0" algn="ctr">
                        <a:buNone/>
                      </a:pPr>
                      <a:r>
                        <a:rPr lang="en-GB" sz="1800" b="0" i="0" u="none" strike="noStrike" noProof="0" dirty="0">
                          <a:solidFill>
                            <a:srgbClr val="000000"/>
                          </a:solidFill>
                          <a:latin typeface="Rockwell"/>
                        </a:rPr>
                        <a:t>2017</a:t>
                      </a:r>
                      <a:endParaRPr lang="en-US" dirty="0"/>
                    </a:p>
                  </a:txBody>
                  <a:tcPr/>
                </a:tc>
                <a:tc>
                  <a:txBody>
                    <a:bodyPr/>
                    <a:lstStyle/>
                    <a:p>
                      <a:pPr lvl="0" algn="ctr">
                        <a:buNone/>
                      </a:pPr>
                      <a:r>
                        <a:rPr lang="en-GB" dirty="0"/>
                        <a:t>28087</a:t>
                      </a:r>
                    </a:p>
                  </a:txBody>
                  <a:tcPr/>
                </a:tc>
                <a:extLst>
                  <a:ext uri="{0D108BD9-81ED-4DB2-BD59-A6C34878D82A}">
                    <a16:rowId xmlns:a16="http://schemas.microsoft.com/office/drawing/2014/main" val="2622217771"/>
                  </a:ext>
                </a:extLst>
              </a:tr>
            </a:tbl>
          </a:graphicData>
        </a:graphic>
      </p:graphicFrame>
      <p:pic>
        <p:nvPicPr>
          <p:cNvPr id="38" name="Picture 38" descr="A graph with purple line and numbers&#10;&#10;Description automatically generated">
            <a:extLst>
              <a:ext uri="{FF2B5EF4-FFF2-40B4-BE49-F238E27FC236}">
                <a16:creationId xmlns:a16="http://schemas.microsoft.com/office/drawing/2014/main" id="{CF3588F2-B966-002E-171B-D4B24D1B9358}"/>
              </a:ext>
            </a:extLst>
          </p:cNvPr>
          <p:cNvPicPr>
            <a:picLocks noChangeAspect="1"/>
          </p:cNvPicPr>
          <p:nvPr/>
        </p:nvPicPr>
        <p:blipFill>
          <a:blip r:embed="rId2"/>
          <a:stretch>
            <a:fillRect/>
          </a:stretch>
        </p:blipFill>
        <p:spPr>
          <a:xfrm>
            <a:off x="4499022" y="-593"/>
            <a:ext cx="8055733" cy="6853822"/>
          </a:xfrm>
          <a:prstGeom prst="rect">
            <a:avLst/>
          </a:prstGeom>
        </p:spPr>
      </p:pic>
      <p:sp>
        <p:nvSpPr>
          <p:cNvPr id="6" name="Title 1">
            <a:extLst>
              <a:ext uri="{FF2B5EF4-FFF2-40B4-BE49-F238E27FC236}">
                <a16:creationId xmlns:a16="http://schemas.microsoft.com/office/drawing/2014/main" id="{449D98A8-827B-7121-1EBD-E9E748CED829}"/>
              </a:ext>
            </a:extLst>
          </p:cNvPr>
          <p:cNvSpPr txBox="1">
            <a:spLocks/>
          </p:cNvSpPr>
          <p:nvPr/>
        </p:nvSpPr>
        <p:spPr>
          <a:xfrm>
            <a:off x="3855" y="1330"/>
            <a:ext cx="8545484" cy="643784"/>
          </a:xfrm>
          <a:prstGeom prst="rect">
            <a:avLst/>
          </a:prstGeom>
        </p:spPr>
        <p:txBody>
          <a:bodyPr vert="horz" lIns="228600" tIns="228600" rIns="228600" bIns="228600" rtlCol="0" anchor="ctr">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solidFill>
                  <a:schemeClr val="accent1"/>
                </a:solidFill>
                <a:latin typeface="Rockwell"/>
              </a:rPr>
              <a:t>11a.</a:t>
            </a:r>
            <a:r>
              <a:rPr lang="en-US" sz="2400" dirty="0">
                <a:solidFill>
                  <a:schemeClr val="accent1"/>
                </a:solidFill>
                <a:latin typeface="Rockwell"/>
                <a:ea typeface="+mj-lt"/>
                <a:cs typeface="+mj-lt"/>
              </a:rPr>
              <a:t> Amount of review per year</a:t>
            </a:r>
            <a:r>
              <a:rPr lang="en-US" sz="2400" dirty="0">
                <a:solidFill>
                  <a:schemeClr val="accent1"/>
                </a:solidFill>
                <a:ea typeface="+mn-lt"/>
                <a:cs typeface="+mn-lt"/>
              </a:rPr>
              <a:t> (</a:t>
            </a:r>
            <a:r>
              <a:rPr lang="en-US" sz="2400" dirty="0">
                <a:solidFill>
                  <a:srgbClr val="00B050"/>
                </a:solidFill>
                <a:ea typeface="+mn-lt"/>
                <a:cs typeface="+mn-lt"/>
              </a:rPr>
              <a:t>Result</a:t>
            </a:r>
            <a:r>
              <a:rPr lang="en-US" sz="2400" dirty="0">
                <a:solidFill>
                  <a:schemeClr val="accent1"/>
                </a:solidFill>
                <a:ea typeface="+mn-lt"/>
                <a:cs typeface="+mn-lt"/>
              </a:rPr>
              <a:t>)</a:t>
            </a:r>
            <a:endParaRPr lang="en-US" sz="2400" dirty="0">
              <a:solidFill>
                <a:schemeClr val="accent1"/>
              </a:solidFill>
              <a:latin typeface="Rockwell"/>
              <a:ea typeface="+mj-lt"/>
              <a:cs typeface="+mj-lt"/>
            </a:endParaRPr>
          </a:p>
        </p:txBody>
      </p:sp>
    </p:spTree>
    <p:extLst>
      <p:ext uri="{BB962C8B-B14F-4D97-AF65-F5344CB8AC3E}">
        <p14:creationId xmlns:p14="http://schemas.microsoft.com/office/powerpoint/2010/main" val="3919204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5" name="Group 10">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7" name="Group 33">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5" name="Rectangle 34">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6"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68" name="Rectangle 38">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40">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2"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64" name="Rectangle 63">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6" name="Content Placeholder 5">
            <a:extLst>
              <a:ext uri="{FF2B5EF4-FFF2-40B4-BE49-F238E27FC236}">
                <a16:creationId xmlns:a16="http://schemas.microsoft.com/office/drawing/2014/main" id="{F6C3AC0B-8BFD-C106-5C17-E6D87AD5FAFC}"/>
              </a:ext>
            </a:extLst>
          </p:cNvPr>
          <p:cNvSpPr>
            <a:spLocks noGrp="1"/>
          </p:cNvSpPr>
          <p:nvPr>
            <p:ph sz="quarter" idx="4294967295"/>
          </p:nvPr>
        </p:nvSpPr>
        <p:spPr>
          <a:xfrm>
            <a:off x="2147413" y="1186538"/>
            <a:ext cx="9603301" cy="5516021"/>
          </a:xfrm>
        </p:spPr>
        <p:txBody>
          <a:bodyPr vert="horz" lIns="91440" tIns="45720" rIns="91440" bIns="45720" rtlCol="0" anchor="t">
            <a:noAutofit/>
          </a:bodyPr>
          <a:lstStyle/>
          <a:p>
            <a:pPr marL="400050" indent="-285750">
              <a:lnSpc>
                <a:spcPct val="110000"/>
              </a:lnSpc>
              <a:spcBef>
                <a:spcPts val="200"/>
              </a:spcBef>
              <a:buFont typeface="Wingdings"/>
              <a:buChar char="§"/>
            </a:pPr>
            <a:r>
              <a:rPr lang="en-US" sz="1600" err="1">
                <a:solidFill>
                  <a:schemeClr val="tx1">
                    <a:lumMod val="95000"/>
                    <a:lumOff val="5000"/>
                  </a:schemeClr>
                </a:solidFill>
                <a:ea typeface="+mn-lt"/>
                <a:cs typeface="+mn-lt"/>
              </a:rPr>
              <a:t>df</a:t>
            </a:r>
            <a:r>
              <a:rPr lang="en-US" sz="1600" dirty="0">
                <a:solidFill>
                  <a:schemeClr val="tx1">
                    <a:lumMod val="95000"/>
                    <a:lumOff val="5000"/>
                  </a:schemeClr>
                </a:solidFill>
                <a:ea typeface="+mn-lt"/>
                <a:cs typeface="+mn-lt"/>
              </a:rPr>
              <a:t>[</a:t>
            </a:r>
            <a:r>
              <a:rPr lang="en-US" sz="1600" dirty="0">
                <a:solidFill>
                  <a:srgbClr val="00B050"/>
                </a:solidFill>
                <a:ea typeface="+mn-lt"/>
                <a:cs typeface="+mn-lt"/>
              </a:rPr>
              <a:t>'date'</a:t>
            </a:r>
            <a:r>
              <a:rPr lang="en-US" sz="1600" dirty="0">
                <a:solidFill>
                  <a:schemeClr val="tx1">
                    <a:lumMod val="95000"/>
                    <a:lumOff val="5000"/>
                  </a:schemeClr>
                </a:solidFill>
                <a:ea typeface="+mn-lt"/>
                <a:cs typeface="+mn-lt"/>
              </a:rPr>
              <a:t>] = </a:t>
            </a:r>
            <a:r>
              <a:rPr lang="en-US" sz="1600" err="1">
                <a:solidFill>
                  <a:schemeClr val="tx1">
                    <a:lumMod val="95000"/>
                    <a:lumOff val="5000"/>
                  </a:schemeClr>
                </a:solidFill>
                <a:ea typeface="+mn-lt"/>
                <a:cs typeface="+mn-lt"/>
              </a:rPr>
              <a:t>pd.to_datetime</a:t>
            </a:r>
            <a:r>
              <a:rPr lang="en-US" sz="1600" dirty="0">
                <a:solidFill>
                  <a:schemeClr val="tx1">
                    <a:lumMod val="95000"/>
                    <a:lumOff val="5000"/>
                  </a:schemeClr>
                </a:solidFill>
                <a:ea typeface="+mn-lt"/>
                <a:cs typeface="+mn-lt"/>
              </a:rPr>
              <a:t>(</a:t>
            </a:r>
            <a:r>
              <a:rPr lang="en-US" sz="1600" err="1">
                <a:solidFill>
                  <a:schemeClr val="tx1">
                    <a:lumMod val="95000"/>
                    <a:lumOff val="5000"/>
                  </a:schemeClr>
                </a:solidFill>
                <a:ea typeface="+mn-lt"/>
                <a:cs typeface="+mn-lt"/>
              </a:rPr>
              <a:t>df</a:t>
            </a:r>
            <a:r>
              <a:rPr lang="en-US" sz="1600" dirty="0">
                <a:solidFill>
                  <a:schemeClr val="tx1">
                    <a:lumMod val="95000"/>
                    <a:lumOff val="5000"/>
                  </a:schemeClr>
                </a:solidFill>
                <a:ea typeface="+mn-lt"/>
                <a:cs typeface="+mn-lt"/>
              </a:rPr>
              <a:t>[</a:t>
            </a:r>
            <a:r>
              <a:rPr lang="en-US" sz="1600" dirty="0">
                <a:solidFill>
                  <a:srgbClr val="00B050"/>
                </a:solidFill>
                <a:ea typeface="+mn-lt"/>
                <a:cs typeface="+mn-lt"/>
              </a:rPr>
              <a:t>'date'</a:t>
            </a:r>
            <a:r>
              <a:rPr lang="en-US" sz="1600" dirty="0">
                <a:solidFill>
                  <a:schemeClr val="tx1">
                    <a:lumMod val="95000"/>
                    <a:lumOff val="5000"/>
                  </a:schemeClr>
                </a:solidFill>
                <a:ea typeface="+mn-lt"/>
                <a:cs typeface="+mn-lt"/>
              </a:rPr>
              <a:t>])</a:t>
            </a:r>
          </a:p>
          <a:p>
            <a:pPr marL="400050" indent="-285750">
              <a:lnSpc>
                <a:spcPct val="110000"/>
              </a:lnSpc>
              <a:spcBef>
                <a:spcPts val="200"/>
              </a:spcBef>
              <a:buFont typeface="Wingdings"/>
              <a:buChar char="§"/>
            </a:pPr>
            <a:r>
              <a:rPr lang="en-US" sz="1600" err="1">
                <a:solidFill>
                  <a:schemeClr val="tx1">
                    <a:lumMod val="95000"/>
                    <a:lumOff val="5000"/>
                  </a:schemeClr>
                </a:solidFill>
                <a:ea typeface="+mn-lt"/>
                <a:cs typeface="+mn-lt"/>
              </a:rPr>
              <a:t>reviews_per_month</a:t>
            </a:r>
            <a:r>
              <a:rPr lang="en-US" sz="1600" dirty="0">
                <a:solidFill>
                  <a:schemeClr val="tx1">
                    <a:lumMod val="95000"/>
                    <a:lumOff val="5000"/>
                  </a:schemeClr>
                </a:solidFill>
                <a:ea typeface="+mn-lt"/>
                <a:cs typeface="+mn-lt"/>
              </a:rPr>
              <a:t> = </a:t>
            </a:r>
            <a:r>
              <a:rPr lang="en-US" sz="1600" err="1">
                <a:solidFill>
                  <a:schemeClr val="tx1">
                    <a:lumMod val="95000"/>
                    <a:lumOff val="5000"/>
                  </a:schemeClr>
                </a:solidFill>
                <a:ea typeface="+mn-lt"/>
                <a:cs typeface="+mn-lt"/>
              </a:rPr>
              <a:t>df</a:t>
            </a:r>
            <a:r>
              <a:rPr lang="en-US" sz="1600" dirty="0">
                <a:solidFill>
                  <a:schemeClr val="tx1">
                    <a:lumMod val="95000"/>
                    <a:lumOff val="5000"/>
                  </a:schemeClr>
                </a:solidFill>
                <a:ea typeface="+mn-lt"/>
                <a:cs typeface="+mn-lt"/>
              </a:rPr>
              <a:t>[</a:t>
            </a:r>
            <a:r>
              <a:rPr lang="en-US" sz="1600" dirty="0">
                <a:solidFill>
                  <a:srgbClr val="00B050"/>
                </a:solidFill>
                <a:ea typeface="+mn-lt"/>
                <a:cs typeface="+mn-lt"/>
              </a:rPr>
              <a:t>'date'</a:t>
            </a:r>
            <a:r>
              <a:rPr lang="en-US" sz="1600" dirty="0">
                <a:solidFill>
                  <a:schemeClr val="tx1">
                    <a:lumMod val="95000"/>
                    <a:lumOff val="5000"/>
                  </a:schemeClr>
                </a:solidFill>
                <a:ea typeface="+mn-lt"/>
                <a:cs typeface="+mn-lt"/>
              </a:rPr>
              <a:t>].</a:t>
            </a:r>
            <a:r>
              <a:rPr lang="en-US" sz="1600" err="1">
                <a:solidFill>
                  <a:schemeClr val="tx1">
                    <a:lumMod val="95000"/>
                    <a:lumOff val="5000"/>
                  </a:schemeClr>
                </a:solidFill>
                <a:ea typeface="+mn-lt"/>
                <a:cs typeface="+mn-lt"/>
              </a:rPr>
              <a:t>dt.strftime</a:t>
            </a:r>
            <a:r>
              <a:rPr lang="en-US" sz="1600" dirty="0">
                <a:solidFill>
                  <a:schemeClr val="tx1">
                    <a:lumMod val="95000"/>
                    <a:lumOff val="5000"/>
                  </a:schemeClr>
                </a:solidFill>
                <a:ea typeface="+mn-lt"/>
                <a:cs typeface="+mn-lt"/>
              </a:rPr>
              <a:t>(</a:t>
            </a:r>
            <a:r>
              <a:rPr lang="en-US" sz="1600" dirty="0">
                <a:solidFill>
                  <a:srgbClr val="00B050"/>
                </a:solidFill>
                <a:ea typeface="+mn-lt"/>
                <a:cs typeface="+mn-lt"/>
              </a:rPr>
              <a:t>'%B'</a:t>
            </a:r>
            <a:r>
              <a:rPr lang="en-US" sz="1600" dirty="0">
                <a:solidFill>
                  <a:schemeClr val="tx1">
                    <a:lumMod val="95000"/>
                    <a:lumOff val="5000"/>
                  </a:schemeClr>
                </a:solidFill>
                <a:ea typeface="+mn-lt"/>
                <a:cs typeface="+mn-lt"/>
              </a:rPr>
              <a:t>).</a:t>
            </a:r>
            <a:r>
              <a:rPr lang="en-US" sz="1600" err="1">
                <a:solidFill>
                  <a:schemeClr val="tx1">
                    <a:lumMod val="95000"/>
                    <a:lumOff val="5000"/>
                  </a:schemeClr>
                </a:solidFill>
                <a:ea typeface="+mn-lt"/>
                <a:cs typeface="+mn-lt"/>
              </a:rPr>
              <a:t>value_counts</a:t>
            </a:r>
            <a:r>
              <a:rPr lang="en-US" sz="1600" dirty="0">
                <a:solidFill>
                  <a:schemeClr val="tx1">
                    <a:lumMod val="95000"/>
                    <a:lumOff val="5000"/>
                  </a:schemeClr>
                </a:solidFill>
                <a:ea typeface="+mn-lt"/>
                <a:cs typeface="+mn-lt"/>
              </a:rPr>
              <a:t>().</a:t>
            </a:r>
            <a:r>
              <a:rPr lang="en-US" sz="1600" err="1">
                <a:solidFill>
                  <a:schemeClr val="tx1">
                    <a:lumMod val="95000"/>
                    <a:lumOff val="5000"/>
                  </a:schemeClr>
                </a:solidFill>
                <a:ea typeface="+mn-lt"/>
                <a:cs typeface="+mn-lt"/>
              </a:rPr>
              <a:t>sort_index</a:t>
            </a:r>
            <a:r>
              <a:rPr lang="en-US" sz="1600" dirty="0">
                <a:solidFill>
                  <a:schemeClr val="tx1">
                    <a:lumMod val="95000"/>
                    <a:lumOff val="5000"/>
                  </a:schemeClr>
                </a:solidFill>
                <a:ea typeface="+mn-lt"/>
                <a:cs typeface="+mn-lt"/>
              </a:rPr>
              <a:t>().</a:t>
            </a:r>
            <a:r>
              <a:rPr lang="en-US" sz="1600" err="1">
                <a:solidFill>
                  <a:schemeClr val="tx1">
                    <a:lumMod val="95000"/>
                    <a:lumOff val="5000"/>
                  </a:schemeClr>
                </a:solidFill>
                <a:ea typeface="+mn-lt"/>
                <a:cs typeface="+mn-lt"/>
              </a:rPr>
              <a:t>rename_axis</a:t>
            </a:r>
            <a:r>
              <a:rPr lang="en-US" sz="1600" dirty="0">
                <a:solidFill>
                  <a:schemeClr val="tx1">
                    <a:lumMod val="95000"/>
                    <a:lumOff val="5000"/>
                  </a:schemeClr>
                </a:solidFill>
                <a:ea typeface="+mn-lt"/>
                <a:cs typeface="+mn-lt"/>
              </a:rPr>
              <a:t>(</a:t>
            </a:r>
            <a:r>
              <a:rPr lang="en-US" sz="1600" dirty="0">
                <a:solidFill>
                  <a:srgbClr val="00B050"/>
                </a:solidFill>
                <a:ea typeface="+mn-lt"/>
                <a:cs typeface="+mn-lt"/>
              </a:rPr>
              <a:t>'Month'</a:t>
            </a:r>
            <a:r>
              <a:rPr lang="en-US" sz="1600" dirty="0">
                <a:solidFill>
                  <a:schemeClr val="tx1">
                    <a:lumMod val="95000"/>
                    <a:lumOff val="5000"/>
                  </a:schemeClr>
                </a:solidFill>
                <a:ea typeface="+mn-lt"/>
                <a:cs typeface="+mn-lt"/>
              </a:rPr>
              <a:t>).</a:t>
            </a:r>
            <a:r>
              <a:rPr lang="en-US" sz="1600" err="1">
                <a:solidFill>
                  <a:schemeClr val="tx1">
                    <a:lumMod val="95000"/>
                    <a:lumOff val="5000"/>
                  </a:schemeClr>
                </a:solidFill>
                <a:ea typeface="+mn-lt"/>
                <a:cs typeface="+mn-lt"/>
              </a:rPr>
              <a:t>reset_index</a:t>
            </a:r>
            <a:r>
              <a:rPr lang="en-US" sz="1600" dirty="0">
                <a:solidFill>
                  <a:schemeClr val="tx1">
                    <a:lumMod val="95000"/>
                    <a:lumOff val="5000"/>
                  </a:schemeClr>
                </a:solidFill>
                <a:ea typeface="+mn-lt"/>
                <a:cs typeface="+mn-lt"/>
              </a:rPr>
              <a:t>(name=</a:t>
            </a:r>
            <a:r>
              <a:rPr lang="en-US" sz="1600" dirty="0">
                <a:solidFill>
                  <a:srgbClr val="00B050"/>
                </a:solidFill>
                <a:ea typeface="+mn-lt"/>
                <a:cs typeface="+mn-lt"/>
              </a:rPr>
              <a:t>'Number of Reviews'</a:t>
            </a:r>
            <a:r>
              <a:rPr lang="en-US" sz="1600" dirty="0">
                <a:solidFill>
                  <a:schemeClr val="tx1">
                    <a:lumMod val="95000"/>
                    <a:lumOff val="5000"/>
                  </a:schemeClr>
                </a:solidFill>
                <a:ea typeface="+mn-lt"/>
                <a:cs typeface="+mn-lt"/>
              </a:rPr>
              <a:t>)</a:t>
            </a:r>
            <a:endParaRPr lang="en-US" sz="1600">
              <a:solidFill>
                <a:schemeClr val="tx1">
                  <a:lumMod val="95000"/>
                  <a:lumOff val="5000"/>
                </a:schemeClr>
              </a:solidFill>
              <a:ea typeface="+mn-lt"/>
              <a:cs typeface="+mn-lt"/>
            </a:endParaRPr>
          </a:p>
          <a:p>
            <a:pPr marL="400050" indent="-285750">
              <a:lnSpc>
                <a:spcPct val="110000"/>
              </a:lnSpc>
              <a:spcBef>
                <a:spcPts val="200"/>
              </a:spcBef>
              <a:buFont typeface="Wingdings"/>
              <a:buChar char="§"/>
            </a:pPr>
            <a:r>
              <a:rPr lang="en-US" sz="1600" err="1">
                <a:solidFill>
                  <a:schemeClr val="tx1">
                    <a:lumMod val="95000"/>
                    <a:lumOff val="5000"/>
                  </a:schemeClr>
                </a:solidFill>
                <a:ea typeface="+mn-lt"/>
                <a:cs typeface="+mn-lt"/>
              </a:rPr>
              <a:t>reviews_per_month</a:t>
            </a:r>
            <a:r>
              <a:rPr lang="en-US" sz="1600" dirty="0">
                <a:solidFill>
                  <a:schemeClr val="tx1">
                    <a:lumMod val="95000"/>
                    <a:lumOff val="5000"/>
                  </a:schemeClr>
                </a:solidFill>
                <a:ea typeface="+mn-lt"/>
                <a:cs typeface="+mn-lt"/>
              </a:rPr>
              <a:t>[</a:t>
            </a:r>
            <a:r>
              <a:rPr lang="en-US" sz="1600" dirty="0">
                <a:solidFill>
                  <a:srgbClr val="00B050"/>
                </a:solidFill>
                <a:ea typeface="+mn-lt"/>
                <a:cs typeface="+mn-lt"/>
              </a:rPr>
              <a:t>'Month'</a:t>
            </a:r>
            <a:r>
              <a:rPr lang="en-US" sz="1600" dirty="0">
                <a:solidFill>
                  <a:schemeClr val="tx1">
                    <a:lumMod val="95000"/>
                    <a:lumOff val="5000"/>
                  </a:schemeClr>
                </a:solidFill>
                <a:ea typeface="+mn-lt"/>
                <a:cs typeface="+mn-lt"/>
              </a:rPr>
              <a:t>] = </a:t>
            </a:r>
            <a:r>
              <a:rPr lang="en-US" sz="1600" err="1">
                <a:solidFill>
                  <a:schemeClr val="tx1">
                    <a:lumMod val="95000"/>
                    <a:lumOff val="5000"/>
                  </a:schemeClr>
                </a:solidFill>
                <a:ea typeface="+mn-lt"/>
                <a:cs typeface="+mn-lt"/>
              </a:rPr>
              <a:t>pd.Categorical</a:t>
            </a:r>
            <a:r>
              <a:rPr lang="en-US" sz="1600" dirty="0">
                <a:solidFill>
                  <a:schemeClr val="tx1">
                    <a:lumMod val="95000"/>
                    <a:lumOff val="5000"/>
                  </a:schemeClr>
                </a:solidFill>
                <a:ea typeface="+mn-lt"/>
                <a:cs typeface="+mn-lt"/>
              </a:rPr>
              <a:t>(</a:t>
            </a:r>
            <a:r>
              <a:rPr lang="en-US" sz="1600" err="1">
                <a:solidFill>
                  <a:schemeClr val="tx1">
                    <a:lumMod val="95000"/>
                    <a:lumOff val="5000"/>
                  </a:schemeClr>
                </a:solidFill>
                <a:ea typeface="+mn-lt"/>
                <a:cs typeface="+mn-lt"/>
              </a:rPr>
              <a:t>reviews_per_month</a:t>
            </a:r>
            <a:r>
              <a:rPr lang="en-US" sz="1600" dirty="0">
                <a:solidFill>
                  <a:schemeClr val="tx1">
                    <a:lumMod val="95000"/>
                    <a:lumOff val="5000"/>
                  </a:schemeClr>
                </a:solidFill>
                <a:ea typeface="+mn-lt"/>
                <a:cs typeface="+mn-lt"/>
              </a:rPr>
              <a:t>[</a:t>
            </a:r>
            <a:r>
              <a:rPr lang="en-US" sz="1600" dirty="0">
                <a:solidFill>
                  <a:srgbClr val="00B050"/>
                </a:solidFill>
                <a:ea typeface="+mn-lt"/>
                <a:cs typeface="+mn-lt"/>
              </a:rPr>
              <a:t>'Month'</a:t>
            </a:r>
            <a:r>
              <a:rPr lang="en-US" sz="1600" dirty="0">
                <a:solidFill>
                  <a:schemeClr val="tx1">
                    <a:lumMod val="95000"/>
                    <a:lumOff val="5000"/>
                  </a:schemeClr>
                </a:solidFill>
                <a:ea typeface="+mn-lt"/>
                <a:cs typeface="+mn-lt"/>
              </a:rPr>
              <a:t>], </a:t>
            </a:r>
            <a:r>
              <a:rPr lang="en-US" sz="1600" dirty="0">
                <a:solidFill>
                  <a:srgbClr val="7030A0"/>
                </a:solidFill>
                <a:ea typeface="+mn-lt"/>
                <a:cs typeface="+mn-lt"/>
              </a:rPr>
              <a:t>categories</a:t>
            </a:r>
            <a:r>
              <a:rPr lang="en-US" sz="1600" dirty="0">
                <a:solidFill>
                  <a:schemeClr val="tx1">
                    <a:lumMod val="95000"/>
                    <a:lumOff val="5000"/>
                  </a:schemeClr>
                </a:solidFill>
                <a:ea typeface="+mn-lt"/>
                <a:cs typeface="+mn-lt"/>
              </a:rPr>
              <a:t>=[</a:t>
            </a:r>
            <a:r>
              <a:rPr lang="en-US" sz="1600" dirty="0">
                <a:solidFill>
                  <a:srgbClr val="00B050"/>
                </a:solidFill>
                <a:ea typeface="+mn-lt"/>
                <a:cs typeface="+mn-lt"/>
              </a:rPr>
              <a:t>'January'</a:t>
            </a:r>
            <a:r>
              <a:rPr lang="en-US" sz="1600" dirty="0">
                <a:solidFill>
                  <a:schemeClr val="tx1">
                    <a:lumMod val="95000"/>
                    <a:lumOff val="5000"/>
                  </a:schemeClr>
                </a:solidFill>
                <a:ea typeface="+mn-lt"/>
                <a:cs typeface="+mn-lt"/>
              </a:rPr>
              <a:t>,</a:t>
            </a:r>
            <a:r>
              <a:rPr lang="en-US" sz="1600" dirty="0">
                <a:solidFill>
                  <a:srgbClr val="F81B02"/>
                </a:solidFill>
                <a:ea typeface="+mn-lt"/>
                <a:cs typeface="+mn-lt"/>
              </a:rPr>
              <a:t> </a:t>
            </a:r>
            <a:r>
              <a:rPr lang="en-US" sz="1600" dirty="0">
                <a:solidFill>
                  <a:srgbClr val="00B050"/>
                </a:solidFill>
                <a:ea typeface="+mn-lt"/>
                <a:cs typeface="+mn-lt"/>
              </a:rPr>
              <a:t>'February'</a:t>
            </a:r>
            <a:r>
              <a:rPr lang="en-US" sz="1600" dirty="0">
                <a:solidFill>
                  <a:schemeClr val="tx1">
                    <a:lumMod val="95000"/>
                    <a:lumOff val="5000"/>
                  </a:schemeClr>
                </a:solidFill>
                <a:ea typeface="+mn-lt"/>
                <a:cs typeface="+mn-lt"/>
              </a:rPr>
              <a:t>, </a:t>
            </a:r>
            <a:r>
              <a:rPr lang="en-US" sz="1600" dirty="0">
                <a:solidFill>
                  <a:srgbClr val="00B050"/>
                </a:solidFill>
                <a:ea typeface="+mn-lt"/>
                <a:cs typeface="+mn-lt"/>
              </a:rPr>
              <a:t>'March'</a:t>
            </a:r>
            <a:r>
              <a:rPr lang="en-US" sz="1600" dirty="0">
                <a:solidFill>
                  <a:schemeClr val="tx1">
                    <a:lumMod val="95000"/>
                    <a:lumOff val="5000"/>
                  </a:schemeClr>
                </a:solidFill>
                <a:ea typeface="+mn-lt"/>
                <a:cs typeface="+mn-lt"/>
              </a:rPr>
              <a:t>,</a:t>
            </a:r>
            <a:r>
              <a:rPr lang="en-US" sz="1600" dirty="0">
                <a:solidFill>
                  <a:srgbClr val="F81B02"/>
                </a:solidFill>
                <a:ea typeface="+mn-lt"/>
                <a:cs typeface="+mn-lt"/>
              </a:rPr>
              <a:t> </a:t>
            </a:r>
            <a:r>
              <a:rPr lang="en-US" sz="1600" dirty="0">
                <a:solidFill>
                  <a:srgbClr val="00B050"/>
                </a:solidFill>
                <a:ea typeface="+mn-lt"/>
                <a:cs typeface="+mn-lt"/>
              </a:rPr>
              <a:t>'April'</a:t>
            </a:r>
            <a:r>
              <a:rPr lang="en-US" sz="1600" dirty="0">
                <a:solidFill>
                  <a:schemeClr val="tx1">
                    <a:lumMod val="95000"/>
                    <a:lumOff val="5000"/>
                  </a:schemeClr>
                </a:solidFill>
                <a:ea typeface="+mn-lt"/>
                <a:cs typeface="+mn-lt"/>
              </a:rPr>
              <a:t>,</a:t>
            </a:r>
            <a:r>
              <a:rPr lang="en-US" sz="1600" dirty="0">
                <a:solidFill>
                  <a:srgbClr val="F81B02"/>
                </a:solidFill>
                <a:ea typeface="+mn-lt"/>
                <a:cs typeface="+mn-lt"/>
              </a:rPr>
              <a:t> </a:t>
            </a:r>
            <a:r>
              <a:rPr lang="en-US" sz="1600" dirty="0">
                <a:solidFill>
                  <a:srgbClr val="00B050"/>
                </a:solidFill>
                <a:ea typeface="+mn-lt"/>
                <a:cs typeface="+mn-lt"/>
              </a:rPr>
              <a:t>'May'</a:t>
            </a:r>
            <a:r>
              <a:rPr lang="en-US" sz="1600" dirty="0">
                <a:solidFill>
                  <a:schemeClr val="tx1">
                    <a:lumMod val="95000"/>
                    <a:lumOff val="5000"/>
                  </a:schemeClr>
                </a:solidFill>
                <a:ea typeface="+mn-lt"/>
                <a:cs typeface="+mn-lt"/>
              </a:rPr>
              <a:t>,</a:t>
            </a:r>
            <a:r>
              <a:rPr lang="en-US" sz="1600" dirty="0">
                <a:solidFill>
                  <a:srgbClr val="F81B02"/>
                </a:solidFill>
                <a:ea typeface="+mn-lt"/>
                <a:cs typeface="+mn-lt"/>
              </a:rPr>
              <a:t> </a:t>
            </a:r>
            <a:r>
              <a:rPr lang="en-US" sz="1600" dirty="0">
                <a:solidFill>
                  <a:srgbClr val="00B050"/>
                </a:solidFill>
                <a:ea typeface="+mn-lt"/>
                <a:cs typeface="+mn-lt"/>
              </a:rPr>
              <a:t>'June'</a:t>
            </a:r>
            <a:r>
              <a:rPr lang="en-US" sz="1600" dirty="0">
                <a:solidFill>
                  <a:schemeClr val="tx1">
                    <a:lumMod val="95000"/>
                    <a:lumOff val="5000"/>
                  </a:schemeClr>
                </a:solidFill>
                <a:ea typeface="+mn-lt"/>
                <a:cs typeface="+mn-lt"/>
              </a:rPr>
              <a:t>,</a:t>
            </a:r>
            <a:r>
              <a:rPr lang="en-US" sz="1600" dirty="0">
                <a:solidFill>
                  <a:srgbClr val="F81B02"/>
                </a:solidFill>
                <a:ea typeface="+mn-lt"/>
                <a:cs typeface="+mn-lt"/>
              </a:rPr>
              <a:t> </a:t>
            </a:r>
            <a:r>
              <a:rPr lang="en-US" sz="1600" dirty="0">
                <a:solidFill>
                  <a:srgbClr val="00B050"/>
                </a:solidFill>
                <a:ea typeface="+mn-lt"/>
                <a:cs typeface="+mn-lt"/>
              </a:rPr>
              <a:t>'July'</a:t>
            </a:r>
            <a:r>
              <a:rPr lang="en-US" sz="1600" dirty="0">
                <a:solidFill>
                  <a:schemeClr val="tx1">
                    <a:lumMod val="95000"/>
                    <a:lumOff val="5000"/>
                  </a:schemeClr>
                </a:solidFill>
                <a:ea typeface="+mn-lt"/>
                <a:cs typeface="+mn-lt"/>
              </a:rPr>
              <a:t>,</a:t>
            </a:r>
            <a:r>
              <a:rPr lang="en-US" sz="1600" dirty="0">
                <a:solidFill>
                  <a:srgbClr val="F81B02"/>
                </a:solidFill>
                <a:ea typeface="+mn-lt"/>
                <a:cs typeface="+mn-lt"/>
              </a:rPr>
              <a:t> </a:t>
            </a:r>
            <a:r>
              <a:rPr lang="en-US" sz="1600" dirty="0">
                <a:solidFill>
                  <a:srgbClr val="00B050"/>
                </a:solidFill>
                <a:ea typeface="+mn-lt"/>
                <a:cs typeface="+mn-lt"/>
              </a:rPr>
              <a:t>'August'</a:t>
            </a:r>
            <a:r>
              <a:rPr lang="en-US" sz="1600" dirty="0">
                <a:solidFill>
                  <a:schemeClr val="tx1">
                    <a:lumMod val="95000"/>
                    <a:lumOff val="5000"/>
                  </a:schemeClr>
                </a:solidFill>
                <a:ea typeface="+mn-lt"/>
                <a:cs typeface="+mn-lt"/>
              </a:rPr>
              <a:t>,</a:t>
            </a:r>
            <a:r>
              <a:rPr lang="en-US" sz="1600" dirty="0">
                <a:solidFill>
                  <a:srgbClr val="F81B02"/>
                </a:solidFill>
                <a:ea typeface="+mn-lt"/>
                <a:cs typeface="+mn-lt"/>
              </a:rPr>
              <a:t> </a:t>
            </a:r>
            <a:r>
              <a:rPr lang="en-US" sz="1600" dirty="0">
                <a:solidFill>
                  <a:srgbClr val="00B050"/>
                </a:solidFill>
                <a:ea typeface="+mn-lt"/>
                <a:cs typeface="+mn-lt"/>
              </a:rPr>
              <a:t>'September'</a:t>
            </a:r>
            <a:r>
              <a:rPr lang="en-US" sz="1600" dirty="0">
                <a:solidFill>
                  <a:schemeClr val="tx1">
                    <a:lumMod val="95000"/>
                    <a:lumOff val="5000"/>
                  </a:schemeClr>
                </a:solidFill>
                <a:ea typeface="+mn-lt"/>
                <a:cs typeface="+mn-lt"/>
              </a:rPr>
              <a:t>,</a:t>
            </a:r>
            <a:r>
              <a:rPr lang="en-US" sz="1600" dirty="0">
                <a:solidFill>
                  <a:srgbClr val="F81B02"/>
                </a:solidFill>
                <a:ea typeface="+mn-lt"/>
                <a:cs typeface="+mn-lt"/>
              </a:rPr>
              <a:t> </a:t>
            </a:r>
            <a:r>
              <a:rPr lang="en-US" sz="1600" dirty="0">
                <a:solidFill>
                  <a:srgbClr val="00B050"/>
                </a:solidFill>
                <a:ea typeface="+mn-lt"/>
                <a:cs typeface="+mn-lt"/>
              </a:rPr>
              <a:t>'October'</a:t>
            </a:r>
            <a:r>
              <a:rPr lang="en-US" sz="1600" dirty="0">
                <a:solidFill>
                  <a:schemeClr val="tx1">
                    <a:lumMod val="95000"/>
                    <a:lumOff val="5000"/>
                  </a:schemeClr>
                </a:solidFill>
                <a:ea typeface="+mn-lt"/>
                <a:cs typeface="+mn-lt"/>
              </a:rPr>
              <a:t>,</a:t>
            </a:r>
            <a:r>
              <a:rPr lang="en-US" sz="1600" dirty="0">
                <a:solidFill>
                  <a:srgbClr val="00B050"/>
                </a:solidFill>
                <a:ea typeface="+mn-lt"/>
                <a:cs typeface="+mn-lt"/>
              </a:rPr>
              <a:t> 'November'</a:t>
            </a:r>
            <a:r>
              <a:rPr lang="en-US" sz="1600" dirty="0">
                <a:solidFill>
                  <a:schemeClr val="tx1">
                    <a:lumMod val="95000"/>
                    <a:lumOff val="5000"/>
                  </a:schemeClr>
                </a:solidFill>
                <a:ea typeface="+mn-lt"/>
                <a:cs typeface="+mn-lt"/>
              </a:rPr>
              <a:t>,</a:t>
            </a:r>
            <a:r>
              <a:rPr lang="en-US" sz="1600" dirty="0">
                <a:solidFill>
                  <a:srgbClr val="F81B02"/>
                </a:solidFill>
                <a:ea typeface="+mn-lt"/>
                <a:cs typeface="+mn-lt"/>
              </a:rPr>
              <a:t> </a:t>
            </a:r>
            <a:r>
              <a:rPr lang="en-US" sz="1600" dirty="0">
                <a:solidFill>
                  <a:srgbClr val="00B050"/>
                </a:solidFill>
                <a:ea typeface="+mn-lt"/>
                <a:cs typeface="+mn-lt"/>
              </a:rPr>
              <a:t>'December'</a:t>
            </a:r>
            <a:r>
              <a:rPr lang="en-US" sz="1600" dirty="0">
                <a:solidFill>
                  <a:schemeClr val="tx1">
                    <a:lumMod val="95000"/>
                    <a:lumOff val="5000"/>
                  </a:schemeClr>
                </a:solidFill>
                <a:ea typeface="+mn-lt"/>
                <a:cs typeface="+mn-lt"/>
              </a:rPr>
              <a:t>], </a:t>
            </a:r>
            <a:r>
              <a:rPr lang="en-US" sz="1600" dirty="0">
                <a:solidFill>
                  <a:srgbClr val="7030A0"/>
                </a:solidFill>
                <a:ea typeface="+mn-lt"/>
                <a:cs typeface="+mn-lt"/>
              </a:rPr>
              <a:t>ordered</a:t>
            </a:r>
            <a:r>
              <a:rPr lang="en-US" sz="1600" dirty="0">
                <a:solidFill>
                  <a:schemeClr val="tx1">
                    <a:lumMod val="95000"/>
                    <a:lumOff val="5000"/>
                  </a:schemeClr>
                </a:solidFill>
                <a:ea typeface="+mn-lt"/>
                <a:cs typeface="+mn-lt"/>
              </a:rPr>
              <a:t>=</a:t>
            </a:r>
            <a:r>
              <a:rPr lang="en-US" sz="1600" dirty="0">
                <a:solidFill>
                  <a:srgbClr val="0070C0"/>
                </a:solidFill>
                <a:ea typeface="+mn-lt"/>
                <a:cs typeface="+mn-lt"/>
              </a:rPr>
              <a:t>True</a:t>
            </a:r>
            <a:r>
              <a:rPr lang="en-US" sz="1600" dirty="0">
                <a:solidFill>
                  <a:schemeClr val="tx1">
                    <a:lumMod val="95000"/>
                    <a:lumOff val="5000"/>
                  </a:schemeClr>
                </a:solidFill>
                <a:ea typeface="+mn-lt"/>
                <a:cs typeface="+mn-lt"/>
              </a:rPr>
              <a:t>)</a:t>
            </a:r>
          </a:p>
          <a:p>
            <a:pPr marL="400050" indent="-285750">
              <a:lnSpc>
                <a:spcPct val="110000"/>
              </a:lnSpc>
              <a:spcBef>
                <a:spcPts val="200"/>
              </a:spcBef>
              <a:buFont typeface="Wingdings"/>
              <a:buChar char="§"/>
            </a:pPr>
            <a:r>
              <a:rPr lang="en-US" sz="1600" err="1">
                <a:solidFill>
                  <a:schemeClr val="tx1">
                    <a:lumMod val="95000"/>
                    <a:lumOff val="5000"/>
                  </a:schemeClr>
                </a:solidFill>
                <a:ea typeface="+mn-lt"/>
                <a:cs typeface="+mn-lt"/>
              </a:rPr>
              <a:t>reviews_per_month</a:t>
            </a:r>
            <a:r>
              <a:rPr lang="en-US" sz="1600" dirty="0">
                <a:solidFill>
                  <a:schemeClr val="tx1">
                    <a:lumMod val="95000"/>
                    <a:lumOff val="5000"/>
                  </a:schemeClr>
                </a:solidFill>
                <a:ea typeface="+mn-lt"/>
                <a:cs typeface="+mn-lt"/>
              </a:rPr>
              <a:t> = </a:t>
            </a:r>
            <a:r>
              <a:rPr lang="en-US" sz="1600" err="1">
                <a:solidFill>
                  <a:schemeClr val="tx1">
                    <a:lumMod val="95000"/>
                    <a:lumOff val="5000"/>
                  </a:schemeClr>
                </a:solidFill>
                <a:ea typeface="+mn-lt"/>
                <a:cs typeface="+mn-lt"/>
              </a:rPr>
              <a:t>reviews_per_month.sort_values</a:t>
            </a:r>
            <a:r>
              <a:rPr lang="en-US" sz="1600" dirty="0">
                <a:solidFill>
                  <a:schemeClr val="tx1">
                    <a:lumMod val="95000"/>
                    <a:lumOff val="5000"/>
                  </a:schemeClr>
                </a:solidFill>
                <a:ea typeface="+mn-lt"/>
                <a:cs typeface="+mn-lt"/>
              </a:rPr>
              <a:t>(</a:t>
            </a:r>
            <a:r>
              <a:rPr lang="en-US" sz="1600" dirty="0">
                <a:solidFill>
                  <a:srgbClr val="00B050"/>
                </a:solidFill>
                <a:ea typeface="+mn-lt"/>
                <a:cs typeface="+mn-lt"/>
              </a:rPr>
              <a:t>'Month'</a:t>
            </a:r>
            <a:r>
              <a:rPr lang="en-US" sz="1600" dirty="0">
                <a:solidFill>
                  <a:schemeClr val="tx1">
                    <a:lumMod val="95000"/>
                    <a:lumOff val="5000"/>
                  </a:schemeClr>
                </a:solidFill>
                <a:ea typeface="+mn-lt"/>
                <a:cs typeface="+mn-lt"/>
              </a:rPr>
              <a:t>)</a:t>
            </a:r>
          </a:p>
          <a:p>
            <a:pPr marL="400050" indent="-285750">
              <a:lnSpc>
                <a:spcPct val="110000"/>
              </a:lnSpc>
              <a:spcBef>
                <a:spcPts val="200"/>
              </a:spcBef>
              <a:buFont typeface="Wingdings"/>
              <a:buChar char="§"/>
            </a:pPr>
            <a:r>
              <a:rPr lang="en-US" sz="1600" err="1">
                <a:solidFill>
                  <a:schemeClr val="tx1">
                    <a:lumMod val="95000"/>
                    <a:lumOff val="5000"/>
                  </a:schemeClr>
                </a:solidFill>
                <a:ea typeface="+mn-lt"/>
                <a:cs typeface="+mn-lt"/>
              </a:rPr>
              <a:t>reviews_per_month.index</a:t>
            </a:r>
            <a:r>
              <a:rPr lang="en-US" sz="1600" dirty="0">
                <a:solidFill>
                  <a:schemeClr val="tx1">
                    <a:lumMod val="95000"/>
                    <a:lumOff val="5000"/>
                  </a:schemeClr>
                </a:solidFill>
                <a:ea typeface="+mn-lt"/>
                <a:cs typeface="+mn-lt"/>
              </a:rPr>
              <a:t> = </a:t>
            </a:r>
            <a:r>
              <a:rPr lang="en-US" sz="1600" dirty="0">
                <a:solidFill>
                  <a:srgbClr val="7030A0"/>
                </a:solidFill>
                <a:ea typeface="+mn-lt"/>
                <a:cs typeface="+mn-lt"/>
              </a:rPr>
              <a:t>range</a:t>
            </a:r>
            <a:r>
              <a:rPr lang="en-US" sz="1600" dirty="0">
                <a:solidFill>
                  <a:schemeClr val="tx1">
                    <a:lumMod val="95000"/>
                    <a:lumOff val="5000"/>
                  </a:schemeClr>
                </a:solidFill>
                <a:ea typeface="+mn-lt"/>
                <a:cs typeface="+mn-lt"/>
              </a:rPr>
              <a:t>(</a:t>
            </a:r>
            <a:r>
              <a:rPr lang="en-US" sz="1600" dirty="0">
                <a:solidFill>
                  <a:srgbClr val="0070C0"/>
                </a:solidFill>
                <a:ea typeface="+mn-lt"/>
                <a:cs typeface="+mn-lt"/>
              </a:rPr>
              <a:t>1</a:t>
            </a:r>
            <a:r>
              <a:rPr lang="en-US" sz="1600" dirty="0">
                <a:solidFill>
                  <a:schemeClr val="tx1">
                    <a:lumMod val="95000"/>
                    <a:lumOff val="5000"/>
                  </a:schemeClr>
                </a:solidFill>
                <a:ea typeface="+mn-lt"/>
                <a:cs typeface="+mn-lt"/>
              </a:rPr>
              <a:t>, </a:t>
            </a:r>
            <a:r>
              <a:rPr lang="en-US" sz="1600" err="1">
                <a:solidFill>
                  <a:srgbClr val="7030A0"/>
                </a:solidFill>
                <a:ea typeface="+mn-lt"/>
                <a:cs typeface="+mn-lt"/>
              </a:rPr>
              <a:t>len</a:t>
            </a:r>
            <a:r>
              <a:rPr lang="en-US" sz="1600" dirty="0">
                <a:solidFill>
                  <a:schemeClr val="tx1">
                    <a:lumMod val="95000"/>
                    <a:lumOff val="5000"/>
                  </a:schemeClr>
                </a:solidFill>
                <a:ea typeface="+mn-lt"/>
                <a:cs typeface="+mn-lt"/>
              </a:rPr>
              <a:t>(</a:t>
            </a:r>
            <a:r>
              <a:rPr lang="en-US" sz="1600" err="1">
                <a:solidFill>
                  <a:schemeClr val="tx1">
                    <a:lumMod val="95000"/>
                    <a:lumOff val="5000"/>
                  </a:schemeClr>
                </a:solidFill>
                <a:ea typeface="+mn-lt"/>
                <a:cs typeface="+mn-lt"/>
              </a:rPr>
              <a:t>reviews_per_month</a:t>
            </a:r>
            <a:r>
              <a:rPr lang="en-US" sz="1600" dirty="0">
                <a:solidFill>
                  <a:schemeClr val="tx1">
                    <a:lumMod val="95000"/>
                    <a:lumOff val="5000"/>
                  </a:schemeClr>
                </a:solidFill>
                <a:ea typeface="+mn-lt"/>
                <a:cs typeface="+mn-lt"/>
              </a:rPr>
              <a:t>) + </a:t>
            </a:r>
            <a:r>
              <a:rPr lang="en-US" sz="1600" dirty="0">
                <a:solidFill>
                  <a:srgbClr val="0070C0"/>
                </a:solidFill>
                <a:ea typeface="+mn-lt"/>
                <a:cs typeface="+mn-lt"/>
              </a:rPr>
              <a:t>1</a:t>
            </a:r>
            <a:r>
              <a:rPr lang="en-US" sz="1600" dirty="0">
                <a:solidFill>
                  <a:schemeClr val="tx1">
                    <a:lumMod val="95000"/>
                    <a:lumOff val="5000"/>
                  </a:schemeClr>
                </a:solidFill>
                <a:ea typeface="+mn-lt"/>
                <a:cs typeface="+mn-lt"/>
              </a:rPr>
              <a:t>)</a:t>
            </a:r>
            <a:endParaRPr lang="en-US" sz="1600">
              <a:solidFill>
                <a:schemeClr val="tx1">
                  <a:lumMod val="95000"/>
                  <a:lumOff val="5000"/>
                </a:schemeClr>
              </a:solidFill>
            </a:endParaRPr>
          </a:p>
          <a:p>
            <a:pPr marL="400050" indent="-285750">
              <a:lnSpc>
                <a:spcPct val="110000"/>
              </a:lnSpc>
              <a:spcBef>
                <a:spcPts val="200"/>
              </a:spcBef>
              <a:buFont typeface="Wingdings"/>
              <a:buChar char="§"/>
            </a:pPr>
            <a:r>
              <a:rPr lang="en-US" sz="1600" dirty="0">
                <a:solidFill>
                  <a:srgbClr val="0070C0"/>
                </a:solidFill>
                <a:ea typeface="+mn-lt"/>
                <a:cs typeface="+mn-lt"/>
              </a:rPr>
              <a:t>print</a:t>
            </a:r>
            <a:r>
              <a:rPr lang="en-US" sz="1600" dirty="0">
                <a:solidFill>
                  <a:schemeClr val="tx1">
                    <a:lumMod val="95000"/>
                    <a:lumOff val="5000"/>
                  </a:schemeClr>
                </a:solidFill>
                <a:ea typeface="+mn-lt"/>
                <a:cs typeface="+mn-lt"/>
              </a:rPr>
              <a:t>(</a:t>
            </a:r>
            <a:r>
              <a:rPr lang="en-US" sz="1600" err="1">
                <a:solidFill>
                  <a:schemeClr val="tx1">
                    <a:lumMod val="95000"/>
                    <a:lumOff val="5000"/>
                  </a:schemeClr>
                </a:solidFill>
                <a:ea typeface="+mn-lt"/>
                <a:cs typeface="+mn-lt"/>
              </a:rPr>
              <a:t>reviews_per_month</a:t>
            </a:r>
            <a:r>
              <a:rPr lang="en-US" sz="1600" dirty="0">
                <a:solidFill>
                  <a:schemeClr val="tx1">
                    <a:lumMod val="95000"/>
                    <a:lumOff val="5000"/>
                  </a:schemeClr>
                </a:solidFill>
                <a:ea typeface="+mn-lt"/>
                <a:cs typeface="+mn-lt"/>
              </a:rPr>
              <a:t>)</a:t>
            </a:r>
          </a:p>
          <a:p>
            <a:pPr marL="400050" indent="-285750">
              <a:lnSpc>
                <a:spcPct val="110000"/>
              </a:lnSpc>
              <a:spcBef>
                <a:spcPts val="200"/>
              </a:spcBef>
              <a:buFont typeface="Arial"/>
              <a:buChar char="•"/>
            </a:pPr>
            <a:endParaRPr lang="en-US" sz="1600" dirty="0">
              <a:solidFill>
                <a:schemeClr val="tx1">
                  <a:lumMod val="95000"/>
                  <a:lumOff val="5000"/>
                </a:schemeClr>
              </a:solidFill>
              <a:ea typeface="+mn-lt"/>
              <a:cs typeface="+mn-lt"/>
            </a:endParaRPr>
          </a:p>
          <a:p>
            <a:pPr marL="400050" indent="-285750">
              <a:lnSpc>
                <a:spcPct val="110000"/>
              </a:lnSpc>
              <a:spcBef>
                <a:spcPts val="200"/>
              </a:spcBef>
              <a:buFont typeface="Wingdings"/>
              <a:buChar char="§"/>
            </a:pPr>
            <a:r>
              <a:rPr lang="en-US" sz="1600" dirty="0">
                <a:solidFill>
                  <a:schemeClr val="tx1">
                    <a:lumMod val="95000"/>
                    <a:lumOff val="5000"/>
                  </a:schemeClr>
                </a:solidFill>
                <a:ea typeface="+mn-lt"/>
                <a:cs typeface="+mn-lt"/>
              </a:rPr>
              <a:t>x = </a:t>
            </a:r>
            <a:r>
              <a:rPr lang="en-US" sz="1600" err="1">
                <a:solidFill>
                  <a:schemeClr val="tx1">
                    <a:lumMod val="95000"/>
                    <a:lumOff val="5000"/>
                  </a:schemeClr>
                </a:solidFill>
                <a:ea typeface="+mn-lt"/>
                <a:cs typeface="+mn-lt"/>
              </a:rPr>
              <a:t>reviews_per_month</a:t>
            </a:r>
            <a:r>
              <a:rPr lang="en-US" sz="1600" dirty="0">
                <a:solidFill>
                  <a:schemeClr val="tx1">
                    <a:lumMod val="95000"/>
                    <a:lumOff val="5000"/>
                  </a:schemeClr>
                </a:solidFill>
                <a:ea typeface="+mn-lt"/>
                <a:cs typeface="+mn-lt"/>
              </a:rPr>
              <a:t>[</a:t>
            </a:r>
            <a:r>
              <a:rPr lang="en-US" sz="1600" dirty="0">
                <a:solidFill>
                  <a:srgbClr val="00B050"/>
                </a:solidFill>
                <a:ea typeface="+mn-lt"/>
                <a:cs typeface="+mn-lt"/>
              </a:rPr>
              <a:t>'Month'</a:t>
            </a:r>
            <a:r>
              <a:rPr lang="en-US" sz="1600" dirty="0">
                <a:solidFill>
                  <a:schemeClr val="tx1">
                    <a:lumMod val="95000"/>
                    <a:lumOff val="5000"/>
                  </a:schemeClr>
                </a:solidFill>
                <a:ea typeface="+mn-lt"/>
                <a:cs typeface="+mn-lt"/>
              </a:rPr>
              <a:t>]</a:t>
            </a:r>
          </a:p>
          <a:p>
            <a:pPr marL="400050" indent="-285750">
              <a:lnSpc>
                <a:spcPct val="110000"/>
              </a:lnSpc>
              <a:spcBef>
                <a:spcPts val="200"/>
              </a:spcBef>
              <a:buFont typeface="Wingdings"/>
              <a:buChar char="§"/>
            </a:pPr>
            <a:r>
              <a:rPr lang="en-US" sz="1600" dirty="0">
                <a:solidFill>
                  <a:schemeClr val="tx1">
                    <a:lumMod val="95000"/>
                    <a:lumOff val="5000"/>
                  </a:schemeClr>
                </a:solidFill>
                <a:ea typeface="+mn-lt"/>
                <a:cs typeface="+mn-lt"/>
              </a:rPr>
              <a:t>y = </a:t>
            </a:r>
            <a:r>
              <a:rPr lang="en-US" sz="1600" err="1">
                <a:solidFill>
                  <a:schemeClr val="tx1">
                    <a:lumMod val="95000"/>
                    <a:lumOff val="5000"/>
                  </a:schemeClr>
                </a:solidFill>
                <a:ea typeface="+mn-lt"/>
                <a:cs typeface="+mn-lt"/>
              </a:rPr>
              <a:t>reviews_per_month</a:t>
            </a:r>
            <a:r>
              <a:rPr lang="en-US" sz="1600" dirty="0">
                <a:solidFill>
                  <a:schemeClr val="tx1">
                    <a:lumMod val="95000"/>
                    <a:lumOff val="5000"/>
                  </a:schemeClr>
                </a:solidFill>
                <a:ea typeface="+mn-lt"/>
                <a:cs typeface="+mn-lt"/>
              </a:rPr>
              <a:t>[</a:t>
            </a:r>
            <a:r>
              <a:rPr lang="en-US" sz="1600" dirty="0">
                <a:solidFill>
                  <a:srgbClr val="00B050"/>
                </a:solidFill>
                <a:ea typeface="+mn-lt"/>
                <a:cs typeface="+mn-lt"/>
              </a:rPr>
              <a:t>'Number of Reviews'</a:t>
            </a:r>
            <a:r>
              <a:rPr lang="en-US" sz="1600" dirty="0">
                <a:solidFill>
                  <a:schemeClr val="tx1">
                    <a:lumMod val="95000"/>
                    <a:lumOff val="5000"/>
                  </a:schemeClr>
                </a:solidFill>
                <a:ea typeface="+mn-lt"/>
                <a:cs typeface="+mn-lt"/>
              </a:rPr>
              <a:t>]</a:t>
            </a:r>
          </a:p>
          <a:p>
            <a:pPr marL="400050" indent="-285750">
              <a:lnSpc>
                <a:spcPct val="110000"/>
              </a:lnSpc>
              <a:spcBef>
                <a:spcPts val="200"/>
              </a:spcBef>
              <a:buFont typeface="Wingdings"/>
              <a:buChar char="§"/>
            </a:pPr>
            <a:r>
              <a:rPr lang="en-US" sz="1600" err="1">
                <a:solidFill>
                  <a:schemeClr val="tx1">
                    <a:lumMod val="95000"/>
                    <a:lumOff val="5000"/>
                  </a:schemeClr>
                </a:solidFill>
                <a:ea typeface="+mn-lt"/>
                <a:cs typeface="+mn-lt"/>
              </a:rPr>
              <a:t>plt.plot</a:t>
            </a:r>
            <a:r>
              <a:rPr lang="en-US" sz="1600" dirty="0">
                <a:solidFill>
                  <a:schemeClr val="tx1">
                    <a:lumMod val="95000"/>
                    <a:lumOff val="5000"/>
                  </a:schemeClr>
                </a:solidFill>
                <a:ea typeface="+mn-lt"/>
                <a:cs typeface="+mn-lt"/>
              </a:rPr>
              <a:t>(x, y,</a:t>
            </a:r>
            <a:r>
              <a:rPr lang="en-US" sz="1600" dirty="0">
                <a:solidFill>
                  <a:srgbClr val="F81B02"/>
                </a:solidFill>
                <a:ea typeface="+mn-lt"/>
                <a:cs typeface="+mn-lt"/>
              </a:rPr>
              <a:t> </a:t>
            </a:r>
            <a:r>
              <a:rPr lang="en-US" sz="1600" dirty="0">
                <a:solidFill>
                  <a:srgbClr val="00B050"/>
                </a:solidFill>
                <a:ea typeface="+mn-lt"/>
                <a:cs typeface="+mn-lt"/>
              </a:rPr>
              <a:t>'*-k'</a:t>
            </a:r>
            <a:r>
              <a:rPr lang="en-US" sz="1600" dirty="0">
                <a:solidFill>
                  <a:srgbClr val="F81B02"/>
                </a:solidFill>
                <a:ea typeface="+mn-lt"/>
                <a:cs typeface="+mn-lt"/>
              </a:rPr>
              <a:t>, </a:t>
            </a:r>
            <a:r>
              <a:rPr lang="en-US" sz="1600" err="1">
                <a:solidFill>
                  <a:srgbClr val="7030A0"/>
                </a:solidFill>
                <a:ea typeface="+mn-lt"/>
                <a:cs typeface="+mn-lt"/>
              </a:rPr>
              <a:t>ms</a:t>
            </a:r>
            <a:r>
              <a:rPr lang="en-US" sz="1600" dirty="0">
                <a:solidFill>
                  <a:schemeClr val="tx1">
                    <a:lumMod val="95000"/>
                    <a:lumOff val="5000"/>
                  </a:schemeClr>
                </a:solidFill>
                <a:ea typeface="+mn-lt"/>
                <a:cs typeface="+mn-lt"/>
              </a:rPr>
              <a:t>=</a:t>
            </a:r>
            <a:r>
              <a:rPr lang="en-US" sz="1600" dirty="0">
                <a:solidFill>
                  <a:srgbClr val="0070C0"/>
                </a:solidFill>
                <a:ea typeface="+mn-lt"/>
                <a:cs typeface="+mn-lt"/>
              </a:rPr>
              <a:t>5</a:t>
            </a:r>
            <a:r>
              <a:rPr lang="en-US" sz="1600" dirty="0">
                <a:solidFill>
                  <a:schemeClr val="tx1">
                    <a:lumMod val="95000"/>
                    <a:lumOff val="5000"/>
                  </a:schemeClr>
                </a:solidFill>
                <a:ea typeface="+mn-lt"/>
                <a:cs typeface="+mn-lt"/>
              </a:rPr>
              <a:t>)</a:t>
            </a:r>
          </a:p>
          <a:p>
            <a:pPr marL="400050" indent="-285750">
              <a:lnSpc>
                <a:spcPct val="110000"/>
              </a:lnSpc>
              <a:spcBef>
                <a:spcPts val="200"/>
              </a:spcBef>
              <a:buFont typeface="Wingdings"/>
              <a:buChar char="§"/>
            </a:pPr>
            <a:r>
              <a:rPr lang="en-US" sz="1600" err="1">
                <a:solidFill>
                  <a:schemeClr val="tx1">
                    <a:lumMod val="95000"/>
                    <a:lumOff val="5000"/>
                  </a:schemeClr>
                </a:solidFill>
                <a:ea typeface="+mn-lt"/>
                <a:cs typeface="+mn-lt"/>
              </a:rPr>
              <a:t>plt.xlabel</a:t>
            </a:r>
            <a:r>
              <a:rPr lang="en-US" sz="1600" dirty="0">
                <a:solidFill>
                  <a:schemeClr val="tx1">
                    <a:lumMod val="95000"/>
                    <a:lumOff val="5000"/>
                  </a:schemeClr>
                </a:solidFill>
                <a:ea typeface="+mn-lt"/>
                <a:cs typeface="+mn-lt"/>
              </a:rPr>
              <a:t>(</a:t>
            </a:r>
            <a:r>
              <a:rPr lang="en-US" sz="1600" dirty="0">
                <a:solidFill>
                  <a:srgbClr val="00B050"/>
                </a:solidFill>
                <a:ea typeface="+mn-lt"/>
                <a:cs typeface="+mn-lt"/>
              </a:rPr>
              <a:t>'Month'</a:t>
            </a:r>
            <a:r>
              <a:rPr lang="en-US" sz="1600" dirty="0">
                <a:solidFill>
                  <a:schemeClr val="tx1">
                    <a:lumMod val="95000"/>
                    <a:lumOff val="5000"/>
                  </a:schemeClr>
                </a:solidFill>
                <a:ea typeface="+mn-lt"/>
                <a:cs typeface="+mn-lt"/>
              </a:rPr>
              <a:t>)</a:t>
            </a:r>
          </a:p>
          <a:p>
            <a:pPr marL="400050" indent="-285750">
              <a:lnSpc>
                <a:spcPct val="110000"/>
              </a:lnSpc>
              <a:spcBef>
                <a:spcPts val="200"/>
              </a:spcBef>
              <a:buFont typeface="Wingdings"/>
              <a:buChar char="§"/>
            </a:pPr>
            <a:r>
              <a:rPr lang="en-US" sz="1600" err="1">
                <a:solidFill>
                  <a:schemeClr val="tx1">
                    <a:lumMod val="95000"/>
                    <a:lumOff val="5000"/>
                  </a:schemeClr>
                </a:solidFill>
                <a:ea typeface="+mn-lt"/>
                <a:cs typeface="+mn-lt"/>
              </a:rPr>
              <a:t>plt.ylabel</a:t>
            </a:r>
            <a:r>
              <a:rPr lang="en-US" sz="1600" dirty="0">
                <a:solidFill>
                  <a:schemeClr val="tx1">
                    <a:lumMod val="95000"/>
                    <a:lumOff val="5000"/>
                  </a:schemeClr>
                </a:solidFill>
                <a:ea typeface="+mn-lt"/>
                <a:cs typeface="+mn-lt"/>
              </a:rPr>
              <a:t>(</a:t>
            </a:r>
            <a:r>
              <a:rPr lang="en-US" sz="1600" dirty="0">
                <a:solidFill>
                  <a:srgbClr val="00B050"/>
                </a:solidFill>
                <a:ea typeface="+mn-lt"/>
                <a:cs typeface="+mn-lt"/>
              </a:rPr>
              <a:t>'Number of Reviews'</a:t>
            </a:r>
            <a:r>
              <a:rPr lang="en-US" sz="1600" dirty="0">
                <a:solidFill>
                  <a:schemeClr val="tx1">
                    <a:lumMod val="95000"/>
                    <a:lumOff val="5000"/>
                  </a:schemeClr>
                </a:solidFill>
                <a:ea typeface="+mn-lt"/>
                <a:cs typeface="+mn-lt"/>
              </a:rPr>
              <a:t>)</a:t>
            </a:r>
          </a:p>
          <a:p>
            <a:pPr marL="400050" indent="-285750">
              <a:lnSpc>
                <a:spcPct val="110000"/>
              </a:lnSpc>
              <a:spcBef>
                <a:spcPts val="200"/>
              </a:spcBef>
              <a:buFont typeface="Wingdings"/>
              <a:buChar char="§"/>
            </a:pPr>
            <a:r>
              <a:rPr lang="en-US" sz="1600" err="1">
                <a:solidFill>
                  <a:schemeClr val="tx1">
                    <a:lumMod val="95000"/>
                    <a:lumOff val="5000"/>
                  </a:schemeClr>
                </a:solidFill>
                <a:ea typeface="+mn-lt"/>
                <a:cs typeface="+mn-lt"/>
              </a:rPr>
              <a:t>plt.title</a:t>
            </a:r>
            <a:r>
              <a:rPr lang="en-US" sz="1600" dirty="0">
                <a:solidFill>
                  <a:schemeClr val="tx1">
                    <a:lumMod val="95000"/>
                    <a:lumOff val="5000"/>
                  </a:schemeClr>
                </a:solidFill>
                <a:ea typeface="+mn-lt"/>
                <a:cs typeface="+mn-lt"/>
              </a:rPr>
              <a:t>(</a:t>
            </a:r>
            <a:r>
              <a:rPr lang="en-US" sz="1600" dirty="0">
                <a:solidFill>
                  <a:srgbClr val="00B050"/>
                </a:solidFill>
                <a:ea typeface="+mn-lt"/>
                <a:cs typeface="+mn-lt"/>
              </a:rPr>
              <a:t>'Number of Reviews per Month'</a:t>
            </a:r>
            <a:r>
              <a:rPr lang="en-US" sz="1600" dirty="0">
                <a:solidFill>
                  <a:schemeClr val="tx1">
                    <a:lumMod val="95000"/>
                    <a:lumOff val="5000"/>
                  </a:schemeClr>
                </a:solidFill>
                <a:ea typeface="+mn-lt"/>
                <a:cs typeface="+mn-lt"/>
              </a:rPr>
              <a:t>)</a:t>
            </a:r>
          </a:p>
          <a:p>
            <a:pPr marL="400050" indent="-285750">
              <a:lnSpc>
                <a:spcPct val="110000"/>
              </a:lnSpc>
              <a:spcBef>
                <a:spcPts val="200"/>
              </a:spcBef>
              <a:buFont typeface="Wingdings"/>
              <a:buChar char="§"/>
            </a:pPr>
            <a:r>
              <a:rPr lang="en-US" sz="1600" err="1">
                <a:solidFill>
                  <a:schemeClr val="tx1">
                    <a:lumMod val="95000"/>
                    <a:lumOff val="5000"/>
                  </a:schemeClr>
                </a:solidFill>
                <a:ea typeface="+mn-lt"/>
                <a:cs typeface="+mn-lt"/>
              </a:rPr>
              <a:t>plt.show</a:t>
            </a:r>
            <a:r>
              <a:rPr lang="en-US" sz="1600" dirty="0">
                <a:solidFill>
                  <a:schemeClr val="tx1">
                    <a:lumMod val="95000"/>
                    <a:lumOff val="5000"/>
                  </a:schemeClr>
                </a:solidFill>
                <a:ea typeface="+mn-lt"/>
                <a:cs typeface="+mn-lt"/>
              </a:rPr>
              <a:t>()</a:t>
            </a:r>
          </a:p>
          <a:p>
            <a:pPr marL="400050" indent="-285750">
              <a:lnSpc>
                <a:spcPct val="110000"/>
              </a:lnSpc>
              <a:spcBef>
                <a:spcPts val="200"/>
              </a:spcBef>
              <a:buFont typeface="Arial"/>
              <a:buChar char="•"/>
            </a:pPr>
            <a:endParaRPr lang="en-US" sz="1600" dirty="0">
              <a:solidFill>
                <a:srgbClr val="F81B02"/>
              </a:solidFill>
              <a:ea typeface="+mn-lt"/>
              <a:cs typeface="+mn-lt"/>
            </a:endParaRPr>
          </a:p>
        </p:txBody>
      </p:sp>
      <p:sp>
        <p:nvSpPr>
          <p:cNvPr id="4" name="Title 1">
            <a:extLst>
              <a:ext uri="{FF2B5EF4-FFF2-40B4-BE49-F238E27FC236}">
                <a16:creationId xmlns:a16="http://schemas.microsoft.com/office/drawing/2014/main" id="{210C57A3-96E3-E9AF-FAB6-6668AE17032C}"/>
              </a:ext>
            </a:extLst>
          </p:cNvPr>
          <p:cNvSpPr txBox="1">
            <a:spLocks/>
          </p:cNvSpPr>
          <p:nvPr/>
        </p:nvSpPr>
        <p:spPr>
          <a:xfrm>
            <a:off x="1946418" y="1330"/>
            <a:ext cx="6898971" cy="557520"/>
          </a:xfrm>
          <a:prstGeom prst="rect">
            <a:avLst/>
          </a:prstGeom>
        </p:spPr>
        <p:txBody>
          <a:bodyPr vert="horz" lIns="228600" tIns="228600" rIns="228600" bIns="228600" rtlCol="0" anchor="ctr">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accent1"/>
                </a:solidFill>
                <a:latin typeface="Rockwell"/>
              </a:rPr>
              <a:t>11b.</a:t>
            </a:r>
            <a:r>
              <a:rPr lang="en-US" sz="2400" b="1" dirty="0">
                <a:solidFill>
                  <a:schemeClr val="accent1"/>
                </a:solidFill>
                <a:latin typeface="Rockwell"/>
                <a:ea typeface="+mj-lt"/>
                <a:cs typeface="+mj-lt"/>
              </a:rPr>
              <a:t> Amount of review per month</a:t>
            </a:r>
            <a:r>
              <a:rPr lang="en-US" sz="2400" b="1" dirty="0">
                <a:solidFill>
                  <a:schemeClr val="accent1"/>
                </a:solidFill>
                <a:ea typeface="+mn-lt"/>
                <a:cs typeface="+mn-lt"/>
              </a:rPr>
              <a:t> (</a:t>
            </a:r>
            <a:r>
              <a:rPr lang="en-US" sz="2400" b="1" dirty="0">
                <a:solidFill>
                  <a:srgbClr val="0070C0"/>
                </a:solidFill>
                <a:ea typeface="+mn-lt"/>
                <a:cs typeface="+mn-lt"/>
              </a:rPr>
              <a:t>Code</a:t>
            </a:r>
            <a:r>
              <a:rPr lang="en-US" sz="2400" b="1" dirty="0">
                <a:solidFill>
                  <a:schemeClr val="accent1"/>
                </a:solidFill>
                <a:ea typeface="+mn-lt"/>
                <a:cs typeface="+mn-lt"/>
              </a:rPr>
              <a:t>)</a:t>
            </a:r>
            <a:endParaRPr lang="en-US" sz="2400" b="1" dirty="0">
              <a:solidFill>
                <a:schemeClr val="accent1"/>
              </a:solidFill>
              <a:latin typeface="Rockwell"/>
              <a:ea typeface="+mj-lt"/>
              <a:cs typeface="+mj-lt"/>
            </a:endParaRPr>
          </a:p>
        </p:txBody>
      </p:sp>
    </p:spTree>
    <p:extLst>
      <p:ext uri="{BB962C8B-B14F-4D97-AF65-F5344CB8AC3E}">
        <p14:creationId xmlns:p14="http://schemas.microsoft.com/office/powerpoint/2010/main" val="1486223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B4298B-514D-4087-BFCF-5E0B7C9A9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4250D78-05C1-41CC-8744-FF36129625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488B658F-163C-450C-B32C-2385E374B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4" name="Freeform 6">
              <a:extLst>
                <a:ext uri="{FF2B5EF4-FFF2-40B4-BE49-F238E27FC236}">
                  <a16:creationId xmlns:a16="http://schemas.microsoft.com/office/drawing/2014/main" id="{5AE85F6C-45F9-4F00-8AA8-52BD51059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7">
              <a:extLst>
                <a:ext uri="{FF2B5EF4-FFF2-40B4-BE49-F238E27FC236}">
                  <a16:creationId xmlns:a16="http://schemas.microsoft.com/office/drawing/2014/main" id="{4B0E90C3-F098-46CE-B1D9-44EDE9C6E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8">
              <a:extLst>
                <a:ext uri="{FF2B5EF4-FFF2-40B4-BE49-F238E27FC236}">
                  <a16:creationId xmlns:a16="http://schemas.microsoft.com/office/drawing/2014/main" id="{FFF59D4E-9109-4D0A-8064-9C534CCFB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9">
              <a:extLst>
                <a:ext uri="{FF2B5EF4-FFF2-40B4-BE49-F238E27FC236}">
                  <a16:creationId xmlns:a16="http://schemas.microsoft.com/office/drawing/2014/main" id="{94B8AAA4-1840-48B9-A1E7-8CE75F873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0">
              <a:extLst>
                <a:ext uri="{FF2B5EF4-FFF2-40B4-BE49-F238E27FC236}">
                  <a16:creationId xmlns:a16="http://schemas.microsoft.com/office/drawing/2014/main" id="{5A87B14D-183F-429F-849A-A6DC957B0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1">
              <a:extLst>
                <a:ext uri="{FF2B5EF4-FFF2-40B4-BE49-F238E27FC236}">
                  <a16:creationId xmlns:a16="http://schemas.microsoft.com/office/drawing/2014/main" id="{1C261938-CF78-4843-9295-A20FD159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2">
              <a:extLst>
                <a:ext uri="{FF2B5EF4-FFF2-40B4-BE49-F238E27FC236}">
                  <a16:creationId xmlns:a16="http://schemas.microsoft.com/office/drawing/2014/main" id="{70557A9F-9800-4BDA-8EA5-312FBB05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3">
              <a:extLst>
                <a:ext uri="{FF2B5EF4-FFF2-40B4-BE49-F238E27FC236}">
                  <a16:creationId xmlns:a16="http://schemas.microsoft.com/office/drawing/2014/main" id="{55443555-50A7-490F-A7BD-C3761876BE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4">
              <a:extLst>
                <a:ext uri="{FF2B5EF4-FFF2-40B4-BE49-F238E27FC236}">
                  <a16:creationId xmlns:a16="http://schemas.microsoft.com/office/drawing/2014/main" id="{0E25D709-0236-44C4-9AD0-23C27FFB6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5">
              <a:extLst>
                <a:ext uri="{FF2B5EF4-FFF2-40B4-BE49-F238E27FC236}">
                  <a16:creationId xmlns:a16="http://schemas.microsoft.com/office/drawing/2014/main" id="{52D3488E-C376-4058-9B14-3E67ECCF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6">
              <a:extLst>
                <a:ext uri="{FF2B5EF4-FFF2-40B4-BE49-F238E27FC236}">
                  <a16:creationId xmlns:a16="http://schemas.microsoft.com/office/drawing/2014/main" id="{29C0577D-AE94-4E3E-AFE9-87D6F505C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7">
              <a:extLst>
                <a:ext uri="{FF2B5EF4-FFF2-40B4-BE49-F238E27FC236}">
                  <a16:creationId xmlns:a16="http://schemas.microsoft.com/office/drawing/2014/main" id="{628A3D14-A3AE-415B-81C0-10DABBD63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8">
              <a:extLst>
                <a:ext uri="{FF2B5EF4-FFF2-40B4-BE49-F238E27FC236}">
                  <a16:creationId xmlns:a16="http://schemas.microsoft.com/office/drawing/2014/main" id="{07722035-1059-41F4-801E-F6C3F4383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9">
              <a:extLst>
                <a:ext uri="{FF2B5EF4-FFF2-40B4-BE49-F238E27FC236}">
                  <a16:creationId xmlns:a16="http://schemas.microsoft.com/office/drawing/2014/main" id="{98275878-64ED-413C-B1B9-654EE17C5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0">
              <a:extLst>
                <a:ext uri="{FF2B5EF4-FFF2-40B4-BE49-F238E27FC236}">
                  <a16:creationId xmlns:a16="http://schemas.microsoft.com/office/drawing/2014/main" id="{6BE90BD7-1A14-43A3-8CD4-8D181EE63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9" name="Freeform 21">
              <a:extLst>
                <a:ext uri="{FF2B5EF4-FFF2-40B4-BE49-F238E27FC236}">
                  <a16:creationId xmlns:a16="http://schemas.microsoft.com/office/drawing/2014/main" id="{8609B6EC-0BA4-4C45-B9CA-311B34B83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0" name="Freeform 22">
              <a:extLst>
                <a:ext uri="{FF2B5EF4-FFF2-40B4-BE49-F238E27FC236}">
                  <a16:creationId xmlns:a16="http://schemas.microsoft.com/office/drawing/2014/main" id="{BA3962A2-D76B-4346-9535-356648073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3">
              <a:extLst>
                <a:ext uri="{FF2B5EF4-FFF2-40B4-BE49-F238E27FC236}">
                  <a16:creationId xmlns:a16="http://schemas.microsoft.com/office/drawing/2014/main" id="{28CBAD67-783A-4EFF-852A-40CD9D58C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4">
              <a:extLst>
                <a:ext uri="{FF2B5EF4-FFF2-40B4-BE49-F238E27FC236}">
                  <a16:creationId xmlns:a16="http://schemas.microsoft.com/office/drawing/2014/main" id="{780BC275-9329-40AA-849F-7B258245E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5">
              <a:extLst>
                <a:ext uri="{FF2B5EF4-FFF2-40B4-BE49-F238E27FC236}">
                  <a16:creationId xmlns:a16="http://schemas.microsoft.com/office/drawing/2014/main" id="{55DA4B63-E5E4-49C5-BC03-E5A312146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pic>
        <p:nvPicPr>
          <p:cNvPr id="36" name="Picture 36" descr="A graph with lines and numbers&#10;&#10;Description automatically generated">
            <a:extLst>
              <a:ext uri="{FF2B5EF4-FFF2-40B4-BE49-F238E27FC236}">
                <a16:creationId xmlns:a16="http://schemas.microsoft.com/office/drawing/2014/main" id="{337ABAB1-4ED4-3AE0-A33D-DC0ABD5338A4}"/>
              </a:ext>
            </a:extLst>
          </p:cNvPr>
          <p:cNvPicPr>
            <a:picLocks noChangeAspect="1"/>
          </p:cNvPicPr>
          <p:nvPr/>
        </p:nvPicPr>
        <p:blipFill>
          <a:blip r:embed="rId2"/>
          <a:stretch>
            <a:fillRect/>
          </a:stretch>
        </p:blipFill>
        <p:spPr>
          <a:xfrm>
            <a:off x="4305839" y="-106943"/>
            <a:ext cx="8731872" cy="7008669"/>
          </a:xfrm>
          <a:prstGeom prst="rect">
            <a:avLst/>
          </a:prstGeom>
        </p:spPr>
      </p:pic>
      <p:graphicFrame>
        <p:nvGraphicFramePr>
          <p:cNvPr id="38" name="Table 37">
            <a:extLst>
              <a:ext uri="{FF2B5EF4-FFF2-40B4-BE49-F238E27FC236}">
                <a16:creationId xmlns:a16="http://schemas.microsoft.com/office/drawing/2014/main" id="{46B9A66F-7E93-8AA8-8FF4-277C6C370897}"/>
              </a:ext>
            </a:extLst>
          </p:cNvPr>
          <p:cNvGraphicFramePr>
            <a:graphicFrameLocks noGrp="1"/>
          </p:cNvGraphicFramePr>
          <p:nvPr>
            <p:extLst>
              <p:ext uri="{D42A27DB-BD31-4B8C-83A1-F6EECF244321}">
                <p14:modId xmlns:p14="http://schemas.microsoft.com/office/powerpoint/2010/main" val="1750010850"/>
              </p:ext>
            </p:extLst>
          </p:nvPr>
        </p:nvGraphicFramePr>
        <p:xfrm>
          <a:off x="121074" y="828675"/>
          <a:ext cx="4509529" cy="5200650"/>
        </p:xfrm>
        <a:graphic>
          <a:graphicData uri="http://schemas.openxmlformats.org/drawingml/2006/table">
            <a:tbl>
              <a:tblPr firstRow="1" bandRow="1">
                <a:tableStyleId>{5C22544A-7EE6-4342-B048-85BDC9FD1C3A}</a:tableStyleId>
              </a:tblPr>
              <a:tblGrid>
                <a:gridCol w="697605">
                  <a:extLst>
                    <a:ext uri="{9D8B030D-6E8A-4147-A177-3AD203B41FA5}">
                      <a16:colId xmlns:a16="http://schemas.microsoft.com/office/drawing/2014/main" val="3252697766"/>
                    </a:ext>
                  </a:extLst>
                </a:gridCol>
                <a:gridCol w="1408626">
                  <a:extLst>
                    <a:ext uri="{9D8B030D-6E8A-4147-A177-3AD203B41FA5}">
                      <a16:colId xmlns:a16="http://schemas.microsoft.com/office/drawing/2014/main" val="3318739650"/>
                    </a:ext>
                  </a:extLst>
                </a:gridCol>
                <a:gridCol w="2403298">
                  <a:extLst>
                    <a:ext uri="{9D8B030D-6E8A-4147-A177-3AD203B41FA5}">
                      <a16:colId xmlns:a16="http://schemas.microsoft.com/office/drawing/2014/main" val="993966277"/>
                    </a:ext>
                  </a:extLst>
                </a:gridCol>
              </a:tblGrid>
              <a:tr h="400050">
                <a:tc>
                  <a:txBody>
                    <a:bodyPr/>
                    <a:lstStyle/>
                    <a:p>
                      <a:pPr algn="ctr" fontAlgn="base"/>
                      <a:r>
                        <a:rPr lang="en-GB" sz="1800" dirty="0">
                          <a:effectLst/>
                        </a:rPr>
                        <a:t>S/N​</a:t>
                      </a:r>
                      <a:endParaRPr lang="en-GB" b="1" dirty="0">
                        <a:solidFill>
                          <a:srgbClr val="FFFFFF"/>
                        </a:solidFill>
                        <a:effectLst/>
                      </a:endParaRPr>
                    </a:p>
                  </a:txBody>
                  <a:tcPr anchor="ctr"/>
                </a:tc>
                <a:tc>
                  <a:txBody>
                    <a:bodyPr/>
                    <a:lstStyle/>
                    <a:p>
                      <a:pPr algn="ctr" fontAlgn="base"/>
                      <a:r>
                        <a:rPr lang="en-GB" sz="1800" dirty="0">
                          <a:effectLst/>
                        </a:rPr>
                        <a:t>Month​</a:t>
                      </a:r>
                      <a:endParaRPr lang="en-GB" b="1" dirty="0">
                        <a:solidFill>
                          <a:srgbClr val="FFFFFF"/>
                        </a:solidFill>
                        <a:effectLst/>
                      </a:endParaRPr>
                    </a:p>
                  </a:txBody>
                  <a:tcPr anchor="ctr"/>
                </a:tc>
                <a:tc>
                  <a:txBody>
                    <a:bodyPr/>
                    <a:lstStyle/>
                    <a:p>
                      <a:pPr algn="ctr" fontAlgn="base"/>
                      <a:r>
                        <a:rPr lang="en-GB" sz="1800" dirty="0">
                          <a:effectLst/>
                        </a:rPr>
                        <a:t>Number of Reviews​</a:t>
                      </a:r>
                      <a:endParaRPr lang="en-GB" b="1" dirty="0">
                        <a:solidFill>
                          <a:srgbClr val="FFFFFF"/>
                        </a:solidFill>
                        <a:effectLst/>
                      </a:endParaRPr>
                    </a:p>
                  </a:txBody>
                  <a:tcPr anchor="ctr"/>
                </a:tc>
                <a:extLst>
                  <a:ext uri="{0D108BD9-81ED-4DB2-BD59-A6C34878D82A}">
                    <a16:rowId xmlns:a16="http://schemas.microsoft.com/office/drawing/2014/main" val="533120437"/>
                  </a:ext>
                </a:extLst>
              </a:tr>
              <a:tr h="400050">
                <a:tc>
                  <a:txBody>
                    <a:bodyPr/>
                    <a:lstStyle/>
                    <a:p>
                      <a:pPr algn="ctr" fontAlgn="base"/>
                      <a:r>
                        <a:rPr lang="en-GB" sz="1800" dirty="0">
                          <a:effectLst/>
                        </a:rPr>
                        <a:t>1​</a:t>
                      </a:r>
                      <a:endParaRPr lang="en-GB" dirty="0">
                        <a:effectLst/>
                      </a:endParaRPr>
                    </a:p>
                  </a:txBody>
                  <a:tcPr anchor="ctr"/>
                </a:tc>
                <a:tc>
                  <a:txBody>
                    <a:bodyPr/>
                    <a:lstStyle/>
                    <a:p>
                      <a:pPr algn="ctr" fontAlgn="base"/>
                      <a:r>
                        <a:rPr lang="en-GB" sz="1800" dirty="0">
                          <a:effectLst/>
                        </a:rPr>
                        <a:t>January​</a:t>
                      </a:r>
                      <a:endParaRPr lang="en-GB" dirty="0">
                        <a:effectLst/>
                      </a:endParaRPr>
                    </a:p>
                  </a:txBody>
                  <a:tcPr anchor="ctr"/>
                </a:tc>
                <a:tc>
                  <a:txBody>
                    <a:bodyPr/>
                    <a:lstStyle/>
                    <a:p>
                      <a:pPr algn="ctr" fontAlgn="base"/>
                      <a:r>
                        <a:rPr lang="en-GB" sz="1800" dirty="0">
                          <a:effectLst/>
                        </a:rPr>
                        <a:t>13657​</a:t>
                      </a:r>
                      <a:endParaRPr lang="en-GB" dirty="0">
                        <a:effectLst/>
                      </a:endParaRPr>
                    </a:p>
                  </a:txBody>
                  <a:tcPr anchor="ctr"/>
                </a:tc>
                <a:extLst>
                  <a:ext uri="{0D108BD9-81ED-4DB2-BD59-A6C34878D82A}">
                    <a16:rowId xmlns:a16="http://schemas.microsoft.com/office/drawing/2014/main" val="1981132228"/>
                  </a:ext>
                </a:extLst>
              </a:tr>
              <a:tr h="400050">
                <a:tc>
                  <a:txBody>
                    <a:bodyPr/>
                    <a:lstStyle/>
                    <a:p>
                      <a:pPr algn="ctr" fontAlgn="base"/>
                      <a:r>
                        <a:rPr lang="en-GB" sz="1800" dirty="0">
                          <a:effectLst/>
                        </a:rPr>
                        <a:t>2​</a:t>
                      </a:r>
                      <a:endParaRPr lang="en-GB" dirty="0">
                        <a:effectLst/>
                      </a:endParaRPr>
                    </a:p>
                  </a:txBody>
                  <a:tcPr anchor="ctr"/>
                </a:tc>
                <a:tc>
                  <a:txBody>
                    <a:bodyPr/>
                    <a:lstStyle/>
                    <a:p>
                      <a:pPr algn="ctr" fontAlgn="base"/>
                      <a:r>
                        <a:rPr lang="en-GB" sz="1800" dirty="0">
                          <a:effectLst/>
                        </a:rPr>
                        <a:t>February​</a:t>
                      </a:r>
                      <a:endParaRPr lang="en-GB" dirty="0">
                        <a:effectLst/>
                      </a:endParaRPr>
                    </a:p>
                  </a:txBody>
                  <a:tcPr anchor="ctr"/>
                </a:tc>
                <a:tc>
                  <a:txBody>
                    <a:bodyPr/>
                    <a:lstStyle/>
                    <a:p>
                      <a:pPr algn="ctr" fontAlgn="base"/>
                      <a:r>
                        <a:rPr lang="en-GB" sz="1800" dirty="0">
                          <a:effectLst/>
                        </a:rPr>
                        <a:t>12041​</a:t>
                      </a:r>
                      <a:endParaRPr lang="en-GB" dirty="0">
                        <a:effectLst/>
                      </a:endParaRPr>
                    </a:p>
                  </a:txBody>
                  <a:tcPr anchor="ctr"/>
                </a:tc>
                <a:extLst>
                  <a:ext uri="{0D108BD9-81ED-4DB2-BD59-A6C34878D82A}">
                    <a16:rowId xmlns:a16="http://schemas.microsoft.com/office/drawing/2014/main" val="4211090729"/>
                  </a:ext>
                </a:extLst>
              </a:tr>
              <a:tr h="400050">
                <a:tc>
                  <a:txBody>
                    <a:bodyPr/>
                    <a:lstStyle/>
                    <a:p>
                      <a:pPr algn="ctr" fontAlgn="base"/>
                      <a:r>
                        <a:rPr lang="en-GB" sz="1800" dirty="0">
                          <a:effectLst/>
                        </a:rPr>
                        <a:t>3​</a:t>
                      </a:r>
                      <a:endParaRPr lang="en-GB" dirty="0">
                        <a:effectLst/>
                      </a:endParaRPr>
                    </a:p>
                  </a:txBody>
                  <a:tcPr anchor="ctr"/>
                </a:tc>
                <a:tc>
                  <a:txBody>
                    <a:bodyPr/>
                    <a:lstStyle/>
                    <a:p>
                      <a:pPr algn="ctr" fontAlgn="base"/>
                      <a:r>
                        <a:rPr lang="en-GB" sz="1800" dirty="0">
                          <a:effectLst/>
                        </a:rPr>
                        <a:t>March​</a:t>
                      </a:r>
                      <a:endParaRPr lang="en-GB" dirty="0">
                        <a:effectLst/>
                      </a:endParaRPr>
                    </a:p>
                  </a:txBody>
                  <a:tcPr anchor="ctr"/>
                </a:tc>
                <a:tc>
                  <a:txBody>
                    <a:bodyPr/>
                    <a:lstStyle/>
                    <a:p>
                      <a:pPr algn="ctr" fontAlgn="base"/>
                      <a:r>
                        <a:rPr lang="en-GB" sz="1800" dirty="0">
                          <a:effectLst/>
                        </a:rPr>
                        <a:t>13956​</a:t>
                      </a:r>
                      <a:endParaRPr lang="en-GB" dirty="0">
                        <a:effectLst/>
                      </a:endParaRPr>
                    </a:p>
                  </a:txBody>
                  <a:tcPr anchor="ctr"/>
                </a:tc>
                <a:extLst>
                  <a:ext uri="{0D108BD9-81ED-4DB2-BD59-A6C34878D82A}">
                    <a16:rowId xmlns:a16="http://schemas.microsoft.com/office/drawing/2014/main" val="668856508"/>
                  </a:ext>
                </a:extLst>
              </a:tr>
              <a:tr h="400050">
                <a:tc>
                  <a:txBody>
                    <a:bodyPr/>
                    <a:lstStyle/>
                    <a:p>
                      <a:pPr algn="ctr" fontAlgn="base"/>
                      <a:r>
                        <a:rPr lang="en-GB" sz="1800" dirty="0">
                          <a:effectLst/>
                        </a:rPr>
                        <a:t>4​</a:t>
                      </a:r>
                      <a:endParaRPr lang="en-GB" dirty="0">
                        <a:effectLst/>
                      </a:endParaRPr>
                    </a:p>
                  </a:txBody>
                  <a:tcPr anchor="ctr"/>
                </a:tc>
                <a:tc>
                  <a:txBody>
                    <a:bodyPr/>
                    <a:lstStyle/>
                    <a:p>
                      <a:pPr algn="ctr" fontAlgn="base"/>
                      <a:r>
                        <a:rPr lang="en-GB" sz="1800" dirty="0">
                          <a:effectLst/>
                        </a:rPr>
                        <a:t>April​</a:t>
                      </a:r>
                      <a:endParaRPr lang="en-GB" dirty="0">
                        <a:effectLst/>
                      </a:endParaRPr>
                    </a:p>
                  </a:txBody>
                  <a:tcPr anchor="ctr"/>
                </a:tc>
                <a:tc>
                  <a:txBody>
                    <a:bodyPr/>
                    <a:lstStyle/>
                    <a:p>
                      <a:pPr algn="ctr" fontAlgn="base"/>
                      <a:r>
                        <a:rPr lang="en-GB" sz="1800" dirty="0">
                          <a:effectLst/>
                        </a:rPr>
                        <a:t>13736​</a:t>
                      </a:r>
                      <a:endParaRPr lang="en-GB" dirty="0">
                        <a:effectLst/>
                      </a:endParaRPr>
                    </a:p>
                  </a:txBody>
                  <a:tcPr anchor="ctr"/>
                </a:tc>
                <a:extLst>
                  <a:ext uri="{0D108BD9-81ED-4DB2-BD59-A6C34878D82A}">
                    <a16:rowId xmlns:a16="http://schemas.microsoft.com/office/drawing/2014/main" val="3143166278"/>
                  </a:ext>
                </a:extLst>
              </a:tr>
              <a:tr h="400050">
                <a:tc>
                  <a:txBody>
                    <a:bodyPr/>
                    <a:lstStyle/>
                    <a:p>
                      <a:pPr algn="ctr" fontAlgn="base"/>
                      <a:r>
                        <a:rPr lang="en-GB" sz="1800" dirty="0">
                          <a:effectLst/>
                        </a:rPr>
                        <a:t>5​</a:t>
                      </a:r>
                      <a:endParaRPr lang="en-GB" dirty="0">
                        <a:effectLst/>
                      </a:endParaRPr>
                    </a:p>
                  </a:txBody>
                  <a:tcPr anchor="ctr"/>
                </a:tc>
                <a:tc>
                  <a:txBody>
                    <a:bodyPr/>
                    <a:lstStyle/>
                    <a:p>
                      <a:pPr algn="ctr" fontAlgn="base"/>
                      <a:r>
                        <a:rPr lang="en-GB" sz="1800" dirty="0">
                          <a:effectLst/>
                        </a:rPr>
                        <a:t>May​</a:t>
                      </a:r>
                      <a:endParaRPr lang="en-GB" dirty="0">
                        <a:effectLst/>
                      </a:endParaRPr>
                    </a:p>
                  </a:txBody>
                  <a:tcPr anchor="ctr"/>
                </a:tc>
                <a:tc>
                  <a:txBody>
                    <a:bodyPr/>
                    <a:lstStyle/>
                    <a:p>
                      <a:pPr algn="ctr" fontAlgn="base"/>
                      <a:r>
                        <a:rPr lang="en-GB" sz="1800" dirty="0">
                          <a:effectLst/>
                        </a:rPr>
                        <a:t>13345​</a:t>
                      </a:r>
                      <a:endParaRPr lang="en-GB" dirty="0">
                        <a:effectLst/>
                      </a:endParaRPr>
                    </a:p>
                  </a:txBody>
                  <a:tcPr anchor="ctr"/>
                </a:tc>
                <a:extLst>
                  <a:ext uri="{0D108BD9-81ED-4DB2-BD59-A6C34878D82A}">
                    <a16:rowId xmlns:a16="http://schemas.microsoft.com/office/drawing/2014/main" val="1005330624"/>
                  </a:ext>
                </a:extLst>
              </a:tr>
              <a:tr h="400050">
                <a:tc>
                  <a:txBody>
                    <a:bodyPr/>
                    <a:lstStyle/>
                    <a:p>
                      <a:pPr algn="ctr" fontAlgn="base"/>
                      <a:r>
                        <a:rPr lang="en-GB" sz="1800" dirty="0">
                          <a:effectLst/>
                        </a:rPr>
                        <a:t>6​</a:t>
                      </a:r>
                      <a:endParaRPr lang="en-GB" dirty="0">
                        <a:effectLst/>
                      </a:endParaRPr>
                    </a:p>
                  </a:txBody>
                  <a:tcPr anchor="ctr"/>
                </a:tc>
                <a:tc>
                  <a:txBody>
                    <a:bodyPr/>
                    <a:lstStyle/>
                    <a:p>
                      <a:pPr algn="ctr" fontAlgn="base"/>
                      <a:r>
                        <a:rPr lang="en-GB" sz="1800" dirty="0">
                          <a:effectLst/>
                        </a:rPr>
                        <a:t>June​</a:t>
                      </a:r>
                      <a:endParaRPr lang="en-GB" dirty="0">
                        <a:effectLst/>
                      </a:endParaRPr>
                    </a:p>
                  </a:txBody>
                  <a:tcPr anchor="ctr"/>
                </a:tc>
                <a:tc>
                  <a:txBody>
                    <a:bodyPr/>
                    <a:lstStyle/>
                    <a:p>
                      <a:pPr algn="ctr" fontAlgn="base"/>
                      <a:r>
                        <a:rPr lang="en-GB" sz="1800" dirty="0">
                          <a:effectLst/>
                        </a:rPr>
                        <a:t>12749​</a:t>
                      </a:r>
                      <a:endParaRPr lang="en-GB" dirty="0">
                        <a:effectLst/>
                      </a:endParaRPr>
                    </a:p>
                  </a:txBody>
                  <a:tcPr anchor="ctr"/>
                </a:tc>
                <a:extLst>
                  <a:ext uri="{0D108BD9-81ED-4DB2-BD59-A6C34878D82A}">
                    <a16:rowId xmlns:a16="http://schemas.microsoft.com/office/drawing/2014/main" val="2294460174"/>
                  </a:ext>
                </a:extLst>
              </a:tr>
              <a:tr h="400050">
                <a:tc>
                  <a:txBody>
                    <a:bodyPr/>
                    <a:lstStyle/>
                    <a:p>
                      <a:pPr algn="ctr" fontAlgn="base"/>
                      <a:r>
                        <a:rPr lang="en-GB" sz="1800" dirty="0">
                          <a:effectLst/>
                        </a:rPr>
                        <a:t>7​</a:t>
                      </a:r>
                      <a:endParaRPr lang="en-GB" dirty="0">
                        <a:effectLst/>
                      </a:endParaRPr>
                    </a:p>
                  </a:txBody>
                  <a:tcPr anchor="ctr"/>
                </a:tc>
                <a:tc>
                  <a:txBody>
                    <a:bodyPr/>
                    <a:lstStyle/>
                    <a:p>
                      <a:pPr algn="ctr" fontAlgn="base"/>
                      <a:r>
                        <a:rPr lang="en-GB" sz="1800" dirty="0">
                          <a:effectLst/>
                        </a:rPr>
                        <a:t>July​</a:t>
                      </a:r>
                      <a:endParaRPr lang="en-GB" dirty="0">
                        <a:effectLst/>
                      </a:endParaRPr>
                    </a:p>
                  </a:txBody>
                  <a:tcPr anchor="ctr"/>
                </a:tc>
                <a:tc>
                  <a:txBody>
                    <a:bodyPr/>
                    <a:lstStyle/>
                    <a:p>
                      <a:pPr algn="ctr" fontAlgn="base"/>
                      <a:r>
                        <a:rPr lang="en-GB" sz="1800" dirty="0">
                          <a:effectLst/>
                        </a:rPr>
                        <a:t>13852​</a:t>
                      </a:r>
                      <a:endParaRPr lang="en-GB" dirty="0">
                        <a:effectLst/>
                      </a:endParaRPr>
                    </a:p>
                  </a:txBody>
                  <a:tcPr anchor="ctr"/>
                </a:tc>
                <a:extLst>
                  <a:ext uri="{0D108BD9-81ED-4DB2-BD59-A6C34878D82A}">
                    <a16:rowId xmlns:a16="http://schemas.microsoft.com/office/drawing/2014/main" val="970648820"/>
                  </a:ext>
                </a:extLst>
              </a:tr>
              <a:tr h="400050">
                <a:tc>
                  <a:txBody>
                    <a:bodyPr/>
                    <a:lstStyle/>
                    <a:p>
                      <a:pPr algn="ctr" fontAlgn="base"/>
                      <a:r>
                        <a:rPr lang="en-GB" sz="1800" dirty="0">
                          <a:effectLst/>
                        </a:rPr>
                        <a:t>8​</a:t>
                      </a:r>
                      <a:endParaRPr lang="en-GB" dirty="0">
                        <a:effectLst/>
                      </a:endParaRPr>
                    </a:p>
                  </a:txBody>
                  <a:tcPr anchor="ctr"/>
                </a:tc>
                <a:tc>
                  <a:txBody>
                    <a:bodyPr/>
                    <a:lstStyle/>
                    <a:p>
                      <a:pPr algn="ctr" fontAlgn="base"/>
                      <a:r>
                        <a:rPr lang="en-GB" sz="1800" dirty="0">
                          <a:effectLst/>
                        </a:rPr>
                        <a:t>August​</a:t>
                      </a:r>
                      <a:endParaRPr lang="en-GB" dirty="0">
                        <a:effectLst/>
                      </a:endParaRPr>
                    </a:p>
                  </a:txBody>
                  <a:tcPr anchor="ctr"/>
                </a:tc>
                <a:tc>
                  <a:txBody>
                    <a:bodyPr/>
                    <a:lstStyle/>
                    <a:p>
                      <a:pPr algn="ctr" fontAlgn="base"/>
                      <a:r>
                        <a:rPr lang="en-GB" sz="1800" dirty="0">
                          <a:effectLst/>
                        </a:rPr>
                        <a:t>14554​</a:t>
                      </a:r>
                      <a:endParaRPr lang="en-GB" dirty="0">
                        <a:effectLst/>
                      </a:endParaRPr>
                    </a:p>
                  </a:txBody>
                  <a:tcPr anchor="ctr"/>
                </a:tc>
                <a:extLst>
                  <a:ext uri="{0D108BD9-81ED-4DB2-BD59-A6C34878D82A}">
                    <a16:rowId xmlns:a16="http://schemas.microsoft.com/office/drawing/2014/main" val="3151323342"/>
                  </a:ext>
                </a:extLst>
              </a:tr>
              <a:tr h="400050">
                <a:tc>
                  <a:txBody>
                    <a:bodyPr/>
                    <a:lstStyle/>
                    <a:p>
                      <a:pPr algn="ctr" fontAlgn="base"/>
                      <a:r>
                        <a:rPr lang="en-GB" sz="1800" dirty="0">
                          <a:effectLst/>
                        </a:rPr>
                        <a:t>9​</a:t>
                      </a:r>
                      <a:endParaRPr lang="en-GB" dirty="0">
                        <a:effectLst/>
                      </a:endParaRPr>
                    </a:p>
                  </a:txBody>
                  <a:tcPr anchor="ctr"/>
                </a:tc>
                <a:tc>
                  <a:txBody>
                    <a:bodyPr/>
                    <a:lstStyle/>
                    <a:p>
                      <a:pPr algn="ctr" fontAlgn="base"/>
                      <a:r>
                        <a:rPr lang="en-GB" sz="1800" dirty="0">
                          <a:effectLst/>
                        </a:rPr>
                        <a:t>September​</a:t>
                      </a:r>
                      <a:endParaRPr lang="en-GB" dirty="0">
                        <a:effectLst/>
                      </a:endParaRPr>
                    </a:p>
                  </a:txBody>
                  <a:tcPr anchor="ctr"/>
                </a:tc>
                <a:tc>
                  <a:txBody>
                    <a:bodyPr/>
                    <a:lstStyle/>
                    <a:p>
                      <a:pPr algn="ctr" fontAlgn="base"/>
                      <a:r>
                        <a:rPr lang="en-GB" sz="1800" dirty="0">
                          <a:effectLst/>
                        </a:rPr>
                        <a:t>13475​</a:t>
                      </a:r>
                      <a:endParaRPr lang="en-GB" dirty="0">
                        <a:effectLst/>
                      </a:endParaRPr>
                    </a:p>
                  </a:txBody>
                  <a:tcPr anchor="ctr"/>
                </a:tc>
                <a:extLst>
                  <a:ext uri="{0D108BD9-81ED-4DB2-BD59-A6C34878D82A}">
                    <a16:rowId xmlns:a16="http://schemas.microsoft.com/office/drawing/2014/main" val="2709093013"/>
                  </a:ext>
                </a:extLst>
              </a:tr>
              <a:tr h="400050">
                <a:tc>
                  <a:txBody>
                    <a:bodyPr/>
                    <a:lstStyle/>
                    <a:p>
                      <a:pPr algn="ctr" fontAlgn="base"/>
                      <a:r>
                        <a:rPr lang="en-GB" sz="1800" dirty="0">
                          <a:effectLst/>
                        </a:rPr>
                        <a:t>10​</a:t>
                      </a:r>
                      <a:endParaRPr lang="en-GB" dirty="0">
                        <a:effectLst/>
                      </a:endParaRPr>
                    </a:p>
                  </a:txBody>
                  <a:tcPr anchor="ctr"/>
                </a:tc>
                <a:tc>
                  <a:txBody>
                    <a:bodyPr/>
                    <a:lstStyle/>
                    <a:p>
                      <a:pPr algn="ctr" fontAlgn="base"/>
                      <a:r>
                        <a:rPr lang="en-GB" sz="1800" dirty="0">
                          <a:effectLst/>
                        </a:rPr>
                        <a:t>October​</a:t>
                      </a:r>
                      <a:endParaRPr lang="en-GB" dirty="0">
                        <a:effectLst/>
                      </a:endParaRPr>
                    </a:p>
                  </a:txBody>
                  <a:tcPr anchor="ctr"/>
                </a:tc>
                <a:tc>
                  <a:txBody>
                    <a:bodyPr/>
                    <a:lstStyle/>
                    <a:p>
                      <a:pPr algn="ctr" fontAlgn="base"/>
                      <a:r>
                        <a:rPr lang="en-GB" sz="1800" dirty="0">
                          <a:effectLst/>
                        </a:rPr>
                        <a:t>14038​</a:t>
                      </a:r>
                      <a:endParaRPr lang="en-GB" dirty="0">
                        <a:effectLst/>
                      </a:endParaRPr>
                    </a:p>
                  </a:txBody>
                  <a:tcPr anchor="ctr"/>
                </a:tc>
                <a:extLst>
                  <a:ext uri="{0D108BD9-81ED-4DB2-BD59-A6C34878D82A}">
                    <a16:rowId xmlns:a16="http://schemas.microsoft.com/office/drawing/2014/main" val="2101412254"/>
                  </a:ext>
                </a:extLst>
              </a:tr>
              <a:tr h="400050">
                <a:tc>
                  <a:txBody>
                    <a:bodyPr/>
                    <a:lstStyle/>
                    <a:p>
                      <a:pPr algn="ctr" fontAlgn="base"/>
                      <a:r>
                        <a:rPr lang="en-GB" sz="1800" dirty="0">
                          <a:effectLst/>
                        </a:rPr>
                        <a:t>11​</a:t>
                      </a:r>
                      <a:endParaRPr lang="en-GB" dirty="0">
                        <a:effectLst/>
                      </a:endParaRPr>
                    </a:p>
                  </a:txBody>
                  <a:tcPr anchor="ctr"/>
                </a:tc>
                <a:tc>
                  <a:txBody>
                    <a:bodyPr/>
                    <a:lstStyle/>
                    <a:p>
                      <a:pPr algn="ctr" fontAlgn="base"/>
                      <a:r>
                        <a:rPr lang="en-GB" sz="1800" dirty="0">
                          <a:effectLst/>
                        </a:rPr>
                        <a:t>November​</a:t>
                      </a:r>
                      <a:endParaRPr lang="en-GB" dirty="0">
                        <a:effectLst/>
                      </a:endParaRPr>
                    </a:p>
                  </a:txBody>
                  <a:tcPr anchor="ctr"/>
                </a:tc>
                <a:tc>
                  <a:txBody>
                    <a:bodyPr/>
                    <a:lstStyle/>
                    <a:p>
                      <a:pPr algn="ctr" fontAlgn="base"/>
                      <a:r>
                        <a:rPr lang="en-GB" sz="1800" dirty="0">
                          <a:effectLst/>
                        </a:rPr>
                        <a:t>13875​</a:t>
                      </a:r>
                      <a:endParaRPr lang="en-GB" dirty="0">
                        <a:effectLst/>
                      </a:endParaRPr>
                    </a:p>
                  </a:txBody>
                  <a:tcPr anchor="ctr"/>
                </a:tc>
                <a:extLst>
                  <a:ext uri="{0D108BD9-81ED-4DB2-BD59-A6C34878D82A}">
                    <a16:rowId xmlns:a16="http://schemas.microsoft.com/office/drawing/2014/main" val="2223794967"/>
                  </a:ext>
                </a:extLst>
              </a:tr>
              <a:tr h="400050">
                <a:tc>
                  <a:txBody>
                    <a:bodyPr/>
                    <a:lstStyle/>
                    <a:p>
                      <a:pPr algn="ctr" fontAlgn="base"/>
                      <a:r>
                        <a:rPr lang="en-GB" sz="1800" dirty="0">
                          <a:effectLst/>
                        </a:rPr>
                        <a:t>12​</a:t>
                      </a:r>
                      <a:endParaRPr lang="en-GB" dirty="0">
                        <a:effectLst/>
                      </a:endParaRPr>
                    </a:p>
                  </a:txBody>
                  <a:tcPr anchor="ctr"/>
                </a:tc>
                <a:tc>
                  <a:txBody>
                    <a:bodyPr/>
                    <a:lstStyle/>
                    <a:p>
                      <a:pPr algn="ctr" fontAlgn="base"/>
                      <a:r>
                        <a:rPr lang="en-GB" sz="1800" dirty="0">
                          <a:effectLst/>
                        </a:rPr>
                        <a:t>December​</a:t>
                      </a:r>
                      <a:endParaRPr lang="en-GB" dirty="0">
                        <a:effectLst/>
                      </a:endParaRPr>
                    </a:p>
                  </a:txBody>
                  <a:tcPr anchor="ctr"/>
                </a:tc>
                <a:tc>
                  <a:txBody>
                    <a:bodyPr/>
                    <a:lstStyle/>
                    <a:p>
                      <a:pPr algn="ctr" fontAlgn="base"/>
                      <a:r>
                        <a:rPr lang="en-GB" sz="1800" dirty="0">
                          <a:effectLst/>
                        </a:rPr>
                        <a:t>12019​</a:t>
                      </a:r>
                      <a:endParaRPr lang="en-GB" dirty="0">
                        <a:effectLst/>
                      </a:endParaRPr>
                    </a:p>
                  </a:txBody>
                  <a:tcPr anchor="ctr"/>
                </a:tc>
                <a:extLst>
                  <a:ext uri="{0D108BD9-81ED-4DB2-BD59-A6C34878D82A}">
                    <a16:rowId xmlns:a16="http://schemas.microsoft.com/office/drawing/2014/main" val="1381925269"/>
                  </a:ext>
                </a:extLst>
              </a:tr>
            </a:tbl>
          </a:graphicData>
        </a:graphic>
      </p:graphicFrame>
      <p:sp>
        <p:nvSpPr>
          <p:cNvPr id="6" name="Title 1">
            <a:extLst>
              <a:ext uri="{FF2B5EF4-FFF2-40B4-BE49-F238E27FC236}">
                <a16:creationId xmlns:a16="http://schemas.microsoft.com/office/drawing/2014/main" id="{9CA8C434-4B08-93C5-2F41-E0C2BBC09DFD}"/>
              </a:ext>
            </a:extLst>
          </p:cNvPr>
          <p:cNvSpPr txBox="1">
            <a:spLocks/>
          </p:cNvSpPr>
          <p:nvPr/>
        </p:nvSpPr>
        <p:spPr>
          <a:xfrm>
            <a:off x="3855" y="1330"/>
            <a:ext cx="10644577" cy="557520"/>
          </a:xfrm>
          <a:prstGeom prst="rect">
            <a:avLst/>
          </a:prstGeom>
        </p:spPr>
        <p:txBody>
          <a:bodyPr vert="horz" lIns="228600" tIns="228600" rIns="228600" bIns="228600" rtlCol="0" anchor="ctr">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solidFill>
                  <a:schemeClr val="accent1"/>
                </a:solidFill>
                <a:latin typeface="Rockwell"/>
              </a:rPr>
              <a:t>11b.</a:t>
            </a:r>
            <a:r>
              <a:rPr lang="en-US" sz="2400" dirty="0">
                <a:solidFill>
                  <a:schemeClr val="accent1"/>
                </a:solidFill>
                <a:latin typeface="Rockwell"/>
                <a:ea typeface="+mj-lt"/>
                <a:cs typeface="+mj-lt"/>
              </a:rPr>
              <a:t> Amount of review per month</a:t>
            </a:r>
            <a:r>
              <a:rPr lang="en-US" sz="2400" dirty="0">
                <a:solidFill>
                  <a:schemeClr val="accent1"/>
                </a:solidFill>
                <a:ea typeface="+mn-lt"/>
                <a:cs typeface="+mn-lt"/>
              </a:rPr>
              <a:t> (</a:t>
            </a:r>
            <a:r>
              <a:rPr lang="en-US" sz="2400" dirty="0">
                <a:solidFill>
                  <a:srgbClr val="00B050"/>
                </a:solidFill>
                <a:ea typeface="+mn-lt"/>
                <a:cs typeface="+mn-lt"/>
              </a:rPr>
              <a:t>Result</a:t>
            </a:r>
            <a:r>
              <a:rPr lang="en-US" sz="2400" dirty="0">
                <a:solidFill>
                  <a:schemeClr val="accent1"/>
                </a:solidFill>
                <a:ea typeface="+mn-lt"/>
                <a:cs typeface="+mn-lt"/>
              </a:rPr>
              <a:t>)</a:t>
            </a:r>
            <a:endParaRPr lang="en-US" sz="2400" dirty="0">
              <a:solidFill>
                <a:schemeClr val="accent1"/>
              </a:solidFill>
              <a:latin typeface="Rockwell"/>
              <a:ea typeface="+mj-lt"/>
              <a:cs typeface="+mj-lt"/>
            </a:endParaRPr>
          </a:p>
        </p:txBody>
      </p:sp>
    </p:spTree>
    <p:extLst>
      <p:ext uri="{BB962C8B-B14F-4D97-AF65-F5344CB8AC3E}">
        <p14:creationId xmlns:p14="http://schemas.microsoft.com/office/powerpoint/2010/main" val="20503199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5" name="Group 10">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7" name="Group 33">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5" name="Rectangle 34">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6"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68" name="Rectangle 38">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40">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2"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64" name="Rectangle 63">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6" name="Content Placeholder 5">
            <a:extLst>
              <a:ext uri="{FF2B5EF4-FFF2-40B4-BE49-F238E27FC236}">
                <a16:creationId xmlns:a16="http://schemas.microsoft.com/office/drawing/2014/main" id="{F6C3AC0B-8BFD-C106-5C17-E6D87AD5FAFC}"/>
              </a:ext>
            </a:extLst>
          </p:cNvPr>
          <p:cNvSpPr>
            <a:spLocks noGrp="1"/>
          </p:cNvSpPr>
          <p:nvPr>
            <p:ph sz="quarter" idx="4294967295"/>
          </p:nvPr>
        </p:nvSpPr>
        <p:spPr>
          <a:xfrm>
            <a:off x="1932591" y="1186538"/>
            <a:ext cx="10150826" cy="5516021"/>
          </a:xfrm>
        </p:spPr>
        <p:txBody>
          <a:bodyPr vert="horz" lIns="91440" tIns="45720" rIns="91440" bIns="45720" rtlCol="0" anchor="t">
            <a:noAutofit/>
          </a:bodyPr>
          <a:lstStyle/>
          <a:p>
            <a:pPr marL="400050" indent="-285750">
              <a:lnSpc>
                <a:spcPct val="110000"/>
              </a:lnSpc>
              <a:spcBef>
                <a:spcPts val="200"/>
              </a:spcBef>
              <a:buFont typeface="Wingdings"/>
              <a:buChar char="§"/>
            </a:pPr>
            <a:r>
              <a:rPr lang="en-US" err="1">
                <a:ea typeface="+mn-lt"/>
                <a:cs typeface="+mn-lt"/>
              </a:rPr>
              <a:t>conditions_most_reviews</a:t>
            </a:r>
            <a:r>
              <a:rPr lang="en-US" dirty="0">
                <a:ea typeface="+mn-lt"/>
                <a:cs typeface="+mn-lt"/>
              </a:rPr>
              <a:t> = </a:t>
            </a:r>
            <a:r>
              <a:rPr lang="en-US" err="1">
                <a:ea typeface="+mn-lt"/>
                <a:cs typeface="+mn-lt"/>
              </a:rPr>
              <a:t>df</a:t>
            </a:r>
            <a:r>
              <a:rPr lang="en-US" dirty="0">
                <a:ea typeface="+mn-lt"/>
                <a:cs typeface="+mn-lt"/>
              </a:rPr>
              <a:t>[</a:t>
            </a:r>
            <a:r>
              <a:rPr lang="en-US" dirty="0">
                <a:solidFill>
                  <a:srgbClr val="00B050"/>
                </a:solidFill>
                <a:ea typeface="+mn-lt"/>
                <a:cs typeface="+mn-lt"/>
              </a:rPr>
              <a:t>'condition'</a:t>
            </a:r>
            <a:r>
              <a:rPr lang="en-US" dirty="0">
                <a:ea typeface="+mn-lt"/>
                <a:cs typeface="+mn-lt"/>
              </a:rPr>
              <a:t>].</a:t>
            </a:r>
            <a:r>
              <a:rPr lang="en-US" err="1">
                <a:ea typeface="+mn-lt"/>
                <a:cs typeface="+mn-lt"/>
              </a:rPr>
              <a:t>value_counts</a:t>
            </a:r>
            <a:r>
              <a:rPr lang="en-US" dirty="0">
                <a:ea typeface="+mn-lt"/>
                <a:cs typeface="+mn-lt"/>
              </a:rPr>
              <a:t>().head().</a:t>
            </a:r>
            <a:r>
              <a:rPr lang="en-US" err="1">
                <a:ea typeface="+mn-lt"/>
                <a:cs typeface="+mn-lt"/>
              </a:rPr>
              <a:t>rename_axis</a:t>
            </a:r>
            <a:r>
              <a:rPr lang="en-US" dirty="0">
                <a:ea typeface="+mn-lt"/>
                <a:cs typeface="+mn-lt"/>
              </a:rPr>
              <a:t>(</a:t>
            </a:r>
            <a:r>
              <a:rPr lang="en-US" dirty="0">
                <a:solidFill>
                  <a:srgbClr val="00B050"/>
                </a:solidFill>
                <a:ea typeface="+mn-lt"/>
                <a:cs typeface="+mn-lt"/>
              </a:rPr>
              <a:t>'Condition'</a:t>
            </a:r>
            <a:r>
              <a:rPr lang="en-US" dirty="0">
                <a:ea typeface="+mn-lt"/>
                <a:cs typeface="+mn-lt"/>
              </a:rPr>
              <a:t>).</a:t>
            </a:r>
            <a:r>
              <a:rPr lang="en-US" err="1">
                <a:ea typeface="+mn-lt"/>
                <a:cs typeface="+mn-lt"/>
              </a:rPr>
              <a:t>reset_index</a:t>
            </a:r>
            <a:r>
              <a:rPr lang="en-US" dirty="0">
                <a:ea typeface="+mn-lt"/>
                <a:cs typeface="+mn-lt"/>
              </a:rPr>
              <a:t>(</a:t>
            </a:r>
            <a:r>
              <a:rPr lang="en-US" dirty="0">
                <a:solidFill>
                  <a:srgbClr val="7030A0"/>
                </a:solidFill>
                <a:ea typeface="+mn-lt"/>
                <a:cs typeface="+mn-lt"/>
              </a:rPr>
              <a:t>name</a:t>
            </a:r>
            <a:r>
              <a:rPr lang="en-US" dirty="0">
                <a:ea typeface="+mn-lt"/>
                <a:cs typeface="+mn-lt"/>
              </a:rPr>
              <a:t>=</a:t>
            </a:r>
            <a:r>
              <a:rPr lang="en-US" dirty="0">
                <a:solidFill>
                  <a:srgbClr val="00B050"/>
                </a:solidFill>
                <a:ea typeface="+mn-lt"/>
                <a:cs typeface="+mn-lt"/>
              </a:rPr>
              <a:t>'Number of Reviews'</a:t>
            </a:r>
            <a:r>
              <a:rPr lang="en-US" dirty="0">
                <a:ea typeface="+mn-lt"/>
                <a:cs typeface="+mn-lt"/>
              </a:rPr>
              <a:t>)</a:t>
            </a:r>
          </a:p>
          <a:p>
            <a:pPr marL="400050" indent="-285750">
              <a:lnSpc>
                <a:spcPct val="110000"/>
              </a:lnSpc>
              <a:spcBef>
                <a:spcPts val="200"/>
              </a:spcBef>
              <a:buFont typeface="Wingdings"/>
              <a:buChar char="§"/>
            </a:pPr>
            <a:r>
              <a:rPr lang="en-US" err="1">
                <a:ea typeface="+mn-lt"/>
                <a:cs typeface="+mn-lt"/>
              </a:rPr>
              <a:t>conditions_most_reviews.index</a:t>
            </a:r>
            <a:r>
              <a:rPr lang="en-US" dirty="0">
                <a:ea typeface="+mn-lt"/>
                <a:cs typeface="+mn-lt"/>
              </a:rPr>
              <a:t> = </a:t>
            </a:r>
            <a:r>
              <a:rPr lang="en-US" dirty="0">
                <a:solidFill>
                  <a:srgbClr val="7030A0"/>
                </a:solidFill>
                <a:ea typeface="+mn-lt"/>
                <a:cs typeface="+mn-lt"/>
              </a:rPr>
              <a:t>range</a:t>
            </a:r>
            <a:r>
              <a:rPr lang="en-US" dirty="0">
                <a:ea typeface="+mn-lt"/>
                <a:cs typeface="+mn-lt"/>
              </a:rPr>
              <a:t>(</a:t>
            </a:r>
            <a:r>
              <a:rPr lang="en-US" dirty="0">
                <a:solidFill>
                  <a:srgbClr val="0070C0"/>
                </a:solidFill>
                <a:ea typeface="+mn-lt"/>
                <a:cs typeface="+mn-lt"/>
              </a:rPr>
              <a:t>1</a:t>
            </a:r>
            <a:r>
              <a:rPr lang="en-US" dirty="0">
                <a:ea typeface="+mn-lt"/>
                <a:cs typeface="+mn-lt"/>
              </a:rPr>
              <a:t>, </a:t>
            </a:r>
            <a:r>
              <a:rPr lang="en-US" err="1">
                <a:solidFill>
                  <a:srgbClr val="7030A0"/>
                </a:solidFill>
                <a:ea typeface="+mn-lt"/>
                <a:cs typeface="+mn-lt"/>
              </a:rPr>
              <a:t>len</a:t>
            </a:r>
            <a:r>
              <a:rPr lang="en-US" dirty="0">
                <a:ea typeface="+mn-lt"/>
                <a:cs typeface="+mn-lt"/>
              </a:rPr>
              <a:t>(</a:t>
            </a:r>
            <a:r>
              <a:rPr lang="en-US" err="1">
                <a:ea typeface="+mn-lt"/>
                <a:cs typeface="+mn-lt"/>
              </a:rPr>
              <a:t>conditions_most_reviews</a:t>
            </a:r>
            <a:r>
              <a:rPr lang="en-US" dirty="0">
                <a:ea typeface="+mn-lt"/>
                <a:cs typeface="+mn-lt"/>
              </a:rPr>
              <a:t>) + </a:t>
            </a:r>
            <a:r>
              <a:rPr lang="en-US" dirty="0">
                <a:solidFill>
                  <a:srgbClr val="0070C0"/>
                </a:solidFill>
                <a:ea typeface="+mn-lt"/>
                <a:cs typeface="+mn-lt"/>
              </a:rPr>
              <a:t>1</a:t>
            </a:r>
            <a:r>
              <a:rPr lang="en-US" dirty="0">
                <a:ea typeface="+mn-lt"/>
                <a:cs typeface="+mn-lt"/>
              </a:rPr>
              <a:t>)</a:t>
            </a:r>
          </a:p>
          <a:p>
            <a:pPr marL="400050" indent="-285750">
              <a:lnSpc>
                <a:spcPct val="110000"/>
              </a:lnSpc>
              <a:spcBef>
                <a:spcPts val="200"/>
              </a:spcBef>
              <a:buFont typeface="Wingdings"/>
              <a:buChar char="§"/>
            </a:pPr>
            <a:r>
              <a:rPr lang="en-US" err="1">
                <a:ea typeface="+mn-lt"/>
                <a:cs typeface="+mn-lt"/>
              </a:rPr>
              <a:t>condition_most_reviews</a:t>
            </a:r>
            <a:r>
              <a:rPr lang="en-US" dirty="0">
                <a:ea typeface="+mn-lt"/>
                <a:cs typeface="+mn-lt"/>
              </a:rPr>
              <a:t> = </a:t>
            </a:r>
            <a:r>
              <a:rPr lang="en-US" err="1">
                <a:ea typeface="+mn-lt"/>
                <a:cs typeface="+mn-lt"/>
              </a:rPr>
              <a:t>df</a:t>
            </a:r>
            <a:r>
              <a:rPr lang="en-US" dirty="0">
                <a:ea typeface="+mn-lt"/>
                <a:cs typeface="+mn-lt"/>
              </a:rPr>
              <a:t>[</a:t>
            </a:r>
            <a:r>
              <a:rPr lang="en-US" dirty="0">
                <a:solidFill>
                  <a:srgbClr val="00B050"/>
                </a:solidFill>
                <a:ea typeface="+mn-lt"/>
                <a:cs typeface="+mn-lt"/>
              </a:rPr>
              <a:t>'condition'</a:t>
            </a:r>
            <a:r>
              <a:rPr lang="en-US" dirty="0">
                <a:ea typeface="+mn-lt"/>
                <a:cs typeface="+mn-lt"/>
              </a:rPr>
              <a:t>].</a:t>
            </a:r>
            <a:r>
              <a:rPr lang="en-US" err="1">
                <a:ea typeface="+mn-lt"/>
                <a:cs typeface="+mn-lt"/>
              </a:rPr>
              <a:t>value_counts</a:t>
            </a:r>
            <a:r>
              <a:rPr lang="en-US" dirty="0">
                <a:ea typeface="+mn-lt"/>
                <a:cs typeface="+mn-lt"/>
              </a:rPr>
              <a:t>().</a:t>
            </a:r>
            <a:r>
              <a:rPr lang="en-US" err="1">
                <a:ea typeface="+mn-lt"/>
                <a:cs typeface="+mn-lt"/>
              </a:rPr>
              <a:t>idxmax</a:t>
            </a:r>
            <a:r>
              <a:rPr lang="en-US" dirty="0">
                <a:ea typeface="+mn-lt"/>
                <a:cs typeface="+mn-lt"/>
              </a:rPr>
              <a:t>()</a:t>
            </a:r>
          </a:p>
          <a:p>
            <a:pPr marL="400050" indent="-285750">
              <a:lnSpc>
                <a:spcPct val="110000"/>
              </a:lnSpc>
              <a:spcBef>
                <a:spcPts val="200"/>
              </a:spcBef>
              <a:buFont typeface="Wingdings"/>
              <a:buChar char="§"/>
            </a:pPr>
            <a:r>
              <a:rPr lang="en-US" dirty="0">
                <a:solidFill>
                  <a:srgbClr val="0070C0"/>
                </a:solidFill>
                <a:ea typeface="+mn-lt"/>
                <a:cs typeface="+mn-lt"/>
              </a:rPr>
              <a:t>print</a:t>
            </a:r>
            <a:r>
              <a:rPr lang="en-US" dirty="0">
                <a:ea typeface="+mn-lt"/>
                <a:cs typeface="+mn-lt"/>
              </a:rPr>
              <a:t>(</a:t>
            </a:r>
            <a:r>
              <a:rPr lang="en-US" err="1">
                <a:ea typeface="+mn-lt"/>
                <a:cs typeface="+mn-lt"/>
              </a:rPr>
              <a:t>conditions_most_reviews</a:t>
            </a:r>
            <a:r>
              <a:rPr lang="en-US" dirty="0">
                <a:ea typeface="+mn-lt"/>
                <a:cs typeface="+mn-lt"/>
              </a:rPr>
              <a:t>)</a:t>
            </a:r>
          </a:p>
          <a:p>
            <a:pPr marL="400050" indent="-285750">
              <a:lnSpc>
                <a:spcPct val="110000"/>
              </a:lnSpc>
              <a:spcBef>
                <a:spcPts val="200"/>
              </a:spcBef>
              <a:buFont typeface="Wingdings"/>
              <a:buChar char="§"/>
            </a:pPr>
            <a:r>
              <a:rPr lang="en-US" dirty="0">
                <a:solidFill>
                  <a:srgbClr val="0070C0"/>
                </a:solidFill>
                <a:ea typeface="+mn-lt"/>
                <a:cs typeface="+mn-lt"/>
              </a:rPr>
              <a:t>print</a:t>
            </a:r>
            <a:r>
              <a:rPr lang="en-US" dirty="0">
                <a:ea typeface="+mn-lt"/>
                <a:cs typeface="+mn-lt"/>
              </a:rPr>
              <a:t>(</a:t>
            </a:r>
            <a:r>
              <a:rPr lang="en-US" dirty="0">
                <a:solidFill>
                  <a:srgbClr val="00B050"/>
                </a:solidFill>
                <a:ea typeface="+mn-lt"/>
                <a:cs typeface="+mn-lt"/>
              </a:rPr>
              <a:t>"Condition with the most reviews on drugs:"</a:t>
            </a:r>
            <a:r>
              <a:rPr lang="en-US" dirty="0">
                <a:ea typeface="+mn-lt"/>
                <a:cs typeface="+mn-lt"/>
              </a:rPr>
              <a:t>, </a:t>
            </a:r>
            <a:r>
              <a:rPr lang="en-US" err="1">
                <a:ea typeface="+mn-lt"/>
                <a:cs typeface="+mn-lt"/>
              </a:rPr>
              <a:t>condition_most_reviews</a:t>
            </a:r>
            <a:r>
              <a:rPr lang="en-US" dirty="0">
                <a:ea typeface="+mn-lt"/>
                <a:cs typeface="+mn-lt"/>
              </a:rPr>
              <a:t>)</a:t>
            </a:r>
          </a:p>
          <a:p>
            <a:pPr marL="400050" indent="-285750">
              <a:lnSpc>
                <a:spcPct val="110000"/>
              </a:lnSpc>
              <a:spcBef>
                <a:spcPts val="200"/>
              </a:spcBef>
              <a:buFont typeface="Wingdings"/>
              <a:buChar char="§"/>
            </a:pPr>
            <a:endParaRPr lang="en-US" dirty="0">
              <a:ea typeface="+mn-lt"/>
              <a:cs typeface="+mn-lt"/>
            </a:endParaRPr>
          </a:p>
          <a:p>
            <a:pPr marL="400050" indent="-285750">
              <a:lnSpc>
                <a:spcPct val="110000"/>
              </a:lnSpc>
              <a:spcBef>
                <a:spcPts val="200"/>
              </a:spcBef>
              <a:buFont typeface="Wingdings"/>
              <a:buChar char="§"/>
            </a:pPr>
            <a:r>
              <a:rPr lang="en-US" err="1">
                <a:ea typeface="+mn-lt"/>
                <a:cs typeface="+mn-lt"/>
              </a:rPr>
              <a:t>sns.barplot</a:t>
            </a:r>
            <a:r>
              <a:rPr lang="en-US" dirty="0">
                <a:ea typeface="+mn-lt"/>
                <a:cs typeface="+mn-lt"/>
              </a:rPr>
              <a:t>(</a:t>
            </a:r>
            <a:r>
              <a:rPr lang="en-US" dirty="0">
                <a:solidFill>
                  <a:srgbClr val="7030A0"/>
                </a:solidFill>
                <a:ea typeface="+mn-lt"/>
                <a:cs typeface="+mn-lt"/>
              </a:rPr>
              <a:t>x</a:t>
            </a:r>
            <a:r>
              <a:rPr lang="en-US" dirty="0">
                <a:ea typeface="+mn-lt"/>
                <a:cs typeface="+mn-lt"/>
              </a:rPr>
              <a:t>=</a:t>
            </a:r>
            <a:r>
              <a:rPr lang="en-US" dirty="0">
                <a:solidFill>
                  <a:srgbClr val="00B050"/>
                </a:solidFill>
                <a:ea typeface="+mn-lt"/>
                <a:cs typeface="+mn-lt"/>
              </a:rPr>
              <a:t>'Number of Reviews'</a:t>
            </a:r>
            <a:r>
              <a:rPr lang="en-US" dirty="0">
                <a:ea typeface="+mn-lt"/>
                <a:cs typeface="+mn-lt"/>
              </a:rPr>
              <a:t>, </a:t>
            </a:r>
            <a:r>
              <a:rPr lang="en-US" dirty="0">
                <a:solidFill>
                  <a:srgbClr val="7030A0"/>
                </a:solidFill>
                <a:ea typeface="+mn-lt"/>
                <a:cs typeface="+mn-lt"/>
              </a:rPr>
              <a:t>y</a:t>
            </a:r>
            <a:r>
              <a:rPr lang="en-US" dirty="0">
                <a:ea typeface="+mn-lt"/>
                <a:cs typeface="+mn-lt"/>
              </a:rPr>
              <a:t>=</a:t>
            </a:r>
            <a:r>
              <a:rPr lang="en-US" dirty="0">
                <a:solidFill>
                  <a:srgbClr val="00B050"/>
                </a:solidFill>
                <a:ea typeface="+mn-lt"/>
                <a:cs typeface="+mn-lt"/>
              </a:rPr>
              <a:t>'Condition'</a:t>
            </a:r>
            <a:r>
              <a:rPr lang="en-US" dirty="0">
                <a:ea typeface="+mn-lt"/>
                <a:cs typeface="+mn-lt"/>
              </a:rPr>
              <a:t>, </a:t>
            </a:r>
            <a:r>
              <a:rPr lang="en-US" dirty="0">
                <a:solidFill>
                  <a:srgbClr val="7030A0"/>
                </a:solidFill>
                <a:ea typeface="+mn-lt"/>
                <a:cs typeface="+mn-lt"/>
              </a:rPr>
              <a:t>data</a:t>
            </a:r>
            <a:r>
              <a:rPr lang="en-US" dirty="0">
                <a:ea typeface="+mn-lt"/>
                <a:cs typeface="+mn-lt"/>
              </a:rPr>
              <a:t>=</a:t>
            </a:r>
            <a:r>
              <a:rPr lang="en-US" err="1">
                <a:ea typeface="+mn-lt"/>
                <a:cs typeface="+mn-lt"/>
              </a:rPr>
              <a:t>conditions_most_reviews</a:t>
            </a:r>
            <a:r>
              <a:rPr lang="en-US" dirty="0">
                <a:ea typeface="+mn-lt"/>
                <a:cs typeface="+mn-lt"/>
              </a:rPr>
              <a:t>, </a:t>
            </a:r>
            <a:r>
              <a:rPr lang="en-US" dirty="0">
                <a:solidFill>
                  <a:srgbClr val="7030A0"/>
                </a:solidFill>
                <a:ea typeface="+mn-lt"/>
                <a:cs typeface="+mn-lt"/>
              </a:rPr>
              <a:t>palette</a:t>
            </a:r>
            <a:r>
              <a:rPr lang="en-US" dirty="0">
                <a:ea typeface="+mn-lt"/>
                <a:cs typeface="+mn-lt"/>
              </a:rPr>
              <a:t>=</a:t>
            </a:r>
            <a:r>
              <a:rPr lang="en-US" dirty="0">
                <a:solidFill>
                  <a:srgbClr val="00B050"/>
                </a:solidFill>
                <a:ea typeface="+mn-lt"/>
                <a:cs typeface="+mn-lt"/>
              </a:rPr>
              <a:t>'autumn'</a:t>
            </a:r>
            <a:r>
              <a:rPr lang="en-US" dirty="0">
                <a:ea typeface="+mn-lt"/>
                <a:cs typeface="+mn-lt"/>
              </a:rPr>
              <a:t>, </a:t>
            </a:r>
            <a:r>
              <a:rPr lang="en-US" dirty="0">
                <a:solidFill>
                  <a:srgbClr val="7030A0"/>
                </a:solidFill>
                <a:ea typeface="+mn-lt"/>
                <a:cs typeface="+mn-lt"/>
              </a:rPr>
              <a:t>orient</a:t>
            </a:r>
            <a:r>
              <a:rPr lang="en-US" dirty="0">
                <a:ea typeface="+mn-lt"/>
                <a:cs typeface="+mn-lt"/>
              </a:rPr>
              <a:t>=</a:t>
            </a:r>
            <a:r>
              <a:rPr lang="en-US" dirty="0">
                <a:solidFill>
                  <a:srgbClr val="00B050"/>
                </a:solidFill>
                <a:ea typeface="+mn-lt"/>
                <a:cs typeface="+mn-lt"/>
              </a:rPr>
              <a:t>'h'</a:t>
            </a:r>
            <a:r>
              <a:rPr lang="en-US" dirty="0">
                <a:ea typeface="+mn-lt"/>
                <a:cs typeface="+mn-lt"/>
              </a:rPr>
              <a:t>)</a:t>
            </a:r>
          </a:p>
          <a:p>
            <a:pPr marL="400050" indent="-285750">
              <a:lnSpc>
                <a:spcPct val="110000"/>
              </a:lnSpc>
              <a:spcBef>
                <a:spcPts val="200"/>
              </a:spcBef>
              <a:buFont typeface="Wingdings"/>
              <a:buChar char="§"/>
            </a:pPr>
            <a:r>
              <a:rPr lang="en-US" err="1">
                <a:ea typeface="+mn-lt"/>
                <a:cs typeface="+mn-lt"/>
              </a:rPr>
              <a:t>plt.title</a:t>
            </a:r>
            <a:r>
              <a:rPr lang="en-US" dirty="0">
                <a:ea typeface="+mn-lt"/>
                <a:cs typeface="+mn-lt"/>
              </a:rPr>
              <a:t>(</a:t>
            </a:r>
            <a:r>
              <a:rPr lang="en-US" dirty="0">
                <a:solidFill>
                  <a:srgbClr val="00B050"/>
                </a:solidFill>
                <a:ea typeface="+mn-lt"/>
                <a:cs typeface="+mn-lt"/>
              </a:rPr>
              <a:t>'TOP 5 CONDITIONS WITH THE MOST REVIEWS'</a:t>
            </a:r>
            <a:r>
              <a:rPr lang="en-US" dirty="0">
                <a:ea typeface="+mn-lt"/>
                <a:cs typeface="+mn-lt"/>
              </a:rPr>
              <a:t>)</a:t>
            </a:r>
            <a:endParaRPr lang="en-US" dirty="0"/>
          </a:p>
          <a:p>
            <a:pPr marL="400050" indent="-285750">
              <a:lnSpc>
                <a:spcPct val="110000"/>
              </a:lnSpc>
              <a:spcBef>
                <a:spcPts val="200"/>
              </a:spcBef>
              <a:buFont typeface="Wingdings"/>
              <a:buChar char="§"/>
            </a:pPr>
            <a:r>
              <a:rPr lang="en-US" err="1">
                <a:ea typeface="+mn-lt"/>
                <a:cs typeface="+mn-lt"/>
              </a:rPr>
              <a:t>plt.show</a:t>
            </a:r>
            <a:r>
              <a:rPr lang="en-US" dirty="0">
                <a:ea typeface="+mn-lt"/>
                <a:cs typeface="+mn-lt"/>
              </a:rPr>
              <a:t>()</a:t>
            </a:r>
            <a:endParaRPr lang="en-US"/>
          </a:p>
        </p:txBody>
      </p:sp>
      <p:sp>
        <p:nvSpPr>
          <p:cNvPr id="2" name="Title 1">
            <a:extLst>
              <a:ext uri="{FF2B5EF4-FFF2-40B4-BE49-F238E27FC236}">
                <a16:creationId xmlns:a16="http://schemas.microsoft.com/office/drawing/2014/main" id="{6AD98358-6309-4157-B0B6-09B5B80F36AB}"/>
              </a:ext>
            </a:extLst>
          </p:cNvPr>
          <p:cNvSpPr txBox="1">
            <a:spLocks/>
          </p:cNvSpPr>
          <p:nvPr/>
        </p:nvSpPr>
        <p:spPr>
          <a:xfrm>
            <a:off x="1927441" y="1330"/>
            <a:ext cx="8545484" cy="469503"/>
          </a:xfrm>
          <a:prstGeom prst="rect">
            <a:avLst/>
          </a:prstGeom>
        </p:spPr>
        <p:txBody>
          <a:bodyPr vert="horz" lIns="228600" tIns="228600" rIns="228600" bIns="228600" rtlCol="0" anchor="ctr">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chemeClr val="accent1"/>
                </a:solidFill>
                <a:latin typeface="Rockwell"/>
              </a:rPr>
              <a:t>12.</a:t>
            </a:r>
            <a:r>
              <a:rPr lang="en-US" sz="2000" b="1" dirty="0">
                <a:solidFill>
                  <a:schemeClr val="accent1"/>
                </a:solidFill>
                <a:latin typeface="Rockwell"/>
                <a:ea typeface="+mj-lt"/>
                <a:cs typeface="+mj-lt"/>
              </a:rPr>
              <a:t> </a:t>
            </a:r>
            <a:r>
              <a:rPr lang="en-US" sz="2000" b="1" dirty="0">
                <a:solidFill>
                  <a:schemeClr val="accent1"/>
                </a:solidFill>
                <a:ea typeface="+mn-lt"/>
                <a:cs typeface="+mn-lt"/>
              </a:rPr>
              <a:t>Which condition has the most review on drugs (</a:t>
            </a:r>
            <a:r>
              <a:rPr lang="en-US" sz="2000" b="1" dirty="0">
                <a:solidFill>
                  <a:srgbClr val="0070C0"/>
                </a:solidFill>
                <a:ea typeface="+mn-lt"/>
                <a:cs typeface="+mn-lt"/>
              </a:rPr>
              <a:t>Code</a:t>
            </a:r>
            <a:r>
              <a:rPr lang="en-US" sz="2000" b="1" dirty="0">
                <a:solidFill>
                  <a:schemeClr val="accent1"/>
                </a:solidFill>
                <a:ea typeface="+mn-lt"/>
                <a:cs typeface="+mn-lt"/>
              </a:rPr>
              <a:t>)</a:t>
            </a:r>
            <a:endParaRPr lang="en-US" sz="2000" b="1" dirty="0">
              <a:solidFill>
                <a:schemeClr val="accent1"/>
              </a:solidFill>
            </a:endParaRPr>
          </a:p>
        </p:txBody>
      </p:sp>
    </p:spTree>
    <p:extLst>
      <p:ext uri="{BB962C8B-B14F-4D97-AF65-F5344CB8AC3E}">
        <p14:creationId xmlns:p14="http://schemas.microsoft.com/office/powerpoint/2010/main" val="1857308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5" name="Group 10">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7" name="Group 33">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5" name="Rectangle 34">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6"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68" name="Rectangle 38">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40">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2"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64" name="Rectangle 63">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6" name="Content Placeholder 5">
            <a:extLst>
              <a:ext uri="{FF2B5EF4-FFF2-40B4-BE49-F238E27FC236}">
                <a16:creationId xmlns:a16="http://schemas.microsoft.com/office/drawing/2014/main" id="{F6C3AC0B-8BFD-C106-5C17-E6D87AD5FAFC}"/>
              </a:ext>
            </a:extLst>
          </p:cNvPr>
          <p:cNvSpPr>
            <a:spLocks noGrp="1"/>
          </p:cNvSpPr>
          <p:nvPr>
            <p:ph sz="quarter" idx="4294967295"/>
          </p:nvPr>
        </p:nvSpPr>
        <p:spPr>
          <a:xfrm>
            <a:off x="2083019" y="875300"/>
            <a:ext cx="9667694" cy="5827259"/>
          </a:xfrm>
        </p:spPr>
        <p:txBody>
          <a:bodyPr vert="horz" lIns="91440" tIns="45720" rIns="91440" bIns="45720" rtlCol="0" anchor="t">
            <a:noAutofit/>
          </a:bodyPr>
          <a:lstStyle/>
          <a:p>
            <a:pPr marL="457200" indent="-171450">
              <a:lnSpc>
                <a:spcPct val="110000"/>
              </a:lnSpc>
              <a:spcBef>
                <a:spcPts val="200"/>
              </a:spcBef>
              <a:buFont typeface="Arial" panose="05000000000000000000" pitchFamily="2" charset="2"/>
              <a:buChar char="•"/>
            </a:pPr>
            <a:r>
              <a:rPr lang="en-US" sz="1600" dirty="0">
                <a:solidFill>
                  <a:srgbClr val="0070C0"/>
                </a:solidFill>
                <a:ea typeface="+mn-lt"/>
                <a:cs typeface="+mn-lt"/>
              </a:rPr>
              <a:t>import</a:t>
            </a:r>
            <a:r>
              <a:rPr lang="en-US" sz="1600" dirty="0">
                <a:solidFill>
                  <a:schemeClr val="tx1">
                    <a:lumMod val="85000"/>
                    <a:lumOff val="15000"/>
                  </a:schemeClr>
                </a:solidFill>
                <a:ea typeface="+mn-lt"/>
                <a:cs typeface="+mn-lt"/>
              </a:rPr>
              <a:t> </a:t>
            </a:r>
            <a:r>
              <a:rPr lang="en-US" sz="1600" dirty="0" err="1">
                <a:solidFill>
                  <a:schemeClr val="tx1">
                    <a:lumMod val="85000"/>
                    <a:lumOff val="15000"/>
                  </a:schemeClr>
                </a:solidFill>
                <a:ea typeface="+mn-lt"/>
                <a:cs typeface="+mn-lt"/>
              </a:rPr>
              <a:t>numpy</a:t>
            </a:r>
            <a:r>
              <a:rPr lang="en-US" sz="1600" dirty="0">
                <a:solidFill>
                  <a:schemeClr val="tx1">
                    <a:lumMod val="85000"/>
                    <a:lumOff val="15000"/>
                  </a:schemeClr>
                </a:solidFill>
                <a:ea typeface="+mn-lt"/>
                <a:cs typeface="+mn-lt"/>
              </a:rPr>
              <a:t> </a:t>
            </a:r>
            <a:r>
              <a:rPr lang="en-US" sz="1600" dirty="0">
                <a:solidFill>
                  <a:srgbClr val="0070C0"/>
                </a:solidFill>
                <a:ea typeface="+mn-lt"/>
                <a:cs typeface="+mn-lt"/>
              </a:rPr>
              <a:t>as</a:t>
            </a:r>
            <a:r>
              <a:rPr lang="en-US" sz="1600" dirty="0">
                <a:solidFill>
                  <a:schemeClr val="tx1">
                    <a:lumMod val="85000"/>
                    <a:lumOff val="15000"/>
                  </a:schemeClr>
                </a:solidFill>
                <a:ea typeface="+mn-lt"/>
                <a:cs typeface="+mn-lt"/>
              </a:rPr>
              <a:t> np</a:t>
            </a:r>
            <a:endParaRPr lang="en-US" sz="4000" dirty="0">
              <a:solidFill>
                <a:schemeClr val="tx1">
                  <a:lumMod val="85000"/>
                  <a:lumOff val="15000"/>
                </a:schemeClr>
              </a:solidFill>
              <a:ea typeface="+mn-lt"/>
              <a:cs typeface="+mn-lt"/>
            </a:endParaRPr>
          </a:p>
          <a:p>
            <a:pPr marL="457200" indent="-171450">
              <a:lnSpc>
                <a:spcPct val="110000"/>
              </a:lnSpc>
              <a:spcBef>
                <a:spcPts val="200"/>
              </a:spcBef>
              <a:buFont typeface="Arial" panose="05000000000000000000" pitchFamily="2" charset="2"/>
              <a:buChar char="•"/>
            </a:pPr>
            <a:r>
              <a:rPr lang="en-US" sz="1600" dirty="0">
                <a:solidFill>
                  <a:srgbClr val="0070C0"/>
                </a:solidFill>
                <a:ea typeface="+mn-lt"/>
                <a:cs typeface="+mn-lt"/>
              </a:rPr>
              <a:t>import</a:t>
            </a:r>
            <a:r>
              <a:rPr lang="en-US" sz="1600" dirty="0">
                <a:solidFill>
                  <a:schemeClr val="tx1">
                    <a:lumMod val="85000"/>
                    <a:lumOff val="15000"/>
                  </a:schemeClr>
                </a:solidFill>
                <a:ea typeface="+mn-lt"/>
                <a:cs typeface="+mn-lt"/>
              </a:rPr>
              <a:t> pandas </a:t>
            </a:r>
            <a:r>
              <a:rPr lang="en-US" sz="1600" dirty="0">
                <a:solidFill>
                  <a:srgbClr val="0070C0"/>
                </a:solidFill>
                <a:ea typeface="+mn-lt"/>
                <a:cs typeface="+mn-lt"/>
              </a:rPr>
              <a:t>as</a:t>
            </a:r>
            <a:r>
              <a:rPr lang="en-US" sz="1600" dirty="0">
                <a:solidFill>
                  <a:schemeClr val="tx1">
                    <a:lumMod val="85000"/>
                    <a:lumOff val="15000"/>
                  </a:schemeClr>
                </a:solidFill>
                <a:ea typeface="+mn-lt"/>
                <a:cs typeface="+mn-lt"/>
              </a:rPr>
              <a:t> pd</a:t>
            </a:r>
            <a:endParaRPr lang="en-US" sz="4000" dirty="0">
              <a:solidFill>
                <a:schemeClr val="tx1">
                  <a:lumMod val="85000"/>
                  <a:lumOff val="15000"/>
                </a:schemeClr>
              </a:solidFill>
              <a:ea typeface="+mn-lt"/>
              <a:cs typeface="+mn-lt"/>
            </a:endParaRPr>
          </a:p>
          <a:p>
            <a:pPr marL="457200" indent="-171450">
              <a:lnSpc>
                <a:spcPct val="110000"/>
              </a:lnSpc>
              <a:spcBef>
                <a:spcPts val="200"/>
              </a:spcBef>
              <a:buFont typeface="Arial" panose="05000000000000000000" pitchFamily="2" charset="2"/>
              <a:buChar char="•"/>
            </a:pPr>
            <a:r>
              <a:rPr lang="en-US" sz="1600" dirty="0">
                <a:solidFill>
                  <a:srgbClr val="0070C0"/>
                </a:solidFill>
                <a:ea typeface="+mn-lt"/>
                <a:cs typeface="+mn-lt"/>
              </a:rPr>
              <a:t>import</a:t>
            </a:r>
            <a:r>
              <a:rPr lang="en-US" sz="1600" dirty="0">
                <a:solidFill>
                  <a:schemeClr val="tx1">
                    <a:lumMod val="85000"/>
                    <a:lumOff val="15000"/>
                  </a:schemeClr>
                </a:solidFill>
                <a:ea typeface="+mn-lt"/>
                <a:cs typeface="+mn-lt"/>
              </a:rPr>
              <a:t> seaborn </a:t>
            </a:r>
            <a:r>
              <a:rPr lang="en-US" sz="1600" dirty="0">
                <a:solidFill>
                  <a:srgbClr val="0070C0"/>
                </a:solidFill>
                <a:ea typeface="+mn-lt"/>
                <a:cs typeface="+mn-lt"/>
              </a:rPr>
              <a:t>as</a:t>
            </a:r>
            <a:r>
              <a:rPr lang="en-US" sz="1600" dirty="0">
                <a:solidFill>
                  <a:schemeClr val="tx1">
                    <a:lumMod val="85000"/>
                    <a:lumOff val="15000"/>
                  </a:schemeClr>
                </a:solidFill>
                <a:ea typeface="+mn-lt"/>
                <a:cs typeface="+mn-lt"/>
              </a:rPr>
              <a:t> </a:t>
            </a:r>
            <a:r>
              <a:rPr lang="en-US" sz="1600" dirty="0" err="1">
                <a:solidFill>
                  <a:schemeClr val="tx1">
                    <a:lumMod val="85000"/>
                    <a:lumOff val="15000"/>
                  </a:schemeClr>
                </a:solidFill>
                <a:ea typeface="+mn-lt"/>
                <a:cs typeface="+mn-lt"/>
              </a:rPr>
              <a:t>sns</a:t>
            </a:r>
            <a:endParaRPr lang="en-US" sz="4000" dirty="0">
              <a:solidFill>
                <a:schemeClr val="tx1">
                  <a:lumMod val="85000"/>
                  <a:lumOff val="15000"/>
                </a:schemeClr>
              </a:solidFill>
              <a:ea typeface="+mn-lt"/>
              <a:cs typeface="+mn-lt"/>
            </a:endParaRPr>
          </a:p>
          <a:p>
            <a:pPr marL="457200" indent="-171450">
              <a:lnSpc>
                <a:spcPct val="110000"/>
              </a:lnSpc>
              <a:spcBef>
                <a:spcPts val="200"/>
              </a:spcBef>
              <a:buFont typeface="Arial" panose="05000000000000000000" pitchFamily="2" charset="2"/>
              <a:buChar char="•"/>
            </a:pPr>
            <a:r>
              <a:rPr lang="en-US" sz="1600" dirty="0">
                <a:solidFill>
                  <a:srgbClr val="0070C0"/>
                </a:solidFill>
                <a:ea typeface="+mn-lt"/>
                <a:cs typeface="+mn-lt"/>
              </a:rPr>
              <a:t>import </a:t>
            </a:r>
            <a:r>
              <a:rPr lang="en-US" sz="1600" dirty="0" err="1">
                <a:solidFill>
                  <a:schemeClr val="tx1">
                    <a:lumMod val="85000"/>
                    <a:lumOff val="15000"/>
                  </a:schemeClr>
                </a:solidFill>
                <a:ea typeface="+mn-lt"/>
                <a:cs typeface="+mn-lt"/>
              </a:rPr>
              <a:t>matplotlib.pyplot</a:t>
            </a:r>
            <a:r>
              <a:rPr lang="en-US" sz="1600" dirty="0">
                <a:solidFill>
                  <a:schemeClr val="tx1">
                    <a:lumMod val="85000"/>
                    <a:lumOff val="15000"/>
                  </a:schemeClr>
                </a:solidFill>
                <a:ea typeface="+mn-lt"/>
                <a:cs typeface="+mn-lt"/>
              </a:rPr>
              <a:t> </a:t>
            </a:r>
            <a:r>
              <a:rPr lang="en-US" sz="1600" dirty="0">
                <a:solidFill>
                  <a:srgbClr val="0070C0"/>
                </a:solidFill>
                <a:ea typeface="+mn-lt"/>
                <a:cs typeface="+mn-lt"/>
              </a:rPr>
              <a:t>as </a:t>
            </a:r>
            <a:r>
              <a:rPr lang="en-US" sz="1600" dirty="0" err="1">
                <a:solidFill>
                  <a:schemeClr val="tx1">
                    <a:lumMod val="85000"/>
                    <a:lumOff val="15000"/>
                  </a:schemeClr>
                </a:solidFill>
                <a:ea typeface="+mn-lt"/>
                <a:cs typeface="+mn-lt"/>
              </a:rPr>
              <a:t>plt</a:t>
            </a:r>
            <a:endParaRPr lang="en-US" sz="4000" dirty="0">
              <a:solidFill>
                <a:schemeClr val="tx1">
                  <a:lumMod val="85000"/>
                  <a:lumOff val="15000"/>
                </a:schemeClr>
              </a:solidFill>
              <a:ea typeface="+mn-lt"/>
              <a:cs typeface="+mn-lt"/>
            </a:endParaRPr>
          </a:p>
          <a:p>
            <a:pPr marL="457200" indent="-171450">
              <a:lnSpc>
                <a:spcPct val="110000"/>
              </a:lnSpc>
              <a:spcBef>
                <a:spcPts val="200"/>
              </a:spcBef>
              <a:buFont typeface="Arial" panose="05000000000000000000" pitchFamily="2" charset="2"/>
              <a:buChar char="•"/>
            </a:pPr>
            <a:r>
              <a:rPr lang="en-US" sz="1600" dirty="0">
                <a:solidFill>
                  <a:srgbClr val="0070C0"/>
                </a:solidFill>
                <a:ea typeface="+mn-lt"/>
                <a:cs typeface="+mn-lt"/>
              </a:rPr>
              <a:t>from</a:t>
            </a:r>
            <a:r>
              <a:rPr lang="en-US" sz="1600" dirty="0">
                <a:solidFill>
                  <a:schemeClr val="tx1">
                    <a:lumMod val="85000"/>
                    <a:lumOff val="15000"/>
                  </a:schemeClr>
                </a:solidFill>
                <a:ea typeface="+mn-lt"/>
                <a:cs typeface="+mn-lt"/>
              </a:rPr>
              <a:t> </a:t>
            </a:r>
            <a:r>
              <a:rPr lang="en-US" sz="1600" dirty="0" err="1">
                <a:solidFill>
                  <a:schemeClr val="tx1">
                    <a:lumMod val="85000"/>
                    <a:lumOff val="15000"/>
                  </a:schemeClr>
                </a:solidFill>
                <a:ea typeface="+mn-lt"/>
                <a:cs typeface="+mn-lt"/>
              </a:rPr>
              <a:t>sklearn.linear_model</a:t>
            </a:r>
            <a:r>
              <a:rPr lang="en-US" sz="1600" dirty="0">
                <a:solidFill>
                  <a:schemeClr val="tx1">
                    <a:lumMod val="85000"/>
                    <a:lumOff val="15000"/>
                  </a:schemeClr>
                </a:solidFill>
                <a:ea typeface="+mn-lt"/>
                <a:cs typeface="+mn-lt"/>
              </a:rPr>
              <a:t> </a:t>
            </a:r>
            <a:r>
              <a:rPr lang="en-US" sz="1600" dirty="0">
                <a:solidFill>
                  <a:srgbClr val="0070C0"/>
                </a:solidFill>
                <a:ea typeface="+mn-lt"/>
                <a:cs typeface="+mn-lt"/>
              </a:rPr>
              <a:t>import</a:t>
            </a:r>
            <a:r>
              <a:rPr lang="en-US" sz="1600" dirty="0">
                <a:solidFill>
                  <a:schemeClr val="tx1">
                    <a:lumMod val="85000"/>
                    <a:lumOff val="15000"/>
                  </a:schemeClr>
                </a:solidFill>
                <a:ea typeface="+mn-lt"/>
                <a:cs typeface="+mn-lt"/>
              </a:rPr>
              <a:t> </a:t>
            </a:r>
            <a:r>
              <a:rPr lang="en-US" sz="1600" dirty="0" err="1">
                <a:solidFill>
                  <a:schemeClr val="tx1">
                    <a:lumMod val="85000"/>
                    <a:lumOff val="15000"/>
                  </a:schemeClr>
                </a:solidFill>
                <a:ea typeface="+mn-lt"/>
                <a:cs typeface="+mn-lt"/>
              </a:rPr>
              <a:t>LinearRegression</a:t>
            </a:r>
            <a:endParaRPr lang="en-US" sz="4000" dirty="0">
              <a:solidFill>
                <a:schemeClr val="tx1">
                  <a:lumMod val="85000"/>
                  <a:lumOff val="15000"/>
                </a:schemeClr>
              </a:solidFill>
              <a:ea typeface="+mn-lt"/>
              <a:cs typeface="+mn-lt"/>
            </a:endParaRPr>
          </a:p>
          <a:p>
            <a:pPr marL="457200" indent="-171450">
              <a:lnSpc>
                <a:spcPct val="110000"/>
              </a:lnSpc>
              <a:spcBef>
                <a:spcPts val="200"/>
              </a:spcBef>
              <a:buFont typeface="Arial" panose="05000000000000000000" pitchFamily="2" charset="2"/>
              <a:buChar char="•"/>
            </a:pPr>
            <a:r>
              <a:rPr lang="en-US" sz="1600" dirty="0">
                <a:solidFill>
                  <a:srgbClr val="0070C0"/>
                </a:solidFill>
                <a:ea typeface="+mn-lt"/>
                <a:cs typeface="+mn-lt"/>
              </a:rPr>
              <a:t>from</a:t>
            </a:r>
            <a:r>
              <a:rPr lang="en-US" sz="1600" dirty="0">
                <a:solidFill>
                  <a:schemeClr val="tx1">
                    <a:lumMod val="85000"/>
                    <a:lumOff val="15000"/>
                  </a:schemeClr>
                </a:solidFill>
                <a:ea typeface="+mn-lt"/>
                <a:cs typeface="+mn-lt"/>
              </a:rPr>
              <a:t> </a:t>
            </a:r>
            <a:r>
              <a:rPr lang="en-US" sz="1600" dirty="0" err="1">
                <a:solidFill>
                  <a:schemeClr val="tx1">
                    <a:lumMod val="85000"/>
                    <a:lumOff val="15000"/>
                  </a:schemeClr>
                </a:solidFill>
                <a:ea typeface="+mn-lt"/>
                <a:cs typeface="+mn-lt"/>
              </a:rPr>
              <a:t>sklearn.model_selection</a:t>
            </a:r>
            <a:r>
              <a:rPr lang="en-US" sz="1600" dirty="0">
                <a:solidFill>
                  <a:schemeClr val="tx1">
                    <a:lumMod val="85000"/>
                    <a:lumOff val="15000"/>
                  </a:schemeClr>
                </a:solidFill>
                <a:ea typeface="+mn-lt"/>
                <a:cs typeface="+mn-lt"/>
              </a:rPr>
              <a:t> </a:t>
            </a:r>
            <a:r>
              <a:rPr lang="en-US" sz="1600" dirty="0">
                <a:solidFill>
                  <a:srgbClr val="0070C0"/>
                </a:solidFill>
                <a:ea typeface="+mn-lt"/>
                <a:cs typeface="+mn-lt"/>
              </a:rPr>
              <a:t>import</a:t>
            </a:r>
            <a:r>
              <a:rPr lang="en-US" sz="1600" dirty="0">
                <a:solidFill>
                  <a:schemeClr val="tx1">
                    <a:lumMod val="85000"/>
                    <a:lumOff val="15000"/>
                  </a:schemeClr>
                </a:solidFill>
                <a:ea typeface="+mn-lt"/>
                <a:cs typeface="+mn-lt"/>
              </a:rPr>
              <a:t> </a:t>
            </a:r>
            <a:r>
              <a:rPr lang="en-US" sz="1600" dirty="0" err="1">
                <a:solidFill>
                  <a:schemeClr val="tx1">
                    <a:lumMod val="85000"/>
                    <a:lumOff val="15000"/>
                  </a:schemeClr>
                </a:solidFill>
                <a:ea typeface="+mn-lt"/>
                <a:cs typeface="+mn-lt"/>
              </a:rPr>
              <a:t>train_test_split</a:t>
            </a:r>
            <a:endParaRPr lang="en-US" sz="4000" dirty="0">
              <a:solidFill>
                <a:schemeClr val="tx1">
                  <a:lumMod val="85000"/>
                  <a:lumOff val="15000"/>
                </a:schemeClr>
              </a:solidFill>
              <a:ea typeface="+mn-lt"/>
              <a:cs typeface="+mn-lt"/>
            </a:endParaRPr>
          </a:p>
          <a:p>
            <a:pPr marL="457200" indent="-171450">
              <a:lnSpc>
                <a:spcPct val="110000"/>
              </a:lnSpc>
              <a:spcBef>
                <a:spcPts val="200"/>
              </a:spcBef>
              <a:buFont typeface="Arial" panose="05000000000000000000" pitchFamily="2" charset="2"/>
              <a:buChar char="•"/>
            </a:pPr>
            <a:r>
              <a:rPr lang="en-US" sz="1600" dirty="0">
                <a:solidFill>
                  <a:srgbClr val="0070C0"/>
                </a:solidFill>
                <a:ea typeface="+mn-lt"/>
                <a:cs typeface="+mn-lt"/>
              </a:rPr>
              <a:t>from</a:t>
            </a:r>
            <a:r>
              <a:rPr lang="en-US" sz="1600" dirty="0">
                <a:solidFill>
                  <a:schemeClr val="tx1">
                    <a:lumMod val="85000"/>
                    <a:lumOff val="15000"/>
                  </a:schemeClr>
                </a:solidFill>
                <a:ea typeface="+mn-lt"/>
                <a:cs typeface="+mn-lt"/>
              </a:rPr>
              <a:t> </a:t>
            </a:r>
            <a:r>
              <a:rPr lang="en-US" sz="1600" dirty="0" err="1">
                <a:solidFill>
                  <a:schemeClr val="tx1">
                    <a:lumMod val="85000"/>
                    <a:lumOff val="15000"/>
                  </a:schemeClr>
                </a:solidFill>
                <a:ea typeface="+mn-lt"/>
                <a:cs typeface="+mn-lt"/>
              </a:rPr>
              <a:t>sklearn.feature_extraction.text</a:t>
            </a:r>
            <a:r>
              <a:rPr lang="en-US" sz="1600" dirty="0">
                <a:solidFill>
                  <a:schemeClr val="tx1">
                    <a:lumMod val="85000"/>
                    <a:lumOff val="15000"/>
                  </a:schemeClr>
                </a:solidFill>
                <a:ea typeface="+mn-lt"/>
                <a:cs typeface="+mn-lt"/>
              </a:rPr>
              <a:t> </a:t>
            </a:r>
            <a:r>
              <a:rPr lang="en-US" sz="1600" dirty="0">
                <a:solidFill>
                  <a:srgbClr val="0070C0"/>
                </a:solidFill>
                <a:ea typeface="+mn-lt"/>
                <a:cs typeface="+mn-lt"/>
              </a:rPr>
              <a:t>import</a:t>
            </a:r>
            <a:r>
              <a:rPr lang="en-US" sz="1600" dirty="0">
                <a:solidFill>
                  <a:schemeClr val="tx1">
                    <a:lumMod val="85000"/>
                    <a:lumOff val="15000"/>
                  </a:schemeClr>
                </a:solidFill>
                <a:ea typeface="+mn-lt"/>
                <a:cs typeface="+mn-lt"/>
              </a:rPr>
              <a:t> </a:t>
            </a:r>
            <a:r>
              <a:rPr lang="en-US" sz="1600" dirty="0" err="1">
                <a:solidFill>
                  <a:schemeClr val="tx1">
                    <a:lumMod val="85000"/>
                    <a:lumOff val="15000"/>
                  </a:schemeClr>
                </a:solidFill>
                <a:ea typeface="+mn-lt"/>
                <a:cs typeface="+mn-lt"/>
              </a:rPr>
              <a:t>CountVectorizer</a:t>
            </a:r>
            <a:endParaRPr lang="en-US" sz="4000" dirty="0">
              <a:solidFill>
                <a:schemeClr val="tx1">
                  <a:lumMod val="85000"/>
                  <a:lumOff val="15000"/>
                </a:schemeClr>
              </a:solidFill>
            </a:endParaRPr>
          </a:p>
          <a:p>
            <a:pPr>
              <a:buNone/>
            </a:pPr>
            <a:endParaRPr lang="en-US" sz="1600" dirty="0">
              <a:solidFill>
                <a:schemeClr val="tx1">
                  <a:lumMod val="85000"/>
                  <a:lumOff val="15000"/>
                </a:schemeClr>
              </a:solidFill>
              <a:ea typeface="+mn-lt"/>
              <a:cs typeface="+mn-lt"/>
            </a:endParaRPr>
          </a:p>
          <a:p>
            <a:pPr>
              <a:buNone/>
            </a:pPr>
            <a:endParaRPr lang="en-US" sz="1600" dirty="0">
              <a:solidFill>
                <a:schemeClr val="tx1">
                  <a:lumMod val="85000"/>
                  <a:lumOff val="15000"/>
                </a:schemeClr>
              </a:solidFill>
              <a:ea typeface="+mn-lt"/>
              <a:cs typeface="+mn-lt"/>
            </a:endParaRPr>
          </a:p>
          <a:p>
            <a:pPr>
              <a:buNone/>
            </a:pPr>
            <a:r>
              <a:rPr lang="en-US" sz="1600" dirty="0">
                <a:solidFill>
                  <a:schemeClr val="tx1">
                    <a:lumMod val="85000"/>
                    <a:lumOff val="15000"/>
                  </a:schemeClr>
                </a:solidFill>
                <a:ea typeface="+mn-lt"/>
                <a:cs typeface="+mn-lt"/>
              </a:rPr>
              <a:t>file = </a:t>
            </a:r>
            <a:r>
              <a:rPr lang="en-US" sz="1600" dirty="0" err="1">
                <a:solidFill>
                  <a:schemeClr val="tx1">
                    <a:lumMod val="85000"/>
                    <a:lumOff val="15000"/>
                  </a:schemeClr>
                </a:solidFill>
                <a:ea typeface="+mn-lt"/>
                <a:cs typeface="+mn-lt"/>
              </a:rPr>
              <a:t>pd.read_csv</a:t>
            </a:r>
            <a:r>
              <a:rPr lang="en-US" sz="1600" dirty="0">
                <a:solidFill>
                  <a:schemeClr val="tx1">
                    <a:lumMod val="85000"/>
                    <a:lumOff val="15000"/>
                  </a:schemeClr>
                </a:solidFill>
                <a:ea typeface="+mn-lt"/>
                <a:cs typeface="+mn-lt"/>
              </a:rPr>
              <a:t>(</a:t>
            </a:r>
            <a:r>
              <a:rPr lang="en-US" sz="1600" dirty="0" err="1">
                <a:solidFill>
                  <a:srgbClr val="00B050"/>
                </a:solidFill>
                <a:ea typeface="+mn-lt"/>
                <a:cs typeface="+mn-lt"/>
              </a:rPr>
              <a:t>r"C</a:t>
            </a:r>
            <a:r>
              <a:rPr lang="en-US" sz="1600" dirty="0">
                <a:solidFill>
                  <a:srgbClr val="00B050"/>
                </a:solidFill>
                <a:ea typeface="+mn-lt"/>
                <a:cs typeface="+mn-lt"/>
              </a:rPr>
              <a:t>:\Users\pc\PycharmProjects\My_Project\review_dataset_with_sentiment.csv"</a:t>
            </a:r>
            <a:r>
              <a:rPr lang="en-US" sz="1600" dirty="0">
                <a:solidFill>
                  <a:schemeClr val="tx1">
                    <a:lumMod val="85000"/>
                    <a:lumOff val="15000"/>
                  </a:schemeClr>
                </a:solidFill>
                <a:ea typeface="+mn-lt"/>
                <a:cs typeface="+mn-lt"/>
              </a:rPr>
              <a:t>)</a:t>
            </a:r>
            <a:br>
              <a:rPr lang="en-US" sz="1600" dirty="0">
                <a:solidFill>
                  <a:schemeClr val="tx1">
                    <a:lumMod val="85000"/>
                    <a:lumOff val="15000"/>
                  </a:schemeClr>
                </a:solidFill>
                <a:ea typeface="+mn-lt"/>
                <a:cs typeface="+mn-lt"/>
              </a:rPr>
            </a:br>
            <a:r>
              <a:rPr lang="en-US" sz="1600" dirty="0">
                <a:solidFill>
                  <a:schemeClr val="tx1">
                    <a:lumMod val="85000"/>
                    <a:lumOff val="15000"/>
                  </a:schemeClr>
                </a:solidFill>
                <a:ea typeface="+mn-lt"/>
                <a:cs typeface="+mn-lt"/>
              </a:rPr>
              <a:t>df = </a:t>
            </a:r>
            <a:r>
              <a:rPr lang="en-US" sz="1600" dirty="0" err="1">
                <a:solidFill>
                  <a:schemeClr val="tx1">
                    <a:lumMod val="85000"/>
                    <a:lumOff val="15000"/>
                  </a:schemeClr>
                </a:solidFill>
                <a:ea typeface="+mn-lt"/>
                <a:cs typeface="+mn-lt"/>
              </a:rPr>
              <a:t>pd.DataFrame</a:t>
            </a:r>
            <a:r>
              <a:rPr lang="en-US" sz="1600" dirty="0">
                <a:solidFill>
                  <a:schemeClr val="tx1">
                    <a:lumMod val="85000"/>
                    <a:lumOff val="15000"/>
                  </a:schemeClr>
                </a:solidFill>
                <a:ea typeface="+mn-lt"/>
                <a:cs typeface="+mn-lt"/>
              </a:rPr>
              <a:t>(file)</a:t>
            </a:r>
            <a:br>
              <a:rPr lang="en-US" sz="1600" dirty="0">
                <a:solidFill>
                  <a:schemeClr val="tx1">
                    <a:lumMod val="85000"/>
                    <a:lumOff val="15000"/>
                  </a:schemeClr>
                </a:solidFill>
                <a:ea typeface="+mn-lt"/>
                <a:cs typeface="+mn-lt"/>
              </a:rPr>
            </a:br>
            <a:r>
              <a:rPr lang="en-US" sz="1600" dirty="0">
                <a:solidFill>
                  <a:schemeClr val="tx1">
                    <a:lumMod val="85000"/>
                    <a:lumOff val="15000"/>
                  </a:schemeClr>
                </a:solidFill>
                <a:ea typeface="+mn-lt"/>
                <a:cs typeface="+mn-lt"/>
              </a:rPr>
              <a:t>df = </a:t>
            </a:r>
            <a:r>
              <a:rPr lang="en-US" sz="1600" dirty="0" err="1">
                <a:solidFill>
                  <a:schemeClr val="tx1">
                    <a:lumMod val="85000"/>
                    <a:lumOff val="15000"/>
                  </a:schemeClr>
                </a:solidFill>
                <a:ea typeface="+mn-lt"/>
                <a:cs typeface="+mn-lt"/>
              </a:rPr>
              <a:t>df.reset_index</a:t>
            </a:r>
            <a:r>
              <a:rPr lang="en-US" sz="1600" dirty="0">
                <a:solidFill>
                  <a:schemeClr val="tx1">
                    <a:lumMod val="85000"/>
                    <a:lumOff val="15000"/>
                  </a:schemeClr>
                </a:solidFill>
                <a:ea typeface="+mn-lt"/>
                <a:cs typeface="+mn-lt"/>
              </a:rPr>
              <a:t>(</a:t>
            </a:r>
            <a:r>
              <a:rPr lang="en-US" sz="1600" dirty="0">
                <a:solidFill>
                  <a:srgbClr val="7030A0"/>
                </a:solidFill>
                <a:ea typeface="+mn-lt"/>
                <a:cs typeface="+mn-lt"/>
              </a:rPr>
              <a:t>drop</a:t>
            </a:r>
            <a:r>
              <a:rPr lang="en-US" sz="1600" dirty="0">
                <a:solidFill>
                  <a:schemeClr val="tx1">
                    <a:lumMod val="85000"/>
                    <a:lumOff val="15000"/>
                  </a:schemeClr>
                </a:solidFill>
                <a:ea typeface="+mn-lt"/>
                <a:cs typeface="+mn-lt"/>
              </a:rPr>
              <a:t>=</a:t>
            </a:r>
            <a:r>
              <a:rPr lang="en-US" sz="1600" dirty="0">
                <a:solidFill>
                  <a:srgbClr val="0070C0"/>
                </a:solidFill>
                <a:ea typeface="+mn-lt"/>
                <a:cs typeface="+mn-lt"/>
              </a:rPr>
              <a:t>True</a:t>
            </a:r>
            <a:r>
              <a:rPr lang="en-US" sz="1600" dirty="0">
                <a:solidFill>
                  <a:schemeClr val="tx1">
                    <a:lumMod val="85000"/>
                    <a:lumOff val="15000"/>
                  </a:schemeClr>
                </a:solidFill>
                <a:ea typeface="+mn-lt"/>
                <a:cs typeface="+mn-lt"/>
              </a:rPr>
              <a:t>)</a:t>
            </a:r>
            <a:br>
              <a:rPr lang="en-US" sz="1600" dirty="0">
                <a:solidFill>
                  <a:schemeClr val="tx1">
                    <a:lumMod val="85000"/>
                    <a:lumOff val="15000"/>
                  </a:schemeClr>
                </a:solidFill>
                <a:ea typeface="+mn-lt"/>
                <a:cs typeface="+mn-lt"/>
              </a:rPr>
            </a:br>
            <a:r>
              <a:rPr lang="en-US" sz="1600" dirty="0">
                <a:solidFill>
                  <a:srgbClr val="0070C0"/>
                </a:solidFill>
                <a:ea typeface="+mn-lt"/>
                <a:cs typeface="+mn-lt"/>
              </a:rPr>
              <a:t>print</a:t>
            </a:r>
            <a:r>
              <a:rPr lang="en-US" sz="1600" dirty="0">
                <a:solidFill>
                  <a:schemeClr val="tx1">
                    <a:lumMod val="85000"/>
                    <a:lumOff val="15000"/>
                  </a:schemeClr>
                </a:solidFill>
                <a:ea typeface="+mn-lt"/>
                <a:cs typeface="+mn-lt"/>
              </a:rPr>
              <a:t>(</a:t>
            </a:r>
            <a:r>
              <a:rPr lang="en-US" sz="1600" dirty="0" err="1">
                <a:solidFill>
                  <a:schemeClr val="tx1">
                    <a:lumMod val="85000"/>
                    <a:lumOff val="15000"/>
                  </a:schemeClr>
                </a:solidFill>
                <a:ea typeface="+mn-lt"/>
                <a:cs typeface="+mn-lt"/>
              </a:rPr>
              <a:t>df.columns</a:t>
            </a:r>
            <a:r>
              <a:rPr lang="en-US" sz="1600" dirty="0">
                <a:solidFill>
                  <a:schemeClr val="tx1">
                    <a:lumMod val="85000"/>
                    <a:lumOff val="15000"/>
                  </a:schemeClr>
                </a:solidFill>
                <a:ea typeface="+mn-lt"/>
                <a:cs typeface="+mn-lt"/>
              </a:rPr>
              <a:t>)</a:t>
            </a:r>
            <a:br>
              <a:rPr lang="en-US" sz="1600" dirty="0">
                <a:solidFill>
                  <a:srgbClr val="FF0000"/>
                </a:solidFill>
                <a:ea typeface="+mn-lt"/>
                <a:cs typeface="+mn-lt"/>
              </a:rPr>
            </a:br>
            <a:endParaRPr lang="en-US" sz="1600" dirty="0">
              <a:solidFill>
                <a:srgbClr val="FF0000"/>
              </a:solidFill>
              <a:ea typeface="+mn-lt"/>
              <a:cs typeface="+mn-lt"/>
            </a:endParaRPr>
          </a:p>
          <a:p>
            <a:pPr>
              <a:buNone/>
            </a:pPr>
            <a:endParaRPr lang="en-US" sz="1600" dirty="0">
              <a:ea typeface="+mn-lt"/>
              <a:cs typeface="+mn-lt"/>
            </a:endParaRPr>
          </a:p>
          <a:p>
            <a:pPr>
              <a:buNone/>
            </a:pPr>
            <a:r>
              <a:rPr lang="en-US" sz="1600" dirty="0">
                <a:ea typeface="+mn-lt"/>
                <a:cs typeface="+mn-lt"/>
              </a:rPr>
              <a:t>Index(['Unnamed: 0', '</a:t>
            </a:r>
            <a:r>
              <a:rPr lang="en-US" sz="1600" dirty="0" err="1">
                <a:ea typeface="+mn-lt"/>
                <a:cs typeface="+mn-lt"/>
              </a:rPr>
              <a:t>drugName</a:t>
            </a:r>
            <a:r>
              <a:rPr lang="en-US" sz="1600" dirty="0">
                <a:ea typeface="+mn-lt"/>
                <a:cs typeface="+mn-lt"/>
              </a:rPr>
              <a:t>', 'condition', 'review', 'rating', 'date', '</a:t>
            </a:r>
            <a:r>
              <a:rPr lang="en-US" sz="1600" dirty="0" err="1">
                <a:ea typeface="+mn-lt"/>
                <a:cs typeface="+mn-lt"/>
              </a:rPr>
              <a:t>usefulCount</a:t>
            </a:r>
            <a:r>
              <a:rPr lang="en-US" sz="1600" dirty="0">
                <a:ea typeface="+mn-lt"/>
                <a:cs typeface="+mn-lt"/>
              </a:rPr>
              <a:t>', '</a:t>
            </a:r>
            <a:r>
              <a:rPr lang="en-US" sz="1600" dirty="0" err="1">
                <a:ea typeface="+mn-lt"/>
                <a:cs typeface="+mn-lt"/>
              </a:rPr>
              <a:t>drug_class</a:t>
            </a:r>
            <a:r>
              <a:rPr lang="en-US" sz="1600" dirty="0">
                <a:ea typeface="+mn-lt"/>
                <a:cs typeface="+mn-lt"/>
              </a:rPr>
              <a:t>', 'sentiment', '</a:t>
            </a:r>
            <a:r>
              <a:rPr lang="en-US" sz="1600" dirty="0" err="1">
                <a:ea typeface="+mn-lt"/>
                <a:cs typeface="+mn-lt"/>
              </a:rPr>
              <a:t>sentiment_label</a:t>
            </a:r>
            <a:r>
              <a:rPr lang="en-US" sz="1600" dirty="0">
                <a:ea typeface="+mn-lt"/>
                <a:cs typeface="+mn-lt"/>
              </a:rPr>
              <a:t>'], </a:t>
            </a:r>
            <a:r>
              <a:rPr lang="en-US" sz="1600" dirty="0" err="1">
                <a:ea typeface="+mn-lt"/>
                <a:cs typeface="+mn-lt"/>
              </a:rPr>
              <a:t>dtype</a:t>
            </a:r>
            <a:r>
              <a:rPr lang="en-US" sz="1600" dirty="0">
                <a:ea typeface="+mn-lt"/>
                <a:cs typeface="+mn-lt"/>
              </a:rPr>
              <a:t>='object')</a:t>
            </a:r>
            <a:endParaRPr lang="en-US" dirty="0"/>
          </a:p>
        </p:txBody>
      </p:sp>
    </p:spTree>
    <p:extLst>
      <p:ext uri="{BB962C8B-B14F-4D97-AF65-F5344CB8AC3E}">
        <p14:creationId xmlns:p14="http://schemas.microsoft.com/office/powerpoint/2010/main" val="1579678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B15A65-2EE8-8068-D125-EABD8A6925BE}"/>
              </a:ext>
            </a:extLst>
          </p:cNvPr>
          <p:cNvSpPr>
            <a:spLocks noGrp="1"/>
          </p:cNvSpPr>
          <p:nvPr>
            <p:ph type="title"/>
          </p:nvPr>
        </p:nvSpPr>
        <p:spPr>
          <a:xfrm>
            <a:off x="645459" y="960120"/>
            <a:ext cx="3865695" cy="4171278"/>
          </a:xfrm>
        </p:spPr>
        <p:txBody>
          <a:bodyPr>
            <a:normAutofit/>
          </a:bodyPr>
          <a:lstStyle/>
          <a:p>
            <a:pPr algn="r"/>
            <a:r>
              <a:rPr lang="en-GB" sz="4400" dirty="0">
                <a:solidFill>
                  <a:srgbClr val="F81B02"/>
                </a:solidFill>
                <a:latin typeface="Rockwell"/>
                <a:ea typeface="Calibri Light"/>
                <a:cs typeface="Calibri Light"/>
              </a:rPr>
              <a:t>Top 5 Conditions</a:t>
            </a:r>
            <a:endParaRPr lang="en-GB" sz="4400">
              <a:solidFill>
                <a:srgbClr val="F81B02"/>
              </a:solidFill>
              <a:latin typeface="Rockwe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4" name="Picture 4" descr="A graph with colorful bars and numbers&#10;&#10;Description automatically generated">
            <a:extLst>
              <a:ext uri="{FF2B5EF4-FFF2-40B4-BE49-F238E27FC236}">
                <a16:creationId xmlns:a16="http://schemas.microsoft.com/office/drawing/2014/main" id="{8E71BA54-5939-E5E0-8A90-65CA97F78A96}"/>
              </a:ext>
            </a:extLst>
          </p:cNvPr>
          <p:cNvPicPr>
            <a:picLocks noGrp="1" noChangeAspect="1"/>
          </p:cNvPicPr>
          <p:nvPr>
            <p:ph idx="1"/>
          </p:nvPr>
        </p:nvPicPr>
        <p:blipFill>
          <a:blip r:embed="rId2"/>
          <a:stretch>
            <a:fillRect/>
          </a:stretch>
        </p:blipFill>
        <p:spPr>
          <a:xfrm>
            <a:off x="4800714" y="147965"/>
            <a:ext cx="7636813" cy="5634602"/>
          </a:xfrm>
        </p:spPr>
      </p:pic>
      <p:sp>
        <p:nvSpPr>
          <p:cNvPr id="3" name="TextBox 1">
            <a:extLst>
              <a:ext uri="{FF2B5EF4-FFF2-40B4-BE49-F238E27FC236}">
                <a16:creationId xmlns:a16="http://schemas.microsoft.com/office/drawing/2014/main" id="{F3ABE4B6-D85E-26D8-4F7B-AB0AC07D3770}"/>
              </a:ext>
            </a:extLst>
          </p:cNvPr>
          <p:cNvSpPr txBox="1"/>
          <p:nvPr/>
        </p:nvSpPr>
        <p:spPr>
          <a:xfrm>
            <a:off x="1468898" y="6014296"/>
            <a:ext cx="7417418" cy="4001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000" dirty="0">
                <a:solidFill>
                  <a:srgbClr val="FFFFFF"/>
                </a:solidFill>
                <a:ea typeface="+mn-lt"/>
                <a:cs typeface="+mn-lt"/>
              </a:rPr>
              <a:t>Condition with the most reviews on drugs is </a:t>
            </a:r>
            <a:r>
              <a:rPr lang="en-GB" sz="2000" b="1" dirty="0">
                <a:solidFill>
                  <a:srgbClr val="FFFFFF"/>
                </a:solidFill>
                <a:ea typeface="+mn-lt"/>
                <a:cs typeface="+mn-lt"/>
              </a:rPr>
              <a:t>Birth Control</a:t>
            </a:r>
            <a:endParaRPr lang="en-US" sz="2000" b="1">
              <a:solidFill>
                <a:srgbClr val="FFFFFF"/>
              </a:solidFill>
            </a:endParaRPr>
          </a:p>
        </p:txBody>
      </p:sp>
      <p:sp>
        <p:nvSpPr>
          <p:cNvPr id="5" name="Title 1">
            <a:extLst>
              <a:ext uri="{FF2B5EF4-FFF2-40B4-BE49-F238E27FC236}">
                <a16:creationId xmlns:a16="http://schemas.microsoft.com/office/drawing/2014/main" id="{6AD98358-6309-4157-B0B6-09B5B80F36AB}"/>
              </a:ext>
            </a:extLst>
          </p:cNvPr>
          <p:cNvSpPr txBox="1">
            <a:spLocks/>
          </p:cNvSpPr>
          <p:nvPr/>
        </p:nvSpPr>
        <p:spPr>
          <a:xfrm>
            <a:off x="3855" y="1330"/>
            <a:ext cx="7868295" cy="413747"/>
          </a:xfrm>
          <a:prstGeom prst="rect">
            <a:avLst/>
          </a:prstGeom>
        </p:spPr>
        <p:txBody>
          <a:bodyPr vert="horz" lIns="228600" tIns="228600" rIns="228600" bIns="228600" rtlCol="0" anchor="ctr">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accent1"/>
                </a:solidFill>
                <a:latin typeface="Rockwell"/>
              </a:rPr>
              <a:t>12.</a:t>
            </a:r>
            <a:r>
              <a:rPr lang="en-US" sz="2000" dirty="0">
                <a:solidFill>
                  <a:schemeClr val="accent1"/>
                </a:solidFill>
                <a:latin typeface="Rockwell"/>
                <a:ea typeface="+mj-lt"/>
                <a:cs typeface="+mj-lt"/>
              </a:rPr>
              <a:t> </a:t>
            </a:r>
            <a:r>
              <a:rPr lang="en-US" sz="2000" dirty="0">
                <a:solidFill>
                  <a:schemeClr val="accent1"/>
                </a:solidFill>
                <a:ea typeface="+mn-lt"/>
                <a:cs typeface="+mn-lt"/>
              </a:rPr>
              <a:t>Which condition has the most review on drugs (</a:t>
            </a:r>
            <a:r>
              <a:rPr lang="en-US" sz="2000" dirty="0">
                <a:solidFill>
                  <a:srgbClr val="00B050"/>
                </a:solidFill>
                <a:ea typeface="+mn-lt"/>
                <a:cs typeface="+mn-lt"/>
              </a:rPr>
              <a:t>Result</a:t>
            </a:r>
            <a:r>
              <a:rPr lang="en-US" sz="2000" dirty="0">
                <a:solidFill>
                  <a:schemeClr val="accent1"/>
                </a:solidFill>
                <a:ea typeface="+mn-lt"/>
                <a:cs typeface="+mn-lt"/>
              </a:rPr>
              <a:t>)</a:t>
            </a:r>
            <a:endParaRPr lang="en-US" sz="2000" dirty="0">
              <a:solidFill>
                <a:schemeClr val="accent1"/>
              </a:solidFill>
            </a:endParaRPr>
          </a:p>
        </p:txBody>
      </p:sp>
    </p:spTree>
    <p:extLst>
      <p:ext uri="{BB962C8B-B14F-4D97-AF65-F5344CB8AC3E}">
        <p14:creationId xmlns:p14="http://schemas.microsoft.com/office/powerpoint/2010/main" val="1772375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8F90CC-3B07-1151-9806-2CEE0CE4DB4E}"/>
              </a:ext>
            </a:extLst>
          </p:cNvPr>
          <p:cNvSpPr>
            <a:spLocks noGrp="1"/>
          </p:cNvSpPr>
          <p:nvPr>
            <p:ph idx="1"/>
          </p:nvPr>
        </p:nvSpPr>
        <p:spPr/>
        <p:txBody>
          <a:bodyPr>
            <a:normAutofit/>
          </a:bodyPr>
          <a:lstStyle/>
          <a:p>
            <a:r>
              <a:rPr lang="en-GB" sz="6000" dirty="0"/>
              <a:t>THANK YOU</a:t>
            </a:r>
          </a:p>
        </p:txBody>
      </p:sp>
    </p:spTree>
    <p:extLst>
      <p:ext uri="{BB962C8B-B14F-4D97-AF65-F5344CB8AC3E}">
        <p14:creationId xmlns:p14="http://schemas.microsoft.com/office/powerpoint/2010/main" val="2643524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6336" y="2275661"/>
            <a:ext cx="3668284" cy="2894349"/>
            <a:chOff x="704075" y="2392840"/>
            <a:chExt cx="3668284" cy="2894349"/>
          </a:xfrm>
        </p:grpSpPr>
        <p:sp>
          <p:nvSpPr>
            <p:cNvPr id="34"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7" name="Rectangle 36">
            <a:extLst>
              <a:ext uri="{FF2B5EF4-FFF2-40B4-BE49-F238E27FC236}">
                <a16:creationId xmlns:a16="http://schemas.microsoft.com/office/drawing/2014/main" id="{EDB4298B-514D-4087-BFCF-5E0B7C9A9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04250D78-05C1-41CC-8744-FF36129625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0" name="Freeform 5">
              <a:extLst>
                <a:ext uri="{FF2B5EF4-FFF2-40B4-BE49-F238E27FC236}">
                  <a16:creationId xmlns:a16="http://schemas.microsoft.com/office/drawing/2014/main" id="{488B658F-163C-450C-B32C-2385E374B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1" name="Freeform 6">
              <a:extLst>
                <a:ext uri="{FF2B5EF4-FFF2-40B4-BE49-F238E27FC236}">
                  <a16:creationId xmlns:a16="http://schemas.microsoft.com/office/drawing/2014/main" id="{5AE85F6C-45F9-4F00-8AA8-52BD51059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a:extLst>
                <a:ext uri="{FF2B5EF4-FFF2-40B4-BE49-F238E27FC236}">
                  <a16:creationId xmlns:a16="http://schemas.microsoft.com/office/drawing/2014/main" id="{4B0E90C3-F098-46CE-B1D9-44EDE9C6E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a:extLst>
                <a:ext uri="{FF2B5EF4-FFF2-40B4-BE49-F238E27FC236}">
                  <a16:creationId xmlns:a16="http://schemas.microsoft.com/office/drawing/2014/main" id="{FFF59D4E-9109-4D0A-8064-9C534CCFB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a:extLst>
                <a:ext uri="{FF2B5EF4-FFF2-40B4-BE49-F238E27FC236}">
                  <a16:creationId xmlns:a16="http://schemas.microsoft.com/office/drawing/2014/main" id="{94B8AAA4-1840-48B9-A1E7-8CE75F873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a:extLst>
                <a:ext uri="{FF2B5EF4-FFF2-40B4-BE49-F238E27FC236}">
                  <a16:creationId xmlns:a16="http://schemas.microsoft.com/office/drawing/2014/main" id="{5A87B14D-183F-429F-849A-A6DC957B0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a:extLst>
                <a:ext uri="{FF2B5EF4-FFF2-40B4-BE49-F238E27FC236}">
                  <a16:creationId xmlns:a16="http://schemas.microsoft.com/office/drawing/2014/main" id="{1C261938-CF78-4843-9295-A20FD159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a:extLst>
                <a:ext uri="{FF2B5EF4-FFF2-40B4-BE49-F238E27FC236}">
                  <a16:creationId xmlns:a16="http://schemas.microsoft.com/office/drawing/2014/main" id="{70557A9F-9800-4BDA-8EA5-312FBB05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a:extLst>
                <a:ext uri="{FF2B5EF4-FFF2-40B4-BE49-F238E27FC236}">
                  <a16:creationId xmlns:a16="http://schemas.microsoft.com/office/drawing/2014/main" id="{55443555-50A7-490F-A7BD-C3761876BE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a:extLst>
                <a:ext uri="{FF2B5EF4-FFF2-40B4-BE49-F238E27FC236}">
                  <a16:creationId xmlns:a16="http://schemas.microsoft.com/office/drawing/2014/main" id="{0E25D709-0236-44C4-9AD0-23C27FFB6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a:extLst>
                <a:ext uri="{FF2B5EF4-FFF2-40B4-BE49-F238E27FC236}">
                  <a16:creationId xmlns:a16="http://schemas.microsoft.com/office/drawing/2014/main" id="{52D3488E-C376-4058-9B14-3E67ECCF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a:extLst>
                <a:ext uri="{FF2B5EF4-FFF2-40B4-BE49-F238E27FC236}">
                  <a16:creationId xmlns:a16="http://schemas.microsoft.com/office/drawing/2014/main" id="{29C0577D-AE94-4E3E-AFE9-87D6F505C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a:extLst>
                <a:ext uri="{FF2B5EF4-FFF2-40B4-BE49-F238E27FC236}">
                  <a16:creationId xmlns:a16="http://schemas.microsoft.com/office/drawing/2014/main" id="{628A3D14-A3AE-415B-81C0-10DABBD63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a:extLst>
                <a:ext uri="{FF2B5EF4-FFF2-40B4-BE49-F238E27FC236}">
                  <a16:creationId xmlns:a16="http://schemas.microsoft.com/office/drawing/2014/main" id="{07722035-1059-41F4-801E-F6C3F4383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a:extLst>
                <a:ext uri="{FF2B5EF4-FFF2-40B4-BE49-F238E27FC236}">
                  <a16:creationId xmlns:a16="http://schemas.microsoft.com/office/drawing/2014/main" id="{98275878-64ED-413C-B1B9-654EE17C5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a:extLst>
                <a:ext uri="{FF2B5EF4-FFF2-40B4-BE49-F238E27FC236}">
                  <a16:creationId xmlns:a16="http://schemas.microsoft.com/office/drawing/2014/main" id="{6BE90BD7-1A14-43A3-8CD4-8D181EE63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a:extLst>
                <a:ext uri="{FF2B5EF4-FFF2-40B4-BE49-F238E27FC236}">
                  <a16:creationId xmlns:a16="http://schemas.microsoft.com/office/drawing/2014/main" id="{8609B6EC-0BA4-4C45-B9CA-311B34B83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a:extLst>
                <a:ext uri="{FF2B5EF4-FFF2-40B4-BE49-F238E27FC236}">
                  <a16:creationId xmlns:a16="http://schemas.microsoft.com/office/drawing/2014/main" id="{BA3962A2-D76B-4346-9535-356648073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a:extLst>
                <a:ext uri="{FF2B5EF4-FFF2-40B4-BE49-F238E27FC236}">
                  <a16:creationId xmlns:a16="http://schemas.microsoft.com/office/drawing/2014/main" id="{28CBAD67-783A-4EFF-852A-40CD9D58C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a:extLst>
                <a:ext uri="{FF2B5EF4-FFF2-40B4-BE49-F238E27FC236}">
                  <a16:creationId xmlns:a16="http://schemas.microsoft.com/office/drawing/2014/main" id="{780BC275-9329-40AA-849F-7B258245E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a:extLst>
                <a:ext uri="{FF2B5EF4-FFF2-40B4-BE49-F238E27FC236}">
                  <a16:creationId xmlns:a16="http://schemas.microsoft.com/office/drawing/2014/main" id="{55DA4B63-E5E4-49C5-BC03-E5A312146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 name="TextBox 2">
            <a:extLst>
              <a:ext uri="{FF2B5EF4-FFF2-40B4-BE49-F238E27FC236}">
                <a16:creationId xmlns:a16="http://schemas.microsoft.com/office/drawing/2014/main" id="{EBDBF3E8-03AB-FB53-1B6A-9D617EFB5EB4}"/>
              </a:ext>
            </a:extLst>
          </p:cNvPr>
          <p:cNvSpPr txBox="1"/>
          <p:nvPr/>
        </p:nvSpPr>
        <p:spPr>
          <a:xfrm>
            <a:off x="1846226" y="361448"/>
            <a:ext cx="7031722" cy="135331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lIns="228600" tIns="228600" rIns="228600" bIns="228600" numCol="1" spcCol="0" rtlCol="0" fromWordArt="0" anchor="b" anchorCtr="0" forceAA="0" compatLnSpc="1">
            <a:prstTxWarp prst="textNoShape">
              <a:avLst/>
            </a:prstTxWarp>
            <a:normAutofit/>
          </a:bodyPr>
          <a:lstStyle/>
          <a:p>
            <a:pPr>
              <a:lnSpc>
                <a:spcPct val="85000"/>
              </a:lnSpc>
              <a:spcBef>
                <a:spcPct val="0"/>
              </a:spcBef>
              <a:spcAft>
                <a:spcPts val="600"/>
              </a:spcAft>
            </a:pPr>
            <a:r>
              <a:rPr lang="en-US" sz="3600" b="1" spc="-150" dirty="0">
                <a:solidFill>
                  <a:schemeClr val="accent1"/>
                </a:solidFill>
                <a:latin typeface="+mj-lt"/>
                <a:ea typeface="+mj-ea"/>
                <a:cs typeface="+mj-cs"/>
              </a:rPr>
              <a:t>INTRODUCTION CONT'D</a:t>
            </a:r>
          </a:p>
        </p:txBody>
      </p:sp>
      <p:sp>
        <p:nvSpPr>
          <p:cNvPr id="4" name="TextBox 3">
            <a:extLst>
              <a:ext uri="{FF2B5EF4-FFF2-40B4-BE49-F238E27FC236}">
                <a16:creationId xmlns:a16="http://schemas.microsoft.com/office/drawing/2014/main" id="{0D6B3586-DE56-425E-A368-9DAA62BFF5C2}"/>
              </a:ext>
            </a:extLst>
          </p:cNvPr>
          <p:cNvSpPr txBox="1"/>
          <p:nvPr/>
        </p:nvSpPr>
        <p:spPr>
          <a:xfrm>
            <a:off x="1846227" y="1996436"/>
            <a:ext cx="7407353" cy="456319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pPr marL="57150" indent="-285750">
              <a:lnSpc>
                <a:spcPct val="120000"/>
              </a:lnSpc>
              <a:spcAft>
                <a:spcPts val="600"/>
              </a:spcAft>
              <a:buClr>
                <a:schemeClr val="accent1"/>
              </a:buClr>
              <a:buSzPct val="110000"/>
              <a:buFont typeface="Wingdings" panose="05000000000000000000" pitchFamily="2" charset="2"/>
              <a:buChar char="v"/>
            </a:pPr>
            <a:r>
              <a:rPr lang="en-US" dirty="0"/>
              <a:t>Key areas (df.columns);</a:t>
            </a:r>
          </a:p>
          <a:p>
            <a:pPr marL="514350" indent="-228600">
              <a:lnSpc>
                <a:spcPct val="120000"/>
              </a:lnSpc>
              <a:spcAft>
                <a:spcPts val="600"/>
              </a:spcAft>
              <a:buClr>
                <a:schemeClr val="accent1"/>
              </a:buClr>
              <a:buSzPct val="110000"/>
              <a:buFont typeface="Arial" panose="05000000000000000000" pitchFamily="2" charset="2"/>
              <a:buChar char="•"/>
            </a:pPr>
            <a:r>
              <a:rPr lang="en-US" dirty="0"/>
              <a:t>Drugs (drug name)</a:t>
            </a:r>
          </a:p>
          <a:p>
            <a:pPr marL="514350" indent="-228600">
              <a:lnSpc>
                <a:spcPct val="120000"/>
              </a:lnSpc>
              <a:spcAft>
                <a:spcPts val="600"/>
              </a:spcAft>
              <a:buClr>
                <a:schemeClr val="accent1"/>
              </a:buClr>
              <a:buSzPct val="110000"/>
              <a:buFont typeface="Arial" panose="05000000000000000000" pitchFamily="2" charset="2"/>
              <a:buChar char="•"/>
            </a:pPr>
            <a:r>
              <a:rPr lang="en-US" dirty="0"/>
              <a:t>Condition</a:t>
            </a:r>
          </a:p>
          <a:p>
            <a:pPr marL="514350" indent="-228600">
              <a:lnSpc>
                <a:spcPct val="120000"/>
              </a:lnSpc>
              <a:spcAft>
                <a:spcPts val="600"/>
              </a:spcAft>
              <a:buClr>
                <a:schemeClr val="accent1"/>
              </a:buClr>
              <a:buSzPct val="110000"/>
              <a:buFont typeface="Arial" panose="05000000000000000000" pitchFamily="2" charset="2"/>
              <a:buChar char="•"/>
            </a:pPr>
            <a:r>
              <a:rPr lang="en-US" dirty="0"/>
              <a:t>Review</a:t>
            </a:r>
          </a:p>
          <a:p>
            <a:pPr marL="514350" indent="-228600">
              <a:lnSpc>
                <a:spcPct val="120000"/>
              </a:lnSpc>
              <a:spcAft>
                <a:spcPts val="600"/>
              </a:spcAft>
              <a:buClr>
                <a:schemeClr val="accent1"/>
              </a:buClr>
              <a:buSzPct val="110000"/>
              <a:buFont typeface="Arial" panose="05000000000000000000" pitchFamily="2" charset="2"/>
              <a:buChar char="•"/>
            </a:pPr>
            <a:r>
              <a:rPr lang="en-US" dirty="0"/>
              <a:t>Rating</a:t>
            </a:r>
          </a:p>
          <a:p>
            <a:pPr marL="514350" indent="-228600">
              <a:lnSpc>
                <a:spcPct val="120000"/>
              </a:lnSpc>
              <a:spcAft>
                <a:spcPts val="600"/>
              </a:spcAft>
              <a:buClr>
                <a:schemeClr val="accent1"/>
              </a:buClr>
              <a:buSzPct val="110000"/>
              <a:buFont typeface="Arial" panose="05000000000000000000" pitchFamily="2" charset="2"/>
              <a:buChar char="•"/>
            </a:pPr>
            <a:r>
              <a:rPr lang="en-US" dirty="0"/>
              <a:t>Date</a:t>
            </a:r>
          </a:p>
          <a:p>
            <a:pPr marL="514350" indent="-228600">
              <a:lnSpc>
                <a:spcPct val="120000"/>
              </a:lnSpc>
              <a:spcAft>
                <a:spcPts val="600"/>
              </a:spcAft>
              <a:buClr>
                <a:schemeClr val="accent1"/>
              </a:buClr>
              <a:buSzPct val="110000"/>
              <a:buFont typeface="Arial" panose="05000000000000000000" pitchFamily="2" charset="2"/>
              <a:buChar char="•"/>
            </a:pPr>
            <a:r>
              <a:rPr lang="en-US" dirty="0"/>
              <a:t>Useful Count</a:t>
            </a:r>
          </a:p>
          <a:p>
            <a:pPr marL="514350" indent="-228600">
              <a:lnSpc>
                <a:spcPct val="120000"/>
              </a:lnSpc>
              <a:spcAft>
                <a:spcPts val="600"/>
              </a:spcAft>
              <a:buClr>
                <a:schemeClr val="accent1"/>
              </a:buClr>
              <a:buSzPct val="110000"/>
              <a:buFont typeface="Arial" panose="05000000000000000000" pitchFamily="2" charset="2"/>
              <a:buChar char="•"/>
            </a:pPr>
            <a:r>
              <a:rPr lang="en-US" dirty="0"/>
              <a:t>Sentiment</a:t>
            </a:r>
          </a:p>
          <a:p>
            <a:pPr marL="514350" indent="-228600">
              <a:lnSpc>
                <a:spcPct val="120000"/>
              </a:lnSpc>
              <a:spcAft>
                <a:spcPts val="600"/>
              </a:spcAft>
              <a:buClr>
                <a:schemeClr val="accent1"/>
              </a:buClr>
              <a:buSzPct val="110000"/>
              <a:buFont typeface="Arial" panose="05000000000000000000" pitchFamily="2" charset="2"/>
              <a:buChar char="•"/>
            </a:pPr>
            <a:r>
              <a:rPr lang="en-US" dirty="0"/>
              <a:t>Sentiment Label</a:t>
            </a:r>
          </a:p>
          <a:p>
            <a:pPr>
              <a:lnSpc>
                <a:spcPct val="120000"/>
              </a:lnSpc>
              <a:spcAft>
                <a:spcPts val="600"/>
              </a:spcAft>
              <a:buClr>
                <a:schemeClr val="accent1"/>
              </a:buClr>
              <a:buSzPct val="110000"/>
            </a:pPr>
            <a:endParaRPr lang="en-US" dirty="0"/>
          </a:p>
          <a:p>
            <a:pPr>
              <a:lnSpc>
                <a:spcPct val="120000"/>
              </a:lnSpc>
              <a:spcAft>
                <a:spcPts val="600"/>
              </a:spcAft>
            </a:pPr>
            <a:r>
              <a:rPr lang="en-US" dirty="0">
                <a:solidFill>
                  <a:srgbClr val="0070C0"/>
                </a:solidFill>
              </a:rPr>
              <a:t>print</a:t>
            </a:r>
            <a:r>
              <a:rPr lang="en-US" dirty="0">
                <a:solidFill>
                  <a:schemeClr val="tx1">
                    <a:lumMod val="85000"/>
                    <a:lumOff val="15000"/>
                  </a:schemeClr>
                </a:solidFill>
              </a:rPr>
              <a:t>(</a:t>
            </a:r>
            <a:r>
              <a:rPr lang="en-US" err="1">
                <a:solidFill>
                  <a:srgbClr val="7030A0"/>
                </a:solidFill>
              </a:rPr>
              <a:t>len</a:t>
            </a:r>
            <a:r>
              <a:rPr lang="en-US" dirty="0">
                <a:solidFill>
                  <a:schemeClr val="tx1">
                    <a:lumMod val="85000"/>
                    <a:lumOff val="15000"/>
                  </a:schemeClr>
                </a:solidFill>
              </a:rPr>
              <a:t>(</a:t>
            </a:r>
            <a:r>
              <a:rPr lang="en-US" err="1">
                <a:solidFill>
                  <a:schemeClr val="tx1">
                    <a:lumMod val="85000"/>
                    <a:lumOff val="15000"/>
                  </a:schemeClr>
                </a:solidFill>
              </a:rPr>
              <a:t>df</a:t>
            </a:r>
            <a:r>
              <a:rPr lang="en-US" dirty="0">
                <a:solidFill>
                  <a:schemeClr val="tx1">
                    <a:lumMod val="85000"/>
                    <a:lumOff val="15000"/>
                  </a:schemeClr>
                </a:solidFill>
              </a:rPr>
              <a:t>))</a:t>
            </a:r>
          </a:p>
          <a:p>
            <a:pPr marL="57150" indent="-285750">
              <a:lnSpc>
                <a:spcPct val="120000"/>
              </a:lnSpc>
              <a:spcAft>
                <a:spcPts val="600"/>
              </a:spcAft>
              <a:buClr>
                <a:schemeClr val="accent1"/>
              </a:buClr>
              <a:buSzPct val="110000"/>
              <a:buFont typeface="Wingdings" panose="05000000000000000000" pitchFamily="2" charset="2"/>
              <a:buChar char="ü"/>
            </a:pPr>
            <a:r>
              <a:rPr lang="en-US" dirty="0"/>
              <a:t>Total number of entries in the data: </a:t>
            </a:r>
            <a:r>
              <a:rPr lang="en-US" b="1" dirty="0"/>
              <a:t>161,297</a:t>
            </a:r>
          </a:p>
        </p:txBody>
      </p:sp>
    </p:spTree>
    <p:extLst>
      <p:ext uri="{BB962C8B-B14F-4D97-AF65-F5344CB8AC3E}">
        <p14:creationId xmlns:p14="http://schemas.microsoft.com/office/powerpoint/2010/main" val="2998366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5" name="Group 10">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7" name="Group 33">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5" name="Rectangle 34">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6"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68" name="Rectangle 38">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40">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2"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64" name="Rectangle 63">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6" name="Content Placeholder 5">
            <a:extLst>
              <a:ext uri="{FF2B5EF4-FFF2-40B4-BE49-F238E27FC236}">
                <a16:creationId xmlns:a16="http://schemas.microsoft.com/office/drawing/2014/main" id="{F6C3AC0B-8BFD-C106-5C17-E6D87AD5FAFC}"/>
              </a:ext>
            </a:extLst>
          </p:cNvPr>
          <p:cNvSpPr>
            <a:spLocks noGrp="1"/>
          </p:cNvSpPr>
          <p:nvPr>
            <p:ph sz="quarter" idx="4294967295"/>
          </p:nvPr>
        </p:nvSpPr>
        <p:spPr>
          <a:xfrm>
            <a:off x="1932766" y="1186538"/>
            <a:ext cx="10150651" cy="5516021"/>
          </a:xfrm>
        </p:spPr>
        <p:txBody>
          <a:bodyPr vert="horz" lIns="91440" tIns="45720" rIns="91440" bIns="45720" rtlCol="0" anchor="t">
            <a:noAutofit/>
          </a:bodyPr>
          <a:lstStyle/>
          <a:p>
            <a:pPr marL="400050" indent="-285750">
              <a:lnSpc>
                <a:spcPct val="110000"/>
              </a:lnSpc>
              <a:spcBef>
                <a:spcPts val="200"/>
              </a:spcBef>
              <a:buFont typeface="Wingdings"/>
              <a:buChar char="§"/>
            </a:pPr>
            <a:r>
              <a:rPr lang="en-US" err="1">
                <a:solidFill>
                  <a:schemeClr val="tx1">
                    <a:lumMod val="85000"/>
                    <a:lumOff val="15000"/>
                  </a:schemeClr>
                </a:solidFill>
                <a:ea typeface="+mn-lt"/>
                <a:cs typeface="+mn-lt"/>
              </a:rPr>
              <a:t>p_d</a:t>
            </a:r>
            <a:r>
              <a:rPr lang="en-US" dirty="0">
                <a:solidFill>
                  <a:schemeClr val="tx1">
                    <a:lumMod val="85000"/>
                    <a:lumOff val="15000"/>
                  </a:schemeClr>
                </a:solidFill>
                <a:ea typeface="+mn-lt"/>
                <a:cs typeface="+mn-lt"/>
              </a:rPr>
              <a:t> = []</a:t>
            </a:r>
            <a:endParaRPr lang="en-US">
              <a:solidFill>
                <a:schemeClr val="tx1">
                  <a:lumMod val="85000"/>
                  <a:lumOff val="15000"/>
                </a:schemeClr>
              </a:solidFill>
            </a:endParaRPr>
          </a:p>
          <a:p>
            <a:pPr marL="400050" indent="-285750">
              <a:lnSpc>
                <a:spcPct val="110000"/>
              </a:lnSpc>
              <a:spcBef>
                <a:spcPts val="200"/>
              </a:spcBef>
              <a:buFont typeface="Wingdings"/>
              <a:buChar char="§"/>
            </a:pPr>
            <a:r>
              <a:rPr lang="en-US" err="1">
                <a:solidFill>
                  <a:schemeClr val="tx1">
                    <a:lumMod val="85000"/>
                    <a:lumOff val="15000"/>
                  </a:schemeClr>
                </a:solidFill>
                <a:ea typeface="+mn-lt"/>
                <a:cs typeface="+mn-lt"/>
              </a:rPr>
              <a:t>popular_drug</a:t>
            </a:r>
            <a:r>
              <a:rPr lang="en-US" dirty="0">
                <a:solidFill>
                  <a:schemeClr val="tx1">
                    <a:lumMod val="85000"/>
                    <a:lumOff val="15000"/>
                  </a:schemeClr>
                </a:solidFill>
                <a:ea typeface="+mn-lt"/>
                <a:cs typeface="+mn-lt"/>
              </a:rPr>
              <a:t> = </a:t>
            </a:r>
            <a:r>
              <a:rPr lang="en-US" err="1">
                <a:solidFill>
                  <a:schemeClr val="tx1">
                    <a:lumMod val="85000"/>
                    <a:lumOff val="15000"/>
                  </a:schemeClr>
                </a:solidFill>
                <a:ea typeface="+mn-lt"/>
                <a:cs typeface="+mn-lt"/>
              </a:rPr>
              <a:t>df</a:t>
            </a:r>
            <a:r>
              <a:rPr lang="en-US" dirty="0">
                <a:solidFill>
                  <a:schemeClr val="tx1">
                    <a:lumMod val="85000"/>
                    <a:lumOff val="15000"/>
                  </a:schemeClr>
                </a:solidFill>
                <a:ea typeface="+mn-lt"/>
                <a:cs typeface="+mn-lt"/>
              </a:rPr>
              <a:t>[</a:t>
            </a:r>
            <a:r>
              <a:rPr lang="en-US" dirty="0">
                <a:solidFill>
                  <a:srgbClr val="00B050"/>
                </a:solidFill>
                <a:ea typeface="+mn-lt"/>
                <a:cs typeface="+mn-lt"/>
              </a:rPr>
              <a:t>'</a:t>
            </a:r>
            <a:r>
              <a:rPr lang="en-US" err="1">
                <a:solidFill>
                  <a:srgbClr val="00B050"/>
                </a:solidFill>
                <a:ea typeface="+mn-lt"/>
                <a:cs typeface="+mn-lt"/>
              </a:rPr>
              <a:t>drugName</a:t>
            </a:r>
            <a:r>
              <a:rPr lang="en-US" dirty="0">
                <a:solidFill>
                  <a:srgbClr val="00B050"/>
                </a:solidFill>
                <a:ea typeface="+mn-lt"/>
                <a:cs typeface="+mn-lt"/>
              </a:rPr>
              <a:t>'</a:t>
            </a:r>
            <a:r>
              <a:rPr lang="en-US" dirty="0">
                <a:solidFill>
                  <a:schemeClr val="tx1">
                    <a:lumMod val="85000"/>
                    <a:lumOff val="15000"/>
                  </a:schemeClr>
                </a:solidFill>
                <a:ea typeface="+mn-lt"/>
                <a:cs typeface="+mn-lt"/>
              </a:rPr>
              <a:t>].</a:t>
            </a:r>
            <a:r>
              <a:rPr lang="en-US" err="1">
                <a:solidFill>
                  <a:schemeClr val="tx1">
                    <a:lumMod val="85000"/>
                    <a:lumOff val="15000"/>
                  </a:schemeClr>
                </a:solidFill>
                <a:ea typeface="+mn-lt"/>
                <a:cs typeface="+mn-lt"/>
              </a:rPr>
              <a:t>value_counts</a:t>
            </a:r>
            <a:r>
              <a:rPr lang="en-US" dirty="0">
                <a:solidFill>
                  <a:schemeClr val="tx1">
                    <a:lumMod val="85000"/>
                    <a:lumOff val="15000"/>
                  </a:schemeClr>
                </a:solidFill>
                <a:ea typeface="+mn-lt"/>
                <a:cs typeface="+mn-lt"/>
              </a:rPr>
              <a:t>().</a:t>
            </a:r>
            <a:r>
              <a:rPr lang="en-US" err="1">
                <a:solidFill>
                  <a:schemeClr val="tx1">
                    <a:lumMod val="85000"/>
                    <a:lumOff val="15000"/>
                  </a:schemeClr>
                </a:solidFill>
                <a:ea typeface="+mn-lt"/>
                <a:cs typeface="+mn-lt"/>
              </a:rPr>
              <a:t>idxmax</a:t>
            </a:r>
            <a:r>
              <a:rPr lang="en-US" dirty="0">
                <a:solidFill>
                  <a:schemeClr val="tx1">
                    <a:lumMod val="85000"/>
                    <a:lumOff val="15000"/>
                  </a:schemeClr>
                </a:solidFill>
                <a:ea typeface="+mn-lt"/>
                <a:cs typeface="+mn-lt"/>
              </a:rPr>
              <a:t>()</a:t>
            </a:r>
          </a:p>
          <a:p>
            <a:pPr marL="400050" indent="-285750">
              <a:lnSpc>
                <a:spcPct val="110000"/>
              </a:lnSpc>
              <a:spcBef>
                <a:spcPts val="200"/>
              </a:spcBef>
              <a:buFont typeface="Wingdings"/>
              <a:buChar char="§"/>
            </a:pPr>
            <a:r>
              <a:rPr lang="en-US" dirty="0">
                <a:solidFill>
                  <a:srgbClr val="0070C0"/>
                </a:solidFill>
                <a:ea typeface="+mn-lt"/>
                <a:cs typeface="+mn-lt"/>
              </a:rPr>
              <a:t>for</a:t>
            </a:r>
            <a:r>
              <a:rPr lang="en-US" dirty="0">
                <a:solidFill>
                  <a:schemeClr val="tx1">
                    <a:lumMod val="85000"/>
                    <a:lumOff val="15000"/>
                  </a:schemeClr>
                </a:solidFill>
                <a:ea typeface="+mn-lt"/>
                <a:cs typeface="+mn-lt"/>
              </a:rPr>
              <a:t> </a:t>
            </a:r>
            <a:r>
              <a:rPr lang="en-US" err="1">
                <a:solidFill>
                  <a:schemeClr val="tx1">
                    <a:lumMod val="85000"/>
                    <a:lumOff val="15000"/>
                  </a:schemeClr>
                </a:solidFill>
                <a:ea typeface="+mn-lt"/>
                <a:cs typeface="+mn-lt"/>
              </a:rPr>
              <a:t>i</a:t>
            </a:r>
            <a:r>
              <a:rPr lang="en-US" dirty="0">
                <a:solidFill>
                  <a:schemeClr val="tx1">
                    <a:lumMod val="85000"/>
                    <a:lumOff val="15000"/>
                  </a:schemeClr>
                </a:solidFill>
                <a:ea typeface="+mn-lt"/>
                <a:cs typeface="+mn-lt"/>
              </a:rPr>
              <a:t> </a:t>
            </a:r>
            <a:r>
              <a:rPr lang="en-US" dirty="0">
                <a:solidFill>
                  <a:srgbClr val="0070C0"/>
                </a:solidFill>
                <a:ea typeface="+mn-lt"/>
                <a:cs typeface="+mn-lt"/>
              </a:rPr>
              <a:t>in</a:t>
            </a:r>
            <a:r>
              <a:rPr lang="en-US" dirty="0">
                <a:solidFill>
                  <a:schemeClr val="tx1">
                    <a:lumMod val="85000"/>
                    <a:lumOff val="15000"/>
                  </a:schemeClr>
                </a:solidFill>
                <a:ea typeface="+mn-lt"/>
                <a:cs typeface="+mn-lt"/>
              </a:rPr>
              <a:t> </a:t>
            </a:r>
            <a:r>
              <a:rPr lang="en-US" err="1">
                <a:solidFill>
                  <a:schemeClr val="tx1">
                    <a:lumMod val="85000"/>
                    <a:lumOff val="15000"/>
                  </a:schemeClr>
                </a:solidFill>
                <a:ea typeface="+mn-lt"/>
                <a:cs typeface="+mn-lt"/>
              </a:rPr>
              <a:t>df</a:t>
            </a:r>
            <a:r>
              <a:rPr lang="en-US" dirty="0">
                <a:solidFill>
                  <a:schemeClr val="tx1">
                    <a:lumMod val="85000"/>
                    <a:lumOff val="15000"/>
                  </a:schemeClr>
                </a:solidFill>
                <a:ea typeface="+mn-lt"/>
                <a:cs typeface="+mn-lt"/>
              </a:rPr>
              <a:t>[</a:t>
            </a:r>
            <a:r>
              <a:rPr lang="en-US" dirty="0">
                <a:solidFill>
                  <a:srgbClr val="00B050"/>
                </a:solidFill>
                <a:ea typeface="+mn-lt"/>
                <a:cs typeface="+mn-lt"/>
              </a:rPr>
              <a:t>'</a:t>
            </a:r>
            <a:r>
              <a:rPr lang="en-US" err="1">
                <a:solidFill>
                  <a:srgbClr val="00B050"/>
                </a:solidFill>
                <a:ea typeface="+mn-lt"/>
                <a:cs typeface="+mn-lt"/>
              </a:rPr>
              <a:t>drugName</a:t>
            </a:r>
            <a:r>
              <a:rPr lang="en-US" dirty="0">
                <a:solidFill>
                  <a:srgbClr val="00B050"/>
                </a:solidFill>
                <a:ea typeface="+mn-lt"/>
                <a:cs typeface="+mn-lt"/>
              </a:rPr>
              <a:t>'</a:t>
            </a:r>
            <a:r>
              <a:rPr lang="en-US" dirty="0">
                <a:solidFill>
                  <a:schemeClr val="tx1">
                    <a:lumMod val="85000"/>
                    <a:lumOff val="15000"/>
                  </a:schemeClr>
                </a:solidFill>
                <a:ea typeface="+mn-lt"/>
                <a:cs typeface="+mn-lt"/>
              </a:rPr>
              <a:t>]:</a:t>
            </a:r>
            <a:br>
              <a:rPr lang="en-US" dirty="0">
                <a:solidFill>
                  <a:schemeClr val="tx1">
                    <a:lumMod val="85000"/>
                    <a:lumOff val="15000"/>
                  </a:schemeClr>
                </a:solidFill>
                <a:ea typeface="+mn-lt"/>
                <a:cs typeface="+mn-lt"/>
              </a:rPr>
            </a:br>
            <a:r>
              <a:rPr lang="en-US" dirty="0">
                <a:solidFill>
                  <a:schemeClr val="tx1">
                    <a:lumMod val="85000"/>
                    <a:lumOff val="15000"/>
                  </a:schemeClr>
                </a:solidFill>
                <a:ea typeface="+mn-lt"/>
                <a:cs typeface="+mn-lt"/>
              </a:rPr>
              <a:t>       </a:t>
            </a:r>
            <a:r>
              <a:rPr lang="en-US" dirty="0">
                <a:solidFill>
                  <a:srgbClr val="0070C0"/>
                </a:solidFill>
                <a:ea typeface="+mn-lt"/>
                <a:cs typeface="+mn-lt"/>
              </a:rPr>
              <a:t>if</a:t>
            </a:r>
            <a:r>
              <a:rPr lang="en-US" dirty="0">
                <a:solidFill>
                  <a:schemeClr val="tx1">
                    <a:lumMod val="85000"/>
                    <a:lumOff val="15000"/>
                  </a:schemeClr>
                </a:solidFill>
                <a:ea typeface="+mn-lt"/>
                <a:cs typeface="+mn-lt"/>
              </a:rPr>
              <a:t> </a:t>
            </a:r>
            <a:r>
              <a:rPr lang="en-US" err="1">
                <a:solidFill>
                  <a:schemeClr val="tx1">
                    <a:lumMod val="85000"/>
                    <a:lumOff val="15000"/>
                  </a:schemeClr>
                </a:solidFill>
                <a:ea typeface="+mn-lt"/>
                <a:cs typeface="+mn-lt"/>
              </a:rPr>
              <a:t>i</a:t>
            </a:r>
            <a:r>
              <a:rPr lang="en-US" dirty="0">
                <a:solidFill>
                  <a:schemeClr val="tx1">
                    <a:lumMod val="85000"/>
                    <a:lumOff val="15000"/>
                  </a:schemeClr>
                </a:solidFill>
                <a:ea typeface="+mn-lt"/>
                <a:cs typeface="+mn-lt"/>
              </a:rPr>
              <a:t> == </a:t>
            </a:r>
            <a:r>
              <a:rPr lang="en-US" err="1">
                <a:solidFill>
                  <a:schemeClr val="tx1">
                    <a:lumMod val="85000"/>
                    <a:lumOff val="15000"/>
                  </a:schemeClr>
                </a:solidFill>
                <a:ea typeface="+mn-lt"/>
                <a:cs typeface="+mn-lt"/>
              </a:rPr>
              <a:t>popular_drug</a:t>
            </a:r>
            <a:r>
              <a:rPr lang="en-US" dirty="0">
                <a:solidFill>
                  <a:schemeClr val="tx1">
                    <a:lumMod val="85000"/>
                    <a:lumOff val="15000"/>
                  </a:schemeClr>
                </a:solidFill>
                <a:ea typeface="+mn-lt"/>
                <a:cs typeface="+mn-lt"/>
              </a:rPr>
              <a:t>:</a:t>
            </a:r>
            <a:br>
              <a:rPr lang="en-US" dirty="0">
                <a:solidFill>
                  <a:schemeClr val="tx1">
                    <a:lumMod val="85000"/>
                    <a:lumOff val="15000"/>
                  </a:schemeClr>
                </a:solidFill>
                <a:ea typeface="+mn-lt"/>
                <a:cs typeface="+mn-lt"/>
              </a:rPr>
            </a:br>
            <a:r>
              <a:rPr lang="en-US" dirty="0">
                <a:solidFill>
                  <a:schemeClr val="tx1">
                    <a:lumMod val="85000"/>
                    <a:lumOff val="15000"/>
                  </a:schemeClr>
                </a:solidFill>
                <a:ea typeface="+mn-lt"/>
                <a:cs typeface="+mn-lt"/>
              </a:rPr>
              <a:t>              </a:t>
            </a:r>
            <a:r>
              <a:rPr lang="en-US" err="1">
                <a:solidFill>
                  <a:schemeClr val="tx1">
                    <a:lumMod val="85000"/>
                    <a:lumOff val="15000"/>
                  </a:schemeClr>
                </a:solidFill>
                <a:ea typeface="+mn-lt"/>
                <a:cs typeface="+mn-lt"/>
              </a:rPr>
              <a:t>p_d.append</a:t>
            </a:r>
            <a:r>
              <a:rPr lang="en-US" dirty="0">
                <a:solidFill>
                  <a:schemeClr val="tx1">
                    <a:lumMod val="85000"/>
                    <a:lumOff val="15000"/>
                  </a:schemeClr>
                </a:solidFill>
                <a:ea typeface="+mn-lt"/>
                <a:cs typeface="+mn-lt"/>
              </a:rPr>
              <a:t>(</a:t>
            </a:r>
            <a:r>
              <a:rPr lang="en-US" err="1">
                <a:solidFill>
                  <a:schemeClr val="tx1">
                    <a:lumMod val="85000"/>
                    <a:lumOff val="15000"/>
                  </a:schemeClr>
                </a:solidFill>
                <a:ea typeface="+mn-lt"/>
                <a:cs typeface="+mn-lt"/>
              </a:rPr>
              <a:t>i</a:t>
            </a:r>
            <a:r>
              <a:rPr lang="en-US" dirty="0">
                <a:solidFill>
                  <a:schemeClr val="tx1">
                    <a:lumMod val="85000"/>
                    <a:lumOff val="15000"/>
                  </a:schemeClr>
                </a:solidFill>
                <a:ea typeface="+mn-lt"/>
                <a:cs typeface="+mn-lt"/>
              </a:rPr>
              <a:t>)</a:t>
            </a:r>
          </a:p>
          <a:p>
            <a:pPr marL="400050" indent="-285750">
              <a:lnSpc>
                <a:spcPct val="110000"/>
              </a:lnSpc>
              <a:spcBef>
                <a:spcPts val="200"/>
              </a:spcBef>
              <a:buFont typeface="Wingdings"/>
              <a:buChar char="§"/>
            </a:pPr>
            <a:r>
              <a:rPr lang="en-US" dirty="0">
                <a:solidFill>
                  <a:srgbClr val="0070C0"/>
                </a:solidFill>
                <a:ea typeface="+mn-lt"/>
                <a:cs typeface="+mn-lt"/>
              </a:rPr>
              <a:t>print</a:t>
            </a:r>
            <a:r>
              <a:rPr lang="en-US" dirty="0">
                <a:solidFill>
                  <a:schemeClr val="tx1">
                    <a:lumMod val="85000"/>
                    <a:lumOff val="15000"/>
                  </a:schemeClr>
                </a:solidFill>
                <a:ea typeface="+mn-lt"/>
                <a:cs typeface="+mn-lt"/>
              </a:rPr>
              <a:t>(</a:t>
            </a:r>
            <a:r>
              <a:rPr lang="en-US" dirty="0">
                <a:solidFill>
                  <a:srgbClr val="00B050"/>
                </a:solidFill>
                <a:ea typeface="+mn-lt"/>
                <a:cs typeface="+mn-lt"/>
              </a:rPr>
              <a:t>"The most popular drug is {}, with a total usage of {} </a:t>
            </a:r>
            <a:r>
              <a:rPr lang="en-US" err="1">
                <a:solidFill>
                  <a:srgbClr val="00B050"/>
                </a:solidFill>
                <a:ea typeface="+mn-lt"/>
                <a:cs typeface="+mn-lt"/>
              </a:rPr>
              <a:t>people."</a:t>
            </a:r>
            <a:r>
              <a:rPr lang="en-US" err="1">
                <a:solidFill>
                  <a:schemeClr val="tx1">
                    <a:lumMod val="85000"/>
                    <a:lumOff val="15000"/>
                  </a:schemeClr>
                </a:solidFill>
                <a:ea typeface="+mn-lt"/>
                <a:cs typeface="+mn-lt"/>
              </a:rPr>
              <a:t>.format</a:t>
            </a:r>
            <a:r>
              <a:rPr lang="en-US" dirty="0">
                <a:solidFill>
                  <a:schemeClr val="tx1">
                    <a:lumMod val="85000"/>
                    <a:lumOff val="15000"/>
                  </a:schemeClr>
                </a:solidFill>
                <a:ea typeface="+mn-lt"/>
                <a:cs typeface="+mn-lt"/>
              </a:rPr>
              <a:t>(</a:t>
            </a:r>
            <a:r>
              <a:rPr lang="en-US" err="1">
                <a:solidFill>
                  <a:schemeClr val="tx1">
                    <a:lumMod val="85000"/>
                    <a:lumOff val="15000"/>
                  </a:schemeClr>
                </a:solidFill>
                <a:ea typeface="+mn-lt"/>
                <a:cs typeface="+mn-lt"/>
              </a:rPr>
              <a:t>popular_drug</a:t>
            </a:r>
            <a:r>
              <a:rPr lang="en-US" dirty="0">
                <a:solidFill>
                  <a:schemeClr val="tx1">
                    <a:lumMod val="85000"/>
                    <a:lumOff val="15000"/>
                  </a:schemeClr>
                </a:solidFill>
                <a:ea typeface="+mn-lt"/>
                <a:cs typeface="+mn-lt"/>
              </a:rPr>
              <a:t>, </a:t>
            </a:r>
            <a:r>
              <a:rPr lang="en-US" dirty="0">
                <a:solidFill>
                  <a:srgbClr val="7030A0"/>
                </a:solidFill>
                <a:ea typeface="+mn-lt"/>
                <a:cs typeface="+mn-lt"/>
              </a:rPr>
              <a:t>str</a:t>
            </a:r>
            <a:r>
              <a:rPr lang="en-US" dirty="0">
                <a:solidFill>
                  <a:schemeClr val="tx1">
                    <a:lumMod val="85000"/>
                    <a:lumOff val="15000"/>
                  </a:schemeClr>
                </a:solidFill>
                <a:ea typeface="+mn-lt"/>
                <a:cs typeface="+mn-lt"/>
              </a:rPr>
              <a:t>(</a:t>
            </a:r>
            <a:r>
              <a:rPr lang="en-US" err="1">
                <a:solidFill>
                  <a:srgbClr val="7030A0"/>
                </a:solidFill>
                <a:ea typeface="+mn-lt"/>
                <a:cs typeface="+mn-lt"/>
              </a:rPr>
              <a:t>len</a:t>
            </a:r>
            <a:r>
              <a:rPr lang="en-US" dirty="0">
                <a:solidFill>
                  <a:schemeClr val="tx1">
                    <a:lumMod val="85000"/>
                    <a:lumOff val="15000"/>
                  </a:schemeClr>
                </a:solidFill>
                <a:ea typeface="+mn-lt"/>
                <a:cs typeface="+mn-lt"/>
              </a:rPr>
              <a:t>(</a:t>
            </a:r>
            <a:r>
              <a:rPr lang="en-US" err="1">
                <a:solidFill>
                  <a:schemeClr val="tx1">
                    <a:lumMod val="85000"/>
                    <a:lumOff val="15000"/>
                  </a:schemeClr>
                </a:solidFill>
                <a:ea typeface="+mn-lt"/>
                <a:cs typeface="+mn-lt"/>
              </a:rPr>
              <a:t>p_d</a:t>
            </a:r>
            <a:r>
              <a:rPr lang="en-US" dirty="0">
                <a:solidFill>
                  <a:schemeClr val="tx1">
                    <a:lumMod val="85000"/>
                    <a:lumOff val="15000"/>
                  </a:schemeClr>
                </a:solidFill>
                <a:ea typeface="+mn-lt"/>
                <a:cs typeface="+mn-lt"/>
              </a:rPr>
              <a:t>))))</a:t>
            </a:r>
          </a:p>
          <a:p>
            <a:pPr marL="400050" indent="-285750">
              <a:lnSpc>
                <a:spcPct val="110000"/>
              </a:lnSpc>
              <a:spcBef>
                <a:spcPts val="200"/>
              </a:spcBef>
            </a:pPr>
            <a:endParaRPr lang="en-US" dirty="0">
              <a:solidFill>
                <a:schemeClr val="tx1">
                  <a:lumMod val="85000"/>
                  <a:lumOff val="15000"/>
                </a:schemeClr>
              </a:solidFill>
              <a:ea typeface="+mn-lt"/>
              <a:cs typeface="+mn-lt"/>
            </a:endParaRPr>
          </a:p>
          <a:p>
            <a:pPr marL="400050" indent="-285750">
              <a:lnSpc>
                <a:spcPct val="110000"/>
              </a:lnSpc>
              <a:spcBef>
                <a:spcPts val="200"/>
              </a:spcBef>
              <a:buFont typeface="Wingdings"/>
              <a:buChar char="§"/>
            </a:pPr>
            <a:r>
              <a:rPr lang="en-US" err="1">
                <a:solidFill>
                  <a:schemeClr val="tx1">
                    <a:lumMod val="85000"/>
                    <a:lumOff val="15000"/>
                  </a:schemeClr>
                </a:solidFill>
                <a:ea typeface="+mn-lt"/>
                <a:cs typeface="+mn-lt"/>
              </a:rPr>
              <a:t>popular_drugs</a:t>
            </a:r>
            <a:r>
              <a:rPr lang="en-US" dirty="0">
                <a:solidFill>
                  <a:schemeClr val="tx1">
                    <a:lumMod val="85000"/>
                    <a:lumOff val="15000"/>
                  </a:schemeClr>
                </a:solidFill>
                <a:ea typeface="+mn-lt"/>
                <a:cs typeface="+mn-lt"/>
              </a:rPr>
              <a:t> = </a:t>
            </a:r>
            <a:r>
              <a:rPr lang="en-US" err="1">
                <a:solidFill>
                  <a:schemeClr val="tx1">
                    <a:lumMod val="85000"/>
                    <a:lumOff val="15000"/>
                  </a:schemeClr>
                </a:solidFill>
                <a:ea typeface="+mn-lt"/>
                <a:cs typeface="+mn-lt"/>
              </a:rPr>
              <a:t>df</a:t>
            </a:r>
            <a:r>
              <a:rPr lang="en-US" dirty="0">
                <a:solidFill>
                  <a:schemeClr val="tx1">
                    <a:lumMod val="85000"/>
                    <a:lumOff val="15000"/>
                  </a:schemeClr>
                </a:solidFill>
                <a:ea typeface="+mn-lt"/>
                <a:cs typeface="+mn-lt"/>
              </a:rPr>
              <a:t>[</a:t>
            </a:r>
            <a:r>
              <a:rPr lang="en-US" dirty="0">
                <a:solidFill>
                  <a:srgbClr val="00B050"/>
                </a:solidFill>
                <a:ea typeface="+mn-lt"/>
                <a:cs typeface="+mn-lt"/>
              </a:rPr>
              <a:t>'</a:t>
            </a:r>
            <a:r>
              <a:rPr lang="en-US" err="1">
                <a:solidFill>
                  <a:srgbClr val="00B050"/>
                </a:solidFill>
                <a:ea typeface="+mn-lt"/>
                <a:cs typeface="+mn-lt"/>
              </a:rPr>
              <a:t>drugName</a:t>
            </a:r>
            <a:r>
              <a:rPr lang="en-US" dirty="0">
                <a:solidFill>
                  <a:srgbClr val="00B050"/>
                </a:solidFill>
                <a:ea typeface="+mn-lt"/>
                <a:cs typeface="+mn-lt"/>
              </a:rPr>
              <a:t>'</a:t>
            </a:r>
            <a:r>
              <a:rPr lang="en-US" dirty="0">
                <a:solidFill>
                  <a:schemeClr val="tx1">
                    <a:lumMod val="85000"/>
                    <a:lumOff val="15000"/>
                  </a:schemeClr>
                </a:solidFill>
                <a:ea typeface="+mn-lt"/>
                <a:cs typeface="+mn-lt"/>
              </a:rPr>
              <a:t>].</a:t>
            </a:r>
            <a:r>
              <a:rPr lang="en-US" err="1">
                <a:solidFill>
                  <a:schemeClr val="tx1">
                    <a:lumMod val="85000"/>
                    <a:lumOff val="15000"/>
                  </a:schemeClr>
                </a:solidFill>
                <a:ea typeface="+mn-lt"/>
                <a:cs typeface="+mn-lt"/>
              </a:rPr>
              <a:t>value_counts</a:t>
            </a:r>
            <a:r>
              <a:rPr lang="en-US" dirty="0">
                <a:solidFill>
                  <a:schemeClr val="tx1">
                    <a:lumMod val="85000"/>
                    <a:lumOff val="15000"/>
                  </a:schemeClr>
                </a:solidFill>
                <a:ea typeface="+mn-lt"/>
                <a:cs typeface="+mn-lt"/>
              </a:rPr>
              <a:t>().head().</a:t>
            </a:r>
            <a:r>
              <a:rPr lang="en-US" err="1">
                <a:solidFill>
                  <a:schemeClr val="tx1">
                    <a:lumMod val="85000"/>
                    <a:lumOff val="15000"/>
                  </a:schemeClr>
                </a:solidFill>
                <a:ea typeface="+mn-lt"/>
                <a:cs typeface="+mn-lt"/>
              </a:rPr>
              <a:t>rename_axis</a:t>
            </a:r>
            <a:r>
              <a:rPr lang="en-US" dirty="0">
                <a:solidFill>
                  <a:schemeClr val="tx1">
                    <a:lumMod val="85000"/>
                    <a:lumOff val="15000"/>
                  </a:schemeClr>
                </a:solidFill>
                <a:ea typeface="+mn-lt"/>
                <a:cs typeface="+mn-lt"/>
              </a:rPr>
              <a:t>(</a:t>
            </a:r>
            <a:r>
              <a:rPr lang="en-US" dirty="0">
                <a:solidFill>
                  <a:srgbClr val="00B050"/>
                </a:solidFill>
                <a:ea typeface="+mn-lt"/>
                <a:cs typeface="+mn-lt"/>
              </a:rPr>
              <a:t>'Drug Name'</a:t>
            </a:r>
            <a:r>
              <a:rPr lang="en-US" dirty="0">
                <a:solidFill>
                  <a:schemeClr val="tx1">
                    <a:lumMod val="85000"/>
                    <a:lumOff val="15000"/>
                  </a:schemeClr>
                </a:solidFill>
                <a:ea typeface="+mn-lt"/>
                <a:cs typeface="+mn-lt"/>
              </a:rPr>
              <a:t>).</a:t>
            </a:r>
            <a:r>
              <a:rPr lang="en-US" err="1">
                <a:solidFill>
                  <a:schemeClr val="tx1">
                    <a:lumMod val="85000"/>
                    <a:lumOff val="15000"/>
                  </a:schemeClr>
                </a:solidFill>
                <a:ea typeface="+mn-lt"/>
                <a:cs typeface="+mn-lt"/>
              </a:rPr>
              <a:t>reset_index</a:t>
            </a:r>
            <a:r>
              <a:rPr lang="en-US" dirty="0">
                <a:solidFill>
                  <a:schemeClr val="tx1">
                    <a:lumMod val="85000"/>
                    <a:lumOff val="15000"/>
                  </a:schemeClr>
                </a:solidFill>
                <a:ea typeface="+mn-lt"/>
                <a:cs typeface="+mn-lt"/>
              </a:rPr>
              <a:t>(</a:t>
            </a:r>
            <a:r>
              <a:rPr lang="en-US" dirty="0">
                <a:solidFill>
                  <a:srgbClr val="7030A0"/>
                </a:solidFill>
                <a:ea typeface="+mn-lt"/>
                <a:cs typeface="+mn-lt"/>
              </a:rPr>
              <a:t>name</a:t>
            </a:r>
            <a:r>
              <a:rPr lang="en-US" dirty="0">
                <a:solidFill>
                  <a:schemeClr val="tx1">
                    <a:lumMod val="85000"/>
                    <a:lumOff val="15000"/>
                  </a:schemeClr>
                </a:solidFill>
                <a:ea typeface="+mn-lt"/>
                <a:cs typeface="+mn-lt"/>
              </a:rPr>
              <a:t>=</a:t>
            </a:r>
            <a:r>
              <a:rPr lang="en-US" dirty="0">
                <a:solidFill>
                  <a:srgbClr val="00B050"/>
                </a:solidFill>
                <a:ea typeface="+mn-lt"/>
                <a:cs typeface="+mn-lt"/>
              </a:rPr>
              <a:t>'Usage Count'</a:t>
            </a:r>
            <a:r>
              <a:rPr lang="en-US" dirty="0">
                <a:solidFill>
                  <a:schemeClr val="tx1">
                    <a:lumMod val="85000"/>
                    <a:lumOff val="15000"/>
                  </a:schemeClr>
                </a:solidFill>
                <a:ea typeface="+mn-lt"/>
                <a:cs typeface="+mn-lt"/>
              </a:rPr>
              <a:t>)</a:t>
            </a:r>
          </a:p>
          <a:p>
            <a:pPr marL="400050" indent="-285750">
              <a:lnSpc>
                <a:spcPct val="110000"/>
              </a:lnSpc>
              <a:spcBef>
                <a:spcPts val="200"/>
              </a:spcBef>
              <a:buFont typeface="Wingdings"/>
              <a:buChar char="§"/>
            </a:pPr>
            <a:r>
              <a:rPr lang="en-US" err="1">
                <a:solidFill>
                  <a:schemeClr val="tx1">
                    <a:lumMod val="85000"/>
                    <a:lumOff val="15000"/>
                  </a:schemeClr>
                </a:solidFill>
                <a:ea typeface="+mn-lt"/>
                <a:cs typeface="+mn-lt"/>
              </a:rPr>
              <a:t>sns.barplot</a:t>
            </a:r>
            <a:r>
              <a:rPr lang="en-US" dirty="0">
                <a:solidFill>
                  <a:schemeClr val="tx1">
                    <a:lumMod val="85000"/>
                    <a:lumOff val="15000"/>
                  </a:schemeClr>
                </a:solidFill>
                <a:ea typeface="+mn-lt"/>
                <a:cs typeface="+mn-lt"/>
              </a:rPr>
              <a:t>(</a:t>
            </a:r>
            <a:r>
              <a:rPr lang="en-US" dirty="0">
                <a:solidFill>
                  <a:srgbClr val="7030A0"/>
                </a:solidFill>
                <a:ea typeface="+mn-lt"/>
                <a:cs typeface="+mn-lt"/>
              </a:rPr>
              <a:t>x</a:t>
            </a:r>
            <a:r>
              <a:rPr lang="en-US" dirty="0">
                <a:solidFill>
                  <a:schemeClr val="tx1">
                    <a:lumMod val="85000"/>
                    <a:lumOff val="15000"/>
                  </a:schemeClr>
                </a:solidFill>
                <a:ea typeface="+mn-lt"/>
                <a:cs typeface="+mn-lt"/>
              </a:rPr>
              <a:t>=</a:t>
            </a:r>
            <a:r>
              <a:rPr lang="en-US" dirty="0">
                <a:solidFill>
                  <a:srgbClr val="00B050"/>
                </a:solidFill>
                <a:ea typeface="+mn-lt"/>
                <a:cs typeface="+mn-lt"/>
              </a:rPr>
              <a:t>'Drug Name'</a:t>
            </a:r>
            <a:r>
              <a:rPr lang="en-US" dirty="0">
                <a:solidFill>
                  <a:schemeClr val="tx1">
                    <a:lumMod val="85000"/>
                    <a:lumOff val="15000"/>
                  </a:schemeClr>
                </a:solidFill>
                <a:ea typeface="+mn-lt"/>
                <a:cs typeface="+mn-lt"/>
              </a:rPr>
              <a:t>, </a:t>
            </a:r>
            <a:r>
              <a:rPr lang="en-US" dirty="0">
                <a:solidFill>
                  <a:srgbClr val="7030A0"/>
                </a:solidFill>
                <a:ea typeface="+mn-lt"/>
                <a:cs typeface="+mn-lt"/>
              </a:rPr>
              <a:t>y</a:t>
            </a:r>
            <a:r>
              <a:rPr lang="en-US" dirty="0">
                <a:solidFill>
                  <a:schemeClr val="tx1">
                    <a:lumMod val="85000"/>
                    <a:lumOff val="15000"/>
                  </a:schemeClr>
                </a:solidFill>
                <a:ea typeface="+mn-lt"/>
                <a:cs typeface="+mn-lt"/>
              </a:rPr>
              <a:t>=</a:t>
            </a:r>
            <a:r>
              <a:rPr lang="en-US" dirty="0">
                <a:solidFill>
                  <a:srgbClr val="00B050"/>
                </a:solidFill>
                <a:ea typeface="+mn-lt"/>
                <a:cs typeface="+mn-lt"/>
              </a:rPr>
              <a:t>'Usage Count'</a:t>
            </a:r>
            <a:r>
              <a:rPr lang="en-US" dirty="0">
                <a:solidFill>
                  <a:schemeClr val="tx1">
                    <a:lumMod val="85000"/>
                    <a:lumOff val="15000"/>
                  </a:schemeClr>
                </a:solidFill>
                <a:ea typeface="+mn-lt"/>
                <a:cs typeface="+mn-lt"/>
              </a:rPr>
              <a:t>, </a:t>
            </a:r>
            <a:r>
              <a:rPr lang="en-US" dirty="0">
                <a:solidFill>
                  <a:srgbClr val="7030A0"/>
                </a:solidFill>
                <a:ea typeface="+mn-lt"/>
                <a:cs typeface="+mn-lt"/>
              </a:rPr>
              <a:t>hue</a:t>
            </a:r>
            <a:r>
              <a:rPr lang="en-US" dirty="0">
                <a:solidFill>
                  <a:schemeClr val="tx1">
                    <a:lumMod val="85000"/>
                    <a:lumOff val="15000"/>
                  </a:schemeClr>
                </a:solidFill>
                <a:ea typeface="+mn-lt"/>
                <a:cs typeface="+mn-lt"/>
              </a:rPr>
              <a:t>=</a:t>
            </a:r>
            <a:r>
              <a:rPr lang="en-US" dirty="0">
                <a:solidFill>
                  <a:srgbClr val="00B050"/>
                </a:solidFill>
                <a:ea typeface="+mn-lt"/>
                <a:cs typeface="+mn-lt"/>
              </a:rPr>
              <a:t>'Usage Count'</a:t>
            </a:r>
            <a:r>
              <a:rPr lang="en-US" dirty="0">
                <a:solidFill>
                  <a:schemeClr val="tx1">
                    <a:lumMod val="85000"/>
                    <a:lumOff val="15000"/>
                  </a:schemeClr>
                </a:solidFill>
                <a:ea typeface="+mn-lt"/>
                <a:cs typeface="+mn-lt"/>
              </a:rPr>
              <a:t>, </a:t>
            </a:r>
            <a:r>
              <a:rPr lang="en-US" dirty="0">
                <a:solidFill>
                  <a:srgbClr val="7030A0"/>
                </a:solidFill>
                <a:ea typeface="+mn-lt"/>
                <a:cs typeface="+mn-lt"/>
              </a:rPr>
              <a:t>data</a:t>
            </a:r>
            <a:r>
              <a:rPr lang="en-US" dirty="0">
                <a:solidFill>
                  <a:schemeClr val="tx1">
                    <a:lumMod val="85000"/>
                    <a:lumOff val="15000"/>
                  </a:schemeClr>
                </a:solidFill>
                <a:ea typeface="+mn-lt"/>
                <a:cs typeface="+mn-lt"/>
              </a:rPr>
              <a:t>=</a:t>
            </a:r>
            <a:r>
              <a:rPr lang="en-US" err="1">
                <a:solidFill>
                  <a:schemeClr val="tx1">
                    <a:lumMod val="85000"/>
                    <a:lumOff val="15000"/>
                  </a:schemeClr>
                </a:solidFill>
                <a:ea typeface="+mn-lt"/>
                <a:cs typeface="+mn-lt"/>
              </a:rPr>
              <a:t>popular_drugs</a:t>
            </a:r>
            <a:r>
              <a:rPr lang="en-US" dirty="0">
                <a:solidFill>
                  <a:schemeClr val="tx1">
                    <a:lumMod val="85000"/>
                    <a:lumOff val="15000"/>
                  </a:schemeClr>
                </a:solidFill>
                <a:ea typeface="+mn-lt"/>
                <a:cs typeface="+mn-lt"/>
              </a:rPr>
              <a:t>, </a:t>
            </a:r>
            <a:r>
              <a:rPr lang="en-US" dirty="0">
                <a:solidFill>
                  <a:srgbClr val="7030A0"/>
                </a:solidFill>
                <a:ea typeface="+mn-lt"/>
                <a:cs typeface="+mn-lt"/>
              </a:rPr>
              <a:t>palette</a:t>
            </a:r>
            <a:r>
              <a:rPr lang="en-US" dirty="0">
                <a:solidFill>
                  <a:schemeClr val="tx1">
                    <a:lumMod val="85000"/>
                    <a:lumOff val="15000"/>
                  </a:schemeClr>
                </a:solidFill>
                <a:ea typeface="+mn-lt"/>
                <a:cs typeface="+mn-lt"/>
              </a:rPr>
              <a:t>=</a:t>
            </a:r>
            <a:r>
              <a:rPr lang="en-US" dirty="0">
                <a:solidFill>
                  <a:srgbClr val="00B050"/>
                </a:solidFill>
                <a:ea typeface="+mn-lt"/>
                <a:cs typeface="+mn-lt"/>
              </a:rPr>
              <a:t>'magma'</a:t>
            </a:r>
            <a:r>
              <a:rPr lang="en-US" dirty="0">
                <a:solidFill>
                  <a:schemeClr val="tx1">
                    <a:lumMod val="85000"/>
                    <a:lumOff val="15000"/>
                  </a:schemeClr>
                </a:solidFill>
                <a:ea typeface="+mn-lt"/>
                <a:cs typeface="+mn-lt"/>
              </a:rPr>
              <a:t>, </a:t>
            </a:r>
            <a:r>
              <a:rPr lang="en-US" err="1">
                <a:solidFill>
                  <a:srgbClr val="7030A0"/>
                </a:solidFill>
                <a:ea typeface="+mn-lt"/>
                <a:cs typeface="+mn-lt"/>
              </a:rPr>
              <a:t>hue_order</a:t>
            </a:r>
            <a:r>
              <a:rPr lang="en-US" dirty="0">
                <a:solidFill>
                  <a:schemeClr val="tx1">
                    <a:lumMod val="85000"/>
                    <a:lumOff val="15000"/>
                  </a:schemeClr>
                </a:solidFill>
                <a:ea typeface="+mn-lt"/>
                <a:cs typeface="+mn-lt"/>
              </a:rPr>
              <a:t>=</a:t>
            </a:r>
            <a:r>
              <a:rPr lang="en-US" err="1">
                <a:solidFill>
                  <a:schemeClr val="tx1">
                    <a:lumMod val="85000"/>
                    <a:lumOff val="15000"/>
                  </a:schemeClr>
                </a:solidFill>
                <a:ea typeface="+mn-lt"/>
                <a:cs typeface="+mn-lt"/>
              </a:rPr>
              <a:t>popular_drugs</a:t>
            </a:r>
            <a:r>
              <a:rPr lang="en-US" dirty="0">
                <a:solidFill>
                  <a:schemeClr val="tx1">
                    <a:lumMod val="85000"/>
                    <a:lumOff val="15000"/>
                  </a:schemeClr>
                </a:solidFill>
                <a:ea typeface="+mn-lt"/>
                <a:cs typeface="+mn-lt"/>
              </a:rPr>
              <a:t>[</a:t>
            </a:r>
            <a:r>
              <a:rPr lang="en-US" dirty="0">
                <a:solidFill>
                  <a:srgbClr val="00B050"/>
                </a:solidFill>
                <a:ea typeface="+mn-lt"/>
                <a:cs typeface="+mn-lt"/>
              </a:rPr>
              <a:t>'Usage Count'</a:t>
            </a:r>
            <a:r>
              <a:rPr lang="en-US" dirty="0">
                <a:solidFill>
                  <a:schemeClr val="tx1">
                    <a:lumMod val="85000"/>
                    <a:lumOff val="15000"/>
                  </a:schemeClr>
                </a:solidFill>
                <a:ea typeface="+mn-lt"/>
                <a:cs typeface="+mn-lt"/>
              </a:rPr>
              <a:t>])</a:t>
            </a:r>
          </a:p>
          <a:p>
            <a:pPr marL="400050" indent="-285750">
              <a:lnSpc>
                <a:spcPct val="110000"/>
              </a:lnSpc>
              <a:spcBef>
                <a:spcPts val="200"/>
              </a:spcBef>
              <a:buFont typeface="Wingdings"/>
              <a:buChar char="§"/>
            </a:pPr>
            <a:r>
              <a:rPr lang="en-US" err="1">
                <a:solidFill>
                  <a:schemeClr val="tx1">
                    <a:lumMod val="85000"/>
                    <a:lumOff val="15000"/>
                  </a:schemeClr>
                </a:solidFill>
                <a:ea typeface="+mn-lt"/>
                <a:cs typeface="+mn-lt"/>
              </a:rPr>
              <a:t>plt.title</a:t>
            </a:r>
            <a:r>
              <a:rPr lang="en-US" dirty="0">
                <a:solidFill>
                  <a:schemeClr val="tx1">
                    <a:lumMod val="85000"/>
                    <a:lumOff val="15000"/>
                  </a:schemeClr>
                </a:solidFill>
                <a:ea typeface="+mn-lt"/>
                <a:cs typeface="+mn-lt"/>
              </a:rPr>
              <a:t>(</a:t>
            </a:r>
            <a:r>
              <a:rPr lang="en-US" dirty="0">
                <a:solidFill>
                  <a:srgbClr val="00B050"/>
                </a:solidFill>
                <a:ea typeface="+mn-lt"/>
                <a:cs typeface="+mn-lt"/>
              </a:rPr>
              <a:t>'TOP 5 MOST POPULAR DRUGS'</a:t>
            </a:r>
            <a:r>
              <a:rPr lang="en-US" dirty="0">
                <a:solidFill>
                  <a:schemeClr val="tx1">
                    <a:lumMod val="85000"/>
                    <a:lumOff val="15000"/>
                  </a:schemeClr>
                </a:solidFill>
                <a:ea typeface="+mn-lt"/>
                <a:cs typeface="+mn-lt"/>
              </a:rPr>
              <a:t>)</a:t>
            </a:r>
          </a:p>
          <a:p>
            <a:pPr marL="400050" indent="-285750">
              <a:lnSpc>
                <a:spcPct val="110000"/>
              </a:lnSpc>
              <a:spcBef>
                <a:spcPts val="200"/>
              </a:spcBef>
              <a:buFont typeface="Wingdings"/>
              <a:buChar char="§"/>
            </a:pPr>
            <a:r>
              <a:rPr lang="en-US" err="1">
                <a:solidFill>
                  <a:schemeClr val="tx1">
                    <a:lumMod val="85000"/>
                    <a:lumOff val="15000"/>
                  </a:schemeClr>
                </a:solidFill>
                <a:ea typeface="+mn-lt"/>
                <a:cs typeface="+mn-lt"/>
              </a:rPr>
              <a:t>plt.legend</a:t>
            </a:r>
            <a:r>
              <a:rPr lang="en-US" dirty="0">
                <a:solidFill>
                  <a:schemeClr val="tx1">
                    <a:lumMod val="85000"/>
                    <a:lumOff val="15000"/>
                  </a:schemeClr>
                </a:solidFill>
                <a:ea typeface="+mn-lt"/>
                <a:cs typeface="+mn-lt"/>
              </a:rPr>
              <a:t>(</a:t>
            </a:r>
            <a:r>
              <a:rPr lang="en-US" dirty="0">
                <a:solidFill>
                  <a:srgbClr val="7030A0"/>
                </a:solidFill>
                <a:ea typeface="+mn-lt"/>
                <a:cs typeface="+mn-lt"/>
              </a:rPr>
              <a:t>title</a:t>
            </a:r>
            <a:r>
              <a:rPr lang="en-US" dirty="0">
                <a:solidFill>
                  <a:schemeClr val="tx1">
                    <a:lumMod val="85000"/>
                    <a:lumOff val="15000"/>
                  </a:schemeClr>
                </a:solidFill>
                <a:ea typeface="+mn-lt"/>
                <a:cs typeface="+mn-lt"/>
              </a:rPr>
              <a:t>=</a:t>
            </a:r>
            <a:r>
              <a:rPr lang="en-US" dirty="0">
                <a:solidFill>
                  <a:srgbClr val="00B050"/>
                </a:solidFill>
                <a:ea typeface="+mn-lt"/>
                <a:cs typeface="+mn-lt"/>
              </a:rPr>
              <a:t>'Number of Users'</a:t>
            </a:r>
            <a:r>
              <a:rPr lang="en-US" dirty="0">
                <a:solidFill>
                  <a:schemeClr val="tx1">
                    <a:lumMod val="85000"/>
                    <a:lumOff val="15000"/>
                  </a:schemeClr>
                </a:solidFill>
                <a:ea typeface="+mn-lt"/>
                <a:cs typeface="+mn-lt"/>
              </a:rPr>
              <a:t>)</a:t>
            </a:r>
          </a:p>
          <a:p>
            <a:pPr marL="400050" indent="-285750">
              <a:lnSpc>
                <a:spcPct val="110000"/>
              </a:lnSpc>
              <a:spcBef>
                <a:spcPts val="200"/>
              </a:spcBef>
              <a:buFont typeface="Wingdings"/>
              <a:buChar char="§"/>
            </a:pPr>
            <a:r>
              <a:rPr lang="en-US" err="1">
                <a:solidFill>
                  <a:schemeClr val="tx1">
                    <a:lumMod val="85000"/>
                    <a:lumOff val="15000"/>
                  </a:schemeClr>
                </a:solidFill>
                <a:ea typeface="+mn-lt"/>
                <a:cs typeface="+mn-lt"/>
              </a:rPr>
              <a:t>plt.show</a:t>
            </a:r>
            <a:r>
              <a:rPr lang="en-US" dirty="0">
                <a:solidFill>
                  <a:schemeClr val="tx1">
                    <a:lumMod val="85000"/>
                    <a:lumOff val="15000"/>
                  </a:schemeClr>
                </a:solidFill>
                <a:ea typeface="+mn-lt"/>
                <a:cs typeface="+mn-lt"/>
              </a:rPr>
              <a:t>()</a:t>
            </a:r>
          </a:p>
        </p:txBody>
      </p:sp>
      <p:sp>
        <p:nvSpPr>
          <p:cNvPr id="3" name="Text Placeholder 2">
            <a:extLst>
              <a:ext uri="{FF2B5EF4-FFF2-40B4-BE49-F238E27FC236}">
                <a16:creationId xmlns:a16="http://schemas.microsoft.com/office/drawing/2014/main" id="{8F00E07F-58E1-32F3-5BE5-6827F85E9990}"/>
              </a:ext>
            </a:extLst>
          </p:cNvPr>
          <p:cNvSpPr>
            <a:spLocks noGrp="1"/>
          </p:cNvSpPr>
          <p:nvPr/>
        </p:nvSpPr>
        <p:spPr>
          <a:xfrm>
            <a:off x="2077138" y="212903"/>
            <a:ext cx="6415339" cy="56774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2200" b="0" kern="1200" cap="all" baseline="0">
                <a:solidFill>
                  <a:schemeClr val="accent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2000" b="1" kern="120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b="1" kern="120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b="1" kern="120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b="1" kern="120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b="1" kern="120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b="1" kern="120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b="1" kern="120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b="1" kern="1200">
                <a:solidFill>
                  <a:schemeClr val="tx1"/>
                </a:solidFill>
                <a:effectLst/>
                <a:latin typeface="+mn-lt"/>
                <a:ea typeface="+mn-ea"/>
                <a:cs typeface="+mn-cs"/>
              </a:defRPr>
            </a:lvl9pPr>
          </a:lstStyle>
          <a:p>
            <a:pPr marL="342900" indent="-342900">
              <a:buAutoNum type="arabicPeriod"/>
            </a:pPr>
            <a:r>
              <a:rPr lang="en-GB" sz="2000" b="1" dirty="0">
                <a:ea typeface="+mn-lt"/>
                <a:cs typeface="+mn-lt"/>
              </a:rPr>
              <a:t>What is the most popular drug?</a:t>
            </a:r>
            <a:r>
              <a:rPr lang="en-US" sz="2000" b="1" dirty="0">
                <a:ea typeface="+mn-lt"/>
                <a:cs typeface="+mn-lt"/>
              </a:rPr>
              <a:t> (</a:t>
            </a:r>
            <a:r>
              <a:rPr lang="en-US" sz="2000" b="1" dirty="0">
                <a:solidFill>
                  <a:srgbClr val="0070C0"/>
                </a:solidFill>
                <a:ea typeface="+mn-lt"/>
                <a:cs typeface="+mn-lt"/>
              </a:rPr>
              <a:t>Code</a:t>
            </a:r>
            <a:r>
              <a:rPr lang="en-US" sz="2000" b="1" dirty="0">
                <a:ea typeface="+mn-lt"/>
                <a:cs typeface="+mn-lt"/>
              </a:rPr>
              <a:t>)</a:t>
            </a:r>
            <a:endParaRPr lang="en-US" sz="2000" b="1" dirty="0"/>
          </a:p>
        </p:txBody>
      </p:sp>
    </p:spTree>
    <p:extLst>
      <p:ext uri="{BB962C8B-B14F-4D97-AF65-F5344CB8AC3E}">
        <p14:creationId xmlns:p14="http://schemas.microsoft.com/office/powerpoint/2010/main" val="440906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EDB4298B-514D-4087-BFCF-5E0B7C9A9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04250D78-05C1-41CC-8744-FF36129625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7" name="Freeform 5">
              <a:extLst>
                <a:ext uri="{FF2B5EF4-FFF2-40B4-BE49-F238E27FC236}">
                  <a16:creationId xmlns:a16="http://schemas.microsoft.com/office/drawing/2014/main" id="{488B658F-163C-450C-B32C-2385E374B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98" name="Freeform 6">
              <a:extLst>
                <a:ext uri="{FF2B5EF4-FFF2-40B4-BE49-F238E27FC236}">
                  <a16:creationId xmlns:a16="http://schemas.microsoft.com/office/drawing/2014/main" id="{5AE85F6C-45F9-4F00-8AA8-52BD51059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7">
              <a:extLst>
                <a:ext uri="{FF2B5EF4-FFF2-40B4-BE49-F238E27FC236}">
                  <a16:creationId xmlns:a16="http://schemas.microsoft.com/office/drawing/2014/main" id="{4B0E90C3-F098-46CE-B1D9-44EDE9C6E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8">
              <a:extLst>
                <a:ext uri="{FF2B5EF4-FFF2-40B4-BE49-F238E27FC236}">
                  <a16:creationId xmlns:a16="http://schemas.microsoft.com/office/drawing/2014/main" id="{FFF59D4E-9109-4D0A-8064-9C534CCFB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1" name="Freeform 9">
              <a:extLst>
                <a:ext uri="{FF2B5EF4-FFF2-40B4-BE49-F238E27FC236}">
                  <a16:creationId xmlns:a16="http://schemas.microsoft.com/office/drawing/2014/main" id="{94B8AAA4-1840-48B9-A1E7-8CE75F873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2" name="Freeform 10">
              <a:extLst>
                <a:ext uri="{FF2B5EF4-FFF2-40B4-BE49-F238E27FC236}">
                  <a16:creationId xmlns:a16="http://schemas.microsoft.com/office/drawing/2014/main" id="{5A87B14D-183F-429F-849A-A6DC957B0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3" name="Freeform 11">
              <a:extLst>
                <a:ext uri="{FF2B5EF4-FFF2-40B4-BE49-F238E27FC236}">
                  <a16:creationId xmlns:a16="http://schemas.microsoft.com/office/drawing/2014/main" id="{1C261938-CF78-4843-9295-A20FD159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2">
              <a:extLst>
                <a:ext uri="{FF2B5EF4-FFF2-40B4-BE49-F238E27FC236}">
                  <a16:creationId xmlns:a16="http://schemas.microsoft.com/office/drawing/2014/main" id="{70557A9F-9800-4BDA-8EA5-312FBB05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13">
              <a:extLst>
                <a:ext uri="{FF2B5EF4-FFF2-40B4-BE49-F238E27FC236}">
                  <a16:creationId xmlns:a16="http://schemas.microsoft.com/office/drawing/2014/main" id="{55443555-50A7-490F-A7BD-C3761876BE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14">
              <a:extLst>
                <a:ext uri="{FF2B5EF4-FFF2-40B4-BE49-F238E27FC236}">
                  <a16:creationId xmlns:a16="http://schemas.microsoft.com/office/drawing/2014/main" id="{0E25D709-0236-44C4-9AD0-23C27FFB6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15">
              <a:extLst>
                <a:ext uri="{FF2B5EF4-FFF2-40B4-BE49-F238E27FC236}">
                  <a16:creationId xmlns:a16="http://schemas.microsoft.com/office/drawing/2014/main" id="{52D3488E-C376-4058-9B14-3E67ECCF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16">
              <a:extLst>
                <a:ext uri="{FF2B5EF4-FFF2-40B4-BE49-F238E27FC236}">
                  <a16:creationId xmlns:a16="http://schemas.microsoft.com/office/drawing/2014/main" id="{29C0577D-AE94-4E3E-AFE9-87D6F505C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17">
              <a:extLst>
                <a:ext uri="{FF2B5EF4-FFF2-40B4-BE49-F238E27FC236}">
                  <a16:creationId xmlns:a16="http://schemas.microsoft.com/office/drawing/2014/main" id="{628A3D14-A3AE-415B-81C0-10DABBD63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18">
              <a:extLst>
                <a:ext uri="{FF2B5EF4-FFF2-40B4-BE49-F238E27FC236}">
                  <a16:creationId xmlns:a16="http://schemas.microsoft.com/office/drawing/2014/main" id="{07722035-1059-41F4-801E-F6C3F4383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19">
              <a:extLst>
                <a:ext uri="{FF2B5EF4-FFF2-40B4-BE49-F238E27FC236}">
                  <a16:creationId xmlns:a16="http://schemas.microsoft.com/office/drawing/2014/main" id="{98275878-64ED-413C-B1B9-654EE17C5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2" name="Freeform 20">
              <a:extLst>
                <a:ext uri="{FF2B5EF4-FFF2-40B4-BE49-F238E27FC236}">
                  <a16:creationId xmlns:a16="http://schemas.microsoft.com/office/drawing/2014/main" id="{6BE90BD7-1A14-43A3-8CD4-8D181EE63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13" name="Freeform 21">
              <a:extLst>
                <a:ext uri="{FF2B5EF4-FFF2-40B4-BE49-F238E27FC236}">
                  <a16:creationId xmlns:a16="http://schemas.microsoft.com/office/drawing/2014/main" id="{8609B6EC-0BA4-4C45-B9CA-311B34B83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14" name="Freeform 22">
              <a:extLst>
                <a:ext uri="{FF2B5EF4-FFF2-40B4-BE49-F238E27FC236}">
                  <a16:creationId xmlns:a16="http://schemas.microsoft.com/office/drawing/2014/main" id="{BA3962A2-D76B-4346-9535-356648073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5" name="Freeform 23">
              <a:extLst>
                <a:ext uri="{FF2B5EF4-FFF2-40B4-BE49-F238E27FC236}">
                  <a16:creationId xmlns:a16="http://schemas.microsoft.com/office/drawing/2014/main" id="{28CBAD67-783A-4EFF-852A-40CD9D58C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6" name="Freeform 24">
              <a:extLst>
                <a:ext uri="{FF2B5EF4-FFF2-40B4-BE49-F238E27FC236}">
                  <a16:creationId xmlns:a16="http://schemas.microsoft.com/office/drawing/2014/main" id="{780BC275-9329-40AA-849F-7B258245E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7" name="Freeform 25">
              <a:extLst>
                <a:ext uri="{FF2B5EF4-FFF2-40B4-BE49-F238E27FC236}">
                  <a16:creationId xmlns:a16="http://schemas.microsoft.com/office/drawing/2014/main" id="{55DA4B63-E5E4-49C5-BC03-E5A312146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5CE2DE6C-35FB-141A-36B5-8F314CA98257}"/>
              </a:ext>
            </a:extLst>
          </p:cNvPr>
          <p:cNvSpPr>
            <a:spLocks noGrp="1"/>
          </p:cNvSpPr>
          <p:nvPr>
            <p:ph type="title"/>
          </p:nvPr>
        </p:nvSpPr>
        <p:spPr>
          <a:xfrm>
            <a:off x="4067177" y="630936"/>
            <a:ext cx="6677553" cy="1353310"/>
          </a:xfrm>
        </p:spPr>
        <p:txBody>
          <a:bodyPr vert="horz" lIns="228600" tIns="228600" rIns="228600" bIns="0" rtlCol="0" anchor="b">
            <a:normAutofit/>
          </a:bodyPr>
          <a:lstStyle/>
          <a:p>
            <a:pPr algn="l"/>
            <a:endParaRPr lang="en-US" sz="3600">
              <a:solidFill>
                <a:schemeClr val="tx1"/>
              </a:solidFill>
            </a:endParaRPr>
          </a:p>
          <a:p>
            <a:pPr algn="l"/>
            <a:endParaRPr lang="en-US" sz="3600">
              <a:solidFill>
                <a:schemeClr val="tx1"/>
              </a:solidFill>
            </a:endParaRPr>
          </a:p>
        </p:txBody>
      </p:sp>
      <p:pic>
        <p:nvPicPr>
          <p:cNvPr id="6" name="Picture 6" descr="A graph of different colored bars&#10;&#10;Description automatically generated">
            <a:extLst>
              <a:ext uri="{FF2B5EF4-FFF2-40B4-BE49-F238E27FC236}">
                <a16:creationId xmlns:a16="http://schemas.microsoft.com/office/drawing/2014/main" id="{A3715708-3782-470F-9346-F9856C5AA9A7}"/>
              </a:ext>
            </a:extLst>
          </p:cNvPr>
          <p:cNvPicPr>
            <a:picLocks noGrp="1" noChangeAspect="1"/>
          </p:cNvPicPr>
          <p:nvPr>
            <p:ph idx="1"/>
          </p:nvPr>
        </p:nvPicPr>
        <p:blipFill>
          <a:blip r:embed="rId2"/>
          <a:stretch>
            <a:fillRect/>
          </a:stretch>
        </p:blipFill>
        <p:spPr>
          <a:xfrm>
            <a:off x="-502204" y="-142530"/>
            <a:ext cx="12701956" cy="6859563"/>
          </a:xfrm>
        </p:spPr>
      </p:pic>
      <p:sp>
        <p:nvSpPr>
          <p:cNvPr id="8" name="Text Placeholder 2">
            <a:extLst>
              <a:ext uri="{FF2B5EF4-FFF2-40B4-BE49-F238E27FC236}">
                <a16:creationId xmlns:a16="http://schemas.microsoft.com/office/drawing/2014/main" id="{0FB67418-1318-A916-D27D-A5C263830E96}"/>
              </a:ext>
            </a:extLst>
          </p:cNvPr>
          <p:cNvSpPr>
            <a:spLocks noGrp="1"/>
          </p:cNvSpPr>
          <p:nvPr/>
        </p:nvSpPr>
        <p:spPr>
          <a:xfrm>
            <a:off x="332944" y="6460154"/>
            <a:ext cx="10590241" cy="389091"/>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2200" b="0" kern="1200" cap="all" baseline="0">
                <a:solidFill>
                  <a:schemeClr val="accent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2000" b="1" kern="120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b="1" kern="120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b="1" kern="120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b="1" kern="120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b="1" kern="120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b="1" kern="120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b="1" kern="120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b="1" kern="1200">
                <a:solidFill>
                  <a:schemeClr val="tx1"/>
                </a:solidFill>
                <a:effectLst/>
                <a:latin typeface="+mn-lt"/>
                <a:ea typeface="+mn-ea"/>
                <a:cs typeface="+mn-cs"/>
              </a:defRPr>
            </a:lvl9pPr>
          </a:lstStyle>
          <a:p>
            <a:r>
              <a:rPr lang="en-GB" sz="1800" dirty="0">
                <a:solidFill>
                  <a:schemeClr val="tx1"/>
                </a:solidFill>
              </a:rPr>
              <a:t>The most popular drug is </a:t>
            </a:r>
            <a:r>
              <a:rPr lang="en-GB" sz="1800" b="1" dirty="0"/>
              <a:t>Levonorgestrel</a:t>
            </a:r>
            <a:r>
              <a:rPr lang="en-GB" sz="1800" dirty="0">
                <a:solidFill>
                  <a:schemeClr val="tx1"/>
                </a:solidFill>
              </a:rPr>
              <a:t> with a total usage of </a:t>
            </a:r>
            <a:r>
              <a:rPr lang="en-GB" sz="1800" b="1" dirty="0"/>
              <a:t>3657</a:t>
            </a:r>
            <a:r>
              <a:rPr lang="en-GB" sz="1800" dirty="0">
                <a:solidFill>
                  <a:schemeClr val="tx1"/>
                </a:solidFill>
              </a:rPr>
              <a:t> people.</a:t>
            </a:r>
            <a:endParaRPr lang="en-US" sz="4000" dirty="0">
              <a:solidFill>
                <a:schemeClr val="tx1"/>
              </a:solidFill>
            </a:endParaRPr>
          </a:p>
        </p:txBody>
      </p:sp>
      <p:sp>
        <p:nvSpPr>
          <p:cNvPr id="7" name="Text Placeholder 2">
            <a:extLst>
              <a:ext uri="{FF2B5EF4-FFF2-40B4-BE49-F238E27FC236}">
                <a16:creationId xmlns:a16="http://schemas.microsoft.com/office/drawing/2014/main" id="{0FB67418-1318-A916-D27D-A5C263830E96}"/>
              </a:ext>
            </a:extLst>
          </p:cNvPr>
          <p:cNvSpPr>
            <a:spLocks noGrp="1"/>
          </p:cNvSpPr>
          <p:nvPr/>
        </p:nvSpPr>
        <p:spPr>
          <a:xfrm>
            <a:off x="59448" y="-98336"/>
            <a:ext cx="6533396" cy="56774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2200" b="0" kern="1200" cap="all" baseline="0">
                <a:solidFill>
                  <a:schemeClr val="accent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2000" b="1" kern="120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b="1" kern="120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b="1" kern="120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b="1" kern="120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b="1" kern="120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b="1" kern="120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b="1" kern="120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b="1" kern="1200">
                <a:solidFill>
                  <a:schemeClr val="tx1"/>
                </a:solidFill>
                <a:effectLst/>
                <a:latin typeface="+mn-lt"/>
                <a:ea typeface="+mn-ea"/>
                <a:cs typeface="+mn-cs"/>
              </a:defRPr>
            </a:lvl9pPr>
          </a:lstStyle>
          <a:p>
            <a:pPr marL="342900" indent="-342900">
              <a:buAutoNum type="arabicPeriod"/>
            </a:pPr>
            <a:r>
              <a:rPr lang="en-GB" sz="2000" dirty="0">
                <a:ea typeface="+mn-lt"/>
                <a:cs typeface="+mn-lt"/>
              </a:rPr>
              <a:t>What is the most popular drug? </a:t>
            </a:r>
            <a:r>
              <a:rPr lang="en-US" sz="2000" dirty="0">
                <a:ea typeface="+mn-lt"/>
                <a:cs typeface="+mn-lt"/>
              </a:rPr>
              <a:t> (</a:t>
            </a:r>
            <a:r>
              <a:rPr lang="en-US" sz="2000" dirty="0">
                <a:solidFill>
                  <a:srgbClr val="00B050"/>
                </a:solidFill>
                <a:ea typeface="+mn-lt"/>
                <a:cs typeface="+mn-lt"/>
              </a:rPr>
              <a:t>Result</a:t>
            </a:r>
            <a:r>
              <a:rPr lang="en-US" sz="2000" dirty="0">
                <a:ea typeface="+mn-lt"/>
                <a:cs typeface="+mn-lt"/>
              </a:rPr>
              <a:t>)</a:t>
            </a:r>
            <a:endParaRPr lang="en-US" sz="2000" dirty="0"/>
          </a:p>
        </p:txBody>
      </p:sp>
    </p:spTree>
    <p:extLst>
      <p:ext uri="{BB962C8B-B14F-4D97-AF65-F5344CB8AC3E}">
        <p14:creationId xmlns:p14="http://schemas.microsoft.com/office/powerpoint/2010/main" val="2731346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5" name="Group 10">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7" name="Group 33">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5" name="Rectangle 34">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6"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68" name="Rectangle 38">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40">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2"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64" name="Rectangle 63">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6" name="Content Placeholder 5">
            <a:extLst>
              <a:ext uri="{FF2B5EF4-FFF2-40B4-BE49-F238E27FC236}">
                <a16:creationId xmlns:a16="http://schemas.microsoft.com/office/drawing/2014/main" id="{F6C3AC0B-8BFD-C106-5C17-E6D87AD5FAFC}"/>
              </a:ext>
            </a:extLst>
          </p:cNvPr>
          <p:cNvSpPr>
            <a:spLocks noGrp="1"/>
          </p:cNvSpPr>
          <p:nvPr>
            <p:ph sz="quarter" idx="4294967295"/>
          </p:nvPr>
        </p:nvSpPr>
        <p:spPr>
          <a:xfrm>
            <a:off x="1943498" y="1025553"/>
            <a:ext cx="10139919" cy="5827259"/>
          </a:xfrm>
        </p:spPr>
        <p:txBody>
          <a:bodyPr vert="horz" lIns="91440" tIns="45720" rIns="91440" bIns="45720" rtlCol="0" anchor="t">
            <a:noAutofit/>
          </a:bodyPr>
          <a:lstStyle/>
          <a:p>
            <a:pPr marL="400050" indent="-285750">
              <a:lnSpc>
                <a:spcPct val="110000"/>
              </a:lnSpc>
              <a:spcBef>
                <a:spcPts val="200"/>
              </a:spcBef>
            </a:pPr>
            <a:r>
              <a:rPr lang="en-US" err="1">
                <a:solidFill>
                  <a:schemeClr val="tx1">
                    <a:lumMod val="85000"/>
                    <a:lumOff val="15000"/>
                  </a:schemeClr>
                </a:solidFill>
                <a:ea typeface="+mn-lt"/>
                <a:cs typeface="+mn-lt"/>
              </a:rPr>
              <a:t>class_file</a:t>
            </a:r>
            <a:r>
              <a:rPr lang="en-US" dirty="0">
                <a:solidFill>
                  <a:schemeClr val="tx1">
                    <a:lumMod val="85000"/>
                    <a:lumOff val="15000"/>
                  </a:schemeClr>
                </a:solidFill>
                <a:ea typeface="+mn-lt"/>
                <a:cs typeface="+mn-lt"/>
              </a:rPr>
              <a:t> = </a:t>
            </a:r>
            <a:r>
              <a:rPr lang="en-US" err="1">
                <a:solidFill>
                  <a:schemeClr val="tx1">
                    <a:lumMod val="85000"/>
                    <a:lumOff val="15000"/>
                  </a:schemeClr>
                </a:solidFill>
                <a:ea typeface="+mn-lt"/>
                <a:cs typeface="+mn-lt"/>
              </a:rPr>
              <a:t>pd.read_csv</a:t>
            </a:r>
            <a:r>
              <a:rPr lang="en-US" dirty="0">
                <a:solidFill>
                  <a:schemeClr val="tx1">
                    <a:lumMod val="85000"/>
                    <a:lumOff val="15000"/>
                  </a:schemeClr>
                </a:solidFill>
                <a:ea typeface="+mn-lt"/>
                <a:cs typeface="+mn-lt"/>
              </a:rPr>
              <a:t>(</a:t>
            </a:r>
            <a:r>
              <a:rPr lang="en-US" err="1">
                <a:solidFill>
                  <a:srgbClr val="00B050"/>
                </a:solidFill>
                <a:ea typeface="+mn-lt"/>
                <a:cs typeface="+mn-lt"/>
              </a:rPr>
              <a:t>r"C</a:t>
            </a:r>
            <a:r>
              <a:rPr lang="en-US" dirty="0">
                <a:solidFill>
                  <a:srgbClr val="00B050"/>
                </a:solidFill>
                <a:ea typeface="+mn-lt"/>
                <a:cs typeface="+mn-lt"/>
              </a:rPr>
              <a:t>:\Users\pc\</a:t>
            </a:r>
            <a:r>
              <a:rPr lang="en-US" err="1">
                <a:solidFill>
                  <a:srgbClr val="00B050"/>
                </a:solidFill>
                <a:ea typeface="+mn-lt"/>
                <a:cs typeface="+mn-lt"/>
              </a:rPr>
              <a:t>PycharmProjects</a:t>
            </a:r>
            <a:r>
              <a:rPr lang="en-US" dirty="0">
                <a:solidFill>
                  <a:srgbClr val="00B050"/>
                </a:solidFill>
                <a:ea typeface="+mn-lt"/>
                <a:cs typeface="+mn-lt"/>
              </a:rPr>
              <a:t>\</a:t>
            </a:r>
            <a:r>
              <a:rPr lang="en-US" err="1">
                <a:solidFill>
                  <a:srgbClr val="00B050"/>
                </a:solidFill>
                <a:ea typeface="+mn-lt"/>
                <a:cs typeface="+mn-lt"/>
              </a:rPr>
              <a:t>My_Project</a:t>
            </a:r>
            <a:r>
              <a:rPr lang="en-US" dirty="0">
                <a:solidFill>
                  <a:srgbClr val="00B050"/>
                </a:solidFill>
                <a:ea typeface="+mn-lt"/>
                <a:cs typeface="+mn-lt"/>
              </a:rPr>
              <a:t>\drugs_classification.txt"</a:t>
            </a:r>
            <a:r>
              <a:rPr lang="en-US" dirty="0">
                <a:solidFill>
                  <a:schemeClr val="tx1">
                    <a:lumMod val="85000"/>
                    <a:lumOff val="15000"/>
                  </a:schemeClr>
                </a:solidFill>
                <a:ea typeface="+mn-lt"/>
                <a:cs typeface="+mn-lt"/>
              </a:rPr>
              <a:t>, </a:t>
            </a:r>
            <a:r>
              <a:rPr lang="en-US" err="1">
                <a:solidFill>
                  <a:srgbClr val="7030A0"/>
                </a:solidFill>
                <a:ea typeface="+mn-lt"/>
                <a:cs typeface="+mn-lt"/>
              </a:rPr>
              <a:t>sep</a:t>
            </a:r>
            <a:r>
              <a:rPr lang="en-US" dirty="0">
                <a:solidFill>
                  <a:schemeClr val="tx1">
                    <a:lumMod val="85000"/>
                    <a:lumOff val="15000"/>
                  </a:schemeClr>
                </a:solidFill>
                <a:ea typeface="+mn-lt"/>
                <a:cs typeface="+mn-lt"/>
              </a:rPr>
              <a:t>=</a:t>
            </a:r>
            <a:r>
              <a:rPr lang="en-US" dirty="0">
                <a:solidFill>
                  <a:srgbClr val="00B050"/>
                </a:solidFill>
                <a:ea typeface="+mn-lt"/>
                <a:cs typeface="+mn-lt"/>
              </a:rPr>
              <a:t>":"</a:t>
            </a:r>
            <a:r>
              <a:rPr lang="en-US" dirty="0">
                <a:solidFill>
                  <a:schemeClr val="tx1">
                    <a:lumMod val="85000"/>
                    <a:lumOff val="15000"/>
                  </a:schemeClr>
                </a:solidFill>
                <a:ea typeface="+mn-lt"/>
                <a:cs typeface="+mn-lt"/>
              </a:rPr>
              <a:t>)</a:t>
            </a:r>
            <a:endParaRPr lang="en-US">
              <a:solidFill>
                <a:schemeClr val="tx1">
                  <a:lumMod val="85000"/>
                  <a:lumOff val="15000"/>
                </a:schemeClr>
              </a:solidFill>
            </a:endParaRPr>
          </a:p>
          <a:p>
            <a:pPr marL="400050" indent="-285750">
              <a:lnSpc>
                <a:spcPct val="110000"/>
              </a:lnSpc>
              <a:spcBef>
                <a:spcPts val="200"/>
              </a:spcBef>
            </a:pPr>
            <a:r>
              <a:rPr lang="en-US" err="1">
                <a:solidFill>
                  <a:schemeClr val="tx1">
                    <a:lumMod val="85000"/>
                    <a:lumOff val="15000"/>
                  </a:schemeClr>
                </a:solidFill>
                <a:ea typeface="+mn-lt"/>
                <a:cs typeface="+mn-lt"/>
              </a:rPr>
              <a:t>class_df</a:t>
            </a:r>
            <a:r>
              <a:rPr lang="en-US" dirty="0">
                <a:solidFill>
                  <a:schemeClr val="tx1">
                    <a:lumMod val="85000"/>
                    <a:lumOff val="15000"/>
                  </a:schemeClr>
                </a:solidFill>
                <a:ea typeface="+mn-lt"/>
                <a:cs typeface="+mn-lt"/>
              </a:rPr>
              <a:t> = </a:t>
            </a:r>
            <a:r>
              <a:rPr lang="en-US" err="1">
                <a:solidFill>
                  <a:schemeClr val="tx1">
                    <a:lumMod val="85000"/>
                    <a:lumOff val="15000"/>
                  </a:schemeClr>
                </a:solidFill>
                <a:ea typeface="+mn-lt"/>
                <a:cs typeface="+mn-lt"/>
              </a:rPr>
              <a:t>pd.DataFrame</a:t>
            </a:r>
            <a:r>
              <a:rPr lang="en-US" dirty="0">
                <a:solidFill>
                  <a:schemeClr val="tx1">
                    <a:lumMod val="85000"/>
                    <a:lumOff val="15000"/>
                  </a:schemeClr>
                </a:solidFill>
                <a:ea typeface="+mn-lt"/>
                <a:cs typeface="+mn-lt"/>
              </a:rPr>
              <a:t>(</a:t>
            </a:r>
            <a:r>
              <a:rPr lang="en-US" err="1">
                <a:solidFill>
                  <a:schemeClr val="tx1">
                    <a:lumMod val="85000"/>
                    <a:lumOff val="15000"/>
                  </a:schemeClr>
                </a:solidFill>
                <a:ea typeface="+mn-lt"/>
                <a:cs typeface="+mn-lt"/>
              </a:rPr>
              <a:t>class_file</a:t>
            </a:r>
            <a:r>
              <a:rPr lang="en-US" dirty="0">
                <a:solidFill>
                  <a:schemeClr val="tx1">
                    <a:lumMod val="85000"/>
                    <a:lumOff val="15000"/>
                  </a:schemeClr>
                </a:solidFill>
                <a:ea typeface="+mn-lt"/>
                <a:cs typeface="+mn-lt"/>
              </a:rPr>
              <a:t>)</a:t>
            </a:r>
          </a:p>
          <a:p>
            <a:pPr marL="400050" indent="-285750">
              <a:lnSpc>
                <a:spcPct val="110000"/>
              </a:lnSpc>
              <a:spcBef>
                <a:spcPts val="200"/>
              </a:spcBef>
            </a:pPr>
            <a:r>
              <a:rPr lang="en-US" err="1">
                <a:solidFill>
                  <a:schemeClr val="tx1">
                    <a:lumMod val="85000"/>
                    <a:lumOff val="15000"/>
                  </a:schemeClr>
                </a:solidFill>
                <a:ea typeface="+mn-lt"/>
                <a:cs typeface="+mn-lt"/>
              </a:rPr>
              <a:t>class_df</a:t>
            </a:r>
            <a:r>
              <a:rPr lang="en-US" dirty="0">
                <a:solidFill>
                  <a:schemeClr val="tx1">
                    <a:lumMod val="85000"/>
                    <a:lumOff val="15000"/>
                  </a:schemeClr>
                </a:solidFill>
                <a:ea typeface="+mn-lt"/>
                <a:cs typeface="+mn-lt"/>
              </a:rPr>
              <a:t>['Drug Name'] = </a:t>
            </a:r>
            <a:r>
              <a:rPr lang="en-US" err="1">
                <a:solidFill>
                  <a:schemeClr val="tx1">
                    <a:lumMod val="85000"/>
                    <a:lumOff val="15000"/>
                  </a:schemeClr>
                </a:solidFill>
                <a:ea typeface="+mn-lt"/>
                <a:cs typeface="+mn-lt"/>
              </a:rPr>
              <a:t>class_df.iloc</a:t>
            </a:r>
            <a:r>
              <a:rPr lang="en-US" dirty="0">
                <a:solidFill>
                  <a:schemeClr val="tx1">
                    <a:lumMod val="85000"/>
                    <a:lumOff val="15000"/>
                  </a:schemeClr>
                </a:solidFill>
                <a:ea typeface="+mn-lt"/>
                <a:cs typeface="+mn-lt"/>
              </a:rPr>
              <a:t>[:, </a:t>
            </a:r>
            <a:r>
              <a:rPr lang="en-US" dirty="0">
                <a:solidFill>
                  <a:srgbClr val="0070C0"/>
                </a:solidFill>
                <a:ea typeface="+mn-lt"/>
                <a:cs typeface="+mn-lt"/>
              </a:rPr>
              <a:t>0</a:t>
            </a:r>
            <a:r>
              <a:rPr lang="en-US" dirty="0">
                <a:solidFill>
                  <a:schemeClr val="tx1">
                    <a:lumMod val="85000"/>
                    <a:lumOff val="15000"/>
                  </a:schemeClr>
                </a:solidFill>
                <a:ea typeface="+mn-lt"/>
                <a:cs typeface="+mn-lt"/>
              </a:rPr>
              <a:t>]</a:t>
            </a:r>
          </a:p>
          <a:p>
            <a:pPr marL="400050" indent="-285750">
              <a:lnSpc>
                <a:spcPct val="110000"/>
              </a:lnSpc>
              <a:spcBef>
                <a:spcPts val="200"/>
              </a:spcBef>
            </a:pPr>
            <a:r>
              <a:rPr lang="en-US" err="1">
                <a:solidFill>
                  <a:schemeClr val="tx1">
                    <a:lumMod val="85000"/>
                    <a:lumOff val="15000"/>
                  </a:schemeClr>
                </a:solidFill>
                <a:ea typeface="+mn-lt"/>
                <a:cs typeface="+mn-lt"/>
              </a:rPr>
              <a:t>class_df</a:t>
            </a:r>
            <a:r>
              <a:rPr lang="en-US" dirty="0">
                <a:solidFill>
                  <a:schemeClr val="tx1">
                    <a:lumMod val="85000"/>
                    <a:lumOff val="15000"/>
                  </a:schemeClr>
                </a:solidFill>
                <a:ea typeface="+mn-lt"/>
                <a:cs typeface="+mn-lt"/>
              </a:rPr>
              <a:t>['Drug Classification'] = </a:t>
            </a:r>
            <a:r>
              <a:rPr lang="en-US" err="1">
                <a:solidFill>
                  <a:schemeClr val="tx1">
                    <a:lumMod val="85000"/>
                    <a:lumOff val="15000"/>
                  </a:schemeClr>
                </a:solidFill>
                <a:ea typeface="+mn-lt"/>
                <a:cs typeface="+mn-lt"/>
              </a:rPr>
              <a:t>class_df.iloc</a:t>
            </a:r>
            <a:r>
              <a:rPr lang="en-US" dirty="0">
                <a:solidFill>
                  <a:schemeClr val="tx1">
                    <a:lumMod val="85000"/>
                    <a:lumOff val="15000"/>
                  </a:schemeClr>
                </a:solidFill>
                <a:ea typeface="+mn-lt"/>
                <a:cs typeface="+mn-lt"/>
              </a:rPr>
              <a:t>[:,</a:t>
            </a:r>
            <a:r>
              <a:rPr lang="en-US" dirty="0">
                <a:solidFill>
                  <a:srgbClr val="0070C0"/>
                </a:solidFill>
                <a:ea typeface="+mn-lt"/>
                <a:cs typeface="+mn-lt"/>
              </a:rPr>
              <a:t> 1</a:t>
            </a:r>
            <a:r>
              <a:rPr lang="en-US" dirty="0">
                <a:solidFill>
                  <a:schemeClr val="tx1">
                    <a:lumMod val="85000"/>
                    <a:lumOff val="15000"/>
                  </a:schemeClr>
                </a:solidFill>
                <a:ea typeface="+mn-lt"/>
                <a:cs typeface="+mn-lt"/>
              </a:rPr>
              <a:t>]</a:t>
            </a:r>
          </a:p>
          <a:p>
            <a:pPr marL="400050" indent="-285750">
              <a:lnSpc>
                <a:spcPct val="110000"/>
              </a:lnSpc>
              <a:spcBef>
                <a:spcPts val="200"/>
              </a:spcBef>
            </a:pPr>
            <a:r>
              <a:rPr lang="en-US" err="1">
                <a:solidFill>
                  <a:schemeClr val="tx1">
                    <a:lumMod val="85000"/>
                    <a:lumOff val="15000"/>
                  </a:schemeClr>
                </a:solidFill>
                <a:ea typeface="+mn-lt"/>
                <a:cs typeface="+mn-lt"/>
              </a:rPr>
              <a:t>class_df</a:t>
            </a:r>
            <a:r>
              <a:rPr lang="en-US" dirty="0">
                <a:solidFill>
                  <a:schemeClr val="tx1">
                    <a:lumMod val="85000"/>
                    <a:lumOff val="15000"/>
                  </a:schemeClr>
                </a:solidFill>
                <a:ea typeface="+mn-lt"/>
                <a:cs typeface="+mn-lt"/>
              </a:rPr>
              <a:t> = </a:t>
            </a:r>
            <a:r>
              <a:rPr lang="en-US" err="1">
                <a:solidFill>
                  <a:schemeClr val="tx1">
                    <a:lumMod val="85000"/>
                    <a:lumOff val="15000"/>
                  </a:schemeClr>
                </a:solidFill>
                <a:ea typeface="+mn-lt"/>
                <a:cs typeface="+mn-lt"/>
              </a:rPr>
              <a:t>class_df</a:t>
            </a:r>
            <a:r>
              <a:rPr lang="en-US" dirty="0">
                <a:solidFill>
                  <a:schemeClr val="tx1">
                    <a:lumMod val="85000"/>
                    <a:lumOff val="15000"/>
                  </a:schemeClr>
                </a:solidFill>
                <a:ea typeface="+mn-lt"/>
                <a:cs typeface="+mn-lt"/>
              </a:rPr>
              <a:t>[[</a:t>
            </a:r>
            <a:r>
              <a:rPr lang="en-US" dirty="0">
                <a:solidFill>
                  <a:srgbClr val="00B050"/>
                </a:solidFill>
                <a:ea typeface="+mn-lt"/>
                <a:cs typeface="+mn-lt"/>
              </a:rPr>
              <a:t>'Drug Name'</a:t>
            </a:r>
            <a:r>
              <a:rPr lang="en-US" dirty="0">
                <a:solidFill>
                  <a:schemeClr val="tx1">
                    <a:lumMod val="85000"/>
                    <a:lumOff val="15000"/>
                  </a:schemeClr>
                </a:solidFill>
                <a:ea typeface="+mn-lt"/>
                <a:cs typeface="+mn-lt"/>
              </a:rPr>
              <a:t>,</a:t>
            </a:r>
            <a:r>
              <a:rPr lang="en-US" dirty="0">
                <a:solidFill>
                  <a:srgbClr val="00B050"/>
                </a:solidFill>
                <a:ea typeface="+mn-lt"/>
                <a:cs typeface="+mn-lt"/>
              </a:rPr>
              <a:t> 'Drug Classification'</a:t>
            </a:r>
            <a:r>
              <a:rPr lang="en-US" dirty="0">
                <a:solidFill>
                  <a:schemeClr val="tx1">
                    <a:lumMod val="85000"/>
                    <a:lumOff val="15000"/>
                  </a:schemeClr>
                </a:solidFill>
                <a:ea typeface="+mn-lt"/>
                <a:cs typeface="+mn-lt"/>
              </a:rPr>
              <a:t>]]</a:t>
            </a:r>
          </a:p>
          <a:p>
            <a:pPr marL="400050" indent="-285750">
              <a:lnSpc>
                <a:spcPct val="110000"/>
              </a:lnSpc>
              <a:spcBef>
                <a:spcPts val="200"/>
              </a:spcBef>
            </a:pPr>
            <a:r>
              <a:rPr lang="en-US" err="1">
                <a:solidFill>
                  <a:schemeClr val="tx1">
                    <a:lumMod val="85000"/>
                    <a:lumOff val="15000"/>
                  </a:schemeClr>
                </a:solidFill>
                <a:ea typeface="+mn-lt"/>
                <a:cs typeface="+mn-lt"/>
              </a:rPr>
              <a:t>class_df.index</a:t>
            </a:r>
            <a:r>
              <a:rPr lang="en-US" dirty="0">
                <a:solidFill>
                  <a:schemeClr val="tx1">
                    <a:lumMod val="85000"/>
                    <a:lumOff val="15000"/>
                  </a:schemeClr>
                </a:solidFill>
                <a:ea typeface="+mn-lt"/>
                <a:cs typeface="+mn-lt"/>
              </a:rPr>
              <a:t> = </a:t>
            </a:r>
            <a:r>
              <a:rPr lang="en-US" dirty="0">
                <a:solidFill>
                  <a:srgbClr val="7030A0"/>
                </a:solidFill>
                <a:ea typeface="+mn-lt"/>
                <a:cs typeface="+mn-lt"/>
              </a:rPr>
              <a:t>range</a:t>
            </a:r>
            <a:r>
              <a:rPr lang="en-US" dirty="0">
                <a:solidFill>
                  <a:schemeClr val="tx1">
                    <a:lumMod val="85000"/>
                    <a:lumOff val="15000"/>
                  </a:schemeClr>
                </a:solidFill>
                <a:ea typeface="+mn-lt"/>
                <a:cs typeface="+mn-lt"/>
              </a:rPr>
              <a:t>(</a:t>
            </a:r>
            <a:r>
              <a:rPr lang="en-US" dirty="0">
                <a:solidFill>
                  <a:srgbClr val="0070C0"/>
                </a:solidFill>
                <a:ea typeface="+mn-lt"/>
                <a:cs typeface="+mn-lt"/>
              </a:rPr>
              <a:t>1</a:t>
            </a:r>
            <a:r>
              <a:rPr lang="en-US" dirty="0">
                <a:solidFill>
                  <a:schemeClr val="tx1">
                    <a:lumMod val="85000"/>
                    <a:lumOff val="15000"/>
                  </a:schemeClr>
                </a:solidFill>
                <a:ea typeface="+mn-lt"/>
                <a:cs typeface="+mn-lt"/>
              </a:rPr>
              <a:t>, </a:t>
            </a:r>
            <a:r>
              <a:rPr lang="en-US" err="1">
                <a:solidFill>
                  <a:srgbClr val="7030A0"/>
                </a:solidFill>
                <a:ea typeface="+mn-lt"/>
                <a:cs typeface="+mn-lt"/>
              </a:rPr>
              <a:t>len</a:t>
            </a:r>
            <a:r>
              <a:rPr lang="en-US" dirty="0">
                <a:solidFill>
                  <a:schemeClr val="tx1">
                    <a:lumMod val="85000"/>
                    <a:lumOff val="15000"/>
                  </a:schemeClr>
                </a:solidFill>
                <a:ea typeface="+mn-lt"/>
                <a:cs typeface="+mn-lt"/>
              </a:rPr>
              <a:t>(</a:t>
            </a:r>
            <a:r>
              <a:rPr lang="en-US" err="1">
                <a:solidFill>
                  <a:schemeClr val="tx1">
                    <a:lumMod val="85000"/>
                    <a:lumOff val="15000"/>
                  </a:schemeClr>
                </a:solidFill>
                <a:ea typeface="+mn-lt"/>
                <a:cs typeface="+mn-lt"/>
              </a:rPr>
              <a:t>class_df</a:t>
            </a:r>
            <a:r>
              <a:rPr lang="en-US" dirty="0">
                <a:solidFill>
                  <a:schemeClr val="tx1">
                    <a:lumMod val="85000"/>
                    <a:lumOff val="15000"/>
                  </a:schemeClr>
                </a:solidFill>
                <a:ea typeface="+mn-lt"/>
                <a:cs typeface="+mn-lt"/>
              </a:rPr>
              <a:t>) + </a:t>
            </a:r>
            <a:r>
              <a:rPr lang="en-US" dirty="0">
                <a:solidFill>
                  <a:srgbClr val="0070C0"/>
                </a:solidFill>
                <a:ea typeface="+mn-lt"/>
                <a:cs typeface="+mn-lt"/>
              </a:rPr>
              <a:t>1</a:t>
            </a:r>
            <a:r>
              <a:rPr lang="en-US" dirty="0">
                <a:solidFill>
                  <a:schemeClr val="tx1">
                    <a:lumMod val="85000"/>
                    <a:lumOff val="15000"/>
                  </a:schemeClr>
                </a:solidFill>
                <a:ea typeface="+mn-lt"/>
                <a:cs typeface="+mn-lt"/>
              </a:rPr>
              <a:t>)</a:t>
            </a:r>
          </a:p>
          <a:p>
            <a:pPr marL="400050" indent="-285750">
              <a:lnSpc>
                <a:spcPct val="110000"/>
              </a:lnSpc>
              <a:spcBef>
                <a:spcPts val="200"/>
              </a:spcBef>
            </a:pPr>
            <a:r>
              <a:rPr lang="en-US" dirty="0">
                <a:solidFill>
                  <a:srgbClr val="0070C0"/>
                </a:solidFill>
                <a:ea typeface="+mn-lt"/>
                <a:cs typeface="+mn-lt"/>
              </a:rPr>
              <a:t>print</a:t>
            </a:r>
            <a:r>
              <a:rPr lang="en-US" dirty="0">
                <a:solidFill>
                  <a:schemeClr val="tx1">
                    <a:lumMod val="85000"/>
                    <a:lumOff val="15000"/>
                  </a:schemeClr>
                </a:solidFill>
                <a:ea typeface="+mn-lt"/>
                <a:cs typeface="+mn-lt"/>
              </a:rPr>
              <a:t>(</a:t>
            </a:r>
            <a:r>
              <a:rPr lang="en-US" dirty="0">
                <a:solidFill>
                  <a:srgbClr val="00B050"/>
                </a:solidFill>
                <a:ea typeface="+mn-lt"/>
                <a:cs typeface="+mn-lt"/>
              </a:rPr>
              <a:t>"Groups/Classification of drugs used;"</a:t>
            </a:r>
            <a:r>
              <a:rPr lang="en-US" dirty="0">
                <a:solidFill>
                  <a:schemeClr val="tx1">
                    <a:lumMod val="85000"/>
                    <a:lumOff val="15000"/>
                  </a:schemeClr>
                </a:solidFill>
                <a:ea typeface="+mn-lt"/>
                <a:cs typeface="+mn-lt"/>
              </a:rPr>
              <a:t>)</a:t>
            </a:r>
          </a:p>
          <a:p>
            <a:pPr marL="400050" indent="-285750">
              <a:lnSpc>
                <a:spcPct val="110000"/>
              </a:lnSpc>
              <a:spcBef>
                <a:spcPts val="200"/>
              </a:spcBef>
            </a:pPr>
            <a:r>
              <a:rPr lang="en-US" dirty="0">
                <a:solidFill>
                  <a:srgbClr val="0070C0"/>
                </a:solidFill>
                <a:ea typeface="+mn-lt"/>
                <a:cs typeface="+mn-lt"/>
              </a:rPr>
              <a:t>print</a:t>
            </a:r>
            <a:r>
              <a:rPr lang="en-US" dirty="0">
                <a:solidFill>
                  <a:schemeClr val="tx1">
                    <a:lumMod val="85000"/>
                    <a:lumOff val="15000"/>
                  </a:schemeClr>
                </a:solidFill>
                <a:ea typeface="+mn-lt"/>
                <a:cs typeface="+mn-lt"/>
              </a:rPr>
              <a:t>(</a:t>
            </a:r>
            <a:r>
              <a:rPr lang="en-US" err="1">
                <a:solidFill>
                  <a:schemeClr val="tx1">
                    <a:lumMod val="85000"/>
                    <a:lumOff val="15000"/>
                  </a:schemeClr>
                </a:solidFill>
                <a:ea typeface="+mn-lt"/>
                <a:cs typeface="+mn-lt"/>
              </a:rPr>
              <a:t>class_df</a:t>
            </a:r>
            <a:r>
              <a:rPr lang="en-US" dirty="0">
                <a:solidFill>
                  <a:schemeClr val="tx1">
                    <a:lumMod val="85000"/>
                    <a:lumOff val="15000"/>
                  </a:schemeClr>
                </a:solidFill>
                <a:ea typeface="+mn-lt"/>
                <a:cs typeface="+mn-lt"/>
              </a:rPr>
              <a:t>)</a:t>
            </a:r>
          </a:p>
          <a:p>
            <a:pPr marL="400050" indent="-285750">
              <a:lnSpc>
                <a:spcPct val="110000"/>
              </a:lnSpc>
              <a:spcBef>
                <a:spcPts val="200"/>
              </a:spcBef>
            </a:pPr>
            <a:endParaRPr lang="en-US" dirty="0">
              <a:solidFill>
                <a:schemeClr val="tx1">
                  <a:lumMod val="85000"/>
                  <a:lumOff val="15000"/>
                </a:schemeClr>
              </a:solidFill>
              <a:ea typeface="+mn-lt"/>
              <a:cs typeface="+mn-lt"/>
            </a:endParaRPr>
          </a:p>
          <a:p>
            <a:pPr marL="400050" indent="-285750">
              <a:lnSpc>
                <a:spcPct val="110000"/>
              </a:lnSpc>
              <a:spcBef>
                <a:spcPts val="200"/>
              </a:spcBef>
            </a:pPr>
            <a:r>
              <a:rPr lang="en-US" dirty="0">
                <a:solidFill>
                  <a:schemeClr val="tx1">
                    <a:lumMod val="85000"/>
                    <a:lumOff val="15000"/>
                  </a:schemeClr>
                </a:solidFill>
                <a:ea typeface="+mn-lt"/>
                <a:cs typeface="+mn-lt"/>
              </a:rPr>
              <a:t>classification = </a:t>
            </a:r>
            <a:r>
              <a:rPr lang="en-US" err="1">
                <a:solidFill>
                  <a:schemeClr val="tx1">
                    <a:lumMod val="85000"/>
                    <a:lumOff val="15000"/>
                  </a:schemeClr>
                </a:solidFill>
                <a:ea typeface="+mn-lt"/>
                <a:cs typeface="+mn-lt"/>
              </a:rPr>
              <a:t>class_df</a:t>
            </a:r>
            <a:r>
              <a:rPr lang="en-US" dirty="0">
                <a:solidFill>
                  <a:schemeClr val="tx1">
                    <a:lumMod val="85000"/>
                    <a:lumOff val="15000"/>
                  </a:schemeClr>
                </a:solidFill>
                <a:ea typeface="+mn-lt"/>
                <a:cs typeface="+mn-lt"/>
              </a:rPr>
              <a:t>[</a:t>
            </a:r>
            <a:r>
              <a:rPr lang="en-US" dirty="0">
                <a:solidFill>
                  <a:srgbClr val="00B050"/>
                </a:solidFill>
                <a:ea typeface="+mn-lt"/>
                <a:cs typeface="+mn-lt"/>
              </a:rPr>
              <a:t>'Drug Classification'</a:t>
            </a:r>
            <a:r>
              <a:rPr lang="en-US" dirty="0">
                <a:solidFill>
                  <a:schemeClr val="tx1">
                    <a:lumMod val="85000"/>
                    <a:lumOff val="15000"/>
                  </a:schemeClr>
                </a:solidFill>
                <a:ea typeface="+mn-lt"/>
                <a:cs typeface="+mn-lt"/>
              </a:rPr>
              <a:t>].</a:t>
            </a:r>
            <a:r>
              <a:rPr lang="en-US" err="1">
                <a:solidFill>
                  <a:schemeClr val="tx1">
                    <a:lumMod val="85000"/>
                    <a:lumOff val="15000"/>
                  </a:schemeClr>
                </a:solidFill>
                <a:ea typeface="+mn-lt"/>
                <a:cs typeface="+mn-lt"/>
              </a:rPr>
              <a:t>value_counts</a:t>
            </a:r>
            <a:r>
              <a:rPr lang="en-US" dirty="0">
                <a:solidFill>
                  <a:schemeClr val="tx1">
                    <a:lumMod val="85000"/>
                    <a:lumOff val="15000"/>
                  </a:schemeClr>
                </a:solidFill>
                <a:ea typeface="+mn-lt"/>
                <a:cs typeface="+mn-lt"/>
              </a:rPr>
              <a:t>().head().</a:t>
            </a:r>
            <a:r>
              <a:rPr lang="en-US" err="1">
                <a:solidFill>
                  <a:schemeClr val="tx1">
                    <a:lumMod val="85000"/>
                    <a:lumOff val="15000"/>
                  </a:schemeClr>
                </a:solidFill>
                <a:ea typeface="+mn-lt"/>
                <a:cs typeface="+mn-lt"/>
              </a:rPr>
              <a:t>rename_axis</a:t>
            </a:r>
            <a:r>
              <a:rPr lang="en-US" dirty="0">
                <a:solidFill>
                  <a:schemeClr val="tx1">
                    <a:lumMod val="85000"/>
                    <a:lumOff val="15000"/>
                  </a:schemeClr>
                </a:solidFill>
                <a:ea typeface="+mn-lt"/>
                <a:cs typeface="+mn-lt"/>
              </a:rPr>
              <a:t>(</a:t>
            </a:r>
            <a:r>
              <a:rPr lang="en-US" dirty="0">
                <a:solidFill>
                  <a:srgbClr val="00B050"/>
                </a:solidFill>
                <a:ea typeface="+mn-lt"/>
                <a:cs typeface="+mn-lt"/>
              </a:rPr>
              <a:t>'Drug Classification'</a:t>
            </a:r>
            <a:r>
              <a:rPr lang="en-US" dirty="0">
                <a:solidFill>
                  <a:schemeClr val="tx1">
                    <a:lumMod val="85000"/>
                    <a:lumOff val="15000"/>
                  </a:schemeClr>
                </a:solidFill>
                <a:ea typeface="+mn-lt"/>
                <a:cs typeface="+mn-lt"/>
              </a:rPr>
              <a:t>).</a:t>
            </a:r>
            <a:r>
              <a:rPr lang="en-US" err="1">
                <a:solidFill>
                  <a:schemeClr val="tx1">
                    <a:lumMod val="85000"/>
                    <a:lumOff val="15000"/>
                  </a:schemeClr>
                </a:solidFill>
                <a:ea typeface="+mn-lt"/>
                <a:cs typeface="+mn-lt"/>
              </a:rPr>
              <a:t>reset_index</a:t>
            </a:r>
            <a:r>
              <a:rPr lang="en-US" dirty="0">
                <a:solidFill>
                  <a:schemeClr val="tx1">
                    <a:lumMod val="85000"/>
                    <a:lumOff val="15000"/>
                  </a:schemeClr>
                </a:solidFill>
                <a:ea typeface="+mn-lt"/>
                <a:cs typeface="+mn-lt"/>
              </a:rPr>
              <a:t>(</a:t>
            </a:r>
            <a:r>
              <a:rPr lang="en-US" dirty="0">
                <a:solidFill>
                  <a:srgbClr val="7030A0"/>
                </a:solidFill>
                <a:ea typeface="+mn-lt"/>
                <a:cs typeface="+mn-lt"/>
              </a:rPr>
              <a:t>name</a:t>
            </a:r>
            <a:r>
              <a:rPr lang="en-US" dirty="0">
                <a:solidFill>
                  <a:schemeClr val="tx1">
                    <a:lumMod val="85000"/>
                    <a:lumOff val="15000"/>
                  </a:schemeClr>
                </a:solidFill>
                <a:ea typeface="+mn-lt"/>
                <a:cs typeface="+mn-lt"/>
              </a:rPr>
              <a:t>=</a:t>
            </a:r>
            <a:r>
              <a:rPr lang="en-US" dirty="0">
                <a:solidFill>
                  <a:srgbClr val="00B050"/>
                </a:solidFill>
                <a:ea typeface="+mn-lt"/>
                <a:cs typeface="+mn-lt"/>
              </a:rPr>
              <a:t>'Number of Drugs'</a:t>
            </a:r>
            <a:r>
              <a:rPr lang="en-US" dirty="0">
                <a:solidFill>
                  <a:schemeClr val="tx1">
                    <a:lumMod val="85000"/>
                    <a:lumOff val="15000"/>
                  </a:schemeClr>
                </a:solidFill>
                <a:ea typeface="+mn-lt"/>
                <a:cs typeface="+mn-lt"/>
              </a:rPr>
              <a:t>)</a:t>
            </a:r>
          </a:p>
          <a:p>
            <a:pPr marL="400050" indent="-285750">
              <a:lnSpc>
                <a:spcPct val="110000"/>
              </a:lnSpc>
              <a:spcBef>
                <a:spcPts val="200"/>
              </a:spcBef>
            </a:pPr>
            <a:r>
              <a:rPr lang="en-US" err="1">
                <a:solidFill>
                  <a:schemeClr val="tx1">
                    <a:lumMod val="85000"/>
                    <a:lumOff val="15000"/>
                  </a:schemeClr>
                </a:solidFill>
                <a:ea typeface="+mn-lt"/>
                <a:cs typeface="+mn-lt"/>
              </a:rPr>
              <a:t>sns.barplot</a:t>
            </a:r>
            <a:r>
              <a:rPr lang="en-US" dirty="0">
                <a:solidFill>
                  <a:schemeClr val="tx1">
                    <a:lumMod val="85000"/>
                    <a:lumOff val="15000"/>
                  </a:schemeClr>
                </a:solidFill>
                <a:ea typeface="+mn-lt"/>
                <a:cs typeface="+mn-lt"/>
              </a:rPr>
              <a:t>(</a:t>
            </a:r>
            <a:r>
              <a:rPr lang="en-US" dirty="0">
                <a:solidFill>
                  <a:srgbClr val="7030A0"/>
                </a:solidFill>
                <a:ea typeface="+mn-lt"/>
                <a:cs typeface="+mn-lt"/>
              </a:rPr>
              <a:t>x</a:t>
            </a:r>
            <a:r>
              <a:rPr lang="en-US" dirty="0">
                <a:solidFill>
                  <a:schemeClr val="tx1">
                    <a:lumMod val="85000"/>
                    <a:lumOff val="15000"/>
                  </a:schemeClr>
                </a:solidFill>
                <a:ea typeface="+mn-lt"/>
                <a:cs typeface="+mn-lt"/>
              </a:rPr>
              <a:t>=</a:t>
            </a:r>
            <a:r>
              <a:rPr lang="en-US" dirty="0">
                <a:solidFill>
                  <a:srgbClr val="00B050"/>
                </a:solidFill>
                <a:ea typeface="+mn-lt"/>
                <a:cs typeface="+mn-lt"/>
              </a:rPr>
              <a:t>'Drug Classification'</a:t>
            </a:r>
            <a:r>
              <a:rPr lang="en-US" dirty="0">
                <a:solidFill>
                  <a:schemeClr val="tx1">
                    <a:lumMod val="85000"/>
                    <a:lumOff val="15000"/>
                  </a:schemeClr>
                </a:solidFill>
                <a:ea typeface="+mn-lt"/>
                <a:cs typeface="+mn-lt"/>
              </a:rPr>
              <a:t>, </a:t>
            </a:r>
            <a:r>
              <a:rPr lang="en-US" dirty="0">
                <a:solidFill>
                  <a:srgbClr val="7030A0"/>
                </a:solidFill>
                <a:ea typeface="+mn-lt"/>
                <a:cs typeface="+mn-lt"/>
              </a:rPr>
              <a:t>y</a:t>
            </a:r>
            <a:r>
              <a:rPr lang="en-US" dirty="0">
                <a:solidFill>
                  <a:schemeClr val="tx1">
                    <a:lumMod val="85000"/>
                    <a:lumOff val="15000"/>
                  </a:schemeClr>
                </a:solidFill>
                <a:ea typeface="+mn-lt"/>
                <a:cs typeface="+mn-lt"/>
              </a:rPr>
              <a:t>=</a:t>
            </a:r>
            <a:r>
              <a:rPr lang="en-US" dirty="0">
                <a:solidFill>
                  <a:srgbClr val="00B050"/>
                </a:solidFill>
                <a:ea typeface="+mn-lt"/>
                <a:cs typeface="+mn-lt"/>
              </a:rPr>
              <a:t>'Number of Drugs'</a:t>
            </a:r>
            <a:r>
              <a:rPr lang="en-US" dirty="0">
                <a:solidFill>
                  <a:schemeClr val="tx1">
                    <a:lumMod val="85000"/>
                    <a:lumOff val="15000"/>
                  </a:schemeClr>
                </a:solidFill>
                <a:ea typeface="+mn-lt"/>
                <a:cs typeface="+mn-lt"/>
              </a:rPr>
              <a:t>, </a:t>
            </a:r>
            <a:r>
              <a:rPr lang="en-US" dirty="0">
                <a:solidFill>
                  <a:srgbClr val="7030A0"/>
                </a:solidFill>
                <a:ea typeface="+mn-lt"/>
                <a:cs typeface="+mn-lt"/>
              </a:rPr>
              <a:t>data</a:t>
            </a:r>
            <a:r>
              <a:rPr lang="en-US" dirty="0">
                <a:solidFill>
                  <a:schemeClr val="tx1">
                    <a:lumMod val="85000"/>
                    <a:lumOff val="15000"/>
                  </a:schemeClr>
                </a:solidFill>
                <a:ea typeface="+mn-lt"/>
                <a:cs typeface="+mn-lt"/>
              </a:rPr>
              <a:t>=classification, </a:t>
            </a:r>
            <a:r>
              <a:rPr lang="en-US" dirty="0">
                <a:solidFill>
                  <a:srgbClr val="7030A0"/>
                </a:solidFill>
                <a:ea typeface="+mn-lt"/>
                <a:cs typeface="+mn-lt"/>
              </a:rPr>
              <a:t>palette</a:t>
            </a:r>
            <a:r>
              <a:rPr lang="en-US" dirty="0">
                <a:solidFill>
                  <a:schemeClr val="tx1">
                    <a:lumMod val="85000"/>
                    <a:lumOff val="15000"/>
                  </a:schemeClr>
                </a:solidFill>
                <a:ea typeface="+mn-lt"/>
                <a:cs typeface="+mn-lt"/>
              </a:rPr>
              <a:t>=</a:t>
            </a:r>
            <a:r>
              <a:rPr lang="en-US" dirty="0">
                <a:solidFill>
                  <a:srgbClr val="00B050"/>
                </a:solidFill>
                <a:ea typeface="+mn-lt"/>
                <a:cs typeface="+mn-lt"/>
              </a:rPr>
              <a:t>'</a:t>
            </a:r>
            <a:r>
              <a:rPr lang="en-US" err="1">
                <a:solidFill>
                  <a:srgbClr val="00B050"/>
                </a:solidFill>
                <a:ea typeface="+mn-lt"/>
                <a:cs typeface="+mn-lt"/>
              </a:rPr>
              <a:t>gist_earth</a:t>
            </a:r>
            <a:r>
              <a:rPr lang="en-US" dirty="0">
                <a:solidFill>
                  <a:srgbClr val="00B050"/>
                </a:solidFill>
                <a:ea typeface="+mn-lt"/>
                <a:cs typeface="+mn-lt"/>
              </a:rPr>
              <a:t>'</a:t>
            </a:r>
            <a:r>
              <a:rPr lang="en-US" dirty="0">
                <a:solidFill>
                  <a:schemeClr val="tx1">
                    <a:lumMod val="85000"/>
                    <a:lumOff val="15000"/>
                  </a:schemeClr>
                </a:solidFill>
                <a:ea typeface="+mn-lt"/>
                <a:cs typeface="+mn-lt"/>
              </a:rPr>
              <a:t>)</a:t>
            </a:r>
          </a:p>
          <a:p>
            <a:pPr marL="400050" indent="-285750">
              <a:lnSpc>
                <a:spcPct val="110000"/>
              </a:lnSpc>
              <a:spcBef>
                <a:spcPts val="200"/>
              </a:spcBef>
            </a:pPr>
            <a:r>
              <a:rPr lang="en-US" err="1">
                <a:solidFill>
                  <a:schemeClr val="tx1">
                    <a:lumMod val="85000"/>
                    <a:lumOff val="15000"/>
                  </a:schemeClr>
                </a:solidFill>
                <a:ea typeface="+mn-lt"/>
                <a:cs typeface="+mn-lt"/>
              </a:rPr>
              <a:t>plt.title</a:t>
            </a:r>
            <a:r>
              <a:rPr lang="en-US" dirty="0">
                <a:solidFill>
                  <a:schemeClr val="tx1">
                    <a:lumMod val="85000"/>
                    <a:lumOff val="15000"/>
                  </a:schemeClr>
                </a:solidFill>
                <a:ea typeface="+mn-lt"/>
                <a:cs typeface="+mn-lt"/>
              </a:rPr>
              <a:t>(</a:t>
            </a:r>
            <a:r>
              <a:rPr lang="en-US" dirty="0">
                <a:solidFill>
                  <a:srgbClr val="00B050"/>
                </a:solidFill>
                <a:ea typeface="+mn-lt"/>
                <a:cs typeface="+mn-lt"/>
              </a:rPr>
              <a:t>'TOP 5 CLASSIFICATION OF DRUGS USED'</a:t>
            </a:r>
            <a:r>
              <a:rPr lang="en-US" dirty="0">
                <a:solidFill>
                  <a:schemeClr val="tx1">
                    <a:lumMod val="85000"/>
                    <a:lumOff val="15000"/>
                  </a:schemeClr>
                </a:solidFill>
                <a:ea typeface="+mn-lt"/>
                <a:cs typeface="+mn-lt"/>
              </a:rPr>
              <a:t>)</a:t>
            </a:r>
          </a:p>
          <a:p>
            <a:pPr marL="400050" indent="-285750">
              <a:lnSpc>
                <a:spcPct val="110000"/>
              </a:lnSpc>
              <a:spcBef>
                <a:spcPts val="200"/>
              </a:spcBef>
            </a:pPr>
            <a:r>
              <a:rPr lang="en-US" err="1">
                <a:solidFill>
                  <a:schemeClr val="tx1">
                    <a:lumMod val="85000"/>
                    <a:lumOff val="15000"/>
                  </a:schemeClr>
                </a:solidFill>
                <a:ea typeface="+mn-lt"/>
                <a:cs typeface="+mn-lt"/>
              </a:rPr>
              <a:t>plt.show</a:t>
            </a:r>
            <a:r>
              <a:rPr lang="en-US" dirty="0">
                <a:solidFill>
                  <a:schemeClr val="tx1">
                    <a:lumMod val="85000"/>
                    <a:lumOff val="15000"/>
                  </a:schemeClr>
                </a:solidFill>
                <a:ea typeface="+mn-lt"/>
                <a:cs typeface="+mn-lt"/>
              </a:rPr>
              <a:t>()</a:t>
            </a:r>
            <a:endParaRPr lang="en-US">
              <a:solidFill>
                <a:schemeClr val="tx1">
                  <a:lumMod val="85000"/>
                  <a:lumOff val="15000"/>
                </a:schemeClr>
              </a:solidFill>
            </a:endParaRPr>
          </a:p>
          <a:p>
            <a:pPr marL="400050" indent="-285750">
              <a:lnSpc>
                <a:spcPct val="110000"/>
              </a:lnSpc>
              <a:spcBef>
                <a:spcPts val="200"/>
              </a:spcBef>
              <a:buFont typeface="Arial"/>
              <a:buChar char="•"/>
            </a:pPr>
            <a:endParaRPr lang="en-US" dirty="0">
              <a:solidFill>
                <a:srgbClr val="F81B02"/>
              </a:solidFill>
              <a:ea typeface="+mn-lt"/>
              <a:cs typeface="+mn-lt"/>
            </a:endParaRPr>
          </a:p>
        </p:txBody>
      </p:sp>
      <p:sp>
        <p:nvSpPr>
          <p:cNvPr id="4" name="TextBox 3">
            <a:extLst>
              <a:ext uri="{FF2B5EF4-FFF2-40B4-BE49-F238E27FC236}">
                <a16:creationId xmlns:a16="http://schemas.microsoft.com/office/drawing/2014/main" id="{3797E0D2-4873-FDEC-0F1C-7566D5F5BFB5}"/>
              </a:ext>
            </a:extLst>
          </p:cNvPr>
          <p:cNvSpPr txBox="1"/>
          <p:nvPr/>
        </p:nvSpPr>
        <p:spPr>
          <a:xfrm>
            <a:off x="2073498" y="270456"/>
            <a:ext cx="941115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accent1"/>
                </a:solidFill>
                <a:latin typeface="Rockwell"/>
              </a:rPr>
              <a:t>2. What are the groups/classification of drugs used?</a:t>
            </a:r>
            <a:r>
              <a:rPr lang="en-US" sz="2400" b="1" dirty="0">
                <a:solidFill>
                  <a:schemeClr val="accent1"/>
                </a:solidFill>
                <a:ea typeface="+mn-lt"/>
                <a:cs typeface="+mn-lt"/>
              </a:rPr>
              <a:t> (</a:t>
            </a:r>
            <a:r>
              <a:rPr lang="en-US" sz="2400" b="1" dirty="0">
                <a:solidFill>
                  <a:srgbClr val="0070C0"/>
                </a:solidFill>
                <a:ea typeface="+mn-lt"/>
                <a:cs typeface="+mn-lt"/>
              </a:rPr>
              <a:t>Code</a:t>
            </a:r>
            <a:r>
              <a:rPr lang="en-US" sz="2400" b="1" dirty="0">
                <a:solidFill>
                  <a:schemeClr val="accent1"/>
                </a:solidFill>
                <a:ea typeface="+mn-lt"/>
                <a:cs typeface="+mn-lt"/>
              </a:rPr>
              <a:t>)</a:t>
            </a:r>
            <a:endParaRPr lang="en-US" sz="2400" b="1" dirty="0">
              <a:solidFill>
                <a:schemeClr val="accent1"/>
              </a:solidFill>
              <a:latin typeface="Rockwell"/>
            </a:endParaRPr>
          </a:p>
        </p:txBody>
      </p:sp>
    </p:spTree>
    <p:extLst>
      <p:ext uri="{BB962C8B-B14F-4D97-AF65-F5344CB8AC3E}">
        <p14:creationId xmlns:p14="http://schemas.microsoft.com/office/powerpoint/2010/main" val="9123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B4298B-514D-4087-BFCF-5E0B7C9A9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4250D78-05C1-41CC-8744-FF36129625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88B658F-163C-450C-B32C-2385E374B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5AE85F6C-45F9-4F00-8AA8-52BD51059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4B0E90C3-F098-46CE-B1D9-44EDE9C6E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FFF59D4E-9109-4D0A-8064-9C534CCFB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4B8AAA4-1840-48B9-A1E7-8CE75F873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A87B14D-183F-429F-849A-A6DC957B0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C261938-CF78-4843-9295-A20FD159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70557A9F-9800-4BDA-8EA5-312FBB05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5443555-50A7-490F-A7BD-C3761876BE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0E25D709-0236-44C4-9AD0-23C27FFB6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2D3488E-C376-4058-9B14-3E67ECCF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29C0577D-AE94-4E3E-AFE9-87D6F505C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28A3D14-A3AE-415B-81C0-10DABBD63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7722035-1059-41F4-801E-F6C3F4383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8275878-64ED-413C-B1B9-654EE17C5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6BE90BD7-1A14-43A3-8CD4-8D181EE63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609B6EC-0BA4-4C45-B9CA-311B34B83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BA3962A2-D76B-4346-9535-356648073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28CBAD67-783A-4EFF-852A-40CD9D58C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780BC275-9329-40AA-849F-7B258245E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55DA4B63-E5E4-49C5-BC03-E5A312146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TextBox 3">
            <a:extLst>
              <a:ext uri="{FF2B5EF4-FFF2-40B4-BE49-F238E27FC236}">
                <a16:creationId xmlns:a16="http://schemas.microsoft.com/office/drawing/2014/main" id="{1D071B46-00E4-DFFF-6009-D5003A36309F}"/>
              </a:ext>
            </a:extLst>
          </p:cNvPr>
          <p:cNvSpPr txBox="1"/>
          <p:nvPr/>
        </p:nvSpPr>
        <p:spPr>
          <a:xfrm>
            <a:off x="2146" y="66541"/>
            <a:ext cx="739346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accent1"/>
                </a:solidFill>
                <a:latin typeface="Rockwell"/>
              </a:rPr>
              <a:t>2. What are the groups/classification of drugs used </a:t>
            </a:r>
            <a:r>
              <a:rPr lang="en-US" sz="2000" dirty="0">
                <a:solidFill>
                  <a:schemeClr val="accent1"/>
                </a:solidFill>
                <a:ea typeface="+mn-lt"/>
                <a:cs typeface="+mn-lt"/>
              </a:rPr>
              <a:t> (</a:t>
            </a:r>
            <a:r>
              <a:rPr lang="en-US" sz="2000" dirty="0">
                <a:solidFill>
                  <a:srgbClr val="00B050"/>
                </a:solidFill>
                <a:ea typeface="+mn-lt"/>
                <a:cs typeface="+mn-lt"/>
              </a:rPr>
              <a:t>Result</a:t>
            </a:r>
            <a:r>
              <a:rPr lang="en-US" sz="2000" dirty="0">
                <a:solidFill>
                  <a:schemeClr val="accent1"/>
                </a:solidFill>
                <a:ea typeface="+mn-lt"/>
                <a:cs typeface="+mn-lt"/>
              </a:rPr>
              <a:t>)</a:t>
            </a:r>
            <a:endParaRPr lang="en-US" sz="2000" dirty="0">
              <a:solidFill>
                <a:schemeClr val="accent1"/>
              </a:solidFill>
              <a:latin typeface="Rockwell"/>
            </a:endParaRPr>
          </a:p>
        </p:txBody>
      </p:sp>
      <p:graphicFrame>
        <p:nvGraphicFramePr>
          <p:cNvPr id="33" name="Table 5">
            <a:extLst>
              <a:ext uri="{FF2B5EF4-FFF2-40B4-BE49-F238E27FC236}">
                <a16:creationId xmlns:a16="http://schemas.microsoft.com/office/drawing/2014/main" id="{6595DA0C-1841-AC9C-94A1-2F6615A3F0BB}"/>
              </a:ext>
            </a:extLst>
          </p:cNvPr>
          <p:cNvGraphicFramePr>
            <a:graphicFrameLocks/>
          </p:cNvGraphicFramePr>
          <p:nvPr>
            <p:extLst>
              <p:ext uri="{D42A27DB-BD31-4B8C-83A1-F6EECF244321}">
                <p14:modId xmlns:p14="http://schemas.microsoft.com/office/powerpoint/2010/main" val="4218719300"/>
              </p:ext>
            </p:extLst>
          </p:nvPr>
        </p:nvGraphicFramePr>
        <p:xfrm>
          <a:off x="6421242" y="455341"/>
          <a:ext cx="5494297" cy="5842921"/>
        </p:xfrm>
        <a:graphic>
          <a:graphicData uri="http://schemas.openxmlformats.org/drawingml/2006/table">
            <a:tbl>
              <a:tblPr firstRow="1" bandRow="1">
                <a:tableStyleId>{5C22544A-7EE6-4342-B048-85BDC9FD1C3A}</a:tableStyleId>
              </a:tblPr>
              <a:tblGrid>
                <a:gridCol w="557560">
                  <a:extLst>
                    <a:ext uri="{9D8B030D-6E8A-4147-A177-3AD203B41FA5}">
                      <a16:colId xmlns:a16="http://schemas.microsoft.com/office/drawing/2014/main" val="1382713545"/>
                    </a:ext>
                  </a:extLst>
                </a:gridCol>
                <a:gridCol w="1463597">
                  <a:extLst>
                    <a:ext uri="{9D8B030D-6E8A-4147-A177-3AD203B41FA5}">
                      <a16:colId xmlns:a16="http://schemas.microsoft.com/office/drawing/2014/main" val="2607362535"/>
                    </a:ext>
                  </a:extLst>
                </a:gridCol>
                <a:gridCol w="3473140">
                  <a:extLst>
                    <a:ext uri="{9D8B030D-6E8A-4147-A177-3AD203B41FA5}">
                      <a16:colId xmlns:a16="http://schemas.microsoft.com/office/drawing/2014/main" val="2742727977"/>
                    </a:ext>
                  </a:extLst>
                </a:gridCol>
              </a:tblGrid>
              <a:tr h="323886">
                <a:tc>
                  <a:txBody>
                    <a:bodyPr/>
                    <a:lstStyle/>
                    <a:p>
                      <a:pPr lvl="0" algn="ctr">
                        <a:buNone/>
                      </a:pPr>
                      <a:r>
                        <a:rPr lang="en-GB" sz="1500" dirty="0"/>
                        <a:t>S/N</a:t>
                      </a:r>
                    </a:p>
                  </a:txBody>
                  <a:tcPr/>
                </a:tc>
                <a:tc>
                  <a:txBody>
                    <a:bodyPr/>
                    <a:lstStyle/>
                    <a:p>
                      <a:pPr lvl="0">
                        <a:buNone/>
                      </a:pPr>
                      <a:r>
                        <a:rPr lang="en-GB" sz="1500" b="0" i="0" u="none" strike="noStrike" noProof="0" dirty="0">
                          <a:solidFill>
                            <a:srgbClr val="FFFFFF"/>
                          </a:solidFill>
                          <a:latin typeface="Rockwell"/>
                        </a:rPr>
                        <a:t>Drug Name</a:t>
                      </a:r>
                      <a:endParaRPr lang="en-US" sz="1500"/>
                    </a:p>
                  </a:txBody>
                  <a:tcPr/>
                </a:tc>
                <a:tc>
                  <a:txBody>
                    <a:bodyPr/>
                    <a:lstStyle/>
                    <a:p>
                      <a:pPr lvl="0">
                        <a:buNone/>
                      </a:pPr>
                      <a:r>
                        <a:rPr lang="en-GB" sz="1500" b="0" i="0" u="none" strike="noStrike" noProof="0" dirty="0">
                          <a:solidFill>
                            <a:srgbClr val="FFFFFF"/>
                          </a:solidFill>
                          <a:latin typeface="Rockwell"/>
                        </a:rPr>
                        <a:t>Drug Classification</a:t>
                      </a:r>
                      <a:endParaRPr lang="en-US" sz="1500"/>
                    </a:p>
                  </a:txBody>
                  <a:tcPr/>
                </a:tc>
                <a:extLst>
                  <a:ext uri="{0D108BD9-81ED-4DB2-BD59-A6C34878D82A}">
                    <a16:rowId xmlns:a16="http://schemas.microsoft.com/office/drawing/2014/main" val="973610998"/>
                  </a:ext>
                </a:extLst>
              </a:tr>
              <a:tr h="323886">
                <a:tc>
                  <a:txBody>
                    <a:bodyPr/>
                    <a:lstStyle/>
                    <a:p>
                      <a:pPr algn="ctr"/>
                      <a:r>
                        <a:rPr lang="en-GB" sz="1500" dirty="0"/>
                        <a:t>18</a:t>
                      </a:r>
                    </a:p>
                  </a:txBody>
                  <a:tcPr/>
                </a:tc>
                <a:tc>
                  <a:txBody>
                    <a:bodyPr/>
                    <a:lstStyle/>
                    <a:p>
                      <a:r>
                        <a:rPr lang="en-GB" sz="1500" dirty="0" err="1"/>
                        <a:t>Olol</a:t>
                      </a:r>
                    </a:p>
                  </a:txBody>
                  <a:tcPr/>
                </a:tc>
                <a:tc>
                  <a:txBody>
                    <a:bodyPr/>
                    <a:lstStyle/>
                    <a:p>
                      <a:r>
                        <a:rPr lang="en-GB" sz="1500" dirty="0"/>
                        <a:t>Beta blockers</a:t>
                      </a:r>
                    </a:p>
                  </a:txBody>
                  <a:tcPr/>
                </a:tc>
                <a:extLst>
                  <a:ext uri="{0D108BD9-81ED-4DB2-BD59-A6C34878D82A}">
                    <a16:rowId xmlns:a16="http://schemas.microsoft.com/office/drawing/2014/main" val="1932433200"/>
                  </a:ext>
                </a:extLst>
              </a:tr>
              <a:tr h="323886">
                <a:tc>
                  <a:txBody>
                    <a:bodyPr/>
                    <a:lstStyle/>
                    <a:p>
                      <a:pPr algn="ctr"/>
                      <a:r>
                        <a:rPr lang="en-GB" sz="1500" dirty="0"/>
                        <a:t>19</a:t>
                      </a:r>
                    </a:p>
                  </a:txBody>
                  <a:tcPr/>
                </a:tc>
                <a:tc>
                  <a:txBody>
                    <a:bodyPr/>
                    <a:lstStyle/>
                    <a:p>
                      <a:r>
                        <a:rPr lang="en-GB" sz="1500" dirty="0" err="1"/>
                        <a:t>Tidine</a:t>
                      </a:r>
                    </a:p>
                  </a:txBody>
                  <a:tcPr/>
                </a:tc>
                <a:tc>
                  <a:txBody>
                    <a:bodyPr/>
                    <a:lstStyle/>
                    <a:p>
                      <a:r>
                        <a:rPr lang="en-GB" sz="1500" dirty="0"/>
                        <a:t>H2 antagonist</a:t>
                      </a:r>
                    </a:p>
                  </a:txBody>
                  <a:tcPr/>
                </a:tc>
                <a:extLst>
                  <a:ext uri="{0D108BD9-81ED-4DB2-BD59-A6C34878D82A}">
                    <a16:rowId xmlns:a16="http://schemas.microsoft.com/office/drawing/2014/main" val="566030863"/>
                  </a:ext>
                </a:extLst>
              </a:tr>
              <a:tr h="323886">
                <a:tc>
                  <a:txBody>
                    <a:bodyPr/>
                    <a:lstStyle/>
                    <a:p>
                      <a:pPr algn="ctr"/>
                      <a:r>
                        <a:rPr lang="en-GB" sz="1500" dirty="0"/>
                        <a:t>20</a:t>
                      </a:r>
                    </a:p>
                  </a:txBody>
                  <a:tcPr/>
                </a:tc>
                <a:tc>
                  <a:txBody>
                    <a:bodyPr/>
                    <a:lstStyle/>
                    <a:p>
                      <a:r>
                        <a:rPr lang="en-GB" sz="1500" dirty="0" err="1"/>
                        <a:t>Tropin</a:t>
                      </a:r>
                    </a:p>
                  </a:txBody>
                  <a:tcPr/>
                </a:tc>
                <a:tc>
                  <a:txBody>
                    <a:bodyPr/>
                    <a:lstStyle/>
                    <a:p>
                      <a:r>
                        <a:rPr lang="en-GB" sz="1500" dirty="0"/>
                        <a:t>Pituitary hormone</a:t>
                      </a:r>
                    </a:p>
                  </a:txBody>
                  <a:tcPr/>
                </a:tc>
                <a:extLst>
                  <a:ext uri="{0D108BD9-81ED-4DB2-BD59-A6C34878D82A}">
                    <a16:rowId xmlns:a16="http://schemas.microsoft.com/office/drawing/2014/main" val="3716663410"/>
                  </a:ext>
                </a:extLst>
              </a:tr>
              <a:tr h="323886">
                <a:tc>
                  <a:txBody>
                    <a:bodyPr/>
                    <a:lstStyle/>
                    <a:p>
                      <a:pPr algn="ctr"/>
                      <a:r>
                        <a:rPr lang="en-GB" sz="1500" dirty="0"/>
                        <a:t>21</a:t>
                      </a:r>
                    </a:p>
                  </a:txBody>
                  <a:tcPr/>
                </a:tc>
                <a:tc>
                  <a:txBody>
                    <a:bodyPr/>
                    <a:lstStyle/>
                    <a:p>
                      <a:r>
                        <a:rPr lang="en-GB" sz="1500" dirty="0" err="1"/>
                        <a:t>Zosin</a:t>
                      </a:r>
                    </a:p>
                  </a:txBody>
                  <a:tcPr/>
                </a:tc>
                <a:tc>
                  <a:txBody>
                    <a:bodyPr/>
                    <a:lstStyle/>
                    <a:p>
                      <a:r>
                        <a:rPr lang="en-GB" sz="1500" dirty="0"/>
                        <a:t>Alpha blocker</a:t>
                      </a:r>
                    </a:p>
                  </a:txBody>
                  <a:tcPr/>
                </a:tc>
                <a:extLst>
                  <a:ext uri="{0D108BD9-81ED-4DB2-BD59-A6C34878D82A}">
                    <a16:rowId xmlns:a16="http://schemas.microsoft.com/office/drawing/2014/main" val="964537882"/>
                  </a:ext>
                </a:extLst>
              </a:tr>
              <a:tr h="323886">
                <a:tc>
                  <a:txBody>
                    <a:bodyPr/>
                    <a:lstStyle/>
                    <a:p>
                      <a:pPr algn="ctr"/>
                      <a:r>
                        <a:rPr lang="en-GB" sz="1500" dirty="0"/>
                        <a:t>22</a:t>
                      </a:r>
                    </a:p>
                  </a:txBody>
                  <a:tcPr/>
                </a:tc>
                <a:tc>
                  <a:txBody>
                    <a:bodyPr/>
                    <a:lstStyle/>
                    <a:p>
                      <a:r>
                        <a:rPr lang="en-GB" sz="1500" dirty="0"/>
                        <a:t>Ase</a:t>
                      </a:r>
                    </a:p>
                  </a:txBody>
                  <a:tcPr/>
                </a:tc>
                <a:tc>
                  <a:txBody>
                    <a:bodyPr/>
                    <a:lstStyle/>
                    <a:p>
                      <a:r>
                        <a:rPr lang="en-GB" sz="1500" dirty="0"/>
                        <a:t>Thrombolytics</a:t>
                      </a:r>
                    </a:p>
                  </a:txBody>
                  <a:tcPr/>
                </a:tc>
                <a:extLst>
                  <a:ext uri="{0D108BD9-81ED-4DB2-BD59-A6C34878D82A}">
                    <a16:rowId xmlns:a16="http://schemas.microsoft.com/office/drawing/2014/main" val="2062150285"/>
                  </a:ext>
                </a:extLst>
              </a:tr>
              <a:tr h="323886">
                <a:tc>
                  <a:txBody>
                    <a:bodyPr/>
                    <a:lstStyle/>
                    <a:p>
                      <a:pPr algn="ctr"/>
                      <a:r>
                        <a:rPr lang="en-GB" sz="1500" dirty="0"/>
                        <a:t>23</a:t>
                      </a:r>
                    </a:p>
                  </a:txBody>
                  <a:tcPr/>
                </a:tc>
                <a:tc>
                  <a:txBody>
                    <a:bodyPr/>
                    <a:lstStyle/>
                    <a:p>
                      <a:r>
                        <a:rPr lang="en-GB" sz="1500" dirty="0" err="1"/>
                        <a:t>Plase</a:t>
                      </a:r>
                    </a:p>
                  </a:txBody>
                  <a:tcPr/>
                </a:tc>
                <a:tc>
                  <a:txBody>
                    <a:bodyPr/>
                    <a:lstStyle/>
                    <a:p>
                      <a:r>
                        <a:rPr lang="en-GB" sz="1500" dirty="0" err="1"/>
                        <a:t>Thromboytics</a:t>
                      </a:r>
                    </a:p>
                  </a:txBody>
                  <a:tcPr/>
                </a:tc>
                <a:extLst>
                  <a:ext uri="{0D108BD9-81ED-4DB2-BD59-A6C34878D82A}">
                    <a16:rowId xmlns:a16="http://schemas.microsoft.com/office/drawing/2014/main" val="565271569"/>
                  </a:ext>
                </a:extLst>
              </a:tr>
              <a:tr h="323886">
                <a:tc>
                  <a:txBody>
                    <a:bodyPr/>
                    <a:lstStyle/>
                    <a:p>
                      <a:pPr algn="ctr"/>
                      <a:r>
                        <a:rPr lang="en-GB" sz="1500" dirty="0"/>
                        <a:t>24</a:t>
                      </a:r>
                    </a:p>
                  </a:txBody>
                  <a:tcPr/>
                </a:tc>
                <a:tc>
                  <a:txBody>
                    <a:bodyPr/>
                    <a:lstStyle/>
                    <a:p>
                      <a:r>
                        <a:rPr lang="en-GB" sz="1500" dirty="0" err="1"/>
                        <a:t>Azepam</a:t>
                      </a:r>
                      <a:endParaRPr lang="en-GB" sz="1500" dirty="0"/>
                    </a:p>
                  </a:txBody>
                  <a:tcPr/>
                </a:tc>
                <a:tc>
                  <a:txBody>
                    <a:bodyPr/>
                    <a:lstStyle/>
                    <a:p>
                      <a:r>
                        <a:rPr lang="en-GB" sz="1500" dirty="0"/>
                        <a:t>Anti-anxiety(benzodiazepine)</a:t>
                      </a:r>
                    </a:p>
                  </a:txBody>
                  <a:tcPr/>
                </a:tc>
                <a:extLst>
                  <a:ext uri="{0D108BD9-81ED-4DB2-BD59-A6C34878D82A}">
                    <a16:rowId xmlns:a16="http://schemas.microsoft.com/office/drawing/2014/main" val="4058284445"/>
                  </a:ext>
                </a:extLst>
              </a:tr>
              <a:tr h="323886">
                <a:tc>
                  <a:txBody>
                    <a:bodyPr/>
                    <a:lstStyle/>
                    <a:p>
                      <a:pPr lvl="0" algn="ctr">
                        <a:buNone/>
                      </a:pPr>
                      <a:r>
                        <a:rPr lang="en-GB" sz="1500" dirty="0"/>
                        <a:t>25</a:t>
                      </a:r>
                    </a:p>
                  </a:txBody>
                  <a:tcPr/>
                </a:tc>
                <a:tc>
                  <a:txBody>
                    <a:bodyPr/>
                    <a:lstStyle/>
                    <a:p>
                      <a:pPr lvl="0">
                        <a:buNone/>
                      </a:pPr>
                      <a:r>
                        <a:rPr lang="en-GB" sz="1500" dirty="0"/>
                        <a:t>Azine</a:t>
                      </a:r>
                    </a:p>
                  </a:txBody>
                  <a:tcPr/>
                </a:tc>
                <a:tc>
                  <a:txBody>
                    <a:bodyPr/>
                    <a:lstStyle/>
                    <a:p>
                      <a:pPr lvl="0">
                        <a:buNone/>
                      </a:pPr>
                      <a:r>
                        <a:rPr lang="en-GB" sz="1500" dirty="0" err="1"/>
                        <a:t>Antipyschotics</a:t>
                      </a:r>
                      <a:r>
                        <a:rPr lang="en-GB" sz="1500" dirty="0"/>
                        <a:t>(phenothiazine)</a:t>
                      </a:r>
                    </a:p>
                  </a:txBody>
                  <a:tcPr/>
                </a:tc>
                <a:extLst>
                  <a:ext uri="{0D108BD9-81ED-4DB2-BD59-A6C34878D82A}">
                    <a16:rowId xmlns:a16="http://schemas.microsoft.com/office/drawing/2014/main" val="2373302662"/>
                  </a:ext>
                </a:extLst>
              </a:tr>
              <a:tr h="323886">
                <a:tc>
                  <a:txBody>
                    <a:bodyPr/>
                    <a:lstStyle/>
                    <a:p>
                      <a:pPr lvl="0" algn="ctr">
                        <a:buNone/>
                      </a:pPr>
                      <a:r>
                        <a:rPr lang="en-GB" sz="1500" dirty="0"/>
                        <a:t>26</a:t>
                      </a:r>
                    </a:p>
                  </a:txBody>
                  <a:tcPr/>
                </a:tc>
                <a:tc>
                  <a:txBody>
                    <a:bodyPr/>
                    <a:lstStyle/>
                    <a:p>
                      <a:pPr lvl="0">
                        <a:buNone/>
                      </a:pPr>
                      <a:r>
                        <a:rPr lang="en-GB" sz="1500" dirty="0"/>
                        <a:t>Barbital</a:t>
                      </a:r>
                    </a:p>
                  </a:txBody>
                  <a:tcPr/>
                </a:tc>
                <a:tc>
                  <a:txBody>
                    <a:bodyPr/>
                    <a:lstStyle/>
                    <a:p>
                      <a:pPr lvl="0">
                        <a:buNone/>
                      </a:pPr>
                      <a:r>
                        <a:rPr lang="en-GB" sz="1500" dirty="0"/>
                        <a:t>Barbiturate</a:t>
                      </a:r>
                    </a:p>
                  </a:txBody>
                  <a:tcPr/>
                </a:tc>
                <a:extLst>
                  <a:ext uri="{0D108BD9-81ED-4DB2-BD59-A6C34878D82A}">
                    <a16:rowId xmlns:a16="http://schemas.microsoft.com/office/drawing/2014/main" val="632717040"/>
                  </a:ext>
                </a:extLst>
              </a:tr>
              <a:tr h="323886">
                <a:tc>
                  <a:txBody>
                    <a:bodyPr/>
                    <a:lstStyle/>
                    <a:p>
                      <a:pPr lvl="0" algn="ctr">
                        <a:buNone/>
                      </a:pPr>
                      <a:r>
                        <a:rPr lang="en-GB" sz="1500" dirty="0"/>
                        <a:t>27</a:t>
                      </a:r>
                    </a:p>
                  </a:txBody>
                  <a:tcPr/>
                </a:tc>
                <a:tc>
                  <a:txBody>
                    <a:bodyPr/>
                    <a:lstStyle/>
                    <a:p>
                      <a:pPr lvl="0">
                        <a:buNone/>
                      </a:pPr>
                      <a:r>
                        <a:rPr lang="en-GB" sz="1500" dirty="0" err="1"/>
                        <a:t>Dipine</a:t>
                      </a:r>
                      <a:endParaRPr lang="en-GB" sz="1500" dirty="0"/>
                    </a:p>
                  </a:txBody>
                  <a:tcPr/>
                </a:tc>
                <a:tc>
                  <a:txBody>
                    <a:bodyPr/>
                    <a:lstStyle/>
                    <a:p>
                      <a:pPr lvl="0">
                        <a:buNone/>
                      </a:pPr>
                      <a:r>
                        <a:rPr lang="en-GB" sz="1500" dirty="0"/>
                        <a:t>Calcium channel blocker</a:t>
                      </a:r>
                    </a:p>
                  </a:txBody>
                  <a:tcPr/>
                </a:tc>
                <a:extLst>
                  <a:ext uri="{0D108BD9-81ED-4DB2-BD59-A6C34878D82A}">
                    <a16:rowId xmlns:a16="http://schemas.microsoft.com/office/drawing/2014/main" val="137319514"/>
                  </a:ext>
                </a:extLst>
              </a:tr>
              <a:tr h="323886">
                <a:tc>
                  <a:txBody>
                    <a:bodyPr/>
                    <a:lstStyle/>
                    <a:p>
                      <a:pPr lvl="0" algn="ctr">
                        <a:buNone/>
                      </a:pPr>
                      <a:r>
                        <a:rPr lang="en-GB" sz="1500" dirty="0"/>
                        <a:t>28</a:t>
                      </a:r>
                    </a:p>
                  </a:txBody>
                  <a:tcPr/>
                </a:tc>
                <a:tc>
                  <a:txBody>
                    <a:bodyPr/>
                    <a:lstStyle/>
                    <a:p>
                      <a:pPr lvl="0">
                        <a:buNone/>
                      </a:pPr>
                      <a:r>
                        <a:rPr lang="en-GB" sz="1500" dirty="0"/>
                        <a:t>Lol</a:t>
                      </a:r>
                    </a:p>
                  </a:txBody>
                  <a:tcPr/>
                </a:tc>
                <a:tc>
                  <a:txBody>
                    <a:bodyPr/>
                    <a:lstStyle/>
                    <a:p>
                      <a:pPr lvl="0">
                        <a:buNone/>
                      </a:pPr>
                      <a:r>
                        <a:rPr lang="en-GB" sz="1500" dirty="0"/>
                        <a:t>Beta blocker</a:t>
                      </a:r>
                    </a:p>
                  </a:txBody>
                  <a:tcPr/>
                </a:tc>
                <a:extLst>
                  <a:ext uri="{0D108BD9-81ED-4DB2-BD59-A6C34878D82A}">
                    <a16:rowId xmlns:a16="http://schemas.microsoft.com/office/drawing/2014/main" val="458199862"/>
                  </a:ext>
                </a:extLst>
              </a:tr>
              <a:tr h="323886">
                <a:tc>
                  <a:txBody>
                    <a:bodyPr/>
                    <a:lstStyle/>
                    <a:p>
                      <a:pPr lvl="0" algn="ctr">
                        <a:buNone/>
                      </a:pPr>
                      <a:r>
                        <a:rPr lang="en-GB" sz="1500" dirty="0"/>
                        <a:t>29</a:t>
                      </a:r>
                    </a:p>
                  </a:txBody>
                  <a:tcPr/>
                </a:tc>
                <a:tc>
                  <a:txBody>
                    <a:bodyPr/>
                    <a:lstStyle/>
                    <a:p>
                      <a:pPr lvl="0">
                        <a:buNone/>
                      </a:pPr>
                      <a:r>
                        <a:rPr lang="en-GB" sz="1500" dirty="0" err="1"/>
                        <a:t>Zolam</a:t>
                      </a:r>
                      <a:endParaRPr lang="en-GB" sz="1500" dirty="0"/>
                    </a:p>
                  </a:txBody>
                  <a:tcPr/>
                </a:tc>
                <a:tc>
                  <a:txBody>
                    <a:bodyPr/>
                    <a:lstStyle/>
                    <a:p>
                      <a:pPr lvl="0">
                        <a:buNone/>
                      </a:pPr>
                      <a:r>
                        <a:rPr lang="en-GB" sz="1500" dirty="0" err="1"/>
                        <a:t>Cns</a:t>
                      </a:r>
                      <a:r>
                        <a:rPr lang="en-GB" sz="1500" dirty="0"/>
                        <a:t> depressants</a:t>
                      </a:r>
                    </a:p>
                  </a:txBody>
                  <a:tcPr/>
                </a:tc>
                <a:extLst>
                  <a:ext uri="{0D108BD9-81ED-4DB2-BD59-A6C34878D82A}">
                    <a16:rowId xmlns:a16="http://schemas.microsoft.com/office/drawing/2014/main" val="3771160085"/>
                  </a:ext>
                </a:extLst>
              </a:tr>
              <a:tr h="323886">
                <a:tc>
                  <a:txBody>
                    <a:bodyPr/>
                    <a:lstStyle/>
                    <a:p>
                      <a:pPr lvl="0" algn="ctr">
                        <a:buNone/>
                      </a:pPr>
                      <a:r>
                        <a:rPr lang="en-GB" sz="1500" dirty="0"/>
                        <a:t>30</a:t>
                      </a:r>
                    </a:p>
                  </a:txBody>
                  <a:tcPr/>
                </a:tc>
                <a:tc>
                  <a:txBody>
                    <a:bodyPr/>
                    <a:lstStyle/>
                    <a:p>
                      <a:pPr lvl="0">
                        <a:buNone/>
                      </a:pPr>
                      <a:r>
                        <a:rPr lang="en-GB" sz="1500" dirty="0"/>
                        <a:t>Pril</a:t>
                      </a:r>
                    </a:p>
                  </a:txBody>
                  <a:tcPr/>
                </a:tc>
                <a:tc>
                  <a:txBody>
                    <a:bodyPr/>
                    <a:lstStyle/>
                    <a:p>
                      <a:pPr lvl="0">
                        <a:buNone/>
                      </a:pPr>
                      <a:r>
                        <a:rPr lang="en-GB" sz="1500" dirty="0"/>
                        <a:t>Ace inhibitor</a:t>
                      </a:r>
                    </a:p>
                  </a:txBody>
                  <a:tcPr/>
                </a:tc>
                <a:extLst>
                  <a:ext uri="{0D108BD9-81ED-4DB2-BD59-A6C34878D82A}">
                    <a16:rowId xmlns:a16="http://schemas.microsoft.com/office/drawing/2014/main" val="1450275080"/>
                  </a:ext>
                </a:extLst>
              </a:tr>
              <a:tr h="323886">
                <a:tc>
                  <a:txBody>
                    <a:bodyPr/>
                    <a:lstStyle/>
                    <a:p>
                      <a:pPr lvl="0" algn="ctr">
                        <a:buNone/>
                      </a:pPr>
                      <a:r>
                        <a:rPr lang="en-GB" sz="1500" dirty="0"/>
                        <a:t>31</a:t>
                      </a:r>
                    </a:p>
                  </a:txBody>
                  <a:tcPr/>
                </a:tc>
                <a:tc>
                  <a:txBody>
                    <a:bodyPr/>
                    <a:lstStyle/>
                    <a:p>
                      <a:pPr lvl="0">
                        <a:buNone/>
                      </a:pPr>
                      <a:r>
                        <a:rPr lang="en-GB" sz="1500" dirty="0"/>
                        <a:t>Artan</a:t>
                      </a:r>
                    </a:p>
                  </a:txBody>
                  <a:tcPr/>
                </a:tc>
                <a:tc>
                  <a:txBody>
                    <a:bodyPr/>
                    <a:lstStyle/>
                    <a:p>
                      <a:pPr lvl="0">
                        <a:buNone/>
                      </a:pPr>
                      <a:r>
                        <a:rPr lang="en-GB" sz="1500" dirty="0"/>
                        <a:t>Arb blocker</a:t>
                      </a:r>
                    </a:p>
                  </a:txBody>
                  <a:tcPr/>
                </a:tc>
                <a:extLst>
                  <a:ext uri="{0D108BD9-81ED-4DB2-BD59-A6C34878D82A}">
                    <a16:rowId xmlns:a16="http://schemas.microsoft.com/office/drawing/2014/main" val="3436036676"/>
                  </a:ext>
                </a:extLst>
              </a:tr>
              <a:tr h="323886">
                <a:tc>
                  <a:txBody>
                    <a:bodyPr/>
                    <a:lstStyle/>
                    <a:p>
                      <a:pPr lvl="0" algn="ctr">
                        <a:buNone/>
                      </a:pPr>
                      <a:r>
                        <a:rPr lang="en-GB" sz="1500" dirty="0"/>
                        <a:t>32</a:t>
                      </a:r>
                    </a:p>
                  </a:txBody>
                  <a:tcPr/>
                </a:tc>
                <a:tc>
                  <a:txBody>
                    <a:bodyPr/>
                    <a:lstStyle/>
                    <a:p>
                      <a:pPr lvl="0">
                        <a:buNone/>
                      </a:pPr>
                      <a:r>
                        <a:rPr lang="en-GB" sz="1500" dirty="0"/>
                        <a:t>Statins</a:t>
                      </a:r>
                    </a:p>
                  </a:txBody>
                  <a:tcPr/>
                </a:tc>
                <a:tc>
                  <a:txBody>
                    <a:bodyPr/>
                    <a:lstStyle/>
                    <a:p>
                      <a:pPr lvl="0">
                        <a:buNone/>
                      </a:pPr>
                      <a:r>
                        <a:rPr lang="en-GB" sz="1500" dirty="0"/>
                        <a:t>Lipid-lowering drugs</a:t>
                      </a:r>
                    </a:p>
                  </a:txBody>
                  <a:tcPr/>
                </a:tc>
                <a:extLst>
                  <a:ext uri="{0D108BD9-81ED-4DB2-BD59-A6C34878D82A}">
                    <a16:rowId xmlns:a16="http://schemas.microsoft.com/office/drawing/2014/main" val="2738411613"/>
                  </a:ext>
                </a:extLst>
              </a:tr>
              <a:tr h="323886">
                <a:tc>
                  <a:txBody>
                    <a:bodyPr/>
                    <a:lstStyle/>
                    <a:p>
                      <a:pPr lvl="0" algn="ctr">
                        <a:buNone/>
                      </a:pPr>
                      <a:r>
                        <a:rPr lang="en-GB" sz="1500" dirty="0"/>
                        <a:t>33</a:t>
                      </a:r>
                    </a:p>
                  </a:txBody>
                  <a:tcPr/>
                </a:tc>
                <a:tc>
                  <a:txBody>
                    <a:bodyPr/>
                    <a:lstStyle/>
                    <a:p>
                      <a:pPr lvl="0">
                        <a:buNone/>
                      </a:pPr>
                      <a:r>
                        <a:rPr lang="en-GB" sz="1500" dirty="0"/>
                        <a:t>Parin</a:t>
                      </a:r>
                    </a:p>
                  </a:txBody>
                  <a:tcPr/>
                </a:tc>
                <a:tc>
                  <a:txBody>
                    <a:bodyPr/>
                    <a:lstStyle/>
                    <a:p>
                      <a:pPr lvl="0">
                        <a:buNone/>
                      </a:pPr>
                      <a:r>
                        <a:rPr lang="en-GB" sz="1500" dirty="0"/>
                        <a:t>Anticoagulants</a:t>
                      </a:r>
                    </a:p>
                  </a:txBody>
                  <a:tcPr/>
                </a:tc>
                <a:extLst>
                  <a:ext uri="{0D108BD9-81ED-4DB2-BD59-A6C34878D82A}">
                    <a16:rowId xmlns:a16="http://schemas.microsoft.com/office/drawing/2014/main" val="2880651728"/>
                  </a:ext>
                </a:extLst>
              </a:tr>
              <a:tr h="336859">
                <a:tc>
                  <a:txBody>
                    <a:bodyPr/>
                    <a:lstStyle/>
                    <a:p>
                      <a:pPr lvl="0" algn="ctr">
                        <a:buNone/>
                      </a:pPr>
                      <a:r>
                        <a:rPr lang="en-GB" sz="1500" dirty="0"/>
                        <a:t>34</a:t>
                      </a:r>
                    </a:p>
                  </a:txBody>
                  <a:tcPr/>
                </a:tc>
                <a:tc>
                  <a:txBody>
                    <a:bodyPr/>
                    <a:lstStyle/>
                    <a:p>
                      <a:pPr lvl="0">
                        <a:buNone/>
                      </a:pPr>
                      <a:r>
                        <a:rPr lang="en-GB" sz="1500" dirty="0"/>
                        <a:t>Sone</a:t>
                      </a:r>
                    </a:p>
                  </a:txBody>
                  <a:tcPr/>
                </a:tc>
                <a:tc>
                  <a:txBody>
                    <a:bodyPr/>
                    <a:lstStyle/>
                    <a:p>
                      <a:pPr lvl="0">
                        <a:buNone/>
                      </a:pPr>
                      <a:r>
                        <a:rPr lang="en-GB" sz="1500" dirty="0"/>
                        <a:t>Corticosteroid(prednisone)</a:t>
                      </a:r>
                    </a:p>
                  </a:txBody>
                  <a:tcPr/>
                </a:tc>
                <a:extLst>
                  <a:ext uri="{0D108BD9-81ED-4DB2-BD59-A6C34878D82A}">
                    <a16:rowId xmlns:a16="http://schemas.microsoft.com/office/drawing/2014/main" val="2602896616"/>
                  </a:ext>
                </a:extLst>
              </a:tr>
            </a:tbl>
          </a:graphicData>
        </a:graphic>
      </p:graphicFrame>
      <p:graphicFrame>
        <p:nvGraphicFramePr>
          <p:cNvPr id="34" name="Table 5">
            <a:extLst>
              <a:ext uri="{FF2B5EF4-FFF2-40B4-BE49-F238E27FC236}">
                <a16:creationId xmlns:a16="http://schemas.microsoft.com/office/drawing/2014/main" id="{9E45F35B-7232-D85D-D627-BD11CE1332CB}"/>
              </a:ext>
            </a:extLst>
          </p:cNvPr>
          <p:cNvGraphicFramePr>
            <a:graphicFrameLocks/>
          </p:cNvGraphicFramePr>
          <p:nvPr>
            <p:extLst>
              <p:ext uri="{D42A27DB-BD31-4B8C-83A1-F6EECF244321}">
                <p14:modId xmlns:p14="http://schemas.microsoft.com/office/powerpoint/2010/main" val="4235079174"/>
              </p:ext>
            </p:extLst>
          </p:nvPr>
        </p:nvGraphicFramePr>
        <p:xfrm>
          <a:off x="399585" y="455341"/>
          <a:ext cx="5529144" cy="5888322"/>
        </p:xfrm>
        <a:graphic>
          <a:graphicData uri="http://schemas.openxmlformats.org/drawingml/2006/table">
            <a:tbl>
              <a:tblPr firstRow="1" bandRow="1">
                <a:tableStyleId>{5C22544A-7EE6-4342-B048-85BDC9FD1C3A}</a:tableStyleId>
              </a:tblPr>
              <a:tblGrid>
                <a:gridCol w="627255">
                  <a:extLst>
                    <a:ext uri="{9D8B030D-6E8A-4147-A177-3AD203B41FA5}">
                      <a16:colId xmlns:a16="http://schemas.microsoft.com/office/drawing/2014/main" val="1382713545"/>
                    </a:ext>
                  </a:extLst>
                </a:gridCol>
                <a:gridCol w="1300975">
                  <a:extLst>
                    <a:ext uri="{9D8B030D-6E8A-4147-A177-3AD203B41FA5}">
                      <a16:colId xmlns:a16="http://schemas.microsoft.com/office/drawing/2014/main" val="2607362535"/>
                    </a:ext>
                  </a:extLst>
                </a:gridCol>
                <a:gridCol w="3600914">
                  <a:extLst>
                    <a:ext uri="{9D8B030D-6E8A-4147-A177-3AD203B41FA5}">
                      <a16:colId xmlns:a16="http://schemas.microsoft.com/office/drawing/2014/main" val="2742727977"/>
                    </a:ext>
                  </a:extLst>
                </a:gridCol>
              </a:tblGrid>
              <a:tr h="327129">
                <a:tc>
                  <a:txBody>
                    <a:bodyPr/>
                    <a:lstStyle/>
                    <a:p>
                      <a:pPr algn="ctr"/>
                      <a:r>
                        <a:rPr lang="en-GB" sz="1500" dirty="0"/>
                        <a:t>S/N</a:t>
                      </a:r>
                    </a:p>
                  </a:txBody>
                  <a:tcPr/>
                </a:tc>
                <a:tc>
                  <a:txBody>
                    <a:bodyPr/>
                    <a:lstStyle/>
                    <a:p>
                      <a:pPr lvl="0">
                        <a:buNone/>
                      </a:pPr>
                      <a:r>
                        <a:rPr lang="en-GB" sz="1500" b="0" i="0" u="none" strike="noStrike" noProof="0" dirty="0">
                          <a:latin typeface="Rockwell"/>
                        </a:rPr>
                        <a:t>Drug Name</a:t>
                      </a:r>
                    </a:p>
                  </a:txBody>
                  <a:tcPr/>
                </a:tc>
                <a:tc>
                  <a:txBody>
                    <a:bodyPr/>
                    <a:lstStyle/>
                    <a:p>
                      <a:pPr lvl="0">
                        <a:buNone/>
                      </a:pPr>
                      <a:r>
                        <a:rPr lang="en-GB" sz="1500" b="0" i="0" u="none" strike="noStrike" noProof="0" dirty="0">
                          <a:solidFill>
                            <a:srgbClr val="FFFFFF"/>
                          </a:solidFill>
                          <a:latin typeface="Rockwell"/>
                        </a:rPr>
                        <a:t> Drug Classification</a:t>
                      </a:r>
                      <a:endParaRPr lang="en-US" sz="1500"/>
                    </a:p>
                  </a:txBody>
                  <a:tcPr/>
                </a:tc>
                <a:extLst>
                  <a:ext uri="{0D108BD9-81ED-4DB2-BD59-A6C34878D82A}">
                    <a16:rowId xmlns:a16="http://schemas.microsoft.com/office/drawing/2014/main" val="973610998"/>
                  </a:ext>
                </a:extLst>
              </a:tr>
              <a:tr h="327129">
                <a:tc>
                  <a:txBody>
                    <a:bodyPr/>
                    <a:lstStyle/>
                    <a:p>
                      <a:pPr algn="ctr"/>
                      <a:r>
                        <a:rPr lang="en-GB" sz="1500" dirty="0"/>
                        <a:t>1</a:t>
                      </a:r>
                    </a:p>
                  </a:txBody>
                  <a:tcPr/>
                </a:tc>
                <a:tc>
                  <a:txBody>
                    <a:bodyPr/>
                    <a:lstStyle/>
                    <a:p>
                      <a:r>
                        <a:rPr lang="en-GB" sz="1500" dirty="0"/>
                        <a:t>Azole</a:t>
                      </a:r>
                    </a:p>
                  </a:txBody>
                  <a:tcPr/>
                </a:tc>
                <a:tc>
                  <a:txBody>
                    <a:bodyPr/>
                    <a:lstStyle/>
                    <a:p>
                      <a:r>
                        <a:rPr lang="en-GB" sz="1500" dirty="0"/>
                        <a:t>Antifungal(except metronidazole)</a:t>
                      </a:r>
                    </a:p>
                  </a:txBody>
                  <a:tcPr/>
                </a:tc>
                <a:extLst>
                  <a:ext uri="{0D108BD9-81ED-4DB2-BD59-A6C34878D82A}">
                    <a16:rowId xmlns:a16="http://schemas.microsoft.com/office/drawing/2014/main" val="1932433200"/>
                  </a:ext>
                </a:extLst>
              </a:tr>
              <a:tr h="327129">
                <a:tc>
                  <a:txBody>
                    <a:bodyPr/>
                    <a:lstStyle/>
                    <a:p>
                      <a:pPr algn="ctr"/>
                      <a:r>
                        <a:rPr lang="en-GB" sz="1500" dirty="0"/>
                        <a:t>2</a:t>
                      </a:r>
                    </a:p>
                  </a:txBody>
                  <a:tcPr/>
                </a:tc>
                <a:tc>
                  <a:txBody>
                    <a:bodyPr/>
                    <a:lstStyle/>
                    <a:p>
                      <a:r>
                        <a:rPr lang="en-GB" sz="1500" dirty="0"/>
                        <a:t>Caine</a:t>
                      </a:r>
                    </a:p>
                  </a:txBody>
                  <a:tcPr/>
                </a:tc>
                <a:tc>
                  <a:txBody>
                    <a:bodyPr/>
                    <a:lstStyle/>
                    <a:p>
                      <a:pPr lvl="0">
                        <a:buNone/>
                      </a:pPr>
                      <a:r>
                        <a:rPr lang="en-GB" sz="1500" b="0" i="0" u="none" strike="noStrike" noProof="0" dirty="0">
                          <a:solidFill>
                            <a:srgbClr val="000000"/>
                          </a:solidFill>
                          <a:latin typeface="Rockwell"/>
                        </a:rPr>
                        <a:t>Anaesthetic</a:t>
                      </a:r>
                      <a:endParaRPr lang="en-US" sz="1500"/>
                    </a:p>
                  </a:txBody>
                  <a:tcPr/>
                </a:tc>
                <a:extLst>
                  <a:ext uri="{0D108BD9-81ED-4DB2-BD59-A6C34878D82A}">
                    <a16:rowId xmlns:a16="http://schemas.microsoft.com/office/drawing/2014/main" val="566030863"/>
                  </a:ext>
                </a:extLst>
              </a:tr>
              <a:tr h="327129">
                <a:tc>
                  <a:txBody>
                    <a:bodyPr/>
                    <a:lstStyle/>
                    <a:p>
                      <a:pPr algn="ctr"/>
                      <a:r>
                        <a:rPr lang="en-GB" sz="1500" dirty="0"/>
                        <a:t>3</a:t>
                      </a:r>
                    </a:p>
                  </a:txBody>
                  <a:tcPr/>
                </a:tc>
                <a:tc>
                  <a:txBody>
                    <a:bodyPr/>
                    <a:lstStyle/>
                    <a:p>
                      <a:r>
                        <a:rPr lang="en-GB" sz="1500" dirty="0" err="1"/>
                        <a:t>Cillin</a:t>
                      </a:r>
                    </a:p>
                  </a:txBody>
                  <a:tcPr/>
                </a:tc>
                <a:tc>
                  <a:txBody>
                    <a:bodyPr/>
                    <a:lstStyle/>
                    <a:p>
                      <a:pPr lvl="0" algn="l">
                        <a:lnSpc>
                          <a:spcPct val="100000"/>
                        </a:lnSpc>
                        <a:spcBef>
                          <a:spcPts val="0"/>
                        </a:spcBef>
                        <a:spcAft>
                          <a:spcPts val="0"/>
                        </a:spcAft>
                        <a:buNone/>
                      </a:pPr>
                      <a:r>
                        <a:rPr lang="en-GB" sz="1500" b="0" i="0" u="none" strike="noStrike" noProof="0" dirty="0">
                          <a:solidFill>
                            <a:srgbClr val="000000"/>
                          </a:solidFill>
                        </a:rPr>
                        <a:t>Antibiotic(</a:t>
                      </a:r>
                      <a:r>
                        <a:rPr lang="en-GB" sz="1500" b="0" i="0" u="none" strike="noStrike" noProof="0" dirty="0" err="1">
                          <a:solidFill>
                            <a:srgbClr val="000000"/>
                          </a:solidFill>
                        </a:rPr>
                        <a:t>penicillins</a:t>
                      </a:r>
                      <a:r>
                        <a:rPr lang="en-GB" sz="1500" b="0" i="0" u="none" strike="noStrike" noProof="0" dirty="0">
                          <a:solidFill>
                            <a:srgbClr val="000000"/>
                          </a:solidFill>
                        </a:rPr>
                        <a:t>)</a:t>
                      </a:r>
                    </a:p>
                  </a:txBody>
                  <a:tcPr/>
                </a:tc>
                <a:extLst>
                  <a:ext uri="{0D108BD9-81ED-4DB2-BD59-A6C34878D82A}">
                    <a16:rowId xmlns:a16="http://schemas.microsoft.com/office/drawing/2014/main" val="3716663410"/>
                  </a:ext>
                </a:extLst>
              </a:tr>
              <a:tr h="327129">
                <a:tc>
                  <a:txBody>
                    <a:bodyPr/>
                    <a:lstStyle/>
                    <a:p>
                      <a:pPr algn="ctr"/>
                      <a:r>
                        <a:rPr lang="en-GB" sz="1500" dirty="0"/>
                        <a:t>4</a:t>
                      </a:r>
                    </a:p>
                  </a:txBody>
                  <a:tcPr/>
                </a:tc>
                <a:tc>
                  <a:txBody>
                    <a:bodyPr/>
                    <a:lstStyle/>
                    <a:p>
                      <a:r>
                        <a:rPr lang="en-GB" sz="1500" dirty="0" err="1"/>
                        <a:t>Mycin</a:t>
                      </a:r>
                    </a:p>
                  </a:txBody>
                  <a:tcPr/>
                </a:tc>
                <a:tc>
                  <a:txBody>
                    <a:bodyPr/>
                    <a:lstStyle/>
                    <a:p>
                      <a:pPr lvl="0">
                        <a:buNone/>
                      </a:pPr>
                      <a:r>
                        <a:rPr lang="en-GB" sz="1500" b="0" i="0" u="none" strike="noStrike" noProof="0" dirty="0">
                          <a:solidFill>
                            <a:srgbClr val="000000"/>
                          </a:solidFill>
                          <a:latin typeface="Rockwell"/>
                        </a:rPr>
                        <a:t>Antibiotic</a:t>
                      </a:r>
                      <a:endParaRPr lang="en-US" sz="1500"/>
                    </a:p>
                  </a:txBody>
                  <a:tcPr/>
                </a:tc>
                <a:extLst>
                  <a:ext uri="{0D108BD9-81ED-4DB2-BD59-A6C34878D82A}">
                    <a16:rowId xmlns:a16="http://schemas.microsoft.com/office/drawing/2014/main" val="964537882"/>
                  </a:ext>
                </a:extLst>
              </a:tr>
              <a:tr h="327129">
                <a:tc>
                  <a:txBody>
                    <a:bodyPr/>
                    <a:lstStyle/>
                    <a:p>
                      <a:pPr algn="ctr"/>
                      <a:r>
                        <a:rPr lang="en-GB" sz="1500" dirty="0"/>
                        <a:t>5</a:t>
                      </a:r>
                    </a:p>
                  </a:txBody>
                  <a:tcPr/>
                </a:tc>
                <a:tc>
                  <a:txBody>
                    <a:bodyPr/>
                    <a:lstStyle/>
                    <a:p>
                      <a:r>
                        <a:rPr lang="en-GB" sz="1500" dirty="0" err="1"/>
                        <a:t>Micin</a:t>
                      </a:r>
                    </a:p>
                  </a:txBody>
                  <a:tcPr/>
                </a:tc>
                <a:tc>
                  <a:txBody>
                    <a:bodyPr/>
                    <a:lstStyle/>
                    <a:p>
                      <a:pPr lvl="0">
                        <a:buNone/>
                      </a:pPr>
                      <a:r>
                        <a:rPr lang="en-GB" sz="1500" b="0" i="0" u="none" strike="noStrike" noProof="0" dirty="0">
                          <a:solidFill>
                            <a:srgbClr val="000000"/>
                          </a:solidFill>
                          <a:latin typeface="Rockwell"/>
                        </a:rPr>
                        <a:t>Antibiotic</a:t>
                      </a:r>
                      <a:endParaRPr lang="en-US" sz="1500"/>
                    </a:p>
                  </a:txBody>
                  <a:tcPr/>
                </a:tc>
                <a:extLst>
                  <a:ext uri="{0D108BD9-81ED-4DB2-BD59-A6C34878D82A}">
                    <a16:rowId xmlns:a16="http://schemas.microsoft.com/office/drawing/2014/main" val="2062150285"/>
                  </a:ext>
                </a:extLst>
              </a:tr>
              <a:tr h="327129">
                <a:tc>
                  <a:txBody>
                    <a:bodyPr/>
                    <a:lstStyle/>
                    <a:p>
                      <a:pPr algn="ctr"/>
                      <a:r>
                        <a:rPr lang="en-GB" sz="1500" dirty="0"/>
                        <a:t>6</a:t>
                      </a:r>
                    </a:p>
                  </a:txBody>
                  <a:tcPr/>
                </a:tc>
                <a:tc>
                  <a:txBody>
                    <a:bodyPr/>
                    <a:lstStyle/>
                    <a:p>
                      <a:r>
                        <a:rPr lang="en-GB" sz="1500" dirty="0" err="1"/>
                        <a:t>Cycline</a:t>
                      </a:r>
                      <a:endParaRPr lang="en-GB" sz="1500" dirty="0"/>
                    </a:p>
                  </a:txBody>
                  <a:tcPr/>
                </a:tc>
                <a:tc>
                  <a:txBody>
                    <a:bodyPr/>
                    <a:lstStyle/>
                    <a:p>
                      <a:pPr lvl="0">
                        <a:buNone/>
                      </a:pPr>
                      <a:r>
                        <a:rPr lang="en-GB" sz="1500" b="0" i="0" u="none" strike="noStrike" noProof="0" dirty="0">
                          <a:solidFill>
                            <a:srgbClr val="000000"/>
                          </a:solidFill>
                          <a:latin typeface="Rockwell"/>
                        </a:rPr>
                        <a:t>Antibiotic</a:t>
                      </a:r>
                      <a:endParaRPr lang="en-US" sz="1500"/>
                    </a:p>
                  </a:txBody>
                  <a:tcPr/>
                </a:tc>
                <a:extLst>
                  <a:ext uri="{0D108BD9-81ED-4DB2-BD59-A6C34878D82A}">
                    <a16:rowId xmlns:a16="http://schemas.microsoft.com/office/drawing/2014/main" val="565271569"/>
                  </a:ext>
                </a:extLst>
              </a:tr>
              <a:tr h="327129">
                <a:tc>
                  <a:txBody>
                    <a:bodyPr/>
                    <a:lstStyle/>
                    <a:p>
                      <a:pPr algn="ctr"/>
                      <a:r>
                        <a:rPr lang="en-GB" sz="1500" dirty="0"/>
                        <a:t>7</a:t>
                      </a:r>
                    </a:p>
                  </a:txBody>
                  <a:tcPr/>
                </a:tc>
                <a:tc>
                  <a:txBody>
                    <a:bodyPr/>
                    <a:lstStyle/>
                    <a:p>
                      <a:r>
                        <a:rPr lang="en-GB" sz="1500" dirty="0" err="1"/>
                        <a:t>Oxacin</a:t>
                      </a:r>
                    </a:p>
                  </a:txBody>
                  <a:tcPr/>
                </a:tc>
                <a:tc>
                  <a:txBody>
                    <a:bodyPr/>
                    <a:lstStyle/>
                    <a:p>
                      <a:pPr lvl="0">
                        <a:buNone/>
                      </a:pPr>
                      <a:r>
                        <a:rPr lang="en-GB" sz="1500" b="0" i="0" u="none" strike="noStrike" noProof="0" dirty="0">
                          <a:solidFill>
                            <a:srgbClr val="000000"/>
                          </a:solidFill>
                          <a:latin typeface="Rockwell"/>
                        </a:rPr>
                        <a:t>Antibiotic</a:t>
                      </a:r>
                      <a:endParaRPr lang="en-US" sz="1500"/>
                    </a:p>
                  </a:txBody>
                  <a:tcPr/>
                </a:tc>
                <a:extLst>
                  <a:ext uri="{0D108BD9-81ED-4DB2-BD59-A6C34878D82A}">
                    <a16:rowId xmlns:a16="http://schemas.microsoft.com/office/drawing/2014/main" val="4058284445"/>
                  </a:ext>
                </a:extLst>
              </a:tr>
              <a:tr h="327129">
                <a:tc>
                  <a:txBody>
                    <a:bodyPr/>
                    <a:lstStyle/>
                    <a:p>
                      <a:pPr lvl="0" algn="ctr">
                        <a:buNone/>
                      </a:pPr>
                      <a:r>
                        <a:rPr lang="en-GB" sz="1500" dirty="0"/>
                        <a:t>8</a:t>
                      </a:r>
                    </a:p>
                  </a:txBody>
                  <a:tcPr/>
                </a:tc>
                <a:tc>
                  <a:txBody>
                    <a:bodyPr/>
                    <a:lstStyle/>
                    <a:p>
                      <a:pPr lvl="0">
                        <a:buNone/>
                      </a:pPr>
                      <a:r>
                        <a:rPr lang="en-GB" sz="1500" dirty="0" err="1"/>
                        <a:t>Ceph</a:t>
                      </a:r>
                    </a:p>
                  </a:txBody>
                  <a:tcPr/>
                </a:tc>
                <a:tc>
                  <a:txBody>
                    <a:bodyPr/>
                    <a:lstStyle/>
                    <a:p>
                      <a:pPr lvl="0">
                        <a:buNone/>
                      </a:pPr>
                      <a:r>
                        <a:rPr lang="en-GB" sz="1500" dirty="0"/>
                        <a:t>Antibiotic(cephalosporins)</a:t>
                      </a:r>
                    </a:p>
                  </a:txBody>
                  <a:tcPr/>
                </a:tc>
                <a:extLst>
                  <a:ext uri="{0D108BD9-81ED-4DB2-BD59-A6C34878D82A}">
                    <a16:rowId xmlns:a16="http://schemas.microsoft.com/office/drawing/2014/main" val="2373302662"/>
                  </a:ext>
                </a:extLst>
              </a:tr>
              <a:tr h="327129">
                <a:tc>
                  <a:txBody>
                    <a:bodyPr/>
                    <a:lstStyle/>
                    <a:p>
                      <a:pPr lvl="0" algn="ctr">
                        <a:buNone/>
                      </a:pPr>
                      <a:r>
                        <a:rPr lang="en-GB" sz="1500" dirty="0"/>
                        <a:t>9</a:t>
                      </a:r>
                    </a:p>
                  </a:txBody>
                  <a:tcPr/>
                </a:tc>
                <a:tc>
                  <a:txBody>
                    <a:bodyPr/>
                    <a:lstStyle/>
                    <a:p>
                      <a:pPr lvl="0">
                        <a:buNone/>
                      </a:pPr>
                      <a:r>
                        <a:rPr lang="en-GB" sz="1500" dirty="0" err="1"/>
                        <a:t>Cef</a:t>
                      </a:r>
                    </a:p>
                  </a:txBody>
                  <a:tcPr/>
                </a:tc>
                <a:tc>
                  <a:txBody>
                    <a:bodyPr/>
                    <a:lstStyle/>
                    <a:p>
                      <a:pPr lvl="0">
                        <a:buNone/>
                      </a:pPr>
                      <a:r>
                        <a:rPr lang="en-GB" sz="1500" b="0" i="0" u="none" strike="noStrike" noProof="0" dirty="0">
                          <a:solidFill>
                            <a:srgbClr val="000000"/>
                          </a:solidFill>
                          <a:latin typeface="Rockwell"/>
                        </a:rPr>
                        <a:t>Antibiotic(cephalosporins)</a:t>
                      </a:r>
                      <a:endParaRPr lang="en-US" sz="1500"/>
                    </a:p>
                  </a:txBody>
                  <a:tcPr/>
                </a:tc>
                <a:extLst>
                  <a:ext uri="{0D108BD9-81ED-4DB2-BD59-A6C34878D82A}">
                    <a16:rowId xmlns:a16="http://schemas.microsoft.com/office/drawing/2014/main" val="632717040"/>
                  </a:ext>
                </a:extLst>
              </a:tr>
              <a:tr h="327129">
                <a:tc>
                  <a:txBody>
                    <a:bodyPr/>
                    <a:lstStyle/>
                    <a:p>
                      <a:pPr lvl="0" algn="ctr">
                        <a:buNone/>
                      </a:pPr>
                      <a:r>
                        <a:rPr lang="en-GB" sz="1500" dirty="0"/>
                        <a:t>10</a:t>
                      </a:r>
                    </a:p>
                  </a:txBody>
                  <a:tcPr/>
                </a:tc>
                <a:tc>
                  <a:txBody>
                    <a:bodyPr/>
                    <a:lstStyle/>
                    <a:p>
                      <a:pPr lvl="0">
                        <a:buNone/>
                      </a:pPr>
                      <a:r>
                        <a:rPr lang="en-GB" sz="1500" dirty="0"/>
                        <a:t>Dine</a:t>
                      </a:r>
                    </a:p>
                  </a:txBody>
                  <a:tcPr/>
                </a:tc>
                <a:tc>
                  <a:txBody>
                    <a:bodyPr/>
                    <a:lstStyle/>
                    <a:p>
                      <a:pPr lvl="0">
                        <a:buNone/>
                      </a:pPr>
                      <a:r>
                        <a:rPr lang="en-GB" sz="1500" b="0" i="0" u="none" strike="noStrike" noProof="0" dirty="0">
                          <a:solidFill>
                            <a:srgbClr val="000000"/>
                          </a:solidFill>
                          <a:latin typeface="Rockwell"/>
                        </a:rPr>
                        <a:t>H2 blockers (anti-ulcers)</a:t>
                      </a:r>
                      <a:endParaRPr lang="en-US" sz="1500"/>
                    </a:p>
                  </a:txBody>
                  <a:tcPr/>
                </a:tc>
                <a:extLst>
                  <a:ext uri="{0D108BD9-81ED-4DB2-BD59-A6C34878D82A}">
                    <a16:rowId xmlns:a16="http://schemas.microsoft.com/office/drawing/2014/main" val="137319514"/>
                  </a:ext>
                </a:extLst>
              </a:tr>
              <a:tr h="327129">
                <a:tc>
                  <a:txBody>
                    <a:bodyPr/>
                    <a:lstStyle/>
                    <a:p>
                      <a:pPr lvl="0" algn="ctr">
                        <a:buNone/>
                      </a:pPr>
                      <a:r>
                        <a:rPr lang="en-GB" sz="1500" dirty="0"/>
                        <a:t>11</a:t>
                      </a:r>
                    </a:p>
                  </a:txBody>
                  <a:tcPr/>
                </a:tc>
                <a:tc>
                  <a:txBody>
                    <a:bodyPr/>
                    <a:lstStyle/>
                    <a:p>
                      <a:pPr lvl="0">
                        <a:buNone/>
                      </a:pPr>
                      <a:r>
                        <a:rPr lang="en-GB" sz="1500" dirty="0"/>
                        <a:t>Done</a:t>
                      </a:r>
                    </a:p>
                  </a:txBody>
                  <a:tcPr/>
                </a:tc>
                <a:tc>
                  <a:txBody>
                    <a:bodyPr/>
                    <a:lstStyle/>
                    <a:p>
                      <a:pPr lvl="0">
                        <a:buNone/>
                      </a:pPr>
                      <a:r>
                        <a:rPr lang="en-GB" sz="1500" dirty="0" err="1"/>
                        <a:t>Opiod</a:t>
                      </a:r>
                      <a:r>
                        <a:rPr lang="en-GB" sz="1500" dirty="0"/>
                        <a:t> analgesics</a:t>
                      </a:r>
                    </a:p>
                  </a:txBody>
                  <a:tcPr/>
                </a:tc>
                <a:extLst>
                  <a:ext uri="{0D108BD9-81ED-4DB2-BD59-A6C34878D82A}">
                    <a16:rowId xmlns:a16="http://schemas.microsoft.com/office/drawing/2014/main" val="458199862"/>
                  </a:ext>
                </a:extLst>
              </a:tr>
              <a:tr h="327129">
                <a:tc>
                  <a:txBody>
                    <a:bodyPr/>
                    <a:lstStyle/>
                    <a:p>
                      <a:pPr lvl="0" algn="ctr">
                        <a:buNone/>
                      </a:pPr>
                      <a:r>
                        <a:rPr lang="en-GB" sz="1500" dirty="0"/>
                        <a:t>12</a:t>
                      </a:r>
                    </a:p>
                  </a:txBody>
                  <a:tcPr/>
                </a:tc>
                <a:tc>
                  <a:txBody>
                    <a:bodyPr/>
                    <a:lstStyle/>
                    <a:p>
                      <a:pPr lvl="0">
                        <a:buNone/>
                      </a:pPr>
                      <a:r>
                        <a:rPr lang="en-GB" sz="1500" dirty="0"/>
                        <a:t>Ide</a:t>
                      </a:r>
                    </a:p>
                  </a:txBody>
                  <a:tcPr/>
                </a:tc>
                <a:tc>
                  <a:txBody>
                    <a:bodyPr/>
                    <a:lstStyle/>
                    <a:p>
                      <a:pPr lvl="0">
                        <a:buNone/>
                      </a:pPr>
                      <a:r>
                        <a:rPr lang="en-GB" sz="1500" dirty="0"/>
                        <a:t>Oral </a:t>
                      </a:r>
                      <a:r>
                        <a:rPr lang="en-GB" sz="1500" dirty="0" err="1"/>
                        <a:t>hypoglycemics</a:t>
                      </a:r>
                    </a:p>
                  </a:txBody>
                  <a:tcPr/>
                </a:tc>
                <a:extLst>
                  <a:ext uri="{0D108BD9-81ED-4DB2-BD59-A6C34878D82A}">
                    <a16:rowId xmlns:a16="http://schemas.microsoft.com/office/drawing/2014/main" val="3771160085"/>
                  </a:ext>
                </a:extLst>
              </a:tr>
              <a:tr h="327129">
                <a:tc>
                  <a:txBody>
                    <a:bodyPr/>
                    <a:lstStyle/>
                    <a:p>
                      <a:pPr lvl="0" algn="ctr">
                        <a:buNone/>
                      </a:pPr>
                      <a:r>
                        <a:rPr lang="en-GB" sz="1500" dirty="0"/>
                        <a:t>13</a:t>
                      </a:r>
                    </a:p>
                  </a:txBody>
                  <a:tcPr/>
                </a:tc>
                <a:tc>
                  <a:txBody>
                    <a:bodyPr/>
                    <a:lstStyle/>
                    <a:p>
                      <a:pPr lvl="0">
                        <a:buNone/>
                      </a:pPr>
                      <a:r>
                        <a:rPr lang="en-GB" sz="1500" dirty="0"/>
                        <a:t>Lam</a:t>
                      </a:r>
                    </a:p>
                  </a:txBody>
                  <a:tcPr/>
                </a:tc>
                <a:tc>
                  <a:txBody>
                    <a:bodyPr/>
                    <a:lstStyle/>
                    <a:p>
                      <a:pPr lvl="0">
                        <a:buNone/>
                      </a:pPr>
                      <a:r>
                        <a:rPr lang="en-GB" sz="1500" b="0" i="0" u="none" strike="noStrike" noProof="0" dirty="0">
                          <a:solidFill>
                            <a:srgbClr val="000000"/>
                          </a:solidFill>
                          <a:latin typeface="Rockwell"/>
                        </a:rPr>
                        <a:t>Anti-anxiety</a:t>
                      </a:r>
                      <a:endParaRPr lang="en-US" sz="1500"/>
                    </a:p>
                  </a:txBody>
                  <a:tcPr/>
                </a:tc>
                <a:extLst>
                  <a:ext uri="{0D108BD9-81ED-4DB2-BD59-A6C34878D82A}">
                    <a16:rowId xmlns:a16="http://schemas.microsoft.com/office/drawing/2014/main" val="1450275080"/>
                  </a:ext>
                </a:extLst>
              </a:tr>
              <a:tr h="327129">
                <a:tc>
                  <a:txBody>
                    <a:bodyPr/>
                    <a:lstStyle/>
                    <a:p>
                      <a:pPr lvl="0" algn="ctr">
                        <a:buNone/>
                      </a:pPr>
                      <a:r>
                        <a:rPr lang="en-GB" sz="1500" dirty="0"/>
                        <a:t>14</a:t>
                      </a:r>
                    </a:p>
                  </a:txBody>
                  <a:tcPr/>
                </a:tc>
                <a:tc>
                  <a:txBody>
                    <a:bodyPr/>
                    <a:lstStyle/>
                    <a:p>
                      <a:pPr lvl="0">
                        <a:buNone/>
                      </a:pPr>
                      <a:r>
                        <a:rPr lang="en-GB" sz="1500" dirty="0"/>
                        <a:t>Pam</a:t>
                      </a:r>
                    </a:p>
                  </a:txBody>
                  <a:tcPr/>
                </a:tc>
                <a:tc>
                  <a:txBody>
                    <a:bodyPr/>
                    <a:lstStyle/>
                    <a:p>
                      <a:pPr lvl="0">
                        <a:buNone/>
                      </a:pPr>
                      <a:r>
                        <a:rPr lang="en-GB" sz="1500" dirty="0"/>
                        <a:t>Anti-anxiety</a:t>
                      </a:r>
                    </a:p>
                  </a:txBody>
                  <a:tcPr/>
                </a:tc>
                <a:extLst>
                  <a:ext uri="{0D108BD9-81ED-4DB2-BD59-A6C34878D82A}">
                    <a16:rowId xmlns:a16="http://schemas.microsoft.com/office/drawing/2014/main" val="3436036676"/>
                  </a:ext>
                </a:extLst>
              </a:tr>
              <a:tr h="327129">
                <a:tc>
                  <a:txBody>
                    <a:bodyPr/>
                    <a:lstStyle/>
                    <a:p>
                      <a:pPr lvl="0" algn="ctr">
                        <a:buNone/>
                      </a:pPr>
                      <a:r>
                        <a:rPr lang="en-GB" sz="1500" dirty="0"/>
                        <a:t>15</a:t>
                      </a:r>
                    </a:p>
                  </a:txBody>
                  <a:tcPr/>
                </a:tc>
                <a:tc>
                  <a:txBody>
                    <a:bodyPr/>
                    <a:lstStyle/>
                    <a:p>
                      <a:pPr lvl="0">
                        <a:buNone/>
                      </a:pPr>
                      <a:r>
                        <a:rPr lang="en-GB" sz="1500" dirty="0"/>
                        <a:t>Mide</a:t>
                      </a:r>
                    </a:p>
                  </a:txBody>
                  <a:tcPr/>
                </a:tc>
                <a:tc>
                  <a:txBody>
                    <a:bodyPr/>
                    <a:lstStyle/>
                    <a:p>
                      <a:pPr lvl="0">
                        <a:buNone/>
                      </a:pPr>
                      <a:r>
                        <a:rPr lang="en-GB" sz="1500" dirty="0"/>
                        <a:t>Diuretics</a:t>
                      </a:r>
                    </a:p>
                  </a:txBody>
                  <a:tcPr/>
                </a:tc>
                <a:extLst>
                  <a:ext uri="{0D108BD9-81ED-4DB2-BD59-A6C34878D82A}">
                    <a16:rowId xmlns:a16="http://schemas.microsoft.com/office/drawing/2014/main" val="2738411613"/>
                  </a:ext>
                </a:extLst>
              </a:tr>
              <a:tr h="327129">
                <a:tc>
                  <a:txBody>
                    <a:bodyPr/>
                    <a:lstStyle/>
                    <a:p>
                      <a:pPr lvl="0" algn="ctr">
                        <a:buNone/>
                      </a:pPr>
                      <a:r>
                        <a:rPr lang="en-GB" sz="1500" dirty="0"/>
                        <a:t>16</a:t>
                      </a:r>
                    </a:p>
                  </a:txBody>
                  <a:tcPr/>
                </a:tc>
                <a:tc>
                  <a:txBody>
                    <a:bodyPr/>
                    <a:lstStyle/>
                    <a:p>
                      <a:pPr lvl="0">
                        <a:buNone/>
                      </a:pPr>
                      <a:r>
                        <a:rPr lang="en-GB" sz="1500" dirty="0"/>
                        <a:t>Zide</a:t>
                      </a:r>
                    </a:p>
                  </a:txBody>
                  <a:tcPr/>
                </a:tc>
                <a:tc>
                  <a:txBody>
                    <a:bodyPr/>
                    <a:lstStyle/>
                    <a:p>
                      <a:pPr lvl="0">
                        <a:buNone/>
                      </a:pPr>
                      <a:r>
                        <a:rPr lang="en-GB" sz="1500" dirty="0"/>
                        <a:t>Diuretics</a:t>
                      </a:r>
                    </a:p>
                  </a:txBody>
                  <a:tcPr/>
                </a:tc>
                <a:extLst>
                  <a:ext uri="{0D108BD9-81ED-4DB2-BD59-A6C34878D82A}">
                    <a16:rowId xmlns:a16="http://schemas.microsoft.com/office/drawing/2014/main" val="2880651728"/>
                  </a:ext>
                </a:extLst>
              </a:tr>
              <a:tr h="327129">
                <a:tc>
                  <a:txBody>
                    <a:bodyPr/>
                    <a:lstStyle/>
                    <a:p>
                      <a:pPr lvl="0" algn="ctr">
                        <a:buNone/>
                      </a:pPr>
                      <a:r>
                        <a:rPr lang="en-GB" sz="1500" dirty="0"/>
                        <a:t>17</a:t>
                      </a:r>
                    </a:p>
                  </a:txBody>
                  <a:tcPr/>
                </a:tc>
                <a:tc>
                  <a:txBody>
                    <a:bodyPr/>
                    <a:lstStyle/>
                    <a:p>
                      <a:pPr lvl="0">
                        <a:buNone/>
                      </a:pPr>
                      <a:r>
                        <a:rPr lang="en-GB" sz="1500" dirty="0" err="1"/>
                        <a:t>Nium</a:t>
                      </a:r>
                    </a:p>
                  </a:txBody>
                  <a:tcPr/>
                </a:tc>
                <a:tc>
                  <a:txBody>
                    <a:bodyPr/>
                    <a:lstStyle/>
                    <a:p>
                      <a:pPr lvl="0">
                        <a:buNone/>
                      </a:pPr>
                      <a:r>
                        <a:rPr lang="en-GB" sz="1500" dirty="0"/>
                        <a:t>Neuromuscular blocking agents</a:t>
                      </a:r>
                    </a:p>
                  </a:txBody>
                  <a:tcPr/>
                </a:tc>
                <a:extLst>
                  <a:ext uri="{0D108BD9-81ED-4DB2-BD59-A6C34878D82A}">
                    <a16:rowId xmlns:a16="http://schemas.microsoft.com/office/drawing/2014/main" val="2602896616"/>
                  </a:ext>
                </a:extLst>
              </a:tr>
            </a:tbl>
          </a:graphicData>
        </a:graphic>
      </p:graphicFrame>
    </p:spTree>
    <p:extLst>
      <p:ext uri="{BB962C8B-B14F-4D97-AF65-F5344CB8AC3E}">
        <p14:creationId xmlns:p14="http://schemas.microsoft.com/office/powerpoint/2010/main" val="1891436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4" name="Picture 4" descr="A graph of different colored bars&#10;&#10;Description automatically generated">
            <a:extLst>
              <a:ext uri="{FF2B5EF4-FFF2-40B4-BE49-F238E27FC236}">
                <a16:creationId xmlns:a16="http://schemas.microsoft.com/office/drawing/2014/main" id="{659ACF7D-9C6F-1D9E-0BCF-85840B660DDF}"/>
              </a:ext>
            </a:extLst>
          </p:cNvPr>
          <p:cNvPicPr>
            <a:picLocks noGrp="1" noChangeAspect="1"/>
          </p:cNvPicPr>
          <p:nvPr>
            <p:ph idx="1"/>
          </p:nvPr>
        </p:nvPicPr>
        <p:blipFill>
          <a:blip r:embed="rId2"/>
          <a:stretch>
            <a:fillRect/>
          </a:stretch>
        </p:blipFill>
        <p:spPr>
          <a:xfrm>
            <a:off x="1923864" y="124669"/>
            <a:ext cx="10686490" cy="6753946"/>
          </a:xfrm>
        </p:spPr>
      </p:pic>
      <p:sp>
        <p:nvSpPr>
          <p:cNvPr id="2" name="Title 1">
            <a:extLst>
              <a:ext uri="{FF2B5EF4-FFF2-40B4-BE49-F238E27FC236}">
                <a16:creationId xmlns:a16="http://schemas.microsoft.com/office/drawing/2014/main" id="{6125A777-C230-F3B4-ED2E-5379F65794A3}"/>
              </a:ext>
            </a:extLst>
          </p:cNvPr>
          <p:cNvSpPr>
            <a:spLocks noGrp="1"/>
          </p:cNvSpPr>
          <p:nvPr>
            <p:ph type="title"/>
          </p:nvPr>
        </p:nvSpPr>
        <p:spPr>
          <a:xfrm>
            <a:off x="1946767" y="-6484"/>
            <a:ext cx="6939195" cy="425643"/>
          </a:xfrm>
        </p:spPr>
        <p:txBody>
          <a:bodyPr anchor="t">
            <a:noAutofit/>
          </a:bodyPr>
          <a:lstStyle/>
          <a:p>
            <a:pPr algn="l"/>
            <a:r>
              <a:rPr lang="en-GB" sz="2400" b="1" dirty="0">
                <a:solidFill>
                  <a:schemeClr val="accent1"/>
                </a:solidFill>
                <a:latin typeface="Rockwell"/>
                <a:ea typeface="Calibri Light"/>
                <a:cs typeface="Calibri Light"/>
              </a:rPr>
              <a:t>CLASSIFICATION OF DRUGS USED</a:t>
            </a:r>
          </a:p>
        </p:txBody>
      </p:sp>
      <p:sp>
        <p:nvSpPr>
          <p:cNvPr id="5" name="TextBox 4">
            <a:extLst>
              <a:ext uri="{FF2B5EF4-FFF2-40B4-BE49-F238E27FC236}">
                <a16:creationId xmlns:a16="http://schemas.microsoft.com/office/drawing/2014/main" id="{C4A6DF5E-96BD-C5F4-236D-E7286890CC48}"/>
              </a:ext>
            </a:extLst>
          </p:cNvPr>
          <p:cNvSpPr txBox="1"/>
          <p:nvPr/>
        </p:nvSpPr>
        <p:spPr>
          <a:xfrm>
            <a:off x="1524000" y="107323"/>
            <a:ext cx="52159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dirty="0">
                <a:solidFill>
                  <a:srgbClr val="FFFFFF"/>
                </a:solidFill>
              </a:rPr>
              <a:t>2.</a:t>
            </a:r>
          </a:p>
        </p:txBody>
      </p:sp>
    </p:spTree>
    <p:extLst>
      <p:ext uri="{BB962C8B-B14F-4D97-AF65-F5344CB8AC3E}">
        <p14:creationId xmlns:p14="http://schemas.microsoft.com/office/powerpoint/2010/main" val="4004538633"/>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office theme</Template>
  <TotalTime>24</TotalTime>
  <Words>3688</Words>
  <Application>Microsoft Office PowerPoint</Application>
  <PresentationFormat>Widescreen</PresentationFormat>
  <Paragraphs>575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 Light</vt:lpstr>
      <vt:lpstr>Rockwell</vt:lpstr>
      <vt:lpstr>Söhne</vt:lpstr>
      <vt:lpstr>Wingdings</vt:lpstr>
      <vt:lpstr>Atlas</vt:lpstr>
      <vt:lpstr>ADUKWU REUBEN</vt:lpstr>
      <vt:lpstr>PowerPoint Presentation</vt:lpstr>
      <vt:lpstr>PowerPoint Presentation</vt:lpstr>
      <vt:lpstr>PowerPoint Presentation</vt:lpstr>
      <vt:lpstr>PowerPoint Presentation</vt:lpstr>
      <vt:lpstr> </vt:lpstr>
      <vt:lpstr>PowerPoint Presentation</vt:lpstr>
      <vt:lpstr>PowerPoint Presentation</vt:lpstr>
      <vt:lpstr>CLASSIFICATION OF DRUGS USED</vt:lpstr>
      <vt:lpstr>PowerPoint Presentation</vt:lpstr>
      <vt:lpstr>PowerPoint Presentation</vt:lpstr>
      <vt:lpstr>Drugs with top review.</vt:lpstr>
      <vt:lpstr>4. How many drugs do we have?</vt:lpstr>
      <vt:lpstr>PowerPoint Presentation</vt:lpstr>
      <vt:lpstr>PowerPoint Presentation</vt:lpstr>
      <vt:lpstr>Top conditions with the highest number of drugs</vt:lpstr>
      <vt:lpstr>6.  Number of patients that searched on a particular drug (Code &amp; Result)</vt:lpstr>
      <vt:lpstr>PowerPoint Presentation</vt:lpstr>
      <vt:lpstr>PowerPoint Presentation</vt:lpstr>
      <vt:lpstr>8. Correlation between Rating, Review text, and Useful Count (Result)</vt:lpstr>
      <vt:lpstr>PowerPoint Presentation</vt:lpstr>
      <vt:lpstr>9.  Predicting the rating using the review (Result)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 5 Conditions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Rueben Adukwu</cp:lastModifiedBy>
  <cp:revision>2724</cp:revision>
  <dcterms:created xsi:type="dcterms:W3CDTF">2023-07-10T12:47:03Z</dcterms:created>
  <dcterms:modified xsi:type="dcterms:W3CDTF">2023-09-18T15:35:41Z</dcterms:modified>
</cp:coreProperties>
</file>