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73" r:id="rId4"/>
    <p:sldId id="303" r:id="rId5"/>
    <p:sldId id="294" r:id="rId6"/>
    <p:sldId id="278" r:id="rId7"/>
    <p:sldId id="279" r:id="rId8"/>
    <p:sldId id="276" r:id="rId9"/>
    <p:sldId id="277" r:id="rId10"/>
    <p:sldId id="295" r:id="rId11"/>
    <p:sldId id="280" r:id="rId12"/>
    <p:sldId id="302" r:id="rId13"/>
    <p:sldId id="281" r:id="rId14"/>
    <p:sldId id="297" r:id="rId15"/>
    <p:sldId id="282" r:id="rId16"/>
    <p:sldId id="284" r:id="rId17"/>
    <p:sldId id="285" r:id="rId18"/>
    <p:sldId id="304" r:id="rId19"/>
    <p:sldId id="286" r:id="rId20"/>
    <p:sldId id="306" r:id="rId21"/>
    <p:sldId id="287" r:id="rId22"/>
    <p:sldId id="307" r:id="rId23"/>
    <p:sldId id="296" r:id="rId24"/>
    <p:sldId id="283" r:id="rId25"/>
    <p:sldId id="288" r:id="rId26"/>
    <p:sldId id="289" r:id="rId27"/>
    <p:sldId id="298" r:id="rId28"/>
    <p:sldId id="290" r:id="rId29"/>
    <p:sldId id="291" r:id="rId30"/>
    <p:sldId id="292" r:id="rId31"/>
    <p:sldId id="299" r:id="rId32"/>
    <p:sldId id="300" r:id="rId33"/>
    <p:sldId id="293" r:id="rId34"/>
    <p:sldId id="301" r:id="rId35"/>
    <p:sldId id="260" r:id="rId36"/>
    <p:sldId id="26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1D63C8-7C89-4F54-BD7F-89B8B0C43A12}" v="2" dt="2020-04-21T17:57:38.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76" d="100"/>
          <a:sy n="76" d="100"/>
        </p:scale>
        <p:origin x="84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UBEN JOSLIN COUTINHO" userId="831e04f643647576" providerId="LiveId" clId="{631D63C8-7C89-4F54-BD7F-89B8B0C43A12}"/>
    <pc:docChg chg="modSld">
      <pc:chgData name="REUBEN JOSLIN COUTINHO" userId="831e04f643647576" providerId="LiveId" clId="{631D63C8-7C89-4F54-BD7F-89B8B0C43A12}" dt="2020-04-21T17:57:52.241" v="8" actId="14100"/>
      <pc:docMkLst>
        <pc:docMk/>
      </pc:docMkLst>
      <pc:sldChg chg="addSp delSp modSp mod">
        <pc:chgData name="REUBEN JOSLIN COUTINHO" userId="831e04f643647576" providerId="LiveId" clId="{631D63C8-7C89-4F54-BD7F-89B8B0C43A12}" dt="2020-04-21T17:57:52.241" v="8" actId="14100"/>
        <pc:sldMkLst>
          <pc:docMk/>
          <pc:sldMk cId="1003092720" sldId="281"/>
        </pc:sldMkLst>
        <pc:spChg chg="add del mod">
          <ac:chgData name="REUBEN JOSLIN COUTINHO" userId="831e04f643647576" providerId="LiveId" clId="{631D63C8-7C89-4F54-BD7F-89B8B0C43A12}" dt="2020-04-21T17:57:38.716" v="3"/>
          <ac:spMkLst>
            <pc:docMk/>
            <pc:sldMk cId="1003092720" sldId="281"/>
            <ac:spMk id="4" creationId="{03B0ED70-58DD-4EBC-ABC3-22FB400E7060}"/>
          </ac:spMkLst>
        </pc:spChg>
        <pc:picChg chg="add mod">
          <ac:chgData name="REUBEN JOSLIN COUTINHO" userId="831e04f643647576" providerId="LiveId" clId="{631D63C8-7C89-4F54-BD7F-89B8B0C43A12}" dt="2020-04-21T17:57:52.241" v="8" actId="14100"/>
          <ac:picMkLst>
            <pc:docMk/>
            <pc:sldMk cId="1003092720" sldId="281"/>
            <ac:picMk id="5" creationId="{CD6F1099-BEC3-44C0-998B-8926C5C27F9D}"/>
          </ac:picMkLst>
        </pc:picChg>
        <pc:picChg chg="del">
          <ac:chgData name="REUBEN JOSLIN COUTINHO" userId="831e04f643647576" providerId="LiveId" clId="{631D63C8-7C89-4F54-BD7F-89B8B0C43A12}" dt="2020-04-21T17:57:35.579" v="2" actId="478"/>
          <ac:picMkLst>
            <pc:docMk/>
            <pc:sldMk cId="1003092720" sldId="281"/>
            <ac:picMk id="6" creationId="{8002AC23-32F1-4589-B1DD-CA2A4B35A8E7}"/>
          </ac:picMkLst>
        </pc:picChg>
      </pc:sldChg>
      <pc:sldChg chg="modSp mod">
        <pc:chgData name="REUBEN JOSLIN COUTINHO" userId="831e04f643647576" providerId="LiveId" clId="{631D63C8-7C89-4F54-BD7F-89B8B0C43A12}" dt="2020-04-21T17:52:58.518" v="1" actId="14100"/>
        <pc:sldMkLst>
          <pc:docMk/>
          <pc:sldMk cId="2490828343" sldId="297"/>
        </pc:sldMkLst>
        <pc:spChg chg="mod">
          <ac:chgData name="REUBEN JOSLIN COUTINHO" userId="831e04f643647576" providerId="LiveId" clId="{631D63C8-7C89-4F54-BD7F-89B8B0C43A12}" dt="2020-04-21T17:52:58.518" v="1" actId="14100"/>
          <ac:spMkLst>
            <pc:docMk/>
            <pc:sldMk cId="2490828343" sldId="297"/>
            <ac:spMk id="3" creationId="{415C36DC-B311-4F9A-AC84-349E9C884B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B4BF2C-07DE-41DB-8809-2375A0711E9C}" type="datetimeFigureOut">
              <a:rPr lang="en-US" smtClean="0"/>
              <a:t>8/16/2020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AC858B-D7BD-4F2D-8B0E-446F8E9013D4}" type="slidenum">
              <a:rPr lang="en-US" smtClean="0"/>
              <a:t>‹#›</a:t>
            </a:fld>
            <a:endParaRPr lang="en-US"/>
          </a:p>
        </p:txBody>
      </p:sp>
    </p:spTree>
    <p:extLst>
      <p:ext uri="{BB962C8B-B14F-4D97-AF65-F5344CB8AC3E}">
        <p14:creationId xmlns:p14="http://schemas.microsoft.com/office/powerpoint/2010/main" val="3040925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E1394AA-CB88-43C1-A50B-E1747EAA0E3F}" type="datetimeFigureOut">
              <a:rPr lang="en-IN" smtClean="0"/>
              <a:t>16-08-2020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351671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1394AA-CB88-43C1-A50B-E1747EAA0E3F}" type="datetimeFigureOut">
              <a:rPr lang="en-IN" smtClean="0"/>
              <a:t>16-08-2020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2833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1394AA-CB88-43C1-A50B-E1747EAA0E3F}" type="datetimeFigureOut">
              <a:rPr lang="en-IN" smtClean="0"/>
              <a:t>16-08-2020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2083769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1394AA-CB88-43C1-A50B-E1747EAA0E3F}" type="datetimeFigureOut">
              <a:rPr lang="en-IN" smtClean="0"/>
              <a:t>16-08-2020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326595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1394AA-CB88-43C1-A50B-E1747EAA0E3F}" type="datetimeFigureOut">
              <a:rPr lang="en-IN" smtClean="0"/>
              <a:t>16-08-2020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427866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E1394AA-CB88-43C1-A50B-E1747EAA0E3F}" type="datetimeFigureOut">
              <a:rPr lang="en-IN" smtClean="0"/>
              <a:t>16-08-2020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3052937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E1394AA-CB88-43C1-A50B-E1747EAA0E3F}" type="datetimeFigureOut">
              <a:rPr lang="en-IN" smtClean="0"/>
              <a:t>16-08-2020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43616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E1394AA-CB88-43C1-A50B-E1747EAA0E3F}" type="datetimeFigureOut">
              <a:rPr lang="en-IN" smtClean="0"/>
              <a:t>16-08-2020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3436079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394AA-CB88-43C1-A50B-E1747EAA0E3F}" type="datetimeFigureOut">
              <a:rPr lang="en-IN" smtClean="0"/>
              <a:t>16-08-2020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100551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1394AA-CB88-43C1-A50B-E1747EAA0E3F}" type="datetimeFigureOut">
              <a:rPr lang="en-IN" smtClean="0"/>
              <a:t>16-08-2020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31597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1394AA-CB88-43C1-A50B-E1747EAA0E3F}" type="datetimeFigureOut">
              <a:rPr lang="en-IN" smtClean="0"/>
              <a:t>16-08-2020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1039687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394AA-CB88-43C1-A50B-E1747EAA0E3F}" type="datetimeFigureOut">
              <a:rPr lang="en-IN" smtClean="0"/>
              <a:t>16-08-2020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2EE52-BEF5-45D4-8990-A368519CE589}" type="slidenum">
              <a:rPr lang="en-IN" smtClean="0"/>
              <a:t>‹#›</a:t>
            </a:fld>
            <a:endParaRPr lang="en-IN" dirty="0"/>
          </a:p>
        </p:txBody>
      </p:sp>
    </p:spTree>
    <p:extLst>
      <p:ext uri="{BB962C8B-B14F-4D97-AF65-F5344CB8AC3E}">
        <p14:creationId xmlns:p14="http://schemas.microsoft.com/office/powerpoint/2010/main" val="299348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Shape 20">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24"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7" name="Freeform: Shape 26">
            <a:extLst>
              <a:ext uri="{FF2B5EF4-FFF2-40B4-BE49-F238E27FC236}">
                <a16:creationId xmlns:a16="http://schemas.microsoft.com/office/drawing/2014/main" id="{91E9AE86-E5FF-46E4-BE50-58DD19A22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966430" y="3495470"/>
            <a:ext cx="5386661" cy="2650888"/>
          </a:xfrm>
        </p:spPr>
        <p:txBody>
          <a:bodyPr anchor="ctr">
            <a:normAutofit/>
          </a:bodyPr>
          <a:lstStyle/>
          <a:p>
            <a:pPr algn="l"/>
            <a:r>
              <a:rPr lang="en-IN" sz="5400" b="1">
                <a:solidFill>
                  <a:schemeClr val="bg1"/>
                </a:solidFill>
              </a:rPr>
              <a:t>College Database Management System</a:t>
            </a:r>
          </a:p>
        </p:txBody>
      </p:sp>
      <p:sp>
        <p:nvSpPr>
          <p:cNvPr id="3" name="Subtitle 2"/>
          <p:cNvSpPr>
            <a:spLocks noGrp="1"/>
          </p:cNvSpPr>
          <p:nvPr>
            <p:ph type="subTitle" idx="1"/>
          </p:nvPr>
        </p:nvSpPr>
        <p:spPr>
          <a:xfrm>
            <a:off x="6346387" y="1309942"/>
            <a:ext cx="2138900" cy="1261316"/>
          </a:xfrm>
        </p:spPr>
        <p:txBody>
          <a:bodyPr anchor="ctr">
            <a:normAutofit/>
          </a:bodyPr>
          <a:lstStyle/>
          <a:p>
            <a:r>
              <a:rPr lang="en-IN" sz="1500" dirty="0">
                <a:solidFill>
                  <a:schemeClr val="bg1"/>
                </a:solidFill>
              </a:rPr>
              <a:t>Group members:  5</a:t>
            </a:r>
          </a:p>
          <a:p>
            <a:r>
              <a:rPr lang="en-IN" sz="1500" dirty="0">
                <a:solidFill>
                  <a:schemeClr val="bg1"/>
                </a:solidFill>
              </a:rPr>
              <a:t>Name: Reuben, Simran, Bruno, Dylan, Beryl</a:t>
            </a:r>
          </a:p>
          <a:p>
            <a:r>
              <a:rPr lang="en-IN" sz="1500" dirty="0">
                <a:solidFill>
                  <a:schemeClr val="bg1"/>
                </a:solidFill>
              </a:rPr>
              <a:t>Roll No: 14; 17; 10; 9; 4</a:t>
            </a:r>
          </a:p>
        </p:txBody>
      </p:sp>
      <p:pic>
        <p:nvPicPr>
          <p:cNvPr id="7" name="Graphic 6" descr="Computer">
            <a:extLst>
              <a:ext uri="{FF2B5EF4-FFF2-40B4-BE49-F238E27FC236}">
                <a16:creationId xmlns:a16="http://schemas.microsoft.com/office/drawing/2014/main" id="{7856CB3E-96B5-4C1C-A9A2-AD5BF63B3E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7569" y="2705024"/>
            <a:ext cx="2493913" cy="2493913"/>
          </a:xfrm>
          <a:prstGeom prst="rect">
            <a:avLst/>
          </a:prstGeom>
        </p:spPr>
      </p:pic>
    </p:spTree>
    <p:extLst>
      <p:ext uri="{BB962C8B-B14F-4D97-AF65-F5344CB8AC3E}">
        <p14:creationId xmlns:p14="http://schemas.microsoft.com/office/powerpoint/2010/main" val="356213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5D23-B758-48E7-9DE8-5AE9837C5EEB}"/>
              </a:ext>
            </a:extLst>
          </p:cNvPr>
          <p:cNvSpPr>
            <a:spLocks noGrp="1"/>
          </p:cNvSpPr>
          <p:nvPr>
            <p:ph type="title"/>
          </p:nvPr>
        </p:nvSpPr>
        <p:spPr>
          <a:xfrm>
            <a:off x="394317" y="223770"/>
            <a:ext cx="10515600" cy="742222"/>
          </a:xfrm>
        </p:spPr>
        <p:txBody>
          <a:bodyPr/>
          <a:lstStyle/>
          <a:p>
            <a:r>
              <a:rPr lang="en-US" dirty="0"/>
              <a:t>Post-Student Registration</a:t>
            </a:r>
            <a:endParaRPr lang="en-IN" dirty="0"/>
          </a:p>
        </p:txBody>
      </p:sp>
      <p:sp>
        <p:nvSpPr>
          <p:cNvPr id="3" name="Content Placeholder 2">
            <a:extLst>
              <a:ext uri="{FF2B5EF4-FFF2-40B4-BE49-F238E27FC236}">
                <a16:creationId xmlns:a16="http://schemas.microsoft.com/office/drawing/2014/main" id="{958DB564-CA65-4781-9F81-0822BB651065}"/>
              </a:ext>
            </a:extLst>
          </p:cNvPr>
          <p:cNvSpPr>
            <a:spLocks noGrp="1"/>
          </p:cNvSpPr>
          <p:nvPr>
            <p:ph sz="half" idx="1"/>
          </p:nvPr>
        </p:nvSpPr>
        <p:spPr>
          <a:xfrm>
            <a:off x="394317" y="1435008"/>
            <a:ext cx="3307672" cy="4220068"/>
          </a:xfrm>
        </p:spPr>
        <p:txBody>
          <a:bodyPr>
            <a:normAutofit fontScale="85000" lnSpcReduction="20000"/>
          </a:bodyPr>
          <a:lstStyle/>
          <a:p>
            <a:r>
              <a:rPr lang="en-US" dirty="0"/>
              <a:t>If a new student who has registered </a:t>
            </a:r>
            <a:r>
              <a:rPr lang="en-IN" dirty="0"/>
              <a:t>tries to sign into his student account.</a:t>
            </a:r>
          </a:p>
          <a:p>
            <a:r>
              <a:rPr lang="en-IN" dirty="0"/>
              <a:t>A message will be shown that his details haven’t been Approved</a:t>
            </a:r>
          </a:p>
          <a:p>
            <a:r>
              <a:rPr lang="en-IN" dirty="0"/>
              <a:t>Only After the Student’s Details have been approved by the admin.</a:t>
            </a:r>
          </a:p>
          <a:p>
            <a:r>
              <a:rPr lang="en-IN" dirty="0"/>
              <a:t>He will Not be able to Sign In.</a:t>
            </a:r>
            <a:endParaRPr lang="en-US" dirty="0"/>
          </a:p>
        </p:txBody>
      </p:sp>
      <p:sp>
        <p:nvSpPr>
          <p:cNvPr id="4" name="Content Placeholder 3">
            <a:extLst>
              <a:ext uri="{FF2B5EF4-FFF2-40B4-BE49-F238E27FC236}">
                <a16:creationId xmlns:a16="http://schemas.microsoft.com/office/drawing/2014/main" id="{EE264A4C-6CF7-4D66-AEDE-82F5F3BAD2CC}"/>
              </a:ext>
            </a:extLst>
          </p:cNvPr>
          <p:cNvSpPr>
            <a:spLocks noGrp="1"/>
          </p:cNvSpPr>
          <p:nvPr>
            <p:ph sz="half" idx="2"/>
          </p:nvPr>
        </p:nvSpPr>
        <p:spPr>
          <a:xfrm>
            <a:off x="5228948" y="1169492"/>
            <a:ext cx="6142610" cy="5155771"/>
          </a:xfrm>
        </p:spPr>
        <p:txBody>
          <a:bodyPr>
            <a:normAutofit fontScale="85000" lnSpcReduction="20000"/>
          </a:bodyPr>
          <a:lstStyle/>
          <a:p>
            <a:pPr marL="0" indent="0">
              <a:lnSpc>
                <a:spcPct val="120000"/>
              </a:lnSpc>
              <a:spcBef>
                <a:spcPts val="0"/>
              </a:spcBef>
              <a:buNone/>
            </a:pPr>
            <a:r>
              <a:rPr lang="en-US" sz="1000" dirty="0"/>
              <a:t>def </a:t>
            </a:r>
            <a:r>
              <a:rPr lang="en-US" sz="1000" dirty="0" err="1"/>
              <a:t>loginfun</a:t>
            </a:r>
            <a:r>
              <a:rPr lang="en-US" sz="1000" dirty="0"/>
              <a:t>(self):</a:t>
            </a:r>
            <a:br>
              <a:rPr lang="en-US" sz="1000" dirty="0"/>
            </a:br>
            <a:r>
              <a:rPr lang="en-US" sz="1000" dirty="0"/>
              <a:t>        username=</a:t>
            </a:r>
            <a:r>
              <a:rPr lang="en-US" sz="1000" dirty="0" err="1"/>
              <a:t>self.PIDstudent.text</a:t>
            </a:r>
            <a:r>
              <a:rPr lang="en-US" sz="1000" dirty="0"/>
              <a:t>()</a:t>
            </a:r>
            <a:br>
              <a:rPr lang="en-US" sz="1000" dirty="0"/>
            </a:br>
            <a:r>
              <a:rPr lang="en-US" sz="1000" dirty="0"/>
              <a:t>        password=</a:t>
            </a:r>
            <a:r>
              <a:rPr lang="en-US" sz="1000" dirty="0" err="1"/>
              <a:t>self.PasswordStudent.text</a:t>
            </a:r>
            <a:r>
              <a:rPr lang="en-US" sz="1000" dirty="0"/>
              <a:t>()</a:t>
            </a:r>
            <a:br>
              <a:rPr lang="en-US" sz="1000" dirty="0"/>
            </a:br>
            <a:r>
              <a:rPr lang="en-US" sz="1000" dirty="0"/>
              <a:t> </a:t>
            </a:r>
            <a:br>
              <a:rPr lang="en-US" sz="1000" dirty="0"/>
            </a:br>
            <a:r>
              <a:rPr lang="en-US" sz="1000" dirty="0"/>
              <a:t>        if </a:t>
            </a:r>
            <a:r>
              <a:rPr lang="en-US" sz="1000" dirty="0" err="1"/>
              <a:t>len</a:t>
            </a:r>
            <a:r>
              <a:rPr lang="en-US" sz="1000" dirty="0"/>
              <a:t>(username)==6:</a:t>
            </a:r>
            <a:br>
              <a:rPr lang="en-US" sz="1000" dirty="0"/>
            </a:br>
            <a:r>
              <a:rPr lang="en-US" sz="1000" dirty="0"/>
              <a:t>            if password:</a:t>
            </a:r>
            <a:br>
              <a:rPr lang="en-US" sz="1000" dirty="0"/>
            </a:br>
            <a:r>
              <a:rPr lang="en-US" sz="1000" dirty="0"/>
              <a:t>                host="</a:t>
            </a:r>
            <a:r>
              <a:rPr lang="en-US" sz="1000" dirty="0" err="1"/>
              <a:t>localhost";user</a:t>
            </a:r>
            <a:r>
              <a:rPr lang="en-US" sz="1000" dirty="0"/>
              <a:t>="root";</a:t>
            </a:r>
            <a:br>
              <a:rPr lang="en-US" sz="1000" dirty="0"/>
            </a:br>
            <a:r>
              <a:rPr lang="en-US" sz="1000" dirty="0"/>
              <a:t>                </a:t>
            </a:r>
            <a:r>
              <a:rPr lang="en-US" sz="1000" dirty="0" err="1"/>
              <a:t>dbname</a:t>
            </a:r>
            <a:r>
              <a:rPr lang="en-US" sz="1000" dirty="0"/>
              <a:t>="</a:t>
            </a:r>
            <a:r>
              <a:rPr lang="en-US" sz="1000" dirty="0" err="1"/>
              <a:t>studentDBMS</a:t>
            </a:r>
            <a:r>
              <a:rPr lang="en-US" sz="1000" dirty="0"/>
              <a:t>"</a:t>
            </a:r>
            <a:br>
              <a:rPr lang="en-US" sz="1000" dirty="0"/>
            </a:br>
            <a:r>
              <a:rPr lang="en-US" sz="1000" dirty="0"/>
              <a:t>                conn = </a:t>
            </a:r>
            <a:r>
              <a:rPr lang="en-US" sz="1000" dirty="0" err="1"/>
              <a:t>pymysql.connect</a:t>
            </a:r>
            <a:r>
              <a:rPr lang="en-US" sz="1000" dirty="0"/>
              <a:t>(host, user=</a:t>
            </a:r>
            <a:r>
              <a:rPr lang="en-US" sz="1000" dirty="0" err="1"/>
              <a:t>user,port</a:t>
            </a:r>
            <a:r>
              <a:rPr lang="en-US" sz="1000" dirty="0"/>
              <a:t>=3306,passwd="</a:t>
            </a:r>
            <a:r>
              <a:rPr lang="en-US" sz="1000" dirty="0" err="1"/>
              <a:t>reuben</a:t>
            </a:r>
            <a:r>
              <a:rPr lang="en-US" sz="1000" dirty="0"/>
              <a:t>", </a:t>
            </a:r>
            <a:r>
              <a:rPr lang="en-US" sz="1000" dirty="0" err="1"/>
              <a:t>db</a:t>
            </a:r>
            <a:r>
              <a:rPr lang="en-US" sz="1000" dirty="0"/>
              <a:t>=</a:t>
            </a:r>
            <a:r>
              <a:rPr lang="en-US" sz="1000" dirty="0" err="1"/>
              <a:t>dbname</a:t>
            </a:r>
            <a:r>
              <a:rPr lang="en-US" sz="1000" dirty="0"/>
              <a:t>)</a:t>
            </a:r>
            <a:br>
              <a:rPr lang="en-US" sz="1000" dirty="0"/>
            </a:br>
            <a:r>
              <a:rPr lang="en-US" sz="1000" dirty="0"/>
              <a:t>                cursor=</a:t>
            </a:r>
            <a:r>
              <a:rPr lang="en-US" sz="1000" dirty="0" err="1"/>
              <a:t>conn.cursor</a:t>
            </a:r>
            <a:r>
              <a:rPr lang="en-US" sz="1000" dirty="0"/>
              <a:t>()</a:t>
            </a:r>
            <a:br>
              <a:rPr lang="en-US" sz="1000" dirty="0"/>
            </a:br>
            <a:r>
              <a:rPr lang="en-US" sz="1000" dirty="0"/>
              <a:t>                </a:t>
            </a:r>
            <a:r>
              <a:rPr lang="en-US" sz="1000" dirty="0" err="1"/>
              <a:t>loginStudent</a:t>
            </a:r>
            <a:r>
              <a:rPr lang="en-US" sz="1000" dirty="0"/>
              <a:t>="SELECT * from </a:t>
            </a:r>
            <a:r>
              <a:rPr lang="en-US" sz="1000" dirty="0" err="1"/>
              <a:t>student_registration</a:t>
            </a:r>
            <a:r>
              <a:rPr lang="en-US" sz="1000" dirty="0"/>
              <a:t> where PID=%s and passwd=%s"</a:t>
            </a:r>
            <a:br>
              <a:rPr lang="en-US" sz="1000" dirty="0"/>
            </a:br>
            <a:r>
              <a:rPr lang="en-US" sz="1000" dirty="0"/>
              <a:t>                </a:t>
            </a:r>
            <a:r>
              <a:rPr lang="en-US" sz="1000" dirty="0" err="1"/>
              <a:t>dat</a:t>
            </a:r>
            <a:r>
              <a:rPr lang="en-US" sz="1000" dirty="0"/>
              <a:t>=</a:t>
            </a:r>
            <a:r>
              <a:rPr lang="en-US" sz="1000" dirty="0" err="1"/>
              <a:t>cursor.execute</a:t>
            </a:r>
            <a:r>
              <a:rPr lang="en-US" sz="1000" dirty="0"/>
              <a:t>(</a:t>
            </a:r>
            <a:r>
              <a:rPr lang="en-US" sz="1000" dirty="0" err="1"/>
              <a:t>loginStudent</a:t>
            </a:r>
            <a:r>
              <a:rPr lang="en-US" sz="1000" dirty="0"/>
              <a:t>,(</a:t>
            </a:r>
            <a:r>
              <a:rPr lang="en-US" sz="1000" dirty="0" err="1"/>
              <a:t>username,password</a:t>
            </a:r>
            <a:r>
              <a:rPr lang="en-US" sz="1000" dirty="0"/>
              <a:t>)) # executing the</a:t>
            </a:r>
            <a:br>
              <a:rPr lang="en-US" sz="1000" dirty="0"/>
            </a:br>
            <a:r>
              <a:rPr lang="en-US" sz="1000" dirty="0"/>
              <a:t>                cursor2=</a:t>
            </a:r>
            <a:r>
              <a:rPr lang="en-US" sz="1000" dirty="0" err="1"/>
              <a:t>conn.cursor</a:t>
            </a:r>
            <a:r>
              <a:rPr lang="en-US" sz="1000" dirty="0"/>
              <a:t>()</a:t>
            </a:r>
            <a:br>
              <a:rPr lang="en-US" sz="1000" dirty="0"/>
            </a:br>
            <a:r>
              <a:rPr lang="en-US" sz="1000" dirty="0"/>
              <a:t>                </a:t>
            </a:r>
            <a:r>
              <a:rPr lang="en-US" sz="1000" dirty="0" err="1"/>
              <a:t>queryToApproval</a:t>
            </a:r>
            <a:r>
              <a:rPr lang="en-US" sz="1000" dirty="0"/>
              <a:t>="SELECT Approval from </a:t>
            </a:r>
            <a:r>
              <a:rPr lang="en-US" sz="1000" dirty="0" err="1"/>
              <a:t>student_registration</a:t>
            </a:r>
            <a:r>
              <a:rPr lang="en-US" sz="1000" dirty="0"/>
              <a:t> where PID=%s and passwd=%s"</a:t>
            </a:r>
            <a:br>
              <a:rPr lang="en-US" sz="1000" dirty="0"/>
            </a:br>
            <a:r>
              <a:rPr lang="en-US" sz="1000" dirty="0"/>
              <a:t>                cursor2.execute(</a:t>
            </a:r>
            <a:r>
              <a:rPr lang="en-US" sz="1000" dirty="0" err="1"/>
              <a:t>queryToApproval</a:t>
            </a:r>
            <a:r>
              <a:rPr lang="en-US" sz="1000" dirty="0"/>
              <a:t>,(</a:t>
            </a:r>
            <a:r>
              <a:rPr lang="en-US" sz="1000" dirty="0" err="1"/>
              <a:t>username,password</a:t>
            </a:r>
            <a:r>
              <a:rPr lang="en-US" sz="1000" dirty="0"/>
              <a:t>))</a:t>
            </a:r>
            <a:br>
              <a:rPr lang="en-US" sz="1000" dirty="0"/>
            </a:br>
            <a:r>
              <a:rPr lang="en-US" sz="1000" dirty="0"/>
              <a:t>                </a:t>
            </a:r>
            <a:r>
              <a:rPr lang="en-US" sz="1000" dirty="0" err="1"/>
              <a:t>Appro_Student</a:t>
            </a:r>
            <a:r>
              <a:rPr lang="en-US" sz="1000" dirty="0"/>
              <a:t>=cursor2.fetchall()</a:t>
            </a:r>
            <a:br>
              <a:rPr lang="en-US" sz="1000" dirty="0"/>
            </a:br>
            <a:r>
              <a:rPr lang="en-US" sz="1000" dirty="0"/>
              <a:t>                if (</a:t>
            </a:r>
            <a:r>
              <a:rPr lang="en-US" sz="1000" dirty="0" err="1"/>
              <a:t>len</a:t>
            </a:r>
            <a:r>
              <a:rPr lang="en-US" sz="1000" dirty="0"/>
              <a:t>(</a:t>
            </a:r>
            <a:r>
              <a:rPr lang="en-US" sz="1000" dirty="0" err="1"/>
              <a:t>cursor.fetchall</a:t>
            </a:r>
            <a:r>
              <a:rPr lang="en-US" sz="1000" dirty="0"/>
              <a:t>())&gt;0):</a:t>
            </a:r>
            <a:br>
              <a:rPr lang="en-US" sz="1000" dirty="0"/>
            </a:br>
            <a:r>
              <a:rPr lang="en-US" sz="1000" dirty="0"/>
              <a:t>                    if </a:t>
            </a:r>
            <a:r>
              <a:rPr lang="en-US" sz="1000" dirty="0" err="1"/>
              <a:t>Appro_Student</a:t>
            </a:r>
            <a:r>
              <a:rPr lang="en-US" sz="1000" dirty="0"/>
              <a:t>[0][0]!="NOT APPROVED":</a:t>
            </a:r>
            <a:br>
              <a:rPr lang="en-US" sz="1000" dirty="0"/>
            </a:br>
            <a:r>
              <a:rPr lang="en-US" sz="1000" dirty="0"/>
              <a:t>                    </a:t>
            </a:r>
            <a:br>
              <a:rPr lang="en-US" sz="1000" dirty="0"/>
            </a:br>
            <a:r>
              <a:rPr lang="en-US" sz="1000" dirty="0"/>
              <a:t>                        </a:t>
            </a:r>
            <a:r>
              <a:rPr lang="en-US" sz="1000" dirty="0" err="1"/>
              <a:t>self.messagebox</a:t>
            </a:r>
            <a:r>
              <a:rPr lang="en-US" sz="1000" dirty="0"/>
              <a:t>("</a:t>
            </a:r>
            <a:r>
              <a:rPr lang="en-US" sz="1000" dirty="0" err="1"/>
              <a:t>Successful","You</a:t>
            </a:r>
            <a:r>
              <a:rPr lang="en-US" sz="1000" dirty="0"/>
              <a:t> Have Successfully </a:t>
            </a:r>
            <a:r>
              <a:rPr lang="en-US" sz="1000" dirty="0" err="1"/>
              <a:t>Logined</a:t>
            </a:r>
            <a:r>
              <a:rPr lang="en-US" sz="1000" dirty="0"/>
              <a:t>")</a:t>
            </a:r>
            <a:br>
              <a:rPr lang="en-US" sz="1000" dirty="0"/>
            </a:br>
            <a:r>
              <a:rPr lang="en-US" sz="1000" dirty="0"/>
              <a:t>                        </a:t>
            </a:r>
            <a:r>
              <a:rPr lang="en-US" sz="1000" dirty="0" err="1"/>
              <a:t>self.adminwin</a:t>
            </a:r>
            <a:r>
              <a:rPr lang="en-US" sz="1000" dirty="0"/>
              <a:t>=</a:t>
            </a:r>
            <a:r>
              <a:rPr lang="en-US" sz="1000" dirty="0" err="1"/>
              <a:t>QtWidgets.QDialog</a:t>
            </a:r>
            <a:r>
              <a:rPr lang="en-US" sz="1000" dirty="0"/>
              <a:t>()</a:t>
            </a:r>
            <a:br>
              <a:rPr lang="en-US" sz="1000" dirty="0"/>
            </a:br>
            <a:r>
              <a:rPr lang="en-US" sz="1000" dirty="0"/>
              <a:t>                        </a:t>
            </a:r>
            <a:r>
              <a:rPr lang="en-US" sz="1000" dirty="0" err="1"/>
              <a:t>self.ui</a:t>
            </a:r>
            <a:r>
              <a:rPr lang="en-US" sz="1000" dirty="0"/>
              <a:t>=</a:t>
            </a:r>
            <a:r>
              <a:rPr lang="en-US" sz="1000" dirty="0" err="1"/>
              <a:t>Ui_StudentScreen</a:t>
            </a:r>
            <a:r>
              <a:rPr lang="en-US" sz="1000" dirty="0"/>
              <a:t>(</a:t>
            </a:r>
            <a:r>
              <a:rPr lang="en-US" sz="1000" dirty="0" err="1"/>
              <a:t>username,password</a:t>
            </a:r>
            <a:r>
              <a:rPr lang="en-US" sz="1000" dirty="0"/>
              <a:t>)</a:t>
            </a:r>
            <a:br>
              <a:rPr lang="en-US" sz="1000" dirty="0"/>
            </a:br>
            <a:r>
              <a:rPr lang="en-US" sz="1000" dirty="0"/>
              <a:t>                        </a:t>
            </a:r>
            <a:r>
              <a:rPr lang="en-US" sz="1000" dirty="0" err="1"/>
              <a:t>self.ui.setupUi</a:t>
            </a:r>
            <a:r>
              <a:rPr lang="en-US" sz="1000" dirty="0"/>
              <a:t>(</a:t>
            </a:r>
            <a:r>
              <a:rPr lang="en-US" sz="1000" dirty="0" err="1"/>
              <a:t>self.adminwin</a:t>
            </a:r>
            <a:r>
              <a:rPr lang="en-US" sz="1000" dirty="0"/>
              <a:t>)</a:t>
            </a:r>
            <a:br>
              <a:rPr lang="en-US" sz="1000" dirty="0"/>
            </a:br>
            <a:r>
              <a:rPr lang="en-US" sz="1000" dirty="0"/>
              <a:t>                        </a:t>
            </a:r>
            <a:r>
              <a:rPr lang="en-US" sz="1000" dirty="0" err="1"/>
              <a:t>self.adminwin.show</a:t>
            </a:r>
            <a:r>
              <a:rPr lang="en-US" sz="1000" dirty="0"/>
              <a:t>()</a:t>
            </a:r>
            <a:br>
              <a:rPr lang="en-US" sz="1000" dirty="0"/>
            </a:br>
            <a:r>
              <a:rPr lang="en-US" sz="1000" dirty="0"/>
              <a:t>                    else:</a:t>
            </a:r>
            <a:br>
              <a:rPr lang="en-US" sz="1000" dirty="0"/>
            </a:br>
            <a:r>
              <a:rPr lang="en-US" sz="1000" dirty="0"/>
              <a:t>                        </a:t>
            </a:r>
            <a:r>
              <a:rPr lang="en-US" sz="1000" dirty="0" err="1"/>
              <a:t>self.warning</a:t>
            </a:r>
            <a:r>
              <a:rPr lang="en-US" sz="1000" dirty="0"/>
              <a:t>("NOT APPROVED","YOUR DETAILS FOR APPROVAL ARE PENDING")</a:t>
            </a:r>
            <a:br>
              <a:rPr lang="en-US" sz="1000" dirty="0"/>
            </a:br>
            <a:r>
              <a:rPr lang="en-US" sz="1000" dirty="0"/>
              <a:t>                        </a:t>
            </a:r>
            <a:br>
              <a:rPr lang="en-US" sz="1000" dirty="0"/>
            </a:br>
            <a:r>
              <a:rPr lang="en-US" sz="1000" dirty="0"/>
              <a:t>                else:</a:t>
            </a:r>
            <a:br>
              <a:rPr lang="en-US" sz="1000" dirty="0"/>
            </a:br>
            <a:r>
              <a:rPr lang="en-US" sz="1000" dirty="0"/>
              <a:t>                    </a:t>
            </a:r>
            <a:r>
              <a:rPr lang="en-US" sz="1000" dirty="0" err="1"/>
              <a:t>self.warning</a:t>
            </a:r>
            <a:r>
              <a:rPr lang="en-US" sz="1000" dirty="0"/>
              <a:t>("Incorrect </a:t>
            </a:r>
            <a:r>
              <a:rPr lang="en-US" sz="1000" dirty="0" err="1"/>
              <a:t>Details","Incorrect</a:t>
            </a:r>
            <a:r>
              <a:rPr lang="en-US" sz="1000" dirty="0"/>
              <a:t> PID or Password")</a:t>
            </a:r>
            <a:br>
              <a:rPr lang="en-US" sz="1000" dirty="0"/>
            </a:br>
            <a:br>
              <a:rPr lang="en-US" sz="1000" dirty="0"/>
            </a:br>
            <a:r>
              <a:rPr lang="en-US" sz="1000" dirty="0"/>
              <a:t>                </a:t>
            </a:r>
            <a:r>
              <a:rPr lang="en-US" sz="1000" dirty="0" err="1"/>
              <a:t>conn.commit</a:t>
            </a:r>
            <a:r>
              <a:rPr lang="en-US" sz="1000" dirty="0"/>
              <a:t>() # </a:t>
            </a:r>
            <a:r>
              <a:rPr lang="en-US" sz="1000" dirty="0" err="1"/>
              <a:t>commiting</a:t>
            </a:r>
            <a:r>
              <a:rPr lang="en-US" sz="1000" dirty="0"/>
              <a:t> the connection then closing it.</a:t>
            </a:r>
            <a:br>
              <a:rPr lang="en-US" sz="1000" dirty="0"/>
            </a:br>
            <a:r>
              <a:rPr lang="en-US" sz="1000" dirty="0"/>
              <a:t>                </a:t>
            </a:r>
            <a:r>
              <a:rPr lang="en-US" sz="1000" dirty="0" err="1"/>
              <a:t>conn.close</a:t>
            </a:r>
            <a:r>
              <a:rPr lang="en-US" sz="1000" dirty="0"/>
              <a:t>() # closing the connection of the database</a:t>
            </a:r>
            <a:br>
              <a:rPr lang="en-US" sz="1000" dirty="0"/>
            </a:br>
            <a:r>
              <a:rPr lang="en-US" sz="1000" dirty="0"/>
              <a:t>            else:</a:t>
            </a:r>
            <a:br>
              <a:rPr lang="en-US" sz="1000" dirty="0"/>
            </a:br>
            <a:r>
              <a:rPr lang="en-US" sz="1000" dirty="0"/>
              <a:t>                </a:t>
            </a:r>
            <a:r>
              <a:rPr lang="en-US" sz="1000" dirty="0" err="1"/>
              <a:t>self.warning</a:t>
            </a:r>
            <a:r>
              <a:rPr lang="en-US" sz="1000" dirty="0"/>
              <a:t>("</a:t>
            </a:r>
            <a:r>
              <a:rPr lang="en-US" sz="1000" dirty="0" err="1"/>
              <a:t>Password","Password</a:t>
            </a:r>
            <a:r>
              <a:rPr lang="en-US" sz="1000" dirty="0"/>
              <a:t> Not Entered")</a:t>
            </a:r>
            <a:br>
              <a:rPr lang="en-US" sz="1000" dirty="0"/>
            </a:br>
            <a:r>
              <a:rPr lang="en-US" sz="1000" dirty="0"/>
              <a:t>        else:</a:t>
            </a:r>
            <a:br>
              <a:rPr lang="en-US" sz="1000" dirty="0"/>
            </a:br>
            <a:r>
              <a:rPr lang="en-US" sz="1000" dirty="0"/>
              <a:t>            </a:t>
            </a:r>
            <a:r>
              <a:rPr lang="en-US" sz="1000" dirty="0" err="1"/>
              <a:t>self.warning</a:t>
            </a:r>
            <a:r>
              <a:rPr lang="en-US" sz="1000" dirty="0"/>
              <a:t>("Incorrect PID","PID is A 6-digit Number")</a:t>
            </a:r>
            <a:endParaRPr lang="en-IN" sz="1000" dirty="0"/>
          </a:p>
        </p:txBody>
      </p:sp>
    </p:spTree>
    <p:extLst>
      <p:ext uri="{BB962C8B-B14F-4D97-AF65-F5344CB8AC3E}">
        <p14:creationId xmlns:p14="http://schemas.microsoft.com/office/powerpoint/2010/main" val="423261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bg1"/>
                </a:solidFill>
                <a:latin typeface="+mj-lt"/>
                <a:ea typeface="+mj-ea"/>
                <a:cs typeface="+mj-cs"/>
              </a:rPr>
              <a:t>Student Screen After Sign In:</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C6B180-B6A0-4777-86A9-825603C32A23}"/>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This screen appears after student has successful logged in. Here all the detail information of the student will be displayed. The Student can update his details and his picture.</a:t>
            </a:r>
          </a:p>
        </p:txBody>
      </p:sp>
      <p:pic>
        <p:nvPicPr>
          <p:cNvPr id="819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110716" y="1306313"/>
            <a:ext cx="6596652" cy="408992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614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6FDB31-1E9C-4040-9DB0-9991C15D6ECB}"/>
              </a:ext>
            </a:extLst>
          </p:cNvPr>
          <p:cNvSpPr>
            <a:spLocks noGrp="1"/>
          </p:cNvSpPr>
          <p:nvPr>
            <p:ph type="ctrTitle"/>
          </p:nvPr>
        </p:nvSpPr>
        <p:spPr>
          <a:xfrm>
            <a:off x="932154" y="126060"/>
            <a:ext cx="11061577" cy="861134"/>
          </a:xfrm>
        </p:spPr>
        <p:txBody>
          <a:bodyPr vert="horz" lIns="91440" tIns="45720" rIns="91440" bIns="45720" rtlCol="0" anchor="ctr">
            <a:normAutofit/>
          </a:bodyPr>
          <a:lstStyle/>
          <a:p>
            <a:pPr algn="l"/>
            <a:r>
              <a:rPr lang="en-US" sz="4400" kern="1200" dirty="0">
                <a:solidFill>
                  <a:srgbClr val="000000"/>
                </a:solidFill>
                <a:latin typeface="+mj-lt"/>
                <a:ea typeface="+mj-ea"/>
                <a:cs typeface="+mj-cs"/>
              </a:rPr>
              <a:t>Function to gets data from the database</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atabase">
            <a:extLst>
              <a:ext uri="{FF2B5EF4-FFF2-40B4-BE49-F238E27FC236}">
                <a16:creationId xmlns:a16="http://schemas.microsoft.com/office/drawing/2014/main" id="{5D7C824C-1E3F-4F93-822E-45374B77A3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Subtitle 2">
            <a:extLst>
              <a:ext uri="{FF2B5EF4-FFF2-40B4-BE49-F238E27FC236}">
                <a16:creationId xmlns:a16="http://schemas.microsoft.com/office/drawing/2014/main" id="{058FBF2B-16B8-44DE-B498-4DC71EEE4C23}"/>
              </a:ext>
            </a:extLst>
          </p:cNvPr>
          <p:cNvSpPr>
            <a:spLocks noGrp="1"/>
          </p:cNvSpPr>
          <p:nvPr>
            <p:ph type="subTitle" idx="1"/>
          </p:nvPr>
        </p:nvSpPr>
        <p:spPr>
          <a:xfrm>
            <a:off x="6462943" y="878889"/>
            <a:ext cx="5433999" cy="5797119"/>
          </a:xfrm>
        </p:spPr>
        <p:txBody>
          <a:bodyPr vert="horz" lIns="91440" tIns="45720" rIns="91440" bIns="45720" rtlCol="0" anchor="ctr">
            <a:normAutofit/>
          </a:bodyPr>
          <a:lstStyle/>
          <a:p>
            <a:pPr algn="l">
              <a:spcBef>
                <a:spcPts val="0"/>
              </a:spcBef>
              <a:spcAft>
                <a:spcPts val="600"/>
              </a:spcAft>
            </a:pPr>
            <a:r>
              <a:rPr lang="en-US" sz="800" dirty="0">
                <a:solidFill>
                  <a:srgbClr val="000000"/>
                </a:solidFill>
              </a:rPr>
              <a:t> def </a:t>
            </a:r>
            <a:r>
              <a:rPr lang="en-US" sz="800" dirty="0" err="1">
                <a:solidFill>
                  <a:srgbClr val="000000"/>
                </a:solidFill>
              </a:rPr>
              <a:t>GetData</a:t>
            </a:r>
            <a:r>
              <a:rPr lang="en-US" sz="800" dirty="0">
                <a:solidFill>
                  <a:srgbClr val="000000"/>
                </a:solidFill>
              </a:rPr>
              <a:t>(</a:t>
            </a:r>
            <a:r>
              <a:rPr lang="en-US" sz="800" dirty="0" err="1">
                <a:solidFill>
                  <a:srgbClr val="000000"/>
                </a:solidFill>
              </a:rPr>
              <a:t>self,pid</a:t>
            </a:r>
            <a:r>
              <a:rPr lang="en-US" sz="800" dirty="0">
                <a:solidFill>
                  <a:srgbClr val="000000"/>
                </a:solidFill>
              </a:rPr>
              <a:t>):</a:t>
            </a:r>
          </a:p>
          <a:p>
            <a:pPr algn="l">
              <a:spcBef>
                <a:spcPts val="0"/>
              </a:spcBef>
              <a:spcAft>
                <a:spcPts val="600"/>
              </a:spcAft>
            </a:pPr>
            <a:r>
              <a:rPr lang="en-US" sz="800" dirty="0">
                <a:solidFill>
                  <a:srgbClr val="000000"/>
                </a:solidFill>
              </a:rPr>
              <a:t>        _translate = </a:t>
            </a:r>
            <a:r>
              <a:rPr lang="en-US" sz="800" dirty="0" err="1">
                <a:solidFill>
                  <a:srgbClr val="000000"/>
                </a:solidFill>
              </a:rPr>
              <a:t>QtCore.QCoreApplication.translate</a:t>
            </a:r>
            <a:endParaRPr lang="en-US" sz="800" dirty="0">
              <a:solidFill>
                <a:srgbClr val="000000"/>
              </a:solidFill>
            </a:endParaRPr>
          </a:p>
          <a:p>
            <a:pPr algn="l">
              <a:spcBef>
                <a:spcPts val="0"/>
              </a:spcBef>
              <a:spcAft>
                <a:spcPts val="600"/>
              </a:spcAft>
            </a:pPr>
            <a:r>
              <a:rPr lang="en-US" sz="800" dirty="0">
                <a:solidFill>
                  <a:srgbClr val="000000"/>
                </a:solidFill>
              </a:rPr>
              <a:t>        </a:t>
            </a:r>
          </a:p>
          <a:p>
            <a:pPr algn="l">
              <a:spcBef>
                <a:spcPts val="0"/>
              </a:spcBef>
              <a:spcAft>
                <a:spcPts val="600"/>
              </a:spcAft>
            </a:pPr>
            <a:r>
              <a:rPr lang="en-US" sz="800" dirty="0">
                <a:solidFill>
                  <a:srgbClr val="000000"/>
                </a:solidFill>
              </a:rPr>
              <a:t>        PID=</a:t>
            </a:r>
            <a:r>
              <a:rPr lang="en-US" sz="800" dirty="0" err="1">
                <a:solidFill>
                  <a:srgbClr val="000000"/>
                </a:solidFill>
              </a:rPr>
              <a:t>pid</a:t>
            </a:r>
            <a:endParaRPr lang="en-US" sz="800" dirty="0">
              <a:solidFill>
                <a:srgbClr val="000000"/>
              </a:solidFill>
            </a:endParaRPr>
          </a:p>
          <a:p>
            <a:pPr algn="l">
              <a:spcBef>
                <a:spcPts val="0"/>
              </a:spcBef>
              <a:spcAft>
                <a:spcPts val="600"/>
              </a:spcAft>
            </a:pPr>
            <a:r>
              <a:rPr lang="en-US" sz="800" dirty="0">
                <a:solidFill>
                  <a:srgbClr val="000000"/>
                </a:solidFill>
              </a:rPr>
              <a:t>        host="localhost"</a:t>
            </a:r>
          </a:p>
          <a:p>
            <a:pPr algn="l">
              <a:spcBef>
                <a:spcPts val="0"/>
              </a:spcBef>
              <a:spcAft>
                <a:spcPts val="600"/>
              </a:spcAft>
            </a:pPr>
            <a:r>
              <a:rPr lang="en-US" sz="800" dirty="0">
                <a:solidFill>
                  <a:srgbClr val="000000"/>
                </a:solidFill>
              </a:rPr>
              <a:t>        port=3306;dbname="</a:t>
            </a:r>
            <a:r>
              <a:rPr lang="en-US" sz="800" dirty="0" err="1">
                <a:solidFill>
                  <a:srgbClr val="000000"/>
                </a:solidFill>
              </a:rPr>
              <a:t>studentDBMS</a:t>
            </a:r>
            <a:r>
              <a:rPr lang="en-US" sz="800" dirty="0">
                <a:solidFill>
                  <a:srgbClr val="000000"/>
                </a:solidFill>
              </a:rPr>
              <a:t>";user="root";password1="</a:t>
            </a:r>
            <a:r>
              <a:rPr lang="en-US" sz="800" dirty="0" err="1">
                <a:solidFill>
                  <a:srgbClr val="000000"/>
                </a:solidFill>
              </a:rPr>
              <a:t>reuben</a:t>
            </a:r>
            <a:r>
              <a:rPr lang="en-US" sz="800" dirty="0">
                <a:solidFill>
                  <a:srgbClr val="000000"/>
                </a:solidFill>
              </a:rPr>
              <a:t>"</a:t>
            </a:r>
          </a:p>
          <a:p>
            <a:pPr algn="l">
              <a:spcBef>
                <a:spcPts val="0"/>
              </a:spcBef>
              <a:spcAft>
                <a:spcPts val="600"/>
              </a:spcAft>
            </a:pPr>
            <a:r>
              <a:rPr lang="en-US" sz="800" dirty="0">
                <a:solidFill>
                  <a:srgbClr val="000000"/>
                </a:solidFill>
              </a:rPr>
              <a:t>        conn = </a:t>
            </a:r>
            <a:r>
              <a:rPr lang="en-US" sz="800" dirty="0" err="1">
                <a:solidFill>
                  <a:srgbClr val="000000"/>
                </a:solidFill>
              </a:rPr>
              <a:t>pymysql.connect</a:t>
            </a:r>
            <a:r>
              <a:rPr lang="en-US" sz="800" dirty="0">
                <a:solidFill>
                  <a:srgbClr val="000000"/>
                </a:solidFill>
              </a:rPr>
              <a:t>(host, user=</a:t>
            </a:r>
            <a:r>
              <a:rPr lang="en-US" sz="800" dirty="0" err="1">
                <a:solidFill>
                  <a:srgbClr val="000000"/>
                </a:solidFill>
              </a:rPr>
              <a:t>user,port</a:t>
            </a:r>
            <a:r>
              <a:rPr lang="en-US" sz="800" dirty="0">
                <a:solidFill>
                  <a:srgbClr val="000000"/>
                </a:solidFill>
              </a:rPr>
              <a:t>=</a:t>
            </a:r>
            <a:r>
              <a:rPr lang="en-US" sz="800" dirty="0" err="1">
                <a:solidFill>
                  <a:srgbClr val="000000"/>
                </a:solidFill>
              </a:rPr>
              <a:t>port,passwd</a:t>
            </a:r>
            <a:r>
              <a:rPr lang="en-US" sz="800" dirty="0">
                <a:solidFill>
                  <a:srgbClr val="000000"/>
                </a:solidFill>
              </a:rPr>
              <a:t>=password1, </a:t>
            </a:r>
            <a:r>
              <a:rPr lang="en-US" sz="800" dirty="0" err="1">
                <a:solidFill>
                  <a:srgbClr val="000000"/>
                </a:solidFill>
              </a:rPr>
              <a:t>db</a:t>
            </a:r>
            <a:r>
              <a:rPr lang="en-US" sz="800" dirty="0">
                <a:solidFill>
                  <a:srgbClr val="000000"/>
                </a:solidFill>
              </a:rPr>
              <a:t>=</a:t>
            </a:r>
            <a:r>
              <a:rPr lang="en-US" sz="800" dirty="0" err="1">
                <a:solidFill>
                  <a:srgbClr val="000000"/>
                </a:solidFill>
              </a:rPr>
              <a:t>dbname</a:t>
            </a:r>
            <a:r>
              <a:rPr lang="en-US" sz="800" dirty="0">
                <a:solidFill>
                  <a:srgbClr val="000000"/>
                </a:solidFill>
              </a:rPr>
              <a:t>)</a:t>
            </a:r>
          </a:p>
          <a:p>
            <a:pPr algn="l">
              <a:spcBef>
                <a:spcPts val="0"/>
              </a:spcBef>
              <a:spcAft>
                <a:spcPts val="600"/>
              </a:spcAft>
            </a:pPr>
            <a:r>
              <a:rPr lang="en-US" sz="800" dirty="0">
                <a:solidFill>
                  <a:srgbClr val="000000"/>
                </a:solidFill>
              </a:rPr>
              <a:t>        cursor=</a:t>
            </a:r>
            <a:r>
              <a:rPr lang="en-US" sz="800" dirty="0" err="1">
                <a:solidFill>
                  <a:srgbClr val="000000"/>
                </a:solidFill>
              </a:rPr>
              <a:t>conn.cursor</a:t>
            </a:r>
            <a:r>
              <a:rPr lang="en-US" sz="800" dirty="0">
                <a:solidFill>
                  <a:srgbClr val="000000"/>
                </a:solidFill>
              </a:rPr>
              <a:t>()</a:t>
            </a:r>
          </a:p>
          <a:p>
            <a:pPr algn="l">
              <a:spcBef>
                <a:spcPts val="0"/>
              </a:spcBef>
              <a:spcAft>
                <a:spcPts val="600"/>
              </a:spcAft>
            </a:pPr>
            <a:r>
              <a:rPr lang="en-US" sz="800" dirty="0">
                <a:solidFill>
                  <a:srgbClr val="000000"/>
                </a:solidFill>
              </a:rPr>
              <a:t>        </a:t>
            </a:r>
            <a:r>
              <a:rPr lang="en-US" sz="800" dirty="0" err="1">
                <a:solidFill>
                  <a:srgbClr val="000000"/>
                </a:solidFill>
              </a:rPr>
              <a:t>QueryToGetData</a:t>
            </a:r>
            <a:r>
              <a:rPr lang="en-US" sz="800" dirty="0">
                <a:solidFill>
                  <a:srgbClr val="000000"/>
                </a:solidFill>
              </a:rPr>
              <a:t>="SELECT * FROM </a:t>
            </a:r>
            <a:r>
              <a:rPr lang="en-US" sz="800" dirty="0" err="1">
                <a:solidFill>
                  <a:srgbClr val="000000"/>
                </a:solidFill>
              </a:rPr>
              <a:t>studentDBMS.student_registration</a:t>
            </a:r>
            <a:r>
              <a:rPr lang="en-US" sz="800" dirty="0">
                <a:solidFill>
                  <a:srgbClr val="000000"/>
                </a:solidFill>
              </a:rPr>
              <a:t> where </a:t>
            </a:r>
            <a:r>
              <a:rPr lang="en-US" sz="800" dirty="0" err="1">
                <a:solidFill>
                  <a:srgbClr val="000000"/>
                </a:solidFill>
              </a:rPr>
              <a:t>pid</a:t>
            </a:r>
            <a:r>
              <a:rPr lang="en-US" sz="800" dirty="0">
                <a:solidFill>
                  <a:srgbClr val="000000"/>
                </a:solidFill>
              </a:rPr>
              <a:t>=%s"</a:t>
            </a:r>
          </a:p>
          <a:p>
            <a:pPr algn="l">
              <a:spcBef>
                <a:spcPts val="0"/>
              </a:spcBef>
              <a:spcAft>
                <a:spcPts val="600"/>
              </a:spcAft>
            </a:pPr>
            <a:r>
              <a:rPr lang="en-US" sz="800" dirty="0">
                <a:solidFill>
                  <a:srgbClr val="000000"/>
                </a:solidFill>
              </a:rPr>
              <a:t>        </a:t>
            </a:r>
            <a:r>
              <a:rPr lang="en-US" sz="800" dirty="0" err="1">
                <a:solidFill>
                  <a:srgbClr val="000000"/>
                </a:solidFill>
              </a:rPr>
              <a:t>cursor.execute</a:t>
            </a:r>
            <a:r>
              <a:rPr lang="en-US" sz="800" dirty="0">
                <a:solidFill>
                  <a:srgbClr val="000000"/>
                </a:solidFill>
              </a:rPr>
              <a:t>(</a:t>
            </a:r>
            <a:r>
              <a:rPr lang="en-US" sz="800" dirty="0" err="1">
                <a:solidFill>
                  <a:srgbClr val="000000"/>
                </a:solidFill>
              </a:rPr>
              <a:t>QueryToGetData,PID</a:t>
            </a:r>
            <a:r>
              <a:rPr lang="en-US" sz="800" dirty="0">
                <a:solidFill>
                  <a:srgbClr val="000000"/>
                </a:solidFill>
              </a:rPr>
              <a:t>)</a:t>
            </a:r>
          </a:p>
          <a:p>
            <a:pPr algn="l">
              <a:spcBef>
                <a:spcPts val="0"/>
              </a:spcBef>
              <a:spcAft>
                <a:spcPts val="600"/>
              </a:spcAft>
            </a:pPr>
            <a:r>
              <a:rPr lang="en-US" sz="800" dirty="0">
                <a:solidFill>
                  <a:srgbClr val="000000"/>
                </a:solidFill>
              </a:rPr>
              <a:t>        records=</a:t>
            </a:r>
            <a:r>
              <a:rPr lang="en-US" sz="800" dirty="0" err="1">
                <a:solidFill>
                  <a:srgbClr val="000000"/>
                </a:solidFill>
              </a:rPr>
              <a:t>cursor.fetchall</a:t>
            </a:r>
            <a:r>
              <a:rPr lang="en-US" sz="800" dirty="0">
                <a:solidFill>
                  <a:srgbClr val="000000"/>
                </a:solidFill>
              </a:rPr>
              <a:t>()</a:t>
            </a:r>
          </a:p>
          <a:p>
            <a:pPr algn="l">
              <a:spcBef>
                <a:spcPts val="0"/>
              </a:spcBef>
              <a:spcAft>
                <a:spcPts val="600"/>
              </a:spcAft>
            </a:pPr>
            <a:r>
              <a:rPr lang="en-US" sz="800" dirty="0">
                <a:solidFill>
                  <a:srgbClr val="000000"/>
                </a:solidFill>
              </a:rPr>
              <a:t>        print(records)</a:t>
            </a:r>
          </a:p>
          <a:p>
            <a:pPr algn="l">
              <a:spcBef>
                <a:spcPts val="0"/>
              </a:spcBef>
              <a:spcAft>
                <a:spcPts val="600"/>
              </a:spcAft>
            </a:pPr>
            <a:r>
              <a:rPr lang="en-US" sz="800" dirty="0">
                <a:solidFill>
                  <a:srgbClr val="000000"/>
                </a:solidFill>
              </a:rPr>
              <a:t>        </a:t>
            </a:r>
            <a:r>
              <a:rPr lang="en-US" sz="800" dirty="0" err="1">
                <a:solidFill>
                  <a:srgbClr val="000000"/>
                </a:solidFill>
              </a:rPr>
              <a:t>self.fullnameLine.setText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"{records[0][1]}"))</a:t>
            </a:r>
          </a:p>
          <a:p>
            <a:pPr algn="l">
              <a:spcBef>
                <a:spcPts val="0"/>
              </a:spcBef>
              <a:spcAft>
                <a:spcPts val="600"/>
              </a:spcAft>
            </a:pPr>
            <a:r>
              <a:rPr lang="en-US" sz="800" dirty="0">
                <a:solidFill>
                  <a:srgbClr val="000000"/>
                </a:solidFill>
              </a:rPr>
              <a:t>        </a:t>
            </a:r>
            <a:r>
              <a:rPr lang="en-US" sz="800" dirty="0" err="1">
                <a:solidFill>
                  <a:srgbClr val="000000"/>
                </a:solidFill>
              </a:rPr>
              <a:t>self.email_idline.setText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"{records[0][7]}"))</a:t>
            </a:r>
          </a:p>
          <a:p>
            <a:pPr algn="l">
              <a:spcBef>
                <a:spcPts val="0"/>
              </a:spcBef>
              <a:spcAft>
                <a:spcPts val="600"/>
              </a:spcAft>
            </a:pPr>
            <a:r>
              <a:rPr lang="en-US" sz="800" dirty="0">
                <a:solidFill>
                  <a:srgbClr val="000000"/>
                </a:solidFill>
              </a:rPr>
              <a:t>        </a:t>
            </a:r>
            <a:r>
              <a:rPr lang="en-US" sz="800" dirty="0" err="1">
                <a:solidFill>
                  <a:srgbClr val="000000"/>
                </a:solidFill>
              </a:rPr>
              <a:t>self.dateofBirth.setText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"{records[0][4]}"))</a:t>
            </a:r>
          </a:p>
          <a:p>
            <a:pPr algn="l">
              <a:spcBef>
                <a:spcPts val="0"/>
              </a:spcBef>
              <a:spcAft>
                <a:spcPts val="600"/>
              </a:spcAft>
            </a:pPr>
            <a:r>
              <a:rPr lang="en-US" sz="800" dirty="0">
                <a:solidFill>
                  <a:srgbClr val="000000"/>
                </a:solidFill>
              </a:rPr>
              <a:t>        </a:t>
            </a:r>
            <a:r>
              <a:rPr lang="en-US" sz="800" dirty="0" err="1">
                <a:solidFill>
                  <a:srgbClr val="000000"/>
                </a:solidFill>
              </a:rPr>
              <a:t>self.GenderLine.setText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"{records[0][5]}"))</a:t>
            </a:r>
          </a:p>
          <a:p>
            <a:pPr algn="l">
              <a:spcBef>
                <a:spcPts val="0"/>
              </a:spcBef>
              <a:spcAft>
                <a:spcPts val="600"/>
              </a:spcAft>
            </a:pPr>
            <a:r>
              <a:rPr lang="en-US" sz="800" dirty="0">
                <a:solidFill>
                  <a:srgbClr val="000000"/>
                </a:solidFill>
              </a:rPr>
              <a:t>        </a:t>
            </a:r>
            <a:r>
              <a:rPr lang="en-US" sz="800" dirty="0" err="1">
                <a:solidFill>
                  <a:srgbClr val="000000"/>
                </a:solidFill>
              </a:rPr>
              <a:t>self.phone_numberline.setText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"{records[0][3]}"))</a:t>
            </a:r>
          </a:p>
          <a:p>
            <a:pPr algn="l">
              <a:spcBef>
                <a:spcPts val="0"/>
              </a:spcBef>
              <a:spcAft>
                <a:spcPts val="600"/>
              </a:spcAft>
            </a:pPr>
            <a:r>
              <a:rPr lang="en-US" sz="800" dirty="0">
                <a:solidFill>
                  <a:srgbClr val="000000"/>
                </a:solidFill>
              </a:rPr>
              <a:t>        </a:t>
            </a:r>
            <a:r>
              <a:rPr lang="en-US" sz="800" dirty="0" err="1">
                <a:solidFill>
                  <a:srgbClr val="000000"/>
                </a:solidFill>
              </a:rPr>
              <a:t>self.password.setText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"{records[0][6]}"))</a:t>
            </a:r>
          </a:p>
          <a:p>
            <a:pPr algn="l">
              <a:spcBef>
                <a:spcPts val="0"/>
              </a:spcBef>
              <a:spcAft>
                <a:spcPts val="600"/>
              </a:spcAft>
            </a:pPr>
            <a:r>
              <a:rPr lang="en-US" sz="800" dirty="0">
                <a:solidFill>
                  <a:srgbClr val="000000"/>
                </a:solidFill>
              </a:rPr>
              <a:t>        </a:t>
            </a:r>
            <a:r>
              <a:rPr lang="en-US" sz="800" dirty="0" err="1">
                <a:solidFill>
                  <a:srgbClr val="000000"/>
                </a:solidFill>
              </a:rPr>
              <a:t>self.departmentLine.setText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"{records[0][8]}"))</a:t>
            </a:r>
          </a:p>
          <a:p>
            <a:pPr algn="l">
              <a:spcBef>
                <a:spcPts val="0"/>
              </a:spcBef>
              <a:spcAft>
                <a:spcPts val="600"/>
              </a:spcAft>
            </a:pPr>
            <a:r>
              <a:rPr lang="en-US" sz="800" dirty="0">
                <a:solidFill>
                  <a:srgbClr val="000000"/>
                </a:solidFill>
              </a:rPr>
              <a:t>        </a:t>
            </a:r>
            <a:r>
              <a:rPr lang="en-US" sz="800" dirty="0" err="1">
                <a:solidFill>
                  <a:srgbClr val="000000"/>
                </a:solidFill>
              </a:rPr>
              <a:t>self.AddressLine.setText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"{records[0][2]}"))</a:t>
            </a:r>
          </a:p>
          <a:p>
            <a:pPr algn="l">
              <a:spcBef>
                <a:spcPts val="0"/>
              </a:spcBef>
              <a:spcAft>
                <a:spcPts val="600"/>
              </a:spcAft>
            </a:pPr>
            <a:endParaRPr lang="en-US" sz="800" dirty="0">
              <a:solidFill>
                <a:srgbClr val="000000"/>
              </a:solidFill>
            </a:endParaRPr>
          </a:p>
          <a:p>
            <a:pPr algn="l">
              <a:spcBef>
                <a:spcPts val="0"/>
              </a:spcBef>
              <a:spcAft>
                <a:spcPts val="600"/>
              </a:spcAft>
            </a:pPr>
            <a:r>
              <a:rPr lang="en-US" sz="800" dirty="0">
                <a:solidFill>
                  <a:srgbClr val="000000"/>
                </a:solidFill>
              </a:rPr>
              <a:t>        try:</a:t>
            </a:r>
          </a:p>
          <a:p>
            <a:pPr algn="l">
              <a:spcBef>
                <a:spcPts val="0"/>
              </a:spcBef>
              <a:spcAft>
                <a:spcPts val="600"/>
              </a:spcAft>
            </a:pPr>
            <a:r>
              <a:rPr lang="en-US" sz="800" dirty="0">
                <a:solidFill>
                  <a:srgbClr val="000000"/>
                </a:solidFill>
              </a:rPr>
              <a:t>            </a:t>
            </a:r>
            <a:r>
              <a:rPr lang="en-US" sz="800" dirty="0" err="1">
                <a:solidFill>
                  <a:srgbClr val="000000"/>
                </a:solidFill>
              </a:rPr>
              <a:t>pixmap</a:t>
            </a:r>
            <a:r>
              <a:rPr lang="en-US" sz="800" dirty="0">
                <a:solidFill>
                  <a:srgbClr val="000000"/>
                </a:solidFill>
              </a:rPr>
              <a:t> = </a:t>
            </a:r>
            <a:r>
              <a:rPr lang="en-US" sz="800" dirty="0" err="1">
                <a:solidFill>
                  <a:srgbClr val="000000"/>
                </a:solidFill>
              </a:rPr>
              <a:t>QtGui.QPixmap</a:t>
            </a:r>
            <a:r>
              <a:rPr lang="en-US" sz="800" dirty="0">
                <a:solidFill>
                  <a:srgbClr val="000000"/>
                </a:solidFill>
              </a:rPr>
              <a:t>()</a:t>
            </a:r>
          </a:p>
          <a:p>
            <a:pPr algn="l">
              <a:spcBef>
                <a:spcPts val="0"/>
              </a:spcBef>
              <a:spcAft>
                <a:spcPts val="600"/>
              </a:spcAft>
            </a:pPr>
            <a:r>
              <a:rPr lang="en-US" sz="800" dirty="0">
                <a:solidFill>
                  <a:srgbClr val="000000"/>
                </a:solidFill>
              </a:rPr>
              <a:t>            </a:t>
            </a:r>
            <a:r>
              <a:rPr lang="en-US" sz="800" dirty="0" err="1">
                <a:solidFill>
                  <a:srgbClr val="000000"/>
                </a:solidFill>
              </a:rPr>
              <a:t>pixmap.loadFromData</a:t>
            </a:r>
            <a:r>
              <a:rPr lang="en-US" sz="800" dirty="0">
                <a:solidFill>
                  <a:srgbClr val="000000"/>
                </a:solidFill>
              </a:rPr>
              <a:t>(records[0][11])</a:t>
            </a:r>
          </a:p>
          <a:p>
            <a:pPr algn="l">
              <a:spcBef>
                <a:spcPts val="0"/>
              </a:spcBef>
              <a:spcAft>
                <a:spcPts val="600"/>
              </a:spcAft>
            </a:pPr>
            <a:r>
              <a:rPr lang="en-US" sz="800" dirty="0">
                <a:solidFill>
                  <a:srgbClr val="000000"/>
                </a:solidFill>
              </a:rPr>
              <a:t>            self.ImageLabel_2.setPixmap(</a:t>
            </a:r>
            <a:r>
              <a:rPr lang="en-US" sz="800" dirty="0" err="1">
                <a:solidFill>
                  <a:srgbClr val="000000"/>
                </a:solidFill>
              </a:rPr>
              <a:t>QtGui.QPixmap</a:t>
            </a:r>
            <a:r>
              <a:rPr lang="en-US" sz="800" dirty="0">
                <a:solidFill>
                  <a:srgbClr val="000000"/>
                </a:solidFill>
              </a:rPr>
              <a:t>(</a:t>
            </a:r>
            <a:r>
              <a:rPr lang="en-US" sz="800" dirty="0" err="1">
                <a:solidFill>
                  <a:srgbClr val="000000"/>
                </a:solidFill>
              </a:rPr>
              <a:t>pixmap</a:t>
            </a:r>
            <a:r>
              <a:rPr lang="en-US" sz="800" dirty="0">
                <a:solidFill>
                  <a:srgbClr val="000000"/>
                </a:solidFill>
              </a:rPr>
              <a:t>))</a:t>
            </a:r>
          </a:p>
          <a:p>
            <a:pPr algn="l">
              <a:spcBef>
                <a:spcPts val="0"/>
              </a:spcBef>
              <a:spcAft>
                <a:spcPts val="600"/>
              </a:spcAft>
            </a:pPr>
            <a:r>
              <a:rPr lang="en-US" sz="800" dirty="0">
                <a:solidFill>
                  <a:srgbClr val="000000"/>
                </a:solidFill>
              </a:rPr>
              <a:t>        except Exception as err:</a:t>
            </a:r>
          </a:p>
          <a:p>
            <a:pPr algn="l">
              <a:spcBef>
                <a:spcPts val="0"/>
              </a:spcBef>
              <a:spcAft>
                <a:spcPts val="600"/>
              </a:spcAft>
            </a:pPr>
            <a:r>
              <a:rPr lang="en-US" sz="800" dirty="0">
                <a:solidFill>
                  <a:srgbClr val="000000"/>
                </a:solidFill>
              </a:rPr>
              <a:t>            pass</a:t>
            </a:r>
          </a:p>
          <a:p>
            <a:pPr algn="l">
              <a:spcBef>
                <a:spcPts val="0"/>
              </a:spcBef>
              <a:spcAft>
                <a:spcPts val="600"/>
              </a:spcAft>
            </a:pPr>
            <a:r>
              <a:rPr lang="en-US" sz="800" dirty="0">
                <a:solidFill>
                  <a:srgbClr val="000000"/>
                </a:solidFill>
              </a:rPr>
              <a:t>        </a:t>
            </a:r>
            <a:r>
              <a:rPr lang="en-US" sz="800" dirty="0" err="1">
                <a:solidFill>
                  <a:srgbClr val="000000"/>
                </a:solidFill>
              </a:rPr>
              <a:t>conn.commit</a:t>
            </a:r>
            <a:r>
              <a:rPr lang="en-US" sz="800" dirty="0">
                <a:solidFill>
                  <a:srgbClr val="000000"/>
                </a:solidFill>
              </a:rPr>
              <a:t>()</a:t>
            </a:r>
          </a:p>
          <a:p>
            <a:pPr indent="-228600" algn="l">
              <a:spcBef>
                <a:spcPts val="0"/>
              </a:spcBef>
              <a:spcAft>
                <a:spcPts val="600"/>
              </a:spcAft>
              <a:buFont typeface="Arial" panose="020B0604020202020204" pitchFamily="34" charset="0"/>
              <a:buChar char="•"/>
            </a:pPr>
            <a:r>
              <a:rPr lang="en-US" sz="500" dirty="0">
                <a:solidFill>
                  <a:srgbClr val="000000"/>
                </a:solidFill>
              </a:rPr>
              <a:t>      </a:t>
            </a:r>
            <a:r>
              <a:rPr lang="en-US" sz="800" dirty="0">
                <a:solidFill>
                  <a:srgbClr val="000000"/>
                </a:solidFill>
              </a:rPr>
              <a:t>  </a:t>
            </a:r>
            <a:r>
              <a:rPr lang="en-US" sz="800" dirty="0" err="1">
                <a:solidFill>
                  <a:srgbClr val="000000"/>
                </a:solidFill>
              </a:rPr>
              <a:t>conn.close</a:t>
            </a:r>
            <a:r>
              <a:rPr lang="en-US" sz="800" dirty="0">
                <a:solidFill>
                  <a:srgbClr val="000000"/>
                </a:solidFill>
              </a:rPr>
              <a:t>()</a:t>
            </a:r>
            <a:endParaRPr lang="en-US" sz="500" dirty="0">
              <a:solidFill>
                <a:srgbClr val="000000"/>
              </a:solidFill>
            </a:endParaRPr>
          </a:p>
        </p:txBody>
      </p:sp>
    </p:spTree>
    <p:extLst>
      <p:ext uri="{BB962C8B-B14F-4D97-AF65-F5344CB8AC3E}">
        <p14:creationId xmlns:p14="http://schemas.microsoft.com/office/powerpoint/2010/main" val="1479798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bg1"/>
                </a:solidFill>
                <a:latin typeface="+mj-lt"/>
                <a:ea typeface="+mj-ea"/>
                <a:cs typeface="+mj-cs"/>
              </a:rPr>
              <a:t>Student Marksheet:</a:t>
            </a:r>
          </a:p>
        </p:txBody>
      </p:sp>
      <p:cxnSp>
        <p:nvCxnSpPr>
          <p:cNvPr id="24" name="Straight Connector 2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CF52D0-AE79-4E5D-B50E-CFE4A5F9723B}"/>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Upon successful login, the authorized student can view their marksheet. Here all the marks obtained in various examination will be displayed here. </a:t>
            </a:r>
          </a:p>
          <a:p>
            <a:endParaRPr lang="en-US" sz="2000">
              <a:solidFill>
                <a:schemeClr val="bg1"/>
              </a:solidFill>
            </a:endParaRPr>
          </a:p>
        </p:txBody>
      </p:sp>
      <p:pic>
        <p:nvPicPr>
          <p:cNvPr id="5" name="Content Placeholder 4">
            <a:extLst>
              <a:ext uri="{FF2B5EF4-FFF2-40B4-BE49-F238E27FC236}">
                <a16:creationId xmlns:a16="http://schemas.microsoft.com/office/drawing/2014/main" id="{CD6F1099-BEC3-44C0-998B-8926C5C27F9D}"/>
              </a:ext>
            </a:extLst>
          </p:cNvPr>
          <p:cNvPicPr>
            <a:picLocks noGrp="1" noChangeAspect="1"/>
          </p:cNvPicPr>
          <p:nvPr>
            <p:ph sz="half" idx="1"/>
          </p:nvPr>
        </p:nvPicPr>
        <p:blipFill>
          <a:blip r:embed="rId2"/>
          <a:stretch>
            <a:fillRect/>
          </a:stretch>
        </p:blipFill>
        <p:spPr>
          <a:xfrm>
            <a:off x="4837246" y="910348"/>
            <a:ext cx="7263018" cy="4496153"/>
          </a:xfrm>
          <a:prstGeom prst="rect">
            <a:avLst/>
          </a:prstGeom>
        </p:spPr>
      </p:pic>
    </p:spTree>
    <p:extLst>
      <p:ext uri="{BB962C8B-B14F-4D97-AF65-F5344CB8AC3E}">
        <p14:creationId xmlns:p14="http://schemas.microsoft.com/office/powerpoint/2010/main" val="1003092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735A2-9CA7-4FAD-B23D-3512D600CAF4}"/>
              </a:ext>
            </a:extLst>
          </p:cNvPr>
          <p:cNvSpPr>
            <a:spLocks noGrp="1"/>
          </p:cNvSpPr>
          <p:nvPr>
            <p:ph type="title"/>
          </p:nvPr>
        </p:nvSpPr>
        <p:spPr>
          <a:xfrm>
            <a:off x="838200" y="631825"/>
            <a:ext cx="10515600" cy="1325563"/>
          </a:xfrm>
        </p:spPr>
        <p:txBody>
          <a:bodyPr>
            <a:normAutofit/>
          </a:bodyPr>
          <a:lstStyle/>
          <a:p>
            <a:pPr algn="ctr"/>
            <a:r>
              <a:rPr lang="en-US" dirty="0"/>
              <a:t>Function that Loads the Student Marksheet </a:t>
            </a:r>
            <a:endParaRPr lang="en-IN"/>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5C36DC-B311-4F9A-AC84-349E9C884B72}"/>
              </a:ext>
            </a:extLst>
          </p:cNvPr>
          <p:cNvSpPr>
            <a:spLocks noGrp="1"/>
          </p:cNvSpPr>
          <p:nvPr>
            <p:ph idx="1"/>
          </p:nvPr>
        </p:nvSpPr>
        <p:spPr>
          <a:xfrm>
            <a:off x="713064" y="2269173"/>
            <a:ext cx="11157372" cy="3659988"/>
          </a:xfrm>
        </p:spPr>
        <p:txBody>
          <a:bodyPr>
            <a:noAutofit/>
          </a:bodyPr>
          <a:lstStyle/>
          <a:p>
            <a:pPr marL="0" indent="0">
              <a:lnSpc>
                <a:spcPct val="100000"/>
              </a:lnSpc>
              <a:spcBef>
                <a:spcPts val="0"/>
              </a:spcBef>
              <a:buNone/>
            </a:pPr>
            <a:r>
              <a:rPr lang="en-IN" sz="1100" dirty="0"/>
              <a:t> def LoadIntoTableStudent(self):</a:t>
            </a:r>
          </a:p>
          <a:p>
            <a:pPr marL="0" indent="0">
              <a:lnSpc>
                <a:spcPct val="100000"/>
              </a:lnSpc>
              <a:spcBef>
                <a:spcPts val="0"/>
              </a:spcBef>
              <a:buNone/>
            </a:pPr>
            <a:r>
              <a:rPr lang="en-IN" sz="1100" dirty="0"/>
              <a:t>        host="localhost"</a:t>
            </a:r>
          </a:p>
          <a:p>
            <a:pPr marL="0" indent="0">
              <a:lnSpc>
                <a:spcPct val="100000"/>
              </a:lnSpc>
              <a:spcBef>
                <a:spcPts val="0"/>
              </a:spcBef>
              <a:buNone/>
            </a:pPr>
            <a:r>
              <a:rPr lang="en-IN" sz="1100" dirty="0"/>
              <a:t>        port=3306</a:t>
            </a:r>
          </a:p>
          <a:p>
            <a:pPr marL="0" indent="0">
              <a:lnSpc>
                <a:spcPct val="100000"/>
              </a:lnSpc>
              <a:spcBef>
                <a:spcPts val="0"/>
              </a:spcBef>
              <a:buNone/>
            </a:pPr>
            <a:r>
              <a:rPr lang="en-IN" sz="1100" dirty="0"/>
              <a:t>        dbname="</a:t>
            </a:r>
            <a:r>
              <a:rPr lang="en-IN" sz="1100" dirty="0" err="1"/>
              <a:t>studentDBMS</a:t>
            </a:r>
            <a:r>
              <a:rPr lang="en-IN" sz="1100" dirty="0"/>
              <a:t>"</a:t>
            </a:r>
          </a:p>
          <a:p>
            <a:pPr marL="0" indent="0">
              <a:lnSpc>
                <a:spcPct val="100000"/>
              </a:lnSpc>
              <a:spcBef>
                <a:spcPts val="0"/>
              </a:spcBef>
              <a:buNone/>
            </a:pPr>
            <a:r>
              <a:rPr lang="en-IN" sz="1100" dirty="0"/>
              <a:t>        user="root"</a:t>
            </a:r>
          </a:p>
          <a:p>
            <a:pPr marL="0" indent="0">
              <a:lnSpc>
                <a:spcPct val="100000"/>
              </a:lnSpc>
              <a:spcBef>
                <a:spcPts val="0"/>
              </a:spcBef>
              <a:buNone/>
            </a:pPr>
            <a:r>
              <a:rPr lang="en-IN" sz="1100" dirty="0"/>
              <a:t>        password1="</a:t>
            </a:r>
            <a:r>
              <a:rPr lang="en-IN" sz="1100" dirty="0" err="1"/>
              <a:t>reuben</a:t>
            </a:r>
            <a:r>
              <a:rPr lang="en-IN" sz="1100" dirty="0"/>
              <a:t>"</a:t>
            </a:r>
          </a:p>
          <a:p>
            <a:pPr marL="0" indent="0">
              <a:lnSpc>
                <a:spcPct val="100000"/>
              </a:lnSpc>
              <a:spcBef>
                <a:spcPts val="0"/>
              </a:spcBef>
              <a:buNone/>
            </a:pPr>
            <a:r>
              <a:rPr lang="en-IN" sz="1100" dirty="0"/>
              <a:t>        pass</a:t>
            </a:r>
          </a:p>
          <a:p>
            <a:pPr marL="0" indent="0">
              <a:lnSpc>
                <a:spcPct val="100000"/>
              </a:lnSpc>
              <a:spcBef>
                <a:spcPts val="0"/>
              </a:spcBef>
              <a:buNone/>
            </a:pPr>
            <a:r>
              <a:rPr lang="en-IN" sz="1100" dirty="0"/>
              <a:t>        conn = </a:t>
            </a:r>
            <a:r>
              <a:rPr lang="en-IN" sz="1100" dirty="0" err="1"/>
              <a:t>pymysql.connect</a:t>
            </a:r>
            <a:r>
              <a:rPr lang="en-IN" sz="1100" dirty="0"/>
              <a:t>(host, user=</a:t>
            </a:r>
            <a:r>
              <a:rPr lang="en-IN" sz="1100" dirty="0" err="1"/>
              <a:t>user,port</a:t>
            </a:r>
            <a:r>
              <a:rPr lang="en-IN" sz="1100" dirty="0"/>
              <a:t>=</a:t>
            </a:r>
            <a:r>
              <a:rPr lang="en-IN" sz="1100" dirty="0" err="1"/>
              <a:t>port,passwd</a:t>
            </a:r>
            <a:r>
              <a:rPr lang="en-IN" sz="1100" dirty="0"/>
              <a:t>=password1, </a:t>
            </a:r>
            <a:r>
              <a:rPr lang="en-IN" sz="1100" dirty="0" err="1"/>
              <a:t>db</a:t>
            </a:r>
            <a:r>
              <a:rPr lang="en-IN" sz="1100" dirty="0"/>
              <a:t>=dbname)</a:t>
            </a:r>
          </a:p>
          <a:p>
            <a:pPr marL="0" indent="0">
              <a:lnSpc>
                <a:spcPct val="100000"/>
              </a:lnSpc>
              <a:spcBef>
                <a:spcPts val="0"/>
              </a:spcBef>
              <a:buNone/>
            </a:pPr>
            <a:r>
              <a:rPr lang="en-IN" sz="1100" dirty="0"/>
              <a:t>        print("connection successful")</a:t>
            </a:r>
          </a:p>
          <a:p>
            <a:pPr marL="0" indent="0">
              <a:lnSpc>
                <a:spcPct val="100000"/>
              </a:lnSpc>
              <a:spcBef>
                <a:spcPts val="0"/>
              </a:spcBef>
              <a:buNone/>
            </a:pPr>
            <a:r>
              <a:rPr lang="en-IN" sz="1100" dirty="0"/>
              <a:t>        cursor=</a:t>
            </a:r>
            <a:r>
              <a:rPr lang="en-IN" sz="1100" dirty="0" err="1"/>
              <a:t>conn.cursor</a:t>
            </a:r>
            <a:r>
              <a:rPr lang="en-IN" sz="1100" dirty="0"/>
              <a:t>()</a:t>
            </a:r>
          </a:p>
          <a:p>
            <a:pPr marL="0" indent="0">
              <a:lnSpc>
                <a:spcPct val="100000"/>
              </a:lnSpc>
              <a:spcBef>
                <a:spcPts val="0"/>
              </a:spcBef>
              <a:buNone/>
            </a:pPr>
            <a:r>
              <a:rPr lang="en-IN" sz="1100" dirty="0"/>
              <a:t>        query = "SELECT distinct(</a:t>
            </a:r>
            <a:r>
              <a:rPr lang="en-IN" sz="1100" dirty="0" err="1"/>
              <a:t>crs.course_name</a:t>
            </a:r>
            <a:r>
              <a:rPr lang="en-IN" sz="1100" dirty="0"/>
              <a:t>), es.IAT_1, es.IAT_2, </a:t>
            </a:r>
            <a:r>
              <a:rPr lang="en-IN" sz="1100" dirty="0" err="1"/>
              <a:t>es.IAT_AVG</a:t>
            </a:r>
            <a:r>
              <a:rPr lang="en-IN" sz="1100" dirty="0"/>
              <a:t>, es.AT_1, es.AT_2, </a:t>
            </a:r>
            <a:r>
              <a:rPr lang="en-IN" sz="1100" dirty="0" err="1"/>
              <a:t>es.AT_AVG</a:t>
            </a:r>
            <a:r>
              <a:rPr lang="en-IN" sz="1100" dirty="0"/>
              <a:t> from </a:t>
            </a:r>
            <a:r>
              <a:rPr lang="en-IN" sz="1100" dirty="0" err="1"/>
              <a:t>exam_scheme</a:t>
            </a:r>
            <a:r>
              <a:rPr lang="en-IN" sz="1100" dirty="0"/>
              <a:t> </a:t>
            </a:r>
            <a:r>
              <a:rPr lang="en-IN" sz="1100" dirty="0" err="1"/>
              <a:t>es,course</a:t>
            </a:r>
            <a:r>
              <a:rPr lang="en-IN" sz="1100" dirty="0"/>
              <a:t> </a:t>
            </a:r>
            <a:r>
              <a:rPr lang="en-IN" sz="1100" dirty="0" err="1"/>
              <a:t>crs</a:t>
            </a:r>
            <a:r>
              <a:rPr lang="en-IN" sz="1100" dirty="0"/>
              <a:t> where PID=%s and </a:t>
            </a:r>
            <a:r>
              <a:rPr lang="en-IN" sz="1100" dirty="0" err="1"/>
              <a:t>crs.course_id</a:t>
            </a:r>
            <a:r>
              <a:rPr lang="en-IN" sz="1100" dirty="0"/>
              <a:t>=</a:t>
            </a:r>
            <a:r>
              <a:rPr lang="en-IN" sz="1100" dirty="0" err="1"/>
              <a:t>es.course_id</a:t>
            </a:r>
            <a:r>
              <a:rPr lang="en-IN" sz="1100" dirty="0"/>
              <a:t>;"</a:t>
            </a:r>
          </a:p>
          <a:p>
            <a:pPr marL="0" indent="0">
              <a:lnSpc>
                <a:spcPct val="100000"/>
              </a:lnSpc>
              <a:spcBef>
                <a:spcPts val="0"/>
              </a:spcBef>
              <a:buNone/>
            </a:pPr>
            <a:r>
              <a:rPr lang="en-IN" sz="1100" dirty="0"/>
              <a:t>        </a:t>
            </a:r>
            <a:r>
              <a:rPr lang="en-IN" sz="1100" dirty="0" err="1"/>
              <a:t>cursor.execute</a:t>
            </a:r>
            <a:r>
              <a:rPr lang="en-IN" sz="1100" dirty="0"/>
              <a:t>(query,(</a:t>
            </a:r>
            <a:r>
              <a:rPr lang="en-IN" sz="1100" dirty="0" err="1"/>
              <a:t>self.Student_PID</a:t>
            </a:r>
            <a:r>
              <a:rPr lang="en-IN" sz="1100" dirty="0"/>
              <a:t>))</a:t>
            </a:r>
          </a:p>
          <a:p>
            <a:pPr marL="0" indent="0">
              <a:lnSpc>
                <a:spcPct val="100000"/>
              </a:lnSpc>
              <a:spcBef>
                <a:spcPts val="0"/>
              </a:spcBef>
              <a:buNone/>
            </a:pPr>
            <a:r>
              <a:rPr lang="en-IN" sz="1100" dirty="0"/>
              <a:t>        result=</a:t>
            </a:r>
            <a:r>
              <a:rPr lang="en-IN" sz="1100" dirty="0" err="1"/>
              <a:t>cursor.fetchall</a:t>
            </a:r>
            <a:r>
              <a:rPr lang="en-IN" sz="1100" dirty="0"/>
              <a:t>()</a:t>
            </a:r>
          </a:p>
          <a:p>
            <a:pPr marL="0" indent="0">
              <a:lnSpc>
                <a:spcPct val="100000"/>
              </a:lnSpc>
              <a:spcBef>
                <a:spcPts val="0"/>
              </a:spcBef>
              <a:buNone/>
            </a:pPr>
            <a:r>
              <a:rPr lang="en-IN" sz="1100" dirty="0"/>
              <a:t>        </a:t>
            </a:r>
            <a:r>
              <a:rPr lang="en-IN" sz="1100" dirty="0" err="1"/>
              <a:t>self.Marksheet.setRowCount</a:t>
            </a:r>
            <a:r>
              <a:rPr lang="en-IN" sz="1100" dirty="0"/>
              <a:t>(0)</a:t>
            </a:r>
          </a:p>
          <a:p>
            <a:pPr marL="0" indent="0">
              <a:lnSpc>
                <a:spcPct val="100000"/>
              </a:lnSpc>
              <a:spcBef>
                <a:spcPts val="0"/>
              </a:spcBef>
              <a:buNone/>
            </a:pPr>
            <a:r>
              <a:rPr lang="en-IN" sz="1100" dirty="0"/>
              <a:t>        header=</a:t>
            </a:r>
            <a:r>
              <a:rPr lang="en-IN" sz="1100" dirty="0" err="1"/>
              <a:t>self.Marksheet.horizontalHeader</a:t>
            </a:r>
            <a:r>
              <a:rPr lang="en-IN" sz="1100" dirty="0"/>
              <a:t>()</a:t>
            </a:r>
          </a:p>
          <a:p>
            <a:pPr marL="0" indent="0">
              <a:lnSpc>
                <a:spcPct val="100000"/>
              </a:lnSpc>
              <a:spcBef>
                <a:spcPts val="0"/>
              </a:spcBef>
              <a:buNone/>
            </a:pPr>
            <a:r>
              <a:rPr lang="en-IN" sz="1100" dirty="0"/>
              <a:t>        </a:t>
            </a:r>
            <a:r>
              <a:rPr lang="en-IN" sz="1100" dirty="0" err="1"/>
              <a:t>header.setSectionResizeMode</a:t>
            </a:r>
            <a:r>
              <a:rPr lang="en-IN" sz="1100" dirty="0"/>
              <a:t>(</a:t>
            </a:r>
            <a:r>
              <a:rPr lang="en-IN" sz="1100" dirty="0" err="1"/>
              <a:t>QtWidgets.QHeaderView.ResizeToContents</a:t>
            </a:r>
            <a:r>
              <a:rPr lang="en-IN" sz="1100" dirty="0"/>
              <a:t>)</a:t>
            </a:r>
          </a:p>
          <a:p>
            <a:pPr marL="0" indent="0">
              <a:lnSpc>
                <a:spcPct val="100000"/>
              </a:lnSpc>
              <a:spcBef>
                <a:spcPts val="0"/>
              </a:spcBef>
              <a:buNone/>
            </a:pPr>
            <a:endParaRPr lang="en-IN" sz="1100" dirty="0"/>
          </a:p>
          <a:p>
            <a:pPr marL="0" indent="0">
              <a:lnSpc>
                <a:spcPct val="100000"/>
              </a:lnSpc>
              <a:spcBef>
                <a:spcPts val="0"/>
              </a:spcBef>
              <a:buNone/>
            </a:pPr>
            <a:r>
              <a:rPr lang="en-IN" sz="1100" dirty="0"/>
              <a:t>        for </a:t>
            </a:r>
            <a:r>
              <a:rPr lang="en-IN" sz="1100" dirty="0" err="1"/>
              <a:t>row_no,row_data</a:t>
            </a:r>
            <a:r>
              <a:rPr lang="en-IN" sz="1100" dirty="0"/>
              <a:t> in enumerate(result):</a:t>
            </a:r>
          </a:p>
          <a:p>
            <a:pPr marL="0" indent="0">
              <a:lnSpc>
                <a:spcPct val="100000"/>
              </a:lnSpc>
              <a:spcBef>
                <a:spcPts val="0"/>
              </a:spcBef>
              <a:buNone/>
            </a:pPr>
            <a:r>
              <a:rPr lang="en-IN" sz="1100" dirty="0"/>
              <a:t>            </a:t>
            </a:r>
            <a:r>
              <a:rPr lang="en-IN" sz="1100" dirty="0" err="1"/>
              <a:t>self.Marksheet.insertRow</a:t>
            </a:r>
            <a:r>
              <a:rPr lang="en-IN" sz="1100" dirty="0"/>
              <a:t>(</a:t>
            </a:r>
            <a:r>
              <a:rPr lang="en-IN" sz="1100" dirty="0" err="1"/>
              <a:t>row_no</a:t>
            </a:r>
            <a:r>
              <a:rPr lang="en-IN" sz="1100" dirty="0"/>
              <a:t>)</a:t>
            </a:r>
          </a:p>
          <a:p>
            <a:pPr marL="0" indent="0">
              <a:lnSpc>
                <a:spcPct val="100000"/>
              </a:lnSpc>
              <a:spcBef>
                <a:spcPts val="0"/>
              </a:spcBef>
              <a:buNone/>
            </a:pPr>
            <a:r>
              <a:rPr lang="en-IN" sz="1100" dirty="0"/>
              <a:t>            for </a:t>
            </a:r>
            <a:r>
              <a:rPr lang="en-IN" sz="1100" dirty="0" err="1"/>
              <a:t>column_no,data</a:t>
            </a:r>
            <a:r>
              <a:rPr lang="en-IN" sz="1100" dirty="0"/>
              <a:t> in enumerate(</a:t>
            </a:r>
            <a:r>
              <a:rPr lang="en-IN" sz="1100" dirty="0" err="1"/>
              <a:t>row_data</a:t>
            </a:r>
            <a:r>
              <a:rPr lang="en-IN" sz="1100" dirty="0"/>
              <a:t>):</a:t>
            </a:r>
          </a:p>
          <a:p>
            <a:pPr marL="0" indent="0">
              <a:lnSpc>
                <a:spcPct val="100000"/>
              </a:lnSpc>
              <a:spcBef>
                <a:spcPts val="0"/>
              </a:spcBef>
              <a:buNone/>
            </a:pPr>
            <a:r>
              <a:rPr lang="en-IN" sz="1100" dirty="0"/>
              <a:t>                </a:t>
            </a:r>
            <a:r>
              <a:rPr lang="en-IN" sz="1100" dirty="0" err="1"/>
              <a:t>self.Marksheet.setItem</a:t>
            </a:r>
            <a:r>
              <a:rPr lang="en-IN" sz="1100" dirty="0"/>
              <a:t>(</a:t>
            </a:r>
            <a:r>
              <a:rPr lang="en-IN" sz="1100" dirty="0" err="1"/>
              <a:t>row_no,column_no,QtWidgets.QTableWidgetItem</a:t>
            </a:r>
            <a:r>
              <a:rPr lang="en-IN" sz="1100" dirty="0"/>
              <a:t>(str(data)))  </a:t>
            </a:r>
          </a:p>
          <a:p>
            <a:pPr marL="0" indent="0">
              <a:lnSpc>
                <a:spcPct val="100000"/>
              </a:lnSpc>
              <a:spcBef>
                <a:spcPts val="0"/>
              </a:spcBef>
              <a:buNone/>
            </a:pPr>
            <a:endParaRPr lang="en-IN" sz="1100" dirty="0"/>
          </a:p>
          <a:p>
            <a:pPr marL="0" indent="0">
              <a:lnSpc>
                <a:spcPct val="100000"/>
              </a:lnSpc>
              <a:spcBef>
                <a:spcPts val="0"/>
              </a:spcBef>
              <a:buNone/>
            </a:pPr>
            <a:r>
              <a:rPr lang="en-IN" sz="1100" dirty="0"/>
              <a:t>        </a:t>
            </a:r>
            <a:r>
              <a:rPr lang="en-IN" sz="1100" dirty="0" err="1"/>
              <a:t>self.Marksheet.setEditTriggers</a:t>
            </a:r>
            <a:r>
              <a:rPr lang="en-IN" sz="1100" dirty="0"/>
              <a:t>(</a:t>
            </a:r>
            <a:r>
              <a:rPr lang="en-IN" sz="1100" dirty="0" err="1"/>
              <a:t>QAbstractItemView.NoEditTriggers</a:t>
            </a:r>
            <a:r>
              <a:rPr lang="en-IN" sz="1100" dirty="0"/>
              <a:t>)</a:t>
            </a:r>
          </a:p>
        </p:txBody>
      </p:sp>
    </p:spTree>
    <p:extLst>
      <p:ext uri="{BB962C8B-B14F-4D97-AF65-F5344CB8AC3E}">
        <p14:creationId xmlns:p14="http://schemas.microsoft.com/office/powerpoint/2010/main" val="2490828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Student Course Alloted By Admin:</a:t>
            </a: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549235A-83E9-43CC-9FA7-BB9D275C648C}"/>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above is the student‘s courses allotted by admin  screen. Here the list of all the courses at has been allotted to the student by the admiin will be displayed here.</a:t>
            </a:r>
          </a:p>
        </p:txBody>
      </p:sp>
      <p:pic>
        <p:nvPicPr>
          <p:cNvPr id="6" name="Picture 3">
            <a:extLst>
              <a:ext uri="{FF2B5EF4-FFF2-40B4-BE49-F238E27FC236}">
                <a16:creationId xmlns:a16="http://schemas.microsoft.com/office/drawing/2014/main" id="{EA1B0229-31FC-4A59-9F8D-376BCD5FE19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927866" y="914400"/>
            <a:ext cx="7028306" cy="43575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347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2800" kern="1200">
                <a:solidFill>
                  <a:schemeClr val="bg1"/>
                </a:solidFill>
                <a:latin typeface="+mj-lt"/>
                <a:ea typeface="+mj-ea"/>
                <a:cs typeface="+mj-cs"/>
              </a:rPr>
              <a:t>Comparison Of IAT Scores With Highest Marks:</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E6F520-C006-478A-A405-0291533B6B5C}"/>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screen appears when the student wants to have a look of the marks obtained in graphical style. The plot is saved as image int he background and then the image that is saved is loaded in a label as graph.</a:t>
            </a:r>
          </a:p>
        </p:txBody>
      </p:sp>
      <p:pic>
        <p:nvPicPr>
          <p:cNvPr id="1126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889822" y="958788"/>
            <a:ext cx="7157176" cy="443744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138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Teacher’s  Screen After Sign In:</a:t>
            </a:r>
          </a:p>
        </p:txBody>
      </p:sp>
      <p:sp>
        <p:nvSpPr>
          <p:cNvPr id="3" name="Content Placeholder 2">
            <a:extLst>
              <a:ext uri="{FF2B5EF4-FFF2-40B4-BE49-F238E27FC236}">
                <a16:creationId xmlns:a16="http://schemas.microsoft.com/office/drawing/2014/main" id="{10B3B0F2-4062-47E3-A174-A0752C5BCD09}"/>
              </a:ext>
            </a:extLst>
          </p:cNvPr>
          <p:cNvSpPr>
            <a:spLocks noGrp="1"/>
          </p:cNvSpPr>
          <p:nvPr>
            <p:ph sz="half" idx="2"/>
          </p:nvPr>
        </p:nvSpPr>
        <p:spPr>
          <a:xfrm>
            <a:off x="643468" y="2638043"/>
            <a:ext cx="3363974" cy="3415623"/>
          </a:xfrm>
        </p:spPr>
        <p:txBody>
          <a:bodyPr vert="horz" lIns="91440" tIns="45720" rIns="91440" bIns="45720" rtlCol="0">
            <a:normAutofit/>
          </a:bodyPr>
          <a:lstStyle/>
          <a:p>
            <a:r>
              <a:rPr lang="en-US" sz="2000"/>
              <a:t>This is the screen that will appear after teacher’s successful login. Here all details of the teacher will be displayed.</a:t>
            </a:r>
          </a:p>
        </p:txBody>
      </p:sp>
      <p:pic>
        <p:nvPicPr>
          <p:cNvPr id="1229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671173" y="898599"/>
            <a:ext cx="7520827" cy="46629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441814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4449-27A3-4E80-BBB7-32B649F88499}"/>
              </a:ext>
            </a:extLst>
          </p:cNvPr>
          <p:cNvSpPr>
            <a:spLocks noGrp="1"/>
          </p:cNvSpPr>
          <p:nvPr>
            <p:ph type="title"/>
          </p:nvPr>
        </p:nvSpPr>
        <p:spPr>
          <a:xfrm>
            <a:off x="190278" y="192559"/>
            <a:ext cx="9898602" cy="668576"/>
          </a:xfrm>
        </p:spPr>
        <p:txBody>
          <a:bodyPr>
            <a:normAutofit/>
          </a:bodyPr>
          <a:lstStyle/>
          <a:p>
            <a:r>
              <a:rPr lang="en-US" sz="3600" dirty="0"/>
              <a:t>Function that Updates the Teacher Details</a:t>
            </a:r>
            <a:endParaRPr lang="en-IN" sz="3600" dirty="0"/>
          </a:p>
        </p:txBody>
      </p:sp>
      <p:sp>
        <p:nvSpPr>
          <p:cNvPr id="3" name="Content Placeholder 2">
            <a:extLst>
              <a:ext uri="{FF2B5EF4-FFF2-40B4-BE49-F238E27FC236}">
                <a16:creationId xmlns:a16="http://schemas.microsoft.com/office/drawing/2014/main" id="{A7E72E30-1C38-4E00-A290-DDFCBC072F2F}"/>
              </a:ext>
            </a:extLst>
          </p:cNvPr>
          <p:cNvSpPr>
            <a:spLocks noGrp="1"/>
          </p:cNvSpPr>
          <p:nvPr>
            <p:ph idx="1"/>
          </p:nvPr>
        </p:nvSpPr>
        <p:spPr>
          <a:xfrm>
            <a:off x="461639" y="674703"/>
            <a:ext cx="7142657" cy="5990738"/>
          </a:xfrm>
        </p:spPr>
        <p:txBody>
          <a:bodyPr anchor="ctr">
            <a:normAutofit fontScale="92500" lnSpcReduction="10000"/>
          </a:bodyPr>
          <a:lstStyle/>
          <a:p>
            <a:pPr marL="0" indent="0">
              <a:lnSpc>
                <a:spcPct val="110000"/>
              </a:lnSpc>
              <a:spcBef>
                <a:spcPts val="0"/>
              </a:spcBef>
              <a:buNone/>
            </a:pPr>
            <a:r>
              <a:rPr lang="en-IN" sz="900" dirty="0"/>
              <a:t> def </a:t>
            </a:r>
            <a:r>
              <a:rPr lang="en-IN" sz="900" dirty="0" err="1"/>
              <a:t>openImage</a:t>
            </a:r>
            <a:r>
              <a:rPr lang="en-IN" sz="900" dirty="0"/>
              <a:t>(self):</a:t>
            </a:r>
          </a:p>
          <a:p>
            <a:pPr marL="0" indent="0">
              <a:lnSpc>
                <a:spcPct val="110000"/>
              </a:lnSpc>
              <a:spcBef>
                <a:spcPts val="0"/>
              </a:spcBef>
              <a:buNone/>
            </a:pPr>
            <a:r>
              <a:rPr lang="en-IN" sz="900" dirty="0"/>
              <a:t>        global </a:t>
            </a:r>
            <a:r>
              <a:rPr lang="en-IN" sz="900" dirty="0" err="1"/>
              <a:t>strimg</a:t>
            </a:r>
            <a:endParaRPr lang="en-IN" sz="900" dirty="0"/>
          </a:p>
          <a:p>
            <a:pPr marL="0" indent="0">
              <a:lnSpc>
                <a:spcPct val="110000"/>
              </a:lnSpc>
              <a:spcBef>
                <a:spcPts val="0"/>
              </a:spcBef>
              <a:buNone/>
            </a:pPr>
            <a:r>
              <a:rPr lang="en-IN" sz="900" dirty="0"/>
              <a:t>        self.url=</a:t>
            </a:r>
            <a:r>
              <a:rPr lang="en-IN" sz="900" dirty="0" err="1"/>
              <a:t>QFileDialog.getOpenFileName</a:t>
            </a:r>
            <a:r>
              <a:rPr lang="en-IN" sz="900" dirty="0"/>
              <a:t>()</a:t>
            </a:r>
          </a:p>
          <a:p>
            <a:pPr marL="0" indent="0">
              <a:lnSpc>
                <a:spcPct val="110000"/>
              </a:lnSpc>
              <a:spcBef>
                <a:spcPts val="0"/>
              </a:spcBef>
              <a:buNone/>
            </a:pPr>
            <a:r>
              <a:rPr lang="en-IN" sz="900" dirty="0"/>
              <a:t>        </a:t>
            </a:r>
            <a:r>
              <a:rPr lang="en-IN" sz="900" dirty="0" err="1"/>
              <a:t>strimg</a:t>
            </a:r>
            <a:r>
              <a:rPr lang="en-IN" sz="900" dirty="0"/>
              <a:t>=str(self.url[0])</a:t>
            </a:r>
          </a:p>
          <a:p>
            <a:pPr marL="0" indent="0">
              <a:lnSpc>
                <a:spcPct val="110000"/>
              </a:lnSpc>
              <a:spcBef>
                <a:spcPts val="0"/>
              </a:spcBef>
              <a:buNone/>
            </a:pPr>
            <a:r>
              <a:rPr lang="en-IN" sz="900" dirty="0"/>
              <a:t>        </a:t>
            </a:r>
            <a:r>
              <a:rPr lang="en-IN" sz="900" dirty="0" err="1"/>
              <a:t>self.ImageLabel.setPixmap</a:t>
            </a:r>
            <a:r>
              <a:rPr lang="en-IN" sz="900" dirty="0"/>
              <a:t>(</a:t>
            </a:r>
            <a:r>
              <a:rPr lang="en-IN" sz="900" dirty="0" err="1"/>
              <a:t>QtGui.QPixmap</a:t>
            </a:r>
            <a:r>
              <a:rPr lang="en-IN" sz="900" dirty="0"/>
              <a:t>(</a:t>
            </a:r>
            <a:r>
              <a:rPr lang="en-IN" sz="900" dirty="0" err="1"/>
              <a:t>strimg</a:t>
            </a:r>
            <a:r>
              <a:rPr lang="en-IN" sz="900" dirty="0"/>
              <a:t>)) </a:t>
            </a:r>
          </a:p>
          <a:p>
            <a:pPr marL="0" indent="0">
              <a:lnSpc>
                <a:spcPct val="110000"/>
              </a:lnSpc>
              <a:spcBef>
                <a:spcPts val="0"/>
              </a:spcBef>
              <a:buNone/>
            </a:pPr>
            <a:r>
              <a:rPr lang="en-IN" sz="900" dirty="0"/>
              <a:t>def </a:t>
            </a:r>
            <a:r>
              <a:rPr lang="en-IN" sz="900" dirty="0" err="1"/>
              <a:t>convertToBinaryData</a:t>
            </a:r>
            <a:r>
              <a:rPr lang="en-IN" sz="900" dirty="0"/>
              <a:t>(</a:t>
            </a:r>
            <a:r>
              <a:rPr lang="en-IN" sz="900" dirty="0" err="1"/>
              <a:t>self,filename</a:t>
            </a:r>
            <a:r>
              <a:rPr lang="en-IN" sz="900" dirty="0"/>
              <a:t>):</a:t>
            </a:r>
          </a:p>
          <a:p>
            <a:pPr marL="0" indent="0">
              <a:lnSpc>
                <a:spcPct val="110000"/>
              </a:lnSpc>
              <a:spcBef>
                <a:spcPts val="0"/>
              </a:spcBef>
              <a:buNone/>
            </a:pPr>
            <a:r>
              <a:rPr lang="en-IN" sz="900" dirty="0"/>
              <a:t>        # Convert digital data to binary format</a:t>
            </a:r>
          </a:p>
          <a:p>
            <a:pPr marL="0" indent="0">
              <a:lnSpc>
                <a:spcPct val="110000"/>
              </a:lnSpc>
              <a:spcBef>
                <a:spcPts val="0"/>
              </a:spcBef>
              <a:buNone/>
            </a:pPr>
            <a:r>
              <a:rPr lang="en-IN" sz="900" dirty="0"/>
              <a:t>        with open(filename, '</a:t>
            </a:r>
            <a:r>
              <a:rPr lang="en-IN" sz="900" dirty="0" err="1"/>
              <a:t>rb</a:t>
            </a:r>
            <a:r>
              <a:rPr lang="en-IN" sz="900" dirty="0"/>
              <a:t>') as file:</a:t>
            </a:r>
          </a:p>
          <a:p>
            <a:pPr marL="0" indent="0">
              <a:lnSpc>
                <a:spcPct val="110000"/>
              </a:lnSpc>
              <a:spcBef>
                <a:spcPts val="0"/>
              </a:spcBef>
              <a:buNone/>
            </a:pPr>
            <a:r>
              <a:rPr lang="en-IN" sz="900" dirty="0"/>
              <a:t>            </a:t>
            </a:r>
            <a:r>
              <a:rPr lang="en-IN" sz="900" dirty="0" err="1"/>
              <a:t>binaryData</a:t>
            </a:r>
            <a:r>
              <a:rPr lang="en-IN" sz="900" dirty="0"/>
              <a:t> = </a:t>
            </a:r>
            <a:r>
              <a:rPr lang="en-IN" sz="900" dirty="0" err="1"/>
              <a:t>file.read</a:t>
            </a:r>
            <a:r>
              <a:rPr lang="en-IN" sz="900" dirty="0"/>
              <a:t>()</a:t>
            </a:r>
          </a:p>
          <a:p>
            <a:pPr marL="0" indent="0">
              <a:lnSpc>
                <a:spcPct val="110000"/>
              </a:lnSpc>
              <a:spcBef>
                <a:spcPts val="0"/>
              </a:spcBef>
              <a:buNone/>
            </a:pPr>
            <a:r>
              <a:rPr lang="en-IN" sz="900" dirty="0"/>
              <a:t>        return </a:t>
            </a:r>
            <a:r>
              <a:rPr lang="en-IN" sz="900" dirty="0" err="1"/>
              <a:t>binaryData</a:t>
            </a:r>
            <a:endParaRPr lang="en-IN" sz="900" dirty="0"/>
          </a:p>
          <a:p>
            <a:pPr marL="0" indent="0">
              <a:lnSpc>
                <a:spcPct val="110000"/>
              </a:lnSpc>
              <a:spcBef>
                <a:spcPts val="0"/>
              </a:spcBef>
              <a:buNone/>
            </a:pPr>
            <a:r>
              <a:rPr lang="en-IN" sz="900" dirty="0"/>
              <a:t>    def </a:t>
            </a:r>
            <a:r>
              <a:rPr lang="en-IN" sz="900" dirty="0" err="1"/>
              <a:t>UpdateData</a:t>
            </a:r>
            <a:r>
              <a:rPr lang="en-IN" sz="900" dirty="0"/>
              <a:t>(self):</a:t>
            </a:r>
          </a:p>
          <a:p>
            <a:pPr marL="0" indent="0">
              <a:lnSpc>
                <a:spcPct val="110000"/>
              </a:lnSpc>
              <a:spcBef>
                <a:spcPts val="0"/>
              </a:spcBef>
              <a:buNone/>
            </a:pPr>
            <a:r>
              <a:rPr lang="en-IN" sz="900" dirty="0"/>
              <a:t>        global </a:t>
            </a:r>
            <a:r>
              <a:rPr lang="en-IN" sz="900" dirty="0" err="1"/>
              <a:t>strimg</a:t>
            </a:r>
            <a:endParaRPr lang="en-IN" sz="900" dirty="0"/>
          </a:p>
          <a:p>
            <a:pPr marL="0" indent="0">
              <a:lnSpc>
                <a:spcPct val="110000"/>
              </a:lnSpc>
              <a:spcBef>
                <a:spcPts val="0"/>
              </a:spcBef>
              <a:buNone/>
            </a:pPr>
            <a:r>
              <a:rPr lang="en-IN" sz="900" dirty="0"/>
              <a:t>        global </a:t>
            </a:r>
            <a:r>
              <a:rPr lang="en-IN" sz="900" dirty="0" err="1"/>
              <a:t>urlofImage</a:t>
            </a:r>
            <a:endParaRPr lang="en-IN" sz="900" dirty="0"/>
          </a:p>
          <a:p>
            <a:pPr marL="0" indent="0">
              <a:lnSpc>
                <a:spcPct val="110000"/>
              </a:lnSpc>
              <a:spcBef>
                <a:spcPts val="0"/>
              </a:spcBef>
              <a:buNone/>
            </a:pPr>
            <a:r>
              <a:rPr lang="en-IN" sz="900" dirty="0"/>
              <a:t>        PID=</a:t>
            </a:r>
            <a:r>
              <a:rPr lang="en-IN" sz="900" dirty="0" err="1"/>
              <a:t>self.faculty_PID</a:t>
            </a:r>
            <a:endParaRPr lang="en-IN" sz="900" dirty="0"/>
          </a:p>
          <a:p>
            <a:pPr marL="0" indent="0">
              <a:lnSpc>
                <a:spcPct val="110000"/>
              </a:lnSpc>
              <a:spcBef>
                <a:spcPts val="0"/>
              </a:spcBef>
              <a:buNone/>
            </a:pPr>
            <a:r>
              <a:rPr lang="en-IN" sz="900" dirty="0"/>
              <a:t>        </a:t>
            </a:r>
            <a:r>
              <a:rPr lang="en-IN" sz="900" dirty="0" err="1"/>
              <a:t>passwordIn</a:t>
            </a:r>
            <a:r>
              <a:rPr lang="en-IN" sz="900" dirty="0"/>
              <a:t>=</a:t>
            </a:r>
            <a:r>
              <a:rPr lang="en-IN" sz="900" dirty="0" err="1"/>
              <a:t>self.passwordIn.text</a:t>
            </a:r>
            <a:r>
              <a:rPr lang="en-IN" sz="900" dirty="0"/>
              <a:t>()</a:t>
            </a:r>
          </a:p>
          <a:p>
            <a:pPr marL="0" indent="0">
              <a:lnSpc>
                <a:spcPct val="110000"/>
              </a:lnSpc>
              <a:spcBef>
                <a:spcPts val="0"/>
              </a:spcBef>
              <a:buNone/>
            </a:pPr>
            <a:r>
              <a:rPr lang="en-IN" sz="900" dirty="0"/>
              <a:t>        </a:t>
            </a:r>
            <a:r>
              <a:rPr lang="en-IN" sz="900" dirty="0" err="1"/>
              <a:t>addressIn</a:t>
            </a:r>
            <a:r>
              <a:rPr lang="en-IN" sz="900" dirty="0"/>
              <a:t>=</a:t>
            </a:r>
            <a:r>
              <a:rPr lang="en-IN" sz="900" dirty="0" err="1"/>
              <a:t>self.AddressIn.toPlainText</a:t>
            </a:r>
            <a:r>
              <a:rPr lang="en-IN" sz="900" dirty="0"/>
              <a:t>()</a:t>
            </a:r>
          </a:p>
          <a:p>
            <a:pPr marL="0" indent="0">
              <a:lnSpc>
                <a:spcPct val="110000"/>
              </a:lnSpc>
              <a:spcBef>
                <a:spcPts val="0"/>
              </a:spcBef>
              <a:buNone/>
            </a:pPr>
            <a:r>
              <a:rPr lang="en-IN" sz="900" dirty="0"/>
              <a:t>        </a:t>
            </a:r>
            <a:r>
              <a:rPr lang="en-IN" sz="900" dirty="0" err="1"/>
              <a:t>phNumberIn</a:t>
            </a:r>
            <a:r>
              <a:rPr lang="en-IN" sz="900" dirty="0"/>
              <a:t>=</a:t>
            </a:r>
            <a:r>
              <a:rPr lang="en-IN" sz="900" dirty="0" err="1"/>
              <a:t>self.phone_numberIn.text</a:t>
            </a:r>
            <a:r>
              <a:rPr lang="en-IN" sz="900" dirty="0"/>
              <a:t>()</a:t>
            </a:r>
          </a:p>
          <a:p>
            <a:pPr marL="0" indent="0">
              <a:lnSpc>
                <a:spcPct val="110000"/>
              </a:lnSpc>
              <a:spcBef>
                <a:spcPts val="0"/>
              </a:spcBef>
              <a:buNone/>
            </a:pPr>
            <a:r>
              <a:rPr lang="en-IN" sz="900" dirty="0"/>
              <a:t>        </a:t>
            </a:r>
            <a:r>
              <a:rPr lang="en-IN" sz="900" dirty="0" err="1"/>
              <a:t>emailidIn</a:t>
            </a:r>
            <a:r>
              <a:rPr lang="en-IN" sz="900" dirty="0"/>
              <a:t>=</a:t>
            </a:r>
            <a:r>
              <a:rPr lang="en-IN" sz="900" dirty="0" err="1"/>
              <a:t>self.email_id_In.text</a:t>
            </a:r>
            <a:r>
              <a:rPr lang="en-IN" sz="900" dirty="0"/>
              <a:t>()</a:t>
            </a:r>
          </a:p>
          <a:p>
            <a:pPr marL="0" indent="0">
              <a:lnSpc>
                <a:spcPct val="110000"/>
              </a:lnSpc>
              <a:spcBef>
                <a:spcPts val="0"/>
              </a:spcBef>
              <a:buNone/>
            </a:pPr>
            <a:r>
              <a:rPr lang="en-IN" sz="900" dirty="0"/>
              <a:t>        </a:t>
            </a:r>
            <a:r>
              <a:rPr lang="en-IN" sz="900" dirty="0" err="1"/>
              <a:t>experIn</a:t>
            </a:r>
            <a:r>
              <a:rPr lang="en-IN" sz="900" dirty="0"/>
              <a:t>=</a:t>
            </a:r>
            <a:r>
              <a:rPr lang="en-IN" sz="900" dirty="0" err="1"/>
              <a:t>self.Experi_In.currentText</a:t>
            </a:r>
            <a:r>
              <a:rPr lang="en-IN" sz="900" dirty="0"/>
              <a:t>()</a:t>
            </a:r>
          </a:p>
          <a:p>
            <a:pPr marL="0" indent="0">
              <a:lnSpc>
                <a:spcPct val="110000"/>
              </a:lnSpc>
              <a:spcBef>
                <a:spcPts val="0"/>
              </a:spcBef>
              <a:buNone/>
            </a:pPr>
            <a:r>
              <a:rPr lang="en-IN" sz="900" dirty="0"/>
              <a:t>        </a:t>
            </a:r>
            <a:r>
              <a:rPr lang="en-IN" sz="900" dirty="0" err="1"/>
              <a:t>QualIn</a:t>
            </a:r>
            <a:r>
              <a:rPr lang="en-IN" sz="900" dirty="0"/>
              <a:t>=</a:t>
            </a:r>
            <a:r>
              <a:rPr lang="en-IN" sz="900" dirty="0" err="1"/>
              <a:t>self.Qualif_In.currentText</a:t>
            </a:r>
            <a:r>
              <a:rPr lang="en-IN" sz="900" dirty="0"/>
              <a:t>()</a:t>
            </a:r>
          </a:p>
          <a:p>
            <a:pPr marL="0" indent="0">
              <a:lnSpc>
                <a:spcPct val="110000"/>
              </a:lnSpc>
              <a:spcBef>
                <a:spcPts val="0"/>
              </a:spcBef>
              <a:buNone/>
            </a:pPr>
            <a:r>
              <a:rPr lang="en-IN" sz="900" dirty="0"/>
              <a:t>        </a:t>
            </a:r>
          </a:p>
          <a:p>
            <a:pPr marL="0" indent="0">
              <a:lnSpc>
                <a:spcPct val="110000"/>
              </a:lnSpc>
              <a:spcBef>
                <a:spcPts val="0"/>
              </a:spcBef>
              <a:buNone/>
            </a:pPr>
            <a:r>
              <a:rPr lang="en-IN" sz="900" dirty="0"/>
              <a:t>        now = </a:t>
            </a:r>
            <a:r>
              <a:rPr lang="en-IN" sz="900" dirty="0" err="1"/>
              <a:t>datetime.now</a:t>
            </a:r>
            <a:r>
              <a:rPr lang="en-IN" sz="900" dirty="0"/>
              <a:t>()</a:t>
            </a:r>
          </a:p>
          <a:p>
            <a:pPr marL="0" indent="0">
              <a:lnSpc>
                <a:spcPct val="110000"/>
              </a:lnSpc>
              <a:spcBef>
                <a:spcPts val="0"/>
              </a:spcBef>
              <a:buNone/>
            </a:pPr>
            <a:r>
              <a:rPr lang="en-IN" sz="900" dirty="0"/>
              <a:t>        </a:t>
            </a:r>
            <a:r>
              <a:rPr lang="en-IN" sz="900" dirty="0" err="1"/>
              <a:t>dt_string</a:t>
            </a:r>
            <a:r>
              <a:rPr lang="en-IN" sz="900" dirty="0"/>
              <a:t> = </a:t>
            </a:r>
            <a:r>
              <a:rPr lang="en-IN" sz="900" dirty="0" err="1"/>
              <a:t>now.strftime</a:t>
            </a:r>
            <a:r>
              <a:rPr lang="en-IN" sz="900" dirty="0"/>
              <a:t>("%Y/%m/%d %H:%M:%S")</a:t>
            </a:r>
          </a:p>
          <a:p>
            <a:pPr marL="0" indent="0">
              <a:lnSpc>
                <a:spcPct val="110000"/>
              </a:lnSpc>
              <a:spcBef>
                <a:spcPts val="0"/>
              </a:spcBef>
              <a:buNone/>
            </a:pPr>
            <a:r>
              <a:rPr lang="en-IN" sz="900" dirty="0"/>
              <a:t>        try:</a:t>
            </a:r>
          </a:p>
          <a:p>
            <a:pPr marL="0" indent="0">
              <a:lnSpc>
                <a:spcPct val="110000"/>
              </a:lnSpc>
              <a:spcBef>
                <a:spcPts val="0"/>
              </a:spcBef>
              <a:buNone/>
            </a:pPr>
            <a:endParaRPr lang="en-IN" sz="900" dirty="0"/>
          </a:p>
          <a:p>
            <a:pPr marL="0" indent="0">
              <a:lnSpc>
                <a:spcPct val="110000"/>
              </a:lnSpc>
              <a:spcBef>
                <a:spcPts val="0"/>
              </a:spcBef>
              <a:buNone/>
            </a:pPr>
            <a:r>
              <a:rPr lang="en-IN" sz="900" dirty="0"/>
              <a:t>            host="localhost"</a:t>
            </a:r>
          </a:p>
          <a:p>
            <a:pPr marL="0" indent="0">
              <a:lnSpc>
                <a:spcPct val="110000"/>
              </a:lnSpc>
              <a:spcBef>
                <a:spcPts val="0"/>
              </a:spcBef>
              <a:buNone/>
            </a:pPr>
            <a:r>
              <a:rPr lang="en-IN" sz="900" dirty="0"/>
              <a:t>            port=3306;dbname="</a:t>
            </a:r>
            <a:r>
              <a:rPr lang="en-IN" sz="900" dirty="0" err="1"/>
              <a:t>studentDBMS</a:t>
            </a:r>
            <a:r>
              <a:rPr lang="en-IN" sz="900" dirty="0"/>
              <a:t>";user="root";password1="</a:t>
            </a:r>
            <a:r>
              <a:rPr lang="en-IN" sz="900" dirty="0" err="1"/>
              <a:t>reuben</a:t>
            </a:r>
            <a:r>
              <a:rPr lang="en-IN" sz="900" dirty="0"/>
              <a:t>"</a:t>
            </a:r>
          </a:p>
          <a:p>
            <a:pPr marL="0" indent="0">
              <a:lnSpc>
                <a:spcPct val="110000"/>
              </a:lnSpc>
              <a:spcBef>
                <a:spcPts val="0"/>
              </a:spcBef>
              <a:buNone/>
            </a:pPr>
            <a:r>
              <a:rPr lang="en-IN" sz="900" dirty="0"/>
              <a:t>            conn = </a:t>
            </a:r>
            <a:r>
              <a:rPr lang="en-IN" sz="900" dirty="0" err="1"/>
              <a:t>pymysql.connect</a:t>
            </a:r>
            <a:r>
              <a:rPr lang="en-IN" sz="900" dirty="0"/>
              <a:t>(host, user=</a:t>
            </a:r>
            <a:r>
              <a:rPr lang="en-IN" sz="900" dirty="0" err="1"/>
              <a:t>user,port</a:t>
            </a:r>
            <a:r>
              <a:rPr lang="en-IN" sz="900" dirty="0"/>
              <a:t>=</a:t>
            </a:r>
            <a:r>
              <a:rPr lang="en-IN" sz="900" dirty="0" err="1"/>
              <a:t>port,passwd</a:t>
            </a:r>
            <a:r>
              <a:rPr lang="en-IN" sz="900" dirty="0"/>
              <a:t>=password1, </a:t>
            </a:r>
            <a:r>
              <a:rPr lang="en-IN" sz="900" dirty="0" err="1"/>
              <a:t>db</a:t>
            </a:r>
            <a:r>
              <a:rPr lang="en-IN" sz="900" dirty="0"/>
              <a:t>=</a:t>
            </a:r>
            <a:r>
              <a:rPr lang="en-IN" sz="900" dirty="0" err="1"/>
              <a:t>dbname</a:t>
            </a:r>
            <a:r>
              <a:rPr lang="en-IN" sz="900" dirty="0"/>
              <a:t>)</a:t>
            </a:r>
          </a:p>
          <a:p>
            <a:pPr marL="0" indent="0">
              <a:lnSpc>
                <a:spcPct val="110000"/>
              </a:lnSpc>
              <a:spcBef>
                <a:spcPts val="0"/>
              </a:spcBef>
              <a:buNone/>
            </a:pPr>
            <a:r>
              <a:rPr lang="en-IN" sz="900" dirty="0"/>
              <a:t>            cursor=</a:t>
            </a:r>
            <a:r>
              <a:rPr lang="en-IN" sz="900" dirty="0" err="1"/>
              <a:t>conn.cursor</a:t>
            </a:r>
            <a:r>
              <a:rPr lang="en-IN" sz="900" dirty="0"/>
              <a:t>()</a:t>
            </a:r>
          </a:p>
          <a:p>
            <a:pPr marL="0" indent="0">
              <a:lnSpc>
                <a:spcPct val="110000"/>
              </a:lnSpc>
              <a:spcBef>
                <a:spcPts val="0"/>
              </a:spcBef>
              <a:buNone/>
            </a:pPr>
            <a:r>
              <a:rPr lang="en-IN" sz="900" dirty="0"/>
              <a:t>            </a:t>
            </a:r>
            <a:r>
              <a:rPr lang="en-IN" sz="900" dirty="0" err="1"/>
              <a:t>QueryToGetData</a:t>
            </a:r>
            <a:r>
              <a:rPr lang="en-IN" sz="900" dirty="0"/>
              <a:t>="SELECT </a:t>
            </a:r>
            <a:r>
              <a:rPr lang="en-IN" sz="900" dirty="0" err="1"/>
              <a:t>profile_picture</a:t>
            </a:r>
            <a:r>
              <a:rPr lang="en-IN" sz="900" dirty="0"/>
              <a:t> FROM </a:t>
            </a:r>
            <a:r>
              <a:rPr lang="en-IN" sz="900" dirty="0" err="1"/>
              <a:t>studentDBMS.faculty</a:t>
            </a:r>
            <a:r>
              <a:rPr lang="en-IN" sz="900" dirty="0"/>
              <a:t> where </a:t>
            </a:r>
            <a:r>
              <a:rPr lang="en-IN" sz="900" dirty="0" err="1"/>
              <a:t>fac_id</a:t>
            </a:r>
            <a:r>
              <a:rPr lang="en-IN" sz="900" dirty="0"/>
              <a:t>=%s"</a:t>
            </a:r>
          </a:p>
          <a:p>
            <a:pPr marL="0" indent="0">
              <a:lnSpc>
                <a:spcPct val="110000"/>
              </a:lnSpc>
              <a:spcBef>
                <a:spcPts val="0"/>
              </a:spcBef>
              <a:buNone/>
            </a:pPr>
            <a:r>
              <a:rPr lang="en-IN" sz="900" dirty="0"/>
              <a:t>            </a:t>
            </a:r>
            <a:r>
              <a:rPr lang="en-IN" sz="900" dirty="0" err="1"/>
              <a:t>cursor.execute</a:t>
            </a:r>
            <a:r>
              <a:rPr lang="en-IN" sz="900" dirty="0"/>
              <a:t>(</a:t>
            </a:r>
            <a:r>
              <a:rPr lang="en-IN" sz="900" dirty="0" err="1"/>
              <a:t>QueryToGetData,PID</a:t>
            </a:r>
            <a:r>
              <a:rPr lang="en-IN" sz="900" dirty="0"/>
              <a:t>)</a:t>
            </a:r>
          </a:p>
          <a:p>
            <a:pPr marL="0" indent="0">
              <a:lnSpc>
                <a:spcPct val="110000"/>
              </a:lnSpc>
              <a:spcBef>
                <a:spcPts val="0"/>
              </a:spcBef>
              <a:buNone/>
            </a:pPr>
            <a:r>
              <a:rPr lang="en-IN" sz="900" dirty="0"/>
              <a:t>            pp=</a:t>
            </a:r>
            <a:r>
              <a:rPr lang="en-IN" sz="900" dirty="0" err="1"/>
              <a:t>cursor.fetchall</a:t>
            </a:r>
            <a:r>
              <a:rPr lang="en-IN" sz="900" dirty="0"/>
              <a:t>()</a:t>
            </a:r>
          </a:p>
          <a:p>
            <a:pPr marL="0" indent="0">
              <a:lnSpc>
                <a:spcPct val="110000"/>
              </a:lnSpc>
              <a:spcBef>
                <a:spcPts val="0"/>
              </a:spcBef>
              <a:buNone/>
            </a:pPr>
            <a:r>
              <a:rPr lang="en-IN" sz="900" dirty="0"/>
              <a:t>            print(pp[0][0])</a:t>
            </a:r>
          </a:p>
          <a:p>
            <a:pPr marL="0" indent="0">
              <a:lnSpc>
                <a:spcPct val="110000"/>
              </a:lnSpc>
              <a:spcBef>
                <a:spcPts val="0"/>
              </a:spcBef>
              <a:buNone/>
            </a:pPr>
            <a:r>
              <a:rPr lang="en-IN" sz="900" dirty="0"/>
              <a:t>            </a:t>
            </a:r>
            <a:r>
              <a:rPr lang="en-IN" sz="900" dirty="0" err="1"/>
              <a:t>urlofImage</a:t>
            </a:r>
            <a:r>
              <a:rPr lang="en-IN" sz="900" dirty="0"/>
              <a:t>=pp[0][0]</a:t>
            </a:r>
          </a:p>
          <a:p>
            <a:pPr marL="0" indent="0">
              <a:lnSpc>
                <a:spcPct val="110000"/>
              </a:lnSpc>
              <a:spcBef>
                <a:spcPts val="0"/>
              </a:spcBef>
              <a:buNone/>
            </a:pPr>
            <a:r>
              <a:rPr lang="en-IN" sz="900" dirty="0"/>
              <a:t>            </a:t>
            </a:r>
            <a:r>
              <a:rPr lang="en-IN" sz="900" dirty="0" err="1"/>
              <a:t>urlofImage</a:t>
            </a:r>
            <a:r>
              <a:rPr lang="en-IN" sz="900" dirty="0"/>
              <a:t> = </a:t>
            </a:r>
            <a:r>
              <a:rPr lang="en-IN" sz="900" dirty="0" err="1"/>
              <a:t>self.convertToBinaryData</a:t>
            </a:r>
            <a:r>
              <a:rPr lang="en-IN" sz="900" dirty="0"/>
              <a:t>(</a:t>
            </a:r>
            <a:r>
              <a:rPr lang="en-IN" sz="900" dirty="0" err="1"/>
              <a:t>strimg</a:t>
            </a:r>
            <a:r>
              <a:rPr lang="en-IN" sz="900" dirty="0"/>
              <a:t>)</a:t>
            </a:r>
          </a:p>
          <a:p>
            <a:pPr marL="0" indent="0">
              <a:lnSpc>
                <a:spcPct val="110000"/>
              </a:lnSpc>
              <a:spcBef>
                <a:spcPts val="0"/>
              </a:spcBef>
              <a:buNone/>
            </a:pPr>
            <a:r>
              <a:rPr lang="en-IN" sz="900" dirty="0"/>
              <a:t>        except Exception as err:</a:t>
            </a:r>
          </a:p>
          <a:p>
            <a:pPr marL="0" indent="0">
              <a:lnSpc>
                <a:spcPct val="110000"/>
              </a:lnSpc>
              <a:spcBef>
                <a:spcPts val="0"/>
              </a:spcBef>
              <a:buNone/>
            </a:pPr>
            <a:r>
              <a:rPr lang="en-IN" sz="900" dirty="0"/>
              <a:t>            </a:t>
            </a:r>
            <a:r>
              <a:rPr lang="en-IN" sz="900" dirty="0" err="1"/>
              <a:t>self.warning</a:t>
            </a:r>
            <a:r>
              <a:rPr lang="en-IN" sz="900" dirty="0"/>
              <a:t>("</a:t>
            </a:r>
            <a:r>
              <a:rPr lang="en-IN" sz="900" dirty="0" err="1"/>
              <a:t>ERROR",f</a:t>
            </a:r>
            <a:r>
              <a:rPr lang="en-IN" sz="900" dirty="0"/>
              <a:t>"{err} OR FACULTY DOESNT Exist")</a:t>
            </a:r>
          </a:p>
          <a:p>
            <a:pPr marL="0" indent="0">
              <a:lnSpc>
                <a:spcPct val="110000"/>
              </a:lnSpc>
              <a:spcBef>
                <a:spcPts val="0"/>
              </a:spcBef>
              <a:buNone/>
            </a:pPr>
            <a:r>
              <a:rPr lang="en-IN" sz="900" dirty="0"/>
              <a:t>        </a:t>
            </a:r>
            <a:r>
              <a:rPr lang="en-IN" sz="900" dirty="0" err="1"/>
              <a:t>updateargs</a:t>
            </a:r>
            <a:r>
              <a:rPr lang="en-IN" sz="900" dirty="0"/>
              <a:t>=(addressIn,passwordIn,phNumberIn,emailidIn,experIn,QualIn,dt_string,urlofImage,PID)</a:t>
            </a:r>
          </a:p>
          <a:p>
            <a:pPr marL="0" indent="0">
              <a:lnSpc>
                <a:spcPct val="110000"/>
              </a:lnSpc>
              <a:spcBef>
                <a:spcPts val="0"/>
              </a:spcBef>
              <a:buNone/>
            </a:pPr>
            <a:r>
              <a:rPr lang="en-IN" sz="900" dirty="0"/>
              <a:t>        </a:t>
            </a:r>
          </a:p>
          <a:p>
            <a:pPr marL="0" indent="0">
              <a:lnSpc>
                <a:spcPct val="110000"/>
              </a:lnSpc>
              <a:spcBef>
                <a:spcPts val="0"/>
              </a:spcBef>
              <a:buNone/>
            </a:pPr>
            <a:r>
              <a:rPr lang="en-IN" sz="900" dirty="0"/>
              <a:t>        </a:t>
            </a:r>
            <a:r>
              <a:rPr lang="en-IN" sz="900" dirty="0" err="1"/>
              <a:t>QueryToGetData</a:t>
            </a:r>
            <a:r>
              <a:rPr lang="en-IN" sz="900" dirty="0"/>
              <a:t>="UPDATE </a:t>
            </a:r>
            <a:r>
              <a:rPr lang="en-IN" sz="900" dirty="0" err="1"/>
              <a:t>studentDBMS.faculty</a:t>
            </a:r>
            <a:r>
              <a:rPr lang="en-IN" sz="900" dirty="0"/>
              <a:t> set address=%</a:t>
            </a:r>
            <a:r>
              <a:rPr lang="en-IN" sz="900" dirty="0" err="1"/>
              <a:t>s,passwd</a:t>
            </a:r>
            <a:r>
              <a:rPr lang="en-IN" sz="900" dirty="0"/>
              <a:t>=%</a:t>
            </a:r>
            <a:r>
              <a:rPr lang="en-IN" sz="900" dirty="0" err="1"/>
              <a:t>s,phone_no</a:t>
            </a:r>
            <a:r>
              <a:rPr lang="en-IN" sz="900" dirty="0"/>
              <a:t>=%</a:t>
            </a:r>
            <a:r>
              <a:rPr lang="en-IN" sz="900" dirty="0" err="1"/>
              <a:t>s,email_id</a:t>
            </a:r>
            <a:r>
              <a:rPr lang="en-IN" sz="900" dirty="0"/>
              <a:t>=%</a:t>
            </a:r>
            <a:r>
              <a:rPr lang="en-IN" sz="900" dirty="0" err="1"/>
              <a:t>s,experience</a:t>
            </a:r>
            <a:r>
              <a:rPr lang="en-IN" sz="900" dirty="0"/>
              <a:t>=%</a:t>
            </a:r>
            <a:r>
              <a:rPr lang="en-IN" sz="900" dirty="0" err="1"/>
              <a:t>s,qualification</a:t>
            </a:r>
            <a:r>
              <a:rPr lang="en-IN" sz="900" dirty="0"/>
              <a:t>=%</a:t>
            </a:r>
            <a:r>
              <a:rPr lang="en-IN" sz="900" dirty="0" err="1"/>
              <a:t>s,login_date_time</a:t>
            </a:r>
            <a:r>
              <a:rPr lang="en-IN" sz="900" dirty="0"/>
              <a:t>=%</a:t>
            </a:r>
            <a:r>
              <a:rPr lang="en-IN" sz="900" dirty="0" err="1"/>
              <a:t>s,profile_picture</a:t>
            </a:r>
            <a:r>
              <a:rPr lang="en-IN" sz="900" dirty="0"/>
              <a:t>=%s where </a:t>
            </a:r>
            <a:r>
              <a:rPr lang="en-IN" sz="900" dirty="0" err="1"/>
              <a:t>fac_id</a:t>
            </a:r>
            <a:r>
              <a:rPr lang="en-IN" sz="900" dirty="0"/>
              <a:t>=%s"</a:t>
            </a:r>
          </a:p>
          <a:p>
            <a:pPr marL="0" indent="0">
              <a:lnSpc>
                <a:spcPct val="110000"/>
              </a:lnSpc>
              <a:spcBef>
                <a:spcPts val="0"/>
              </a:spcBef>
              <a:buNone/>
            </a:pPr>
            <a:r>
              <a:rPr lang="en-IN" sz="900" dirty="0"/>
              <a:t>        </a:t>
            </a:r>
            <a:r>
              <a:rPr lang="en-IN" sz="900" dirty="0" err="1"/>
              <a:t>cursor.execute</a:t>
            </a:r>
            <a:r>
              <a:rPr lang="en-IN" sz="900" dirty="0"/>
              <a:t>(</a:t>
            </a:r>
            <a:r>
              <a:rPr lang="en-IN" sz="900" dirty="0" err="1"/>
              <a:t>QueryToGetData,updateargs</a:t>
            </a:r>
            <a:r>
              <a:rPr lang="en-IN" sz="900" dirty="0"/>
              <a:t>)</a:t>
            </a:r>
          </a:p>
          <a:p>
            <a:pPr marL="0" indent="0">
              <a:lnSpc>
                <a:spcPct val="110000"/>
              </a:lnSpc>
              <a:spcBef>
                <a:spcPts val="0"/>
              </a:spcBef>
              <a:buNone/>
            </a:pPr>
            <a:r>
              <a:rPr lang="en-IN" sz="900" dirty="0"/>
              <a:t>        </a:t>
            </a:r>
            <a:r>
              <a:rPr lang="en-IN" sz="900" dirty="0" err="1"/>
              <a:t>conn.commit</a:t>
            </a:r>
            <a:r>
              <a:rPr lang="en-IN" sz="900" dirty="0"/>
              <a:t>()</a:t>
            </a:r>
          </a:p>
          <a:p>
            <a:pPr marL="0" indent="0">
              <a:lnSpc>
                <a:spcPct val="110000"/>
              </a:lnSpc>
              <a:spcBef>
                <a:spcPts val="0"/>
              </a:spcBef>
              <a:buNone/>
            </a:pPr>
            <a:r>
              <a:rPr lang="en-IN" sz="900" dirty="0"/>
              <a:t>        </a:t>
            </a:r>
            <a:r>
              <a:rPr lang="en-IN" sz="900" dirty="0" err="1"/>
              <a:t>conn.close</a:t>
            </a:r>
            <a:r>
              <a:rPr lang="en-IN" sz="900" dirty="0"/>
              <a:t>()</a:t>
            </a:r>
          </a:p>
          <a:p>
            <a:pPr marL="0" indent="0">
              <a:lnSpc>
                <a:spcPct val="110000"/>
              </a:lnSpc>
              <a:spcBef>
                <a:spcPts val="0"/>
              </a:spcBef>
              <a:buNone/>
            </a:pPr>
            <a:r>
              <a:rPr lang="en-IN" sz="900" dirty="0"/>
              <a:t>        </a:t>
            </a:r>
            <a:r>
              <a:rPr lang="en-IN" sz="900" dirty="0" err="1"/>
              <a:t>self.messagebox</a:t>
            </a:r>
            <a:r>
              <a:rPr lang="en-IN" sz="900" dirty="0"/>
              <a:t>("Successfully Updated </a:t>
            </a:r>
            <a:r>
              <a:rPr lang="en-IN" sz="900" dirty="0" err="1"/>
              <a:t>Data","Update</a:t>
            </a:r>
            <a:r>
              <a:rPr lang="en-IN" sz="900" dirty="0"/>
              <a:t> Your Data Successful")      </a:t>
            </a:r>
          </a:p>
        </p:txBody>
      </p:sp>
      <p:sp>
        <p:nvSpPr>
          <p:cNvPr id="18"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6" descr="Database">
            <a:extLst>
              <a:ext uri="{FF2B5EF4-FFF2-40B4-BE49-F238E27FC236}">
                <a16:creationId xmlns:a16="http://schemas.microsoft.com/office/drawing/2014/main" id="{801B7182-14B4-4652-9427-94CF0C534B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2823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Teacher Entering Marks:</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7FA7E2-F232-4414-8ED4-D2D31FFFA7D6}"/>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dirty="0">
                <a:solidFill>
                  <a:schemeClr val="bg1"/>
                </a:solidFill>
              </a:rPr>
              <a:t>In the Screen Enter Marksheet Section the Faculty will first get a list of students who have taken that course and after than he/she can enter the marks for IAT-1 and click the IAT-1 Button after Entering. Later when the Faculty Adds in IAT-2 marks Clicks on the IAT-2 Button and after than the marksheet automatically displays the IAT AVERAGE, The Same follows for AT-1 and AT-2.</a:t>
            </a:r>
          </a:p>
          <a:p>
            <a:endParaRPr lang="en-US" sz="2000" dirty="0">
              <a:solidFill>
                <a:schemeClr val="bg1"/>
              </a:solidFill>
            </a:endParaRPr>
          </a:p>
        </p:txBody>
      </p:sp>
      <p:pic>
        <p:nvPicPr>
          <p:cNvPr id="1331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783506" y="1077945"/>
            <a:ext cx="7190153" cy="445789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064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429" y="1"/>
            <a:ext cx="7474172" cy="905522"/>
          </a:xfrm>
        </p:spPr>
        <p:txBody>
          <a:bodyPr>
            <a:normAutofit/>
          </a:bodyPr>
          <a:lstStyle/>
          <a:p>
            <a:r>
              <a:rPr lang="en-IN" b="1" dirty="0"/>
              <a:t>Introduction</a:t>
            </a:r>
          </a:p>
        </p:txBody>
      </p:sp>
      <p:sp>
        <p:nvSpPr>
          <p:cNvPr id="3" name="Content Placeholder 2"/>
          <p:cNvSpPr>
            <a:spLocks noGrp="1"/>
          </p:cNvSpPr>
          <p:nvPr>
            <p:ph idx="1"/>
          </p:nvPr>
        </p:nvSpPr>
        <p:spPr>
          <a:xfrm>
            <a:off x="461639" y="1118587"/>
            <a:ext cx="8371643" cy="4610200"/>
          </a:xfrm>
        </p:spPr>
        <p:txBody>
          <a:bodyPr anchor="ctr">
            <a:normAutofit/>
          </a:bodyPr>
          <a:lstStyle/>
          <a:p>
            <a:r>
              <a:rPr lang="en-US" sz="1100" dirty="0">
                <a:latin typeface="Times New Roman" pitchFamily="18" charset="0"/>
                <a:cs typeface="Times New Roman" pitchFamily="18" charset="0"/>
              </a:rPr>
              <a:t>Data plays important role in every organization. Therefore storing that data, retrieving that data and presenting this data in uncomplicated fashion is essential. </a:t>
            </a:r>
          </a:p>
          <a:p>
            <a:r>
              <a:rPr lang="en-US" sz="1100" dirty="0">
                <a:latin typeface="Times New Roman" pitchFamily="18" charset="0"/>
                <a:cs typeface="Times New Roman" pitchFamily="18" charset="0"/>
              </a:rPr>
              <a:t>Therefore we have built a database management system for college organization. In this three types of users can use this system; first college administrator second faculty and third type of users are students.</a:t>
            </a:r>
          </a:p>
          <a:p>
            <a:r>
              <a:rPr lang="en-US" sz="1100" dirty="0">
                <a:latin typeface="Times New Roman" pitchFamily="18" charset="0"/>
                <a:cs typeface="Times New Roman" pitchFamily="18" charset="0"/>
              </a:rPr>
              <a:t> In this system the user can not only track their work/activity but also do the necessary changes as per the authority permitted. </a:t>
            </a:r>
          </a:p>
          <a:p>
            <a:r>
              <a:rPr lang="en-US" sz="1100" dirty="0">
                <a:latin typeface="Times New Roman" pitchFamily="18" charset="0"/>
                <a:cs typeface="Times New Roman" pitchFamily="18" charset="0"/>
              </a:rPr>
              <a:t>As in college organization all this three users perform different operations, we have created different frames/canvas wherein on entering their appropriate data as in their login Id and password to make sure an authorized user has access to the system, they will be directed to their desired location/frame.</a:t>
            </a:r>
          </a:p>
          <a:p>
            <a:r>
              <a:rPr lang="en-US" sz="1100" dirty="0">
                <a:latin typeface="Times New Roman" pitchFamily="18" charset="0"/>
                <a:cs typeface="Times New Roman" pitchFamily="18" charset="0"/>
              </a:rPr>
              <a:t> For every college administrator has a task to assign courses to the teachers and students. To accomplish this task, for the administrator we have created a canvas where the administrator can allocate courses and their ID to the teachers’ and students’.</a:t>
            </a:r>
          </a:p>
          <a:p>
            <a:r>
              <a:rPr lang="en-US" sz="1100" dirty="0">
                <a:latin typeface="Times New Roman" pitchFamily="18" charset="0"/>
                <a:cs typeface="Times New Roman" pitchFamily="18" charset="0"/>
              </a:rPr>
              <a:t> Function of teacher is not only to teach students but also keep record of students like their address, their marks and other details. For teacher we have created a frame wherein by entering their Login ID and password they will be directed to the portal page where they can enter any students' marks obtained in various examinations and keep a track of the students’ progress.</a:t>
            </a:r>
          </a:p>
          <a:p>
            <a:r>
              <a:rPr lang="en-US" sz="1100" dirty="0">
                <a:latin typeface="Times New Roman" pitchFamily="18" charset="0"/>
                <a:cs typeface="Times New Roman" pitchFamily="18" charset="0"/>
              </a:rPr>
              <a:t> Along with this teacher can also do modification as per the privileges granted to them. </a:t>
            </a:r>
          </a:p>
          <a:p>
            <a:r>
              <a:rPr lang="en-US" sz="1100" dirty="0">
                <a:latin typeface="Times New Roman" pitchFamily="18" charset="0"/>
                <a:cs typeface="Times New Roman" pitchFamily="18" charset="0"/>
              </a:rPr>
              <a:t>For the third type of user i.e. the student must first register </a:t>
            </a:r>
          </a:p>
          <a:p>
            <a:r>
              <a:rPr lang="en-US" sz="1100" dirty="0">
                <a:latin typeface="Times New Roman" pitchFamily="18" charset="0"/>
                <a:cs typeface="Times New Roman" pitchFamily="18" charset="0"/>
              </a:rPr>
              <a:t>After that they can keep track of the marks obtained in various courses. Their marks will be displayed in a graphical style.</a:t>
            </a:r>
          </a:p>
          <a:p>
            <a:r>
              <a:rPr lang="en-US" sz="1100" dirty="0">
                <a:latin typeface="Times New Roman" pitchFamily="18" charset="0"/>
                <a:cs typeface="Times New Roman" pitchFamily="18" charset="0"/>
              </a:rPr>
              <a:t>Now all this data must be stored in a database system for which we have used MySQL Database. </a:t>
            </a:r>
          </a:p>
          <a:p>
            <a:r>
              <a:rPr lang="en-US" sz="1100" dirty="0">
                <a:latin typeface="Times New Roman" pitchFamily="18" charset="0"/>
                <a:cs typeface="Times New Roman" pitchFamily="18" charset="0"/>
              </a:rPr>
              <a:t>For GUI we have used </a:t>
            </a:r>
            <a:r>
              <a:rPr lang="en-US" sz="1100" dirty="0" err="1">
                <a:latin typeface="Times New Roman" pitchFamily="18" charset="0"/>
                <a:cs typeface="Times New Roman" pitchFamily="18" charset="0"/>
              </a:rPr>
              <a:t>PyQt</a:t>
            </a:r>
            <a:r>
              <a:rPr lang="en-US" sz="1100" dirty="0">
                <a:latin typeface="Times New Roman" pitchFamily="18" charset="0"/>
                <a:cs typeface="Times New Roman" pitchFamily="18" charset="0"/>
              </a:rPr>
              <a:t> toolkit. Python packages like matplotlib and python graph are also used in a few places. </a:t>
            </a:r>
            <a:endParaRPr lang="en-IN" sz="600" dirty="0">
              <a:latin typeface="Times New Roman" pitchFamily="18" charset="0"/>
              <a:cs typeface="Times New Roman" pitchFamily="18" charset="0"/>
            </a:endParaRPr>
          </a:p>
          <a:p>
            <a:endParaRPr lang="en-IN" sz="6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lassroom">
            <a:extLst>
              <a:ext uri="{FF2B5EF4-FFF2-40B4-BE49-F238E27FC236}">
                <a16:creationId xmlns:a16="http://schemas.microsoft.com/office/drawing/2014/main" id="{813C196A-4ED1-466C-906F-B60C62E7E1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911821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4449-27A3-4E80-BBB7-32B649F88499}"/>
              </a:ext>
            </a:extLst>
          </p:cNvPr>
          <p:cNvSpPr>
            <a:spLocks noGrp="1"/>
          </p:cNvSpPr>
          <p:nvPr>
            <p:ph type="title"/>
          </p:nvPr>
        </p:nvSpPr>
        <p:spPr>
          <a:xfrm>
            <a:off x="1060927" y="392673"/>
            <a:ext cx="8838082" cy="1325563"/>
          </a:xfrm>
        </p:spPr>
        <p:txBody>
          <a:bodyPr>
            <a:normAutofit/>
          </a:bodyPr>
          <a:lstStyle/>
          <a:p>
            <a:r>
              <a:rPr lang="en-US" sz="3600" dirty="0"/>
              <a:t>Function that Loads the students Marksheet for teacher to Enter Marks</a:t>
            </a:r>
            <a:endParaRPr lang="en-IN" sz="3600" dirty="0"/>
          </a:p>
        </p:txBody>
      </p:sp>
      <p:sp>
        <p:nvSpPr>
          <p:cNvPr id="3" name="Content Placeholder 2">
            <a:extLst>
              <a:ext uri="{FF2B5EF4-FFF2-40B4-BE49-F238E27FC236}">
                <a16:creationId xmlns:a16="http://schemas.microsoft.com/office/drawing/2014/main" id="{A7E72E30-1C38-4E00-A290-DDFCBC072F2F}"/>
              </a:ext>
            </a:extLst>
          </p:cNvPr>
          <p:cNvSpPr>
            <a:spLocks noGrp="1"/>
          </p:cNvSpPr>
          <p:nvPr>
            <p:ph idx="1"/>
          </p:nvPr>
        </p:nvSpPr>
        <p:spPr>
          <a:xfrm>
            <a:off x="867981" y="1888827"/>
            <a:ext cx="6467867" cy="4671364"/>
          </a:xfrm>
        </p:spPr>
        <p:txBody>
          <a:bodyPr anchor="ctr">
            <a:normAutofit/>
          </a:bodyPr>
          <a:lstStyle/>
          <a:p>
            <a:pPr marL="0" indent="0">
              <a:lnSpc>
                <a:spcPct val="100000"/>
              </a:lnSpc>
              <a:spcBef>
                <a:spcPts val="0"/>
              </a:spcBef>
              <a:buNone/>
            </a:pPr>
            <a:r>
              <a:rPr lang="en-IN" sz="1000" dirty="0"/>
              <a:t>  def </a:t>
            </a:r>
            <a:r>
              <a:rPr lang="en-IN" sz="1000" dirty="0" err="1"/>
              <a:t>LoadIntoTableStudent</a:t>
            </a:r>
            <a:r>
              <a:rPr lang="en-IN" sz="1000" dirty="0"/>
              <a:t>(self):</a:t>
            </a:r>
          </a:p>
          <a:p>
            <a:pPr marL="0" indent="0">
              <a:lnSpc>
                <a:spcPct val="100000"/>
              </a:lnSpc>
              <a:spcBef>
                <a:spcPts val="0"/>
              </a:spcBef>
              <a:buNone/>
            </a:pPr>
            <a:r>
              <a:rPr lang="en-IN" sz="1000" dirty="0"/>
              <a:t>        </a:t>
            </a:r>
            <a:r>
              <a:rPr lang="en-IN" sz="1000" dirty="0" err="1"/>
              <a:t>courseID</a:t>
            </a:r>
            <a:r>
              <a:rPr lang="en-IN" sz="1000" dirty="0"/>
              <a:t>=</a:t>
            </a:r>
            <a:r>
              <a:rPr lang="en-IN" sz="1000" dirty="0" err="1"/>
              <a:t>self.Courses.currentText</a:t>
            </a:r>
            <a:r>
              <a:rPr lang="en-IN" sz="1000" dirty="0"/>
              <a:t>()</a:t>
            </a:r>
          </a:p>
          <a:p>
            <a:pPr marL="0" indent="0">
              <a:lnSpc>
                <a:spcPct val="100000"/>
              </a:lnSpc>
              <a:spcBef>
                <a:spcPts val="0"/>
              </a:spcBef>
              <a:buNone/>
            </a:pPr>
            <a:r>
              <a:rPr lang="en-IN" sz="1000" dirty="0"/>
              <a:t>        host="localhost"</a:t>
            </a:r>
          </a:p>
          <a:p>
            <a:pPr marL="0" indent="0">
              <a:lnSpc>
                <a:spcPct val="100000"/>
              </a:lnSpc>
              <a:spcBef>
                <a:spcPts val="0"/>
              </a:spcBef>
              <a:buNone/>
            </a:pPr>
            <a:r>
              <a:rPr lang="en-IN" sz="1000" dirty="0"/>
              <a:t>        port=3306</a:t>
            </a:r>
          </a:p>
          <a:p>
            <a:pPr marL="0" indent="0">
              <a:lnSpc>
                <a:spcPct val="100000"/>
              </a:lnSpc>
              <a:spcBef>
                <a:spcPts val="0"/>
              </a:spcBef>
              <a:buNone/>
            </a:pPr>
            <a:r>
              <a:rPr lang="en-IN" sz="1000" dirty="0"/>
              <a:t>        </a:t>
            </a:r>
            <a:r>
              <a:rPr lang="en-IN" sz="1000" dirty="0" err="1"/>
              <a:t>dbname</a:t>
            </a:r>
            <a:r>
              <a:rPr lang="en-IN" sz="1000" dirty="0"/>
              <a:t>="</a:t>
            </a:r>
            <a:r>
              <a:rPr lang="en-IN" sz="1000" dirty="0" err="1"/>
              <a:t>studentDBMS</a:t>
            </a:r>
            <a:r>
              <a:rPr lang="en-IN" sz="1000" dirty="0"/>
              <a:t>"</a:t>
            </a:r>
          </a:p>
          <a:p>
            <a:pPr marL="0" indent="0">
              <a:lnSpc>
                <a:spcPct val="100000"/>
              </a:lnSpc>
              <a:spcBef>
                <a:spcPts val="0"/>
              </a:spcBef>
              <a:buNone/>
            </a:pPr>
            <a:r>
              <a:rPr lang="en-IN" sz="1000" dirty="0"/>
              <a:t>        user="root"</a:t>
            </a:r>
          </a:p>
          <a:p>
            <a:pPr marL="0" indent="0">
              <a:lnSpc>
                <a:spcPct val="100000"/>
              </a:lnSpc>
              <a:spcBef>
                <a:spcPts val="0"/>
              </a:spcBef>
              <a:buNone/>
            </a:pPr>
            <a:r>
              <a:rPr lang="en-IN" sz="1000" dirty="0"/>
              <a:t>        password1="</a:t>
            </a:r>
            <a:r>
              <a:rPr lang="en-IN" sz="1000" dirty="0" err="1"/>
              <a:t>reuben</a:t>
            </a:r>
            <a:r>
              <a:rPr lang="en-IN" sz="1000" dirty="0"/>
              <a:t>"</a:t>
            </a:r>
          </a:p>
          <a:p>
            <a:pPr marL="0" indent="0">
              <a:lnSpc>
                <a:spcPct val="100000"/>
              </a:lnSpc>
              <a:spcBef>
                <a:spcPts val="0"/>
              </a:spcBef>
              <a:buNone/>
            </a:pPr>
            <a:r>
              <a:rPr lang="en-IN" sz="1000" dirty="0"/>
              <a:t>        pass</a:t>
            </a:r>
          </a:p>
          <a:p>
            <a:pPr marL="0" indent="0">
              <a:lnSpc>
                <a:spcPct val="100000"/>
              </a:lnSpc>
              <a:spcBef>
                <a:spcPts val="0"/>
              </a:spcBef>
              <a:buNone/>
            </a:pPr>
            <a:r>
              <a:rPr lang="en-IN" sz="1000" dirty="0"/>
              <a:t>        conn = </a:t>
            </a:r>
            <a:r>
              <a:rPr lang="en-IN" sz="1000" dirty="0" err="1"/>
              <a:t>pymysql.connect</a:t>
            </a:r>
            <a:r>
              <a:rPr lang="en-IN" sz="1000" dirty="0"/>
              <a:t>(host, user=</a:t>
            </a:r>
            <a:r>
              <a:rPr lang="en-IN" sz="1000" dirty="0" err="1"/>
              <a:t>user,port</a:t>
            </a:r>
            <a:r>
              <a:rPr lang="en-IN" sz="1000" dirty="0"/>
              <a:t>=</a:t>
            </a:r>
            <a:r>
              <a:rPr lang="en-IN" sz="1000" dirty="0" err="1"/>
              <a:t>port,passwd</a:t>
            </a:r>
            <a:r>
              <a:rPr lang="en-IN" sz="1000" dirty="0"/>
              <a:t>=password1, </a:t>
            </a:r>
            <a:r>
              <a:rPr lang="en-IN" sz="1000" dirty="0" err="1"/>
              <a:t>db</a:t>
            </a:r>
            <a:r>
              <a:rPr lang="en-IN" sz="1000" dirty="0"/>
              <a:t>=</a:t>
            </a:r>
            <a:r>
              <a:rPr lang="en-IN" sz="1000" dirty="0" err="1"/>
              <a:t>dbname</a:t>
            </a:r>
            <a:r>
              <a:rPr lang="en-IN" sz="1000" dirty="0"/>
              <a:t>)</a:t>
            </a:r>
          </a:p>
          <a:p>
            <a:pPr marL="0" indent="0">
              <a:lnSpc>
                <a:spcPct val="100000"/>
              </a:lnSpc>
              <a:spcBef>
                <a:spcPts val="0"/>
              </a:spcBef>
              <a:buNone/>
            </a:pPr>
            <a:r>
              <a:rPr lang="en-IN" sz="1000" dirty="0"/>
              <a:t>        print("connection successful")</a:t>
            </a:r>
          </a:p>
          <a:p>
            <a:pPr marL="0" indent="0">
              <a:lnSpc>
                <a:spcPct val="100000"/>
              </a:lnSpc>
              <a:spcBef>
                <a:spcPts val="0"/>
              </a:spcBef>
              <a:buNone/>
            </a:pPr>
            <a:r>
              <a:rPr lang="en-IN" sz="1000" dirty="0"/>
              <a:t>        cursor=</a:t>
            </a:r>
            <a:r>
              <a:rPr lang="en-IN" sz="1000" dirty="0" err="1"/>
              <a:t>conn.cursor</a:t>
            </a:r>
            <a:r>
              <a:rPr lang="en-IN" sz="1000" dirty="0"/>
              <a:t>()</a:t>
            </a:r>
          </a:p>
          <a:p>
            <a:pPr marL="0" indent="0">
              <a:lnSpc>
                <a:spcPct val="100000"/>
              </a:lnSpc>
              <a:spcBef>
                <a:spcPts val="0"/>
              </a:spcBef>
              <a:buNone/>
            </a:pPr>
            <a:r>
              <a:rPr lang="en-IN" sz="1000" dirty="0"/>
              <a:t>        query = "SELECT  </a:t>
            </a:r>
            <a:r>
              <a:rPr lang="en-IN" sz="1000" dirty="0" err="1"/>
              <a:t>sr.PID</a:t>
            </a:r>
            <a:r>
              <a:rPr lang="en-IN" sz="1000" dirty="0"/>
              <a:t>, </a:t>
            </a:r>
            <a:r>
              <a:rPr lang="en-IN" sz="1000" dirty="0" err="1"/>
              <a:t>sr.full_name</a:t>
            </a:r>
            <a:r>
              <a:rPr lang="en-IN" sz="1000" dirty="0"/>
              <a:t>, es.IAT_1, es.IAT_2, </a:t>
            </a:r>
            <a:r>
              <a:rPr lang="en-IN" sz="1000" dirty="0" err="1"/>
              <a:t>es.IAT_AVG</a:t>
            </a:r>
            <a:r>
              <a:rPr lang="en-IN" sz="1000" dirty="0"/>
              <a:t>, es.AT_1, es.AT_2, </a:t>
            </a:r>
            <a:r>
              <a:rPr lang="en-IN" sz="1000" dirty="0" err="1"/>
              <a:t>es.AT_AVG</a:t>
            </a:r>
            <a:r>
              <a:rPr lang="en-IN" sz="1000" dirty="0"/>
              <a:t> FROM </a:t>
            </a:r>
            <a:r>
              <a:rPr lang="en-IN" sz="1000" dirty="0" err="1"/>
              <a:t>student_registration</a:t>
            </a:r>
            <a:r>
              <a:rPr lang="en-IN" sz="1000" dirty="0"/>
              <a:t> </a:t>
            </a:r>
            <a:r>
              <a:rPr lang="en-IN" sz="1000" dirty="0" err="1"/>
              <a:t>sr</a:t>
            </a:r>
            <a:r>
              <a:rPr lang="en-IN" sz="1000" dirty="0"/>
              <a:t>, </a:t>
            </a:r>
            <a:r>
              <a:rPr lang="en-IN" sz="1000" dirty="0" err="1"/>
              <a:t>exam_scheme</a:t>
            </a:r>
            <a:r>
              <a:rPr lang="en-IN" sz="1000" dirty="0"/>
              <a:t> es WHERE </a:t>
            </a:r>
            <a:r>
              <a:rPr lang="en-IN" sz="1000" dirty="0" err="1"/>
              <a:t>sr.PID</a:t>
            </a:r>
            <a:r>
              <a:rPr lang="en-IN" sz="1000" dirty="0"/>
              <a:t> = </a:t>
            </a:r>
            <a:r>
              <a:rPr lang="en-IN" sz="1000" dirty="0" err="1"/>
              <a:t>es.PID</a:t>
            </a:r>
            <a:r>
              <a:rPr lang="en-IN" sz="1000" dirty="0"/>
              <a:t> AND </a:t>
            </a:r>
            <a:r>
              <a:rPr lang="en-IN" sz="1000" dirty="0" err="1"/>
              <a:t>es.course_id</a:t>
            </a:r>
            <a:r>
              <a:rPr lang="en-IN" sz="1000" dirty="0"/>
              <a:t> =%s;"</a:t>
            </a:r>
          </a:p>
          <a:p>
            <a:pPr marL="0" indent="0">
              <a:lnSpc>
                <a:spcPct val="100000"/>
              </a:lnSpc>
              <a:spcBef>
                <a:spcPts val="0"/>
              </a:spcBef>
              <a:buNone/>
            </a:pPr>
            <a:r>
              <a:rPr lang="en-IN" sz="1000" dirty="0"/>
              <a:t>        </a:t>
            </a:r>
            <a:r>
              <a:rPr lang="en-IN" sz="1000" dirty="0" err="1"/>
              <a:t>cursor.execute</a:t>
            </a:r>
            <a:r>
              <a:rPr lang="en-IN" sz="1000" dirty="0"/>
              <a:t>(</a:t>
            </a:r>
            <a:r>
              <a:rPr lang="en-IN" sz="1000" dirty="0" err="1"/>
              <a:t>query,courseID</a:t>
            </a:r>
            <a:r>
              <a:rPr lang="en-IN" sz="1000" dirty="0"/>
              <a:t>)</a:t>
            </a:r>
          </a:p>
          <a:p>
            <a:pPr marL="0" indent="0">
              <a:lnSpc>
                <a:spcPct val="100000"/>
              </a:lnSpc>
              <a:spcBef>
                <a:spcPts val="0"/>
              </a:spcBef>
              <a:buNone/>
            </a:pPr>
            <a:r>
              <a:rPr lang="en-IN" sz="1000" dirty="0"/>
              <a:t>        result=</a:t>
            </a:r>
            <a:r>
              <a:rPr lang="en-IN" sz="1000" dirty="0" err="1"/>
              <a:t>cursor.fetchall</a:t>
            </a:r>
            <a:r>
              <a:rPr lang="en-IN" sz="1000" dirty="0"/>
              <a:t>()</a:t>
            </a:r>
          </a:p>
          <a:p>
            <a:pPr marL="0" indent="0">
              <a:lnSpc>
                <a:spcPct val="100000"/>
              </a:lnSpc>
              <a:spcBef>
                <a:spcPts val="0"/>
              </a:spcBef>
              <a:buNone/>
            </a:pPr>
            <a:r>
              <a:rPr lang="en-IN" sz="1000" dirty="0"/>
              <a:t>        </a:t>
            </a:r>
            <a:r>
              <a:rPr lang="en-IN" sz="1000" dirty="0" err="1"/>
              <a:t>self.Marksheet.setRowCount</a:t>
            </a:r>
            <a:r>
              <a:rPr lang="en-IN" sz="1000" dirty="0"/>
              <a:t>(0)</a:t>
            </a:r>
          </a:p>
          <a:p>
            <a:pPr marL="0" indent="0">
              <a:lnSpc>
                <a:spcPct val="100000"/>
              </a:lnSpc>
              <a:spcBef>
                <a:spcPts val="0"/>
              </a:spcBef>
              <a:buNone/>
            </a:pPr>
            <a:r>
              <a:rPr lang="en-IN" sz="1000" dirty="0"/>
              <a:t>        # header=</a:t>
            </a:r>
            <a:r>
              <a:rPr lang="en-IN" sz="1000" dirty="0" err="1"/>
              <a:t>self.tableWidget.horizontalHeader</a:t>
            </a:r>
            <a:r>
              <a:rPr lang="en-IN" sz="1000" dirty="0"/>
              <a:t>()</a:t>
            </a:r>
          </a:p>
          <a:p>
            <a:pPr marL="0" indent="0">
              <a:lnSpc>
                <a:spcPct val="100000"/>
              </a:lnSpc>
              <a:spcBef>
                <a:spcPts val="0"/>
              </a:spcBef>
              <a:buNone/>
            </a:pPr>
            <a:r>
              <a:rPr lang="en-IN" sz="1000" dirty="0"/>
              <a:t>        # </a:t>
            </a:r>
            <a:r>
              <a:rPr lang="en-IN" sz="1000" dirty="0" err="1"/>
              <a:t>header.setSectionResizeMode</a:t>
            </a:r>
            <a:r>
              <a:rPr lang="en-IN" sz="1000" dirty="0"/>
              <a:t>(</a:t>
            </a:r>
            <a:r>
              <a:rPr lang="en-IN" sz="1000" dirty="0" err="1"/>
              <a:t>QtWidgets.QHeaderView.ResizeToContents</a:t>
            </a:r>
            <a:r>
              <a:rPr lang="en-IN" sz="1000" dirty="0"/>
              <a:t>)</a:t>
            </a:r>
          </a:p>
          <a:p>
            <a:pPr marL="0" indent="0">
              <a:lnSpc>
                <a:spcPct val="100000"/>
              </a:lnSpc>
              <a:spcBef>
                <a:spcPts val="0"/>
              </a:spcBef>
              <a:buNone/>
            </a:pPr>
            <a:endParaRPr lang="en-IN" sz="1000" dirty="0"/>
          </a:p>
          <a:p>
            <a:pPr marL="0" indent="0">
              <a:lnSpc>
                <a:spcPct val="100000"/>
              </a:lnSpc>
              <a:spcBef>
                <a:spcPts val="0"/>
              </a:spcBef>
              <a:buNone/>
            </a:pPr>
            <a:r>
              <a:rPr lang="en-IN" sz="1000" dirty="0"/>
              <a:t>        for </a:t>
            </a:r>
            <a:r>
              <a:rPr lang="en-IN" sz="1000" dirty="0" err="1"/>
              <a:t>row_no,row_data</a:t>
            </a:r>
            <a:r>
              <a:rPr lang="en-IN" sz="1000" dirty="0"/>
              <a:t> in enumerate(result):</a:t>
            </a:r>
          </a:p>
          <a:p>
            <a:pPr marL="0" indent="0">
              <a:lnSpc>
                <a:spcPct val="100000"/>
              </a:lnSpc>
              <a:spcBef>
                <a:spcPts val="0"/>
              </a:spcBef>
              <a:buNone/>
            </a:pPr>
            <a:r>
              <a:rPr lang="en-IN" sz="1000" dirty="0"/>
              <a:t>            </a:t>
            </a:r>
            <a:r>
              <a:rPr lang="en-IN" sz="1000" dirty="0" err="1"/>
              <a:t>self.Marksheet.insertRow</a:t>
            </a:r>
            <a:r>
              <a:rPr lang="en-IN" sz="1000" dirty="0"/>
              <a:t>(</a:t>
            </a:r>
            <a:r>
              <a:rPr lang="en-IN" sz="1000" dirty="0" err="1"/>
              <a:t>row_no</a:t>
            </a:r>
            <a:r>
              <a:rPr lang="en-IN" sz="1000" dirty="0"/>
              <a:t>)</a:t>
            </a:r>
          </a:p>
          <a:p>
            <a:pPr marL="0" indent="0">
              <a:lnSpc>
                <a:spcPct val="100000"/>
              </a:lnSpc>
              <a:spcBef>
                <a:spcPts val="0"/>
              </a:spcBef>
              <a:buNone/>
            </a:pPr>
            <a:r>
              <a:rPr lang="en-IN" sz="1000" dirty="0"/>
              <a:t>            for </a:t>
            </a:r>
            <a:r>
              <a:rPr lang="en-IN" sz="1000" dirty="0" err="1"/>
              <a:t>column_no,data</a:t>
            </a:r>
            <a:r>
              <a:rPr lang="en-IN" sz="1000" dirty="0"/>
              <a:t> in enumerate(</a:t>
            </a:r>
            <a:r>
              <a:rPr lang="en-IN" sz="1000" dirty="0" err="1"/>
              <a:t>row_data</a:t>
            </a:r>
            <a:r>
              <a:rPr lang="en-IN" sz="1000" dirty="0"/>
              <a:t>):</a:t>
            </a:r>
          </a:p>
          <a:p>
            <a:pPr marL="0" indent="0">
              <a:lnSpc>
                <a:spcPct val="100000"/>
              </a:lnSpc>
              <a:spcBef>
                <a:spcPts val="0"/>
              </a:spcBef>
              <a:buNone/>
            </a:pPr>
            <a:r>
              <a:rPr lang="en-IN" sz="1000" dirty="0"/>
              <a:t>                </a:t>
            </a:r>
            <a:r>
              <a:rPr lang="en-IN" sz="1000" dirty="0" err="1"/>
              <a:t>self.Marksheet.setItem</a:t>
            </a:r>
            <a:r>
              <a:rPr lang="en-IN" sz="1000" dirty="0"/>
              <a:t>(</a:t>
            </a:r>
            <a:r>
              <a:rPr lang="en-IN" sz="1000" dirty="0" err="1"/>
              <a:t>row_no,column_no,QtWidgets.QTableWidgetItem</a:t>
            </a:r>
            <a:r>
              <a:rPr lang="en-IN" sz="1000" dirty="0"/>
              <a:t>(str(data)))</a:t>
            </a:r>
          </a:p>
        </p:txBody>
      </p:sp>
      <p:sp>
        <p:nvSpPr>
          <p:cNvPr id="25" name="Rectangle 2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6" descr="Database">
            <a:extLst>
              <a:ext uri="{FF2B5EF4-FFF2-40B4-BE49-F238E27FC236}">
                <a16:creationId xmlns:a16="http://schemas.microsoft.com/office/drawing/2014/main" id="{801B7182-14B4-4652-9427-94CF0C534B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804870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0"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Student List In Teacher Screen:</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459004-288F-44DB-9F66-24860F71BA60}"/>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above Displays Only those Students which have been allotted the Course in the Student Details Table.</a:t>
            </a:r>
          </a:p>
          <a:p>
            <a:endParaRPr lang="en-US" sz="2000">
              <a:solidFill>
                <a:schemeClr val="bg1"/>
              </a:solidFill>
            </a:endParaRPr>
          </a:p>
        </p:txBody>
      </p:sp>
      <p:pic>
        <p:nvPicPr>
          <p:cNvPr id="1433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850742" y="1090238"/>
            <a:ext cx="7205134" cy="446718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719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4449-27A3-4E80-BBB7-32B649F88499}"/>
              </a:ext>
            </a:extLst>
          </p:cNvPr>
          <p:cNvSpPr>
            <a:spLocks noGrp="1"/>
          </p:cNvSpPr>
          <p:nvPr>
            <p:ph type="title"/>
          </p:nvPr>
        </p:nvSpPr>
        <p:spPr>
          <a:xfrm>
            <a:off x="577048" y="192557"/>
            <a:ext cx="8610601" cy="1325563"/>
          </a:xfrm>
        </p:spPr>
        <p:txBody>
          <a:bodyPr>
            <a:normAutofit/>
          </a:bodyPr>
          <a:lstStyle/>
          <a:p>
            <a:r>
              <a:rPr lang="en-US" sz="2800" dirty="0"/>
              <a:t>Function that Loads the Students Details of Students who have taken the course which the teacher is teaching</a:t>
            </a:r>
            <a:endParaRPr lang="en-IN" sz="2800" dirty="0"/>
          </a:p>
        </p:txBody>
      </p:sp>
      <p:sp>
        <p:nvSpPr>
          <p:cNvPr id="3" name="Content Placeholder 2">
            <a:extLst>
              <a:ext uri="{FF2B5EF4-FFF2-40B4-BE49-F238E27FC236}">
                <a16:creationId xmlns:a16="http://schemas.microsoft.com/office/drawing/2014/main" id="{A7E72E30-1C38-4E00-A290-DDFCBC072F2F}"/>
              </a:ext>
            </a:extLst>
          </p:cNvPr>
          <p:cNvSpPr>
            <a:spLocks noGrp="1"/>
          </p:cNvSpPr>
          <p:nvPr>
            <p:ph idx="1"/>
          </p:nvPr>
        </p:nvSpPr>
        <p:spPr>
          <a:xfrm>
            <a:off x="304799" y="1518120"/>
            <a:ext cx="8610601" cy="4882679"/>
          </a:xfrm>
        </p:spPr>
        <p:txBody>
          <a:bodyPr anchor="ctr">
            <a:normAutofit/>
          </a:bodyPr>
          <a:lstStyle/>
          <a:p>
            <a:pPr marL="0" indent="0">
              <a:lnSpc>
                <a:spcPct val="120000"/>
              </a:lnSpc>
              <a:spcBef>
                <a:spcPts val="0"/>
              </a:spcBef>
              <a:buNone/>
            </a:pPr>
            <a:r>
              <a:rPr lang="en-IN" sz="900" dirty="0"/>
              <a:t> def </a:t>
            </a:r>
            <a:r>
              <a:rPr lang="en-IN" sz="900" dirty="0" err="1"/>
              <a:t>LoadIntoStudentDetails</a:t>
            </a:r>
            <a:r>
              <a:rPr lang="en-IN" sz="900" dirty="0"/>
              <a:t>(self):</a:t>
            </a:r>
          </a:p>
          <a:p>
            <a:pPr marL="0" indent="0">
              <a:lnSpc>
                <a:spcPct val="120000"/>
              </a:lnSpc>
              <a:spcBef>
                <a:spcPts val="0"/>
              </a:spcBef>
              <a:buNone/>
            </a:pPr>
            <a:r>
              <a:rPr lang="en-IN" sz="900" dirty="0"/>
              <a:t>        </a:t>
            </a:r>
            <a:r>
              <a:rPr lang="en-IN" sz="900" dirty="0" err="1"/>
              <a:t>courseID</a:t>
            </a:r>
            <a:r>
              <a:rPr lang="en-IN" sz="900" dirty="0"/>
              <a:t>=</a:t>
            </a:r>
            <a:r>
              <a:rPr lang="en-IN" sz="900" dirty="0" err="1"/>
              <a:t>self.Courses.currentText</a:t>
            </a:r>
            <a:r>
              <a:rPr lang="en-IN" sz="900" dirty="0"/>
              <a:t>()</a:t>
            </a:r>
          </a:p>
          <a:p>
            <a:pPr marL="0" indent="0">
              <a:lnSpc>
                <a:spcPct val="120000"/>
              </a:lnSpc>
              <a:spcBef>
                <a:spcPts val="0"/>
              </a:spcBef>
              <a:buNone/>
            </a:pPr>
            <a:endParaRPr lang="en-IN" sz="900" dirty="0"/>
          </a:p>
          <a:p>
            <a:pPr marL="0" indent="0">
              <a:lnSpc>
                <a:spcPct val="120000"/>
              </a:lnSpc>
              <a:spcBef>
                <a:spcPts val="0"/>
              </a:spcBef>
              <a:buNone/>
            </a:pPr>
            <a:r>
              <a:rPr lang="en-IN" sz="900" dirty="0"/>
              <a:t>        host="localhost"</a:t>
            </a:r>
          </a:p>
          <a:p>
            <a:pPr marL="0" indent="0">
              <a:lnSpc>
                <a:spcPct val="120000"/>
              </a:lnSpc>
              <a:spcBef>
                <a:spcPts val="0"/>
              </a:spcBef>
              <a:buNone/>
            </a:pPr>
            <a:r>
              <a:rPr lang="en-IN" sz="900" dirty="0"/>
              <a:t>        port=3306</a:t>
            </a:r>
          </a:p>
          <a:p>
            <a:pPr marL="0" indent="0">
              <a:lnSpc>
                <a:spcPct val="120000"/>
              </a:lnSpc>
              <a:spcBef>
                <a:spcPts val="0"/>
              </a:spcBef>
              <a:buNone/>
            </a:pPr>
            <a:r>
              <a:rPr lang="en-IN" sz="900" dirty="0"/>
              <a:t>        </a:t>
            </a:r>
            <a:r>
              <a:rPr lang="en-IN" sz="900" dirty="0" err="1"/>
              <a:t>dbname</a:t>
            </a:r>
            <a:r>
              <a:rPr lang="en-IN" sz="900" dirty="0"/>
              <a:t>="</a:t>
            </a:r>
            <a:r>
              <a:rPr lang="en-IN" sz="900" dirty="0" err="1"/>
              <a:t>studentDBMS</a:t>
            </a:r>
            <a:r>
              <a:rPr lang="en-IN" sz="900" dirty="0"/>
              <a:t>"</a:t>
            </a:r>
          </a:p>
          <a:p>
            <a:pPr marL="0" indent="0">
              <a:lnSpc>
                <a:spcPct val="120000"/>
              </a:lnSpc>
              <a:spcBef>
                <a:spcPts val="0"/>
              </a:spcBef>
              <a:buNone/>
            </a:pPr>
            <a:r>
              <a:rPr lang="en-IN" sz="900" dirty="0"/>
              <a:t>        user="root"</a:t>
            </a:r>
          </a:p>
          <a:p>
            <a:pPr marL="0" indent="0">
              <a:lnSpc>
                <a:spcPct val="120000"/>
              </a:lnSpc>
              <a:spcBef>
                <a:spcPts val="0"/>
              </a:spcBef>
              <a:buNone/>
            </a:pPr>
            <a:r>
              <a:rPr lang="en-IN" sz="900" dirty="0"/>
              <a:t>        password1="</a:t>
            </a:r>
            <a:r>
              <a:rPr lang="en-IN" sz="900" dirty="0" err="1"/>
              <a:t>reuben</a:t>
            </a:r>
            <a:r>
              <a:rPr lang="en-IN" sz="900" dirty="0"/>
              <a:t>"</a:t>
            </a:r>
          </a:p>
          <a:p>
            <a:pPr marL="0" indent="0">
              <a:lnSpc>
                <a:spcPct val="120000"/>
              </a:lnSpc>
              <a:spcBef>
                <a:spcPts val="0"/>
              </a:spcBef>
              <a:buNone/>
            </a:pPr>
            <a:r>
              <a:rPr lang="en-IN" sz="900" dirty="0"/>
              <a:t>        pass</a:t>
            </a:r>
          </a:p>
          <a:p>
            <a:pPr marL="0" indent="0">
              <a:lnSpc>
                <a:spcPct val="120000"/>
              </a:lnSpc>
              <a:spcBef>
                <a:spcPts val="0"/>
              </a:spcBef>
              <a:buNone/>
            </a:pPr>
            <a:r>
              <a:rPr lang="en-IN" sz="900" dirty="0"/>
              <a:t>        conn = </a:t>
            </a:r>
            <a:r>
              <a:rPr lang="en-IN" sz="900" dirty="0" err="1"/>
              <a:t>pymysql.connect</a:t>
            </a:r>
            <a:r>
              <a:rPr lang="en-IN" sz="900" dirty="0"/>
              <a:t>(host, user=</a:t>
            </a:r>
            <a:r>
              <a:rPr lang="en-IN" sz="900" dirty="0" err="1"/>
              <a:t>user,port</a:t>
            </a:r>
            <a:r>
              <a:rPr lang="en-IN" sz="900" dirty="0"/>
              <a:t>=</a:t>
            </a:r>
            <a:r>
              <a:rPr lang="en-IN" sz="900" dirty="0" err="1"/>
              <a:t>port,passwd</a:t>
            </a:r>
            <a:r>
              <a:rPr lang="en-IN" sz="900" dirty="0"/>
              <a:t>=password1, </a:t>
            </a:r>
            <a:r>
              <a:rPr lang="en-IN" sz="900" dirty="0" err="1"/>
              <a:t>db</a:t>
            </a:r>
            <a:r>
              <a:rPr lang="en-IN" sz="900" dirty="0"/>
              <a:t>=</a:t>
            </a:r>
            <a:r>
              <a:rPr lang="en-IN" sz="900" dirty="0" err="1"/>
              <a:t>dbname</a:t>
            </a:r>
            <a:r>
              <a:rPr lang="en-IN" sz="900" dirty="0"/>
              <a:t>)</a:t>
            </a:r>
          </a:p>
          <a:p>
            <a:pPr marL="0" indent="0">
              <a:lnSpc>
                <a:spcPct val="120000"/>
              </a:lnSpc>
              <a:spcBef>
                <a:spcPts val="0"/>
              </a:spcBef>
              <a:buNone/>
            </a:pPr>
            <a:r>
              <a:rPr lang="en-IN" sz="900" dirty="0"/>
              <a:t>        print("connection successful")</a:t>
            </a:r>
          </a:p>
          <a:p>
            <a:pPr marL="0" indent="0">
              <a:lnSpc>
                <a:spcPct val="120000"/>
              </a:lnSpc>
              <a:spcBef>
                <a:spcPts val="0"/>
              </a:spcBef>
              <a:buNone/>
            </a:pPr>
            <a:r>
              <a:rPr lang="en-IN" sz="900" dirty="0"/>
              <a:t>        cursor=</a:t>
            </a:r>
            <a:r>
              <a:rPr lang="en-IN" sz="900" dirty="0" err="1"/>
              <a:t>conn.cursor</a:t>
            </a:r>
            <a:r>
              <a:rPr lang="en-IN" sz="900" dirty="0"/>
              <a:t>()</a:t>
            </a:r>
          </a:p>
          <a:p>
            <a:pPr marL="0" indent="0">
              <a:lnSpc>
                <a:spcPct val="120000"/>
              </a:lnSpc>
              <a:spcBef>
                <a:spcPts val="0"/>
              </a:spcBef>
              <a:buNone/>
            </a:pPr>
            <a:r>
              <a:rPr lang="en-IN" sz="900" dirty="0"/>
              <a:t>        query = "SELECT  distinct(</a:t>
            </a:r>
            <a:r>
              <a:rPr lang="en-IN" sz="900" dirty="0" err="1"/>
              <a:t>sr.PID</a:t>
            </a:r>
            <a:r>
              <a:rPr lang="en-IN" sz="900" dirty="0"/>
              <a:t>), </a:t>
            </a:r>
            <a:r>
              <a:rPr lang="en-IN" sz="900" dirty="0" err="1"/>
              <a:t>sr.full_name</a:t>
            </a:r>
            <a:r>
              <a:rPr lang="en-IN" sz="900" dirty="0"/>
              <a:t>, </a:t>
            </a:r>
            <a:r>
              <a:rPr lang="en-IN" sz="900" dirty="0" err="1"/>
              <a:t>sr.phone_no</a:t>
            </a:r>
            <a:r>
              <a:rPr lang="en-IN" sz="900" dirty="0"/>
              <a:t>, </a:t>
            </a:r>
            <a:r>
              <a:rPr lang="en-IN" sz="900" dirty="0" err="1"/>
              <a:t>sr.gender</a:t>
            </a:r>
            <a:r>
              <a:rPr lang="en-IN" sz="900" dirty="0"/>
              <a:t>, </a:t>
            </a:r>
            <a:r>
              <a:rPr lang="en-IN" sz="900" dirty="0" err="1"/>
              <a:t>sr.email_id</a:t>
            </a:r>
            <a:r>
              <a:rPr lang="en-IN" sz="900" dirty="0"/>
              <a:t>, </a:t>
            </a:r>
            <a:r>
              <a:rPr lang="en-IN" sz="900" dirty="0" err="1"/>
              <a:t>sr.id_dept</a:t>
            </a:r>
            <a:r>
              <a:rPr lang="en-IN" sz="900" dirty="0"/>
              <a:t> FROM </a:t>
            </a:r>
            <a:r>
              <a:rPr lang="en-IN" sz="900" dirty="0" err="1"/>
              <a:t>student_registration</a:t>
            </a:r>
            <a:r>
              <a:rPr lang="en-IN" sz="900" dirty="0"/>
              <a:t> </a:t>
            </a:r>
            <a:r>
              <a:rPr lang="en-IN" sz="900" dirty="0" err="1"/>
              <a:t>sr,takes</a:t>
            </a:r>
            <a:r>
              <a:rPr lang="en-IN" sz="900" dirty="0"/>
              <a:t> </a:t>
            </a:r>
            <a:r>
              <a:rPr lang="en-IN" sz="900" dirty="0" err="1"/>
              <a:t>tk,course</a:t>
            </a:r>
            <a:r>
              <a:rPr lang="en-IN" sz="900" dirty="0"/>
              <a:t> </a:t>
            </a:r>
            <a:r>
              <a:rPr lang="en-IN" sz="900" dirty="0" err="1"/>
              <a:t>crs</a:t>
            </a:r>
            <a:r>
              <a:rPr lang="en-IN" sz="900" dirty="0"/>
              <a:t> WHERE </a:t>
            </a:r>
            <a:r>
              <a:rPr lang="en-IN" sz="900" dirty="0" err="1"/>
              <a:t>sr.id_dept</a:t>
            </a:r>
            <a:r>
              <a:rPr lang="en-IN" sz="900" dirty="0"/>
              <a:t>=</a:t>
            </a:r>
            <a:r>
              <a:rPr lang="en-IN" sz="900" dirty="0" err="1"/>
              <a:t>crs.dept_id</a:t>
            </a:r>
            <a:r>
              <a:rPr lang="en-IN" sz="900" dirty="0"/>
              <a:t> and </a:t>
            </a:r>
            <a:r>
              <a:rPr lang="en-IN" sz="900" dirty="0" err="1"/>
              <a:t>tk.course_id</a:t>
            </a:r>
            <a:r>
              <a:rPr lang="en-IN" sz="900" dirty="0"/>
              <a:t>=%s and </a:t>
            </a:r>
            <a:r>
              <a:rPr lang="en-IN" sz="900" dirty="0" err="1"/>
              <a:t>sr.id_dept</a:t>
            </a:r>
            <a:r>
              <a:rPr lang="en-IN" sz="900" dirty="0"/>
              <a:t>=%s;"</a:t>
            </a:r>
          </a:p>
          <a:p>
            <a:pPr marL="0" indent="0">
              <a:lnSpc>
                <a:spcPct val="120000"/>
              </a:lnSpc>
              <a:spcBef>
                <a:spcPts val="0"/>
              </a:spcBef>
              <a:buNone/>
            </a:pPr>
            <a:r>
              <a:rPr lang="en-IN" sz="900" dirty="0"/>
              <a:t>        </a:t>
            </a:r>
            <a:r>
              <a:rPr lang="en-IN" sz="900" dirty="0" err="1"/>
              <a:t>cursor.execute</a:t>
            </a:r>
            <a:r>
              <a:rPr lang="en-IN" sz="900" dirty="0"/>
              <a:t>(query,(</a:t>
            </a:r>
            <a:r>
              <a:rPr lang="en-IN" sz="900" dirty="0" err="1"/>
              <a:t>courseID,self.faculty_department</a:t>
            </a:r>
            <a:r>
              <a:rPr lang="en-IN" sz="900" dirty="0"/>
              <a:t>))</a:t>
            </a:r>
          </a:p>
          <a:p>
            <a:pPr marL="0" indent="0">
              <a:lnSpc>
                <a:spcPct val="120000"/>
              </a:lnSpc>
              <a:spcBef>
                <a:spcPts val="0"/>
              </a:spcBef>
              <a:buNone/>
            </a:pPr>
            <a:r>
              <a:rPr lang="en-IN" sz="900" dirty="0"/>
              <a:t>        result=</a:t>
            </a:r>
            <a:r>
              <a:rPr lang="en-IN" sz="900" dirty="0" err="1"/>
              <a:t>cursor.fetchall</a:t>
            </a:r>
            <a:r>
              <a:rPr lang="en-IN" sz="900" dirty="0"/>
              <a:t>()</a:t>
            </a:r>
          </a:p>
          <a:p>
            <a:pPr marL="0" indent="0">
              <a:lnSpc>
                <a:spcPct val="120000"/>
              </a:lnSpc>
              <a:spcBef>
                <a:spcPts val="0"/>
              </a:spcBef>
              <a:buNone/>
            </a:pPr>
            <a:r>
              <a:rPr lang="en-IN" sz="900" dirty="0"/>
              <a:t>        </a:t>
            </a:r>
            <a:r>
              <a:rPr lang="en-IN" sz="900" dirty="0" err="1"/>
              <a:t>self.studentDetails.setRowCount</a:t>
            </a:r>
            <a:r>
              <a:rPr lang="en-IN" sz="900" dirty="0"/>
              <a:t>(0)</a:t>
            </a:r>
          </a:p>
          <a:p>
            <a:pPr marL="0" indent="0">
              <a:lnSpc>
                <a:spcPct val="120000"/>
              </a:lnSpc>
              <a:spcBef>
                <a:spcPts val="0"/>
              </a:spcBef>
              <a:buNone/>
            </a:pPr>
            <a:r>
              <a:rPr lang="en-IN" sz="900" dirty="0"/>
              <a:t>        header=</a:t>
            </a:r>
            <a:r>
              <a:rPr lang="en-IN" sz="900" dirty="0" err="1"/>
              <a:t>self.studentDetails.horizontalHeader</a:t>
            </a:r>
            <a:r>
              <a:rPr lang="en-IN" sz="900" dirty="0"/>
              <a:t>()</a:t>
            </a:r>
          </a:p>
          <a:p>
            <a:pPr marL="0" indent="0">
              <a:lnSpc>
                <a:spcPct val="120000"/>
              </a:lnSpc>
              <a:spcBef>
                <a:spcPts val="0"/>
              </a:spcBef>
              <a:buNone/>
            </a:pPr>
            <a:r>
              <a:rPr lang="en-IN" sz="900" dirty="0"/>
              <a:t>        </a:t>
            </a:r>
            <a:r>
              <a:rPr lang="en-IN" sz="900" dirty="0" err="1"/>
              <a:t>header.setSectionResizeMode</a:t>
            </a:r>
            <a:r>
              <a:rPr lang="en-IN" sz="900" dirty="0"/>
              <a:t>(</a:t>
            </a:r>
            <a:r>
              <a:rPr lang="en-IN" sz="900" dirty="0" err="1"/>
              <a:t>QtWidgets.QHeaderView.ResizeToContents</a:t>
            </a:r>
            <a:r>
              <a:rPr lang="en-IN" sz="900" dirty="0"/>
              <a:t>)</a:t>
            </a:r>
          </a:p>
          <a:p>
            <a:pPr marL="0" indent="0">
              <a:lnSpc>
                <a:spcPct val="120000"/>
              </a:lnSpc>
              <a:spcBef>
                <a:spcPts val="0"/>
              </a:spcBef>
              <a:buNone/>
            </a:pPr>
            <a:endParaRPr lang="en-IN" sz="900" dirty="0"/>
          </a:p>
          <a:p>
            <a:pPr marL="0" indent="0">
              <a:lnSpc>
                <a:spcPct val="120000"/>
              </a:lnSpc>
              <a:spcBef>
                <a:spcPts val="0"/>
              </a:spcBef>
              <a:buNone/>
            </a:pPr>
            <a:r>
              <a:rPr lang="en-IN" sz="900" dirty="0"/>
              <a:t>        for </a:t>
            </a:r>
            <a:r>
              <a:rPr lang="en-IN" sz="900" dirty="0" err="1"/>
              <a:t>row_no,row_data</a:t>
            </a:r>
            <a:r>
              <a:rPr lang="en-IN" sz="900" dirty="0"/>
              <a:t> in enumerate(result):</a:t>
            </a:r>
          </a:p>
          <a:p>
            <a:pPr marL="0" indent="0">
              <a:lnSpc>
                <a:spcPct val="120000"/>
              </a:lnSpc>
              <a:spcBef>
                <a:spcPts val="0"/>
              </a:spcBef>
              <a:buNone/>
            </a:pPr>
            <a:r>
              <a:rPr lang="en-IN" sz="900" dirty="0"/>
              <a:t>            </a:t>
            </a:r>
            <a:r>
              <a:rPr lang="en-IN" sz="900" dirty="0" err="1"/>
              <a:t>self.studentDetails.insertRow</a:t>
            </a:r>
            <a:r>
              <a:rPr lang="en-IN" sz="900" dirty="0"/>
              <a:t>(</a:t>
            </a:r>
            <a:r>
              <a:rPr lang="en-IN" sz="900" dirty="0" err="1"/>
              <a:t>row_no</a:t>
            </a:r>
            <a:r>
              <a:rPr lang="en-IN" sz="900" dirty="0"/>
              <a:t>)</a:t>
            </a:r>
          </a:p>
          <a:p>
            <a:pPr marL="0" indent="0">
              <a:lnSpc>
                <a:spcPct val="120000"/>
              </a:lnSpc>
              <a:spcBef>
                <a:spcPts val="0"/>
              </a:spcBef>
              <a:buNone/>
            </a:pPr>
            <a:r>
              <a:rPr lang="en-IN" sz="900" dirty="0"/>
              <a:t>            for </a:t>
            </a:r>
            <a:r>
              <a:rPr lang="en-IN" sz="900" dirty="0" err="1"/>
              <a:t>column_no,data</a:t>
            </a:r>
            <a:r>
              <a:rPr lang="en-IN" sz="900" dirty="0"/>
              <a:t> in enumerate(</a:t>
            </a:r>
            <a:r>
              <a:rPr lang="en-IN" sz="900" dirty="0" err="1"/>
              <a:t>row_data</a:t>
            </a:r>
            <a:r>
              <a:rPr lang="en-IN" sz="900" dirty="0"/>
              <a:t>):</a:t>
            </a:r>
          </a:p>
          <a:p>
            <a:pPr marL="0" indent="0">
              <a:spcBef>
                <a:spcPts val="0"/>
              </a:spcBef>
              <a:spcAft>
                <a:spcPts val="600"/>
              </a:spcAft>
              <a:buNone/>
            </a:pPr>
            <a:r>
              <a:rPr lang="en-IN" sz="900" dirty="0"/>
              <a:t>                </a:t>
            </a:r>
            <a:r>
              <a:rPr lang="en-IN" sz="900" dirty="0" err="1"/>
              <a:t>self.studentDetails.setItem</a:t>
            </a:r>
            <a:r>
              <a:rPr lang="en-IN" sz="900" dirty="0"/>
              <a:t>(</a:t>
            </a:r>
            <a:r>
              <a:rPr lang="en-IN" sz="900" dirty="0" err="1"/>
              <a:t>row_no,column_no,QtWidgets.QTableWidgetItem</a:t>
            </a:r>
            <a:r>
              <a:rPr lang="en-IN" sz="900" dirty="0"/>
              <a:t>(str(data))) </a:t>
            </a:r>
          </a:p>
        </p:txBody>
      </p:sp>
      <p:sp>
        <p:nvSpPr>
          <p:cNvPr id="25" name="Rectangle 2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6" descr="Database">
            <a:extLst>
              <a:ext uri="{FF2B5EF4-FFF2-40B4-BE49-F238E27FC236}">
                <a16:creationId xmlns:a16="http://schemas.microsoft.com/office/drawing/2014/main" id="{801B7182-14B4-4652-9427-94CF0C534B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749922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9F553-8E2B-435D-8684-F2A81A0F40F2}"/>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bg1"/>
                </a:solidFill>
                <a:latin typeface="+mj-lt"/>
                <a:ea typeface="+mj-ea"/>
                <a:cs typeface="+mj-cs"/>
              </a:rPr>
              <a:t>Courses' Tab in Teachers Screen</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177486B-5D7D-48C9-BFC9-6CE7C2833818}"/>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Above Your Courses Tab Displays Only Those Courses which the admin has assigned the Respective faculty, the courses which the Faculty will teach.</a:t>
            </a:r>
          </a:p>
          <a:p>
            <a:endParaRPr lang="en-US" sz="2000">
              <a:solidFill>
                <a:schemeClr val="bg1"/>
              </a:solidFill>
            </a:endParaRPr>
          </a:p>
        </p:txBody>
      </p:sp>
      <p:pic>
        <p:nvPicPr>
          <p:cNvPr id="5" name="Content Placeholder 4">
            <a:extLst>
              <a:ext uri="{FF2B5EF4-FFF2-40B4-BE49-F238E27FC236}">
                <a16:creationId xmlns:a16="http://schemas.microsoft.com/office/drawing/2014/main" id="{550E4F9F-3398-48C6-A131-03D1D6E13BAB}"/>
              </a:ext>
            </a:extLst>
          </p:cNvPr>
          <p:cNvPicPr>
            <a:picLocks noGrp="1"/>
          </p:cNvPicPr>
          <p:nvPr>
            <p:ph sz="half" idx="1"/>
          </p:nvPr>
        </p:nvPicPr>
        <p:blipFill>
          <a:blip r:embed="rId2"/>
          <a:stretch>
            <a:fillRect/>
          </a:stretch>
        </p:blipFill>
        <p:spPr>
          <a:xfrm>
            <a:off x="4864963" y="1162974"/>
            <a:ext cx="7217545" cy="4580877"/>
          </a:xfrm>
          <a:prstGeom prst="rect">
            <a:avLst/>
          </a:prstGeom>
        </p:spPr>
      </p:pic>
    </p:spTree>
    <p:extLst>
      <p:ext uri="{BB962C8B-B14F-4D97-AF65-F5344CB8AC3E}">
        <p14:creationId xmlns:p14="http://schemas.microsoft.com/office/powerpoint/2010/main" val="1878273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Admin Screen After Sign In:</a:t>
            </a:r>
          </a:p>
        </p:txBody>
      </p:sp>
      <p:cxnSp>
        <p:nvCxnSpPr>
          <p:cNvPr id="139" name="Straight Connector 138">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01EE12-5D98-44E2-BE7A-D41CA0C91897}"/>
              </a:ext>
            </a:extLst>
          </p:cNvPr>
          <p:cNvSpPr>
            <a:spLocks noGrp="1"/>
          </p:cNvSpPr>
          <p:nvPr>
            <p:ph sz="half" idx="2"/>
          </p:nvPr>
        </p:nvSpPr>
        <p:spPr>
          <a:xfrm>
            <a:off x="593610" y="2121762"/>
            <a:ext cx="3822192" cy="3773010"/>
          </a:xfrm>
        </p:spPr>
        <p:txBody>
          <a:bodyPr vert="horz" lIns="91440" tIns="45720" rIns="91440" bIns="45720" rtlCol="0">
            <a:normAutofit/>
          </a:bodyPr>
          <a:lstStyle/>
          <a:p>
            <a:r>
              <a:rPr lang="en-US" sz="2000">
                <a:solidFill>
                  <a:schemeClr val="bg1"/>
                </a:solidFill>
              </a:rPr>
              <a:t>There is no registration for Admin ,the admin details are straightaway added into the database. </a:t>
            </a:r>
          </a:p>
          <a:p>
            <a:r>
              <a:rPr lang="en-US" sz="2000">
                <a:solidFill>
                  <a:schemeClr val="bg1"/>
                </a:solidFill>
              </a:rPr>
              <a:t>The above is the Welcome Admin Tab where the admin details are preloaded into the Admin Screen as the admin signs in.</a:t>
            </a:r>
          </a:p>
          <a:p>
            <a:r>
              <a:rPr lang="en-US" sz="2000">
                <a:solidFill>
                  <a:schemeClr val="bg1"/>
                </a:solidFill>
              </a:rPr>
              <a:t>The admin can update his password,email-id and phone number.</a:t>
            </a:r>
          </a:p>
          <a:p>
            <a:endParaRPr lang="en-US" sz="2000">
              <a:solidFill>
                <a:schemeClr val="bg1"/>
              </a:solidFill>
            </a:endParaRPr>
          </a:p>
        </p:txBody>
      </p:sp>
      <p:pic>
        <p:nvPicPr>
          <p:cNvPr id="1536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806597" y="1171797"/>
            <a:ext cx="7204890" cy="435895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616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8"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Add Teacher Screen:</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F18BED-6096-4690-AFB4-7E049BA4127D}"/>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Add Teacher Tab is used to register the teacher into the database</a:t>
            </a:r>
          </a:p>
          <a:p>
            <a:r>
              <a:rPr lang="en-US" sz="2000">
                <a:solidFill>
                  <a:schemeClr val="bg1"/>
                </a:solidFill>
              </a:rPr>
              <a:t>After the Submit Button is clicked the Data is inserted into the faculty table </a:t>
            </a:r>
          </a:p>
          <a:p>
            <a:r>
              <a:rPr lang="en-US" sz="2000">
                <a:solidFill>
                  <a:schemeClr val="bg1"/>
                </a:solidFill>
              </a:rPr>
              <a:t>The Email-ID Entered here must  be a Real Email-Id and not a dummy as the Faculty ID and Password will be sent to that Email-ID.</a:t>
            </a:r>
          </a:p>
          <a:p>
            <a:endParaRPr lang="en-US" sz="2000">
              <a:solidFill>
                <a:schemeClr val="bg1"/>
              </a:solidFill>
            </a:endParaRPr>
          </a:p>
        </p:txBody>
      </p:sp>
      <p:pic>
        <p:nvPicPr>
          <p:cNvPr id="1638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752514" y="1100832"/>
            <a:ext cx="7439486" cy="45008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5781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Teachers Detail In Admin Screen:</a:t>
            </a:r>
          </a:p>
        </p:txBody>
      </p:sp>
      <p:cxnSp>
        <p:nvCxnSpPr>
          <p:cNvPr id="80" name="Straight Connector 79">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3C63F7-D1D6-4192-804A-0DC20DC9E8B0}"/>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Teacher Details tab shows Teachers Details, and the refresh button is there to see if there are any new entries.</a:t>
            </a:r>
          </a:p>
          <a:p>
            <a:endParaRPr lang="en-US" sz="2000">
              <a:solidFill>
                <a:schemeClr val="bg1"/>
              </a:solidFill>
            </a:endParaRPr>
          </a:p>
        </p:txBody>
      </p:sp>
      <p:pic>
        <p:nvPicPr>
          <p:cNvPr id="11" name="Content Placeholder 10">
            <a:extLst>
              <a:ext uri="{FF2B5EF4-FFF2-40B4-BE49-F238E27FC236}">
                <a16:creationId xmlns:a16="http://schemas.microsoft.com/office/drawing/2014/main" id="{EB7B1850-06AE-4C82-B942-98A68939218E}"/>
              </a:ext>
            </a:extLst>
          </p:cNvPr>
          <p:cNvPicPr>
            <a:picLocks noGrp="1" noChangeAspect="1"/>
          </p:cNvPicPr>
          <p:nvPr>
            <p:ph sz="half" idx="1"/>
          </p:nvPr>
        </p:nvPicPr>
        <p:blipFill>
          <a:blip r:embed="rId2"/>
          <a:stretch>
            <a:fillRect/>
          </a:stretch>
        </p:blipFill>
        <p:spPr>
          <a:xfrm>
            <a:off x="4792017" y="1162975"/>
            <a:ext cx="7234050" cy="4376600"/>
          </a:xfrm>
          <a:prstGeom prst="rect">
            <a:avLst/>
          </a:prstGeom>
        </p:spPr>
      </p:pic>
    </p:spTree>
    <p:extLst>
      <p:ext uri="{BB962C8B-B14F-4D97-AF65-F5344CB8AC3E}">
        <p14:creationId xmlns:p14="http://schemas.microsoft.com/office/powerpoint/2010/main" val="1705659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36C046-090D-4769-A62D-462BB18B0B76}"/>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After clicking on a Faculty Id:-</a:t>
            </a:r>
          </a:p>
        </p:txBody>
      </p:sp>
      <p:cxnSp>
        <p:nvCxnSpPr>
          <p:cNvPr id="16"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9C94F18-A334-43C9-A50B-91B4966A0915}"/>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Screen Appears when the we click on a Faculty ID from the Faculty details Table in the Admin Screen. We can update the Faculty Profile.</a:t>
            </a:r>
          </a:p>
          <a:p>
            <a:r>
              <a:rPr lang="en-US" sz="2000">
                <a:solidFill>
                  <a:schemeClr val="bg1"/>
                </a:solidFill>
              </a:rPr>
              <a:t>We can also delete the same Faculty Profile</a:t>
            </a:r>
          </a:p>
          <a:p>
            <a:endParaRPr lang="en-US" sz="2000">
              <a:solidFill>
                <a:schemeClr val="bg1"/>
              </a:solidFill>
            </a:endParaRPr>
          </a:p>
        </p:txBody>
      </p:sp>
      <p:pic>
        <p:nvPicPr>
          <p:cNvPr id="5" name="Content Placeholder 4">
            <a:extLst>
              <a:ext uri="{FF2B5EF4-FFF2-40B4-BE49-F238E27FC236}">
                <a16:creationId xmlns:a16="http://schemas.microsoft.com/office/drawing/2014/main" id="{04FFEA1B-B863-421D-8628-A29ACDFA9F7F}"/>
              </a:ext>
            </a:extLst>
          </p:cNvPr>
          <p:cNvPicPr>
            <a:picLocks noGrp="1" noChangeAspect="1"/>
          </p:cNvPicPr>
          <p:nvPr>
            <p:ph sz="half" idx="1"/>
          </p:nvPr>
        </p:nvPicPr>
        <p:blipFill>
          <a:blip r:embed="rId2"/>
          <a:stretch>
            <a:fillRect/>
          </a:stretch>
        </p:blipFill>
        <p:spPr>
          <a:xfrm>
            <a:off x="4837866" y="994299"/>
            <a:ext cx="7142352" cy="4713952"/>
          </a:xfrm>
          <a:prstGeom prst="rect">
            <a:avLst/>
          </a:prstGeom>
        </p:spPr>
      </p:pic>
    </p:spTree>
    <p:extLst>
      <p:ext uri="{BB962C8B-B14F-4D97-AF65-F5344CB8AC3E}">
        <p14:creationId xmlns:p14="http://schemas.microsoft.com/office/powerpoint/2010/main" val="3885492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bg1"/>
                </a:solidFill>
                <a:latin typeface="+mj-lt"/>
                <a:ea typeface="+mj-ea"/>
                <a:cs typeface="+mj-cs"/>
              </a:rPr>
              <a:t>Student Details In Admin Screen:</a:t>
            </a: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63070F8-8362-49D1-9A45-C2800CB71960}"/>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“Student Details” tab shows Student Details and the refresh button is there to see if there are any new entries.</a:t>
            </a:r>
          </a:p>
          <a:p>
            <a:endParaRPr lang="en-US" sz="2000">
              <a:solidFill>
                <a:schemeClr val="bg1"/>
              </a:solidFill>
            </a:endParaRPr>
          </a:p>
        </p:txBody>
      </p:sp>
      <p:pic>
        <p:nvPicPr>
          <p:cNvPr id="6" name="Content Placeholder 5">
            <a:extLst>
              <a:ext uri="{FF2B5EF4-FFF2-40B4-BE49-F238E27FC236}">
                <a16:creationId xmlns:a16="http://schemas.microsoft.com/office/drawing/2014/main" id="{D289EEDC-0057-423A-9792-525AC40695BC}"/>
              </a:ext>
            </a:extLst>
          </p:cNvPr>
          <p:cNvPicPr>
            <a:picLocks noGrp="1" noChangeAspect="1"/>
          </p:cNvPicPr>
          <p:nvPr>
            <p:ph sz="half" idx="1"/>
          </p:nvPr>
        </p:nvPicPr>
        <p:blipFill>
          <a:blip r:embed="rId2"/>
          <a:stretch>
            <a:fillRect/>
          </a:stretch>
        </p:blipFill>
        <p:spPr>
          <a:xfrm>
            <a:off x="4794757" y="1065320"/>
            <a:ext cx="7228570" cy="4373284"/>
          </a:xfrm>
          <a:prstGeom prst="rect">
            <a:avLst/>
          </a:prstGeom>
        </p:spPr>
      </p:pic>
    </p:spTree>
    <p:extLst>
      <p:ext uri="{BB962C8B-B14F-4D97-AF65-F5344CB8AC3E}">
        <p14:creationId xmlns:p14="http://schemas.microsoft.com/office/powerpoint/2010/main" val="2213068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After Clicking On Student ID :</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49071D-3CDF-42AB-A7C1-972F1DE30B22}"/>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dirty="0">
                <a:solidFill>
                  <a:schemeClr val="bg1"/>
                </a:solidFill>
              </a:rPr>
              <a:t>The Above Screen Appears when the we click on a student PID from the student details Table in the Admin Screen. We can update the Student Profile.</a:t>
            </a:r>
          </a:p>
          <a:p>
            <a:r>
              <a:rPr lang="en-US" sz="2000" dirty="0">
                <a:solidFill>
                  <a:schemeClr val="bg1"/>
                </a:solidFill>
              </a:rPr>
              <a:t>We can also delete the same Student Profile</a:t>
            </a:r>
          </a:p>
          <a:p>
            <a:endParaRPr lang="en-US" sz="2000" dirty="0">
              <a:solidFill>
                <a:schemeClr val="bg1"/>
              </a:solidFill>
            </a:endParaRPr>
          </a:p>
        </p:txBody>
      </p:sp>
      <p:pic>
        <p:nvPicPr>
          <p:cNvPr id="1945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917226" y="994300"/>
            <a:ext cx="6983632" cy="47139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29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237" y="914400"/>
            <a:ext cx="3657600" cy="2887579"/>
          </a:xfrm>
        </p:spPr>
        <p:txBody>
          <a:bodyPr>
            <a:normAutofit/>
          </a:bodyPr>
          <a:lstStyle/>
          <a:p>
            <a:br>
              <a:rPr lang="en-US" sz="3700">
                <a:solidFill>
                  <a:srgbClr val="FFFFFF"/>
                </a:solidFill>
                <a:latin typeface="+mn-lt"/>
              </a:rPr>
            </a:br>
            <a:r>
              <a:rPr lang="en-US" sz="3700">
                <a:solidFill>
                  <a:srgbClr val="FFFFFF"/>
                </a:solidFill>
              </a:rPr>
              <a:t>Splash Screen with A progress bar: -</a:t>
            </a:r>
            <a:br>
              <a:rPr lang="en-US" sz="3700">
                <a:solidFill>
                  <a:srgbClr val="FFFFFF"/>
                </a:solidFill>
              </a:rPr>
            </a:br>
            <a:endParaRPr lang="en-US" sz="3700">
              <a:solidFill>
                <a:srgbClr val="FFFFFF"/>
              </a:solidFill>
              <a:latin typeface="+mn-lt"/>
            </a:endParaRPr>
          </a:p>
        </p:txBody>
      </p:sp>
      <p:sp>
        <p:nvSpPr>
          <p:cNvPr id="3" name="Subtitle 2">
            <a:extLst>
              <a:ext uri="{FF2B5EF4-FFF2-40B4-BE49-F238E27FC236}">
                <a16:creationId xmlns:a16="http://schemas.microsoft.com/office/drawing/2014/main" id="{38BEA142-64AC-4E17-B8AB-794930C73B86}"/>
              </a:ext>
            </a:extLst>
          </p:cNvPr>
          <p:cNvSpPr>
            <a:spLocks noGrp="1"/>
          </p:cNvSpPr>
          <p:nvPr>
            <p:ph type="subTitle" idx="1"/>
          </p:nvPr>
        </p:nvSpPr>
        <p:spPr>
          <a:xfrm>
            <a:off x="674237" y="4170501"/>
            <a:ext cx="3657600" cy="1525597"/>
          </a:xfrm>
        </p:spPr>
        <p:txBody>
          <a:bodyPr>
            <a:normAutofit/>
          </a:bodyPr>
          <a:lstStyle/>
          <a:p>
            <a:r>
              <a:rPr lang="en-US" sz="2000" dirty="0">
                <a:solidFill>
                  <a:srgbClr val="FFFFFF"/>
                </a:solidFill>
              </a:rPr>
              <a:t>To the Right is a splash screen with a progress bar which will appear for a few Seconds and then disappears before the Main Screen Appears </a:t>
            </a:r>
            <a:endParaRPr lang="en-IN" sz="2000" dirty="0">
              <a:solidFill>
                <a:srgbClr val="FFFFFF"/>
              </a:solidFill>
            </a:endParaRPr>
          </a:p>
        </p:txBody>
      </p:sp>
      <p:cxnSp>
        <p:nvCxnSpPr>
          <p:cNvPr id="74" name="Straight Connector 7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5153822" y="1688089"/>
            <a:ext cx="6553545" cy="34897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931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2800" kern="1200">
                <a:solidFill>
                  <a:schemeClr val="bg1"/>
                </a:solidFill>
                <a:latin typeface="+mj-lt"/>
                <a:ea typeface="+mj-ea"/>
                <a:cs typeface="+mj-cs"/>
              </a:rPr>
              <a:t>Admin Allotting Courses to Student &amp; Teacher:</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7F5E7A93-8993-4CAB-A3C7-FADBE575ED73}"/>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1600">
                <a:solidFill>
                  <a:schemeClr val="bg1"/>
                </a:solidFill>
              </a:rPr>
              <a:t>We have two Sections One Section in which Courses will be allotted to a teacher And Courses will be allotted to a Student. </a:t>
            </a:r>
          </a:p>
          <a:p>
            <a:r>
              <a:rPr lang="en-US" sz="1600">
                <a:solidFill>
                  <a:schemeClr val="bg1"/>
                </a:solidFill>
              </a:rPr>
              <a:t>After choosing A department from the Combo Box and the clicking Get Course, Only Those Courses Will Be available in the Courses Combo Box,</a:t>
            </a:r>
          </a:p>
          <a:p>
            <a:r>
              <a:rPr lang="en-US" sz="1600">
                <a:solidFill>
                  <a:schemeClr val="bg1"/>
                </a:solidFill>
              </a:rPr>
              <a:t> After that the admin will Enter The ID of Faculty in the faculty line edit  or student  ID in the Student Line Edit and </a:t>
            </a:r>
          </a:p>
          <a:p>
            <a:r>
              <a:rPr lang="en-US" sz="1600">
                <a:solidFill>
                  <a:schemeClr val="bg1"/>
                </a:solidFill>
              </a:rPr>
              <a:t>Just Incase If you try to allot the same course again to the same ID, an error will be thrown saying Same Courses can not be allotted.</a:t>
            </a:r>
          </a:p>
          <a:p>
            <a:endParaRPr lang="en-US" sz="1600">
              <a:solidFill>
                <a:schemeClr val="bg1"/>
              </a:solidFill>
            </a:endParaRPr>
          </a:p>
        </p:txBody>
      </p:sp>
      <p:pic>
        <p:nvPicPr>
          <p:cNvPr id="4" name="Content Placeholder 3">
            <a:extLst>
              <a:ext uri="{FF2B5EF4-FFF2-40B4-BE49-F238E27FC236}">
                <a16:creationId xmlns:a16="http://schemas.microsoft.com/office/drawing/2014/main" id="{0E258DEE-C032-4E4D-AACF-B9CC19439F6B}"/>
              </a:ext>
            </a:extLst>
          </p:cNvPr>
          <p:cNvPicPr>
            <a:picLocks noGrp="1" noChangeAspect="1"/>
          </p:cNvPicPr>
          <p:nvPr>
            <p:ph sz="half" idx="1"/>
          </p:nvPr>
        </p:nvPicPr>
        <p:blipFill>
          <a:blip r:embed="rId2"/>
          <a:stretch>
            <a:fillRect/>
          </a:stretch>
        </p:blipFill>
        <p:spPr>
          <a:xfrm>
            <a:off x="4659962" y="1083082"/>
            <a:ext cx="7498160" cy="4536386"/>
          </a:xfrm>
          <a:prstGeom prst="rect">
            <a:avLst/>
          </a:prstGeom>
        </p:spPr>
      </p:pic>
    </p:spTree>
    <p:extLst>
      <p:ext uri="{BB962C8B-B14F-4D97-AF65-F5344CB8AC3E}">
        <p14:creationId xmlns:p14="http://schemas.microsoft.com/office/powerpoint/2010/main" val="3030150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FDB31-1E9C-4040-9DB0-9991C15D6ECB}"/>
              </a:ext>
            </a:extLst>
          </p:cNvPr>
          <p:cNvSpPr>
            <a:spLocks noGrp="1"/>
          </p:cNvSpPr>
          <p:nvPr>
            <p:ph type="ctrTitle"/>
          </p:nvPr>
        </p:nvSpPr>
        <p:spPr>
          <a:xfrm>
            <a:off x="914400" y="493053"/>
            <a:ext cx="10515600" cy="816888"/>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Function to add course to teacher</a:t>
            </a:r>
          </a:p>
        </p:txBody>
      </p:sp>
      <p:sp>
        <p:nvSpPr>
          <p:cNvPr id="3" name="Subtitle 2">
            <a:extLst>
              <a:ext uri="{FF2B5EF4-FFF2-40B4-BE49-F238E27FC236}">
                <a16:creationId xmlns:a16="http://schemas.microsoft.com/office/drawing/2014/main" id="{058FBF2B-16B8-44DE-B498-4DC71EEE4C23}"/>
              </a:ext>
            </a:extLst>
          </p:cNvPr>
          <p:cNvSpPr>
            <a:spLocks noGrp="1"/>
          </p:cNvSpPr>
          <p:nvPr>
            <p:ph type="subTitle" idx="1"/>
          </p:nvPr>
        </p:nvSpPr>
        <p:spPr>
          <a:xfrm>
            <a:off x="503339" y="1342239"/>
            <a:ext cx="5432641" cy="5022708"/>
          </a:xfrm>
        </p:spPr>
        <p:txBody>
          <a:bodyPr vert="horz" lIns="91440" tIns="45720" rIns="91440" bIns="45720" rtlCol="0">
            <a:normAutofit lnSpcReduction="10000"/>
          </a:bodyPr>
          <a:lstStyle/>
          <a:p>
            <a:pPr algn="l">
              <a:lnSpc>
                <a:spcPct val="120000"/>
              </a:lnSpc>
              <a:spcBef>
                <a:spcPts val="0"/>
              </a:spcBef>
            </a:pPr>
            <a:r>
              <a:rPr lang="en-US" sz="900" dirty="0"/>
              <a:t> def </a:t>
            </a:r>
            <a:r>
              <a:rPr lang="en-US" sz="900" dirty="0" err="1"/>
              <a:t>alotcourseT</a:t>
            </a:r>
            <a:r>
              <a:rPr lang="en-US" sz="900" dirty="0"/>
              <a:t>(self):</a:t>
            </a:r>
          </a:p>
          <a:p>
            <a:pPr algn="l">
              <a:lnSpc>
                <a:spcPct val="120000"/>
              </a:lnSpc>
              <a:spcBef>
                <a:spcPts val="0"/>
              </a:spcBef>
            </a:pPr>
            <a:r>
              <a:rPr lang="en-US" sz="900" dirty="0"/>
              <a:t>        </a:t>
            </a:r>
            <a:r>
              <a:rPr lang="en-US" sz="900" dirty="0" err="1"/>
              <a:t>courseId</a:t>
            </a:r>
            <a:r>
              <a:rPr lang="en-US" sz="900" dirty="0"/>
              <a:t>=</a:t>
            </a:r>
            <a:r>
              <a:rPr lang="en-US" sz="900" dirty="0" err="1"/>
              <a:t>self.course_id_In.currentText</a:t>
            </a:r>
            <a:r>
              <a:rPr lang="en-US" sz="900" dirty="0"/>
              <a:t>()</a:t>
            </a:r>
          </a:p>
          <a:p>
            <a:pPr algn="l">
              <a:lnSpc>
                <a:spcPct val="120000"/>
              </a:lnSpc>
              <a:spcBef>
                <a:spcPts val="0"/>
              </a:spcBef>
            </a:pPr>
            <a:r>
              <a:rPr lang="en-US" sz="900" dirty="0"/>
              <a:t>        </a:t>
            </a:r>
            <a:r>
              <a:rPr lang="en-US" sz="900" dirty="0" err="1"/>
              <a:t>idFaculty</a:t>
            </a:r>
            <a:r>
              <a:rPr lang="en-US" sz="900" dirty="0"/>
              <a:t>=</a:t>
            </a:r>
            <a:r>
              <a:rPr lang="en-US" sz="900" dirty="0" err="1"/>
              <a:t>self.faculty_ID_IN.text</a:t>
            </a:r>
            <a:r>
              <a:rPr lang="en-US" sz="900" dirty="0"/>
              <a:t>()</a:t>
            </a:r>
          </a:p>
          <a:p>
            <a:pPr algn="l">
              <a:lnSpc>
                <a:spcPct val="120000"/>
              </a:lnSpc>
              <a:spcBef>
                <a:spcPts val="0"/>
              </a:spcBef>
            </a:pPr>
            <a:r>
              <a:rPr lang="en-US" sz="900" dirty="0"/>
              <a:t>        dept=self.dept_2.currentText()</a:t>
            </a:r>
          </a:p>
          <a:p>
            <a:pPr algn="l">
              <a:lnSpc>
                <a:spcPct val="120000"/>
              </a:lnSpc>
              <a:spcBef>
                <a:spcPts val="0"/>
              </a:spcBef>
            </a:pPr>
            <a:r>
              <a:rPr lang="en-US" sz="900" dirty="0"/>
              <a:t>        # print(</a:t>
            </a:r>
            <a:r>
              <a:rPr lang="en-US" sz="900" dirty="0" err="1"/>
              <a:t>idFaculty,courseId,dept</a:t>
            </a:r>
            <a:r>
              <a:rPr lang="en-US" sz="900" dirty="0"/>
              <a:t>)</a:t>
            </a:r>
          </a:p>
          <a:p>
            <a:pPr algn="l">
              <a:lnSpc>
                <a:spcPct val="120000"/>
              </a:lnSpc>
              <a:spcBef>
                <a:spcPts val="0"/>
              </a:spcBef>
            </a:pPr>
            <a:r>
              <a:rPr lang="en-US" sz="900" dirty="0"/>
              <a:t>        global </a:t>
            </a:r>
            <a:r>
              <a:rPr lang="en-US" sz="900" dirty="0" err="1"/>
              <a:t>host,port,dbname,user,passwordDataBase</a:t>
            </a:r>
            <a:endParaRPr lang="en-US" sz="900" dirty="0"/>
          </a:p>
          <a:p>
            <a:pPr algn="l">
              <a:lnSpc>
                <a:spcPct val="120000"/>
              </a:lnSpc>
              <a:spcBef>
                <a:spcPts val="0"/>
              </a:spcBef>
            </a:pPr>
            <a:r>
              <a:rPr lang="en-US" sz="900" dirty="0"/>
              <a:t>        </a:t>
            </a:r>
            <a:r>
              <a:rPr lang="en-US" sz="900" dirty="0" err="1"/>
              <a:t>connIds</a:t>
            </a:r>
            <a:r>
              <a:rPr lang="en-US" sz="900" dirty="0"/>
              <a:t> = </a:t>
            </a:r>
            <a:r>
              <a:rPr lang="en-US" sz="900" dirty="0" err="1"/>
              <a:t>pymysql.connect</a:t>
            </a:r>
            <a:r>
              <a:rPr lang="en-US" sz="900" dirty="0"/>
              <a:t>(host, user=</a:t>
            </a:r>
            <a:r>
              <a:rPr lang="en-US" sz="900" dirty="0" err="1"/>
              <a:t>user,port</a:t>
            </a:r>
            <a:r>
              <a:rPr lang="en-US" sz="900" dirty="0"/>
              <a:t>=</a:t>
            </a:r>
            <a:r>
              <a:rPr lang="en-US" sz="900" dirty="0" err="1"/>
              <a:t>port,passwd</a:t>
            </a:r>
            <a:r>
              <a:rPr lang="en-US" sz="900" dirty="0"/>
              <a:t>=</a:t>
            </a:r>
            <a:r>
              <a:rPr lang="en-US" sz="900" dirty="0" err="1"/>
              <a:t>passwordDataBase</a:t>
            </a:r>
            <a:r>
              <a:rPr lang="en-US" sz="900" dirty="0"/>
              <a:t>, </a:t>
            </a:r>
            <a:r>
              <a:rPr lang="en-US" sz="900" dirty="0" err="1"/>
              <a:t>db</a:t>
            </a:r>
            <a:r>
              <a:rPr lang="en-US" sz="900" dirty="0"/>
              <a:t>=</a:t>
            </a:r>
            <a:r>
              <a:rPr lang="en-US" sz="900" dirty="0" err="1"/>
              <a:t>dbname</a:t>
            </a:r>
            <a:r>
              <a:rPr lang="en-US" sz="900" dirty="0"/>
              <a:t>)</a:t>
            </a:r>
          </a:p>
          <a:p>
            <a:pPr algn="l">
              <a:lnSpc>
                <a:spcPct val="120000"/>
              </a:lnSpc>
              <a:spcBef>
                <a:spcPts val="0"/>
              </a:spcBef>
            </a:pPr>
            <a:r>
              <a:rPr lang="en-US" sz="900" dirty="0"/>
              <a:t>        cursor2=</a:t>
            </a:r>
            <a:r>
              <a:rPr lang="en-US" sz="900" dirty="0" err="1"/>
              <a:t>connIds.cursor</a:t>
            </a:r>
            <a:r>
              <a:rPr lang="en-US" sz="900" dirty="0"/>
              <a:t>()</a:t>
            </a:r>
          </a:p>
          <a:p>
            <a:pPr algn="l">
              <a:lnSpc>
                <a:spcPct val="120000"/>
              </a:lnSpc>
              <a:spcBef>
                <a:spcPts val="0"/>
              </a:spcBef>
            </a:pPr>
            <a:r>
              <a:rPr lang="en-US" sz="900" dirty="0"/>
              <a:t>        </a:t>
            </a:r>
            <a:r>
              <a:rPr lang="en-US" sz="900" dirty="0" err="1"/>
              <a:t>qyeryToGetIds</a:t>
            </a:r>
            <a:r>
              <a:rPr lang="en-US" sz="900" dirty="0"/>
              <a:t>="SELECT </a:t>
            </a:r>
            <a:r>
              <a:rPr lang="en-US" sz="900" dirty="0" err="1"/>
              <a:t>fac_id</a:t>
            </a:r>
            <a:r>
              <a:rPr lang="en-US" sz="900" dirty="0"/>
              <a:t> FROM </a:t>
            </a:r>
            <a:r>
              <a:rPr lang="en-US" sz="900" dirty="0" err="1"/>
              <a:t>studentdbms.faculty</a:t>
            </a:r>
            <a:r>
              <a:rPr lang="en-US" sz="900" dirty="0"/>
              <a:t>;"</a:t>
            </a:r>
          </a:p>
          <a:p>
            <a:pPr algn="l">
              <a:lnSpc>
                <a:spcPct val="120000"/>
              </a:lnSpc>
              <a:spcBef>
                <a:spcPts val="0"/>
              </a:spcBef>
            </a:pPr>
            <a:r>
              <a:rPr lang="en-US" sz="900" dirty="0"/>
              <a:t>        cursor2.execute(</a:t>
            </a:r>
            <a:r>
              <a:rPr lang="en-US" sz="900" dirty="0" err="1"/>
              <a:t>qyeryToGetIds</a:t>
            </a:r>
            <a:r>
              <a:rPr lang="en-US" sz="900" dirty="0"/>
              <a:t>)</a:t>
            </a:r>
          </a:p>
          <a:p>
            <a:pPr algn="l">
              <a:lnSpc>
                <a:spcPct val="120000"/>
              </a:lnSpc>
              <a:spcBef>
                <a:spcPts val="0"/>
              </a:spcBef>
            </a:pPr>
            <a:r>
              <a:rPr lang="en-US" sz="900" dirty="0"/>
              <a:t>        </a:t>
            </a:r>
            <a:r>
              <a:rPr lang="en-US" sz="900" dirty="0" err="1"/>
              <a:t>facultyIDs</a:t>
            </a:r>
            <a:r>
              <a:rPr lang="en-US" sz="900" dirty="0"/>
              <a:t>=cursor2.fetchall()</a:t>
            </a:r>
          </a:p>
          <a:p>
            <a:pPr algn="l">
              <a:lnSpc>
                <a:spcPct val="120000"/>
              </a:lnSpc>
              <a:spcBef>
                <a:spcPts val="0"/>
              </a:spcBef>
            </a:pPr>
            <a:r>
              <a:rPr lang="en-US" sz="900" dirty="0"/>
              <a:t>        </a:t>
            </a:r>
            <a:r>
              <a:rPr lang="en-US" sz="900" dirty="0" err="1"/>
              <a:t>fac_ID</a:t>
            </a:r>
            <a:r>
              <a:rPr lang="en-US" sz="900" dirty="0"/>
              <a:t>=[]</a:t>
            </a:r>
          </a:p>
          <a:p>
            <a:pPr algn="l">
              <a:lnSpc>
                <a:spcPct val="120000"/>
              </a:lnSpc>
              <a:spcBef>
                <a:spcPts val="0"/>
              </a:spcBef>
            </a:pPr>
            <a:r>
              <a:rPr lang="en-US" sz="900" dirty="0"/>
              <a:t>        for fi in range(</a:t>
            </a:r>
            <a:r>
              <a:rPr lang="en-US" sz="900" dirty="0" err="1"/>
              <a:t>len</a:t>
            </a:r>
            <a:r>
              <a:rPr lang="en-US" sz="900" dirty="0"/>
              <a:t>(</a:t>
            </a:r>
            <a:r>
              <a:rPr lang="en-US" sz="900" dirty="0" err="1"/>
              <a:t>facultyIDs</a:t>
            </a:r>
            <a:r>
              <a:rPr lang="en-US" sz="900" dirty="0"/>
              <a:t>)):</a:t>
            </a:r>
          </a:p>
          <a:p>
            <a:pPr algn="l">
              <a:lnSpc>
                <a:spcPct val="120000"/>
              </a:lnSpc>
              <a:spcBef>
                <a:spcPts val="0"/>
              </a:spcBef>
            </a:pPr>
            <a:r>
              <a:rPr lang="en-US" sz="900" dirty="0"/>
              <a:t>            </a:t>
            </a:r>
            <a:r>
              <a:rPr lang="en-US" sz="900" dirty="0" err="1"/>
              <a:t>fac_ID.append</a:t>
            </a:r>
            <a:r>
              <a:rPr lang="en-US" sz="900" dirty="0"/>
              <a:t>(</a:t>
            </a:r>
            <a:r>
              <a:rPr lang="en-US" sz="900" dirty="0" err="1"/>
              <a:t>facultyIDs</a:t>
            </a:r>
            <a:r>
              <a:rPr lang="en-US" sz="900" dirty="0"/>
              <a:t>[fi][0])</a:t>
            </a:r>
          </a:p>
          <a:p>
            <a:pPr algn="l">
              <a:lnSpc>
                <a:spcPct val="120000"/>
              </a:lnSpc>
              <a:spcBef>
                <a:spcPts val="0"/>
              </a:spcBef>
            </a:pPr>
            <a:r>
              <a:rPr lang="en-US" sz="900" dirty="0"/>
              <a:t>        # print(</a:t>
            </a:r>
            <a:r>
              <a:rPr lang="en-US" sz="900" dirty="0" err="1"/>
              <a:t>fac_ID</a:t>
            </a:r>
            <a:r>
              <a:rPr lang="en-US" sz="900" dirty="0"/>
              <a:t>)</a:t>
            </a:r>
          </a:p>
          <a:p>
            <a:pPr algn="l">
              <a:lnSpc>
                <a:spcPct val="120000"/>
              </a:lnSpc>
              <a:spcBef>
                <a:spcPts val="0"/>
              </a:spcBef>
            </a:pPr>
            <a:r>
              <a:rPr lang="en-US" sz="900" dirty="0"/>
              <a:t>        </a:t>
            </a:r>
            <a:r>
              <a:rPr lang="en-US" sz="900" dirty="0" err="1"/>
              <a:t>connIds.commit</a:t>
            </a:r>
            <a:r>
              <a:rPr lang="en-US" sz="900" dirty="0"/>
              <a:t>()</a:t>
            </a:r>
          </a:p>
          <a:p>
            <a:pPr algn="l">
              <a:lnSpc>
                <a:spcPct val="120000"/>
              </a:lnSpc>
              <a:spcBef>
                <a:spcPts val="0"/>
              </a:spcBef>
            </a:pPr>
            <a:r>
              <a:rPr lang="en-US" sz="900" dirty="0"/>
              <a:t>        </a:t>
            </a:r>
            <a:r>
              <a:rPr lang="en-US" sz="900" dirty="0" err="1"/>
              <a:t>connIds.close</a:t>
            </a:r>
            <a:r>
              <a:rPr lang="en-US" sz="900" dirty="0"/>
              <a:t>()</a:t>
            </a:r>
          </a:p>
          <a:p>
            <a:pPr algn="l">
              <a:lnSpc>
                <a:spcPct val="120000"/>
              </a:lnSpc>
              <a:spcBef>
                <a:spcPts val="0"/>
              </a:spcBef>
            </a:pPr>
            <a:r>
              <a:rPr lang="en-US" sz="900" dirty="0"/>
              <a:t>        if </a:t>
            </a:r>
            <a:r>
              <a:rPr lang="en-US" sz="900" dirty="0" err="1"/>
              <a:t>courseId</a:t>
            </a:r>
            <a:r>
              <a:rPr lang="en-US" sz="900" dirty="0"/>
              <a:t> and </a:t>
            </a:r>
            <a:r>
              <a:rPr lang="en-US" sz="900" dirty="0" err="1"/>
              <a:t>idFaculty</a:t>
            </a:r>
            <a:r>
              <a:rPr lang="en-US" sz="900" dirty="0"/>
              <a:t>:</a:t>
            </a:r>
          </a:p>
          <a:p>
            <a:pPr algn="l">
              <a:lnSpc>
                <a:spcPct val="120000"/>
              </a:lnSpc>
              <a:spcBef>
                <a:spcPts val="0"/>
              </a:spcBef>
            </a:pPr>
            <a:r>
              <a:rPr lang="en-US" sz="900" dirty="0"/>
              <a:t>            if </a:t>
            </a:r>
            <a:r>
              <a:rPr lang="en-US" sz="900" dirty="0" err="1"/>
              <a:t>courseId</a:t>
            </a:r>
            <a:r>
              <a:rPr lang="en-US" sz="900" dirty="0"/>
              <a:t>!="----Course-ID----":</a:t>
            </a:r>
          </a:p>
          <a:p>
            <a:pPr algn="l">
              <a:lnSpc>
                <a:spcPct val="120000"/>
              </a:lnSpc>
              <a:spcBef>
                <a:spcPts val="0"/>
              </a:spcBef>
            </a:pPr>
            <a:r>
              <a:rPr lang="en-US" sz="900" dirty="0"/>
              <a:t>                if dept!="----Department----":</a:t>
            </a:r>
          </a:p>
          <a:p>
            <a:pPr algn="l">
              <a:lnSpc>
                <a:spcPct val="120000"/>
              </a:lnSpc>
              <a:spcBef>
                <a:spcPts val="0"/>
              </a:spcBef>
            </a:pPr>
            <a:r>
              <a:rPr lang="en-US" sz="900" dirty="0"/>
              <a:t>                    if int(</a:t>
            </a:r>
            <a:r>
              <a:rPr lang="en-US" sz="900" dirty="0" err="1"/>
              <a:t>idFaculty</a:t>
            </a:r>
            <a:r>
              <a:rPr lang="en-US" sz="900" dirty="0"/>
              <a:t>) in </a:t>
            </a:r>
            <a:r>
              <a:rPr lang="en-US" sz="900" dirty="0" err="1"/>
              <a:t>fac_ID</a:t>
            </a:r>
            <a:r>
              <a:rPr lang="en-US" sz="900" dirty="0"/>
              <a:t>:</a:t>
            </a:r>
          </a:p>
          <a:p>
            <a:pPr algn="l">
              <a:lnSpc>
                <a:spcPct val="120000"/>
              </a:lnSpc>
              <a:spcBef>
                <a:spcPts val="0"/>
              </a:spcBef>
            </a:pPr>
            <a:r>
              <a:rPr lang="en-US" sz="900" dirty="0"/>
              <a:t>                        </a:t>
            </a:r>
            <a:r>
              <a:rPr lang="en-US" sz="900" dirty="0" err="1"/>
              <a:t>args</a:t>
            </a:r>
            <a:r>
              <a:rPr lang="en-US" sz="900" dirty="0"/>
              <a:t>=(int(</a:t>
            </a:r>
            <a:r>
              <a:rPr lang="en-US" sz="900" dirty="0" err="1"/>
              <a:t>idFaculty</a:t>
            </a:r>
            <a:r>
              <a:rPr lang="en-US" sz="900" dirty="0"/>
              <a:t>),</a:t>
            </a:r>
            <a:r>
              <a:rPr lang="en-US" sz="900" dirty="0" err="1"/>
              <a:t>courseId</a:t>
            </a:r>
            <a:r>
              <a:rPr lang="en-US" sz="900" dirty="0"/>
              <a:t>[0:6])</a:t>
            </a:r>
          </a:p>
          <a:p>
            <a:pPr algn="l">
              <a:lnSpc>
                <a:spcPct val="120000"/>
              </a:lnSpc>
              <a:spcBef>
                <a:spcPts val="0"/>
              </a:spcBef>
            </a:pPr>
            <a:r>
              <a:rPr lang="en-US" sz="900" dirty="0"/>
              <a:t>                        conn1 = </a:t>
            </a:r>
            <a:r>
              <a:rPr lang="en-US" sz="900" dirty="0" err="1"/>
              <a:t>pymysql.connect</a:t>
            </a:r>
            <a:r>
              <a:rPr lang="en-US" sz="900" dirty="0"/>
              <a:t>(host, user=</a:t>
            </a:r>
            <a:r>
              <a:rPr lang="en-US" sz="900" dirty="0" err="1"/>
              <a:t>user,port</a:t>
            </a:r>
            <a:r>
              <a:rPr lang="en-US" sz="900" dirty="0"/>
              <a:t>=</a:t>
            </a:r>
            <a:r>
              <a:rPr lang="en-US" sz="900" dirty="0" err="1"/>
              <a:t>port,passwd</a:t>
            </a:r>
            <a:r>
              <a:rPr lang="en-US" sz="900" dirty="0"/>
              <a:t>=</a:t>
            </a:r>
            <a:r>
              <a:rPr lang="en-US" sz="900" dirty="0" err="1"/>
              <a:t>passwordDataBase</a:t>
            </a:r>
            <a:r>
              <a:rPr lang="en-US" sz="900" dirty="0"/>
              <a:t>, </a:t>
            </a:r>
            <a:r>
              <a:rPr lang="en-US" sz="900" dirty="0" err="1"/>
              <a:t>db</a:t>
            </a:r>
            <a:r>
              <a:rPr lang="en-US" sz="900" dirty="0"/>
              <a:t>=</a:t>
            </a:r>
            <a:r>
              <a:rPr lang="en-US" sz="900" dirty="0" err="1"/>
              <a:t>dbname</a:t>
            </a:r>
            <a:r>
              <a:rPr lang="en-US" sz="900" dirty="0"/>
              <a:t>)</a:t>
            </a:r>
          </a:p>
          <a:p>
            <a:pPr algn="l">
              <a:lnSpc>
                <a:spcPct val="120000"/>
              </a:lnSpc>
              <a:spcBef>
                <a:spcPts val="0"/>
              </a:spcBef>
            </a:pPr>
            <a:r>
              <a:rPr lang="en-US" sz="900" dirty="0"/>
              <a:t>                        cursor1=conn1.cursor()</a:t>
            </a:r>
          </a:p>
          <a:p>
            <a:pPr algn="l">
              <a:lnSpc>
                <a:spcPct val="120000"/>
              </a:lnSpc>
              <a:spcBef>
                <a:spcPts val="0"/>
              </a:spcBef>
            </a:pPr>
            <a:r>
              <a:rPr lang="en-US" sz="900" dirty="0"/>
              <a:t>                        query5 = "SELECT </a:t>
            </a:r>
            <a:r>
              <a:rPr lang="en-US" sz="900" dirty="0" err="1"/>
              <a:t>fac_id,course_id</a:t>
            </a:r>
            <a:r>
              <a:rPr lang="en-US" sz="900" dirty="0"/>
              <a:t> FROM </a:t>
            </a:r>
            <a:r>
              <a:rPr lang="en-US" sz="900" dirty="0" err="1"/>
              <a:t>studentdbms.teaches</a:t>
            </a:r>
            <a:r>
              <a:rPr lang="en-US" sz="900" dirty="0"/>
              <a:t>;"</a:t>
            </a:r>
          </a:p>
          <a:p>
            <a:pPr algn="l">
              <a:lnSpc>
                <a:spcPct val="120000"/>
              </a:lnSpc>
              <a:spcBef>
                <a:spcPts val="0"/>
              </a:spcBef>
            </a:pPr>
            <a:r>
              <a:rPr lang="en-US" sz="900" dirty="0"/>
              <a:t>                        cursor1.execute(query5)</a:t>
            </a:r>
          </a:p>
          <a:p>
            <a:pPr algn="l">
              <a:lnSpc>
                <a:spcPct val="120000"/>
              </a:lnSpc>
              <a:spcBef>
                <a:spcPts val="0"/>
              </a:spcBef>
            </a:pPr>
            <a:r>
              <a:rPr lang="en-US" sz="900" dirty="0"/>
              <a:t>                        </a:t>
            </a:r>
            <a:r>
              <a:rPr lang="en-US" sz="900" dirty="0" err="1"/>
              <a:t>gettingAllotedCourses</a:t>
            </a:r>
            <a:r>
              <a:rPr lang="en-US" sz="900" dirty="0"/>
              <a:t>=cursor1.fetchall()</a:t>
            </a:r>
          </a:p>
          <a:p>
            <a:pPr algn="l">
              <a:lnSpc>
                <a:spcPct val="120000"/>
              </a:lnSpc>
              <a:spcBef>
                <a:spcPts val="0"/>
              </a:spcBef>
            </a:pPr>
            <a:r>
              <a:rPr lang="en-US" sz="900" dirty="0"/>
              <a:t>                        conn1.commit()</a:t>
            </a:r>
          </a:p>
          <a:p>
            <a:pPr algn="l">
              <a:lnSpc>
                <a:spcPct val="120000"/>
              </a:lnSpc>
              <a:spcBef>
                <a:spcPts val="0"/>
              </a:spcBef>
            </a:pPr>
            <a:r>
              <a:rPr lang="en-US" sz="900" dirty="0"/>
              <a:t>                        conn1.close()</a:t>
            </a:r>
          </a:p>
          <a:p>
            <a:pPr algn="l">
              <a:lnSpc>
                <a:spcPct val="120000"/>
              </a:lnSpc>
              <a:spcBef>
                <a:spcPts val="0"/>
              </a:spcBef>
            </a:pPr>
            <a:r>
              <a:rPr lang="en-US" sz="900" dirty="0"/>
              <a:t>                        if </a:t>
            </a:r>
            <a:r>
              <a:rPr lang="en-US" sz="900" dirty="0" err="1"/>
              <a:t>args</a:t>
            </a:r>
            <a:r>
              <a:rPr lang="en-US" sz="900" dirty="0"/>
              <a:t> in </a:t>
            </a:r>
            <a:r>
              <a:rPr lang="en-US" sz="900" dirty="0" err="1"/>
              <a:t>gettingAllotedCourses</a:t>
            </a:r>
            <a:r>
              <a:rPr lang="en-US" sz="900" dirty="0"/>
              <a:t>:</a:t>
            </a:r>
          </a:p>
          <a:p>
            <a:pPr algn="l">
              <a:lnSpc>
                <a:spcPct val="120000"/>
              </a:lnSpc>
              <a:spcBef>
                <a:spcPts val="0"/>
              </a:spcBef>
            </a:pPr>
            <a:r>
              <a:rPr lang="en-US" sz="900" dirty="0"/>
              <a:t>                                </a:t>
            </a:r>
            <a:r>
              <a:rPr lang="en-US" sz="900" dirty="0" err="1"/>
              <a:t>self.warning</a:t>
            </a:r>
            <a:r>
              <a:rPr lang="en-US" sz="900" dirty="0"/>
              <a:t>("Same Course </a:t>
            </a:r>
            <a:r>
              <a:rPr lang="en-US" sz="900" dirty="0" err="1"/>
              <a:t>Alotted</a:t>
            </a:r>
            <a:r>
              <a:rPr lang="en-US" sz="900" dirty="0"/>
              <a:t>","You Can Not Allot Same Courses Again")</a:t>
            </a:r>
          </a:p>
        </p:txBody>
      </p:sp>
      <p:sp>
        <p:nvSpPr>
          <p:cNvPr id="4" name="Subtitle 2">
            <a:extLst>
              <a:ext uri="{FF2B5EF4-FFF2-40B4-BE49-F238E27FC236}">
                <a16:creationId xmlns:a16="http://schemas.microsoft.com/office/drawing/2014/main" id="{3352CDCC-9FED-456D-98EA-319A5B28020D}"/>
              </a:ext>
            </a:extLst>
          </p:cNvPr>
          <p:cNvSpPr txBox="1">
            <a:spLocks/>
          </p:cNvSpPr>
          <p:nvPr/>
        </p:nvSpPr>
        <p:spPr>
          <a:xfrm>
            <a:off x="6256020" y="2177456"/>
            <a:ext cx="5097780" cy="37957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900" dirty="0"/>
              <a:t>else:</a:t>
            </a:r>
          </a:p>
          <a:p>
            <a:pPr algn="l">
              <a:lnSpc>
                <a:spcPct val="100000"/>
              </a:lnSpc>
              <a:spcBef>
                <a:spcPts val="0"/>
              </a:spcBef>
            </a:pPr>
            <a:r>
              <a:rPr lang="en-US" sz="900" dirty="0"/>
              <a:t>                                pass</a:t>
            </a:r>
          </a:p>
          <a:p>
            <a:pPr algn="l">
              <a:lnSpc>
                <a:spcPct val="100000"/>
              </a:lnSpc>
              <a:spcBef>
                <a:spcPts val="0"/>
              </a:spcBef>
            </a:pPr>
            <a:r>
              <a:rPr lang="en-US" sz="900" dirty="0"/>
              <a:t>                                try:    </a:t>
            </a:r>
          </a:p>
          <a:p>
            <a:pPr algn="l">
              <a:lnSpc>
                <a:spcPct val="100000"/>
              </a:lnSpc>
              <a:spcBef>
                <a:spcPts val="0"/>
              </a:spcBef>
            </a:pPr>
            <a:r>
              <a:rPr lang="en-US" sz="900" dirty="0"/>
              <a:t>                                    conn = </a:t>
            </a:r>
            <a:r>
              <a:rPr lang="en-US" sz="900" dirty="0" err="1"/>
              <a:t>pymysql.connect</a:t>
            </a:r>
            <a:r>
              <a:rPr lang="en-US" sz="900" dirty="0"/>
              <a:t>(host, user=</a:t>
            </a:r>
            <a:r>
              <a:rPr lang="en-US" sz="900" dirty="0" err="1"/>
              <a:t>user,port</a:t>
            </a:r>
            <a:r>
              <a:rPr lang="en-US" sz="900" dirty="0"/>
              <a:t>=</a:t>
            </a:r>
            <a:r>
              <a:rPr lang="en-US" sz="900" dirty="0" err="1"/>
              <a:t>port,passwd</a:t>
            </a:r>
            <a:r>
              <a:rPr lang="en-US" sz="900" dirty="0"/>
              <a:t>=</a:t>
            </a:r>
            <a:r>
              <a:rPr lang="en-US" sz="900" dirty="0" err="1"/>
              <a:t>passwordDataBase</a:t>
            </a:r>
            <a:r>
              <a:rPr lang="en-US" sz="900" dirty="0"/>
              <a:t>, </a:t>
            </a:r>
            <a:r>
              <a:rPr lang="en-US" sz="900" dirty="0" err="1"/>
              <a:t>db</a:t>
            </a:r>
            <a:r>
              <a:rPr lang="en-US" sz="900" dirty="0"/>
              <a:t>=</a:t>
            </a:r>
            <a:r>
              <a:rPr lang="en-US" sz="900" dirty="0" err="1"/>
              <a:t>dbname</a:t>
            </a:r>
            <a:r>
              <a:rPr lang="en-US" sz="900" dirty="0"/>
              <a:t>)</a:t>
            </a:r>
          </a:p>
          <a:p>
            <a:pPr algn="l">
              <a:lnSpc>
                <a:spcPct val="100000"/>
              </a:lnSpc>
              <a:spcBef>
                <a:spcPts val="0"/>
              </a:spcBef>
            </a:pPr>
            <a:r>
              <a:rPr lang="en-US" sz="900" dirty="0"/>
              <a:t>                                    cursor=</a:t>
            </a:r>
            <a:r>
              <a:rPr lang="en-US" sz="900" dirty="0" err="1"/>
              <a:t>conn.cursor</a:t>
            </a:r>
            <a:r>
              <a:rPr lang="en-US" sz="900" dirty="0"/>
              <a:t>()</a:t>
            </a:r>
          </a:p>
          <a:p>
            <a:pPr algn="l">
              <a:lnSpc>
                <a:spcPct val="100000"/>
              </a:lnSpc>
              <a:spcBef>
                <a:spcPts val="0"/>
              </a:spcBef>
            </a:pPr>
            <a:r>
              <a:rPr lang="en-US" sz="900" dirty="0"/>
              <a:t>                                    </a:t>
            </a:r>
            <a:r>
              <a:rPr lang="en-US" sz="900" dirty="0" err="1"/>
              <a:t>queyCourses</a:t>
            </a:r>
            <a:r>
              <a:rPr lang="en-US" sz="900" dirty="0"/>
              <a:t>="INSERT into </a:t>
            </a:r>
            <a:r>
              <a:rPr lang="en-US" sz="900" dirty="0" err="1"/>
              <a:t>studentDBMS.teaches</a:t>
            </a:r>
            <a:r>
              <a:rPr lang="en-US" sz="900" dirty="0"/>
              <a:t> (</a:t>
            </a:r>
            <a:r>
              <a:rPr lang="en-US" sz="900" dirty="0" err="1"/>
              <a:t>fac_id,course_id</a:t>
            </a:r>
            <a:r>
              <a:rPr lang="en-US" sz="900" dirty="0"/>
              <a:t>) VALUES (%</a:t>
            </a:r>
            <a:r>
              <a:rPr lang="en-US" sz="900" dirty="0" err="1"/>
              <a:t>s,%s</a:t>
            </a:r>
            <a:r>
              <a:rPr lang="en-US" sz="900" dirty="0"/>
              <a:t>)"</a:t>
            </a:r>
          </a:p>
          <a:p>
            <a:pPr algn="l">
              <a:lnSpc>
                <a:spcPct val="100000"/>
              </a:lnSpc>
              <a:spcBef>
                <a:spcPts val="0"/>
              </a:spcBef>
            </a:pPr>
            <a:r>
              <a:rPr lang="en-US" sz="900" dirty="0"/>
              <a:t>                                    </a:t>
            </a:r>
            <a:r>
              <a:rPr lang="en-US" sz="900" dirty="0" err="1"/>
              <a:t>cursor.execute</a:t>
            </a:r>
            <a:r>
              <a:rPr lang="en-US" sz="900" dirty="0"/>
              <a:t>(</a:t>
            </a:r>
            <a:r>
              <a:rPr lang="en-US" sz="900" dirty="0" err="1"/>
              <a:t>queyCourses,args</a:t>
            </a:r>
            <a:r>
              <a:rPr lang="en-US" sz="900" dirty="0"/>
              <a:t>)</a:t>
            </a:r>
          </a:p>
          <a:p>
            <a:pPr algn="l">
              <a:lnSpc>
                <a:spcPct val="100000"/>
              </a:lnSpc>
              <a:spcBef>
                <a:spcPts val="0"/>
              </a:spcBef>
            </a:pPr>
            <a:r>
              <a:rPr lang="en-US" sz="900" dirty="0"/>
              <a:t>                                    </a:t>
            </a:r>
            <a:r>
              <a:rPr lang="en-US" sz="900" dirty="0" err="1"/>
              <a:t>conn.commit</a:t>
            </a:r>
            <a:r>
              <a:rPr lang="en-US" sz="900" dirty="0"/>
              <a:t>()</a:t>
            </a:r>
          </a:p>
          <a:p>
            <a:pPr algn="l">
              <a:lnSpc>
                <a:spcPct val="100000"/>
              </a:lnSpc>
              <a:spcBef>
                <a:spcPts val="0"/>
              </a:spcBef>
            </a:pPr>
            <a:r>
              <a:rPr lang="en-US" sz="900" dirty="0"/>
              <a:t>                                    </a:t>
            </a:r>
            <a:r>
              <a:rPr lang="en-US" sz="900" dirty="0" err="1"/>
              <a:t>conn.close</a:t>
            </a:r>
            <a:r>
              <a:rPr lang="en-US" sz="900" dirty="0"/>
              <a:t>()</a:t>
            </a:r>
          </a:p>
          <a:p>
            <a:pPr algn="l">
              <a:lnSpc>
                <a:spcPct val="100000"/>
              </a:lnSpc>
              <a:spcBef>
                <a:spcPts val="0"/>
              </a:spcBef>
            </a:pPr>
            <a:r>
              <a:rPr lang="en-US" sz="900" dirty="0"/>
              <a:t>                                    </a:t>
            </a:r>
            <a:r>
              <a:rPr lang="en-US" sz="900" dirty="0" err="1"/>
              <a:t>self.messagebox</a:t>
            </a:r>
            <a:r>
              <a:rPr lang="en-US" sz="900" dirty="0"/>
              <a:t>("Successful </a:t>
            </a:r>
            <a:r>
              <a:rPr lang="en-US" sz="900" dirty="0" err="1"/>
              <a:t>Alotted</a:t>
            </a:r>
            <a:r>
              <a:rPr lang="en-US" sz="900" dirty="0"/>
              <a:t>","Course </a:t>
            </a:r>
            <a:r>
              <a:rPr lang="en-US" sz="900" dirty="0" err="1"/>
              <a:t>Alotted</a:t>
            </a:r>
            <a:r>
              <a:rPr lang="en-US" sz="900" dirty="0"/>
              <a:t> Successfully")</a:t>
            </a:r>
          </a:p>
          <a:p>
            <a:pPr algn="l">
              <a:lnSpc>
                <a:spcPct val="100000"/>
              </a:lnSpc>
              <a:spcBef>
                <a:spcPts val="0"/>
              </a:spcBef>
            </a:pPr>
            <a:r>
              <a:rPr lang="en-US" sz="900" dirty="0"/>
              <a:t>                                except </a:t>
            </a:r>
            <a:r>
              <a:rPr lang="en-US" sz="900" dirty="0" err="1"/>
              <a:t>pymysql.Error</a:t>
            </a:r>
            <a:r>
              <a:rPr lang="en-US" sz="900" dirty="0"/>
              <a:t> as error:</a:t>
            </a:r>
          </a:p>
          <a:p>
            <a:pPr algn="l">
              <a:lnSpc>
                <a:spcPct val="100000"/>
              </a:lnSpc>
              <a:spcBef>
                <a:spcPts val="0"/>
              </a:spcBef>
            </a:pPr>
            <a:r>
              <a:rPr lang="en-US" sz="900" dirty="0"/>
              <a:t>                                    </a:t>
            </a:r>
            <a:r>
              <a:rPr lang="en-US" sz="900" dirty="0" err="1"/>
              <a:t>self.warning</a:t>
            </a:r>
            <a:r>
              <a:rPr lang="en-US" sz="900" dirty="0"/>
              <a:t>("ERROR </a:t>
            </a:r>
            <a:r>
              <a:rPr lang="en-US" sz="900" dirty="0" err="1"/>
              <a:t>INSERTING",f</a:t>
            </a:r>
            <a:r>
              <a:rPr lang="en-US" sz="900" dirty="0"/>
              <a:t>"{error} OR U </a:t>
            </a:r>
            <a:r>
              <a:rPr lang="en-US" sz="900" dirty="0" err="1"/>
              <a:t>havent</a:t>
            </a:r>
            <a:r>
              <a:rPr lang="en-US" sz="900" dirty="0"/>
              <a:t> Added the course Yet")</a:t>
            </a:r>
          </a:p>
          <a:p>
            <a:pPr algn="l">
              <a:lnSpc>
                <a:spcPct val="100000"/>
              </a:lnSpc>
              <a:spcBef>
                <a:spcPts val="0"/>
              </a:spcBef>
            </a:pPr>
            <a:endParaRPr lang="en-US" sz="900" dirty="0"/>
          </a:p>
          <a:p>
            <a:pPr algn="l">
              <a:lnSpc>
                <a:spcPct val="100000"/>
              </a:lnSpc>
              <a:spcBef>
                <a:spcPts val="0"/>
              </a:spcBef>
            </a:pPr>
            <a:endParaRPr lang="en-US" sz="900" dirty="0"/>
          </a:p>
          <a:p>
            <a:pPr algn="l">
              <a:lnSpc>
                <a:spcPct val="100000"/>
              </a:lnSpc>
              <a:spcBef>
                <a:spcPts val="0"/>
              </a:spcBef>
            </a:pPr>
            <a:r>
              <a:rPr lang="en-US" sz="900" dirty="0"/>
              <a:t>                    else:</a:t>
            </a:r>
          </a:p>
          <a:p>
            <a:pPr algn="l">
              <a:lnSpc>
                <a:spcPct val="100000"/>
              </a:lnSpc>
              <a:spcBef>
                <a:spcPts val="0"/>
              </a:spcBef>
            </a:pPr>
            <a:r>
              <a:rPr lang="en-US" sz="900" dirty="0"/>
              <a:t>                        </a:t>
            </a:r>
            <a:r>
              <a:rPr lang="en-US" sz="900" dirty="0" err="1"/>
              <a:t>self.warning</a:t>
            </a:r>
            <a:r>
              <a:rPr lang="en-US" sz="900" dirty="0"/>
              <a:t>("Faculty ID </a:t>
            </a:r>
            <a:r>
              <a:rPr lang="en-US" sz="900" dirty="0" err="1"/>
              <a:t>Error","Faculty</a:t>
            </a:r>
            <a:r>
              <a:rPr lang="en-US" sz="900" dirty="0"/>
              <a:t> ID Entered is Incorrect")</a:t>
            </a:r>
          </a:p>
          <a:p>
            <a:pPr algn="l">
              <a:lnSpc>
                <a:spcPct val="100000"/>
              </a:lnSpc>
              <a:spcBef>
                <a:spcPts val="0"/>
              </a:spcBef>
            </a:pPr>
            <a:r>
              <a:rPr lang="en-US" sz="900" dirty="0"/>
              <a:t>                else:</a:t>
            </a:r>
          </a:p>
          <a:p>
            <a:pPr algn="l">
              <a:lnSpc>
                <a:spcPct val="100000"/>
              </a:lnSpc>
              <a:spcBef>
                <a:spcPts val="0"/>
              </a:spcBef>
            </a:pPr>
            <a:r>
              <a:rPr lang="en-US" sz="900" dirty="0"/>
              <a:t>                    </a:t>
            </a:r>
            <a:r>
              <a:rPr lang="en-US" sz="900" dirty="0" err="1"/>
              <a:t>self.warning</a:t>
            </a:r>
            <a:r>
              <a:rPr lang="en-US" sz="900" dirty="0"/>
              <a:t>("Department </a:t>
            </a:r>
            <a:r>
              <a:rPr lang="en-US" sz="900" dirty="0" err="1"/>
              <a:t>Error","Department</a:t>
            </a:r>
            <a:r>
              <a:rPr lang="en-US" sz="900" dirty="0"/>
              <a:t> Selected is Incorrect")</a:t>
            </a:r>
          </a:p>
          <a:p>
            <a:pPr algn="l">
              <a:lnSpc>
                <a:spcPct val="100000"/>
              </a:lnSpc>
              <a:spcBef>
                <a:spcPts val="0"/>
              </a:spcBef>
            </a:pPr>
            <a:r>
              <a:rPr lang="en-US" sz="900" dirty="0"/>
              <a:t>            else:</a:t>
            </a:r>
          </a:p>
          <a:p>
            <a:pPr algn="l">
              <a:lnSpc>
                <a:spcPct val="100000"/>
              </a:lnSpc>
              <a:spcBef>
                <a:spcPts val="0"/>
              </a:spcBef>
            </a:pPr>
            <a:r>
              <a:rPr lang="en-US" sz="900" dirty="0"/>
              <a:t>                </a:t>
            </a:r>
            <a:r>
              <a:rPr lang="en-US" sz="900" dirty="0" err="1"/>
              <a:t>self.warning</a:t>
            </a:r>
            <a:r>
              <a:rPr lang="en-US" sz="900" dirty="0"/>
              <a:t>("Course-ID </a:t>
            </a:r>
            <a:r>
              <a:rPr lang="en-US" sz="900" dirty="0" err="1"/>
              <a:t>Error","Course</a:t>
            </a:r>
            <a:r>
              <a:rPr lang="en-US" sz="900" dirty="0"/>
              <a:t>-ID Selected is Incorrect")</a:t>
            </a:r>
          </a:p>
          <a:p>
            <a:pPr algn="l">
              <a:lnSpc>
                <a:spcPct val="100000"/>
              </a:lnSpc>
              <a:spcBef>
                <a:spcPts val="0"/>
              </a:spcBef>
            </a:pPr>
            <a:r>
              <a:rPr lang="en-US" sz="900" dirty="0"/>
              <a:t>        else:</a:t>
            </a:r>
          </a:p>
          <a:p>
            <a:pPr algn="l">
              <a:lnSpc>
                <a:spcPct val="100000"/>
              </a:lnSpc>
              <a:spcBef>
                <a:spcPts val="0"/>
              </a:spcBef>
            </a:pPr>
            <a:r>
              <a:rPr lang="en-US" sz="900" dirty="0"/>
              <a:t>            </a:t>
            </a:r>
            <a:r>
              <a:rPr lang="en-US" sz="900" dirty="0" err="1"/>
              <a:t>self.warning</a:t>
            </a:r>
            <a:r>
              <a:rPr lang="en-US" sz="900" dirty="0"/>
              <a:t>("Error ","No Faculty ID Entered")</a:t>
            </a:r>
          </a:p>
        </p:txBody>
      </p:sp>
      <p:cxnSp>
        <p:nvCxnSpPr>
          <p:cNvPr id="6" name="Straight Connector 5">
            <a:extLst>
              <a:ext uri="{FF2B5EF4-FFF2-40B4-BE49-F238E27FC236}">
                <a16:creationId xmlns:a16="http://schemas.microsoft.com/office/drawing/2014/main" id="{D04EBDEF-67BE-49D0-8FF6-7D37ECD0C84A}"/>
              </a:ext>
            </a:extLst>
          </p:cNvPr>
          <p:cNvCxnSpPr>
            <a:cxnSpLocks/>
          </p:cNvCxnSpPr>
          <p:nvPr/>
        </p:nvCxnSpPr>
        <p:spPr>
          <a:xfrm>
            <a:off x="5901306" y="1235125"/>
            <a:ext cx="0" cy="57127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957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DB31-1E9C-4040-9DB0-9991C15D6ECB}"/>
              </a:ext>
            </a:extLst>
          </p:cNvPr>
          <p:cNvSpPr>
            <a:spLocks noGrp="1"/>
          </p:cNvSpPr>
          <p:nvPr>
            <p:ph type="ctrTitle"/>
          </p:nvPr>
        </p:nvSpPr>
        <p:spPr>
          <a:xfrm>
            <a:off x="838200" y="84609"/>
            <a:ext cx="10515600" cy="816888"/>
          </a:xfrm>
        </p:spPr>
        <p:txBody>
          <a:bodyPr vert="horz" lIns="91440" tIns="45720" rIns="91440" bIns="45720" rtlCol="0" anchor="ctr">
            <a:normAutofit/>
          </a:bodyPr>
          <a:lstStyle/>
          <a:p>
            <a:pPr algn="l"/>
            <a:r>
              <a:rPr lang="en-US" sz="3600" kern="1200" dirty="0">
                <a:solidFill>
                  <a:schemeClr val="tx1"/>
                </a:solidFill>
                <a:latin typeface="+mj-lt"/>
                <a:ea typeface="+mj-ea"/>
                <a:cs typeface="+mj-cs"/>
              </a:rPr>
              <a:t>Function to add course to </a:t>
            </a:r>
            <a:r>
              <a:rPr lang="en-US" sz="3600" dirty="0"/>
              <a:t>Student</a:t>
            </a:r>
            <a:endParaRPr lang="en-US" sz="36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058FBF2B-16B8-44DE-B498-4DC71EEE4C23}"/>
              </a:ext>
            </a:extLst>
          </p:cNvPr>
          <p:cNvSpPr>
            <a:spLocks noGrp="1"/>
          </p:cNvSpPr>
          <p:nvPr>
            <p:ph type="subTitle" idx="1"/>
          </p:nvPr>
        </p:nvSpPr>
        <p:spPr>
          <a:xfrm>
            <a:off x="1" y="901497"/>
            <a:ext cx="4053282" cy="5685748"/>
          </a:xfrm>
        </p:spPr>
        <p:txBody>
          <a:bodyPr vert="horz" lIns="91440" tIns="45720" rIns="91440" bIns="45720" rtlCol="0">
            <a:normAutofit fontScale="40000" lnSpcReduction="20000"/>
          </a:bodyPr>
          <a:lstStyle/>
          <a:p>
            <a:pPr algn="l">
              <a:lnSpc>
                <a:spcPct val="120000"/>
              </a:lnSpc>
              <a:spcBef>
                <a:spcPts val="0"/>
              </a:spcBef>
            </a:pPr>
            <a:r>
              <a:rPr lang="en-US" sz="1700" dirty="0"/>
              <a:t> def </a:t>
            </a:r>
            <a:r>
              <a:rPr lang="en-US" sz="1700" dirty="0" err="1"/>
              <a:t>alotcourseS</a:t>
            </a:r>
            <a:r>
              <a:rPr lang="en-US" sz="1700" dirty="0"/>
              <a:t>(self):</a:t>
            </a:r>
          </a:p>
          <a:p>
            <a:pPr algn="l">
              <a:lnSpc>
                <a:spcPct val="120000"/>
              </a:lnSpc>
              <a:spcBef>
                <a:spcPts val="0"/>
              </a:spcBef>
            </a:pPr>
            <a:r>
              <a:rPr lang="en-US" sz="1700" dirty="0"/>
              <a:t>        </a:t>
            </a:r>
            <a:r>
              <a:rPr lang="en-US" sz="1700" dirty="0" err="1"/>
              <a:t>courseId</a:t>
            </a:r>
            <a:r>
              <a:rPr lang="en-US" sz="1700" dirty="0"/>
              <a:t>=</a:t>
            </a:r>
            <a:r>
              <a:rPr lang="en-US" sz="1700" dirty="0" err="1"/>
              <a:t>self.course_id_In_Student.currentText</a:t>
            </a:r>
            <a:r>
              <a:rPr lang="en-US" sz="1700" dirty="0"/>
              <a:t>()</a:t>
            </a:r>
          </a:p>
          <a:p>
            <a:pPr algn="l">
              <a:lnSpc>
                <a:spcPct val="120000"/>
              </a:lnSpc>
              <a:spcBef>
                <a:spcPts val="0"/>
              </a:spcBef>
            </a:pPr>
            <a:r>
              <a:rPr lang="en-US" sz="1700" dirty="0"/>
              <a:t>        </a:t>
            </a:r>
            <a:r>
              <a:rPr lang="en-US" sz="1700" dirty="0" err="1"/>
              <a:t>idStudent</a:t>
            </a:r>
            <a:r>
              <a:rPr lang="en-US" sz="1700" dirty="0"/>
              <a:t>=</a:t>
            </a:r>
            <a:r>
              <a:rPr lang="en-US" sz="1700" dirty="0" err="1"/>
              <a:t>self.faculty_ID_IN_Student.text</a:t>
            </a:r>
            <a:r>
              <a:rPr lang="en-US" sz="1700" dirty="0"/>
              <a:t>()</a:t>
            </a:r>
          </a:p>
          <a:p>
            <a:pPr algn="l">
              <a:lnSpc>
                <a:spcPct val="120000"/>
              </a:lnSpc>
              <a:spcBef>
                <a:spcPts val="0"/>
              </a:spcBef>
            </a:pPr>
            <a:r>
              <a:rPr lang="en-US" sz="1700" dirty="0"/>
              <a:t>        dept=self.dept_3.currentText()</a:t>
            </a:r>
          </a:p>
          <a:p>
            <a:pPr algn="l">
              <a:lnSpc>
                <a:spcPct val="120000"/>
              </a:lnSpc>
              <a:spcBef>
                <a:spcPts val="0"/>
              </a:spcBef>
            </a:pPr>
            <a:r>
              <a:rPr lang="en-US" sz="1700" dirty="0"/>
              <a:t>        # print(</a:t>
            </a:r>
            <a:r>
              <a:rPr lang="en-US" sz="1700" dirty="0" err="1"/>
              <a:t>idStudent,courseId,dept</a:t>
            </a:r>
            <a:r>
              <a:rPr lang="en-US" sz="1700" dirty="0"/>
              <a:t>)</a:t>
            </a:r>
          </a:p>
          <a:p>
            <a:pPr algn="l">
              <a:lnSpc>
                <a:spcPct val="120000"/>
              </a:lnSpc>
              <a:spcBef>
                <a:spcPts val="0"/>
              </a:spcBef>
            </a:pPr>
            <a:r>
              <a:rPr lang="en-US" sz="1700" dirty="0"/>
              <a:t>        global </a:t>
            </a:r>
            <a:r>
              <a:rPr lang="en-US" sz="1700" dirty="0" err="1"/>
              <a:t>host,port,dbname,user,passwordDataBase</a:t>
            </a:r>
            <a:endParaRPr lang="en-US" sz="1700" dirty="0"/>
          </a:p>
          <a:p>
            <a:pPr algn="l">
              <a:lnSpc>
                <a:spcPct val="120000"/>
              </a:lnSpc>
              <a:spcBef>
                <a:spcPts val="0"/>
              </a:spcBef>
            </a:pPr>
            <a:r>
              <a:rPr lang="en-US" sz="1700" dirty="0"/>
              <a:t>        </a:t>
            </a:r>
            <a:r>
              <a:rPr lang="en-US" sz="1700" dirty="0" err="1"/>
              <a:t>connIds</a:t>
            </a:r>
            <a:r>
              <a:rPr lang="en-US" sz="1700" dirty="0"/>
              <a:t>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cursor2=</a:t>
            </a:r>
            <a:r>
              <a:rPr lang="en-US" sz="1700" dirty="0" err="1"/>
              <a:t>connIds.cursor</a:t>
            </a:r>
            <a:r>
              <a:rPr lang="en-US" sz="1700" dirty="0"/>
              <a:t>()</a:t>
            </a:r>
          </a:p>
          <a:p>
            <a:pPr algn="l">
              <a:lnSpc>
                <a:spcPct val="120000"/>
              </a:lnSpc>
              <a:spcBef>
                <a:spcPts val="0"/>
              </a:spcBef>
            </a:pPr>
            <a:r>
              <a:rPr lang="en-US" sz="1700" dirty="0"/>
              <a:t>        </a:t>
            </a:r>
            <a:r>
              <a:rPr lang="en-US" sz="1700" dirty="0" err="1"/>
              <a:t>qyeryToGetIds</a:t>
            </a:r>
            <a:r>
              <a:rPr lang="en-US" sz="1700" dirty="0"/>
              <a:t>="SELECT </a:t>
            </a:r>
            <a:r>
              <a:rPr lang="en-US" sz="1700" dirty="0" err="1"/>
              <a:t>PID,id_dept</a:t>
            </a:r>
            <a:r>
              <a:rPr lang="en-US" sz="1700" dirty="0"/>
              <a:t> FROM </a:t>
            </a:r>
            <a:r>
              <a:rPr lang="en-US" sz="1700" dirty="0" err="1"/>
              <a:t>studentdbms.student_registration</a:t>
            </a:r>
            <a:r>
              <a:rPr lang="en-US" sz="1700" dirty="0"/>
              <a:t>;"</a:t>
            </a:r>
          </a:p>
          <a:p>
            <a:pPr algn="l">
              <a:lnSpc>
                <a:spcPct val="120000"/>
              </a:lnSpc>
              <a:spcBef>
                <a:spcPts val="0"/>
              </a:spcBef>
            </a:pPr>
            <a:r>
              <a:rPr lang="en-US" sz="1700" dirty="0"/>
              <a:t>        cursor2.execute(</a:t>
            </a:r>
            <a:r>
              <a:rPr lang="en-US" sz="1700" dirty="0" err="1"/>
              <a:t>qyeryToGetIds</a:t>
            </a:r>
            <a:r>
              <a:rPr lang="en-US" sz="1700" dirty="0"/>
              <a:t>)</a:t>
            </a:r>
          </a:p>
          <a:p>
            <a:pPr algn="l">
              <a:lnSpc>
                <a:spcPct val="120000"/>
              </a:lnSpc>
              <a:spcBef>
                <a:spcPts val="0"/>
              </a:spcBef>
            </a:pPr>
            <a:r>
              <a:rPr lang="en-US" sz="1700" dirty="0"/>
              <a:t>        </a:t>
            </a:r>
            <a:r>
              <a:rPr lang="en-US" sz="1700" dirty="0" err="1"/>
              <a:t>facultyIDs</a:t>
            </a:r>
            <a:r>
              <a:rPr lang="en-US" sz="1700" dirty="0"/>
              <a:t>=cursor2.fetchall()</a:t>
            </a:r>
          </a:p>
          <a:p>
            <a:pPr algn="l">
              <a:lnSpc>
                <a:spcPct val="120000"/>
              </a:lnSpc>
              <a:spcBef>
                <a:spcPts val="0"/>
              </a:spcBef>
            </a:pPr>
            <a:r>
              <a:rPr lang="en-US" sz="1700" dirty="0"/>
              <a:t>        </a:t>
            </a:r>
            <a:r>
              <a:rPr lang="en-US" sz="1700" dirty="0" err="1"/>
              <a:t>Stud_ID</a:t>
            </a:r>
            <a:r>
              <a:rPr lang="en-US" sz="1700" dirty="0"/>
              <a:t>=[]</a:t>
            </a:r>
          </a:p>
          <a:p>
            <a:pPr algn="l">
              <a:lnSpc>
                <a:spcPct val="120000"/>
              </a:lnSpc>
              <a:spcBef>
                <a:spcPts val="0"/>
              </a:spcBef>
            </a:pPr>
            <a:r>
              <a:rPr lang="en-US" sz="1700" dirty="0"/>
              <a:t>        for fi in range(</a:t>
            </a:r>
            <a:r>
              <a:rPr lang="en-US" sz="1700" dirty="0" err="1"/>
              <a:t>len</a:t>
            </a:r>
            <a:r>
              <a:rPr lang="en-US" sz="1700" dirty="0"/>
              <a:t>(</a:t>
            </a:r>
            <a:r>
              <a:rPr lang="en-US" sz="1700" dirty="0" err="1"/>
              <a:t>facultyIDs</a:t>
            </a:r>
            <a:r>
              <a:rPr lang="en-US" sz="1700" dirty="0"/>
              <a:t>)):</a:t>
            </a:r>
          </a:p>
          <a:p>
            <a:pPr algn="l">
              <a:lnSpc>
                <a:spcPct val="120000"/>
              </a:lnSpc>
              <a:spcBef>
                <a:spcPts val="0"/>
              </a:spcBef>
            </a:pPr>
            <a:r>
              <a:rPr lang="en-US" sz="1700" dirty="0"/>
              <a:t>            </a:t>
            </a:r>
            <a:r>
              <a:rPr lang="en-US" sz="1700" dirty="0" err="1"/>
              <a:t>Stud_ID.append</a:t>
            </a:r>
            <a:r>
              <a:rPr lang="en-US" sz="1700" dirty="0"/>
              <a:t>(</a:t>
            </a:r>
            <a:r>
              <a:rPr lang="en-US" sz="1700" dirty="0" err="1"/>
              <a:t>facultyIDs</a:t>
            </a:r>
            <a:r>
              <a:rPr lang="en-US" sz="1700" dirty="0"/>
              <a:t>[fi][0])</a:t>
            </a:r>
          </a:p>
          <a:p>
            <a:pPr algn="l">
              <a:lnSpc>
                <a:spcPct val="120000"/>
              </a:lnSpc>
              <a:spcBef>
                <a:spcPts val="0"/>
              </a:spcBef>
            </a:pPr>
            <a:r>
              <a:rPr lang="en-US" sz="1700" dirty="0"/>
              <a:t>        </a:t>
            </a:r>
            <a:r>
              <a:rPr lang="en-US" sz="1700" dirty="0" err="1"/>
              <a:t>cursorForIddeptcheck</a:t>
            </a:r>
            <a:r>
              <a:rPr lang="en-US" sz="1700" dirty="0"/>
              <a:t>=</a:t>
            </a:r>
            <a:r>
              <a:rPr lang="en-US" sz="1700" dirty="0" err="1"/>
              <a:t>connIds.cursor</a:t>
            </a:r>
            <a:r>
              <a:rPr lang="en-US" sz="1700" dirty="0"/>
              <a:t>()</a:t>
            </a:r>
          </a:p>
          <a:p>
            <a:pPr algn="l">
              <a:lnSpc>
                <a:spcPct val="120000"/>
              </a:lnSpc>
              <a:spcBef>
                <a:spcPts val="0"/>
              </a:spcBef>
            </a:pPr>
            <a:r>
              <a:rPr lang="en-US" sz="1700" dirty="0"/>
              <a:t>        </a:t>
            </a:r>
            <a:r>
              <a:rPr lang="en-US" sz="1700" dirty="0" err="1"/>
              <a:t>QueryToConfirmID</a:t>
            </a:r>
            <a:r>
              <a:rPr lang="en-US" sz="1700" dirty="0"/>
              <a:t>="SELECT </a:t>
            </a:r>
            <a:r>
              <a:rPr lang="en-US" sz="1700" dirty="0" err="1"/>
              <a:t>id_dept</a:t>
            </a:r>
            <a:r>
              <a:rPr lang="en-US" sz="1700" dirty="0"/>
              <a:t> FROM </a:t>
            </a:r>
            <a:r>
              <a:rPr lang="en-US" sz="1700" dirty="0" err="1"/>
              <a:t>studentdbms.student_registration</a:t>
            </a:r>
            <a:r>
              <a:rPr lang="en-US" sz="1700" dirty="0"/>
              <a:t> where PID=%s;"</a:t>
            </a:r>
          </a:p>
          <a:p>
            <a:pPr algn="l">
              <a:lnSpc>
                <a:spcPct val="120000"/>
              </a:lnSpc>
              <a:spcBef>
                <a:spcPts val="0"/>
              </a:spcBef>
            </a:pPr>
            <a:r>
              <a:rPr lang="en-US" sz="1700" dirty="0"/>
              <a:t>        </a:t>
            </a:r>
            <a:r>
              <a:rPr lang="en-US" sz="1700" dirty="0" err="1"/>
              <a:t>cursorForIddeptcheck.execute</a:t>
            </a:r>
            <a:r>
              <a:rPr lang="en-US" sz="1700" dirty="0"/>
              <a:t>(</a:t>
            </a:r>
            <a:r>
              <a:rPr lang="en-US" sz="1700" dirty="0" err="1"/>
              <a:t>QueryToConfirmID</a:t>
            </a:r>
            <a:r>
              <a:rPr lang="en-US" sz="1700" dirty="0"/>
              <a:t>,(int(</a:t>
            </a:r>
            <a:r>
              <a:rPr lang="en-US" sz="1700" dirty="0" err="1"/>
              <a:t>idStudent</a:t>
            </a:r>
            <a:r>
              <a:rPr lang="en-US" sz="1700" dirty="0"/>
              <a:t>)))</a:t>
            </a:r>
          </a:p>
          <a:p>
            <a:pPr algn="l">
              <a:lnSpc>
                <a:spcPct val="120000"/>
              </a:lnSpc>
              <a:spcBef>
                <a:spcPts val="0"/>
              </a:spcBef>
            </a:pPr>
            <a:endParaRPr lang="en-US" sz="1700" dirty="0"/>
          </a:p>
          <a:p>
            <a:pPr algn="l">
              <a:lnSpc>
                <a:spcPct val="120000"/>
              </a:lnSpc>
              <a:spcBef>
                <a:spcPts val="0"/>
              </a:spcBef>
            </a:pPr>
            <a:r>
              <a:rPr lang="en-US" sz="1700" dirty="0"/>
              <a:t>        </a:t>
            </a:r>
            <a:r>
              <a:rPr lang="en-US" sz="1700" dirty="0" err="1"/>
              <a:t>dept_check_student</a:t>
            </a:r>
            <a:r>
              <a:rPr lang="en-US" sz="1700" dirty="0"/>
              <a:t>=</a:t>
            </a:r>
            <a:r>
              <a:rPr lang="en-US" sz="1700" dirty="0" err="1"/>
              <a:t>cursorForIddeptcheck.fetchall</a:t>
            </a:r>
            <a:r>
              <a:rPr lang="en-US" sz="1700" dirty="0"/>
              <a:t>()</a:t>
            </a:r>
          </a:p>
          <a:p>
            <a:pPr algn="l">
              <a:lnSpc>
                <a:spcPct val="120000"/>
              </a:lnSpc>
              <a:spcBef>
                <a:spcPts val="0"/>
              </a:spcBef>
            </a:pPr>
            <a:r>
              <a:rPr lang="en-US" sz="1700" dirty="0"/>
              <a:t>        print(</a:t>
            </a:r>
            <a:r>
              <a:rPr lang="en-US" sz="1700" dirty="0" err="1"/>
              <a:t>dept_check_student</a:t>
            </a:r>
            <a:r>
              <a:rPr lang="en-US" sz="1700" dirty="0"/>
              <a:t>)</a:t>
            </a:r>
          </a:p>
          <a:p>
            <a:pPr algn="l">
              <a:lnSpc>
                <a:spcPct val="120000"/>
              </a:lnSpc>
              <a:spcBef>
                <a:spcPts val="0"/>
              </a:spcBef>
            </a:pPr>
            <a:r>
              <a:rPr lang="en-US" sz="1700" dirty="0"/>
              <a:t>        </a:t>
            </a:r>
            <a:r>
              <a:rPr lang="en-US" sz="1700" dirty="0" err="1"/>
              <a:t>connIds.commit</a:t>
            </a:r>
            <a:r>
              <a:rPr lang="en-US" sz="1700" dirty="0"/>
              <a:t>()</a:t>
            </a:r>
          </a:p>
          <a:p>
            <a:pPr algn="l">
              <a:lnSpc>
                <a:spcPct val="120000"/>
              </a:lnSpc>
              <a:spcBef>
                <a:spcPts val="0"/>
              </a:spcBef>
            </a:pPr>
            <a:r>
              <a:rPr lang="en-US" sz="1700" dirty="0"/>
              <a:t>        </a:t>
            </a:r>
            <a:r>
              <a:rPr lang="en-US" sz="1700" dirty="0" err="1"/>
              <a:t>connIds.close</a:t>
            </a:r>
            <a:r>
              <a:rPr lang="en-US" sz="1700" dirty="0"/>
              <a:t>()</a:t>
            </a:r>
          </a:p>
          <a:p>
            <a:pPr algn="l">
              <a:lnSpc>
                <a:spcPct val="120000"/>
              </a:lnSpc>
              <a:spcBef>
                <a:spcPts val="0"/>
              </a:spcBef>
            </a:pPr>
            <a:r>
              <a:rPr lang="en-US" sz="1700" dirty="0"/>
              <a:t>        </a:t>
            </a:r>
            <a:r>
              <a:rPr lang="en-US" sz="1700" dirty="0" err="1"/>
              <a:t>approvalApproved</a:t>
            </a:r>
            <a:r>
              <a:rPr lang="en-US" sz="1700" dirty="0"/>
              <a:t>="APPROVED"</a:t>
            </a:r>
          </a:p>
          <a:p>
            <a:pPr algn="l">
              <a:lnSpc>
                <a:spcPct val="120000"/>
              </a:lnSpc>
              <a:spcBef>
                <a:spcPts val="0"/>
              </a:spcBef>
            </a:pPr>
            <a:r>
              <a:rPr lang="en-US" sz="1700" dirty="0"/>
              <a:t>  </a:t>
            </a:r>
          </a:p>
          <a:p>
            <a:pPr algn="l">
              <a:lnSpc>
                <a:spcPct val="120000"/>
              </a:lnSpc>
              <a:spcBef>
                <a:spcPts val="0"/>
              </a:spcBef>
            </a:pPr>
            <a:r>
              <a:rPr lang="en-US" sz="1700" dirty="0"/>
              <a:t>        if </a:t>
            </a:r>
            <a:r>
              <a:rPr lang="en-US" sz="1700" dirty="0" err="1"/>
              <a:t>courseId</a:t>
            </a:r>
            <a:r>
              <a:rPr lang="en-US" sz="1700" dirty="0"/>
              <a:t> and </a:t>
            </a:r>
            <a:r>
              <a:rPr lang="en-US" sz="1700" dirty="0" err="1"/>
              <a:t>idStudent</a:t>
            </a:r>
            <a:r>
              <a:rPr lang="en-US" sz="1700" dirty="0"/>
              <a:t>:</a:t>
            </a:r>
          </a:p>
          <a:p>
            <a:pPr algn="l">
              <a:lnSpc>
                <a:spcPct val="120000"/>
              </a:lnSpc>
              <a:spcBef>
                <a:spcPts val="0"/>
              </a:spcBef>
            </a:pPr>
            <a:r>
              <a:rPr lang="en-US" sz="1700" dirty="0"/>
              <a:t>            if </a:t>
            </a:r>
            <a:r>
              <a:rPr lang="en-US" sz="1700" dirty="0" err="1"/>
              <a:t>courseId</a:t>
            </a:r>
            <a:r>
              <a:rPr lang="en-US" sz="1700" dirty="0"/>
              <a:t>!="----Course-ID----":</a:t>
            </a:r>
          </a:p>
          <a:p>
            <a:pPr algn="l">
              <a:lnSpc>
                <a:spcPct val="120000"/>
              </a:lnSpc>
              <a:spcBef>
                <a:spcPts val="0"/>
              </a:spcBef>
            </a:pPr>
            <a:r>
              <a:rPr lang="en-US" sz="1700" dirty="0"/>
              <a:t>                if dept!="----Department----":</a:t>
            </a:r>
          </a:p>
          <a:p>
            <a:pPr algn="l">
              <a:lnSpc>
                <a:spcPct val="120000"/>
              </a:lnSpc>
              <a:spcBef>
                <a:spcPts val="0"/>
              </a:spcBef>
            </a:pPr>
            <a:r>
              <a:rPr lang="en-US" sz="1700" dirty="0"/>
              <a:t>                    if dept==str(</a:t>
            </a:r>
            <a:r>
              <a:rPr lang="en-US" sz="1700" dirty="0" err="1"/>
              <a:t>dept_check_student</a:t>
            </a:r>
            <a:r>
              <a:rPr lang="en-US" sz="1700" dirty="0"/>
              <a:t>[0][0]):</a:t>
            </a:r>
          </a:p>
          <a:p>
            <a:pPr algn="l">
              <a:lnSpc>
                <a:spcPct val="120000"/>
              </a:lnSpc>
              <a:spcBef>
                <a:spcPts val="0"/>
              </a:spcBef>
            </a:pPr>
            <a:endParaRPr lang="en-US" sz="1700" dirty="0"/>
          </a:p>
          <a:p>
            <a:pPr algn="l">
              <a:lnSpc>
                <a:spcPct val="120000"/>
              </a:lnSpc>
              <a:spcBef>
                <a:spcPts val="0"/>
              </a:spcBef>
            </a:pPr>
            <a:r>
              <a:rPr lang="en-US" sz="1700" dirty="0"/>
              <a:t>                        if int(</a:t>
            </a:r>
            <a:r>
              <a:rPr lang="en-US" sz="1700" dirty="0" err="1"/>
              <a:t>idStudent</a:t>
            </a:r>
            <a:r>
              <a:rPr lang="en-US" sz="1700" dirty="0"/>
              <a:t>) in </a:t>
            </a:r>
            <a:r>
              <a:rPr lang="en-US" sz="1700" dirty="0" err="1"/>
              <a:t>Stud_ID</a:t>
            </a:r>
            <a:r>
              <a:rPr lang="en-US" sz="1700" dirty="0"/>
              <a:t>:</a:t>
            </a:r>
          </a:p>
          <a:p>
            <a:pPr algn="l">
              <a:lnSpc>
                <a:spcPct val="120000"/>
              </a:lnSpc>
              <a:spcBef>
                <a:spcPts val="0"/>
              </a:spcBef>
            </a:pPr>
            <a:r>
              <a:rPr lang="en-US" sz="1700" dirty="0"/>
              <a:t>                            if </a:t>
            </a:r>
            <a:r>
              <a:rPr lang="en-US" sz="1700" dirty="0" err="1"/>
              <a:t>courseId</a:t>
            </a:r>
            <a:r>
              <a:rPr lang="en-US" sz="1700" dirty="0"/>
              <a:t>=="--ALL COURSES--":</a:t>
            </a:r>
          </a:p>
          <a:p>
            <a:pPr algn="l">
              <a:lnSpc>
                <a:spcPct val="120000"/>
              </a:lnSpc>
              <a:spcBef>
                <a:spcPts val="0"/>
              </a:spcBef>
            </a:pPr>
            <a:r>
              <a:rPr lang="en-US" sz="1700" dirty="0"/>
              <a:t>                                try:</a:t>
            </a:r>
          </a:p>
          <a:p>
            <a:pPr algn="l">
              <a:lnSpc>
                <a:spcPct val="120000"/>
              </a:lnSpc>
              <a:spcBef>
                <a:spcPts val="0"/>
              </a:spcBef>
            </a:pPr>
            <a:endParaRPr lang="en-US" sz="1700" dirty="0"/>
          </a:p>
          <a:p>
            <a:pPr algn="l">
              <a:lnSpc>
                <a:spcPct val="120000"/>
              </a:lnSpc>
              <a:spcBef>
                <a:spcPts val="0"/>
              </a:spcBef>
            </a:pPr>
            <a:r>
              <a:rPr lang="en-US" sz="1700" dirty="0"/>
              <a:t>                                    conn1A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a:t>
            </a:r>
            <a:r>
              <a:rPr lang="en-US" sz="1700" dirty="0" err="1"/>
              <a:t>cursorForapproval</a:t>
            </a:r>
            <a:r>
              <a:rPr lang="en-US" sz="1700" dirty="0"/>
              <a:t>=conn1A.cursor()</a:t>
            </a:r>
          </a:p>
          <a:p>
            <a:pPr algn="l">
              <a:lnSpc>
                <a:spcPct val="120000"/>
              </a:lnSpc>
              <a:spcBef>
                <a:spcPts val="0"/>
              </a:spcBef>
            </a:pPr>
            <a:endParaRPr lang="en-US" sz="1700" dirty="0"/>
          </a:p>
          <a:p>
            <a:pPr algn="l">
              <a:lnSpc>
                <a:spcPct val="120000"/>
              </a:lnSpc>
              <a:spcBef>
                <a:spcPts val="0"/>
              </a:spcBef>
            </a:pPr>
            <a:r>
              <a:rPr lang="en-US" sz="1700" dirty="0"/>
              <a:t>                                    </a:t>
            </a:r>
            <a:r>
              <a:rPr lang="en-US" sz="1700" dirty="0" err="1"/>
              <a:t>UpdateAppro</a:t>
            </a:r>
            <a:r>
              <a:rPr lang="en-US" sz="1700" dirty="0"/>
              <a:t>="UPDATE </a:t>
            </a:r>
            <a:r>
              <a:rPr lang="en-US" sz="1700" dirty="0" err="1"/>
              <a:t>student_registration</a:t>
            </a:r>
            <a:r>
              <a:rPr lang="en-US" sz="1700" dirty="0"/>
              <a:t> SET Approval=%s where </a:t>
            </a:r>
            <a:r>
              <a:rPr lang="en-US" sz="1700" dirty="0" err="1"/>
              <a:t>pid</a:t>
            </a:r>
            <a:r>
              <a:rPr lang="en-US" sz="1700" dirty="0"/>
              <a:t>=%s"</a:t>
            </a:r>
          </a:p>
          <a:p>
            <a:pPr algn="l">
              <a:lnSpc>
                <a:spcPct val="120000"/>
              </a:lnSpc>
              <a:spcBef>
                <a:spcPts val="0"/>
              </a:spcBef>
            </a:pPr>
            <a:r>
              <a:rPr lang="en-US" sz="1700" dirty="0"/>
              <a:t>                                    </a:t>
            </a:r>
            <a:r>
              <a:rPr lang="en-US" sz="1700" dirty="0" err="1"/>
              <a:t>cursorForapproval.execute</a:t>
            </a:r>
            <a:r>
              <a:rPr lang="en-US" sz="1700" dirty="0"/>
              <a:t>(</a:t>
            </a:r>
            <a:r>
              <a:rPr lang="en-US" sz="1700" dirty="0" err="1"/>
              <a:t>UpdateAppro</a:t>
            </a:r>
            <a:r>
              <a:rPr lang="en-US" sz="1700" dirty="0"/>
              <a:t>,(</a:t>
            </a:r>
            <a:r>
              <a:rPr lang="en-US" sz="1700" dirty="0" err="1"/>
              <a:t>approvalApproved,int</a:t>
            </a:r>
            <a:r>
              <a:rPr lang="en-US" sz="1700" dirty="0"/>
              <a:t>(</a:t>
            </a:r>
            <a:r>
              <a:rPr lang="en-US" sz="1700" dirty="0" err="1"/>
              <a:t>idStudent</a:t>
            </a:r>
            <a:r>
              <a:rPr lang="en-US" sz="1700" dirty="0"/>
              <a:t>)))</a:t>
            </a:r>
          </a:p>
          <a:p>
            <a:pPr algn="l">
              <a:lnSpc>
                <a:spcPct val="120000"/>
              </a:lnSpc>
              <a:spcBef>
                <a:spcPts val="0"/>
              </a:spcBef>
            </a:pPr>
            <a:r>
              <a:rPr lang="en-US" sz="1700" dirty="0"/>
              <a:t>                                                      </a:t>
            </a:r>
          </a:p>
          <a:p>
            <a:pPr algn="l">
              <a:lnSpc>
                <a:spcPct val="120000"/>
              </a:lnSpc>
              <a:spcBef>
                <a:spcPts val="0"/>
              </a:spcBef>
            </a:pPr>
            <a:r>
              <a:rPr lang="en-US" sz="1700" dirty="0"/>
              <a:t>                                    cursor1=conn1A.cursor()</a:t>
            </a:r>
          </a:p>
          <a:p>
            <a:pPr algn="l">
              <a:lnSpc>
                <a:spcPct val="120000"/>
              </a:lnSpc>
              <a:spcBef>
                <a:spcPts val="0"/>
              </a:spcBef>
            </a:pPr>
            <a:r>
              <a:rPr lang="en-US" sz="1700" dirty="0"/>
              <a:t>                                    query5 = "SELECT * FROM </a:t>
            </a:r>
            <a:r>
              <a:rPr lang="en-US" sz="1700" dirty="0" err="1"/>
              <a:t>studentdbms.course</a:t>
            </a:r>
            <a:r>
              <a:rPr lang="en-US" sz="1700" dirty="0"/>
              <a:t> where </a:t>
            </a:r>
            <a:r>
              <a:rPr lang="en-US" sz="1700" dirty="0" err="1"/>
              <a:t>dept_id</a:t>
            </a:r>
            <a:r>
              <a:rPr lang="en-US" sz="1700" dirty="0"/>
              <a:t>=%s;"</a:t>
            </a:r>
          </a:p>
          <a:p>
            <a:pPr algn="l">
              <a:lnSpc>
                <a:spcPct val="120000"/>
              </a:lnSpc>
              <a:spcBef>
                <a:spcPts val="0"/>
              </a:spcBef>
            </a:pPr>
            <a:r>
              <a:rPr lang="en-US" sz="1700" dirty="0"/>
              <a:t>                                    cursor1.execute(query5,str(dept))</a:t>
            </a:r>
          </a:p>
          <a:p>
            <a:pPr algn="l">
              <a:lnSpc>
                <a:spcPct val="120000"/>
              </a:lnSpc>
              <a:spcBef>
                <a:spcPts val="0"/>
              </a:spcBef>
            </a:pPr>
            <a:r>
              <a:rPr lang="en-US" sz="1700" dirty="0"/>
              <a:t>                                    </a:t>
            </a:r>
            <a:r>
              <a:rPr lang="en-US" sz="1700" dirty="0" err="1"/>
              <a:t>gettingAllotedCourses</a:t>
            </a:r>
            <a:r>
              <a:rPr lang="en-US" sz="1700" dirty="0"/>
              <a:t>=cursor1.fetchall()</a:t>
            </a:r>
          </a:p>
          <a:p>
            <a:pPr algn="l">
              <a:lnSpc>
                <a:spcPct val="120000"/>
              </a:lnSpc>
              <a:spcBef>
                <a:spcPts val="0"/>
              </a:spcBef>
            </a:pPr>
            <a:r>
              <a:rPr lang="en-US" sz="1700" dirty="0"/>
              <a:t>                                    </a:t>
            </a:r>
          </a:p>
          <a:p>
            <a:pPr algn="l">
              <a:lnSpc>
                <a:spcPct val="120000"/>
              </a:lnSpc>
              <a:spcBef>
                <a:spcPts val="0"/>
              </a:spcBef>
            </a:pPr>
            <a:r>
              <a:rPr lang="en-US" sz="1700" dirty="0"/>
              <a:t>                                    conn1A.commit()</a:t>
            </a:r>
          </a:p>
          <a:p>
            <a:pPr algn="l">
              <a:lnSpc>
                <a:spcPct val="120000"/>
              </a:lnSpc>
              <a:spcBef>
                <a:spcPts val="0"/>
              </a:spcBef>
            </a:pPr>
            <a:r>
              <a:rPr lang="en-US" sz="1700" dirty="0"/>
              <a:t>                                    conn1A.close()                                </a:t>
            </a:r>
          </a:p>
          <a:p>
            <a:pPr algn="l">
              <a:lnSpc>
                <a:spcPct val="120000"/>
              </a:lnSpc>
              <a:spcBef>
                <a:spcPts val="0"/>
              </a:spcBef>
            </a:pPr>
            <a:r>
              <a:rPr lang="en-US" sz="1700" dirty="0"/>
              <a:t>                                    </a:t>
            </a:r>
            <a:r>
              <a:rPr lang="en-US" sz="1700" dirty="0" err="1"/>
              <a:t>course_ID_List</a:t>
            </a:r>
            <a:r>
              <a:rPr lang="en-US" sz="1700" dirty="0"/>
              <a:t>=[]</a:t>
            </a:r>
          </a:p>
          <a:p>
            <a:pPr algn="l">
              <a:lnSpc>
                <a:spcPct val="120000"/>
              </a:lnSpc>
              <a:spcBef>
                <a:spcPts val="0"/>
              </a:spcBef>
            </a:pPr>
            <a:r>
              <a:rPr lang="en-US" sz="1700" dirty="0"/>
              <a:t>                                    for record in range(</a:t>
            </a:r>
            <a:r>
              <a:rPr lang="en-US" sz="1700" dirty="0" err="1"/>
              <a:t>len</a:t>
            </a:r>
            <a:r>
              <a:rPr lang="en-US" sz="1700" dirty="0"/>
              <a:t>(</a:t>
            </a:r>
            <a:r>
              <a:rPr lang="en-US" sz="1700" dirty="0" err="1"/>
              <a:t>gettingAllotedCourses</a:t>
            </a:r>
            <a:r>
              <a:rPr lang="en-US" sz="1700" dirty="0"/>
              <a:t>)):</a:t>
            </a:r>
          </a:p>
          <a:p>
            <a:pPr algn="l">
              <a:lnSpc>
                <a:spcPct val="120000"/>
              </a:lnSpc>
              <a:spcBef>
                <a:spcPts val="0"/>
              </a:spcBef>
            </a:pPr>
            <a:r>
              <a:rPr lang="en-US" sz="1700" dirty="0"/>
              <a:t>                                        </a:t>
            </a:r>
            <a:r>
              <a:rPr lang="en-US" sz="1700" dirty="0" err="1"/>
              <a:t>course_ID_List.append</a:t>
            </a:r>
            <a:r>
              <a:rPr lang="en-US" sz="1700" dirty="0"/>
              <a:t>(</a:t>
            </a:r>
            <a:r>
              <a:rPr lang="en-US" sz="1700" dirty="0" err="1"/>
              <a:t>gettingAllotedCourses</a:t>
            </a:r>
            <a:r>
              <a:rPr lang="en-US" sz="1700" dirty="0"/>
              <a:t>[record][0])</a:t>
            </a:r>
          </a:p>
          <a:p>
            <a:pPr algn="l">
              <a:lnSpc>
                <a:spcPct val="120000"/>
              </a:lnSpc>
              <a:spcBef>
                <a:spcPts val="0"/>
              </a:spcBef>
            </a:pPr>
            <a:r>
              <a:rPr lang="en-US" sz="1700" dirty="0"/>
              <a:t>                                    # print(</a:t>
            </a:r>
            <a:r>
              <a:rPr lang="en-US" sz="1700" dirty="0" err="1"/>
              <a:t>course_ID_List</a:t>
            </a:r>
            <a:r>
              <a:rPr lang="en-US" sz="1700" dirty="0"/>
              <a:t>)</a:t>
            </a:r>
          </a:p>
          <a:p>
            <a:pPr algn="l">
              <a:lnSpc>
                <a:spcPct val="120000"/>
              </a:lnSpc>
              <a:spcBef>
                <a:spcPts val="0"/>
              </a:spcBef>
            </a:pPr>
            <a:endParaRPr lang="en-US" sz="1700" dirty="0"/>
          </a:p>
          <a:p>
            <a:pPr algn="l">
              <a:lnSpc>
                <a:spcPct val="120000"/>
              </a:lnSpc>
              <a:spcBef>
                <a:spcPts val="0"/>
              </a:spcBef>
            </a:pPr>
            <a:endParaRPr lang="en-US" sz="900" dirty="0"/>
          </a:p>
        </p:txBody>
      </p:sp>
      <p:sp>
        <p:nvSpPr>
          <p:cNvPr id="7" name="Subtitle 2">
            <a:extLst>
              <a:ext uri="{FF2B5EF4-FFF2-40B4-BE49-F238E27FC236}">
                <a16:creationId xmlns:a16="http://schemas.microsoft.com/office/drawing/2014/main" id="{54372B97-2E7F-435B-A339-5D1FBA92C5E6}"/>
              </a:ext>
            </a:extLst>
          </p:cNvPr>
          <p:cNvSpPr txBox="1">
            <a:spLocks/>
          </p:cNvSpPr>
          <p:nvPr/>
        </p:nvSpPr>
        <p:spPr>
          <a:xfrm>
            <a:off x="3424107" y="906770"/>
            <a:ext cx="4648899" cy="5685748"/>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spcBef>
                <a:spcPts val="0"/>
              </a:spcBef>
            </a:pPr>
            <a:endParaRPr lang="en-US" sz="1700" dirty="0"/>
          </a:p>
          <a:p>
            <a:pPr algn="l">
              <a:lnSpc>
                <a:spcPct val="120000"/>
              </a:lnSpc>
              <a:spcBef>
                <a:spcPts val="0"/>
              </a:spcBef>
            </a:pPr>
            <a:r>
              <a:rPr lang="en-US" sz="1700" dirty="0"/>
              <a:t>                                    conn2B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cursor2=conn2B.cursor()</a:t>
            </a:r>
          </a:p>
          <a:p>
            <a:pPr algn="l">
              <a:lnSpc>
                <a:spcPct val="120000"/>
              </a:lnSpc>
              <a:spcBef>
                <a:spcPts val="0"/>
              </a:spcBef>
            </a:pPr>
            <a:r>
              <a:rPr lang="en-US" sz="1700" dirty="0"/>
              <a:t>                                    </a:t>
            </a:r>
            <a:r>
              <a:rPr lang="en-US" sz="1700" dirty="0" err="1"/>
              <a:t>queyCourses</a:t>
            </a:r>
            <a:r>
              <a:rPr lang="en-US" sz="1700" dirty="0"/>
              <a:t>="SELECT </a:t>
            </a:r>
            <a:r>
              <a:rPr lang="en-US" sz="1700" dirty="0" err="1"/>
              <a:t>PID,course_id</a:t>
            </a:r>
            <a:r>
              <a:rPr lang="en-US" sz="1700" dirty="0"/>
              <a:t> From </a:t>
            </a:r>
            <a:r>
              <a:rPr lang="en-US" sz="1700" dirty="0" err="1"/>
              <a:t>studentDBMS.takes</a:t>
            </a:r>
            <a:r>
              <a:rPr lang="en-US" sz="1700" dirty="0"/>
              <a:t> "</a:t>
            </a:r>
          </a:p>
          <a:p>
            <a:pPr algn="l">
              <a:lnSpc>
                <a:spcPct val="120000"/>
              </a:lnSpc>
              <a:spcBef>
                <a:spcPts val="0"/>
              </a:spcBef>
            </a:pPr>
            <a:r>
              <a:rPr lang="en-US" sz="1700" dirty="0"/>
              <a:t>                                    cursor2.execute(</a:t>
            </a:r>
            <a:r>
              <a:rPr lang="en-US" sz="1700" dirty="0" err="1"/>
              <a:t>queyCourses</a:t>
            </a:r>
            <a:r>
              <a:rPr lang="en-US" sz="1700" dirty="0"/>
              <a:t>)</a:t>
            </a:r>
          </a:p>
          <a:p>
            <a:pPr algn="l">
              <a:lnSpc>
                <a:spcPct val="120000"/>
              </a:lnSpc>
              <a:spcBef>
                <a:spcPts val="0"/>
              </a:spcBef>
            </a:pPr>
            <a:r>
              <a:rPr lang="en-US" sz="1700" dirty="0"/>
              <a:t>                                    records569=cursor2.fetchall()</a:t>
            </a:r>
          </a:p>
          <a:p>
            <a:pPr algn="l">
              <a:lnSpc>
                <a:spcPct val="120000"/>
              </a:lnSpc>
              <a:spcBef>
                <a:spcPts val="0"/>
              </a:spcBef>
            </a:pPr>
            <a:r>
              <a:rPr lang="en-US" sz="1700" dirty="0"/>
              <a:t>                                    # print(records569)</a:t>
            </a:r>
          </a:p>
          <a:p>
            <a:pPr algn="l">
              <a:lnSpc>
                <a:spcPct val="120000"/>
              </a:lnSpc>
              <a:spcBef>
                <a:spcPts val="0"/>
              </a:spcBef>
            </a:pPr>
            <a:r>
              <a:rPr lang="en-US" sz="1700" dirty="0"/>
              <a:t>                                    conn2B.commit()</a:t>
            </a:r>
          </a:p>
          <a:p>
            <a:pPr algn="l">
              <a:lnSpc>
                <a:spcPct val="120000"/>
              </a:lnSpc>
              <a:spcBef>
                <a:spcPts val="0"/>
              </a:spcBef>
            </a:pPr>
            <a:r>
              <a:rPr lang="en-US" sz="1700" dirty="0"/>
              <a:t>                                    conn2B.close()</a:t>
            </a:r>
          </a:p>
          <a:p>
            <a:pPr algn="l">
              <a:lnSpc>
                <a:spcPct val="120000"/>
              </a:lnSpc>
              <a:spcBef>
                <a:spcPts val="0"/>
              </a:spcBef>
            </a:pPr>
            <a:r>
              <a:rPr lang="en-US" sz="1700" dirty="0"/>
              <a:t>                                    conn3B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cursor2C=conn3B.cursor()</a:t>
            </a:r>
          </a:p>
          <a:p>
            <a:pPr algn="l">
              <a:lnSpc>
                <a:spcPct val="120000"/>
              </a:lnSpc>
              <a:spcBef>
                <a:spcPts val="0"/>
              </a:spcBef>
            </a:pPr>
            <a:r>
              <a:rPr lang="en-US" sz="1700" dirty="0"/>
              <a:t>                                    </a:t>
            </a:r>
            <a:r>
              <a:rPr lang="en-US" sz="1700" dirty="0" err="1"/>
              <a:t>queyCourses</a:t>
            </a:r>
            <a:r>
              <a:rPr lang="en-US" sz="1700" dirty="0"/>
              <a:t>="SELECT </a:t>
            </a:r>
            <a:r>
              <a:rPr lang="en-US" sz="1700" dirty="0" err="1"/>
              <a:t>PID,course_id</a:t>
            </a:r>
            <a:r>
              <a:rPr lang="en-US" sz="1700" dirty="0"/>
              <a:t> From </a:t>
            </a:r>
            <a:r>
              <a:rPr lang="en-US" sz="1700" dirty="0" err="1"/>
              <a:t>studentDBMS.exam_scheme</a:t>
            </a:r>
            <a:r>
              <a:rPr lang="en-US" sz="1700" dirty="0"/>
              <a:t>; "</a:t>
            </a:r>
          </a:p>
          <a:p>
            <a:pPr algn="l">
              <a:lnSpc>
                <a:spcPct val="120000"/>
              </a:lnSpc>
              <a:spcBef>
                <a:spcPts val="0"/>
              </a:spcBef>
            </a:pPr>
            <a:r>
              <a:rPr lang="en-US" sz="1700" dirty="0"/>
              <a:t>                                    cursor2C.execute(</a:t>
            </a:r>
            <a:r>
              <a:rPr lang="en-US" sz="1700" dirty="0" err="1"/>
              <a:t>queyCourses</a:t>
            </a:r>
            <a:r>
              <a:rPr lang="en-US" sz="1700" dirty="0"/>
              <a:t>)</a:t>
            </a:r>
          </a:p>
          <a:p>
            <a:pPr algn="l">
              <a:lnSpc>
                <a:spcPct val="120000"/>
              </a:lnSpc>
              <a:spcBef>
                <a:spcPts val="0"/>
              </a:spcBef>
            </a:pPr>
            <a:r>
              <a:rPr lang="en-US" sz="1700" dirty="0"/>
              <a:t>                                    </a:t>
            </a:r>
            <a:r>
              <a:rPr lang="en-US" sz="1700" dirty="0" err="1"/>
              <a:t>recordOfExams</a:t>
            </a:r>
            <a:r>
              <a:rPr lang="en-US" sz="1700" dirty="0"/>
              <a:t>=cursor2C.fetchall()</a:t>
            </a:r>
          </a:p>
          <a:p>
            <a:pPr algn="l">
              <a:lnSpc>
                <a:spcPct val="120000"/>
              </a:lnSpc>
              <a:spcBef>
                <a:spcPts val="0"/>
              </a:spcBef>
            </a:pPr>
            <a:endParaRPr lang="en-US" sz="1700" dirty="0"/>
          </a:p>
          <a:p>
            <a:pPr algn="l">
              <a:lnSpc>
                <a:spcPct val="120000"/>
              </a:lnSpc>
              <a:spcBef>
                <a:spcPts val="0"/>
              </a:spcBef>
            </a:pPr>
            <a:r>
              <a:rPr lang="en-US" sz="1700" dirty="0"/>
              <a:t>                                    conn3B.commit()</a:t>
            </a:r>
          </a:p>
          <a:p>
            <a:pPr algn="l">
              <a:lnSpc>
                <a:spcPct val="120000"/>
              </a:lnSpc>
              <a:spcBef>
                <a:spcPts val="0"/>
              </a:spcBef>
            </a:pPr>
            <a:r>
              <a:rPr lang="en-US" sz="1700" dirty="0"/>
              <a:t>                                    conn3B.close()</a:t>
            </a:r>
          </a:p>
          <a:p>
            <a:pPr algn="l">
              <a:lnSpc>
                <a:spcPct val="120000"/>
              </a:lnSpc>
              <a:spcBef>
                <a:spcPts val="0"/>
              </a:spcBef>
            </a:pPr>
            <a:endParaRPr lang="en-US" sz="1700" dirty="0"/>
          </a:p>
          <a:p>
            <a:pPr algn="l">
              <a:lnSpc>
                <a:spcPct val="120000"/>
              </a:lnSpc>
              <a:spcBef>
                <a:spcPts val="0"/>
              </a:spcBef>
            </a:pPr>
            <a:r>
              <a:rPr lang="en-US" sz="1700" dirty="0"/>
              <a:t>                                    for ins in range(</a:t>
            </a:r>
            <a:r>
              <a:rPr lang="en-US" sz="1700" dirty="0" err="1"/>
              <a:t>len</a:t>
            </a:r>
            <a:r>
              <a:rPr lang="en-US" sz="1700" dirty="0"/>
              <a:t>(</a:t>
            </a:r>
            <a:r>
              <a:rPr lang="en-US" sz="1700" dirty="0" err="1"/>
              <a:t>course_ID_List</a:t>
            </a:r>
            <a:r>
              <a:rPr lang="en-US" sz="1700" dirty="0"/>
              <a:t>)):</a:t>
            </a:r>
          </a:p>
          <a:p>
            <a:pPr algn="l">
              <a:lnSpc>
                <a:spcPct val="120000"/>
              </a:lnSpc>
              <a:spcBef>
                <a:spcPts val="0"/>
              </a:spcBef>
            </a:pPr>
            <a:r>
              <a:rPr lang="en-US" sz="1700" dirty="0"/>
              <a:t>                                        conn1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cursor1=conn1.cursor()</a:t>
            </a:r>
          </a:p>
          <a:p>
            <a:pPr algn="l">
              <a:lnSpc>
                <a:spcPct val="120000"/>
              </a:lnSpc>
              <a:spcBef>
                <a:spcPts val="0"/>
              </a:spcBef>
            </a:pPr>
            <a:r>
              <a:rPr lang="en-US" sz="1700" dirty="0"/>
              <a:t>                                        </a:t>
            </a:r>
            <a:r>
              <a:rPr lang="en-US" sz="1700" dirty="0" err="1"/>
              <a:t>args</a:t>
            </a:r>
            <a:r>
              <a:rPr lang="en-US" sz="1700" dirty="0"/>
              <a:t>=(int(</a:t>
            </a:r>
            <a:r>
              <a:rPr lang="en-US" sz="1700" dirty="0" err="1"/>
              <a:t>idStudent</a:t>
            </a:r>
            <a:r>
              <a:rPr lang="en-US" sz="1700" dirty="0"/>
              <a:t>),</a:t>
            </a:r>
            <a:r>
              <a:rPr lang="en-US" sz="1700" dirty="0" err="1"/>
              <a:t>course_ID_List</a:t>
            </a:r>
            <a:r>
              <a:rPr lang="en-US" sz="1700" dirty="0"/>
              <a:t>[ins])</a:t>
            </a:r>
          </a:p>
          <a:p>
            <a:pPr algn="l">
              <a:lnSpc>
                <a:spcPct val="120000"/>
              </a:lnSpc>
              <a:spcBef>
                <a:spcPts val="0"/>
              </a:spcBef>
            </a:pPr>
            <a:r>
              <a:rPr lang="en-US" sz="1700" dirty="0"/>
              <a:t>                                        </a:t>
            </a:r>
          </a:p>
          <a:p>
            <a:pPr algn="l">
              <a:lnSpc>
                <a:spcPct val="120000"/>
              </a:lnSpc>
              <a:spcBef>
                <a:spcPts val="0"/>
              </a:spcBef>
            </a:pPr>
            <a:r>
              <a:rPr lang="en-US" sz="1700" dirty="0"/>
              <a:t>                                        if </a:t>
            </a:r>
            <a:r>
              <a:rPr lang="en-US" sz="1700" dirty="0" err="1"/>
              <a:t>args</a:t>
            </a:r>
            <a:r>
              <a:rPr lang="en-US" sz="1700" dirty="0"/>
              <a:t> not in records569:</a:t>
            </a:r>
          </a:p>
          <a:p>
            <a:pPr algn="l">
              <a:lnSpc>
                <a:spcPct val="120000"/>
              </a:lnSpc>
              <a:spcBef>
                <a:spcPts val="0"/>
              </a:spcBef>
            </a:pPr>
            <a:r>
              <a:rPr lang="en-US" sz="1700" dirty="0"/>
              <a:t>                                            </a:t>
            </a:r>
            <a:r>
              <a:rPr lang="en-US" sz="1700" dirty="0" err="1"/>
              <a:t>queyCourses</a:t>
            </a:r>
            <a:r>
              <a:rPr lang="en-US" sz="1700" dirty="0"/>
              <a:t>="INSERT into </a:t>
            </a:r>
            <a:r>
              <a:rPr lang="en-US" sz="1700" dirty="0" err="1"/>
              <a:t>studentDBMS.takes</a:t>
            </a:r>
            <a:r>
              <a:rPr lang="en-US" sz="1700" dirty="0"/>
              <a:t> (</a:t>
            </a:r>
            <a:r>
              <a:rPr lang="en-US" sz="1700" dirty="0" err="1"/>
              <a:t>PID,course_id</a:t>
            </a:r>
            <a:r>
              <a:rPr lang="en-US" sz="1700" dirty="0"/>
              <a:t>) VALUES (%</a:t>
            </a:r>
            <a:r>
              <a:rPr lang="en-US" sz="1700" dirty="0" err="1"/>
              <a:t>s,%s</a:t>
            </a:r>
            <a:r>
              <a:rPr lang="en-US" sz="1700" dirty="0"/>
              <a:t>)"</a:t>
            </a:r>
          </a:p>
          <a:p>
            <a:pPr algn="l">
              <a:lnSpc>
                <a:spcPct val="120000"/>
              </a:lnSpc>
              <a:spcBef>
                <a:spcPts val="0"/>
              </a:spcBef>
            </a:pPr>
            <a:r>
              <a:rPr lang="en-US" sz="1700" dirty="0"/>
              <a:t>                                            cursor1.execute(</a:t>
            </a:r>
            <a:r>
              <a:rPr lang="en-US" sz="1700" dirty="0" err="1"/>
              <a:t>queyCourses,args</a:t>
            </a:r>
            <a:r>
              <a:rPr lang="en-US" sz="1700" dirty="0"/>
              <a:t>)</a:t>
            </a:r>
          </a:p>
          <a:p>
            <a:pPr algn="l">
              <a:lnSpc>
                <a:spcPct val="120000"/>
              </a:lnSpc>
              <a:spcBef>
                <a:spcPts val="0"/>
              </a:spcBef>
            </a:pPr>
            <a:r>
              <a:rPr lang="en-US" sz="1700" dirty="0"/>
              <a:t>                                            cursor1.execute(query5,dept)</a:t>
            </a:r>
          </a:p>
          <a:p>
            <a:pPr algn="l">
              <a:lnSpc>
                <a:spcPct val="120000"/>
              </a:lnSpc>
              <a:spcBef>
                <a:spcPts val="0"/>
              </a:spcBef>
            </a:pPr>
            <a:endParaRPr lang="en-US" sz="1700" dirty="0"/>
          </a:p>
          <a:p>
            <a:pPr algn="l">
              <a:lnSpc>
                <a:spcPct val="120000"/>
              </a:lnSpc>
              <a:spcBef>
                <a:spcPts val="0"/>
              </a:spcBef>
            </a:pPr>
            <a:r>
              <a:rPr lang="en-US" sz="1700" dirty="0"/>
              <a:t>                                            conn1.commit()</a:t>
            </a:r>
          </a:p>
          <a:p>
            <a:pPr algn="l">
              <a:lnSpc>
                <a:spcPct val="120000"/>
              </a:lnSpc>
              <a:spcBef>
                <a:spcPts val="0"/>
              </a:spcBef>
            </a:pPr>
            <a:r>
              <a:rPr lang="en-US" sz="1700" dirty="0"/>
              <a:t>                                            conn1.close()</a:t>
            </a:r>
          </a:p>
          <a:p>
            <a:pPr algn="l">
              <a:lnSpc>
                <a:spcPct val="120000"/>
              </a:lnSpc>
              <a:spcBef>
                <a:spcPts val="0"/>
              </a:spcBef>
            </a:pPr>
            <a:r>
              <a:rPr lang="en-US" sz="1700" dirty="0"/>
              <a:t>                                            print("s")                                        </a:t>
            </a:r>
          </a:p>
          <a:p>
            <a:pPr algn="l">
              <a:lnSpc>
                <a:spcPct val="120000"/>
              </a:lnSpc>
              <a:spcBef>
                <a:spcPts val="0"/>
              </a:spcBef>
            </a:pPr>
            <a:r>
              <a:rPr lang="en-US" sz="1700" dirty="0"/>
              <a:t>                                        else:</a:t>
            </a:r>
          </a:p>
          <a:p>
            <a:pPr algn="l">
              <a:lnSpc>
                <a:spcPct val="120000"/>
              </a:lnSpc>
              <a:spcBef>
                <a:spcPts val="0"/>
              </a:spcBef>
            </a:pPr>
            <a:r>
              <a:rPr lang="en-US" sz="1700" dirty="0"/>
              <a:t>                                            pass</a:t>
            </a:r>
          </a:p>
          <a:p>
            <a:pPr algn="l">
              <a:lnSpc>
                <a:spcPct val="120000"/>
              </a:lnSpc>
              <a:spcBef>
                <a:spcPts val="0"/>
              </a:spcBef>
            </a:pPr>
            <a:r>
              <a:rPr lang="en-US" sz="1700" dirty="0"/>
              <a:t>                                            print("F")</a:t>
            </a:r>
          </a:p>
          <a:p>
            <a:pPr algn="l">
              <a:lnSpc>
                <a:spcPct val="120000"/>
              </a:lnSpc>
              <a:spcBef>
                <a:spcPts val="0"/>
              </a:spcBef>
            </a:pPr>
            <a:r>
              <a:rPr lang="en-US" sz="1700" dirty="0"/>
              <a:t>                                        if </a:t>
            </a:r>
            <a:r>
              <a:rPr lang="en-US" sz="1700" dirty="0" err="1"/>
              <a:t>args</a:t>
            </a:r>
            <a:r>
              <a:rPr lang="en-US" sz="1700" dirty="0"/>
              <a:t> not in </a:t>
            </a:r>
            <a:r>
              <a:rPr lang="en-US" sz="1700" dirty="0" err="1"/>
              <a:t>recordOfExams</a:t>
            </a:r>
            <a:r>
              <a:rPr lang="en-US" sz="1700" dirty="0"/>
              <a:t>:</a:t>
            </a:r>
          </a:p>
          <a:p>
            <a:pPr algn="l">
              <a:lnSpc>
                <a:spcPct val="120000"/>
              </a:lnSpc>
              <a:spcBef>
                <a:spcPts val="0"/>
              </a:spcBef>
            </a:pPr>
            <a:r>
              <a:rPr lang="en-US" sz="1700" dirty="0"/>
              <a:t>                                            conn12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a:t>
            </a:r>
            <a:r>
              <a:rPr lang="en-US" sz="1700" dirty="0" err="1"/>
              <a:t>cursorForExamScheme</a:t>
            </a:r>
            <a:r>
              <a:rPr lang="en-US" sz="1700" dirty="0"/>
              <a:t>=conn12.cursor()</a:t>
            </a:r>
          </a:p>
          <a:p>
            <a:pPr algn="l">
              <a:lnSpc>
                <a:spcPct val="120000"/>
              </a:lnSpc>
              <a:spcBef>
                <a:spcPts val="0"/>
              </a:spcBef>
            </a:pPr>
            <a:r>
              <a:rPr lang="en-US" sz="1700" dirty="0"/>
              <a:t>                                            </a:t>
            </a:r>
            <a:r>
              <a:rPr lang="en-US" sz="1700" dirty="0" err="1"/>
              <a:t>examquery</a:t>
            </a:r>
            <a:r>
              <a:rPr lang="en-US" sz="1700" dirty="0"/>
              <a:t>="INSERT into </a:t>
            </a:r>
            <a:r>
              <a:rPr lang="en-US" sz="1700" dirty="0" err="1"/>
              <a:t>studentDBMS.exam_scheme</a:t>
            </a:r>
            <a:r>
              <a:rPr lang="en-US" sz="1700" dirty="0"/>
              <a:t> (</a:t>
            </a:r>
            <a:r>
              <a:rPr lang="en-US" sz="1700" dirty="0" err="1"/>
              <a:t>PID,course_id</a:t>
            </a:r>
            <a:r>
              <a:rPr lang="en-US" sz="1700" dirty="0"/>
              <a:t>) VALUES (%</a:t>
            </a:r>
            <a:r>
              <a:rPr lang="en-US" sz="1700" dirty="0" err="1"/>
              <a:t>s,%s</a:t>
            </a:r>
            <a:r>
              <a:rPr lang="en-US" sz="1700" dirty="0"/>
              <a:t>)"</a:t>
            </a:r>
          </a:p>
          <a:p>
            <a:pPr algn="l">
              <a:lnSpc>
                <a:spcPct val="120000"/>
              </a:lnSpc>
              <a:spcBef>
                <a:spcPts val="0"/>
              </a:spcBef>
            </a:pPr>
            <a:r>
              <a:rPr lang="en-US" sz="1700" dirty="0"/>
              <a:t>                                            </a:t>
            </a:r>
            <a:r>
              <a:rPr lang="en-US" sz="1700" dirty="0" err="1"/>
              <a:t>cursorForExamScheme.execute</a:t>
            </a:r>
            <a:r>
              <a:rPr lang="en-US" sz="1700" dirty="0"/>
              <a:t>(</a:t>
            </a:r>
            <a:r>
              <a:rPr lang="en-US" sz="1700" dirty="0" err="1"/>
              <a:t>examquery,args</a:t>
            </a:r>
            <a:r>
              <a:rPr lang="en-US" sz="1700" dirty="0"/>
              <a:t>)</a:t>
            </a:r>
          </a:p>
          <a:p>
            <a:pPr algn="l">
              <a:lnSpc>
                <a:spcPct val="120000"/>
              </a:lnSpc>
              <a:spcBef>
                <a:spcPts val="0"/>
              </a:spcBef>
            </a:pPr>
            <a:r>
              <a:rPr lang="en-US" sz="1700" dirty="0"/>
              <a:t>                                            conn12.commit()</a:t>
            </a:r>
          </a:p>
          <a:p>
            <a:pPr algn="l">
              <a:lnSpc>
                <a:spcPct val="120000"/>
              </a:lnSpc>
              <a:spcBef>
                <a:spcPts val="0"/>
              </a:spcBef>
            </a:pPr>
            <a:r>
              <a:rPr lang="en-US" sz="1700" dirty="0"/>
              <a:t>                                            conn12.close()</a:t>
            </a:r>
          </a:p>
          <a:p>
            <a:pPr algn="l">
              <a:lnSpc>
                <a:spcPct val="120000"/>
              </a:lnSpc>
              <a:spcBef>
                <a:spcPts val="0"/>
              </a:spcBef>
            </a:pPr>
            <a:r>
              <a:rPr lang="en-US" sz="1700" dirty="0"/>
              <a:t>                                        else:</a:t>
            </a:r>
          </a:p>
          <a:p>
            <a:pPr algn="l">
              <a:lnSpc>
                <a:spcPct val="120000"/>
              </a:lnSpc>
              <a:spcBef>
                <a:spcPts val="0"/>
              </a:spcBef>
            </a:pPr>
            <a:r>
              <a:rPr lang="en-US" sz="1700" dirty="0"/>
              <a:t>                                            pass</a:t>
            </a:r>
          </a:p>
          <a:p>
            <a:pPr algn="l">
              <a:lnSpc>
                <a:spcPct val="120000"/>
              </a:lnSpc>
              <a:spcBef>
                <a:spcPts val="0"/>
              </a:spcBef>
            </a:pPr>
            <a:r>
              <a:rPr lang="en-US" sz="1700" dirty="0"/>
              <a:t>                                            print("Exam </a:t>
            </a:r>
            <a:r>
              <a:rPr lang="en-US" sz="1700" dirty="0" err="1"/>
              <a:t>alotted</a:t>
            </a:r>
            <a:r>
              <a:rPr lang="en-US" sz="1700" dirty="0"/>
              <a:t>")</a:t>
            </a:r>
          </a:p>
          <a:p>
            <a:pPr algn="l">
              <a:lnSpc>
                <a:spcPct val="120000"/>
              </a:lnSpc>
              <a:spcBef>
                <a:spcPts val="0"/>
              </a:spcBef>
            </a:pPr>
            <a:endParaRPr lang="en-US" sz="1700" dirty="0"/>
          </a:p>
          <a:p>
            <a:pPr algn="l">
              <a:lnSpc>
                <a:spcPct val="120000"/>
              </a:lnSpc>
              <a:spcBef>
                <a:spcPts val="0"/>
              </a:spcBef>
            </a:pPr>
            <a:endParaRPr lang="en-US" sz="1700" dirty="0"/>
          </a:p>
          <a:p>
            <a:pPr algn="l">
              <a:lnSpc>
                <a:spcPct val="120000"/>
              </a:lnSpc>
              <a:spcBef>
                <a:spcPts val="0"/>
              </a:spcBef>
            </a:pPr>
            <a:endParaRPr lang="en-US" sz="900" dirty="0"/>
          </a:p>
        </p:txBody>
      </p:sp>
      <p:sp>
        <p:nvSpPr>
          <p:cNvPr id="8" name="Subtitle 2">
            <a:extLst>
              <a:ext uri="{FF2B5EF4-FFF2-40B4-BE49-F238E27FC236}">
                <a16:creationId xmlns:a16="http://schemas.microsoft.com/office/drawing/2014/main" id="{929DA0F4-7AEB-42EA-82B5-E947A34D0B49}"/>
              </a:ext>
            </a:extLst>
          </p:cNvPr>
          <p:cNvSpPr txBox="1">
            <a:spLocks/>
          </p:cNvSpPr>
          <p:nvPr/>
        </p:nvSpPr>
        <p:spPr>
          <a:xfrm>
            <a:off x="8073006" y="1011952"/>
            <a:ext cx="4286773" cy="5685748"/>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spcBef>
                <a:spcPts val="0"/>
              </a:spcBef>
            </a:pPr>
            <a:endParaRPr lang="en-US" sz="1700" dirty="0"/>
          </a:p>
          <a:p>
            <a:pPr algn="l">
              <a:lnSpc>
                <a:spcPct val="120000"/>
              </a:lnSpc>
              <a:spcBef>
                <a:spcPts val="0"/>
              </a:spcBef>
            </a:pPr>
            <a:endParaRPr lang="en-US" sz="1700" dirty="0"/>
          </a:p>
          <a:p>
            <a:pPr algn="l">
              <a:lnSpc>
                <a:spcPct val="120000"/>
              </a:lnSpc>
              <a:spcBef>
                <a:spcPts val="0"/>
              </a:spcBef>
            </a:pPr>
            <a:r>
              <a:rPr lang="en-US" sz="1700" dirty="0"/>
              <a:t>                                    </a:t>
            </a:r>
            <a:r>
              <a:rPr lang="en-US" sz="1700" dirty="0" err="1"/>
              <a:t>self.messagebox</a:t>
            </a:r>
            <a:r>
              <a:rPr lang="en-US" sz="1700" dirty="0"/>
              <a:t>("ALL COUSES","ALL COURSES INSERTED OR HAVE ALREADY BEEN INSERTED")</a:t>
            </a:r>
          </a:p>
          <a:p>
            <a:pPr algn="l">
              <a:lnSpc>
                <a:spcPct val="120000"/>
              </a:lnSpc>
              <a:spcBef>
                <a:spcPts val="0"/>
              </a:spcBef>
            </a:pPr>
            <a:r>
              <a:rPr lang="en-US" sz="1700" dirty="0"/>
              <a:t>                                except </a:t>
            </a:r>
            <a:r>
              <a:rPr lang="en-US" sz="1700" dirty="0" err="1"/>
              <a:t>pymysql.Error</a:t>
            </a:r>
            <a:r>
              <a:rPr lang="en-US" sz="1700" dirty="0"/>
              <a:t> as error:</a:t>
            </a:r>
          </a:p>
          <a:p>
            <a:pPr algn="l">
              <a:lnSpc>
                <a:spcPct val="120000"/>
              </a:lnSpc>
              <a:spcBef>
                <a:spcPts val="0"/>
              </a:spcBef>
            </a:pPr>
            <a:r>
              <a:rPr lang="en-US" sz="1700" dirty="0"/>
              <a:t>                                    </a:t>
            </a:r>
            <a:r>
              <a:rPr lang="en-US" sz="1700" dirty="0" err="1"/>
              <a:t>self.warning</a:t>
            </a:r>
            <a:r>
              <a:rPr lang="en-US" sz="1700" dirty="0"/>
              <a:t>("ERROR </a:t>
            </a:r>
            <a:r>
              <a:rPr lang="en-US" sz="1700" dirty="0" err="1"/>
              <a:t>INSERTING",f</a:t>
            </a:r>
            <a:r>
              <a:rPr lang="en-US" sz="1700" dirty="0"/>
              <a:t>"{error} OR U </a:t>
            </a:r>
            <a:r>
              <a:rPr lang="en-US" sz="1700" dirty="0" err="1"/>
              <a:t>havent</a:t>
            </a:r>
            <a:r>
              <a:rPr lang="en-US" sz="1700" dirty="0"/>
              <a:t> Added the course Yet")</a:t>
            </a:r>
          </a:p>
          <a:p>
            <a:pPr algn="l">
              <a:lnSpc>
                <a:spcPct val="120000"/>
              </a:lnSpc>
              <a:spcBef>
                <a:spcPts val="0"/>
              </a:spcBef>
            </a:pPr>
            <a:r>
              <a:rPr lang="en-US" sz="1700" dirty="0"/>
              <a:t>                            </a:t>
            </a:r>
            <a:r>
              <a:rPr lang="en-US" sz="1700" dirty="0" err="1"/>
              <a:t>elif</a:t>
            </a:r>
            <a:r>
              <a:rPr lang="en-US" sz="1700" dirty="0"/>
              <a:t> </a:t>
            </a:r>
            <a:r>
              <a:rPr lang="en-US" sz="1700" dirty="0" err="1"/>
              <a:t>courseId</a:t>
            </a:r>
            <a:r>
              <a:rPr lang="en-US" sz="1700" dirty="0"/>
              <a:t>!="--ALL COURSES--":</a:t>
            </a:r>
          </a:p>
          <a:p>
            <a:pPr algn="l">
              <a:lnSpc>
                <a:spcPct val="120000"/>
              </a:lnSpc>
              <a:spcBef>
                <a:spcPts val="0"/>
              </a:spcBef>
            </a:pPr>
            <a:r>
              <a:rPr lang="en-US" sz="1700" dirty="0"/>
              <a:t>                                </a:t>
            </a:r>
            <a:r>
              <a:rPr lang="en-US" sz="1700" dirty="0" err="1"/>
              <a:t>args</a:t>
            </a:r>
            <a:r>
              <a:rPr lang="en-US" sz="1700" dirty="0"/>
              <a:t>=(int(</a:t>
            </a:r>
            <a:r>
              <a:rPr lang="en-US" sz="1700" dirty="0" err="1"/>
              <a:t>idStudent</a:t>
            </a:r>
            <a:r>
              <a:rPr lang="en-US" sz="1700" dirty="0"/>
              <a:t>),</a:t>
            </a:r>
            <a:r>
              <a:rPr lang="en-US" sz="1700" dirty="0" err="1"/>
              <a:t>courseId</a:t>
            </a:r>
            <a:r>
              <a:rPr lang="en-US" sz="1700" dirty="0"/>
              <a:t>[0:6])</a:t>
            </a:r>
          </a:p>
          <a:p>
            <a:pPr algn="l">
              <a:lnSpc>
                <a:spcPct val="120000"/>
              </a:lnSpc>
              <a:spcBef>
                <a:spcPts val="0"/>
              </a:spcBef>
            </a:pPr>
            <a:r>
              <a:rPr lang="en-US" sz="1700" dirty="0"/>
              <a:t>                                conn1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cursor1=conn1.cursor()</a:t>
            </a:r>
          </a:p>
          <a:p>
            <a:pPr algn="l">
              <a:lnSpc>
                <a:spcPct val="120000"/>
              </a:lnSpc>
              <a:spcBef>
                <a:spcPts val="0"/>
              </a:spcBef>
            </a:pPr>
            <a:r>
              <a:rPr lang="en-US" sz="1700" dirty="0"/>
              <a:t>                                query5 = "SELECT </a:t>
            </a:r>
            <a:r>
              <a:rPr lang="en-US" sz="1700" dirty="0" err="1"/>
              <a:t>PID,course_id</a:t>
            </a:r>
            <a:r>
              <a:rPr lang="en-US" sz="1700" dirty="0"/>
              <a:t> FROM </a:t>
            </a:r>
            <a:r>
              <a:rPr lang="en-US" sz="1700" dirty="0" err="1"/>
              <a:t>studentdbms.takes</a:t>
            </a:r>
            <a:r>
              <a:rPr lang="en-US" sz="1700" dirty="0"/>
              <a:t>;"</a:t>
            </a:r>
          </a:p>
          <a:p>
            <a:pPr algn="l">
              <a:lnSpc>
                <a:spcPct val="120000"/>
              </a:lnSpc>
              <a:spcBef>
                <a:spcPts val="0"/>
              </a:spcBef>
            </a:pPr>
            <a:r>
              <a:rPr lang="en-US" sz="1700" dirty="0"/>
              <a:t>                                cursor1.execute(query5)</a:t>
            </a:r>
          </a:p>
          <a:p>
            <a:pPr algn="l">
              <a:lnSpc>
                <a:spcPct val="120000"/>
              </a:lnSpc>
              <a:spcBef>
                <a:spcPts val="0"/>
              </a:spcBef>
            </a:pPr>
            <a:r>
              <a:rPr lang="en-US" sz="1700" dirty="0"/>
              <a:t>                                </a:t>
            </a:r>
            <a:r>
              <a:rPr lang="en-US" sz="1700" dirty="0" err="1"/>
              <a:t>gettingAllotedCourses</a:t>
            </a:r>
            <a:r>
              <a:rPr lang="en-US" sz="1700" dirty="0"/>
              <a:t>=cursor1.fetchall()</a:t>
            </a:r>
          </a:p>
          <a:p>
            <a:pPr algn="l">
              <a:lnSpc>
                <a:spcPct val="120000"/>
              </a:lnSpc>
              <a:spcBef>
                <a:spcPts val="0"/>
              </a:spcBef>
            </a:pPr>
            <a:r>
              <a:rPr lang="en-US" sz="1700" dirty="0"/>
              <a:t>                                conn1.commit()</a:t>
            </a:r>
          </a:p>
          <a:p>
            <a:pPr algn="l">
              <a:lnSpc>
                <a:spcPct val="120000"/>
              </a:lnSpc>
              <a:spcBef>
                <a:spcPts val="0"/>
              </a:spcBef>
            </a:pPr>
            <a:r>
              <a:rPr lang="en-US" sz="1700" dirty="0"/>
              <a:t>                                conn1.close()</a:t>
            </a:r>
          </a:p>
          <a:p>
            <a:pPr algn="l">
              <a:lnSpc>
                <a:spcPct val="120000"/>
              </a:lnSpc>
              <a:spcBef>
                <a:spcPts val="0"/>
              </a:spcBef>
            </a:pPr>
            <a:r>
              <a:rPr lang="en-US" sz="1700" dirty="0"/>
              <a:t>                                conn1A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a:t>
            </a:r>
            <a:r>
              <a:rPr lang="en-US" sz="1700" dirty="0" err="1"/>
              <a:t>cursorForapproval</a:t>
            </a:r>
            <a:r>
              <a:rPr lang="en-US" sz="1700" dirty="0"/>
              <a:t>=conn1A.cursor()</a:t>
            </a:r>
          </a:p>
          <a:p>
            <a:pPr algn="l">
              <a:lnSpc>
                <a:spcPct val="120000"/>
              </a:lnSpc>
              <a:spcBef>
                <a:spcPts val="0"/>
              </a:spcBef>
            </a:pPr>
            <a:endParaRPr lang="en-US" sz="1700" dirty="0"/>
          </a:p>
          <a:p>
            <a:pPr algn="l">
              <a:lnSpc>
                <a:spcPct val="120000"/>
              </a:lnSpc>
              <a:spcBef>
                <a:spcPts val="0"/>
              </a:spcBef>
            </a:pPr>
            <a:r>
              <a:rPr lang="en-US" sz="1700" dirty="0"/>
              <a:t>                                </a:t>
            </a:r>
            <a:r>
              <a:rPr lang="en-US" sz="1700" dirty="0" err="1"/>
              <a:t>UpdateAppro</a:t>
            </a:r>
            <a:r>
              <a:rPr lang="en-US" sz="1700" dirty="0"/>
              <a:t>="UPDATE </a:t>
            </a:r>
            <a:r>
              <a:rPr lang="en-US" sz="1700" dirty="0" err="1"/>
              <a:t>student_registration</a:t>
            </a:r>
            <a:r>
              <a:rPr lang="en-US" sz="1700" dirty="0"/>
              <a:t> SET Approval=%s where </a:t>
            </a:r>
            <a:r>
              <a:rPr lang="en-US" sz="1700" dirty="0" err="1"/>
              <a:t>pid</a:t>
            </a:r>
            <a:r>
              <a:rPr lang="en-US" sz="1700" dirty="0"/>
              <a:t>=%s"</a:t>
            </a:r>
          </a:p>
          <a:p>
            <a:pPr algn="l">
              <a:lnSpc>
                <a:spcPct val="120000"/>
              </a:lnSpc>
              <a:spcBef>
                <a:spcPts val="0"/>
              </a:spcBef>
            </a:pPr>
            <a:r>
              <a:rPr lang="en-US" sz="1700" dirty="0"/>
              <a:t>                                </a:t>
            </a:r>
            <a:r>
              <a:rPr lang="en-US" sz="1700" dirty="0" err="1"/>
              <a:t>cursorForapproval.execute</a:t>
            </a:r>
            <a:r>
              <a:rPr lang="en-US" sz="1700" dirty="0"/>
              <a:t>(</a:t>
            </a:r>
            <a:r>
              <a:rPr lang="en-US" sz="1700" dirty="0" err="1"/>
              <a:t>UpdateAppro</a:t>
            </a:r>
            <a:r>
              <a:rPr lang="en-US" sz="1700" dirty="0"/>
              <a:t>,(</a:t>
            </a:r>
            <a:r>
              <a:rPr lang="en-US" sz="1700" dirty="0" err="1"/>
              <a:t>approvalApproved,idStudent</a:t>
            </a:r>
            <a:r>
              <a:rPr lang="en-US" sz="1700" dirty="0"/>
              <a:t>))</a:t>
            </a:r>
          </a:p>
          <a:p>
            <a:pPr algn="l">
              <a:lnSpc>
                <a:spcPct val="120000"/>
              </a:lnSpc>
              <a:spcBef>
                <a:spcPts val="0"/>
              </a:spcBef>
            </a:pPr>
            <a:r>
              <a:rPr lang="en-US" sz="1700" dirty="0"/>
              <a:t>                                if </a:t>
            </a:r>
            <a:r>
              <a:rPr lang="en-US" sz="1700" dirty="0" err="1"/>
              <a:t>args</a:t>
            </a:r>
            <a:r>
              <a:rPr lang="en-US" sz="1700" dirty="0"/>
              <a:t> in </a:t>
            </a:r>
            <a:r>
              <a:rPr lang="en-US" sz="1700" dirty="0" err="1"/>
              <a:t>gettingAllotedCourses</a:t>
            </a:r>
            <a:r>
              <a:rPr lang="en-US" sz="1700" dirty="0"/>
              <a:t>:</a:t>
            </a:r>
          </a:p>
          <a:p>
            <a:pPr algn="l">
              <a:lnSpc>
                <a:spcPct val="120000"/>
              </a:lnSpc>
              <a:spcBef>
                <a:spcPts val="0"/>
              </a:spcBef>
            </a:pPr>
            <a:r>
              <a:rPr lang="en-US" sz="1700" dirty="0"/>
              <a:t>                                        </a:t>
            </a:r>
            <a:r>
              <a:rPr lang="en-US" sz="1700" dirty="0" err="1"/>
              <a:t>self.warning</a:t>
            </a:r>
            <a:r>
              <a:rPr lang="en-US" sz="1700" dirty="0"/>
              <a:t>("Same Course </a:t>
            </a:r>
            <a:r>
              <a:rPr lang="en-US" sz="1700" dirty="0" err="1"/>
              <a:t>Alotted</a:t>
            </a:r>
            <a:r>
              <a:rPr lang="en-US" sz="1700" dirty="0"/>
              <a:t>","You Can Not Allot Same Courses Again")</a:t>
            </a:r>
          </a:p>
          <a:p>
            <a:pPr algn="l">
              <a:lnSpc>
                <a:spcPct val="120000"/>
              </a:lnSpc>
              <a:spcBef>
                <a:spcPts val="0"/>
              </a:spcBef>
            </a:pPr>
            <a:r>
              <a:rPr lang="en-US" sz="1700" dirty="0"/>
              <a:t>                                else:</a:t>
            </a:r>
          </a:p>
          <a:p>
            <a:pPr algn="l">
              <a:lnSpc>
                <a:spcPct val="120000"/>
              </a:lnSpc>
              <a:spcBef>
                <a:spcPts val="0"/>
              </a:spcBef>
            </a:pPr>
            <a:r>
              <a:rPr lang="en-US" sz="1700" dirty="0"/>
              <a:t>                                        pass</a:t>
            </a:r>
          </a:p>
          <a:p>
            <a:pPr algn="l">
              <a:lnSpc>
                <a:spcPct val="120000"/>
              </a:lnSpc>
              <a:spcBef>
                <a:spcPts val="0"/>
              </a:spcBef>
            </a:pPr>
            <a:r>
              <a:rPr lang="en-US" sz="1700" dirty="0"/>
              <a:t>                                        try:    </a:t>
            </a:r>
          </a:p>
          <a:p>
            <a:pPr algn="l">
              <a:lnSpc>
                <a:spcPct val="120000"/>
              </a:lnSpc>
              <a:spcBef>
                <a:spcPts val="0"/>
              </a:spcBef>
            </a:pPr>
            <a:r>
              <a:rPr lang="en-US" sz="1700" dirty="0"/>
              <a:t>                                            conn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=passwordDataBase1,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cursor=</a:t>
            </a:r>
            <a:r>
              <a:rPr lang="en-US" sz="1700" dirty="0" err="1"/>
              <a:t>conn.cursor</a:t>
            </a:r>
            <a:r>
              <a:rPr lang="en-US" sz="1700" dirty="0"/>
              <a:t>()</a:t>
            </a:r>
          </a:p>
          <a:p>
            <a:pPr algn="l">
              <a:lnSpc>
                <a:spcPct val="120000"/>
              </a:lnSpc>
              <a:spcBef>
                <a:spcPts val="0"/>
              </a:spcBef>
            </a:pPr>
            <a:r>
              <a:rPr lang="en-US" sz="1700" dirty="0"/>
              <a:t>                                            </a:t>
            </a:r>
            <a:r>
              <a:rPr lang="en-US" sz="1700" dirty="0" err="1"/>
              <a:t>queyCourses</a:t>
            </a:r>
            <a:r>
              <a:rPr lang="en-US" sz="1700" dirty="0"/>
              <a:t>="INSERT into </a:t>
            </a:r>
            <a:r>
              <a:rPr lang="en-US" sz="1700" dirty="0" err="1"/>
              <a:t>studentDBMS.takes</a:t>
            </a:r>
            <a:r>
              <a:rPr lang="en-US" sz="1700" dirty="0"/>
              <a:t> (</a:t>
            </a:r>
            <a:r>
              <a:rPr lang="en-US" sz="1700" dirty="0" err="1"/>
              <a:t>PID,course_id</a:t>
            </a:r>
            <a:r>
              <a:rPr lang="en-US" sz="1700" dirty="0"/>
              <a:t>) VALUES (%</a:t>
            </a:r>
            <a:r>
              <a:rPr lang="en-US" sz="1700" dirty="0" err="1"/>
              <a:t>s,%s</a:t>
            </a:r>
            <a:r>
              <a:rPr lang="en-US" sz="1700" dirty="0"/>
              <a:t>)"</a:t>
            </a:r>
          </a:p>
          <a:p>
            <a:pPr algn="l">
              <a:lnSpc>
                <a:spcPct val="120000"/>
              </a:lnSpc>
              <a:spcBef>
                <a:spcPts val="0"/>
              </a:spcBef>
            </a:pPr>
            <a:r>
              <a:rPr lang="en-US" sz="1700" dirty="0"/>
              <a:t>                                            </a:t>
            </a:r>
            <a:r>
              <a:rPr lang="en-US" sz="1700" dirty="0" err="1"/>
              <a:t>cursor.execute</a:t>
            </a:r>
            <a:r>
              <a:rPr lang="en-US" sz="1700" dirty="0"/>
              <a:t>(</a:t>
            </a:r>
            <a:r>
              <a:rPr lang="en-US" sz="1700" dirty="0" err="1"/>
              <a:t>queyCourses,args</a:t>
            </a:r>
            <a:r>
              <a:rPr lang="en-US" sz="1700" dirty="0"/>
              <a:t>)</a:t>
            </a:r>
          </a:p>
          <a:p>
            <a:pPr algn="l">
              <a:lnSpc>
                <a:spcPct val="120000"/>
              </a:lnSpc>
              <a:spcBef>
                <a:spcPts val="0"/>
              </a:spcBef>
            </a:pPr>
            <a:r>
              <a:rPr lang="en-US" sz="1700" dirty="0"/>
              <a:t>                                            </a:t>
            </a:r>
            <a:r>
              <a:rPr lang="en-US" sz="1700" dirty="0" err="1"/>
              <a:t>conn.commit</a:t>
            </a:r>
            <a:r>
              <a:rPr lang="en-US" sz="1700" dirty="0"/>
              <a:t>()</a:t>
            </a:r>
          </a:p>
          <a:p>
            <a:pPr algn="l">
              <a:lnSpc>
                <a:spcPct val="120000"/>
              </a:lnSpc>
              <a:spcBef>
                <a:spcPts val="0"/>
              </a:spcBef>
            </a:pPr>
            <a:r>
              <a:rPr lang="en-US" sz="1700" dirty="0"/>
              <a:t>                                            </a:t>
            </a:r>
            <a:r>
              <a:rPr lang="en-US" sz="1700" dirty="0" err="1"/>
              <a:t>conn.close</a:t>
            </a:r>
            <a:r>
              <a:rPr lang="en-US" sz="1700" dirty="0"/>
              <a:t>()</a:t>
            </a:r>
          </a:p>
          <a:p>
            <a:pPr algn="l">
              <a:lnSpc>
                <a:spcPct val="120000"/>
              </a:lnSpc>
              <a:spcBef>
                <a:spcPts val="0"/>
              </a:spcBef>
            </a:pPr>
            <a:r>
              <a:rPr lang="en-US" sz="1700" dirty="0"/>
              <a:t>                                            </a:t>
            </a:r>
            <a:r>
              <a:rPr lang="en-US" sz="1700" dirty="0" err="1"/>
              <a:t>self.messagebox</a:t>
            </a:r>
            <a:r>
              <a:rPr lang="en-US" sz="1700" dirty="0"/>
              <a:t>("Successful </a:t>
            </a:r>
            <a:r>
              <a:rPr lang="en-US" sz="1700" dirty="0" err="1"/>
              <a:t>Alotted</a:t>
            </a:r>
            <a:r>
              <a:rPr lang="en-US" sz="1700" dirty="0"/>
              <a:t>","Course </a:t>
            </a:r>
            <a:r>
              <a:rPr lang="en-US" sz="1700" dirty="0" err="1"/>
              <a:t>Alotted</a:t>
            </a:r>
            <a:r>
              <a:rPr lang="en-US" sz="1700" dirty="0"/>
              <a:t> Successfully")</a:t>
            </a:r>
          </a:p>
          <a:p>
            <a:pPr algn="l">
              <a:lnSpc>
                <a:spcPct val="120000"/>
              </a:lnSpc>
              <a:spcBef>
                <a:spcPts val="0"/>
              </a:spcBef>
            </a:pPr>
            <a:r>
              <a:rPr lang="en-US" sz="1700" dirty="0"/>
              <a:t>                                        except </a:t>
            </a:r>
            <a:r>
              <a:rPr lang="en-US" sz="1700" dirty="0" err="1"/>
              <a:t>pymysql.Error</a:t>
            </a:r>
            <a:r>
              <a:rPr lang="en-US" sz="1700" dirty="0"/>
              <a:t> as error:</a:t>
            </a:r>
          </a:p>
          <a:p>
            <a:pPr algn="l">
              <a:lnSpc>
                <a:spcPct val="120000"/>
              </a:lnSpc>
              <a:spcBef>
                <a:spcPts val="0"/>
              </a:spcBef>
            </a:pPr>
            <a:r>
              <a:rPr lang="en-US" sz="1700" dirty="0"/>
              <a:t>                                            </a:t>
            </a:r>
            <a:r>
              <a:rPr lang="en-US" sz="1700" dirty="0" err="1"/>
              <a:t>self.warning</a:t>
            </a:r>
            <a:r>
              <a:rPr lang="en-US" sz="1700" dirty="0"/>
              <a:t>("ERROR </a:t>
            </a:r>
            <a:r>
              <a:rPr lang="en-US" sz="1700" dirty="0" err="1"/>
              <a:t>INSERTING",f</a:t>
            </a:r>
            <a:r>
              <a:rPr lang="en-US" sz="1700" dirty="0"/>
              <a:t>"{error} OR U </a:t>
            </a:r>
            <a:r>
              <a:rPr lang="en-US" sz="1700" dirty="0" err="1"/>
              <a:t>havent</a:t>
            </a:r>
            <a:r>
              <a:rPr lang="en-US" sz="1700" dirty="0"/>
              <a:t> Added the course Yet")</a:t>
            </a:r>
          </a:p>
          <a:p>
            <a:pPr algn="l">
              <a:lnSpc>
                <a:spcPct val="120000"/>
              </a:lnSpc>
              <a:spcBef>
                <a:spcPts val="0"/>
              </a:spcBef>
            </a:pPr>
            <a:endParaRPr lang="en-US" sz="1700" dirty="0"/>
          </a:p>
          <a:p>
            <a:pPr algn="l">
              <a:lnSpc>
                <a:spcPct val="120000"/>
              </a:lnSpc>
              <a:spcBef>
                <a:spcPts val="0"/>
              </a:spcBef>
            </a:pPr>
            <a:endParaRPr lang="en-US" sz="1700" dirty="0"/>
          </a:p>
          <a:p>
            <a:pPr algn="l">
              <a:lnSpc>
                <a:spcPct val="120000"/>
              </a:lnSpc>
              <a:spcBef>
                <a:spcPts val="0"/>
              </a:spcBef>
            </a:pPr>
            <a:r>
              <a:rPr lang="en-US" sz="1700" dirty="0"/>
              <a:t>                        else:</a:t>
            </a:r>
          </a:p>
          <a:p>
            <a:pPr algn="l">
              <a:lnSpc>
                <a:spcPct val="120000"/>
              </a:lnSpc>
              <a:spcBef>
                <a:spcPts val="0"/>
              </a:spcBef>
            </a:pPr>
            <a:r>
              <a:rPr lang="en-US" sz="1700" dirty="0"/>
              <a:t>                            </a:t>
            </a:r>
            <a:r>
              <a:rPr lang="en-US" sz="1700" dirty="0" err="1"/>
              <a:t>self.warning</a:t>
            </a:r>
            <a:r>
              <a:rPr lang="en-US" sz="1700" dirty="0"/>
              <a:t>("Student ID </a:t>
            </a:r>
            <a:r>
              <a:rPr lang="en-US" sz="1700" dirty="0" err="1"/>
              <a:t>Error","Student</a:t>
            </a:r>
            <a:r>
              <a:rPr lang="en-US" sz="1700" dirty="0"/>
              <a:t> ID Entered is Incorrect")</a:t>
            </a:r>
          </a:p>
          <a:p>
            <a:pPr algn="l">
              <a:lnSpc>
                <a:spcPct val="120000"/>
              </a:lnSpc>
              <a:spcBef>
                <a:spcPts val="0"/>
              </a:spcBef>
            </a:pPr>
            <a:r>
              <a:rPr lang="en-US" sz="1700" dirty="0"/>
              <a:t>                    else:</a:t>
            </a:r>
          </a:p>
          <a:p>
            <a:pPr algn="l">
              <a:lnSpc>
                <a:spcPct val="120000"/>
              </a:lnSpc>
              <a:spcBef>
                <a:spcPts val="0"/>
              </a:spcBef>
            </a:pPr>
            <a:r>
              <a:rPr lang="en-US" sz="1700" dirty="0"/>
              <a:t>                        </a:t>
            </a:r>
            <a:r>
              <a:rPr lang="en-US" sz="1700" dirty="0" err="1"/>
              <a:t>self.warning</a:t>
            </a:r>
            <a:r>
              <a:rPr lang="en-US" sz="1700" dirty="0"/>
              <a:t>("Student </a:t>
            </a:r>
            <a:r>
              <a:rPr lang="en-US" sz="1700" dirty="0" err="1"/>
              <a:t>Error","Student</a:t>
            </a:r>
            <a:r>
              <a:rPr lang="en-US" sz="1700" dirty="0"/>
              <a:t> Not From Same Department")</a:t>
            </a:r>
          </a:p>
          <a:p>
            <a:pPr algn="l">
              <a:lnSpc>
                <a:spcPct val="120000"/>
              </a:lnSpc>
              <a:spcBef>
                <a:spcPts val="0"/>
              </a:spcBef>
            </a:pPr>
            <a:r>
              <a:rPr lang="en-US" sz="1700" dirty="0"/>
              <a:t>                else:</a:t>
            </a:r>
          </a:p>
          <a:p>
            <a:pPr algn="l">
              <a:lnSpc>
                <a:spcPct val="120000"/>
              </a:lnSpc>
              <a:spcBef>
                <a:spcPts val="0"/>
              </a:spcBef>
            </a:pPr>
            <a:r>
              <a:rPr lang="en-US" sz="1700" dirty="0"/>
              <a:t>                    </a:t>
            </a:r>
            <a:r>
              <a:rPr lang="en-US" sz="1700" dirty="0" err="1"/>
              <a:t>self.warning</a:t>
            </a:r>
            <a:r>
              <a:rPr lang="en-US" sz="1700" dirty="0"/>
              <a:t>("Department </a:t>
            </a:r>
            <a:r>
              <a:rPr lang="en-US" sz="1700" dirty="0" err="1"/>
              <a:t>Error","Department</a:t>
            </a:r>
            <a:r>
              <a:rPr lang="en-US" sz="1700" dirty="0"/>
              <a:t> Selected is Incorrect")</a:t>
            </a:r>
          </a:p>
          <a:p>
            <a:pPr algn="l">
              <a:lnSpc>
                <a:spcPct val="120000"/>
              </a:lnSpc>
              <a:spcBef>
                <a:spcPts val="0"/>
              </a:spcBef>
            </a:pPr>
            <a:r>
              <a:rPr lang="en-US" sz="1700" dirty="0"/>
              <a:t>            else:</a:t>
            </a:r>
          </a:p>
          <a:p>
            <a:pPr algn="l">
              <a:lnSpc>
                <a:spcPct val="120000"/>
              </a:lnSpc>
              <a:spcBef>
                <a:spcPts val="0"/>
              </a:spcBef>
            </a:pPr>
            <a:r>
              <a:rPr lang="en-US" sz="1700" dirty="0"/>
              <a:t>                </a:t>
            </a:r>
            <a:r>
              <a:rPr lang="en-US" sz="1700" dirty="0" err="1"/>
              <a:t>self.warning</a:t>
            </a:r>
            <a:r>
              <a:rPr lang="en-US" sz="1700" dirty="0"/>
              <a:t>("Course-ID </a:t>
            </a:r>
            <a:r>
              <a:rPr lang="en-US" sz="1700" dirty="0" err="1"/>
              <a:t>Error","Course</a:t>
            </a:r>
            <a:r>
              <a:rPr lang="en-US" sz="1700" dirty="0"/>
              <a:t>-ID Selected is Incorrect")</a:t>
            </a:r>
          </a:p>
          <a:p>
            <a:pPr algn="l">
              <a:lnSpc>
                <a:spcPct val="120000"/>
              </a:lnSpc>
              <a:spcBef>
                <a:spcPts val="0"/>
              </a:spcBef>
            </a:pPr>
            <a:r>
              <a:rPr lang="en-US" sz="1700" dirty="0"/>
              <a:t>        else:</a:t>
            </a:r>
          </a:p>
          <a:p>
            <a:pPr algn="l">
              <a:lnSpc>
                <a:spcPct val="120000"/>
              </a:lnSpc>
              <a:spcBef>
                <a:spcPts val="0"/>
              </a:spcBef>
            </a:pPr>
            <a:r>
              <a:rPr lang="en-US" sz="1700" dirty="0"/>
              <a:t>            </a:t>
            </a:r>
            <a:r>
              <a:rPr lang="en-US" sz="1700" dirty="0" err="1"/>
              <a:t>self.warning</a:t>
            </a:r>
            <a:r>
              <a:rPr lang="en-US" sz="1700" dirty="0"/>
              <a:t>("Error ","No Student ID Entered")</a:t>
            </a:r>
          </a:p>
          <a:p>
            <a:pPr algn="l">
              <a:lnSpc>
                <a:spcPct val="120000"/>
              </a:lnSpc>
              <a:spcBef>
                <a:spcPts val="0"/>
              </a:spcBef>
            </a:pPr>
            <a:endParaRPr lang="en-US" sz="900" dirty="0"/>
          </a:p>
        </p:txBody>
      </p:sp>
      <p:cxnSp>
        <p:nvCxnSpPr>
          <p:cNvPr id="13" name="Straight Connector 12">
            <a:extLst>
              <a:ext uri="{FF2B5EF4-FFF2-40B4-BE49-F238E27FC236}">
                <a16:creationId xmlns:a16="http://schemas.microsoft.com/office/drawing/2014/main" id="{D2F35976-84C2-4783-81DD-1ABB79144479}"/>
              </a:ext>
            </a:extLst>
          </p:cNvPr>
          <p:cNvCxnSpPr>
            <a:cxnSpLocks/>
          </p:cNvCxnSpPr>
          <p:nvPr/>
        </p:nvCxnSpPr>
        <p:spPr>
          <a:xfrm>
            <a:off x="3940431" y="756153"/>
            <a:ext cx="0" cy="5712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93B542-BF74-4FD3-AA9B-AB2D0591B8B1}"/>
              </a:ext>
            </a:extLst>
          </p:cNvPr>
          <p:cNvCxnSpPr>
            <a:cxnSpLocks/>
          </p:cNvCxnSpPr>
          <p:nvPr/>
        </p:nvCxnSpPr>
        <p:spPr>
          <a:xfrm>
            <a:off x="8073006" y="756153"/>
            <a:ext cx="0" cy="57127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862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2800" kern="1200">
                <a:solidFill>
                  <a:schemeClr val="bg1"/>
                </a:solidFill>
                <a:latin typeface="+mj-lt"/>
                <a:ea typeface="+mj-ea"/>
                <a:cs typeface="+mj-cs"/>
              </a:rPr>
              <a:t>Admin Viewing Feedback given as per course:-</a:t>
            </a: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528DAE2F-168D-4247-8E61-0F01B605C4EA}"/>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dirty="0">
                <a:solidFill>
                  <a:schemeClr val="bg1"/>
                </a:solidFill>
              </a:rPr>
              <a:t>In the Screenshot when the Admin see his “View Feedback” Tab where the feedback from the database is already loaded into the List View and a refresh button to refresh and get back values from the database again </a:t>
            </a:r>
          </a:p>
          <a:p>
            <a:endParaRPr lang="en-US" sz="2000" dirty="0">
              <a:solidFill>
                <a:schemeClr val="bg1"/>
              </a:solidFill>
            </a:endParaRPr>
          </a:p>
        </p:txBody>
      </p:sp>
      <p:pic>
        <p:nvPicPr>
          <p:cNvPr id="6" name="Content Placeholder 5">
            <a:extLst>
              <a:ext uri="{FF2B5EF4-FFF2-40B4-BE49-F238E27FC236}">
                <a16:creationId xmlns:a16="http://schemas.microsoft.com/office/drawing/2014/main" id="{A85E9B9F-34A7-40C5-978B-1527924B88C1}"/>
              </a:ext>
            </a:extLst>
          </p:cNvPr>
          <p:cNvPicPr>
            <a:picLocks noGrp="1" noChangeAspect="1"/>
          </p:cNvPicPr>
          <p:nvPr>
            <p:ph sz="half" idx="1"/>
          </p:nvPr>
        </p:nvPicPr>
        <p:blipFill>
          <a:blip r:embed="rId2"/>
          <a:stretch>
            <a:fillRect/>
          </a:stretch>
        </p:blipFill>
        <p:spPr>
          <a:xfrm>
            <a:off x="4924081" y="1242874"/>
            <a:ext cx="6969922" cy="4216802"/>
          </a:xfrm>
          <a:prstGeom prst="rect">
            <a:avLst/>
          </a:prstGeom>
        </p:spPr>
      </p:pic>
    </p:spTree>
    <p:extLst>
      <p:ext uri="{BB962C8B-B14F-4D97-AF65-F5344CB8AC3E}">
        <p14:creationId xmlns:p14="http://schemas.microsoft.com/office/powerpoint/2010/main" val="4228216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DB31-1E9C-4040-9DB0-9991C15D6ECB}"/>
              </a:ext>
            </a:extLst>
          </p:cNvPr>
          <p:cNvSpPr>
            <a:spLocks noGrp="1"/>
          </p:cNvSpPr>
          <p:nvPr>
            <p:ph type="ctrTitle"/>
          </p:nvPr>
        </p:nvSpPr>
        <p:spPr>
          <a:xfrm>
            <a:off x="914400" y="493053"/>
            <a:ext cx="10515600" cy="816888"/>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Function to that load the Feedback</a:t>
            </a:r>
          </a:p>
        </p:txBody>
      </p:sp>
      <p:sp>
        <p:nvSpPr>
          <p:cNvPr id="3" name="Subtitle 2">
            <a:extLst>
              <a:ext uri="{FF2B5EF4-FFF2-40B4-BE49-F238E27FC236}">
                <a16:creationId xmlns:a16="http://schemas.microsoft.com/office/drawing/2014/main" id="{058FBF2B-16B8-44DE-B498-4DC71EEE4C23}"/>
              </a:ext>
            </a:extLst>
          </p:cNvPr>
          <p:cNvSpPr>
            <a:spLocks noGrp="1"/>
          </p:cNvSpPr>
          <p:nvPr>
            <p:ph type="subTitle" idx="1"/>
          </p:nvPr>
        </p:nvSpPr>
        <p:spPr>
          <a:xfrm>
            <a:off x="503339" y="1342239"/>
            <a:ext cx="9932566" cy="5022708"/>
          </a:xfrm>
        </p:spPr>
        <p:txBody>
          <a:bodyPr vert="horz" lIns="91440" tIns="45720" rIns="91440" bIns="45720" rtlCol="0">
            <a:normAutofit/>
          </a:bodyPr>
          <a:lstStyle/>
          <a:p>
            <a:pPr algn="l">
              <a:lnSpc>
                <a:spcPct val="120000"/>
              </a:lnSpc>
              <a:spcBef>
                <a:spcPts val="0"/>
              </a:spcBef>
            </a:pPr>
            <a:r>
              <a:rPr lang="en-US" sz="1100" dirty="0"/>
              <a:t> def </a:t>
            </a:r>
            <a:r>
              <a:rPr lang="en-US" sz="1100" dirty="0" err="1"/>
              <a:t>GetCoursesListFeeback</a:t>
            </a:r>
            <a:r>
              <a:rPr lang="en-US" sz="1100" dirty="0"/>
              <a:t>(</a:t>
            </a:r>
            <a:r>
              <a:rPr lang="en-US" sz="1100" dirty="0" err="1"/>
              <a:t>self,Fullname</a:t>
            </a:r>
            <a:r>
              <a:rPr lang="en-US" sz="1100" dirty="0"/>
              <a:t>=None):</a:t>
            </a:r>
          </a:p>
          <a:p>
            <a:pPr algn="l">
              <a:lnSpc>
                <a:spcPct val="120000"/>
              </a:lnSpc>
              <a:spcBef>
                <a:spcPts val="0"/>
              </a:spcBef>
            </a:pPr>
            <a:r>
              <a:rPr lang="en-US" sz="1100" dirty="0"/>
              <a:t>        print(</a:t>
            </a:r>
            <a:r>
              <a:rPr lang="en-US" sz="1100" dirty="0" err="1"/>
              <a:t>Fullname</a:t>
            </a:r>
            <a:r>
              <a:rPr lang="en-US" sz="1100" dirty="0"/>
              <a:t>)</a:t>
            </a:r>
          </a:p>
          <a:p>
            <a:pPr algn="l">
              <a:lnSpc>
                <a:spcPct val="120000"/>
              </a:lnSpc>
              <a:spcBef>
                <a:spcPts val="0"/>
              </a:spcBef>
            </a:pPr>
            <a:r>
              <a:rPr lang="en-US" sz="1100" dirty="0"/>
              <a:t>        global </a:t>
            </a:r>
            <a:r>
              <a:rPr lang="en-US" sz="1100" dirty="0" err="1"/>
              <a:t>host,port,dbname,user,passwordDataBase</a:t>
            </a:r>
            <a:endParaRPr lang="en-US" sz="1100" dirty="0"/>
          </a:p>
          <a:p>
            <a:pPr algn="l">
              <a:lnSpc>
                <a:spcPct val="120000"/>
              </a:lnSpc>
              <a:spcBef>
                <a:spcPts val="0"/>
              </a:spcBef>
            </a:pPr>
            <a:r>
              <a:rPr lang="en-US" sz="1100" dirty="0"/>
              <a:t>        pass</a:t>
            </a:r>
          </a:p>
          <a:p>
            <a:pPr algn="l">
              <a:lnSpc>
                <a:spcPct val="120000"/>
              </a:lnSpc>
              <a:spcBef>
                <a:spcPts val="0"/>
              </a:spcBef>
            </a:pPr>
            <a:r>
              <a:rPr lang="en-US" sz="1100" dirty="0"/>
              <a:t>        </a:t>
            </a:r>
            <a:r>
              <a:rPr lang="en-US" sz="1100" dirty="0" err="1"/>
              <a:t>self.listWidget.clear</a:t>
            </a:r>
            <a:r>
              <a:rPr lang="en-US" sz="1100" dirty="0"/>
              <a:t>()</a:t>
            </a:r>
          </a:p>
          <a:p>
            <a:pPr algn="l">
              <a:lnSpc>
                <a:spcPct val="120000"/>
              </a:lnSpc>
              <a:spcBef>
                <a:spcPts val="0"/>
              </a:spcBef>
            </a:pPr>
            <a:r>
              <a:rPr lang="en-US" sz="1100" dirty="0"/>
              <a:t>        conn = </a:t>
            </a:r>
            <a:r>
              <a:rPr lang="en-US" sz="1100" dirty="0" err="1"/>
              <a:t>pymysql.connect</a:t>
            </a:r>
            <a:r>
              <a:rPr lang="en-US" sz="1100" dirty="0"/>
              <a:t>(host, user=</a:t>
            </a:r>
            <a:r>
              <a:rPr lang="en-US" sz="1100" dirty="0" err="1"/>
              <a:t>user,port</a:t>
            </a:r>
            <a:r>
              <a:rPr lang="en-US" sz="1100" dirty="0"/>
              <a:t>=</a:t>
            </a:r>
            <a:r>
              <a:rPr lang="en-US" sz="1100" dirty="0" err="1"/>
              <a:t>port,passwd</a:t>
            </a:r>
            <a:r>
              <a:rPr lang="en-US" sz="1100" dirty="0"/>
              <a:t>=</a:t>
            </a:r>
            <a:r>
              <a:rPr lang="en-US" sz="1100" dirty="0" err="1"/>
              <a:t>passwordDataBase</a:t>
            </a:r>
            <a:r>
              <a:rPr lang="en-US" sz="1100" dirty="0"/>
              <a:t>, </a:t>
            </a:r>
            <a:r>
              <a:rPr lang="en-US" sz="1100" dirty="0" err="1"/>
              <a:t>db</a:t>
            </a:r>
            <a:r>
              <a:rPr lang="en-US" sz="1100" dirty="0"/>
              <a:t>=</a:t>
            </a:r>
            <a:r>
              <a:rPr lang="en-US" sz="1100" dirty="0" err="1"/>
              <a:t>dbname</a:t>
            </a:r>
            <a:r>
              <a:rPr lang="en-US" sz="1100" dirty="0"/>
              <a:t>)</a:t>
            </a:r>
          </a:p>
          <a:p>
            <a:pPr algn="l">
              <a:lnSpc>
                <a:spcPct val="120000"/>
              </a:lnSpc>
              <a:spcBef>
                <a:spcPts val="0"/>
              </a:spcBef>
            </a:pPr>
            <a:r>
              <a:rPr lang="en-US" sz="1100" dirty="0"/>
              <a:t>        # print("connection successful")</a:t>
            </a:r>
          </a:p>
          <a:p>
            <a:pPr algn="l">
              <a:lnSpc>
                <a:spcPct val="120000"/>
              </a:lnSpc>
              <a:spcBef>
                <a:spcPts val="0"/>
              </a:spcBef>
            </a:pPr>
            <a:r>
              <a:rPr lang="en-US" sz="1100" dirty="0"/>
              <a:t>        Query="SELECT </a:t>
            </a:r>
            <a:r>
              <a:rPr lang="en-US" sz="1100" dirty="0" err="1"/>
              <a:t>course_id</a:t>
            </a:r>
            <a:r>
              <a:rPr lang="en-US" sz="1100" dirty="0"/>
              <a:t>, </a:t>
            </a:r>
            <a:r>
              <a:rPr lang="en-US" sz="1100" dirty="0" err="1"/>
              <a:t>explainantion</a:t>
            </a:r>
            <a:r>
              <a:rPr lang="en-US" sz="1100" dirty="0"/>
              <a:t>, Punctuality, </a:t>
            </a:r>
            <a:r>
              <a:rPr lang="en-US" sz="1100" dirty="0" err="1"/>
              <a:t>Class_Handling</a:t>
            </a:r>
            <a:r>
              <a:rPr lang="en-US" sz="1100" dirty="0"/>
              <a:t>, Comments From </a:t>
            </a:r>
            <a:r>
              <a:rPr lang="en-US" sz="1100" dirty="0" err="1"/>
              <a:t>studentdbms.Feedback</a:t>
            </a:r>
            <a:r>
              <a:rPr lang="en-US" sz="1100" dirty="0"/>
              <a:t>;"</a:t>
            </a:r>
          </a:p>
          <a:p>
            <a:pPr algn="l">
              <a:lnSpc>
                <a:spcPct val="120000"/>
              </a:lnSpc>
              <a:spcBef>
                <a:spcPts val="0"/>
              </a:spcBef>
            </a:pPr>
            <a:r>
              <a:rPr lang="en-US" sz="1100" dirty="0"/>
              <a:t>        cursor=</a:t>
            </a:r>
            <a:r>
              <a:rPr lang="en-US" sz="1100" dirty="0" err="1"/>
              <a:t>conn.cursor</a:t>
            </a:r>
            <a:r>
              <a:rPr lang="en-US" sz="1100" dirty="0"/>
              <a:t>()</a:t>
            </a:r>
          </a:p>
          <a:p>
            <a:pPr algn="l">
              <a:lnSpc>
                <a:spcPct val="120000"/>
              </a:lnSpc>
              <a:spcBef>
                <a:spcPts val="0"/>
              </a:spcBef>
            </a:pPr>
            <a:r>
              <a:rPr lang="en-US" sz="1100" dirty="0"/>
              <a:t>        </a:t>
            </a:r>
            <a:r>
              <a:rPr lang="en-US" sz="1100" dirty="0" err="1"/>
              <a:t>cursor.execute</a:t>
            </a:r>
            <a:r>
              <a:rPr lang="en-US" sz="1100" dirty="0"/>
              <a:t>(Query)</a:t>
            </a:r>
          </a:p>
          <a:p>
            <a:pPr algn="l">
              <a:lnSpc>
                <a:spcPct val="120000"/>
              </a:lnSpc>
              <a:spcBef>
                <a:spcPts val="0"/>
              </a:spcBef>
            </a:pPr>
            <a:r>
              <a:rPr lang="en-US" sz="1100" dirty="0"/>
              <a:t>        records=</a:t>
            </a:r>
            <a:r>
              <a:rPr lang="en-US" sz="1100" dirty="0" err="1"/>
              <a:t>cursor.fetchall</a:t>
            </a:r>
            <a:r>
              <a:rPr lang="en-US" sz="1100" dirty="0"/>
              <a:t>()</a:t>
            </a:r>
          </a:p>
          <a:p>
            <a:pPr algn="l">
              <a:lnSpc>
                <a:spcPct val="120000"/>
              </a:lnSpc>
              <a:spcBef>
                <a:spcPts val="0"/>
              </a:spcBef>
            </a:pPr>
            <a:endParaRPr lang="en-US" sz="1100" dirty="0"/>
          </a:p>
          <a:p>
            <a:pPr algn="l">
              <a:lnSpc>
                <a:spcPct val="120000"/>
              </a:lnSpc>
              <a:spcBef>
                <a:spcPts val="0"/>
              </a:spcBef>
            </a:pPr>
            <a:r>
              <a:rPr lang="en-US" sz="1100" dirty="0"/>
              <a:t>        </a:t>
            </a:r>
            <a:r>
              <a:rPr lang="en-US" sz="1100" dirty="0" err="1"/>
              <a:t>CourseFeeb</a:t>
            </a:r>
            <a:r>
              <a:rPr lang="en-US" sz="1100" dirty="0"/>
              <a:t>=[]</a:t>
            </a:r>
          </a:p>
          <a:p>
            <a:pPr algn="l">
              <a:lnSpc>
                <a:spcPct val="120000"/>
              </a:lnSpc>
              <a:spcBef>
                <a:spcPts val="0"/>
              </a:spcBef>
            </a:pPr>
            <a:r>
              <a:rPr lang="en-US" sz="1100" dirty="0"/>
              <a:t>        for </a:t>
            </a:r>
            <a:r>
              <a:rPr lang="en-US" sz="1100" dirty="0" err="1"/>
              <a:t>i</a:t>
            </a:r>
            <a:r>
              <a:rPr lang="en-US" sz="1100" dirty="0"/>
              <a:t> in range(</a:t>
            </a:r>
            <a:r>
              <a:rPr lang="en-US" sz="1100" dirty="0" err="1"/>
              <a:t>len</a:t>
            </a:r>
            <a:r>
              <a:rPr lang="en-US" sz="1100" dirty="0"/>
              <a:t>(records)):</a:t>
            </a:r>
          </a:p>
          <a:p>
            <a:pPr algn="l">
              <a:lnSpc>
                <a:spcPct val="120000"/>
              </a:lnSpc>
              <a:spcBef>
                <a:spcPts val="0"/>
              </a:spcBef>
            </a:pPr>
            <a:r>
              <a:rPr lang="en-US" sz="1100" dirty="0"/>
              <a:t>            </a:t>
            </a:r>
            <a:r>
              <a:rPr lang="en-US" sz="1100" dirty="0" err="1"/>
              <a:t>CourseFeeb.append</a:t>
            </a:r>
            <a:r>
              <a:rPr lang="en-US" sz="1100" dirty="0"/>
              <a:t>(</a:t>
            </a:r>
            <a:r>
              <a:rPr lang="en-US" sz="1100" dirty="0" err="1"/>
              <a:t>f"Course</a:t>
            </a:r>
            <a:r>
              <a:rPr lang="en-US" sz="1100" dirty="0"/>
              <a:t>-ID-&gt;{records[</a:t>
            </a:r>
            <a:r>
              <a:rPr lang="en-US" sz="1100" dirty="0" err="1"/>
              <a:t>i</a:t>
            </a:r>
            <a:r>
              <a:rPr lang="en-US" sz="1100" dirty="0"/>
              <a:t>][0]} Explanation-&gt;{records[</a:t>
            </a:r>
            <a:r>
              <a:rPr lang="en-US" sz="1100" dirty="0" err="1"/>
              <a:t>i</a:t>
            </a:r>
            <a:r>
              <a:rPr lang="en-US" sz="1100" dirty="0"/>
              <a:t>][1]} Punctuality-&gt;{records[</a:t>
            </a:r>
            <a:r>
              <a:rPr lang="en-US" sz="1100" dirty="0" err="1"/>
              <a:t>i</a:t>
            </a:r>
            <a:r>
              <a:rPr lang="en-US" sz="1100" dirty="0"/>
              <a:t>][2]} Class Handling-&gt;{records[</a:t>
            </a:r>
            <a:r>
              <a:rPr lang="en-US" sz="1100" dirty="0" err="1"/>
              <a:t>i</a:t>
            </a:r>
            <a:r>
              <a:rPr lang="en-US" sz="1100" dirty="0"/>
              <a:t>][3]} Comments-&gt;{records[</a:t>
            </a:r>
            <a:r>
              <a:rPr lang="en-US" sz="1100" dirty="0" err="1"/>
              <a:t>i</a:t>
            </a:r>
            <a:r>
              <a:rPr lang="en-US" sz="1100" dirty="0"/>
              <a:t>][4]}")</a:t>
            </a:r>
          </a:p>
          <a:p>
            <a:pPr algn="l">
              <a:lnSpc>
                <a:spcPct val="120000"/>
              </a:lnSpc>
              <a:spcBef>
                <a:spcPts val="0"/>
              </a:spcBef>
            </a:pPr>
            <a:r>
              <a:rPr lang="en-US" sz="1100" dirty="0"/>
              <a:t>        # print(</a:t>
            </a:r>
            <a:r>
              <a:rPr lang="en-US" sz="1100" dirty="0" err="1"/>
              <a:t>CourseFeeb</a:t>
            </a:r>
            <a:r>
              <a:rPr lang="en-US" sz="1100" dirty="0"/>
              <a:t>)</a:t>
            </a:r>
          </a:p>
          <a:p>
            <a:pPr algn="l">
              <a:lnSpc>
                <a:spcPct val="120000"/>
              </a:lnSpc>
              <a:spcBef>
                <a:spcPts val="0"/>
              </a:spcBef>
            </a:pPr>
            <a:r>
              <a:rPr lang="en-US" sz="1100" dirty="0"/>
              <a:t>        </a:t>
            </a:r>
            <a:r>
              <a:rPr lang="en-US" sz="1100" dirty="0" err="1"/>
              <a:t>self.listWidget.addItems</a:t>
            </a:r>
            <a:r>
              <a:rPr lang="en-US" sz="1100" dirty="0"/>
              <a:t>(</a:t>
            </a:r>
            <a:r>
              <a:rPr lang="en-US" sz="1100" dirty="0" err="1"/>
              <a:t>CourseFeeb</a:t>
            </a:r>
            <a:r>
              <a:rPr lang="en-US" sz="1100" dirty="0"/>
              <a:t>)</a:t>
            </a:r>
          </a:p>
          <a:p>
            <a:pPr algn="l">
              <a:lnSpc>
                <a:spcPct val="120000"/>
              </a:lnSpc>
              <a:spcBef>
                <a:spcPts val="0"/>
              </a:spcBef>
            </a:pPr>
            <a:r>
              <a:rPr lang="en-US" sz="1100" dirty="0"/>
              <a:t>        </a:t>
            </a:r>
            <a:r>
              <a:rPr lang="en-US" sz="1100" dirty="0" err="1"/>
              <a:t>conn.commit</a:t>
            </a:r>
            <a:r>
              <a:rPr lang="en-US" sz="1100" dirty="0"/>
              <a:t>()</a:t>
            </a:r>
          </a:p>
          <a:p>
            <a:pPr algn="l">
              <a:lnSpc>
                <a:spcPct val="120000"/>
              </a:lnSpc>
              <a:spcBef>
                <a:spcPts val="0"/>
              </a:spcBef>
            </a:pPr>
            <a:r>
              <a:rPr lang="en-US" sz="1100" dirty="0"/>
              <a:t>        </a:t>
            </a:r>
            <a:r>
              <a:rPr lang="en-US" sz="1100" dirty="0" err="1"/>
              <a:t>conn.close</a:t>
            </a:r>
            <a:r>
              <a:rPr lang="en-US" sz="1100" dirty="0"/>
              <a:t>()</a:t>
            </a:r>
          </a:p>
        </p:txBody>
      </p:sp>
    </p:spTree>
    <p:extLst>
      <p:ext uri="{BB962C8B-B14F-4D97-AF65-F5344CB8AC3E}">
        <p14:creationId xmlns:p14="http://schemas.microsoft.com/office/powerpoint/2010/main" val="361266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p>
        </p:txBody>
      </p:sp>
      <p:sp>
        <p:nvSpPr>
          <p:cNvPr id="3" name="Content Placeholder 2"/>
          <p:cNvSpPr>
            <a:spLocks noGrp="1"/>
          </p:cNvSpPr>
          <p:nvPr>
            <p:ph idx="1"/>
          </p:nvPr>
        </p:nvSpPr>
        <p:spPr>
          <a:xfrm>
            <a:off x="797169" y="1312985"/>
            <a:ext cx="10556631" cy="4863978"/>
          </a:xfrm>
        </p:spPr>
        <p:txBody>
          <a:bodyPr>
            <a:normAutofit/>
          </a:bodyPr>
          <a:lstStyle/>
          <a:p>
            <a:r>
              <a:rPr lang="en-US" dirty="0"/>
              <a:t>By performing this mini project experiment, we learned applications of   various python concepts.</a:t>
            </a:r>
          </a:p>
          <a:p>
            <a:r>
              <a:rPr lang="en-US" dirty="0"/>
              <a:t>Data plays important role in every organization. </a:t>
            </a:r>
          </a:p>
          <a:p>
            <a:r>
              <a:rPr lang="en-US" dirty="0"/>
              <a:t>Therefore storing that data, retrieving that data and presenting this data in uncomplicated fashion is essential. </a:t>
            </a:r>
          </a:p>
          <a:p>
            <a:r>
              <a:rPr lang="en-US" dirty="0"/>
              <a:t>Therefore we have built a database management system for college organization.</a:t>
            </a:r>
          </a:p>
          <a:p>
            <a:r>
              <a:rPr lang="en-US" dirty="0"/>
              <a:t> From this experiment we also gain knowledge about presenting data in graphical style.</a:t>
            </a:r>
          </a:p>
          <a:p>
            <a:r>
              <a:rPr lang="en-US" dirty="0"/>
              <a:t>To sum up we got a grasp of various python concepts.</a:t>
            </a:r>
          </a:p>
          <a:p>
            <a:endParaRPr lang="en-IN" dirty="0"/>
          </a:p>
        </p:txBody>
      </p:sp>
    </p:spTree>
    <p:extLst>
      <p:ext uri="{BB962C8B-B14F-4D97-AF65-F5344CB8AC3E}">
        <p14:creationId xmlns:p14="http://schemas.microsoft.com/office/powerpoint/2010/main" val="3738808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12715"/>
          </a:xfrm>
        </p:spPr>
        <p:txBody>
          <a:bodyPr>
            <a:normAutofit/>
          </a:bodyPr>
          <a:lstStyle/>
          <a:p>
            <a:pPr algn="ctr"/>
            <a:br>
              <a:rPr lang="en-IN" sz="6000" dirty="0"/>
            </a:br>
            <a:br>
              <a:rPr lang="en-IN" sz="6000" dirty="0"/>
            </a:br>
            <a:br>
              <a:rPr lang="en-IN" sz="6000" dirty="0"/>
            </a:br>
            <a:r>
              <a:rPr lang="en-IN" sz="6000" dirty="0"/>
              <a:t>Thank You.</a:t>
            </a:r>
          </a:p>
        </p:txBody>
      </p:sp>
    </p:spTree>
    <p:extLst>
      <p:ext uri="{BB962C8B-B14F-4D97-AF65-F5344CB8AC3E}">
        <p14:creationId xmlns:p14="http://schemas.microsoft.com/office/powerpoint/2010/main" val="1192908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305D23-B758-48E7-9DE8-5AE9837C5EEB}"/>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Code that displays the splash screen</a:t>
            </a:r>
            <a:endParaRPr lang="en-IN" sz="4000">
              <a:solidFill>
                <a:srgbClr val="FFFFFF"/>
              </a:solidFill>
            </a:endParaRPr>
          </a:p>
        </p:txBody>
      </p:sp>
      <p:sp>
        <p:nvSpPr>
          <p:cNvPr id="4" name="Content Placeholder 3">
            <a:extLst>
              <a:ext uri="{FF2B5EF4-FFF2-40B4-BE49-F238E27FC236}">
                <a16:creationId xmlns:a16="http://schemas.microsoft.com/office/drawing/2014/main" id="{EE264A4C-6CF7-4D66-AEDE-82F5F3BAD2CC}"/>
              </a:ext>
            </a:extLst>
          </p:cNvPr>
          <p:cNvSpPr>
            <a:spLocks noGrp="1"/>
          </p:cNvSpPr>
          <p:nvPr>
            <p:ph sz="half" idx="2"/>
          </p:nvPr>
        </p:nvSpPr>
        <p:spPr>
          <a:xfrm>
            <a:off x="4380819" y="1172792"/>
            <a:ext cx="4212765" cy="5290152"/>
          </a:xfrm>
        </p:spPr>
        <p:txBody>
          <a:bodyPr>
            <a:normAutofit/>
          </a:bodyPr>
          <a:lstStyle/>
          <a:p>
            <a:pPr marL="0" indent="0">
              <a:spcBef>
                <a:spcPts val="0"/>
              </a:spcBef>
              <a:spcAft>
                <a:spcPts val="600"/>
              </a:spcAft>
              <a:buNone/>
            </a:pPr>
            <a:r>
              <a:rPr lang="en-US" sz="1000" dirty="0"/>
              <a:t> </a:t>
            </a:r>
            <a:r>
              <a:rPr lang="en-US" sz="1000" dirty="0" err="1"/>
              <a:t>splash_pix</a:t>
            </a:r>
            <a:r>
              <a:rPr lang="en-US" sz="1000" dirty="0"/>
              <a:t> = </a:t>
            </a:r>
            <a:r>
              <a:rPr lang="en-US" sz="1000" dirty="0" err="1"/>
              <a:t>QPixmap</a:t>
            </a:r>
            <a:r>
              <a:rPr lang="en-US" sz="1000" dirty="0"/>
              <a:t>(":/</a:t>
            </a:r>
            <a:r>
              <a:rPr lang="en-US" sz="1000" dirty="0" err="1"/>
              <a:t>newPrefix</a:t>
            </a:r>
            <a:r>
              <a:rPr lang="en-US" sz="1000" dirty="0"/>
              <a:t>/splashSreenFinal.png")</a:t>
            </a:r>
          </a:p>
          <a:p>
            <a:pPr marL="0" indent="0">
              <a:spcBef>
                <a:spcPts val="0"/>
              </a:spcBef>
              <a:spcAft>
                <a:spcPts val="600"/>
              </a:spcAft>
              <a:buNone/>
            </a:pPr>
            <a:endParaRPr lang="en-US" sz="1000" dirty="0"/>
          </a:p>
          <a:p>
            <a:pPr marL="0" indent="0">
              <a:spcBef>
                <a:spcPts val="0"/>
              </a:spcBef>
              <a:spcAft>
                <a:spcPts val="600"/>
              </a:spcAft>
              <a:buNone/>
            </a:pPr>
            <a:r>
              <a:rPr lang="en-US" sz="1000" dirty="0"/>
              <a:t>    splash = </a:t>
            </a:r>
            <a:r>
              <a:rPr lang="en-US" sz="1000" dirty="0" err="1"/>
              <a:t>QSplashScreen</a:t>
            </a:r>
            <a:r>
              <a:rPr lang="en-US" sz="1000" dirty="0"/>
              <a:t>(</a:t>
            </a:r>
            <a:r>
              <a:rPr lang="en-US" sz="1000" dirty="0" err="1"/>
              <a:t>splash_pix</a:t>
            </a:r>
            <a:r>
              <a:rPr lang="en-US" sz="1000" dirty="0"/>
              <a:t>, </a:t>
            </a:r>
            <a:r>
              <a:rPr lang="en-US" sz="1000" dirty="0" err="1"/>
              <a:t>Qt.WindowStaysOnTopHint</a:t>
            </a:r>
            <a:r>
              <a:rPr lang="en-US" sz="1000" dirty="0"/>
              <a:t>)</a:t>
            </a:r>
          </a:p>
          <a:p>
            <a:pPr marL="0" indent="0">
              <a:spcBef>
                <a:spcPts val="0"/>
              </a:spcBef>
              <a:spcAft>
                <a:spcPts val="600"/>
              </a:spcAft>
              <a:buNone/>
            </a:pPr>
            <a:r>
              <a:rPr lang="en-US" sz="1000" dirty="0"/>
              <a:t>    </a:t>
            </a:r>
            <a:r>
              <a:rPr lang="en-US" sz="1000" dirty="0" err="1"/>
              <a:t>splash.setWindowFlags</a:t>
            </a:r>
            <a:r>
              <a:rPr lang="en-US" sz="1000" dirty="0"/>
              <a:t>(</a:t>
            </a:r>
            <a:r>
              <a:rPr lang="en-US" sz="1000" dirty="0" err="1"/>
              <a:t>Qt.WindowStaysOnTopHint</a:t>
            </a:r>
            <a:r>
              <a:rPr lang="en-US" sz="1000" dirty="0"/>
              <a:t> | </a:t>
            </a:r>
            <a:r>
              <a:rPr lang="en-US" sz="1000" dirty="0" err="1"/>
              <a:t>Qt.FramelessWindowHint</a:t>
            </a:r>
            <a:r>
              <a:rPr lang="en-US" sz="1000" dirty="0"/>
              <a:t>)</a:t>
            </a:r>
          </a:p>
          <a:p>
            <a:pPr marL="0" indent="0">
              <a:spcBef>
                <a:spcPts val="0"/>
              </a:spcBef>
              <a:spcAft>
                <a:spcPts val="600"/>
              </a:spcAft>
              <a:buNone/>
            </a:pPr>
            <a:r>
              <a:rPr lang="en-US" sz="1000" dirty="0"/>
              <a:t>    </a:t>
            </a:r>
            <a:r>
              <a:rPr lang="en-US" sz="1000" dirty="0" err="1"/>
              <a:t>splash.setEnabled</a:t>
            </a:r>
            <a:r>
              <a:rPr lang="en-US" sz="1000" dirty="0"/>
              <a:t>(False)</a:t>
            </a:r>
          </a:p>
          <a:p>
            <a:pPr marL="0" indent="0">
              <a:spcBef>
                <a:spcPts val="0"/>
              </a:spcBef>
              <a:spcAft>
                <a:spcPts val="600"/>
              </a:spcAft>
              <a:buNone/>
            </a:pPr>
            <a:r>
              <a:rPr lang="en-US" sz="1000" dirty="0"/>
              <a:t>    </a:t>
            </a:r>
            <a:r>
              <a:rPr lang="en-US" sz="1000" dirty="0" err="1"/>
              <a:t>progressBar</a:t>
            </a:r>
            <a:r>
              <a:rPr lang="en-US" sz="1000" dirty="0"/>
              <a:t> = </a:t>
            </a:r>
            <a:r>
              <a:rPr lang="en-US" sz="1000" dirty="0" err="1"/>
              <a:t>QProgressBar</a:t>
            </a:r>
            <a:r>
              <a:rPr lang="en-US" sz="1000" dirty="0"/>
              <a:t>(splash)</a:t>
            </a:r>
          </a:p>
          <a:p>
            <a:pPr marL="0" indent="0">
              <a:spcBef>
                <a:spcPts val="0"/>
              </a:spcBef>
              <a:spcAft>
                <a:spcPts val="600"/>
              </a:spcAft>
              <a:buNone/>
            </a:pPr>
            <a:r>
              <a:rPr lang="en-US" sz="1000" dirty="0"/>
              <a:t>    </a:t>
            </a:r>
            <a:r>
              <a:rPr lang="en-US" sz="1000" dirty="0" err="1"/>
              <a:t>progressBar.setMaximum</a:t>
            </a:r>
            <a:r>
              <a:rPr lang="en-US" sz="1000" dirty="0"/>
              <a:t>(10)</a:t>
            </a:r>
          </a:p>
          <a:p>
            <a:pPr marL="0" indent="0">
              <a:spcBef>
                <a:spcPts val="0"/>
              </a:spcBef>
              <a:spcAft>
                <a:spcPts val="600"/>
              </a:spcAft>
              <a:buNone/>
            </a:pPr>
            <a:r>
              <a:rPr lang="en-US" sz="1000" dirty="0"/>
              <a:t>    </a:t>
            </a:r>
            <a:r>
              <a:rPr lang="en-US" sz="1000" dirty="0" err="1"/>
              <a:t>progressBar.setGeometry</a:t>
            </a:r>
            <a:r>
              <a:rPr lang="en-US" sz="1000" dirty="0"/>
              <a:t>(75, </a:t>
            </a:r>
            <a:r>
              <a:rPr lang="en-US" sz="1000" dirty="0" err="1"/>
              <a:t>splash_pix.height</a:t>
            </a:r>
            <a:r>
              <a:rPr lang="en-US" sz="1000" dirty="0"/>
              <a:t>() - 50, 900, 20)</a:t>
            </a:r>
          </a:p>
          <a:p>
            <a:pPr marL="0" indent="0">
              <a:spcBef>
                <a:spcPts val="0"/>
              </a:spcBef>
              <a:spcAft>
                <a:spcPts val="600"/>
              </a:spcAft>
              <a:buNone/>
            </a:pPr>
            <a:endParaRPr lang="en-US" sz="1000" dirty="0"/>
          </a:p>
          <a:p>
            <a:pPr marL="0" indent="0">
              <a:spcBef>
                <a:spcPts val="0"/>
              </a:spcBef>
              <a:spcAft>
                <a:spcPts val="600"/>
              </a:spcAft>
              <a:buNone/>
            </a:pPr>
            <a:r>
              <a:rPr lang="en-US" sz="1000" dirty="0"/>
              <a:t>    # </a:t>
            </a:r>
            <a:r>
              <a:rPr lang="en-US" sz="1000" dirty="0" err="1"/>
              <a:t>splash.setMask</a:t>
            </a:r>
            <a:r>
              <a:rPr lang="en-US" sz="1000" dirty="0"/>
              <a:t>(</a:t>
            </a:r>
            <a:r>
              <a:rPr lang="en-US" sz="1000" dirty="0" err="1"/>
              <a:t>splash_pix.mask</a:t>
            </a:r>
            <a:r>
              <a:rPr lang="en-US" sz="1000" dirty="0"/>
              <a:t>())</a:t>
            </a:r>
          </a:p>
          <a:p>
            <a:pPr marL="0" indent="0">
              <a:spcBef>
                <a:spcPts val="0"/>
              </a:spcBef>
              <a:spcAft>
                <a:spcPts val="600"/>
              </a:spcAft>
              <a:buNone/>
            </a:pPr>
            <a:endParaRPr lang="en-US" sz="1000" dirty="0"/>
          </a:p>
          <a:p>
            <a:pPr marL="0" indent="0">
              <a:spcBef>
                <a:spcPts val="0"/>
              </a:spcBef>
              <a:spcAft>
                <a:spcPts val="600"/>
              </a:spcAft>
              <a:buNone/>
            </a:pPr>
            <a:r>
              <a:rPr lang="en-US" sz="1000" dirty="0"/>
              <a:t>    </a:t>
            </a:r>
            <a:r>
              <a:rPr lang="en-US" sz="1000" dirty="0" err="1"/>
              <a:t>splash.show</a:t>
            </a:r>
            <a:r>
              <a:rPr lang="en-US" sz="1000" dirty="0"/>
              <a:t>()</a:t>
            </a:r>
          </a:p>
          <a:p>
            <a:pPr marL="0" indent="0">
              <a:spcBef>
                <a:spcPts val="0"/>
              </a:spcBef>
              <a:spcAft>
                <a:spcPts val="600"/>
              </a:spcAft>
              <a:buNone/>
            </a:pPr>
            <a:endParaRPr lang="en-US" sz="1000" dirty="0"/>
          </a:p>
          <a:p>
            <a:pPr marL="0" indent="0">
              <a:spcBef>
                <a:spcPts val="0"/>
              </a:spcBef>
              <a:spcAft>
                <a:spcPts val="600"/>
              </a:spcAft>
              <a:buNone/>
            </a:pPr>
            <a:r>
              <a:rPr lang="en-US" sz="1000" dirty="0"/>
              <a:t>    </a:t>
            </a:r>
          </a:p>
          <a:p>
            <a:pPr marL="0" indent="0">
              <a:spcBef>
                <a:spcPts val="0"/>
              </a:spcBef>
              <a:spcAft>
                <a:spcPts val="600"/>
              </a:spcAft>
              <a:buNone/>
            </a:pPr>
            <a:r>
              <a:rPr lang="en-US" sz="1000" dirty="0"/>
              <a:t>    for </a:t>
            </a:r>
            <a:r>
              <a:rPr lang="en-US" sz="1000" dirty="0" err="1"/>
              <a:t>i</a:t>
            </a:r>
            <a:r>
              <a:rPr lang="en-US" sz="1000" dirty="0"/>
              <a:t> in range(1, 12):</a:t>
            </a:r>
          </a:p>
          <a:p>
            <a:pPr marL="0" indent="0">
              <a:spcBef>
                <a:spcPts val="0"/>
              </a:spcBef>
              <a:spcAft>
                <a:spcPts val="600"/>
              </a:spcAft>
              <a:buNone/>
            </a:pPr>
            <a:r>
              <a:rPr lang="en-US" sz="1000" dirty="0"/>
              <a:t>        </a:t>
            </a:r>
            <a:r>
              <a:rPr lang="en-US" sz="1000" dirty="0" err="1"/>
              <a:t>progressBar.setValue</a:t>
            </a:r>
            <a:r>
              <a:rPr lang="en-US" sz="1000" dirty="0"/>
              <a:t>(</a:t>
            </a:r>
            <a:r>
              <a:rPr lang="en-US" sz="1000" dirty="0" err="1"/>
              <a:t>i</a:t>
            </a:r>
            <a:r>
              <a:rPr lang="en-US" sz="1000" dirty="0"/>
              <a:t>)</a:t>
            </a:r>
          </a:p>
          <a:p>
            <a:pPr marL="0" indent="0">
              <a:spcBef>
                <a:spcPts val="0"/>
              </a:spcBef>
              <a:spcAft>
                <a:spcPts val="600"/>
              </a:spcAft>
              <a:buNone/>
            </a:pPr>
            <a:r>
              <a:rPr lang="en-US" sz="1000" dirty="0"/>
              <a:t>        t = </a:t>
            </a:r>
            <a:r>
              <a:rPr lang="en-US" sz="1000" dirty="0" err="1"/>
              <a:t>time.time</a:t>
            </a:r>
            <a:r>
              <a:rPr lang="en-US" sz="1000" dirty="0"/>
              <a:t>()</a:t>
            </a:r>
          </a:p>
          <a:p>
            <a:pPr marL="0" indent="0">
              <a:spcBef>
                <a:spcPts val="0"/>
              </a:spcBef>
              <a:spcAft>
                <a:spcPts val="600"/>
              </a:spcAft>
              <a:buNone/>
            </a:pPr>
            <a:r>
              <a:rPr lang="en-US" sz="1000" dirty="0"/>
              <a:t>        while </a:t>
            </a:r>
            <a:r>
              <a:rPr lang="en-US" sz="1000" dirty="0" err="1"/>
              <a:t>time.time</a:t>
            </a:r>
            <a:r>
              <a:rPr lang="en-US" sz="1000" dirty="0"/>
              <a:t>() &lt; t + 0.1:</a:t>
            </a:r>
          </a:p>
          <a:p>
            <a:pPr marL="0" indent="0">
              <a:spcBef>
                <a:spcPts val="0"/>
              </a:spcBef>
              <a:spcAft>
                <a:spcPts val="600"/>
              </a:spcAft>
              <a:buNone/>
            </a:pPr>
            <a:r>
              <a:rPr lang="en-US" sz="1000" dirty="0"/>
              <a:t>           </a:t>
            </a:r>
            <a:r>
              <a:rPr lang="en-US" sz="1000" dirty="0" err="1"/>
              <a:t>app.processEvents</a:t>
            </a:r>
            <a:r>
              <a:rPr lang="en-US" sz="1000" dirty="0"/>
              <a:t>()</a:t>
            </a:r>
          </a:p>
          <a:p>
            <a:pPr marL="0" indent="0">
              <a:spcBef>
                <a:spcPts val="0"/>
              </a:spcBef>
              <a:spcAft>
                <a:spcPts val="600"/>
              </a:spcAft>
              <a:buNone/>
            </a:pPr>
            <a:endParaRPr lang="en-US" sz="1000" dirty="0"/>
          </a:p>
          <a:p>
            <a:pPr marL="0" indent="0">
              <a:spcBef>
                <a:spcPts val="0"/>
              </a:spcBef>
              <a:spcAft>
                <a:spcPts val="600"/>
              </a:spcAft>
              <a:buNone/>
            </a:pPr>
            <a:r>
              <a:rPr lang="en-US" sz="1000" dirty="0"/>
              <a:t>    # Simulate something that takes time</a:t>
            </a:r>
          </a:p>
          <a:p>
            <a:pPr marL="0" indent="0">
              <a:spcBef>
                <a:spcPts val="0"/>
              </a:spcBef>
              <a:spcAft>
                <a:spcPts val="600"/>
              </a:spcAft>
              <a:buNone/>
            </a:pPr>
            <a:r>
              <a:rPr lang="en-US" sz="1000" dirty="0"/>
              <a:t>    </a:t>
            </a:r>
            <a:r>
              <a:rPr lang="en-US" sz="1000" dirty="0" err="1"/>
              <a:t>time.sleep</a:t>
            </a:r>
            <a:r>
              <a:rPr lang="en-US" sz="1000" dirty="0"/>
              <a:t>(1)</a:t>
            </a:r>
            <a:endParaRPr lang="en-IN" sz="10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97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CCC7D4-66FC-424D-8DAE-65D7D9917940}"/>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Main Screen :-</a:t>
            </a:r>
          </a:p>
        </p:txBody>
      </p:sp>
      <p:sp>
        <p:nvSpPr>
          <p:cNvPr id="4" name="Content Placeholder 3">
            <a:extLst>
              <a:ext uri="{FF2B5EF4-FFF2-40B4-BE49-F238E27FC236}">
                <a16:creationId xmlns:a16="http://schemas.microsoft.com/office/drawing/2014/main" id="{F9CEF74E-8D99-4677-9489-29C4C91070D8}"/>
              </a:ext>
            </a:extLst>
          </p:cNvPr>
          <p:cNvSpPr>
            <a:spLocks noGrp="1"/>
          </p:cNvSpPr>
          <p:nvPr>
            <p:ph sz="half" idx="2"/>
          </p:nvPr>
        </p:nvSpPr>
        <p:spPr>
          <a:xfrm>
            <a:off x="643468" y="2638043"/>
            <a:ext cx="3363974" cy="3415623"/>
          </a:xfrm>
        </p:spPr>
        <p:txBody>
          <a:bodyPr vert="horz" lIns="91440" tIns="45720" rIns="91440" bIns="45720" rtlCol="0">
            <a:normAutofit/>
          </a:bodyPr>
          <a:lstStyle/>
          <a:p>
            <a:r>
              <a:rPr lang="en-US" sz="2000"/>
              <a:t>The Main Screen Opens After the Splash Screen </a:t>
            </a:r>
          </a:p>
          <a:p>
            <a:r>
              <a:rPr lang="en-US" sz="2000"/>
              <a:t>The Following are the Buttons on the Screen:-</a:t>
            </a:r>
          </a:p>
          <a:p>
            <a:r>
              <a:rPr lang="en-US" sz="2000"/>
              <a:t>Login Button</a:t>
            </a:r>
          </a:p>
          <a:p>
            <a:r>
              <a:rPr lang="en-US" sz="2000"/>
              <a:t>Student Registration</a:t>
            </a:r>
          </a:p>
          <a:p>
            <a:r>
              <a:rPr lang="en-US" sz="2000"/>
              <a:t>Feedback</a:t>
            </a:r>
          </a:p>
          <a:p>
            <a:r>
              <a:rPr lang="en-US" sz="2000"/>
              <a:t>Information</a:t>
            </a:r>
          </a:p>
        </p:txBody>
      </p:sp>
      <p:pic>
        <p:nvPicPr>
          <p:cNvPr id="5" name="Picture 2" descr="A close up of text on a white background&#10;&#10;Description automatically generated">
            <a:extLst>
              <a:ext uri="{FF2B5EF4-FFF2-40B4-BE49-F238E27FC236}">
                <a16:creationId xmlns:a16="http://schemas.microsoft.com/office/drawing/2014/main" id="{24E4749F-9143-44C3-95E4-B81D88B76C2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297763" y="871700"/>
            <a:ext cx="6250769" cy="495373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730137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Feedback Screen:</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BD5A580-308E-4C5E-A550-A2AC5EBDD291}"/>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dirty="0">
                <a:solidFill>
                  <a:schemeClr val="bg1"/>
                </a:solidFill>
              </a:rPr>
              <a:t>If any user has to give feedback, they can do so by clicking on the Feedback screen on the main screen, after which they will be directed to this page</a:t>
            </a:r>
          </a:p>
        </p:txBody>
      </p:sp>
      <p:pic>
        <p:nvPicPr>
          <p:cNvPr id="61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461338" y="484632"/>
            <a:ext cx="5895408" cy="57332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52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Information Screen:</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EB7BE1-73A9-4C4E-A0B5-ADF40D979AB1}"/>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dirty="0">
                <a:solidFill>
                  <a:schemeClr val="bg1"/>
                </a:solidFill>
              </a:rPr>
              <a:t>To the Right is the information screen. Information related to the organization will be displayed here. Information like the various departments and information related to this department and detailed list of Recruiters and creators of the application.</a:t>
            </a:r>
          </a:p>
        </p:txBody>
      </p:sp>
      <p:pic>
        <p:nvPicPr>
          <p:cNvPr id="717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453740" y="484632"/>
            <a:ext cx="5910604" cy="57332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0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Login Screen:-</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2E12D7-CC09-4080-B8F4-7F688704ED3C}"/>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Login Screen has three different Sections </a:t>
            </a:r>
          </a:p>
          <a:p>
            <a:r>
              <a:rPr lang="en-US" sz="2000">
                <a:solidFill>
                  <a:schemeClr val="bg1"/>
                </a:solidFill>
              </a:rPr>
              <a:t>Student Login</a:t>
            </a:r>
          </a:p>
          <a:p>
            <a:r>
              <a:rPr lang="en-US" sz="2000">
                <a:solidFill>
                  <a:schemeClr val="bg1"/>
                </a:solidFill>
              </a:rPr>
              <a:t>Teacher Login</a:t>
            </a:r>
          </a:p>
          <a:p>
            <a:r>
              <a:rPr lang="en-US" sz="2000">
                <a:solidFill>
                  <a:schemeClr val="bg1"/>
                </a:solidFill>
              </a:rPr>
              <a:t>Admin Login</a:t>
            </a:r>
          </a:p>
        </p:txBody>
      </p:sp>
      <p:pic>
        <p:nvPicPr>
          <p:cNvPr id="40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110716" y="704368"/>
            <a:ext cx="6596652" cy="529381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253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134">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300" kern="1200">
                <a:solidFill>
                  <a:schemeClr val="bg1"/>
                </a:solidFill>
                <a:latin typeface="+mj-lt"/>
                <a:ea typeface="+mj-ea"/>
                <a:cs typeface="+mj-cs"/>
              </a:rPr>
              <a:t>Student Registration Screen:</a:t>
            </a:r>
          </a:p>
        </p:txBody>
      </p:sp>
      <p:cxnSp>
        <p:nvCxnSpPr>
          <p:cNvPr id="5125" name="Straight Connector 136">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AB2855-A74C-45DA-9AB8-BBE851A3AF38}"/>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1700">
                <a:solidFill>
                  <a:schemeClr val="bg1"/>
                </a:solidFill>
              </a:rPr>
              <a:t>To the right is the student registration screen. If a new student user wants to register than by clicking the Student Registration button the above registration screen will appear where in the user must enter their details</a:t>
            </a:r>
          </a:p>
          <a:p>
            <a:r>
              <a:rPr lang="en-US" sz="1700">
                <a:solidFill>
                  <a:schemeClr val="bg1"/>
                </a:solidFill>
              </a:rPr>
              <a:t>Email-ID Must Be an original Email-Id as a Verification Code will be sent to his/her email-id.</a:t>
            </a:r>
          </a:p>
          <a:p>
            <a:r>
              <a:rPr lang="en-US" sz="1700">
                <a:solidFill>
                  <a:schemeClr val="bg1"/>
                </a:solidFill>
              </a:rPr>
              <a:t>Student PID and Password Will also be sent on the Email-ID after Registration is complete</a:t>
            </a:r>
          </a:p>
          <a:p>
            <a:endParaRPr lang="en-US" sz="1700">
              <a:solidFill>
                <a:schemeClr val="bg1"/>
              </a:solidFill>
            </a:endParaRPr>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110716" y="597174"/>
            <a:ext cx="6596652" cy="550820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80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5570</Words>
  <Application>Microsoft Office PowerPoint</Application>
  <PresentationFormat>Widescreen</PresentationFormat>
  <Paragraphs>477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College Database Management System</vt:lpstr>
      <vt:lpstr>Introduction</vt:lpstr>
      <vt:lpstr> Splash Screen with A progress bar: - </vt:lpstr>
      <vt:lpstr>Code that displays the splash screen</vt:lpstr>
      <vt:lpstr>Main Screen :-</vt:lpstr>
      <vt:lpstr>Feedback Screen:</vt:lpstr>
      <vt:lpstr>Information Screen:</vt:lpstr>
      <vt:lpstr>Login Screen:-</vt:lpstr>
      <vt:lpstr>Student Registration Screen:</vt:lpstr>
      <vt:lpstr>Post-Student Registration</vt:lpstr>
      <vt:lpstr>Student Screen After Sign In:</vt:lpstr>
      <vt:lpstr>Function to gets data from the database</vt:lpstr>
      <vt:lpstr>Student Marksheet:</vt:lpstr>
      <vt:lpstr>Function that Loads the Student Marksheet </vt:lpstr>
      <vt:lpstr>Student Course Alloted By Admin:</vt:lpstr>
      <vt:lpstr>Comparison Of IAT Scores With Highest Marks:</vt:lpstr>
      <vt:lpstr>Teacher’s  Screen After Sign In:</vt:lpstr>
      <vt:lpstr>Function that Updates the Teacher Details</vt:lpstr>
      <vt:lpstr>Teacher Entering Marks:</vt:lpstr>
      <vt:lpstr>Function that Loads the students Marksheet for teacher to Enter Marks</vt:lpstr>
      <vt:lpstr>Student List In Teacher Screen:</vt:lpstr>
      <vt:lpstr>Function that Loads the Students Details of Students who have taken the course which the teacher is teaching</vt:lpstr>
      <vt:lpstr>Courses' Tab in Teachers Screen</vt:lpstr>
      <vt:lpstr>Admin Screen After Sign In:</vt:lpstr>
      <vt:lpstr>Add Teacher Screen:</vt:lpstr>
      <vt:lpstr>Teachers Detail In Admin Screen:</vt:lpstr>
      <vt:lpstr>After clicking on a Faculty Id:-</vt:lpstr>
      <vt:lpstr>Student Details In Admin Screen:</vt:lpstr>
      <vt:lpstr>After Clicking On Student ID :</vt:lpstr>
      <vt:lpstr>Admin Allotting Courses to Student &amp; Teacher:</vt:lpstr>
      <vt:lpstr>Function to add course to teacher</vt:lpstr>
      <vt:lpstr>Function to add course to Student</vt:lpstr>
      <vt:lpstr>Admin Viewing Feedback given as per course:-</vt:lpstr>
      <vt:lpstr>Function to that load the Feedback</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Database Management System</dc:title>
  <dc:creator>REUBEN JOSLIN COUTINHO</dc:creator>
  <cp:lastModifiedBy>REUBEN JOSLIN COUTINHO</cp:lastModifiedBy>
  <cp:revision>1</cp:revision>
  <dcterms:created xsi:type="dcterms:W3CDTF">2020-04-21T17:50:28Z</dcterms:created>
  <dcterms:modified xsi:type="dcterms:W3CDTF">2020-08-16T12:43:06Z</dcterms:modified>
</cp:coreProperties>
</file>