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3421" r:id="rId5"/>
    <p:sldId id="3449" r:id="rId6"/>
    <p:sldId id="3451" r:id="rId7"/>
    <p:sldId id="3452" r:id="rId8"/>
    <p:sldId id="3450" r:id="rId9"/>
  </p:sldIdLst>
  <p:sldSz cx="12192000" cy="6858000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nsumer" id="{6CC03249-EFCF-684D-8BBE-0433EBC0E279}">
          <p14:sldIdLst>
            <p14:sldId id="3421"/>
            <p14:sldId id="3449"/>
            <p14:sldId id="3451"/>
            <p14:sldId id="3452"/>
            <p14:sldId id="345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trin Abwerzger" initials="KA" lastIdx="5" clrIdx="0">
    <p:extLst>
      <p:ext uri="{19B8F6BF-5375-455C-9EA6-DF929625EA0E}">
        <p15:presenceInfo xmlns:p15="http://schemas.microsoft.com/office/powerpoint/2012/main" userId="S::katrin@propertyguru.com.sg::57a956f5-6c3d-49cc-9ddb-9b2e3540b9d0" providerId="AD"/>
      </p:ext>
    </p:extLst>
  </p:cmAuthor>
  <p:cmAuthor id="2" name="Arvin Setiawan" initials="AS" lastIdx="5" clrIdx="1">
    <p:extLst>
      <p:ext uri="{19B8F6BF-5375-455C-9EA6-DF929625EA0E}">
        <p15:presenceInfo xmlns:p15="http://schemas.microsoft.com/office/powerpoint/2012/main" userId="S::arvin@propertyguru.com.sg::1940b692-12c7-4a7d-b2da-6bc90af0db14" providerId="AD"/>
      </p:ext>
    </p:extLst>
  </p:cmAuthor>
  <p:cmAuthor id="3" name="Vivek Kumar" initials="VK" lastIdx="4" clrIdx="2">
    <p:extLst>
      <p:ext uri="{19B8F6BF-5375-455C-9EA6-DF929625EA0E}">
        <p15:presenceInfo xmlns:p15="http://schemas.microsoft.com/office/powerpoint/2012/main" userId="S::vivek@propertyguru.com::68ba5b7f-ef00-458a-8572-b6d9f3e47ac6" providerId="AD"/>
      </p:ext>
    </p:extLst>
  </p:cmAuthor>
  <p:cmAuthor id="4" name="Gururaj Belagali" initials="GB" lastIdx="3" clrIdx="3">
    <p:extLst>
      <p:ext uri="{19B8F6BF-5375-455C-9EA6-DF929625EA0E}">
        <p15:presenceInfo xmlns:p15="http://schemas.microsoft.com/office/powerpoint/2012/main" userId="S::gururaj@propertyguru.com.sg::caaddbe1-c7d1-4ce3-89a7-0dd78ec33b74" providerId="AD"/>
      </p:ext>
    </p:extLst>
  </p:cmAuthor>
  <p:cmAuthor id="5" name="Doron Hallis" initials="DH" lastIdx="1" clrIdx="4">
    <p:extLst>
      <p:ext uri="{19B8F6BF-5375-455C-9EA6-DF929625EA0E}">
        <p15:presenceInfo xmlns:p15="http://schemas.microsoft.com/office/powerpoint/2012/main" userId="S::doron@propertyguru.com.sg::2a9fd047-3563-436a-b170-3da378b46ba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17A39"/>
    <a:srgbClr val="D7D7D7"/>
    <a:srgbClr val="D9D9D9"/>
    <a:srgbClr val="D7D8D7"/>
    <a:srgbClr val="FFC72C"/>
    <a:srgbClr val="E63D30"/>
    <a:srgbClr val="E03C31"/>
    <a:srgbClr val="E8E8E8"/>
    <a:srgbClr val="6366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05"/>
    <p:restoredTop sz="88668"/>
  </p:normalViewPr>
  <p:slideViewPr>
    <p:cSldViewPr snapToGrid="0">
      <p:cViewPr varScale="1">
        <p:scale>
          <a:sx n="99" d="100"/>
          <a:sy n="99" d="100"/>
        </p:scale>
        <p:origin x="112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E8733F8-9DF4-4C00-9634-4CEE033F716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0EB87C-C1E7-43E5-ABA9-003B3C36FE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36768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86F447B5-CB6A-4D83-B948-3053E3422D49}" type="datetimeFigureOut">
              <a:rPr lang="en-GB" smtClean="0"/>
              <a:t>13/02/2022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D5351C-28FA-4D90-9B6A-FCC5FD8EE0B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781FEC-5B70-4329-B5B1-46ACB5070CD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36768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FC8BC187-92CC-4560-8EDE-40435037CF5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2112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223DF37-1C7B-4DE1-A621-854B36F0CE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CD052B-26B0-4E96-A8E7-7E11E9538159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AC91C7A1-ABF8-4402-9E15-FD0B06FD9444}" type="datetimeFigureOut">
              <a:rPr lang="en-GB" smtClean="0"/>
              <a:t>13/02/2022</a:t>
            </a:fld>
            <a:endParaRPr lang="en-GB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D1E51FF9-B9F3-41BC-8581-747D5956B3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03263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GB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90E23658-9896-470E-B3B5-493CF46A9C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5008" y="4444861"/>
            <a:ext cx="5560060" cy="3636705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5071D9-F60A-45FA-80C3-362583811D7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8AF346-3C6C-4007-8B15-FE15BAADA6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36768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5F404E74-1ABF-4B2C-9AED-A8F15E94B847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81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147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549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Districts/Completion year with the largest errors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4103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Districts/Completion year with the largest errors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928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sv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 Pictur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large city&#10;&#10;Description automatically generated">
            <a:extLst>
              <a:ext uri="{FF2B5EF4-FFF2-40B4-BE49-F238E27FC236}">
                <a16:creationId xmlns:a16="http://schemas.microsoft.com/office/drawing/2014/main" id="{25399266-330B-E142-83C1-80E0B53B5A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28" b="10228"/>
          <a:stretch/>
        </p:blipFill>
        <p:spPr>
          <a:xfrm>
            <a:off x="5294671" y="0"/>
            <a:ext cx="6897329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5E04508-6DF9-ED41-94BA-DD8D880864A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1">
                  <a:alpha val="31000"/>
                </a:schemeClr>
              </a:gs>
              <a:gs pos="47000">
                <a:schemeClr val="accent1"/>
              </a:gs>
              <a:gs pos="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2728461-3420-47C2-B0DC-8A0E76F83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364" y="6356356"/>
            <a:ext cx="4114800" cy="36512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1008C4B-E91F-4608-9274-686E818A469C}"/>
              </a:ext>
            </a:extLst>
          </p:cNvPr>
          <p:cNvCxnSpPr>
            <a:cxnSpLocks/>
          </p:cNvCxnSpPr>
          <p:nvPr userDrawn="1"/>
        </p:nvCxnSpPr>
        <p:spPr>
          <a:xfrm>
            <a:off x="827567" y="977200"/>
            <a:ext cx="11353800" cy="0"/>
          </a:xfrm>
          <a:prstGeom prst="line">
            <a:avLst/>
          </a:prstGeom>
          <a:ln w="5715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E46D6FD8-C2BF-4B5F-996D-452624021D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39364" y="1391374"/>
            <a:ext cx="5204236" cy="3003635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0AAA4DFF-FEEE-4F40-B29F-F16636444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9364" y="4616957"/>
            <a:ext cx="5204236" cy="1075836"/>
          </a:xfrm>
        </p:spPr>
        <p:txBody>
          <a:bodyPr anchor="t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E41231F-D7B2-4C82-A99A-791C920FD6F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22288" y="614136"/>
            <a:ext cx="3156771" cy="206625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33B96E12-A599-499D-9877-EA7675C8AB7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6719" y="416770"/>
            <a:ext cx="28575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94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P White 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6D582243-72B7-49BD-93AE-9EAFB4AD97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57" t="5419" r="36903" b="6831"/>
          <a:stretch/>
        </p:blipFill>
        <p:spPr>
          <a:xfrm>
            <a:off x="1" y="2850776"/>
            <a:ext cx="12192000" cy="400722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155FEAD4-0EC9-48EA-A1FB-02021C243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35251" y="2762250"/>
            <a:ext cx="6921500" cy="15367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>
                <a:solidFill>
                  <a:srgbClr val="4D4C4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DD183D8A-D4C4-4993-9CBA-57F6A87424B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50549" y="518899"/>
            <a:ext cx="1893231" cy="2160000"/>
          </a:xfrm>
          <a:prstGeom prst="rect">
            <a:avLst/>
          </a:prstGeom>
        </p:spPr>
      </p:pic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19DB972C-F296-420D-8EA2-C1270CE7CD75}"/>
              </a:ext>
            </a:extLst>
          </p:cNvPr>
          <p:cNvSpPr txBox="1">
            <a:spLocks/>
          </p:cNvSpPr>
          <p:nvPr userDrawn="1"/>
        </p:nvSpPr>
        <p:spPr>
          <a:xfrm>
            <a:off x="0" y="6324272"/>
            <a:ext cx="49320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SG" sz="1000">
                <a:solidFill>
                  <a:srgbClr val="97999B"/>
                </a:solidFill>
                <a:ea typeface="Tahoma" panose="020B0604030504040204" pitchFamily="34" charset="0"/>
                <a:cs typeface="Segoe UI Semibold" panose="020B0702040204020203" pitchFamily="34" charset="0"/>
              </a:rPr>
              <a:t>Copyright © PropertyGuru Group</a:t>
            </a:r>
            <a:br>
              <a:rPr lang="en-SG" sz="1000">
                <a:solidFill>
                  <a:srgbClr val="97999B"/>
                </a:solidFill>
                <a:ea typeface="Tahoma" panose="020B0604030504040204" pitchFamily="34" charset="0"/>
                <a:cs typeface="Segoe UI Semibold" panose="020B0702040204020203" pitchFamily="34" charset="0"/>
              </a:rPr>
            </a:br>
            <a:r>
              <a:rPr lang="en-SG" sz="1000">
                <a:solidFill>
                  <a:srgbClr val="97999B"/>
                </a:solidFill>
                <a:ea typeface="Tahoma" panose="020B0604030504040204" pitchFamily="34" charset="0"/>
                <a:cs typeface="Segoe UI Semibold" panose="020B0702040204020203" pitchFamily="34" charset="0"/>
              </a:rPr>
              <a:t>Asia's Leading Online Property Group.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04579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Content (Circular Bullets)">
  <p:cSld name="1_Title &amp; Content (Circular Bullets)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"/>
          <p:cNvGrpSpPr/>
          <p:nvPr/>
        </p:nvGrpSpPr>
        <p:grpSpPr>
          <a:xfrm>
            <a:off x="-7306" y="461797"/>
            <a:ext cx="11361106" cy="783847"/>
            <a:chOff x="18111" y="448003"/>
            <a:chExt cx="11361106" cy="783847"/>
          </a:xfrm>
        </p:grpSpPr>
        <p:grpSp>
          <p:nvGrpSpPr>
            <p:cNvPr id="22" name="Google Shape;22;p3"/>
            <p:cNvGrpSpPr/>
            <p:nvPr/>
          </p:nvGrpSpPr>
          <p:grpSpPr>
            <a:xfrm>
              <a:off x="317500" y="448003"/>
              <a:ext cx="11061717" cy="783847"/>
              <a:chOff x="317500" y="502346"/>
              <a:chExt cx="11061717" cy="783847"/>
            </a:xfrm>
          </p:grpSpPr>
          <p:pic>
            <p:nvPicPr>
              <p:cNvPr id="23" name="Google Shape;23;p3"/>
              <p:cNvPicPr preferRelativeResize="0"/>
              <p:nvPr/>
            </p:nvPicPr>
            <p:blipFill rotWithShape="1">
              <a:blip r:embed="rId2">
                <a:alphaModFix/>
              </a:blip>
              <a:srcRect l="34494" t="3387" r="28123" b="42563"/>
              <a:stretch/>
            </p:blipFill>
            <p:spPr>
              <a:xfrm>
                <a:off x="317500" y="502346"/>
                <a:ext cx="777609" cy="783847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24" name="Google Shape;24;p3"/>
              <p:cNvCxnSpPr/>
              <p:nvPr/>
            </p:nvCxnSpPr>
            <p:spPr>
              <a:xfrm>
                <a:off x="1049301" y="1086857"/>
                <a:ext cx="10329916" cy="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E53E3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cxnSp>
          <p:nvCxnSpPr>
            <p:cNvPr id="25" name="Google Shape;25;p3"/>
            <p:cNvCxnSpPr/>
            <p:nvPr/>
          </p:nvCxnSpPr>
          <p:spPr>
            <a:xfrm>
              <a:off x="18111" y="839927"/>
              <a:ext cx="304800" cy="0"/>
            </a:xfrm>
            <a:prstGeom prst="straightConnector1">
              <a:avLst/>
            </a:prstGeom>
            <a:noFill/>
            <a:ln w="38100" cap="flat" cmpd="sng">
              <a:solidFill>
                <a:srgbClr val="E53E30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>
            <a:off x="739364" y="1449388"/>
            <a:ext cx="10614436" cy="472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2000"/>
              <a:buChar char="•"/>
              <a:defRPr>
                <a:solidFill>
                  <a:srgbClr val="434343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1800"/>
              <a:buChar char="•"/>
              <a:defRPr>
                <a:solidFill>
                  <a:srgbClr val="434343"/>
                </a:solidFill>
              </a:defRPr>
            </a:lvl2pPr>
            <a:lvl3pPr marL="1371600" lvl="2" indent="-330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1600"/>
              <a:buChar char="•"/>
              <a:defRPr>
                <a:solidFill>
                  <a:srgbClr val="434343"/>
                </a:solidFill>
              </a:defRPr>
            </a:lvl3pPr>
            <a:lvl4pPr marL="1828800" lvl="3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1400"/>
              <a:buChar char="•"/>
              <a:defRPr>
                <a:solidFill>
                  <a:srgbClr val="434343"/>
                </a:solidFill>
              </a:defRPr>
            </a:lvl4pPr>
            <a:lvl5pPr marL="2286000" lvl="4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1400"/>
              <a:buChar char="•"/>
              <a:defRPr>
                <a:solidFill>
                  <a:srgbClr val="434343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1800"/>
              <a:buChar char="•"/>
              <a:defRPr>
                <a:solidFill>
                  <a:srgbClr val="434343"/>
                </a:solidFill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1800"/>
              <a:buChar char="•"/>
              <a:defRPr>
                <a:solidFill>
                  <a:srgbClr val="434343"/>
                </a:solidFill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1800"/>
              <a:buChar char="•"/>
              <a:defRPr>
                <a:solidFill>
                  <a:srgbClr val="434343"/>
                </a:solidFill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34343"/>
              </a:buClr>
              <a:buSzPts val="1800"/>
              <a:buChar char="•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1191844" y="102735"/>
            <a:ext cx="9880599" cy="9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600"/>
              <a:buFont typeface="Arial"/>
              <a:buNone/>
              <a:defRPr sz="3600" b="0">
                <a:solidFill>
                  <a:srgbClr val="43434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ftr" idx="11"/>
          </p:nvPr>
        </p:nvSpPr>
        <p:spPr>
          <a:xfrm>
            <a:off x="739364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97999B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66368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Content (Uppercase Alphabetical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Oval 14"/>
          <p:cNvSpPr/>
          <p:nvPr/>
        </p:nvSpPr>
        <p:spPr>
          <a:xfrm>
            <a:off x="11593032" y="6344689"/>
            <a:ext cx="406601" cy="406601"/>
          </a:xfrm>
          <a:prstGeom prst="ellipse">
            <a:avLst/>
          </a:prstGeom>
          <a:solidFill>
            <a:srgbClr val="E53E3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000" b="1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643" name="Group 6"/>
          <p:cNvGrpSpPr/>
          <p:nvPr/>
        </p:nvGrpSpPr>
        <p:grpSpPr>
          <a:xfrm>
            <a:off x="4" y="461795"/>
            <a:ext cx="11353801" cy="1087333"/>
            <a:chOff x="0" y="0"/>
            <a:chExt cx="11353799" cy="1087331"/>
          </a:xfrm>
        </p:grpSpPr>
        <p:grpSp>
          <p:nvGrpSpPr>
            <p:cNvPr id="641" name="Group 7"/>
            <p:cNvGrpSpPr/>
            <p:nvPr/>
          </p:nvGrpSpPr>
          <p:grpSpPr>
            <a:xfrm>
              <a:off x="304799" y="-1"/>
              <a:ext cx="11049001" cy="1087333"/>
              <a:chOff x="0" y="0"/>
              <a:chExt cx="11048999" cy="1087331"/>
            </a:xfrm>
          </p:grpSpPr>
          <p:pic>
            <p:nvPicPr>
              <p:cNvPr id="639" name="Picture 9" descr="Picture 9"/>
              <p:cNvPicPr>
                <a:picLocks noChangeAspect="1"/>
              </p:cNvPicPr>
              <p:nvPr/>
            </p:nvPicPr>
            <p:blipFill>
              <a:blip r:embed="rId2"/>
              <a:srcRect l="34494" t="3387" r="28123" b="42563"/>
              <a:stretch>
                <a:fillRect/>
              </a:stretch>
            </p:blipFill>
            <p:spPr>
              <a:xfrm>
                <a:off x="0" y="-1"/>
                <a:ext cx="1078680" cy="108733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640" name="Straight Connector 10"/>
              <p:cNvSpPr/>
              <p:nvPr/>
            </p:nvSpPr>
            <p:spPr>
              <a:xfrm>
                <a:off x="1003603" y="805113"/>
                <a:ext cx="10045397" cy="1"/>
              </a:xfrm>
              <a:prstGeom prst="line">
                <a:avLst/>
              </a:prstGeom>
              <a:noFill/>
              <a:ln w="57150" cap="flat">
                <a:solidFill>
                  <a:srgbClr val="E53E3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642" name="Straight Connector 8"/>
            <p:cNvSpPr/>
            <p:nvPr/>
          </p:nvSpPr>
          <p:spPr>
            <a:xfrm>
              <a:off x="0" y="520855"/>
              <a:ext cx="354714" cy="1"/>
            </a:xfrm>
            <a:prstGeom prst="line">
              <a:avLst/>
            </a:prstGeom>
            <a:noFill/>
            <a:ln w="57150" cap="flat">
              <a:solidFill>
                <a:srgbClr val="E53E3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644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FontTx/>
              <a:buAutoNum type="alphaUcPeriod"/>
              <a:defRPr>
                <a:latin typeface="Avenir Book"/>
                <a:ea typeface="Avenir Book"/>
                <a:cs typeface="Avenir Book"/>
                <a:sym typeface="Avenir Book"/>
              </a:defRPr>
            </a:lvl1pPr>
            <a:lvl2pPr marL="758788" indent="-349232">
              <a:buFontTx/>
              <a:buAutoNum type="alphaUcPeriod"/>
              <a:defRPr>
                <a:latin typeface="Avenir Book"/>
                <a:ea typeface="Avenir Book"/>
                <a:cs typeface="Avenir Book"/>
                <a:sym typeface="Avenir Book"/>
              </a:defRPr>
            </a:lvl2pPr>
            <a:lvl3pPr marL="1048491" indent="-289705">
              <a:buFontTx/>
              <a:buAutoNum type="alphaUcPeriod"/>
              <a:defRPr>
                <a:latin typeface="Avenir Book"/>
                <a:ea typeface="Avenir Book"/>
                <a:cs typeface="Avenir Book"/>
                <a:sym typeface="Avenir Book"/>
              </a:defRPr>
            </a:lvl3pPr>
            <a:lvl4pPr marL="1366089" indent="-362839">
              <a:buFontTx/>
              <a:buAutoNum type="alphaUcPeriod"/>
              <a:defRPr>
                <a:latin typeface="Avenir Book"/>
                <a:ea typeface="Avenir Book"/>
                <a:cs typeface="Avenir Book"/>
                <a:sym typeface="Avenir Book"/>
              </a:defRPr>
            </a:lvl4pPr>
            <a:lvl5pPr marL="1632777" indent="-362840">
              <a:buFontTx/>
              <a:buAutoNum type="alphaUcPeriod"/>
              <a:defRPr>
                <a:latin typeface="Avenir Book"/>
                <a:ea typeface="Avenir Book"/>
                <a:cs typeface="Avenir Book"/>
                <a:sym typeface="Avenir Book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652152" y="6391598"/>
            <a:ext cx="284582" cy="294641"/>
          </a:xfrm>
          <a:prstGeom prst="rect">
            <a:avLst/>
          </a:prstGeom>
        </p:spPr>
        <p:txBody>
          <a:bodyPr/>
          <a:lstStyle>
            <a:lvl1pPr>
              <a:defRPr b="0"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4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Avenir Black"/>
                <a:ea typeface="Avenir Black"/>
                <a:cs typeface="Avenir Black"/>
                <a:sym typeface="Avenir Black"/>
              </a:defRPr>
            </a:lvl1pPr>
          </a:lstStyle>
          <a:p>
            <a:r>
              <a:t>Title Text</a:t>
            </a:r>
          </a:p>
        </p:txBody>
      </p:sp>
    </p:spTree>
    <p:extLst>
      <p:ext uri="{BB962C8B-B14F-4D97-AF65-F5344CB8AC3E}">
        <p14:creationId xmlns:p14="http://schemas.microsoft.com/office/powerpoint/2010/main" val="14990648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w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10BAB3-C8A0-4698-9B96-75D013003C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36" r="27613" b="26164"/>
          <a:stretch/>
        </p:blipFill>
        <p:spPr>
          <a:xfrm>
            <a:off x="-1" y="0"/>
            <a:ext cx="12192001" cy="6876992"/>
          </a:xfrm>
          <a:prstGeom prst="rect">
            <a:avLst/>
          </a:prstGeom>
        </p:spPr>
      </p:pic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2728461-3420-47C2-B0DC-8A0E76F83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364" y="6356356"/>
            <a:ext cx="4114800" cy="36512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1008C4B-E91F-4608-9274-686E818A469C}"/>
              </a:ext>
            </a:extLst>
          </p:cNvPr>
          <p:cNvCxnSpPr>
            <a:cxnSpLocks/>
          </p:cNvCxnSpPr>
          <p:nvPr userDrawn="1"/>
        </p:nvCxnSpPr>
        <p:spPr>
          <a:xfrm>
            <a:off x="827567" y="977200"/>
            <a:ext cx="11353800" cy="0"/>
          </a:xfrm>
          <a:prstGeom prst="line">
            <a:avLst/>
          </a:prstGeom>
          <a:ln w="57150">
            <a:solidFill>
              <a:srgbClr val="E53E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E46D6FD8-C2BF-4B5F-996D-452624021D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9364" y="1391375"/>
            <a:ext cx="5544000" cy="1616636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5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0AAA4DFF-FEEE-4F40-B29F-F16636444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9364" y="3156867"/>
            <a:ext cx="5580000" cy="43901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E41231F-D7B2-4C82-A99A-791C920FD6F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22288" y="614136"/>
            <a:ext cx="3156771" cy="206625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33B96E12-A599-499D-9877-EA7675C8AB7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6719" y="416770"/>
            <a:ext cx="28575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311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(Circular Bulle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798963F-DAC8-4EE4-B0E9-A11FA3209F10}"/>
              </a:ext>
            </a:extLst>
          </p:cNvPr>
          <p:cNvGrpSpPr/>
          <p:nvPr userDrawn="1"/>
        </p:nvGrpSpPr>
        <p:grpSpPr>
          <a:xfrm>
            <a:off x="0" y="182348"/>
            <a:ext cx="11118697" cy="805110"/>
            <a:chOff x="12695" y="429897"/>
            <a:chExt cx="11118697" cy="80511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A10205C-7D9A-4EB2-9A7B-EF4917D5AE33}"/>
                </a:ext>
              </a:extLst>
            </p:cNvPr>
            <p:cNvGrpSpPr/>
            <p:nvPr/>
          </p:nvGrpSpPr>
          <p:grpSpPr>
            <a:xfrm>
              <a:off x="317500" y="429897"/>
              <a:ext cx="10813892" cy="805110"/>
              <a:chOff x="317500" y="484240"/>
              <a:chExt cx="10813892" cy="805110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EEA7C0E0-D6A7-45AB-B89F-FF0457E3632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494" t="3387" r="28124" b="42563"/>
              <a:stretch/>
            </p:blipFill>
            <p:spPr>
              <a:xfrm>
                <a:off x="317500" y="484240"/>
                <a:ext cx="798703" cy="805110"/>
              </a:xfrm>
              <a:prstGeom prst="rect">
                <a:avLst/>
              </a:prstGeom>
            </p:spPr>
          </p:pic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51D79E39-3DF1-4C0E-BFC6-0340C02D8C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5997" y="1078886"/>
                <a:ext cx="10045395" cy="0"/>
              </a:xfrm>
              <a:prstGeom prst="line">
                <a:avLst/>
              </a:prstGeom>
              <a:ln w="38100">
                <a:solidFill>
                  <a:srgbClr val="E53E3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83AD844-C980-4ABD-B7DD-F05905558FB4}"/>
                </a:ext>
              </a:extLst>
            </p:cNvPr>
            <p:cNvCxnSpPr>
              <a:cxnSpLocks/>
            </p:cNvCxnSpPr>
            <p:nvPr/>
          </p:nvCxnSpPr>
          <p:spPr>
            <a:xfrm>
              <a:off x="12695" y="816282"/>
              <a:ext cx="354713" cy="0"/>
            </a:xfrm>
            <a:prstGeom prst="line">
              <a:avLst/>
            </a:prstGeom>
            <a:ln w="38100">
              <a:solidFill>
                <a:srgbClr val="E53E3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3CF31-AF40-4645-B99A-1E8EF7701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367" y="1203787"/>
            <a:ext cx="10614436" cy="4973176"/>
          </a:xfrm>
        </p:spPr>
        <p:txBody>
          <a:bodyPr/>
          <a:lstStyle>
            <a:lvl1pPr marL="355582" indent="-355582">
              <a:defRPr/>
            </a:lvl1pPr>
            <a:lvl2pPr marL="723865" indent="-317484">
              <a:defRPr>
                <a:solidFill>
                  <a:srgbClr val="63666A"/>
                </a:solidFill>
              </a:defRPr>
            </a:lvl2pPr>
            <a:lvl3pPr marL="990550" indent="-228589">
              <a:defRPr/>
            </a:lvl3pPr>
            <a:lvl4pPr marL="1257238" indent="-228589">
              <a:defRPr/>
            </a:lvl4pPr>
            <a:lvl5pPr marL="1523925" indent="-228589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AA5AEB3D-FB4E-4194-BA0D-7B9FA01FF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699" y="0"/>
            <a:ext cx="9880599" cy="7769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5289B95-25BF-0249-843D-A908E6FDDF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2443" y="6356356"/>
            <a:ext cx="50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E068F809-0F31-40DB-91B3-7A0BD41BC8C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41DC47EC-1AAA-124F-BDA7-66CF18BA3E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101943" y="6356356"/>
            <a:ext cx="1429614" cy="365125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algn="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1978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Section Divider">
    <p:bg>
      <p:bgPr>
        <a:blipFill dpi="0" rotWithShape="1">
          <a:blip r:embed="rId2">
            <a:lum/>
          </a:blip>
          <a:srcRect/>
          <a:stretch>
            <a:fillRect t="-133000" b="-13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E278C-5AC3-4089-B3E3-42E16CA56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0716" y="2300176"/>
            <a:ext cx="6918437" cy="2262299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798AFE4-4091-4875-B2F5-F79381D4F5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2"/>
          <a:stretch/>
        </p:blipFill>
        <p:spPr>
          <a:xfrm>
            <a:off x="3" y="351000"/>
            <a:ext cx="3077884" cy="61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249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White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E278C-5AC3-4089-B3E3-42E16CA56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0716" y="2300176"/>
            <a:ext cx="6918437" cy="2262299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800" b="0">
                <a:solidFill>
                  <a:srgbClr val="4D4C4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23C91-7E0D-4C8F-8255-4636E24D2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20716" y="4589469"/>
            <a:ext cx="6918437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97999B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C3CDF2-9B97-4A78-B0B4-EED13B20EC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88"/>
          <a:stretch/>
        </p:blipFill>
        <p:spPr>
          <a:xfrm>
            <a:off x="3" y="351000"/>
            <a:ext cx="3072559" cy="61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184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(Circular Bulle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82599-70C4-4015-8BDA-A2A7D50308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9364" y="1825625"/>
            <a:ext cx="5181600" cy="4351338"/>
          </a:xfrm>
        </p:spPr>
        <p:txBody>
          <a:bodyPr/>
          <a:lstStyle>
            <a:lvl1pPr marL="355582" indent="-355582">
              <a:defRPr/>
            </a:lvl1pPr>
            <a:lvl2pPr marL="723865" indent="-312723">
              <a:defRPr/>
            </a:lvl2pPr>
            <a:lvl3pPr marL="990550" indent="-228589">
              <a:defRPr/>
            </a:lvl3pPr>
            <a:lvl4pPr marL="1257238" indent="-228589">
              <a:defRPr/>
            </a:lvl4pPr>
            <a:lvl5pPr marL="1523925" indent="-228589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8FD72B-DDC4-4A97-84D6-513B11BD7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355582" indent="-355582">
              <a:defRPr/>
            </a:lvl1pPr>
            <a:lvl2pPr marL="723865" indent="-330184">
              <a:defRPr/>
            </a:lvl2pPr>
            <a:lvl3pPr marL="990550" indent="-266687">
              <a:defRPr/>
            </a:lvl3pPr>
            <a:lvl4pPr marL="1257238" indent="-228589">
              <a:defRPr/>
            </a:lvl4pPr>
            <a:lvl5pPr marL="1523925" indent="-266687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1F214E1-B493-A743-B6BA-9B82C6EDD3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2443" y="6356356"/>
            <a:ext cx="50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E068F809-0F31-40DB-91B3-7A0BD41BC8C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625E1954-BC4A-814F-9AEC-FF54FFD005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101943" y="6356356"/>
            <a:ext cx="1429614" cy="365125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algn="r"/>
            <a:endParaRPr lang="en-GB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DA5DF3A-5582-A142-B1F1-B95257CA1B0E}"/>
              </a:ext>
            </a:extLst>
          </p:cNvPr>
          <p:cNvGrpSpPr/>
          <p:nvPr userDrawn="1"/>
        </p:nvGrpSpPr>
        <p:grpSpPr>
          <a:xfrm>
            <a:off x="0" y="182348"/>
            <a:ext cx="11118697" cy="805110"/>
            <a:chOff x="12695" y="429897"/>
            <a:chExt cx="11118697" cy="80511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C90FC84-F768-6148-B0C1-E3660FFD2B14}"/>
                </a:ext>
              </a:extLst>
            </p:cNvPr>
            <p:cNvGrpSpPr/>
            <p:nvPr/>
          </p:nvGrpSpPr>
          <p:grpSpPr>
            <a:xfrm>
              <a:off x="317500" y="429897"/>
              <a:ext cx="10813892" cy="805110"/>
              <a:chOff x="317500" y="484240"/>
              <a:chExt cx="10813892" cy="805110"/>
            </a:xfrm>
          </p:grpSpPr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75A8DF76-9AA4-8D47-8897-6E6663845DC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494" t="3387" r="28124" b="42563"/>
              <a:stretch/>
            </p:blipFill>
            <p:spPr>
              <a:xfrm>
                <a:off x="317500" y="484240"/>
                <a:ext cx="798703" cy="805110"/>
              </a:xfrm>
              <a:prstGeom prst="rect">
                <a:avLst/>
              </a:prstGeom>
            </p:spPr>
          </p:pic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5982ED30-5C9C-9548-A66E-C4EB08EF20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5997" y="1078886"/>
                <a:ext cx="10045395" cy="0"/>
              </a:xfrm>
              <a:prstGeom prst="line">
                <a:avLst/>
              </a:prstGeom>
              <a:ln w="38100">
                <a:solidFill>
                  <a:srgbClr val="E53E3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2515F03-725B-3547-9AC8-5BD69BEB0D24}"/>
                </a:ext>
              </a:extLst>
            </p:cNvPr>
            <p:cNvCxnSpPr>
              <a:cxnSpLocks/>
            </p:cNvCxnSpPr>
            <p:nvPr/>
          </p:nvCxnSpPr>
          <p:spPr>
            <a:xfrm>
              <a:off x="12695" y="816282"/>
              <a:ext cx="354713" cy="0"/>
            </a:xfrm>
            <a:prstGeom prst="line">
              <a:avLst/>
            </a:prstGeom>
            <a:ln w="38100">
              <a:solidFill>
                <a:srgbClr val="E53E3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itle Placeholder 1">
            <a:extLst>
              <a:ext uri="{FF2B5EF4-FFF2-40B4-BE49-F238E27FC236}">
                <a16:creationId xmlns:a16="http://schemas.microsoft.com/office/drawing/2014/main" id="{1D829ED1-C4CF-D545-AD11-ED99ED17F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699" y="0"/>
            <a:ext cx="9880599" cy="7769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2715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1F9102E-A3C1-6445-9096-8AEF0CC6EB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2443" y="6356356"/>
            <a:ext cx="50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E068F809-0F31-40DB-91B3-7A0BD41BC8C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E5879F5C-68E5-3949-9CF6-D44ECED732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101943" y="6356356"/>
            <a:ext cx="1429614" cy="365125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algn="r"/>
            <a:endParaRPr lang="en-GB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180147F-D5ED-2F4A-ACB0-12335A82F108}"/>
              </a:ext>
            </a:extLst>
          </p:cNvPr>
          <p:cNvGrpSpPr/>
          <p:nvPr userDrawn="1"/>
        </p:nvGrpSpPr>
        <p:grpSpPr>
          <a:xfrm>
            <a:off x="0" y="182348"/>
            <a:ext cx="11118697" cy="805110"/>
            <a:chOff x="12695" y="429897"/>
            <a:chExt cx="11118697" cy="80511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7B69AD6-E270-3E4D-8BFC-AE8DA0D5118F}"/>
                </a:ext>
              </a:extLst>
            </p:cNvPr>
            <p:cNvGrpSpPr/>
            <p:nvPr/>
          </p:nvGrpSpPr>
          <p:grpSpPr>
            <a:xfrm>
              <a:off x="317500" y="429897"/>
              <a:ext cx="10813892" cy="805110"/>
              <a:chOff x="317500" y="484240"/>
              <a:chExt cx="10813892" cy="805110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69DDCAF8-3087-684D-8F0B-BB50180D9AF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4494" t="3387" r="28124" b="42563"/>
              <a:stretch/>
            </p:blipFill>
            <p:spPr>
              <a:xfrm>
                <a:off x="317500" y="484240"/>
                <a:ext cx="798703" cy="805110"/>
              </a:xfrm>
              <a:prstGeom prst="rect">
                <a:avLst/>
              </a:prstGeom>
            </p:spPr>
          </p:pic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3A186DBB-8BB5-DD47-BB3F-CAB9F11B05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5997" y="1078886"/>
                <a:ext cx="10045395" cy="0"/>
              </a:xfrm>
              <a:prstGeom prst="line">
                <a:avLst/>
              </a:prstGeom>
              <a:ln w="38100">
                <a:solidFill>
                  <a:srgbClr val="E53E3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5002ED0-CF18-4D4B-B39C-80E1909A4F26}"/>
                </a:ext>
              </a:extLst>
            </p:cNvPr>
            <p:cNvCxnSpPr>
              <a:cxnSpLocks/>
            </p:cNvCxnSpPr>
            <p:nvPr/>
          </p:nvCxnSpPr>
          <p:spPr>
            <a:xfrm>
              <a:off x="12695" y="816282"/>
              <a:ext cx="354713" cy="0"/>
            </a:xfrm>
            <a:prstGeom prst="line">
              <a:avLst/>
            </a:prstGeom>
            <a:ln w="38100">
              <a:solidFill>
                <a:srgbClr val="E53E3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itle Placeholder 1">
            <a:extLst>
              <a:ext uri="{FF2B5EF4-FFF2-40B4-BE49-F238E27FC236}">
                <a16:creationId xmlns:a16="http://schemas.microsoft.com/office/drawing/2014/main" id="{E71023FB-1EA4-6043-A8ED-65004D70D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699" y="0"/>
            <a:ext cx="9880599" cy="7769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0744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4AC556FD-AF5F-854E-A5A5-0F5FFE981E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2443" y="6356356"/>
            <a:ext cx="50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E068F809-0F31-40DB-91B3-7A0BD41BC8C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B912F-2209-E447-B216-C0354C0908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101943" y="6356356"/>
            <a:ext cx="1429614" cy="365125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algn="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1277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P Red Closing Slide">
    <p:bg>
      <p:bgPr>
        <a:blipFill dpi="0" rotWithShape="1">
          <a:blip r:embed="rId2">
            <a:lum/>
          </a:blip>
          <a:srcRect/>
          <a:stretch>
            <a:fillRect t="-133000" b="-13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55FEAD4-0EC9-48EA-A1FB-02021C243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35251" y="2762250"/>
            <a:ext cx="6921500" cy="15367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70BB71D6-02BC-44F4-BC9E-34E673D55FFC}"/>
              </a:ext>
            </a:extLst>
          </p:cNvPr>
          <p:cNvSpPr txBox="1">
            <a:spLocks/>
          </p:cNvSpPr>
          <p:nvPr userDrawn="1"/>
        </p:nvSpPr>
        <p:spPr>
          <a:xfrm>
            <a:off x="0" y="6324272"/>
            <a:ext cx="49320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SG" sz="1000">
                <a:solidFill>
                  <a:schemeClr val="bg1"/>
                </a:solidFill>
                <a:ea typeface="Tahoma" panose="020B0604030504040204" pitchFamily="34" charset="0"/>
                <a:cs typeface="Segoe UI Semibold" panose="020B0702040204020203" pitchFamily="34" charset="0"/>
              </a:rPr>
              <a:t>Copyright © PropertyGuru Group</a:t>
            </a:r>
            <a:br>
              <a:rPr lang="en-SG" sz="1000">
                <a:solidFill>
                  <a:schemeClr val="bg1"/>
                </a:solidFill>
                <a:ea typeface="Tahoma" panose="020B0604030504040204" pitchFamily="34" charset="0"/>
                <a:cs typeface="Segoe UI Semibold" panose="020B0702040204020203" pitchFamily="34" charset="0"/>
              </a:rPr>
            </a:br>
            <a:r>
              <a:rPr lang="en-SG" sz="1000">
                <a:solidFill>
                  <a:schemeClr val="bg1"/>
                </a:solidFill>
                <a:ea typeface="Tahoma" panose="020B0604030504040204" pitchFamily="34" charset="0"/>
                <a:cs typeface="Segoe UI Semibold" panose="020B0702040204020203" pitchFamily="34" charset="0"/>
              </a:rPr>
              <a:t>Asia's Leading Online Property Group. All Rights Reserved.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0C1BEC02-0D7D-45DF-A0BF-FD17138ABFA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54636" y="520933"/>
            <a:ext cx="1893333" cy="2160000"/>
          </a:xfrm>
          <a:prstGeom prst="rect">
            <a:avLst/>
          </a:prstGeom>
        </p:spPr>
      </p:pic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7AC62C68-F29E-4FA4-877E-5DB2D023F1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9" t="5787" r="36883" b="6830"/>
          <a:stretch/>
        </p:blipFill>
        <p:spPr>
          <a:xfrm>
            <a:off x="1" y="2905569"/>
            <a:ext cx="12192000" cy="395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511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CD8EE2-AD68-4A6A-B761-8A055D24E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199" y="365126"/>
            <a:ext cx="9880600" cy="9017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B1508-74E4-4167-ABF8-F24A97098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9367" y="1825625"/>
            <a:ext cx="1061443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83B01-4F6D-45B4-835C-00F9B7F773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2443" y="6356356"/>
            <a:ext cx="50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E068F809-0F31-40DB-91B3-7A0BD41BC8CF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449F5C8-EE59-4326-8FD8-AEF5FCA75A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101943" y="6356356"/>
            <a:ext cx="1429614" cy="365125"/>
          </a:xfrm>
          <a:prstGeom prst="rect">
            <a:avLst/>
          </a:prstGeom>
        </p:spPr>
        <p:txBody>
          <a:bodyPr anchor="ctr"/>
          <a:lstStyle>
            <a:lvl1pPr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algn="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329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50" r:id="rId3"/>
    <p:sldLayoutId id="2147483651" r:id="rId4"/>
    <p:sldLayoutId id="2147483663" r:id="rId5"/>
    <p:sldLayoutId id="2147483652" r:id="rId6"/>
    <p:sldLayoutId id="2147483654" r:id="rId7"/>
    <p:sldLayoutId id="2147483655" r:id="rId8"/>
    <p:sldLayoutId id="2147483674" r:id="rId9"/>
    <p:sldLayoutId id="2147483669" r:id="rId10"/>
    <p:sldLayoutId id="2147483679" r:id="rId11"/>
    <p:sldLayoutId id="2147483680" r:id="rId12"/>
  </p:sldLayoutIdLst>
  <p:hf hdr="0" ft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36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4923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22277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778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50887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ubenlee3/case-studies/tree/main/NTUC%20Income-%20DSCaseStudy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9885A-59A8-5C48-A28F-879CE65EE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Motor Renewal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071D0-2AE5-6E4E-90DA-BCAC252752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Repo: </a:t>
            </a:r>
            <a:r>
              <a:rPr lang="en-US" sz="1800" dirty="0">
                <a:hlinkClick r:id="rId3"/>
              </a:rPr>
              <a:t>Link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Submission file: Link</a:t>
            </a:r>
          </a:p>
        </p:txBody>
      </p:sp>
      <p:pic>
        <p:nvPicPr>
          <p:cNvPr id="1026" name="Picture 2" descr="NTUC Car Insurance Overview 2020">
            <a:extLst>
              <a:ext uri="{FF2B5EF4-FFF2-40B4-BE49-F238E27FC236}">
                <a16:creationId xmlns:a16="http://schemas.microsoft.com/office/drawing/2014/main" id="{90D53308-D21E-8A4E-A823-41FD5D0B51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28" r="18187"/>
          <a:stretch/>
        </p:blipFill>
        <p:spPr bwMode="auto">
          <a:xfrm>
            <a:off x="0" y="244699"/>
            <a:ext cx="3090930" cy="6580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1478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21EA29-9AD4-4941-B3C2-D5380E1EC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[For Technical Team] Process Flow</a:t>
            </a:r>
            <a:br>
              <a:rPr lang="en-US" sz="2400" dirty="0"/>
            </a:br>
            <a:r>
              <a:rPr lang="en-US" sz="1600" i="1" dirty="0">
                <a:solidFill>
                  <a:srgbClr val="000000"/>
                </a:solidFill>
              </a:rPr>
              <a:t>High level look into the flow and interaction of various modules</a:t>
            </a:r>
            <a:endParaRPr lang="en-US" sz="1600" i="1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F7C525AC-E0A5-0C47-BDEA-F829C20DAB32}"/>
              </a:ext>
            </a:extLst>
          </p:cNvPr>
          <p:cNvSpPr txBox="1">
            <a:spLocks/>
          </p:cNvSpPr>
          <p:nvPr/>
        </p:nvSpPr>
        <p:spPr>
          <a:xfrm>
            <a:off x="11688000" y="6492875"/>
            <a:ext cx="50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b="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068F809-0F31-40DB-91B3-7A0BD41BC8CF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22" name="Google Shape;524;p41">
            <a:extLst>
              <a:ext uri="{FF2B5EF4-FFF2-40B4-BE49-F238E27FC236}">
                <a16:creationId xmlns:a16="http://schemas.microsoft.com/office/drawing/2014/main" id="{E4F28AEF-408F-E842-B2E6-06F649214449}"/>
              </a:ext>
            </a:extLst>
          </p:cNvPr>
          <p:cNvSpPr/>
          <p:nvPr/>
        </p:nvSpPr>
        <p:spPr>
          <a:xfrm>
            <a:off x="720864" y="1026095"/>
            <a:ext cx="3307671" cy="32715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/>
              <a:t>Steps</a:t>
            </a:r>
          </a:p>
        </p:txBody>
      </p:sp>
      <p:sp>
        <p:nvSpPr>
          <p:cNvPr id="39" name="Off-page Connector 38">
            <a:extLst>
              <a:ext uri="{FF2B5EF4-FFF2-40B4-BE49-F238E27FC236}">
                <a16:creationId xmlns:a16="http://schemas.microsoft.com/office/drawing/2014/main" id="{B372EF34-3343-2745-8C84-8E8BA01A77BF}"/>
              </a:ext>
            </a:extLst>
          </p:cNvPr>
          <p:cNvSpPr/>
          <p:nvPr/>
        </p:nvSpPr>
        <p:spPr>
          <a:xfrm>
            <a:off x="720863" y="1451496"/>
            <a:ext cx="3307673" cy="953131"/>
          </a:xfrm>
          <a:prstGeom prst="flowChartOffpageConnector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b="1" dirty="0">
                <a:solidFill>
                  <a:srgbClr val="000000"/>
                </a:solidFill>
              </a:rPr>
              <a:t>Exploratory data analysis part 1</a:t>
            </a:r>
          </a:p>
        </p:txBody>
      </p:sp>
      <p:sp>
        <p:nvSpPr>
          <p:cNvPr id="40" name="Off-page Connector 39">
            <a:extLst>
              <a:ext uri="{FF2B5EF4-FFF2-40B4-BE49-F238E27FC236}">
                <a16:creationId xmlns:a16="http://schemas.microsoft.com/office/drawing/2014/main" id="{6FE62F29-58D2-9B4B-924D-AC8189BE3110}"/>
              </a:ext>
            </a:extLst>
          </p:cNvPr>
          <p:cNvSpPr/>
          <p:nvPr/>
        </p:nvSpPr>
        <p:spPr>
          <a:xfrm>
            <a:off x="720863" y="2484246"/>
            <a:ext cx="3307673" cy="953131"/>
          </a:xfrm>
          <a:prstGeom prst="flowChartOffpageConnector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b="1" dirty="0">
                <a:solidFill>
                  <a:srgbClr val="000000"/>
                </a:solidFill>
              </a:rPr>
              <a:t>- Exploratory data analysis part 2</a:t>
            </a:r>
          </a:p>
          <a:p>
            <a:pPr algn="ctr"/>
            <a:r>
              <a:rPr lang="en-SG" sz="1000" b="1" dirty="0">
                <a:solidFill>
                  <a:srgbClr val="000000"/>
                </a:solidFill>
              </a:rPr>
              <a:t>- ETL for training data</a:t>
            </a:r>
          </a:p>
        </p:txBody>
      </p:sp>
      <p:sp>
        <p:nvSpPr>
          <p:cNvPr id="42" name="Off-page Connector 41">
            <a:extLst>
              <a:ext uri="{FF2B5EF4-FFF2-40B4-BE49-F238E27FC236}">
                <a16:creationId xmlns:a16="http://schemas.microsoft.com/office/drawing/2014/main" id="{7C5E05FD-92CA-624B-A211-45ED5152BE34}"/>
              </a:ext>
            </a:extLst>
          </p:cNvPr>
          <p:cNvSpPr/>
          <p:nvPr/>
        </p:nvSpPr>
        <p:spPr>
          <a:xfrm>
            <a:off x="720865" y="4561368"/>
            <a:ext cx="3307673" cy="953131"/>
          </a:xfrm>
          <a:prstGeom prst="flowChartOffpageConnector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b="1" dirty="0">
                <a:solidFill>
                  <a:srgbClr val="000000"/>
                </a:solidFill>
              </a:rPr>
              <a:t>Model training and in-sample/out-sample evaluation.</a:t>
            </a:r>
          </a:p>
        </p:txBody>
      </p:sp>
      <p:sp>
        <p:nvSpPr>
          <p:cNvPr id="45" name="Google Shape;524;p41">
            <a:extLst>
              <a:ext uri="{FF2B5EF4-FFF2-40B4-BE49-F238E27FC236}">
                <a16:creationId xmlns:a16="http://schemas.microsoft.com/office/drawing/2014/main" id="{088C3771-2650-BE4C-A1B8-3C75193414E1}"/>
              </a:ext>
            </a:extLst>
          </p:cNvPr>
          <p:cNvSpPr/>
          <p:nvPr/>
        </p:nvSpPr>
        <p:spPr>
          <a:xfrm>
            <a:off x="4232794" y="1026095"/>
            <a:ext cx="6903908" cy="32715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/>
              <a:t>Remarks</a:t>
            </a:r>
          </a:p>
        </p:txBody>
      </p:sp>
      <p:sp>
        <p:nvSpPr>
          <p:cNvPr id="50" name="Google Shape;531;p41">
            <a:extLst>
              <a:ext uri="{FF2B5EF4-FFF2-40B4-BE49-F238E27FC236}">
                <a16:creationId xmlns:a16="http://schemas.microsoft.com/office/drawing/2014/main" id="{FB187A6B-D33B-1C47-847E-EEB6855D354B}"/>
              </a:ext>
            </a:extLst>
          </p:cNvPr>
          <p:cNvSpPr/>
          <p:nvPr/>
        </p:nvSpPr>
        <p:spPr>
          <a:xfrm>
            <a:off x="4232787" y="1444759"/>
            <a:ext cx="6903908" cy="95312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5760" lvl="0" indent="-279400" algn="l" rtl="0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-US" sz="1000" dirty="0"/>
              <a:t>Understanding of available features in data.</a:t>
            </a:r>
          </a:p>
          <a:p>
            <a:pPr marL="365760" lvl="0" indent="-279400" algn="l" rtl="0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-US" sz="1000" dirty="0"/>
              <a:t>Checking for data discrepancies: missing values and erroneous values.</a:t>
            </a:r>
          </a:p>
          <a:p>
            <a:pPr marL="365760" lvl="0" indent="-279400" algn="l" rtl="0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-US" sz="1000" dirty="0"/>
              <a:t>Re-encoding data types.</a:t>
            </a:r>
          </a:p>
          <a:p>
            <a:pPr marL="365760" lvl="0" indent="-279400" algn="l" rtl="0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-US" sz="1000" dirty="0"/>
              <a:t>For a detailed look do refer to the notebook: </a:t>
            </a:r>
          </a:p>
        </p:txBody>
      </p:sp>
      <p:sp>
        <p:nvSpPr>
          <p:cNvPr id="51" name="Google Shape;531;p41">
            <a:extLst>
              <a:ext uri="{FF2B5EF4-FFF2-40B4-BE49-F238E27FC236}">
                <a16:creationId xmlns:a16="http://schemas.microsoft.com/office/drawing/2014/main" id="{26C7FA7E-DBB1-E64D-ABB4-BBB7AC0446E9}"/>
              </a:ext>
            </a:extLst>
          </p:cNvPr>
          <p:cNvSpPr/>
          <p:nvPr/>
        </p:nvSpPr>
        <p:spPr>
          <a:xfrm>
            <a:off x="615140" y="5711786"/>
            <a:ext cx="5202495" cy="240237"/>
          </a:xfrm>
          <a:prstGeom prst="rect">
            <a:avLst/>
          </a:prstGeom>
          <a:solidFill>
            <a:srgbClr val="FFFFFF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86360" lvl="0" algn="l" rtl="0">
              <a:spcBef>
                <a:spcPts val="0"/>
              </a:spcBef>
              <a:spcAft>
                <a:spcPts val="0"/>
              </a:spcAft>
              <a:buSzPts val="800"/>
            </a:pPr>
            <a:r>
              <a:rPr lang="en-US" sz="1200" i="1" dirty="0"/>
              <a:t>More detailed EDA can be found in the working notebook: Link</a:t>
            </a:r>
            <a:endParaRPr sz="1200" i="1" dirty="0"/>
          </a:p>
        </p:txBody>
      </p:sp>
      <p:sp>
        <p:nvSpPr>
          <p:cNvPr id="52" name="Google Shape;531;p41">
            <a:extLst>
              <a:ext uri="{FF2B5EF4-FFF2-40B4-BE49-F238E27FC236}">
                <a16:creationId xmlns:a16="http://schemas.microsoft.com/office/drawing/2014/main" id="{51887FB7-2F70-1843-B39E-6706388CA84C}"/>
              </a:ext>
            </a:extLst>
          </p:cNvPr>
          <p:cNvSpPr/>
          <p:nvPr/>
        </p:nvSpPr>
        <p:spPr>
          <a:xfrm>
            <a:off x="4232787" y="2484248"/>
            <a:ext cx="6903908" cy="95312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5760" lvl="0" indent="-279400" algn="l" rtl="0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-US" sz="1000" dirty="0"/>
              <a:t>Correlation analysis</a:t>
            </a:r>
          </a:p>
          <a:p>
            <a:pPr marL="365760" lvl="0" indent="-279400" algn="l" rtl="0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-US" sz="1000" dirty="0" err="1"/>
              <a:t>Analysing</a:t>
            </a:r>
            <a:r>
              <a:rPr lang="en-US" sz="1000" dirty="0"/>
              <a:t> pair-wise relationship between features with target variable.</a:t>
            </a:r>
          </a:p>
          <a:p>
            <a:pPr marL="365760" lvl="0" indent="-279400" algn="l" rtl="0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-US" sz="1000" dirty="0"/>
              <a:t>Creating pipeline to prepare data for model training. In production this step would probably be done on SQL.</a:t>
            </a:r>
          </a:p>
          <a:p>
            <a:pPr marL="365760" indent="-279400">
              <a:buSzPts val="800"/>
              <a:buFontTx/>
              <a:buChar char="●"/>
            </a:pPr>
            <a:r>
              <a:rPr lang="en-US" sz="1000" dirty="0"/>
              <a:t>For a detailed look do refer to the notebook: </a:t>
            </a:r>
          </a:p>
        </p:txBody>
      </p:sp>
      <p:sp>
        <p:nvSpPr>
          <p:cNvPr id="54" name="Off-page Connector 53">
            <a:extLst>
              <a:ext uri="{FF2B5EF4-FFF2-40B4-BE49-F238E27FC236}">
                <a16:creationId xmlns:a16="http://schemas.microsoft.com/office/drawing/2014/main" id="{24AACB69-C107-0343-86C6-38C682B3ACDE}"/>
              </a:ext>
            </a:extLst>
          </p:cNvPr>
          <p:cNvSpPr/>
          <p:nvPr/>
        </p:nvSpPr>
        <p:spPr>
          <a:xfrm>
            <a:off x="720863" y="3501152"/>
            <a:ext cx="3307673" cy="953131"/>
          </a:xfrm>
          <a:prstGeom prst="flowChartOffpageConnector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000" b="1" dirty="0">
                <a:solidFill>
                  <a:srgbClr val="000000"/>
                </a:solidFill>
              </a:rPr>
              <a:t>Feature engineering for training data and test data. </a:t>
            </a:r>
          </a:p>
        </p:txBody>
      </p:sp>
      <p:sp>
        <p:nvSpPr>
          <p:cNvPr id="56" name="Google Shape;531;p41">
            <a:extLst>
              <a:ext uri="{FF2B5EF4-FFF2-40B4-BE49-F238E27FC236}">
                <a16:creationId xmlns:a16="http://schemas.microsoft.com/office/drawing/2014/main" id="{CF93E12A-681F-D446-933C-E6C15465C607}"/>
              </a:ext>
            </a:extLst>
          </p:cNvPr>
          <p:cNvSpPr/>
          <p:nvPr/>
        </p:nvSpPr>
        <p:spPr>
          <a:xfrm>
            <a:off x="4232787" y="3504374"/>
            <a:ext cx="6903908" cy="95312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5760" lvl="0" indent="-279400" algn="l" rtl="0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-US" sz="1000" dirty="0"/>
              <a:t>Reduce level of cardinality in features that have many levels. </a:t>
            </a:r>
          </a:p>
          <a:p>
            <a:pPr marL="365760" lvl="0" indent="-279400" algn="l" rtl="0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-US" sz="1000" dirty="0"/>
              <a:t>Re-encoding binary variables.</a:t>
            </a:r>
          </a:p>
          <a:p>
            <a:pPr marL="365760" lvl="0" indent="-279400" algn="l" rtl="0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-US" sz="1000" dirty="0"/>
              <a:t>One-hot encode categorical variables.</a:t>
            </a:r>
          </a:p>
          <a:p>
            <a:pPr marL="365760" lvl="0" indent="-279400" algn="l" rtl="0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-US" sz="1000" dirty="0"/>
              <a:t>Splitting into train (80%) and test (20%) data.</a:t>
            </a:r>
          </a:p>
        </p:txBody>
      </p:sp>
      <p:sp>
        <p:nvSpPr>
          <p:cNvPr id="58" name="Google Shape;531;p41">
            <a:extLst>
              <a:ext uri="{FF2B5EF4-FFF2-40B4-BE49-F238E27FC236}">
                <a16:creationId xmlns:a16="http://schemas.microsoft.com/office/drawing/2014/main" id="{B595C5B6-6E91-E04C-850A-67421EF963CD}"/>
              </a:ext>
            </a:extLst>
          </p:cNvPr>
          <p:cNvSpPr/>
          <p:nvPr/>
        </p:nvSpPr>
        <p:spPr>
          <a:xfrm>
            <a:off x="4232787" y="4594281"/>
            <a:ext cx="6903908" cy="95312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65760" lvl="0" indent="-279400" algn="l" rtl="0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-US" sz="1000" dirty="0"/>
              <a:t>Train a gradient boosting classifier.</a:t>
            </a:r>
          </a:p>
          <a:p>
            <a:pPr marL="365760" lvl="0" indent="-279400" algn="l" rtl="0"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n-US" sz="1000" dirty="0"/>
              <a:t>Evaluating performance of model on in-sample data and out-sample data using metrics that are not sensitive to class imbalance </a:t>
            </a:r>
            <a:r>
              <a:rPr lang="en-US" sz="1000"/>
              <a:t>(precision, recall, ROC AUC).</a:t>
            </a:r>
            <a:endParaRPr lang="en-US" sz="1000" dirty="0"/>
          </a:p>
        </p:txBody>
      </p:sp>
      <p:pic>
        <p:nvPicPr>
          <p:cNvPr id="23" name="Picture 4" descr="NTUC Car Insurance Overview 2020">
            <a:extLst>
              <a:ext uri="{FF2B5EF4-FFF2-40B4-BE49-F238E27FC236}">
                <a16:creationId xmlns:a16="http://schemas.microsoft.com/office/drawing/2014/main" id="{9AD519CB-3900-9D4C-9DDD-92CB50BDCF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41" t="25235" r="20880" b="14488"/>
          <a:stretch/>
        </p:blipFill>
        <p:spPr bwMode="auto">
          <a:xfrm>
            <a:off x="232389" y="137748"/>
            <a:ext cx="923310" cy="837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9917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21EA29-9AD4-4941-B3C2-D5380E1EC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[For Technical Team] EDA</a:t>
            </a:r>
            <a:br>
              <a:rPr lang="en-US" sz="2400" dirty="0"/>
            </a:br>
            <a:r>
              <a:rPr lang="en-US" sz="1600" i="1" dirty="0">
                <a:solidFill>
                  <a:srgbClr val="000000"/>
                </a:solidFill>
              </a:rPr>
              <a:t>High level understanding of data</a:t>
            </a:r>
            <a:endParaRPr lang="en-US" sz="1600" i="1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F7C525AC-E0A5-0C47-BDEA-F829C20DAB32}"/>
              </a:ext>
            </a:extLst>
          </p:cNvPr>
          <p:cNvSpPr txBox="1">
            <a:spLocks/>
          </p:cNvSpPr>
          <p:nvPr/>
        </p:nvSpPr>
        <p:spPr>
          <a:xfrm>
            <a:off x="11688000" y="6492875"/>
            <a:ext cx="50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b="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068F809-0F31-40DB-91B3-7A0BD41BC8CF}" type="slidenum">
              <a:rPr lang="en-GB" smtClean="0"/>
              <a:pPr/>
              <a:t>3</a:t>
            </a:fld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BF363D9-5268-9147-A92D-32FE529BEE3A}"/>
              </a:ext>
            </a:extLst>
          </p:cNvPr>
          <p:cNvSpPr/>
          <p:nvPr/>
        </p:nvSpPr>
        <p:spPr>
          <a:xfrm>
            <a:off x="6636773" y="970468"/>
            <a:ext cx="4630925" cy="173599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0000"/>
                </a:solidFill>
              </a:rPr>
              <a:t>Response </a:t>
            </a:r>
            <a:r>
              <a:rPr lang="en-US" sz="1200" b="1" dirty="0" err="1">
                <a:solidFill>
                  <a:srgbClr val="000000"/>
                </a:solidFill>
              </a:rPr>
              <a:t>Countplot</a:t>
            </a:r>
            <a:r>
              <a:rPr lang="en-US" sz="1200" b="1" dirty="0">
                <a:solidFill>
                  <a:srgbClr val="000000"/>
                </a:solidFill>
              </a:rPr>
              <a:t>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</a:rPr>
              <a:t>Data is relatively imbalanced – will need to perform oversampling for particular models (linear models, SVMs, </a:t>
            </a:r>
            <a:r>
              <a:rPr lang="en-US" sz="1200" dirty="0" err="1">
                <a:solidFill>
                  <a:srgbClr val="000000"/>
                </a:solidFill>
              </a:rPr>
              <a:t>etc</a:t>
            </a:r>
            <a:r>
              <a:rPr lang="en-US" sz="1200" dirty="0">
                <a:solidFill>
                  <a:srgbClr val="000000"/>
                </a:solidFill>
              </a:rPr>
              <a:t>).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</a:rPr>
              <a:t>Use gradient boosted methods to help overcome this problem.</a:t>
            </a:r>
          </a:p>
          <a:p>
            <a:pPr marL="228600" indent="-228600">
              <a:buFont typeface="+mj-lt"/>
              <a:buAutoNum type="arabicPeriod"/>
            </a:pPr>
            <a:endParaRPr lang="en-US" sz="1200" dirty="0">
              <a:solidFill>
                <a:srgbClr val="000000"/>
              </a:solidFill>
            </a:endParaRP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CDEE79BB-BD93-1649-8F7C-402CDE1A3F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30" y="911476"/>
            <a:ext cx="5578168" cy="19857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AFA31F-4AD7-7F4D-8FD4-3D6370A2F4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6728" y="3132870"/>
            <a:ext cx="3953823" cy="367071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55095AB-CBB4-2C41-848D-CFC372481473}"/>
              </a:ext>
            </a:extLst>
          </p:cNvPr>
          <p:cNvSpPr/>
          <p:nvPr/>
        </p:nvSpPr>
        <p:spPr>
          <a:xfrm>
            <a:off x="6636772" y="3145749"/>
            <a:ext cx="4630925" cy="25766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0000"/>
                </a:solidFill>
              </a:rPr>
              <a:t>Correlation Plot: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</a:rPr>
              <a:t>Two categorical variables have been identified to be of high cardinality, </a:t>
            </a:r>
            <a:r>
              <a:rPr lang="en-US" sz="1200" dirty="0" err="1">
                <a:solidFill>
                  <a:srgbClr val="000000"/>
                </a:solidFill>
              </a:rPr>
              <a:t>policy_sales_channel</a:t>
            </a:r>
            <a:r>
              <a:rPr lang="en-US" sz="1200" dirty="0">
                <a:solidFill>
                  <a:srgbClr val="000000"/>
                </a:solidFill>
              </a:rPr>
              <a:t> and </a:t>
            </a:r>
            <a:r>
              <a:rPr lang="en-US" sz="1200" dirty="0" err="1">
                <a:solidFill>
                  <a:srgbClr val="000000"/>
                </a:solidFill>
              </a:rPr>
              <a:t>region_code</a:t>
            </a:r>
            <a:r>
              <a:rPr lang="en-US" sz="1200" dirty="0">
                <a:solidFill>
                  <a:srgbClr val="000000"/>
                </a:solidFill>
              </a:rPr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</a:rPr>
              <a:t>Before running the full correlation analysis (diagram on the left), group classes that have low correlation into one class “others”.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</a:rPr>
              <a:t>As expected, the retention of a customer depends highly on whether a customer was previously insured and if the vehicle took damage before.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</a:rPr>
              <a:t>One interesting point is the negative correlation of previously insured customers with responses, indicating that perhaps the customer may be dissatisfied with the suite of motor insurance packages/service in general.</a:t>
            </a:r>
          </a:p>
        </p:txBody>
      </p:sp>
      <p:pic>
        <p:nvPicPr>
          <p:cNvPr id="15" name="Picture 4" descr="NTUC Car Insurance Overview 2020">
            <a:extLst>
              <a:ext uri="{FF2B5EF4-FFF2-40B4-BE49-F238E27FC236}">
                <a16:creationId xmlns:a16="http://schemas.microsoft.com/office/drawing/2014/main" id="{8A877486-36FC-E94A-B162-8DE5224B18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41" t="25235" r="20880" b="14488"/>
          <a:stretch/>
        </p:blipFill>
        <p:spPr bwMode="auto">
          <a:xfrm>
            <a:off x="232389" y="137748"/>
            <a:ext cx="923310" cy="837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663F7A-82DB-1B4F-9481-A32C74E42013}"/>
              </a:ext>
            </a:extLst>
          </p:cNvPr>
          <p:cNvCxnSpPr>
            <a:cxnSpLocks/>
          </p:cNvCxnSpPr>
          <p:nvPr/>
        </p:nvCxnSpPr>
        <p:spPr>
          <a:xfrm>
            <a:off x="517830" y="2948699"/>
            <a:ext cx="10749867" cy="0"/>
          </a:xfrm>
          <a:prstGeom prst="line">
            <a:avLst/>
          </a:prstGeom>
          <a:ln w="19050">
            <a:solidFill>
              <a:srgbClr val="D7D7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34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21EA29-9AD4-4941-B3C2-D5380E1EC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[For Technical Team] Results</a:t>
            </a:r>
            <a:br>
              <a:rPr lang="en-US" sz="2400" dirty="0"/>
            </a:br>
            <a:r>
              <a:rPr lang="en-US" sz="1600" i="1" dirty="0">
                <a:solidFill>
                  <a:srgbClr val="000000"/>
                </a:solidFill>
              </a:rPr>
              <a:t>Performance metric and observations based on model performance</a:t>
            </a:r>
            <a:endParaRPr lang="en-US" sz="16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6D8315-2943-E945-B035-C514BDE0F8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68F809-0F31-40DB-91B3-7A0BD41BC8CF}" type="slidenum">
              <a:rPr lang="en-GB" smtClean="0"/>
              <a:pPr/>
              <a:t>4</a:t>
            </a:fld>
            <a:endParaRPr lang="en-GB"/>
          </a:p>
        </p:txBody>
      </p:sp>
      <p:sp>
        <p:nvSpPr>
          <p:cNvPr id="8" name="Google Shape;531;p41">
            <a:extLst>
              <a:ext uri="{FF2B5EF4-FFF2-40B4-BE49-F238E27FC236}">
                <a16:creationId xmlns:a16="http://schemas.microsoft.com/office/drawing/2014/main" id="{7C792040-A0F8-BC44-9D1F-DD645CD98A9B}"/>
              </a:ext>
            </a:extLst>
          </p:cNvPr>
          <p:cNvSpPr/>
          <p:nvPr/>
        </p:nvSpPr>
        <p:spPr>
          <a:xfrm>
            <a:off x="1081751" y="1501878"/>
            <a:ext cx="2094225" cy="117121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86360" lvl="0" algn="ctr">
              <a:buSzPts val="800"/>
            </a:pPr>
            <a:r>
              <a:rPr lang="en-US" sz="1000" i="1" dirty="0"/>
              <a:t>In-Sample Performance</a:t>
            </a:r>
          </a:p>
          <a:p>
            <a:pPr marL="86360" lvl="0" algn="ctr">
              <a:buSzPts val="800"/>
            </a:pPr>
            <a:r>
              <a:rPr lang="en-US" sz="1000" i="1" dirty="0"/>
              <a:t>(Accuracy)</a:t>
            </a:r>
          </a:p>
          <a:p>
            <a:pPr marL="86360" lvl="0" algn="ctr">
              <a:buSzPts val="800"/>
            </a:pPr>
            <a:r>
              <a:rPr lang="en-US" sz="3000" b="1" dirty="0"/>
              <a:t>87%</a:t>
            </a:r>
            <a:endParaRPr lang="en-US" sz="1000" b="1" dirty="0"/>
          </a:p>
        </p:txBody>
      </p:sp>
      <p:sp>
        <p:nvSpPr>
          <p:cNvPr id="9" name="Google Shape;531;p41">
            <a:extLst>
              <a:ext uri="{FF2B5EF4-FFF2-40B4-BE49-F238E27FC236}">
                <a16:creationId xmlns:a16="http://schemas.microsoft.com/office/drawing/2014/main" id="{D498378C-6B7F-5344-AD92-64D0F2F55C2B}"/>
              </a:ext>
            </a:extLst>
          </p:cNvPr>
          <p:cNvSpPr/>
          <p:nvPr/>
        </p:nvSpPr>
        <p:spPr>
          <a:xfrm>
            <a:off x="3480898" y="1501878"/>
            <a:ext cx="2094225" cy="117121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86360" lvl="0" algn="ctr">
              <a:buSzPts val="800"/>
            </a:pPr>
            <a:r>
              <a:rPr lang="en-US" sz="1000" i="1" dirty="0"/>
              <a:t>Out-Sample Performance</a:t>
            </a:r>
          </a:p>
          <a:p>
            <a:pPr marL="86360" algn="ctr">
              <a:buSzPts val="800"/>
            </a:pPr>
            <a:r>
              <a:rPr lang="en-US" sz="1000" i="1" dirty="0"/>
              <a:t>(Accuracy)</a:t>
            </a:r>
          </a:p>
          <a:p>
            <a:pPr marL="86360" lvl="0" algn="ctr">
              <a:buSzPts val="800"/>
            </a:pPr>
            <a:r>
              <a:rPr lang="en-US" sz="3000" b="1" dirty="0"/>
              <a:t>84%</a:t>
            </a:r>
            <a:endParaRPr lang="en-US" sz="10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EC7261-73A4-B34D-ABE6-3BDB9DBFBF23}"/>
              </a:ext>
            </a:extLst>
          </p:cNvPr>
          <p:cNvSpPr/>
          <p:nvPr/>
        </p:nvSpPr>
        <p:spPr>
          <a:xfrm>
            <a:off x="6096000" y="946421"/>
            <a:ext cx="5173452" cy="182253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0000"/>
                </a:solidFill>
              </a:rPr>
              <a:t>Model Choice: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</a:rPr>
              <a:t>Used a gradient boosted classifier to predict customer responses: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Tree based models are not overly impacted by the outliers in the data as the data is split using scores which are calculated using the homogeneity of resultant data points.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No feature scaling required as ensemble methods are not sensitive to variance in data. 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Noted however that for other models (linear, SVM, </a:t>
            </a:r>
            <a:r>
              <a:rPr lang="en-US" sz="1200" dirty="0" err="1">
                <a:solidFill>
                  <a:srgbClr val="000000"/>
                </a:solidFill>
              </a:rPr>
              <a:t>etc</a:t>
            </a:r>
            <a:r>
              <a:rPr lang="en-US" sz="1200" dirty="0">
                <a:solidFill>
                  <a:srgbClr val="000000"/>
                </a:solidFill>
              </a:rPr>
              <a:t>) normalization would need to be performed.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09C109-988C-3B43-AB3D-D5865407CC65}"/>
              </a:ext>
            </a:extLst>
          </p:cNvPr>
          <p:cNvSpPr/>
          <p:nvPr/>
        </p:nvSpPr>
        <p:spPr>
          <a:xfrm>
            <a:off x="6096000" y="2898606"/>
            <a:ext cx="5173452" cy="25915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0000"/>
                </a:solidFill>
              </a:rPr>
              <a:t>Performance Remarks: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</a:rPr>
              <a:t>Taking note that the data is relatively imbalanced, the model performs relatively poorly on both the training and test data sets. For example, looking at precision, only 67% of positive responses predicted are in fact true positive predictions for the in-sample data. This number drops to 54% for the out-sample data.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This possibly indicates the model’s high bias and variance problem, unable to generalize to both the in-sample and out-sample data.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</a:rPr>
              <a:t>How to improve performance: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Get more training data as well as more features such as claims records and various underwriting loading/discount factors.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Perform hyperparameter tuning on the GBM.</a:t>
            </a:r>
          </a:p>
        </p:txBody>
      </p:sp>
      <p:sp>
        <p:nvSpPr>
          <p:cNvPr id="10" name="Google Shape;531;p41">
            <a:extLst>
              <a:ext uri="{FF2B5EF4-FFF2-40B4-BE49-F238E27FC236}">
                <a16:creationId xmlns:a16="http://schemas.microsoft.com/office/drawing/2014/main" id="{CF12D261-5BB9-004F-A143-893440135321}"/>
              </a:ext>
            </a:extLst>
          </p:cNvPr>
          <p:cNvSpPr/>
          <p:nvPr/>
        </p:nvSpPr>
        <p:spPr>
          <a:xfrm>
            <a:off x="1081751" y="2831308"/>
            <a:ext cx="2094225" cy="117121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86360" lvl="0" algn="ctr">
              <a:buSzPts val="800"/>
            </a:pPr>
            <a:r>
              <a:rPr lang="en-US" sz="1000" i="1" dirty="0"/>
              <a:t>In-Sample Performance</a:t>
            </a:r>
          </a:p>
          <a:p>
            <a:pPr marL="86360" lvl="0" algn="ctr">
              <a:buSzPts val="800"/>
            </a:pPr>
            <a:r>
              <a:rPr lang="en-US" sz="1000" i="1" dirty="0"/>
              <a:t>(Precision)</a:t>
            </a:r>
          </a:p>
          <a:p>
            <a:pPr marL="86360" lvl="0" algn="ctr">
              <a:buSzPts val="800"/>
            </a:pPr>
            <a:r>
              <a:rPr lang="en-US" sz="3000" b="1" dirty="0"/>
              <a:t>67%</a:t>
            </a:r>
            <a:endParaRPr lang="en-US" sz="1000" b="1" dirty="0"/>
          </a:p>
        </p:txBody>
      </p:sp>
      <p:sp>
        <p:nvSpPr>
          <p:cNvPr id="13" name="Google Shape;531;p41">
            <a:extLst>
              <a:ext uri="{FF2B5EF4-FFF2-40B4-BE49-F238E27FC236}">
                <a16:creationId xmlns:a16="http://schemas.microsoft.com/office/drawing/2014/main" id="{9CC129EF-0929-9E44-A2D4-8DDA481348C2}"/>
              </a:ext>
            </a:extLst>
          </p:cNvPr>
          <p:cNvSpPr/>
          <p:nvPr/>
        </p:nvSpPr>
        <p:spPr>
          <a:xfrm>
            <a:off x="3480898" y="2831308"/>
            <a:ext cx="2094225" cy="117121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86360" lvl="0" algn="ctr">
              <a:buSzPts val="800"/>
            </a:pPr>
            <a:r>
              <a:rPr lang="en-US" sz="1000" i="1" dirty="0"/>
              <a:t>Out-Sample Performance</a:t>
            </a:r>
          </a:p>
          <a:p>
            <a:pPr marL="86360" algn="ctr">
              <a:buSzPts val="800"/>
            </a:pPr>
            <a:r>
              <a:rPr lang="en-US" sz="1000" i="1" dirty="0"/>
              <a:t>(Precision)</a:t>
            </a:r>
          </a:p>
          <a:p>
            <a:pPr marL="86360" lvl="0" algn="ctr">
              <a:buSzPts val="800"/>
            </a:pPr>
            <a:r>
              <a:rPr lang="en-US" sz="3000" b="1" dirty="0"/>
              <a:t>54%</a:t>
            </a:r>
            <a:endParaRPr lang="en-US" sz="1000" b="1" dirty="0"/>
          </a:p>
        </p:txBody>
      </p:sp>
      <p:sp>
        <p:nvSpPr>
          <p:cNvPr id="14" name="Google Shape;531;p41">
            <a:extLst>
              <a:ext uri="{FF2B5EF4-FFF2-40B4-BE49-F238E27FC236}">
                <a16:creationId xmlns:a16="http://schemas.microsoft.com/office/drawing/2014/main" id="{627A09E3-1074-EC4B-9EC8-5C9C8BC00409}"/>
              </a:ext>
            </a:extLst>
          </p:cNvPr>
          <p:cNvSpPr/>
          <p:nvPr/>
        </p:nvSpPr>
        <p:spPr>
          <a:xfrm>
            <a:off x="1081751" y="4160738"/>
            <a:ext cx="2094225" cy="117121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86360" lvl="0" algn="ctr">
              <a:buSzPts val="800"/>
            </a:pPr>
            <a:r>
              <a:rPr lang="en-US" sz="1000" i="1" dirty="0"/>
              <a:t>In-Sample Performance</a:t>
            </a:r>
          </a:p>
          <a:p>
            <a:pPr marL="86360" lvl="0" algn="ctr">
              <a:buSzPts val="800"/>
            </a:pPr>
            <a:r>
              <a:rPr lang="en-US" sz="1000" i="1" dirty="0"/>
              <a:t>(Recall)</a:t>
            </a:r>
          </a:p>
          <a:p>
            <a:pPr marL="86360" lvl="0" algn="ctr">
              <a:buSzPts val="800"/>
            </a:pPr>
            <a:r>
              <a:rPr lang="en-US" sz="3000" b="1" dirty="0"/>
              <a:t>50%</a:t>
            </a:r>
            <a:endParaRPr lang="en-US" sz="1000" b="1" dirty="0"/>
          </a:p>
        </p:txBody>
      </p:sp>
      <p:sp>
        <p:nvSpPr>
          <p:cNvPr id="16" name="Google Shape;531;p41">
            <a:extLst>
              <a:ext uri="{FF2B5EF4-FFF2-40B4-BE49-F238E27FC236}">
                <a16:creationId xmlns:a16="http://schemas.microsoft.com/office/drawing/2014/main" id="{E81ECF3D-9084-7246-83CF-CA7C8EC620F3}"/>
              </a:ext>
            </a:extLst>
          </p:cNvPr>
          <p:cNvSpPr/>
          <p:nvPr/>
        </p:nvSpPr>
        <p:spPr>
          <a:xfrm>
            <a:off x="3480898" y="4160738"/>
            <a:ext cx="2094225" cy="117121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86360" lvl="0" algn="ctr">
              <a:buSzPts val="800"/>
            </a:pPr>
            <a:r>
              <a:rPr lang="en-US" sz="1000" i="1" dirty="0"/>
              <a:t>Out-Sample Performance</a:t>
            </a:r>
          </a:p>
          <a:p>
            <a:pPr marL="86360" algn="ctr">
              <a:buSzPts val="800"/>
            </a:pPr>
            <a:r>
              <a:rPr lang="en-US" sz="1000" i="1" dirty="0"/>
              <a:t>(Recall)</a:t>
            </a:r>
          </a:p>
          <a:p>
            <a:pPr marL="86360" lvl="0" algn="ctr">
              <a:buSzPts val="800"/>
            </a:pPr>
            <a:r>
              <a:rPr lang="en-US" sz="3000" b="1" dirty="0"/>
              <a:t>39%</a:t>
            </a:r>
            <a:endParaRPr lang="en-US" sz="1000" b="1" dirty="0"/>
          </a:p>
        </p:txBody>
      </p:sp>
      <p:sp>
        <p:nvSpPr>
          <p:cNvPr id="17" name="Google Shape;531;p41">
            <a:extLst>
              <a:ext uri="{FF2B5EF4-FFF2-40B4-BE49-F238E27FC236}">
                <a16:creationId xmlns:a16="http://schemas.microsoft.com/office/drawing/2014/main" id="{3C4886AD-B8BC-264F-886B-FD4308A3D388}"/>
              </a:ext>
            </a:extLst>
          </p:cNvPr>
          <p:cNvSpPr/>
          <p:nvPr/>
        </p:nvSpPr>
        <p:spPr>
          <a:xfrm>
            <a:off x="1081751" y="5490168"/>
            <a:ext cx="2094225" cy="117121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86360" lvl="0" algn="ctr">
              <a:buSzPts val="800"/>
            </a:pPr>
            <a:r>
              <a:rPr lang="en-US" sz="1000" i="1" dirty="0"/>
              <a:t>In-Sample Performance</a:t>
            </a:r>
          </a:p>
          <a:p>
            <a:pPr marL="86360" lvl="0" algn="ctr">
              <a:buSzPts val="800"/>
            </a:pPr>
            <a:r>
              <a:rPr lang="en-US" sz="1000" i="1" dirty="0"/>
              <a:t>(ROC-AUC)</a:t>
            </a:r>
          </a:p>
          <a:p>
            <a:pPr marL="86360" lvl="0" algn="ctr">
              <a:buSzPts val="800"/>
            </a:pPr>
            <a:r>
              <a:rPr lang="en-US" sz="3000" b="1" dirty="0"/>
              <a:t>93%</a:t>
            </a:r>
            <a:endParaRPr lang="en-US" sz="1000" b="1" dirty="0"/>
          </a:p>
        </p:txBody>
      </p:sp>
      <p:sp>
        <p:nvSpPr>
          <p:cNvPr id="18" name="Google Shape;531;p41">
            <a:extLst>
              <a:ext uri="{FF2B5EF4-FFF2-40B4-BE49-F238E27FC236}">
                <a16:creationId xmlns:a16="http://schemas.microsoft.com/office/drawing/2014/main" id="{8E422ECE-65C7-A14D-A03A-A25158CC5B0E}"/>
              </a:ext>
            </a:extLst>
          </p:cNvPr>
          <p:cNvSpPr/>
          <p:nvPr/>
        </p:nvSpPr>
        <p:spPr>
          <a:xfrm>
            <a:off x="3480898" y="5490168"/>
            <a:ext cx="2094225" cy="117121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86360" lvl="0" algn="ctr">
              <a:buSzPts val="800"/>
            </a:pPr>
            <a:r>
              <a:rPr lang="en-US" sz="1000" i="1" dirty="0"/>
              <a:t>Out-Sample Performance</a:t>
            </a:r>
          </a:p>
          <a:p>
            <a:pPr marL="86360" algn="ctr">
              <a:buSzPts val="800"/>
            </a:pPr>
            <a:r>
              <a:rPr lang="en-US" sz="1000" i="1" dirty="0"/>
              <a:t>(ROC-AUC)</a:t>
            </a:r>
          </a:p>
          <a:p>
            <a:pPr marL="86360" lvl="0" algn="ctr">
              <a:buSzPts val="800"/>
            </a:pPr>
            <a:r>
              <a:rPr lang="en-US" sz="3000" b="1" dirty="0"/>
              <a:t>89%</a:t>
            </a:r>
            <a:endParaRPr lang="en-US" sz="1000" b="1" dirty="0"/>
          </a:p>
        </p:txBody>
      </p:sp>
      <p:sp>
        <p:nvSpPr>
          <p:cNvPr id="19" name="Google Shape;531;p41">
            <a:extLst>
              <a:ext uri="{FF2B5EF4-FFF2-40B4-BE49-F238E27FC236}">
                <a16:creationId xmlns:a16="http://schemas.microsoft.com/office/drawing/2014/main" id="{C788935A-D585-CC4A-A32A-DEB7742AA8F4}"/>
              </a:ext>
            </a:extLst>
          </p:cNvPr>
          <p:cNvSpPr/>
          <p:nvPr/>
        </p:nvSpPr>
        <p:spPr>
          <a:xfrm>
            <a:off x="1081751" y="855788"/>
            <a:ext cx="4493372" cy="57376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86360" lvl="0" algn="ctr">
              <a:buSzPts val="800"/>
            </a:pPr>
            <a:r>
              <a:rPr lang="en-US" sz="1000" i="1" dirty="0"/>
              <a:t>In-sample and Out-sample sets are obtained from the “</a:t>
            </a:r>
            <a:r>
              <a:rPr lang="en-US" sz="1000" i="1" dirty="0" err="1"/>
              <a:t>train.csv</a:t>
            </a:r>
            <a:r>
              <a:rPr lang="en-US" sz="1000" i="1" dirty="0"/>
              <a:t>” dataset – the “</a:t>
            </a:r>
            <a:r>
              <a:rPr lang="en-US" sz="1000" i="1" dirty="0" err="1"/>
              <a:t>test.csv</a:t>
            </a:r>
            <a:r>
              <a:rPr lang="en-US" sz="1000" i="1" dirty="0"/>
              <a:t>” dataset does not have the target variable hence this comparison cannot be made.</a:t>
            </a:r>
            <a:endParaRPr lang="en-US" sz="1000" b="1" dirty="0"/>
          </a:p>
        </p:txBody>
      </p:sp>
      <p:pic>
        <p:nvPicPr>
          <p:cNvPr id="20" name="Picture 4" descr="NTUC Car Insurance Overview 2020">
            <a:extLst>
              <a:ext uri="{FF2B5EF4-FFF2-40B4-BE49-F238E27FC236}">
                <a16:creationId xmlns:a16="http://schemas.microsoft.com/office/drawing/2014/main" id="{4D78A5ED-6E15-F84D-8142-D12EEB5BEB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41" t="25235" r="20880" b="14488"/>
          <a:stretch/>
        </p:blipFill>
        <p:spPr bwMode="auto">
          <a:xfrm>
            <a:off x="232389" y="137748"/>
            <a:ext cx="923310" cy="837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12399E48-FF81-9E49-B162-F6A03DBDB64D}"/>
              </a:ext>
            </a:extLst>
          </p:cNvPr>
          <p:cNvSpPr/>
          <p:nvPr/>
        </p:nvSpPr>
        <p:spPr>
          <a:xfrm>
            <a:off x="6096000" y="5619815"/>
            <a:ext cx="5173452" cy="104156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000000"/>
                </a:solidFill>
              </a:rPr>
              <a:t>Top 5 feature importance:</a:t>
            </a:r>
          </a:p>
          <a:p>
            <a:pPr marL="257810" lvl="0" indent="-171450">
              <a:buSzPts val="8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Previous vehicle damage, </a:t>
            </a:r>
            <a:r>
              <a:rPr lang="en-SG" sz="1200" dirty="0">
                <a:solidFill>
                  <a:srgbClr val="000000"/>
                </a:solidFill>
              </a:rPr>
              <a:t>Previously insured, Driver age, Sales channel, Vehicle 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9212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21EA29-9AD4-4941-B3C2-D5380E1EC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[For Business Team] Results</a:t>
            </a:r>
            <a:br>
              <a:rPr lang="en-US" sz="2400" dirty="0"/>
            </a:br>
            <a:r>
              <a:rPr lang="en-US" sz="1600" i="1" dirty="0">
                <a:solidFill>
                  <a:srgbClr val="000000"/>
                </a:solidFill>
              </a:rPr>
              <a:t>Comparing between benchmark underwriting (rules based) practices vs model predictions</a:t>
            </a:r>
            <a:endParaRPr lang="en-US" sz="160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6D8315-2943-E945-B035-C514BDE0F8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068F809-0F31-40DB-91B3-7A0BD41BC8CF}" type="slidenum">
              <a:rPr lang="en-GB" smtClean="0"/>
              <a:pPr/>
              <a:t>5</a:t>
            </a:fld>
            <a:endParaRPr lang="en-GB"/>
          </a:p>
        </p:txBody>
      </p:sp>
      <p:pic>
        <p:nvPicPr>
          <p:cNvPr id="20" name="Picture 4" descr="NTUC Car Insurance Overview 2020">
            <a:extLst>
              <a:ext uri="{FF2B5EF4-FFF2-40B4-BE49-F238E27FC236}">
                <a16:creationId xmlns:a16="http://schemas.microsoft.com/office/drawing/2014/main" id="{B851DE3D-8114-5F42-9137-6A100C20E5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41" t="25235" r="20880" b="14488"/>
          <a:stretch/>
        </p:blipFill>
        <p:spPr bwMode="auto">
          <a:xfrm>
            <a:off x="232389" y="137748"/>
            <a:ext cx="923310" cy="837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Google Shape;529;p41">
            <a:extLst>
              <a:ext uri="{FF2B5EF4-FFF2-40B4-BE49-F238E27FC236}">
                <a16:creationId xmlns:a16="http://schemas.microsoft.com/office/drawing/2014/main" id="{8AD9705B-4828-4E4B-AE0B-F41D794EACF9}"/>
              </a:ext>
            </a:extLst>
          </p:cNvPr>
          <p:cNvSpPr/>
          <p:nvPr/>
        </p:nvSpPr>
        <p:spPr>
          <a:xfrm>
            <a:off x="1550163" y="1079319"/>
            <a:ext cx="4545837" cy="350235"/>
          </a:xfrm>
          <a:prstGeom prst="rect">
            <a:avLst/>
          </a:prstGeom>
          <a:solidFill>
            <a:srgbClr val="F17A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FFFF"/>
                </a:solidFill>
              </a:rPr>
              <a:t>SIMULATED UNDERWRITING PRACTICE</a:t>
            </a:r>
            <a:endParaRPr sz="1200" b="1" dirty="0">
              <a:solidFill>
                <a:srgbClr val="FFFFFF"/>
              </a:solidFill>
            </a:endParaRPr>
          </a:p>
        </p:txBody>
      </p:sp>
      <p:sp>
        <p:nvSpPr>
          <p:cNvPr id="22" name="Google Shape;529;p41">
            <a:extLst>
              <a:ext uri="{FF2B5EF4-FFF2-40B4-BE49-F238E27FC236}">
                <a16:creationId xmlns:a16="http://schemas.microsoft.com/office/drawing/2014/main" id="{0697BD74-3229-4A48-8838-54C1ED7F5D28}"/>
              </a:ext>
            </a:extLst>
          </p:cNvPr>
          <p:cNvSpPr/>
          <p:nvPr/>
        </p:nvSpPr>
        <p:spPr>
          <a:xfrm>
            <a:off x="6490461" y="1079319"/>
            <a:ext cx="4545837" cy="350235"/>
          </a:xfrm>
          <a:prstGeom prst="rect">
            <a:avLst/>
          </a:prstGeom>
          <a:solidFill>
            <a:srgbClr val="F17A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FFFFFF"/>
                </a:solidFill>
              </a:rPr>
              <a:t>PREDICTIVE MODEL PREDICTIONS</a:t>
            </a:r>
            <a:endParaRPr sz="1200" b="1" dirty="0">
              <a:solidFill>
                <a:srgbClr val="FFFFFF"/>
              </a:solidFill>
            </a:endParaRPr>
          </a:p>
        </p:txBody>
      </p:sp>
      <p:sp>
        <p:nvSpPr>
          <p:cNvPr id="23" name="Google Shape;531;p41">
            <a:extLst>
              <a:ext uri="{FF2B5EF4-FFF2-40B4-BE49-F238E27FC236}">
                <a16:creationId xmlns:a16="http://schemas.microsoft.com/office/drawing/2014/main" id="{33726913-D115-614F-A870-7E1662550BD5}"/>
              </a:ext>
            </a:extLst>
          </p:cNvPr>
          <p:cNvSpPr/>
          <p:nvPr/>
        </p:nvSpPr>
        <p:spPr>
          <a:xfrm>
            <a:off x="1550163" y="1592030"/>
            <a:ext cx="4545837" cy="117121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86360" lvl="0" algn="ctr">
              <a:buSzPts val="800"/>
            </a:pPr>
            <a:r>
              <a:rPr lang="en-US" sz="1200" i="1" dirty="0"/>
              <a:t>Ability to predict if a customer is going to retain</a:t>
            </a:r>
          </a:p>
          <a:p>
            <a:pPr marL="86360" lvl="0" algn="ctr">
              <a:buSzPts val="800"/>
            </a:pPr>
            <a:r>
              <a:rPr lang="en-US" sz="3000" b="1" dirty="0"/>
              <a:t>1%</a:t>
            </a:r>
            <a:endParaRPr lang="en-US" sz="1000" b="1" dirty="0"/>
          </a:p>
        </p:txBody>
      </p:sp>
      <p:sp>
        <p:nvSpPr>
          <p:cNvPr id="25" name="Google Shape;531;p41">
            <a:extLst>
              <a:ext uri="{FF2B5EF4-FFF2-40B4-BE49-F238E27FC236}">
                <a16:creationId xmlns:a16="http://schemas.microsoft.com/office/drawing/2014/main" id="{79A4FD96-9045-384C-A055-BB3AA90D74BD}"/>
              </a:ext>
            </a:extLst>
          </p:cNvPr>
          <p:cNvSpPr/>
          <p:nvPr/>
        </p:nvSpPr>
        <p:spPr>
          <a:xfrm>
            <a:off x="6490461" y="1592029"/>
            <a:ext cx="4545837" cy="117121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86360" lvl="0" algn="ctr">
              <a:buSzPts val="800"/>
            </a:pPr>
            <a:r>
              <a:rPr lang="en-US" sz="1200" i="1" dirty="0"/>
              <a:t>Ability to predict if a customer is going to retain</a:t>
            </a:r>
          </a:p>
          <a:p>
            <a:pPr marL="86360" lvl="0" algn="ctr">
              <a:buSzPts val="800"/>
            </a:pPr>
            <a:r>
              <a:rPr lang="en-US" sz="3000" b="1" dirty="0"/>
              <a:t>40%</a:t>
            </a:r>
            <a:endParaRPr lang="en-US" sz="1000" b="1" dirty="0"/>
          </a:p>
        </p:txBody>
      </p:sp>
      <p:sp>
        <p:nvSpPr>
          <p:cNvPr id="26" name="Google Shape;531;p41">
            <a:extLst>
              <a:ext uri="{FF2B5EF4-FFF2-40B4-BE49-F238E27FC236}">
                <a16:creationId xmlns:a16="http://schemas.microsoft.com/office/drawing/2014/main" id="{57C843AB-3BB6-3241-A162-00B1086F3334}"/>
              </a:ext>
            </a:extLst>
          </p:cNvPr>
          <p:cNvSpPr/>
          <p:nvPr/>
        </p:nvSpPr>
        <p:spPr>
          <a:xfrm>
            <a:off x="1550163" y="2925720"/>
            <a:ext cx="4545837" cy="132430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86360" lvl="0">
              <a:buSzPts val="800"/>
            </a:pPr>
            <a:r>
              <a:rPr lang="en-US" sz="1200" b="1" dirty="0"/>
              <a:t>Method</a:t>
            </a:r>
            <a:r>
              <a:rPr lang="en-US" sz="1200" dirty="0"/>
              <a:t>:</a:t>
            </a:r>
          </a:p>
          <a:p>
            <a:pPr marL="257810" lvl="0" indent="-171450">
              <a:buSzPts val="800"/>
              <a:buFont typeface="Arial" panose="020B0604020202020204" pitchFamily="34" charset="0"/>
              <a:buChar char="•"/>
            </a:pPr>
            <a:r>
              <a:rPr lang="en-US" sz="1200" dirty="0"/>
              <a:t>Renewal depends on customer’s claims experience and/or customer loyalty (how long a customer has been with Income). Assume no loading factors or good claims discount.</a:t>
            </a:r>
          </a:p>
          <a:p>
            <a:pPr marL="257810" indent="-171450">
              <a:buSzPts val="800"/>
              <a:buFont typeface="Arial" panose="020B0604020202020204" pitchFamily="34" charset="0"/>
              <a:buChar char="•"/>
            </a:pPr>
            <a:r>
              <a:rPr lang="en-SG" sz="1200" dirty="0"/>
              <a:t>Renew if no previous vehicle damage or have previous vehicle damage but is previously insured.</a:t>
            </a:r>
          </a:p>
        </p:txBody>
      </p:sp>
      <p:sp>
        <p:nvSpPr>
          <p:cNvPr id="27" name="Google Shape;531;p41">
            <a:extLst>
              <a:ext uri="{FF2B5EF4-FFF2-40B4-BE49-F238E27FC236}">
                <a16:creationId xmlns:a16="http://schemas.microsoft.com/office/drawing/2014/main" id="{7CFE7FDB-19B3-F04A-A747-3B0C47B87AD4}"/>
              </a:ext>
            </a:extLst>
          </p:cNvPr>
          <p:cNvSpPr/>
          <p:nvPr/>
        </p:nvSpPr>
        <p:spPr>
          <a:xfrm>
            <a:off x="6490461" y="2925719"/>
            <a:ext cx="4545837" cy="1324308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86360" lvl="0">
              <a:buSzPts val="800"/>
            </a:pPr>
            <a:r>
              <a:rPr lang="en-US" sz="1200" b="1" dirty="0"/>
              <a:t>Method</a:t>
            </a:r>
            <a:r>
              <a:rPr lang="en-US" sz="1200" dirty="0"/>
              <a:t>:</a:t>
            </a:r>
          </a:p>
          <a:p>
            <a:pPr marL="257810" lvl="0" indent="-171450">
              <a:buSzPts val="800"/>
              <a:buFont typeface="Arial" panose="020B0604020202020204" pitchFamily="34" charset="0"/>
              <a:buChar char="•"/>
            </a:pPr>
            <a:r>
              <a:rPr lang="en-US" sz="1200" dirty="0"/>
              <a:t>Use predictive model to determine best variables that affect the customer’s propensity to retain their policy.</a:t>
            </a:r>
            <a:endParaRPr lang="en-SG" sz="1200" dirty="0"/>
          </a:p>
        </p:txBody>
      </p:sp>
      <p:sp>
        <p:nvSpPr>
          <p:cNvPr id="28" name="Google Shape;531;p41">
            <a:extLst>
              <a:ext uri="{FF2B5EF4-FFF2-40B4-BE49-F238E27FC236}">
                <a16:creationId xmlns:a16="http://schemas.microsoft.com/office/drawing/2014/main" id="{E960FEED-8827-AE45-BF22-548B6E1AE0B5}"/>
              </a:ext>
            </a:extLst>
          </p:cNvPr>
          <p:cNvSpPr/>
          <p:nvPr/>
        </p:nvSpPr>
        <p:spPr>
          <a:xfrm>
            <a:off x="1550163" y="4413957"/>
            <a:ext cx="4545837" cy="117121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86360" lvl="0">
              <a:buSzPts val="800"/>
            </a:pPr>
            <a:r>
              <a:rPr lang="en-US" sz="1200" b="1" dirty="0"/>
              <a:t>Key variables:</a:t>
            </a:r>
          </a:p>
          <a:p>
            <a:pPr marL="257810" lvl="0" indent="-171450">
              <a:buSzPts val="800"/>
              <a:buFont typeface="Arial" panose="020B0604020202020204" pitchFamily="34" charset="0"/>
              <a:buChar char="•"/>
            </a:pPr>
            <a:r>
              <a:rPr lang="en-US" sz="1200" dirty="0"/>
              <a:t>Previously insured</a:t>
            </a:r>
          </a:p>
          <a:p>
            <a:pPr marL="257810" lvl="0" indent="-171450">
              <a:buSzPts val="800"/>
              <a:buFont typeface="Arial" panose="020B0604020202020204" pitchFamily="34" charset="0"/>
              <a:buChar char="•"/>
            </a:pPr>
            <a:r>
              <a:rPr lang="en-US" sz="1200" dirty="0"/>
              <a:t>Duration of policy with Income</a:t>
            </a:r>
          </a:p>
          <a:p>
            <a:pPr marL="257810" lvl="0" indent="-171450">
              <a:buSzPts val="800"/>
              <a:buFont typeface="Arial" panose="020B0604020202020204" pitchFamily="34" charset="0"/>
              <a:buChar char="•"/>
            </a:pPr>
            <a:r>
              <a:rPr lang="en-US" sz="1200" dirty="0"/>
              <a:t>Previous vehicle damage</a:t>
            </a:r>
            <a:endParaRPr lang="en-SG" sz="1200" dirty="0"/>
          </a:p>
        </p:txBody>
      </p:sp>
      <p:sp>
        <p:nvSpPr>
          <p:cNvPr id="29" name="Google Shape;531;p41">
            <a:extLst>
              <a:ext uri="{FF2B5EF4-FFF2-40B4-BE49-F238E27FC236}">
                <a16:creationId xmlns:a16="http://schemas.microsoft.com/office/drawing/2014/main" id="{5FF47531-2189-0947-96A0-5F2D0D8EF910}"/>
              </a:ext>
            </a:extLst>
          </p:cNvPr>
          <p:cNvSpPr/>
          <p:nvPr/>
        </p:nvSpPr>
        <p:spPr>
          <a:xfrm>
            <a:off x="6490461" y="4413956"/>
            <a:ext cx="4545837" cy="117121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86360" lvl="0">
              <a:buSzPts val="800"/>
            </a:pPr>
            <a:r>
              <a:rPr lang="en-US" sz="1200" b="1" dirty="0"/>
              <a:t>Key Variables (Top 5):</a:t>
            </a:r>
          </a:p>
          <a:p>
            <a:pPr marL="257810" lvl="0" indent="-171450">
              <a:buSzPts val="800"/>
              <a:buFont typeface="Arial" panose="020B0604020202020204" pitchFamily="34" charset="0"/>
              <a:buChar char="•"/>
            </a:pPr>
            <a:r>
              <a:rPr lang="en-US" sz="1200" dirty="0"/>
              <a:t>Previous vehicle damage</a:t>
            </a:r>
          </a:p>
          <a:p>
            <a:pPr marL="257810" lvl="0" indent="-171450">
              <a:buSzPts val="800"/>
              <a:buFont typeface="Arial" panose="020B0604020202020204" pitchFamily="34" charset="0"/>
              <a:buChar char="•"/>
            </a:pPr>
            <a:r>
              <a:rPr lang="en-SG" sz="1200" dirty="0"/>
              <a:t>Previously insured</a:t>
            </a:r>
          </a:p>
          <a:p>
            <a:pPr marL="257810" lvl="0" indent="-171450">
              <a:buSzPts val="800"/>
              <a:buFont typeface="Arial" panose="020B0604020202020204" pitchFamily="34" charset="0"/>
              <a:buChar char="•"/>
            </a:pPr>
            <a:r>
              <a:rPr lang="en-SG" sz="1200" dirty="0"/>
              <a:t>Driver age</a:t>
            </a:r>
          </a:p>
          <a:p>
            <a:pPr marL="257810" lvl="0" indent="-171450">
              <a:buSzPts val="800"/>
              <a:buFont typeface="Arial" panose="020B0604020202020204" pitchFamily="34" charset="0"/>
              <a:buChar char="•"/>
            </a:pPr>
            <a:r>
              <a:rPr lang="en-SG" sz="1200" dirty="0"/>
              <a:t>Sales channel</a:t>
            </a:r>
          </a:p>
          <a:p>
            <a:pPr marL="257810" lvl="0" indent="-171450">
              <a:buSzPts val="800"/>
              <a:buFont typeface="Arial" panose="020B0604020202020204" pitchFamily="34" charset="0"/>
              <a:buChar char="•"/>
            </a:pPr>
            <a:r>
              <a:rPr lang="en-SG" sz="1200" dirty="0"/>
              <a:t>Vehicle Age</a:t>
            </a:r>
          </a:p>
        </p:txBody>
      </p:sp>
    </p:spTree>
    <p:extLst>
      <p:ext uri="{BB962C8B-B14F-4D97-AF65-F5344CB8AC3E}">
        <p14:creationId xmlns:p14="http://schemas.microsoft.com/office/powerpoint/2010/main" val="2851838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G NEW 1">
      <a:dk1>
        <a:srgbClr val="393A39"/>
      </a:dk1>
      <a:lt1>
        <a:srgbClr val="FFFFFF"/>
      </a:lt1>
      <a:dk2>
        <a:srgbClr val="393A39"/>
      </a:dk2>
      <a:lt2>
        <a:srgbClr val="F4F4F4"/>
      </a:lt2>
      <a:accent1>
        <a:srgbClr val="E8533F"/>
      </a:accent1>
      <a:accent2>
        <a:srgbClr val="FF7D27"/>
      </a:accent2>
      <a:accent3>
        <a:srgbClr val="FDBE01"/>
      </a:accent3>
      <a:accent4>
        <a:srgbClr val="9673AB"/>
      </a:accent4>
      <a:accent5>
        <a:srgbClr val="00C3CA"/>
      </a:accent5>
      <a:accent6>
        <a:srgbClr val="00AE71"/>
      </a:accent6>
      <a:hlink>
        <a:srgbClr val="AB1A00"/>
      </a:hlink>
      <a:folHlink>
        <a:srgbClr val="F9918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2EE95E8FD7814DA238614D83A64ADD" ma:contentTypeVersion="18" ma:contentTypeDescription="Create a new document." ma:contentTypeScope="" ma:versionID="6310a7a5aa7f02e21db7b19f8cfa8757">
  <xsd:schema xmlns:xsd="http://www.w3.org/2001/XMLSchema" xmlns:xs="http://www.w3.org/2001/XMLSchema" xmlns:p="http://schemas.microsoft.com/office/2006/metadata/properties" xmlns:ns1="http://schemas.microsoft.com/sharepoint/v3" xmlns:ns2="71925d26-20c0-4a33-bedc-4922abf872fc" xmlns:ns3="3e5db367-e400-4423-8ec8-bdd4a2f934ec" targetNamespace="http://schemas.microsoft.com/office/2006/metadata/properties" ma:root="true" ma:fieldsID="5ef33dd505b3e119878f8bff6f1e0e9f" ns1:_="" ns2:_="" ns3:_="">
    <xsd:import namespace="http://schemas.microsoft.com/sharepoint/v3"/>
    <xsd:import namespace="71925d26-20c0-4a33-bedc-4922abf872fc"/>
    <xsd:import namespace="3e5db367-e400-4423-8ec8-bdd4a2f934e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1:_ip_UnifiedCompliancePolicyProperties" minOccurs="0"/>
                <xsd:element ref="ns1:_ip_UnifiedCompliancePolicyUIAc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3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4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925d26-20c0-4a33-bedc-4922abf872f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5db367-e400-4423-8ec8-bdd4a2f934e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5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3762B4DD-7108-49CB-ABDF-E2535B20DCB7}">
  <ds:schemaRefs>
    <ds:schemaRef ds:uri="3e5db367-e400-4423-8ec8-bdd4a2f934ec"/>
    <ds:schemaRef ds:uri="71925d26-20c0-4a33-bedc-4922abf872f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CD98F88D-49FF-4937-8239-C576D2D1AE1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A6CAB-DF1A-4500-ACCF-0ADBCE789673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dcmitype/"/>
    <ds:schemaRef ds:uri="http://schemas.microsoft.com/office/infopath/2007/PartnerControls"/>
    <ds:schemaRef ds:uri="http://purl.org/dc/terms/"/>
    <ds:schemaRef ds:uri="3e5db367-e400-4423-8ec8-bdd4a2f934ec"/>
    <ds:schemaRef ds:uri="71925d26-20c0-4a33-bedc-4922abf872fc"/>
    <ds:schemaRef ds:uri="http://schemas.microsoft.com/sharepoint/v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{767F4AEA-3E65-BE43-BB4C-1C5B9B0C28C5}tf10001119_mac</Template>
  <TotalTime>3990</TotalTime>
  <Words>857</Words>
  <Application>Microsoft Macintosh PowerPoint</Application>
  <PresentationFormat>Widescreen</PresentationFormat>
  <Paragraphs>103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Avenir Black</vt:lpstr>
      <vt:lpstr>Avenir Book</vt:lpstr>
      <vt:lpstr>Avenir Heavy</vt:lpstr>
      <vt:lpstr>Calibri</vt:lpstr>
      <vt:lpstr>Office Theme</vt:lpstr>
      <vt:lpstr>Motor Renewal </vt:lpstr>
      <vt:lpstr>[For Technical Team] Process Flow High level look into the flow and interaction of various modules</vt:lpstr>
      <vt:lpstr>[For Technical Team] EDA High level understanding of data</vt:lpstr>
      <vt:lpstr>[For Technical Team] Results Performance metric and observations based on model performance</vt:lpstr>
      <vt:lpstr>[For Business Team] Results Comparing between benchmark underwriting (rules based) practices vs model predictions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Roadmap FY20Q4</dc:title>
  <dc:creator>Amith Kumar</dc:creator>
  <cp:lastModifiedBy>Reuben Lee</cp:lastModifiedBy>
  <cp:revision>77</cp:revision>
  <dcterms:created xsi:type="dcterms:W3CDTF">2020-09-25T02:37:43Z</dcterms:created>
  <dcterms:modified xsi:type="dcterms:W3CDTF">2022-02-13T17:26:54Z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0x010100C42EE95E8FD7814DA238614D83A64ADD</vt:lpwstr>
  </property>
</Properties>
</file>