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6.xml" ContentType="application/vnd.openxmlformats-officedocument.presentationml.tags+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85" r:id="rId5"/>
    <p:sldId id="257" r:id="rId6"/>
    <p:sldId id="258" r:id="rId7"/>
    <p:sldId id="259" r:id="rId8"/>
    <p:sldId id="260" r:id="rId9"/>
    <p:sldId id="261" r:id="rId10"/>
    <p:sldId id="262" r:id="rId11"/>
    <p:sldId id="290" r:id="rId12"/>
    <p:sldId id="263" r:id="rId13"/>
    <p:sldId id="277" r:id="rId14"/>
    <p:sldId id="265" r:id="rId15"/>
    <p:sldId id="266" r:id="rId16"/>
    <p:sldId id="278" r:id="rId17"/>
    <p:sldId id="267" r:id="rId18"/>
    <p:sldId id="269" r:id="rId19"/>
    <p:sldId id="270" r:id="rId20"/>
    <p:sldId id="271" r:id="rId21"/>
    <p:sldId id="272" r:id="rId22"/>
    <p:sldId id="273" r:id="rId23"/>
    <p:sldId id="274" r:id="rId24"/>
    <p:sldId id="275" r:id="rId25"/>
    <p:sldId id="276" r:id="rId26"/>
    <p:sldId id="291" r:id="rId27"/>
    <p:sldId id="280" r:id="rId28"/>
    <p:sldId id="279" r:id="rId29"/>
    <p:sldId id="293" r:id="rId30"/>
    <p:sldId id="294" r:id="rId31"/>
    <p:sldId id="281" r:id="rId32"/>
    <p:sldId id="282" r:id="rId33"/>
    <p:sldId id="284" r:id="rId34"/>
    <p:sldId id="286"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BA1F"/>
    <a:srgbClr val="D5BA03"/>
    <a:srgbClr val="0070BF"/>
    <a:srgbClr val="002060"/>
    <a:srgbClr val="4A6DAD"/>
    <a:srgbClr val="1D4999"/>
    <a:srgbClr val="99CCFF"/>
    <a:srgbClr val="0070C0"/>
    <a:srgbClr val="00B0F0"/>
    <a:srgbClr val="7ED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uben Marland" userId="e6af6e4cd8395144" providerId="LiveId" clId="{5079FE8F-B035-472F-B8BB-8A6A33BD4883}"/>
    <pc:docChg chg="undo custSel addSld delSld modSld sldOrd">
      <pc:chgData name="Reuben Marland" userId="e6af6e4cd8395144" providerId="LiveId" clId="{5079FE8F-B035-472F-B8BB-8A6A33BD4883}" dt="2024-04-25T16:04:31.017" v="80" actId="478"/>
      <pc:docMkLst>
        <pc:docMk/>
      </pc:docMkLst>
      <pc:sldChg chg="delSp mod delAnim">
        <pc:chgData name="Reuben Marland" userId="e6af6e4cd8395144" providerId="LiveId" clId="{5079FE8F-B035-472F-B8BB-8A6A33BD4883}" dt="2024-04-25T16:02:18.284" v="0" actId="478"/>
        <pc:sldMkLst>
          <pc:docMk/>
          <pc:sldMk cId="2379908461" sldId="257"/>
        </pc:sldMkLst>
        <pc:picChg chg="del">
          <ac:chgData name="Reuben Marland" userId="e6af6e4cd8395144" providerId="LiveId" clId="{5079FE8F-B035-472F-B8BB-8A6A33BD4883}" dt="2024-04-25T16:02:18.284" v="0" actId="478"/>
          <ac:picMkLst>
            <pc:docMk/>
            <pc:sldMk cId="2379908461" sldId="257"/>
            <ac:picMk id="165" creationId="{F9BCCC4C-A019-082E-6B42-583E33CD987D}"/>
          </ac:picMkLst>
        </pc:picChg>
      </pc:sldChg>
      <pc:sldChg chg="delSp mod delAnim">
        <pc:chgData name="Reuben Marland" userId="e6af6e4cd8395144" providerId="LiveId" clId="{5079FE8F-B035-472F-B8BB-8A6A33BD4883}" dt="2024-04-25T16:02:20.158" v="1" actId="478"/>
        <pc:sldMkLst>
          <pc:docMk/>
          <pc:sldMk cId="3833925678" sldId="258"/>
        </pc:sldMkLst>
        <pc:picChg chg="del">
          <ac:chgData name="Reuben Marland" userId="e6af6e4cd8395144" providerId="LiveId" clId="{5079FE8F-B035-472F-B8BB-8A6A33BD4883}" dt="2024-04-25T16:02:20.158" v="1" actId="478"/>
          <ac:picMkLst>
            <pc:docMk/>
            <pc:sldMk cId="3833925678" sldId="258"/>
            <ac:picMk id="105" creationId="{3EFD51F5-7133-B47B-7F90-974E7B055515}"/>
          </ac:picMkLst>
        </pc:picChg>
      </pc:sldChg>
      <pc:sldChg chg="delSp mod delAnim">
        <pc:chgData name="Reuben Marland" userId="e6af6e4cd8395144" providerId="LiveId" clId="{5079FE8F-B035-472F-B8BB-8A6A33BD4883}" dt="2024-04-25T16:02:22.675" v="2" actId="478"/>
        <pc:sldMkLst>
          <pc:docMk/>
          <pc:sldMk cId="1310592118" sldId="259"/>
        </pc:sldMkLst>
        <pc:picChg chg="del">
          <ac:chgData name="Reuben Marland" userId="e6af6e4cd8395144" providerId="LiveId" clId="{5079FE8F-B035-472F-B8BB-8A6A33BD4883}" dt="2024-04-25T16:02:22.675" v="2" actId="478"/>
          <ac:picMkLst>
            <pc:docMk/>
            <pc:sldMk cId="1310592118" sldId="259"/>
            <ac:picMk id="60" creationId="{7535F090-B3A8-9E78-18FC-454804C04C04}"/>
          </ac:picMkLst>
        </pc:picChg>
      </pc:sldChg>
      <pc:sldChg chg="delSp mod delAnim">
        <pc:chgData name="Reuben Marland" userId="e6af6e4cd8395144" providerId="LiveId" clId="{5079FE8F-B035-472F-B8BB-8A6A33BD4883}" dt="2024-04-25T16:02:24.744" v="3" actId="478"/>
        <pc:sldMkLst>
          <pc:docMk/>
          <pc:sldMk cId="1590659220" sldId="260"/>
        </pc:sldMkLst>
        <pc:picChg chg="del">
          <ac:chgData name="Reuben Marland" userId="e6af6e4cd8395144" providerId="LiveId" clId="{5079FE8F-B035-472F-B8BB-8A6A33BD4883}" dt="2024-04-25T16:02:24.744" v="3" actId="478"/>
          <ac:picMkLst>
            <pc:docMk/>
            <pc:sldMk cId="1590659220" sldId="260"/>
            <ac:picMk id="78" creationId="{D6D063CE-6C76-2F2F-50A2-261DE606C0BD}"/>
          </ac:picMkLst>
        </pc:picChg>
      </pc:sldChg>
      <pc:sldChg chg="addSp delSp modSp add del mod addAnim delAnim">
        <pc:chgData name="Reuben Marland" userId="e6af6e4cd8395144" providerId="LiveId" clId="{5079FE8F-B035-472F-B8BB-8A6A33BD4883}" dt="2024-04-25T16:02:33.970" v="10" actId="478"/>
        <pc:sldMkLst>
          <pc:docMk/>
          <pc:sldMk cId="2932510656" sldId="261"/>
        </pc:sldMkLst>
        <pc:picChg chg="del">
          <ac:chgData name="Reuben Marland" userId="e6af6e4cd8395144" providerId="LiveId" clId="{5079FE8F-B035-472F-B8BB-8A6A33BD4883}" dt="2024-04-25T16:02:33.970" v="10" actId="478"/>
          <ac:picMkLst>
            <pc:docMk/>
            <pc:sldMk cId="2932510656" sldId="261"/>
            <ac:picMk id="61" creationId="{1638AD3F-B216-2545-510C-432EDC2E7FBD}"/>
          </ac:picMkLst>
        </pc:picChg>
        <pc:picChg chg="add del mod">
          <ac:chgData name="Reuben Marland" userId="e6af6e4cd8395144" providerId="LiveId" clId="{5079FE8F-B035-472F-B8BB-8A6A33BD4883}" dt="2024-04-25T16:02:33.444" v="9" actId="478"/>
          <ac:picMkLst>
            <pc:docMk/>
            <pc:sldMk cId="2932510656" sldId="261"/>
            <ac:picMk id="62" creationId="{10B55582-F5DE-A112-3FFF-B6DC14E3C491}"/>
          </ac:picMkLst>
        </pc:picChg>
      </pc:sldChg>
      <pc:sldChg chg="delSp mod delAnim">
        <pc:chgData name="Reuben Marland" userId="e6af6e4cd8395144" providerId="LiveId" clId="{5079FE8F-B035-472F-B8BB-8A6A33BD4883}" dt="2024-04-25T16:02:38.901" v="12" actId="478"/>
        <pc:sldMkLst>
          <pc:docMk/>
          <pc:sldMk cId="638562837" sldId="262"/>
        </pc:sldMkLst>
        <pc:picChg chg="del">
          <ac:chgData name="Reuben Marland" userId="e6af6e4cd8395144" providerId="LiveId" clId="{5079FE8F-B035-472F-B8BB-8A6A33BD4883}" dt="2024-04-25T16:02:38.901" v="12" actId="478"/>
          <ac:picMkLst>
            <pc:docMk/>
            <pc:sldMk cId="638562837" sldId="262"/>
            <ac:picMk id="66" creationId="{115548CD-601A-18E0-70B0-F9C33DC81F93}"/>
          </ac:picMkLst>
        </pc:picChg>
        <pc:picChg chg="del">
          <ac:chgData name="Reuben Marland" userId="e6af6e4cd8395144" providerId="LiveId" clId="{5079FE8F-B035-472F-B8BB-8A6A33BD4883}" dt="2024-04-25T16:02:36.906" v="11" actId="478"/>
          <ac:picMkLst>
            <pc:docMk/>
            <pc:sldMk cId="638562837" sldId="262"/>
            <ac:picMk id="67" creationId="{E38FEAC8-50B9-2FDC-2DC2-F3574ED54187}"/>
          </ac:picMkLst>
        </pc:picChg>
      </pc:sldChg>
      <pc:sldChg chg="delSp mod delAnim">
        <pc:chgData name="Reuben Marland" userId="e6af6e4cd8395144" providerId="LiveId" clId="{5079FE8F-B035-472F-B8BB-8A6A33BD4883}" dt="2024-04-25T16:02:44.948" v="16" actId="478"/>
        <pc:sldMkLst>
          <pc:docMk/>
          <pc:sldMk cId="2965061321" sldId="263"/>
        </pc:sldMkLst>
        <pc:picChg chg="del">
          <ac:chgData name="Reuben Marland" userId="e6af6e4cd8395144" providerId="LiveId" clId="{5079FE8F-B035-472F-B8BB-8A6A33BD4883}" dt="2024-04-25T16:02:44.948" v="16" actId="478"/>
          <ac:picMkLst>
            <pc:docMk/>
            <pc:sldMk cId="2965061321" sldId="263"/>
            <ac:picMk id="42" creationId="{21187A00-FA4F-58E8-798B-17463AD80B22}"/>
          </ac:picMkLst>
        </pc:picChg>
        <pc:picChg chg="del">
          <ac:chgData name="Reuben Marland" userId="e6af6e4cd8395144" providerId="LiveId" clId="{5079FE8F-B035-472F-B8BB-8A6A33BD4883}" dt="2024-04-25T16:02:44.413" v="15" actId="478"/>
          <ac:picMkLst>
            <pc:docMk/>
            <pc:sldMk cId="2965061321" sldId="263"/>
            <ac:picMk id="43" creationId="{91DD0D78-9E30-8371-1B77-6226AEC27DD3}"/>
          </ac:picMkLst>
        </pc:picChg>
      </pc:sldChg>
      <pc:sldChg chg="delSp mod delAnim">
        <pc:chgData name="Reuben Marland" userId="e6af6e4cd8395144" providerId="LiveId" clId="{5079FE8F-B035-472F-B8BB-8A6A33BD4883}" dt="2024-04-25T16:02:51.346" v="20" actId="478"/>
        <pc:sldMkLst>
          <pc:docMk/>
          <pc:sldMk cId="4026756879" sldId="265"/>
        </pc:sldMkLst>
        <pc:picChg chg="del">
          <ac:chgData name="Reuben Marland" userId="e6af6e4cd8395144" providerId="LiveId" clId="{5079FE8F-B035-472F-B8BB-8A6A33BD4883}" dt="2024-04-25T16:02:51.346" v="20" actId="478"/>
          <ac:picMkLst>
            <pc:docMk/>
            <pc:sldMk cId="4026756879" sldId="265"/>
            <ac:picMk id="33" creationId="{A3001B82-FFFD-B11B-2BD2-591811061F06}"/>
          </ac:picMkLst>
        </pc:picChg>
        <pc:picChg chg="del">
          <ac:chgData name="Reuben Marland" userId="e6af6e4cd8395144" providerId="LiveId" clId="{5079FE8F-B035-472F-B8BB-8A6A33BD4883}" dt="2024-04-25T16:02:50.795" v="19" actId="478"/>
          <ac:picMkLst>
            <pc:docMk/>
            <pc:sldMk cId="4026756879" sldId="265"/>
            <ac:picMk id="34" creationId="{8EFCFA31-1830-64F6-CEF6-71CD99C93BB2}"/>
          </ac:picMkLst>
        </pc:picChg>
      </pc:sldChg>
      <pc:sldChg chg="delSp mod delAnim">
        <pc:chgData name="Reuben Marland" userId="e6af6e4cd8395144" providerId="LiveId" clId="{5079FE8F-B035-472F-B8BB-8A6A33BD4883}" dt="2024-04-25T16:02:53.971" v="22" actId="478"/>
        <pc:sldMkLst>
          <pc:docMk/>
          <pc:sldMk cId="1953394012" sldId="266"/>
        </pc:sldMkLst>
        <pc:picChg chg="del">
          <ac:chgData name="Reuben Marland" userId="e6af6e4cd8395144" providerId="LiveId" clId="{5079FE8F-B035-472F-B8BB-8A6A33BD4883}" dt="2024-04-25T16:02:53.971" v="22" actId="478"/>
          <ac:picMkLst>
            <pc:docMk/>
            <pc:sldMk cId="1953394012" sldId="266"/>
            <ac:picMk id="45" creationId="{5FD3DE36-5373-1F89-2081-35D464840D8F}"/>
          </ac:picMkLst>
        </pc:picChg>
        <pc:picChg chg="del">
          <ac:chgData name="Reuben Marland" userId="e6af6e4cd8395144" providerId="LiveId" clId="{5079FE8F-B035-472F-B8BB-8A6A33BD4883}" dt="2024-04-25T16:02:53.436" v="21" actId="478"/>
          <ac:picMkLst>
            <pc:docMk/>
            <pc:sldMk cId="1953394012" sldId="266"/>
            <ac:picMk id="46" creationId="{B9A52599-4E05-C2C3-65D0-50DCF5A68E01}"/>
          </ac:picMkLst>
        </pc:picChg>
      </pc:sldChg>
      <pc:sldChg chg="delSp mod delAnim">
        <pc:chgData name="Reuben Marland" userId="e6af6e4cd8395144" providerId="LiveId" clId="{5079FE8F-B035-472F-B8BB-8A6A33BD4883}" dt="2024-04-25T16:02:59.100" v="25" actId="478"/>
        <pc:sldMkLst>
          <pc:docMk/>
          <pc:sldMk cId="1398739679" sldId="267"/>
        </pc:sldMkLst>
        <pc:picChg chg="del">
          <ac:chgData name="Reuben Marland" userId="e6af6e4cd8395144" providerId="LiveId" clId="{5079FE8F-B035-472F-B8BB-8A6A33BD4883}" dt="2024-04-25T16:02:59.100" v="25" actId="478"/>
          <ac:picMkLst>
            <pc:docMk/>
            <pc:sldMk cId="1398739679" sldId="267"/>
            <ac:picMk id="115" creationId="{58BD0C8D-DAA5-D378-876D-036258031AEE}"/>
          </ac:picMkLst>
        </pc:picChg>
        <pc:picChg chg="del">
          <ac:chgData name="Reuben Marland" userId="e6af6e4cd8395144" providerId="LiveId" clId="{5079FE8F-B035-472F-B8BB-8A6A33BD4883}" dt="2024-04-25T16:02:58.341" v="24" actId="478"/>
          <ac:picMkLst>
            <pc:docMk/>
            <pc:sldMk cId="1398739679" sldId="267"/>
            <ac:picMk id="116" creationId="{C120CB31-B44C-027D-956E-8E9748D4797D}"/>
          </ac:picMkLst>
        </pc:picChg>
      </pc:sldChg>
      <pc:sldChg chg="delSp mod delAnim">
        <pc:chgData name="Reuben Marland" userId="e6af6e4cd8395144" providerId="LiveId" clId="{5079FE8F-B035-472F-B8BB-8A6A33BD4883}" dt="2024-04-25T16:03:01.253" v="26" actId="478"/>
        <pc:sldMkLst>
          <pc:docMk/>
          <pc:sldMk cId="925656816" sldId="269"/>
        </pc:sldMkLst>
        <pc:picChg chg="del">
          <ac:chgData name="Reuben Marland" userId="e6af6e4cd8395144" providerId="LiveId" clId="{5079FE8F-B035-472F-B8BB-8A6A33BD4883}" dt="2024-04-25T16:03:01.253" v="26" actId="478"/>
          <ac:picMkLst>
            <pc:docMk/>
            <pc:sldMk cId="925656816" sldId="269"/>
            <ac:picMk id="37" creationId="{97A2B0E9-07D5-5A23-C9E2-EE43054EF4E8}"/>
          </ac:picMkLst>
        </pc:picChg>
      </pc:sldChg>
      <pc:sldChg chg="delSp mod delAnim">
        <pc:chgData name="Reuben Marland" userId="e6af6e4cd8395144" providerId="LiveId" clId="{5079FE8F-B035-472F-B8BB-8A6A33BD4883}" dt="2024-04-25T16:03:05.587" v="28" actId="478"/>
        <pc:sldMkLst>
          <pc:docMk/>
          <pc:sldMk cId="310171097" sldId="270"/>
        </pc:sldMkLst>
        <pc:picChg chg="del">
          <ac:chgData name="Reuben Marland" userId="e6af6e4cd8395144" providerId="LiveId" clId="{5079FE8F-B035-472F-B8BB-8A6A33BD4883}" dt="2024-04-25T16:03:05.587" v="28" actId="478"/>
          <ac:picMkLst>
            <pc:docMk/>
            <pc:sldMk cId="310171097" sldId="270"/>
            <ac:picMk id="17" creationId="{8515DEA0-C978-C612-D75C-AB9189602BA9}"/>
          </ac:picMkLst>
        </pc:picChg>
        <pc:picChg chg="del">
          <ac:chgData name="Reuben Marland" userId="e6af6e4cd8395144" providerId="LiveId" clId="{5079FE8F-B035-472F-B8BB-8A6A33BD4883}" dt="2024-04-25T16:03:04.365" v="27" actId="478"/>
          <ac:picMkLst>
            <pc:docMk/>
            <pc:sldMk cId="310171097" sldId="270"/>
            <ac:picMk id="18" creationId="{5612E1EB-D214-9DE4-6693-0F234AF3EEBF}"/>
          </ac:picMkLst>
        </pc:picChg>
      </pc:sldChg>
      <pc:sldChg chg="delSp mod delAnim">
        <pc:chgData name="Reuben Marland" userId="e6af6e4cd8395144" providerId="LiveId" clId="{5079FE8F-B035-472F-B8BB-8A6A33BD4883}" dt="2024-04-25T16:03:07.840" v="30" actId="478"/>
        <pc:sldMkLst>
          <pc:docMk/>
          <pc:sldMk cId="2774709212" sldId="271"/>
        </pc:sldMkLst>
        <pc:picChg chg="del">
          <ac:chgData name="Reuben Marland" userId="e6af6e4cd8395144" providerId="LiveId" clId="{5079FE8F-B035-472F-B8BB-8A6A33BD4883}" dt="2024-04-25T16:03:07.840" v="30" actId="478"/>
          <ac:picMkLst>
            <pc:docMk/>
            <pc:sldMk cId="2774709212" sldId="271"/>
            <ac:picMk id="20" creationId="{AE819405-6BEF-9CAA-75FB-FCD969D27A60}"/>
          </ac:picMkLst>
        </pc:picChg>
        <pc:picChg chg="del">
          <ac:chgData name="Reuben Marland" userId="e6af6e4cd8395144" providerId="LiveId" clId="{5079FE8F-B035-472F-B8BB-8A6A33BD4883}" dt="2024-04-25T16:03:07.214" v="29" actId="478"/>
          <ac:picMkLst>
            <pc:docMk/>
            <pc:sldMk cId="2774709212" sldId="271"/>
            <ac:picMk id="21" creationId="{3C57D232-6F81-2B73-69DD-BB386C0B4EB8}"/>
          </ac:picMkLst>
        </pc:picChg>
      </pc:sldChg>
      <pc:sldChg chg="delSp mod delAnim">
        <pc:chgData name="Reuben Marland" userId="e6af6e4cd8395144" providerId="LiveId" clId="{5079FE8F-B035-472F-B8BB-8A6A33BD4883}" dt="2024-04-25T16:03:10.463" v="32" actId="478"/>
        <pc:sldMkLst>
          <pc:docMk/>
          <pc:sldMk cId="1902737892" sldId="272"/>
        </pc:sldMkLst>
        <pc:picChg chg="del">
          <ac:chgData name="Reuben Marland" userId="e6af6e4cd8395144" providerId="LiveId" clId="{5079FE8F-B035-472F-B8BB-8A6A33BD4883}" dt="2024-04-25T16:03:10.463" v="32" actId="478"/>
          <ac:picMkLst>
            <pc:docMk/>
            <pc:sldMk cId="1902737892" sldId="272"/>
            <ac:picMk id="33" creationId="{E035218C-F0CB-EF43-6341-183E36ACE83C}"/>
          </ac:picMkLst>
        </pc:picChg>
        <pc:picChg chg="del">
          <ac:chgData name="Reuben Marland" userId="e6af6e4cd8395144" providerId="LiveId" clId="{5079FE8F-B035-472F-B8BB-8A6A33BD4883}" dt="2024-04-25T16:03:09.774" v="31" actId="478"/>
          <ac:picMkLst>
            <pc:docMk/>
            <pc:sldMk cId="1902737892" sldId="272"/>
            <ac:picMk id="34" creationId="{7F9AE129-4339-3ADB-CB36-09B683BEAA1F}"/>
          </ac:picMkLst>
        </pc:picChg>
      </pc:sldChg>
      <pc:sldChg chg="delSp mod delAnim">
        <pc:chgData name="Reuben Marland" userId="e6af6e4cd8395144" providerId="LiveId" clId="{5079FE8F-B035-472F-B8BB-8A6A33BD4883}" dt="2024-04-25T16:03:15.101" v="37" actId="478"/>
        <pc:sldMkLst>
          <pc:docMk/>
          <pc:sldMk cId="2143522911" sldId="273"/>
        </pc:sldMkLst>
        <pc:spChg chg="del">
          <ac:chgData name="Reuben Marland" userId="e6af6e4cd8395144" providerId="LiveId" clId="{5079FE8F-B035-472F-B8BB-8A6A33BD4883}" dt="2024-04-25T16:03:15.101" v="37" actId="478"/>
          <ac:spMkLst>
            <pc:docMk/>
            <pc:sldMk cId="2143522911" sldId="273"/>
            <ac:spMk id="5" creationId="{5231B7AF-E217-5CB9-1EC7-ED957BDCC35B}"/>
          </ac:spMkLst>
        </pc:spChg>
        <pc:spChg chg="del">
          <ac:chgData name="Reuben Marland" userId="e6af6e4cd8395144" providerId="LiveId" clId="{5079FE8F-B035-472F-B8BB-8A6A33BD4883}" dt="2024-04-25T16:03:14.006" v="35" actId="478"/>
          <ac:spMkLst>
            <pc:docMk/>
            <pc:sldMk cId="2143522911" sldId="273"/>
            <ac:spMk id="7" creationId="{A1965EED-807B-F12B-92AA-CF3C0670C29F}"/>
          </ac:spMkLst>
        </pc:spChg>
        <pc:spChg chg="del">
          <ac:chgData name="Reuben Marland" userId="e6af6e4cd8395144" providerId="LiveId" clId="{5079FE8F-B035-472F-B8BB-8A6A33BD4883}" dt="2024-04-25T16:03:14.516" v="36" actId="478"/>
          <ac:spMkLst>
            <pc:docMk/>
            <pc:sldMk cId="2143522911" sldId="273"/>
            <ac:spMk id="8" creationId="{D760CFCB-AD88-F451-C9F6-E35A35BCF4BD}"/>
          </ac:spMkLst>
        </pc:spChg>
        <pc:picChg chg="del">
          <ac:chgData name="Reuben Marland" userId="e6af6e4cd8395144" providerId="LiveId" clId="{5079FE8F-B035-472F-B8BB-8A6A33BD4883}" dt="2024-04-25T16:03:13.343" v="34" actId="478"/>
          <ac:picMkLst>
            <pc:docMk/>
            <pc:sldMk cId="2143522911" sldId="273"/>
            <ac:picMk id="26" creationId="{A8730152-9193-7BC4-ADDC-AF7B5EDFCAC4}"/>
          </ac:picMkLst>
        </pc:picChg>
        <pc:picChg chg="del">
          <ac:chgData name="Reuben Marland" userId="e6af6e4cd8395144" providerId="LiveId" clId="{5079FE8F-B035-472F-B8BB-8A6A33BD4883}" dt="2024-04-25T16:03:12.613" v="33" actId="478"/>
          <ac:picMkLst>
            <pc:docMk/>
            <pc:sldMk cId="2143522911" sldId="273"/>
            <ac:picMk id="27" creationId="{01E81665-1686-806B-8EDE-66CAD2FB7EB5}"/>
          </ac:picMkLst>
        </pc:picChg>
      </pc:sldChg>
      <pc:sldChg chg="delSp mod delAnim">
        <pc:chgData name="Reuben Marland" userId="e6af6e4cd8395144" providerId="LiveId" clId="{5079FE8F-B035-472F-B8BB-8A6A33BD4883}" dt="2024-04-25T16:03:18.324" v="39" actId="478"/>
        <pc:sldMkLst>
          <pc:docMk/>
          <pc:sldMk cId="1256235082" sldId="274"/>
        </pc:sldMkLst>
        <pc:picChg chg="del">
          <ac:chgData name="Reuben Marland" userId="e6af6e4cd8395144" providerId="LiveId" clId="{5079FE8F-B035-472F-B8BB-8A6A33BD4883}" dt="2024-04-25T16:03:18.324" v="39" actId="478"/>
          <ac:picMkLst>
            <pc:docMk/>
            <pc:sldMk cId="1256235082" sldId="274"/>
            <ac:picMk id="91" creationId="{527EB234-275E-A4DD-3328-2FC383C9FCCC}"/>
          </ac:picMkLst>
        </pc:picChg>
        <pc:picChg chg="del">
          <ac:chgData name="Reuben Marland" userId="e6af6e4cd8395144" providerId="LiveId" clId="{5079FE8F-B035-472F-B8BB-8A6A33BD4883}" dt="2024-04-25T16:03:16.802" v="38" actId="478"/>
          <ac:picMkLst>
            <pc:docMk/>
            <pc:sldMk cId="1256235082" sldId="274"/>
            <ac:picMk id="92" creationId="{4EFD7C9B-1FED-F240-EE38-EC9A38CEFB8F}"/>
          </ac:picMkLst>
        </pc:picChg>
      </pc:sldChg>
      <pc:sldChg chg="delSp mod delAnim">
        <pc:chgData name="Reuben Marland" userId="e6af6e4cd8395144" providerId="LiveId" clId="{5079FE8F-B035-472F-B8BB-8A6A33BD4883}" dt="2024-04-25T16:03:21.891" v="41" actId="478"/>
        <pc:sldMkLst>
          <pc:docMk/>
          <pc:sldMk cId="2513248122" sldId="275"/>
        </pc:sldMkLst>
        <pc:picChg chg="del">
          <ac:chgData name="Reuben Marland" userId="e6af6e4cd8395144" providerId="LiveId" clId="{5079FE8F-B035-472F-B8BB-8A6A33BD4883}" dt="2024-04-25T16:03:21.891" v="41" actId="478"/>
          <ac:picMkLst>
            <pc:docMk/>
            <pc:sldMk cId="2513248122" sldId="275"/>
            <ac:picMk id="11" creationId="{BEA34920-6B25-A8A8-73B0-FE223751E3B3}"/>
          </ac:picMkLst>
        </pc:picChg>
        <pc:picChg chg="del">
          <ac:chgData name="Reuben Marland" userId="e6af6e4cd8395144" providerId="LiveId" clId="{5079FE8F-B035-472F-B8BB-8A6A33BD4883}" dt="2024-04-25T16:03:20.332" v="40" actId="478"/>
          <ac:picMkLst>
            <pc:docMk/>
            <pc:sldMk cId="2513248122" sldId="275"/>
            <ac:picMk id="12" creationId="{072C1B81-2497-E243-0574-7E1EA0EE0C42}"/>
          </ac:picMkLst>
        </pc:picChg>
      </pc:sldChg>
      <pc:sldChg chg="delSp mod">
        <pc:chgData name="Reuben Marland" userId="e6af6e4cd8395144" providerId="LiveId" clId="{5079FE8F-B035-472F-B8BB-8A6A33BD4883}" dt="2024-04-25T16:03:29.179" v="43" actId="478"/>
        <pc:sldMkLst>
          <pc:docMk/>
          <pc:sldMk cId="407812782" sldId="276"/>
        </pc:sldMkLst>
        <pc:picChg chg="del">
          <ac:chgData name="Reuben Marland" userId="e6af6e4cd8395144" providerId="LiveId" clId="{5079FE8F-B035-472F-B8BB-8A6A33BD4883}" dt="2024-04-25T16:03:29.179" v="43" actId="478"/>
          <ac:picMkLst>
            <pc:docMk/>
            <pc:sldMk cId="407812782" sldId="276"/>
            <ac:picMk id="18" creationId="{D063D6C0-DD33-39A6-DDFB-38AE76C27447}"/>
          </ac:picMkLst>
        </pc:picChg>
        <pc:picChg chg="del">
          <ac:chgData name="Reuben Marland" userId="e6af6e4cd8395144" providerId="LiveId" clId="{5079FE8F-B035-472F-B8BB-8A6A33BD4883}" dt="2024-04-25T16:03:24.996" v="42" actId="478"/>
          <ac:picMkLst>
            <pc:docMk/>
            <pc:sldMk cId="407812782" sldId="276"/>
            <ac:picMk id="19" creationId="{AF000B39-908B-7BB1-1A7B-B3E2345E589D}"/>
          </ac:picMkLst>
        </pc:picChg>
      </pc:sldChg>
      <pc:sldChg chg="delSp mod delAnim">
        <pc:chgData name="Reuben Marland" userId="e6af6e4cd8395144" providerId="LiveId" clId="{5079FE8F-B035-472F-B8BB-8A6A33BD4883}" dt="2024-04-25T16:02:47.531" v="18" actId="478"/>
        <pc:sldMkLst>
          <pc:docMk/>
          <pc:sldMk cId="42036126" sldId="277"/>
        </pc:sldMkLst>
        <pc:picChg chg="del">
          <ac:chgData name="Reuben Marland" userId="e6af6e4cd8395144" providerId="LiveId" clId="{5079FE8F-B035-472F-B8BB-8A6A33BD4883}" dt="2024-04-25T16:02:47.531" v="18" actId="478"/>
          <ac:picMkLst>
            <pc:docMk/>
            <pc:sldMk cId="42036126" sldId="277"/>
            <ac:picMk id="64" creationId="{A274C1FF-5897-F17A-C331-92AD97675B98}"/>
          </ac:picMkLst>
        </pc:picChg>
        <pc:picChg chg="del">
          <ac:chgData name="Reuben Marland" userId="e6af6e4cd8395144" providerId="LiveId" clId="{5079FE8F-B035-472F-B8BB-8A6A33BD4883}" dt="2024-04-25T16:02:46.907" v="17" actId="478"/>
          <ac:picMkLst>
            <pc:docMk/>
            <pc:sldMk cId="42036126" sldId="277"/>
            <ac:picMk id="65" creationId="{00434DB1-B416-404D-D250-7884E0352F4F}"/>
          </ac:picMkLst>
        </pc:picChg>
      </pc:sldChg>
      <pc:sldChg chg="delSp mod delAnim">
        <pc:chgData name="Reuben Marland" userId="e6af6e4cd8395144" providerId="LiveId" clId="{5079FE8F-B035-472F-B8BB-8A6A33BD4883}" dt="2024-04-25T16:02:56.139" v="23" actId="478"/>
        <pc:sldMkLst>
          <pc:docMk/>
          <pc:sldMk cId="2801855104" sldId="278"/>
        </pc:sldMkLst>
        <pc:picChg chg="del">
          <ac:chgData name="Reuben Marland" userId="e6af6e4cd8395144" providerId="LiveId" clId="{5079FE8F-B035-472F-B8BB-8A6A33BD4883}" dt="2024-04-25T16:02:56.139" v="23" actId="478"/>
          <ac:picMkLst>
            <pc:docMk/>
            <pc:sldMk cId="2801855104" sldId="278"/>
            <ac:picMk id="63" creationId="{E72C53C0-9B4A-64FB-BA9C-FC32CAE13930}"/>
          </ac:picMkLst>
        </pc:picChg>
      </pc:sldChg>
      <pc:sldChg chg="delSp mod">
        <pc:chgData name="Reuben Marland" userId="e6af6e4cd8395144" providerId="LiveId" clId="{5079FE8F-B035-472F-B8BB-8A6A33BD4883}" dt="2024-04-25T16:03:42.539" v="52" actId="478"/>
        <pc:sldMkLst>
          <pc:docMk/>
          <pc:sldMk cId="3527394040" sldId="279"/>
        </pc:sldMkLst>
        <pc:picChg chg="del">
          <ac:chgData name="Reuben Marland" userId="e6af6e4cd8395144" providerId="LiveId" clId="{5079FE8F-B035-472F-B8BB-8A6A33BD4883}" dt="2024-04-25T16:03:42.539" v="52" actId="478"/>
          <ac:picMkLst>
            <pc:docMk/>
            <pc:sldMk cId="3527394040" sldId="279"/>
            <ac:picMk id="7" creationId="{7A7E29D1-807A-1ED7-A390-46A1BC323EDD}"/>
          </ac:picMkLst>
        </pc:picChg>
        <pc:picChg chg="del">
          <ac:chgData name="Reuben Marland" userId="e6af6e4cd8395144" providerId="LiveId" clId="{5079FE8F-B035-472F-B8BB-8A6A33BD4883}" dt="2024-04-25T16:03:41.971" v="51" actId="478"/>
          <ac:picMkLst>
            <pc:docMk/>
            <pc:sldMk cId="3527394040" sldId="279"/>
            <ac:picMk id="8" creationId="{6B394CE8-4F22-13C1-CE07-0525FE16B9FD}"/>
          </ac:picMkLst>
        </pc:picChg>
        <pc:picChg chg="del">
          <ac:chgData name="Reuben Marland" userId="e6af6e4cd8395144" providerId="LiveId" clId="{5079FE8F-B035-472F-B8BB-8A6A33BD4883}" dt="2024-04-25T16:03:41.442" v="50" actId="478"/>
          <ac:picMkLst>
            <pc:docMk/>
            <pc:sldMk cId="3527394040" sldId="279"/>
            <ac:picMk id="9" creationId="{A76000C6-BA05-16D7-B36A-53C71EB593EA}"/>
          </ac:picMkLst>
        </pc:picChg>
      </pc:sldChg>
      <pc:sldChg chg="delSp mod">
        <pc:chgData name="Reuben Marland" userId="e6af6e4cd8395144" providerId="LiveId" clId="{5079FE8F-B035-472F-B8BB-8A6A33BD4883}" dt="2024-04-25T16:03:38.170" v="49" actId="478"/>
        <pc:sldMkLst>
          <pc:docMk/>
          <pc:sldMk cId="2559016780" sldId="280"/>
        </pc:sldMkLst>
        <pc:picChg chg="del">
          <ac:chgData name="Reuben Marland" userId="e6af6e4cd8395144" providerId="LiveId" clId="{5079FE8F-B035-472F-B8BB-8A6A33BD4883}" dt="2024-04-25T16:03:38.170" v="49" actId="478"/>
          <ac:picMkLst>
            <pc:docMk/>
            <pc:sldMk cId="2559016780" sldId="280"/>
            <ac:picMk id="3" creationId="{0BA3C4F6-4614-F0B9-6D27-4E5084B5D696}"/>
          </ac:picMkLst>
        </pc:picChg>
        <pc:picChg chg="del">
          <ac:chgData name="Reuben Marland" userId="e6af6e4cd8395144" providerId="LiveId" clId="{5079FE8F-B035-472F-B8BB-8A6A33BD4883}" dt="2024-04-25T16:03:37.601" v="48" actId="478"/>
          <ac:picMkLst>
            <pc:docMk/>
            <pc:sldMk cId="2559016780" sldId="280"/>
            <ac:picMk id="8" creationId="{8C47C888-0916-4E73-383E-E52AEC9ADB5C}"/>
          </ac:picMkLst>
        </pc:picChg>
        <pc:picChg chg="del">
          <ac:chgData name="Reuben Marland" userId="e6af6e4cd8395144" providerId="LiveId" clId="{5079FE8F-B035-472F-B8BB-8A6A33BD4883}" dt="2024-04-25T16:03:37.006" v="47" actId="478"/>
          <ac:picMkLst>
            <pc:docMk/>
            <pc:sldMk cId="2559016780" sldId="280"/>
            <ac:picMk id="9" creationId="{34676DAE-C7DD-A4D2-7D3D-9EBB944AAA09}"/>
          </ac:picMkLst>
        </pc:picChg>
      </pc:sldChg>
      <pc:sldChg chg="delSp mod">
        <pc:chgData name="Reuben Marland" userId="e6af6e4cd8395144" providerId="LiveId" clId="{5079FE8F-B035-472F-B8BB-8A6A33BD4883}" dt="2024-04-25T16:03:53.851" v="61" actId="478"/>
        <pc:sldMkLst>
          <pc:docMk/>
          <pc:sldMk cId="2230625913" sldId="281"/>
        </pc:sldMkLst>
        <pc:picChg chg="del">
          <ac:chgData name="Reuben Marland" userId="e6af6e4cd8395144" providerId="LiveId" clId="{5079FE8F-B035-472F-B8BB-8A6A33BD4883}" dt="2024-04-25T16:03:53.851" v="61" actId="478"/>
          <ac:picMkLst>
            <pc:docMk/>
            <pc:sldMk cId="2230625913" sldId="281"/>
            <ac:picMk id="3" creationId="{68F68E49-2F28-9D88-31CD-38674AB5D542}"/>
          </ac:picMkLst>
        </pc:picChg>
        <pc:picChg chg="del">
          <ac:chgData name="Reuben Marland" userId="e6af6e4cd8395144" providerId="LiveId" clId="{5079FE8F-B035-472F-B8BB-8A6A33BD4883}" dt="2024-04-25T16:03:53.316" v="60" actId="478"/>
          <ac:picMkLst>
            <pc:docMk/>
            <pc:sldMk cId="2230625913" sldId="281"/>
            <ac:picMk id="9" creationId="{BAF4BDBF-6A59-05E0-B9A5-51A353E4BF11}"/>
          </ac:picMkLst>
        </pc:picChg>
        <pc:picChg chg="del">
          <ac:chgData name="Reuben Marland" userId="e6af6e4cd8395144" providerId="LiveId" clId="{5079FE8F-B035-472F-B8BB-8A6A33BD4883}" dt="2024-04-25T16:03:52.291" v="59" actId="478"/>
          <ac:picMkLst>
            <pc:docMk/>
            <pc:sldMk cId="2230625913" sldId="281"/>
            <ac:picMk id="10" creationId="{6210F340-89D6-D0EE-2D4A-E74DED2E0B1F}"/>
          </ac:picMkLst>
        </pc:picChg>
      </pc:sldChg>
      <pc:sldChg chg="delSp mod">
        <pc:chgData name="Reuben Marland" userId="e6af6e4cd8395144" providerId="LiveId" clId="{5079FE8F-B035-472F-B8BB-8A6A33BD4883}" dt="2024-04-25T16:03:59.972" v="64" actId="478"/>
        <pc:sldMkLst>
          <pc:docMk/>
          <pc:sldMk cId="3649650962" sldId="282"/>
        </pc:sldMkLst>
        <pc:picChg chg="del">
          <ac:chgData name="Reuben Marland" userId="e6af6e4cd8395144" providerId="LiveId" clId="{5079FE8F-B035-472F-B8BB-8A6A33BD4883}" dt="2024-04-25T16:03:59.972" v="64" actId="478"/>
          <ac:picMkLst>
            <pc:docMk/>
            <pc:sldMk cId="3649650962" sldId="282"/>
            <ac:picMk id="4" creationId="{603134D8-54E5-192A-FC3B-D7E0F82218F9}"/>
          </ac:picMkLst>
        </pc:picChg>
        <pc:picChg chg="del">
          <ac:chgData name="Reuben Marland" userId="e6af6e4cd8395144" providerId="LiveId" clId="{5079FE8F-B035-472F-B8BB-8A6A33BD4883}" dt="2024-04-25T16:03:59.450" v="63" actId="478"/>
          <ac:picMkLst>
            <pc:docMk/>
            <pc:sldMk cId="3649650962" sldId="282"/>
            <ac:picMk id="6" creationId="{7B756924-4880-EDD7-5C3F-7CFAA5D0570C}"/>
          </ac:picMkLst>
        </pc:picChg>
        <pc:picChg chg="del">
          <ac:chgData name="Reuben Marland" userId="e6af6e4cd8395144" providerId="LiveId" clId="{5079FE8F-B035-472F-B8BB-8A6A33BD4883}" dt="2024-04-25T16:03:58.905" v="62" actId="478"/>
          <ac:picMkLst>
            <pc:docMk/>
            <pc:sldMk cId="3649650962" sldId="282"/>
            <ac:picMk id="8" creationId="{BD16D2D4-9D50-F139-89B3-46E849E2175A}"/>
          </ac:picMkLst>
        </pc:picChg>
      </pc:sldChg>
      <pc:sldChg chg="delSp mod">
        <pc:chgData name="Reuben Marland" userId="e6af6e4cd8395144" providerId="LiveId" clId="{5079FE8F-B035-472F-B8BB-8A6A33BD4883}" dt="2024-04-25T16:04:03.386" v="67" actId="478"/>
        <pc:sldMkLst>
          <pc:docMk/>
          <pc:sldMk cId="395754359" sldId="284"/>
        </pc:sldMkLst>
        <pc:picChg chg="del">
          <ac:chgData name="Reuben Marland" userId="e6af6e4cd8395144" providerId="LiveId" clId="{5079FE8F-B035-472F-B8BB-8A6A33BD4883}" dt="2024-04-25T16:04:03.386" v="67" actId="478"/>
          <ac:picMkLst>
            <pc:docMk/>
            <pc:sldMk cId="395754359" sldId="284"/>
            <ac:picMk id="10" creationId="{5687F2ED-8EC9-F831-5CE7-73F09706A033}"/>
          </ac:picMkLst>
        </pc:picChg>
        <pc:picChg chg="del">
          <ac:chgData name="Reuben Marland" userId="e6af6e4cd8395144" providerId="LiveId" clId="{5079FE8F-B035-472F-B8BB-8A6A33BD4883}" dt="2024-04-25T16:04:02.698" v="66" actId="478"/>
          <ac:picMkLst>
            <pc:docMk/>
            <pc:sldMk cId="395754359" sldId="284"/>
            <ac:picMk id="11" creationId="{0F127AE4-0108-081C-432E-330E5F0E462E}"/>
          </ac:picMkLst>
        </pc:picChg>
        <pc:picChg chg="del">
          <ac:chgData name="Reuben Marland" userId="e6af6e4cd8395144" providerId="LiveId" clId="{5079FE8F-B035-472F-B8BB-8A6A33BD4883}" dt="2024-04-25T16:04:02.170" v="65" actId="478"/>
          <ac:picMkLst>
            <pc:docMk/>
            <pc:sldMk cId="395754359" sldId="284"/>
            <ac:picMk id="12" creationId="{B065B631-EFFC-8D6D-5189-165F927572F0}"/>
          </ac:picMkLst>
        </pc:picChg>
      </pc:sldChg>
      <pc:sldChg chg="delSp mod ord">
        <pc:chgData name="Reuben Marland" userId="e6af6e4cd8395144" providerId="LiveId" clId="{5079FE8F-B035-472F-B8BB-8A6A33BD4883}" dt="2024-04-25T16:04:31.017" v="80" actId="478"/>
        <pc:sldMkLst>
          <pc:docMk/>
          <pc:sldMk cId="2350477441" sldId="285"/>
        </pc:sldMkLst>
        <pc:picChg chg="del">
          <ac:chgData name="Reuben Marland" userId="e6af6e4cd8395144" providerId="LiveId" clId="{5079FE8F-B035-472F-B8BB-8A6A33BD4883}" dt="2024-04-25T16:04:31.017" v="80" actId="478"/>
          <ac:picMkLst>
            <pc:docMk/>
            <pc:sldMk cId="2350477441" sldId="285"/>
            <ac:picMk id="48" creationId="{334D1F87-F555-603A-9391-93C30E6AD294}"/>
          </ac:picMkLst>
        </pc:picChg>
        <pc:picChg chg="del">
          <ac:chgData name="Reuben Marland" userId="e6af6e4cd8395144" providerId="LiveId" clId="{5079FE8F-B035-472F-B8BB-8A6A33BD4883}" dt="2024-04-25T16:04:29.554" v="79" actId="478"/>
          <ac:picMkLst>
            <pc:docMk/>
            <pc:sldMk cId="2350477441" sldId="285"/>
            <ac:picMk id="49" creationId="{EDF841B5-ADC3-722C-3FA4-7D1570135B23}"/>
          </ac:picMkLst>
        </pc:picChg>
      </pc:sldChg>
      <pc:sldChg chg="delSp mod">
        <pc:chgData name="Reuben Marland" userId="e6af6e4cd8395144" providerId="LiveId" clId="{5079FE8F-B035-472F-B8BB-8A6A33BD4883}" dt="2024-04-25T16:04:07.192" v="70" actId="478"/>
        <pc:sldMkLst>
          <pc:docMk/>
          <pc:sldMk cId="2784516477" sldId="286"/>
        </pc:sldMkLst>
        <pc:picChg chg="del">
          <ac:chgData name="Reuben Marland" userId="e6af6e4cd8395144" providerId="LiveId" clId="{5079FE8F-B035-472F-B8BB-8A6A33BD4883}" dt="2024-04-25T16:04:07.192" v="70" actId="478"/>
          <ac:picMkLst>
            <pc:docMk/>
            <pc:sldMk cId="2784516477" sldId="286"/>
            <ac:picMk id="8" creationId="{360D9B11-4381-659C-5D30-A58951707BD8}"/>
          </ac:picMkLst>
        </pc:picChg>
        <pc:picChg chg="del">
          <ac:chgData name="Reuben Marland" userId="e6af6e4cd8395144" providerId="LiveId" clId="{5079FE8F-B035-472F-B8BB-8A6A33BD4883}" dt="2024-04-25T16:04:06.698" v="69" actId="478"/>
          <ac:picMkLst>
            <pc:docMk/>
            <pc:sldMk cId="2784516477" sldId="286"/>
            <ac:picMk id="9" creationId="{0BD8E3C5-E504-34D7-2175-D69CF8F7088A}"/>
          </ac:picMkLst>
        </pc:picChg>
        <pc:picChg chg="del">
          <ac:chgData name="Reuben Marland" userId="e6af6e4cd8395144" providerId="LiveId" clId="{5079FE8F-B035-472F-B8BB-8A6A33BD4883}" dt="2024-04-25T16:04:06.153" v="68" actId="478"/>
          <ac:picMkLst>
            <pc:docMk/>
            <pc:sldMk cId="2784516477" sldId="286"/>
            <ac:picMk id="14" creationId="{8412A0B5-254F-2F44-D3C2-7590227FEC32}"/>
          </ac:picMkLst>
        </pc:picChg>
      </pc:sldChg>
      <pc:sldChg chg="delSp mod">
        <pc:chgData name="Reuben Marland" userId="e6af6e4cd8395144" providerId="LiveId" clId="{5079FE8F-B035-472F-B8BB-8A6A33BD4883}" dt="2024-04-25T16:04:11.426" v="73" actId="478"/>
        <pc:sldMkLst>
          <pc:docMk/>
          <pc:sldMk cId="158195687" sldId="288"/>
        </pc:sldMkLst>
        <pc:picChg chg="del">
          <ac:chgData name="Reuben Marland" userId="e6af6e4cd8395144" providerId="LiveId" clId="{5079FE8F-B035-472F-B8BB-8A6A33BD4883}" dt="2024-04-25T16:04:11.426" v="73" actId="478"/>
          <ac:picMkLst>
            <pc:docMk/>
            <pc:sldMk cId="158195687" sldId="288"/>
            <ac:picMk id="8" creationId="{9E02D0D0-2058-1D7B-1F38-24695AD54B26}"/>
          </ac:picMkLst>
        </pc:picChg>
        <pc:picChg chg="del">
          <ac:chgData name="Reuben Marland" userId="e6af6e4cd8395144" providerId="LiveId" clId="{5079FE8F-B035-472F-B8BB-8A6A33BD4883}" dt="2024-04-25T16:04:10.200" v="72" actId="478"/>
          <ac:picMkLst>
            <pc:docMk/>
            <pc:sldMk cId="158195687" sldId="288"/>
            <ac:picMk id="9" creationId="{19D7A0AD-6822-D998-1F2F-B605E87BBF4C}"/>
          </ac:picMkLst>
        </pc:picChg>
        <pc:picChg chg="del">
          <ac:chgData name="Reuben Marland" userId="e6af6e4cd8395144" providerId="LiveId" clId="{5079FE8F-B035-472F-B8BB-8A6A33BD4883}" dt="2024-04-25T16:04:09.720" v="71" actId="478"/>
          <ac:picMkLst>
            <pc:docMk/>
            <pc:sldMk cId="158195687" sldId="288"/>
            <ac:picMk id="11" creationId="{E530E14C-A314-7B87-40D1-8ADE08D4B5DA}"/>
          </ac:picMkLst>
        </pc:picChg>
      </pc:sldChg>
      <pc:sldChg chg="delSp mod">
        <pc:chgData name="Reuben Marland" userId="e6af6e4cd8395144" providerId="LiveId" clId="{5079FE8F-B035-472F-B8BB-8A6A33BD4883}" dt="2024-04-25T16:04:16.353" v="76" actId="478"/>
        <pc:sldMkLst>
          <pc:docMk/>
          <pc:sldMk cId="2663015770" sldId="289"/>
        </pc:sldMkLst>
        <pc:picChg chg="del">
          <ac:chgData name="Reuben Marland" userId="e6af6e4cd8395144" providerId="LiveId" clId="{5079FE8F-B035-472F-B8BB-8A6A33BD4883}" dt="2024-04-25T16:04:16.353" v="76" actId="478"/>
          <ac:picMkLst>
            <pc:docMk/>
            <pc:sldMk cId="2663015770" sldId="289"/>
            <ac:picMk id="11" creationId="{09451298-5F57-CA19-0165-3A3D950C5494}"/>
          </ac:picMkLst>
        </pc:picChg>
        <pc:picChg chg="del">
          <ac:chgData name="Reuben Marland" userId="e6af6e4cd8395144" providerId="LiveId" clId="{5079FE8F-B035-472F-B8BB-8A6A33BD4883}" dt="2024-04-25T16:04:15.679" v="75" actId="478"/>
          <ac:picMkLst>
            <pc:docMk/>
            <pc:sldMk cId="2663015770" sldId="289"/>
            <ac:picMk id="12" creationId="{C43B348B-94F5-067A-01EB-50B9797E7965}"/>
          </ac:picMkLst>
        </pc:picChg>
        <pc:picChg chg="del">
          <ac:chgData name="Reuben Marland" userId="e6af6e4cd8395144" providerId="LiveId" clId="{5079FE8F-B035-472F-B8BB-8A6A33BD4883}" dt="2024-04-25T16:04:15.058" v="74" actId="478"/>
          <ac:picMkLst>
            <pc:docMk/>
            <pc:sldMk cId="2663015770" sldId="289"/>
            <ac:picMk id="13" creationId="{32691A20-2945-7799-99A7-F1E1DD764BA9}"/>
          </ac:picMkLst>
        </pc:picChg>
      </pc:sldChg>
      <pc:sldChg chg="delSp mod delAnim">
        <pc:chgData name="Reuben Marland" userId="e6af6e4cd8395144" providerId="LiveId" clId="{5079FE8F-B035-472F-B8BB-8A6A33BD4883}" dt="2024-04-25T16:02:42.498" v="14" actId="478"/>
        <pc:sldMkLst>
          <pc:docMk/>
          <pc:sldMk cId="1898505295" sldId="290"/>
        </pc:sldMkLst>
        <pc:picChg chg="del">
          <ac:chgData name="Reuben Marland" userId="e6af6e4cd8395144" providerId="LiveId" clId="{5079FE8F-B035-472F-B8BB-8A6A33BD4883}" dt="2024-04-25T16:02:42.498" v="14" actId="478"/>
          <ac:picMkLst>
            <pc:docMk/>
            <pc:sldMk cId="1898505295" sldId="290"/>
            <ac:picMk id="140" creationId="{D3D5A0FB-E3C9-E102-D305-A0BEEBEE1354}"/>
          </ac:picMkLst>
        </pc:picChg>
        <pc:picChg chg="del">
          <ac:chgData name="Reuben Marland" userId="e6af6e4cd8395144" providerId="LiveId" clId="{5079FE8F-B035-472F-B8BB-8A6A33BD4883}" dt="2024-04-25T16:02:40.629" v="13" actId="478"/>
          <ac:picMkLst>
            <pc:docMk/>
            <pc:sldMk cId="1898505295" sldId="290"/>
            <ac:picMk id="141" creationId="{E5F672C3-D1F0-0716-B6F3-FB86A5E8F793}"/>
          </ac:picMkLst>
        </pc:picChg>
      </pc:sldChg>
      <pc:sldChg chg="delSp mod">
        <pc:chgData name="Reuben Marland" userId="e6af6e4cd8395144" providerId="LiveId" clId="{5079FE8F-B035-472F-B8BB-8A6A33BD4883}" dt="2024-04-25T16:03:34.674" v="46" actId="478"/>
        <pc:sldMkLst>
          <pc:docMk/>
          <pc:sldMk cId="1173321266" sldId="291"/>
        </pc:sldMkLst>
        <pc:picChg chg="del">
          <ac:chgData name="Reuben Marland" userId="e6af6e4cd8395144" providerId="LiveId" clId="{5079FE8F-B035-472F-B8BB-8A6A33BD4883}" dt="2024-04-25T16:03:34.674" v="46" actId="478"/>
          <ac:picMkLst>
            <pc:docMk/>
            <pc:sldMk cId="1173321266" sldId="291"/>
            <ac:picMk id="4" creationId="{9E9DE163-3C7A-FBC1-D220-240C965496A8}"/>
          </ac:picMkLst>
        </pc:picChg>
        <pc:picChg chg="del">
          <ac:chgData name="Reuben Marland" userId="e6af6e4cd8395144" providerId="LiveId" clId="{5079FE8F-B035-472F-B8BB-8A6A33BD4883}" dt="2024-04-25T16:03:33.179" v="45" actId="478"/>
          <ac:picMkLst>
            <pc:docMk/>
            <pc:sldMk cId="1173321266" sldId="291"/>
            <ac:picMk id="6" creationId="{5FB2D09C-E634-4B99-5815-3E6E09F372DE}"/>
          </ac:picMkLst>
        </pc:picChg>
        <pc:picChg chg="del">
          <ac:chgData name="Reuben Marland" userId="e6af6e4cd8395144" providerId="LiveId" clId="{5079FE8F-B035-472F-B8BB-8A6A33BD4883}" dt="2024-04-25T16:03:31.067" v="44" actId="478"/>
          <ac:picMkLst>
            <pc:docMk/>
            <pc:sldMk cId="1173321266" sldId="291"/>
            <ac:picMk id="7" creationId="{59C9C735-BB67-F41A-C641-53E317526D52}"/>
          </ac:picMkLst>
        </pc:picChg>
      </pc:sldChg>
      <pc:sldChg chg="delSp mod">
        <pc:chgData name="Reuben Marland" userId="e6af6e4cd8395144" providerId="LiveId" clId="{5079FE8F-B035-472F-B8BB-8A6A33BD4883}" dt="2024-04-25T16:03:45.938" v="55" actId="478"/>
        <pc:sldMkLst>
          <pc:docMk/>
          <pc:sldMk cId="3648253309" sldId="293"/>
        </pc:sldMkLst>
        <pc:picChg chg="del">
          <ac:chgData name="Reuben Marland" userId="e6af6e4cd8395144" providerId="LiveId" clId="{5079FE8F-B035-472F-B8BB-8A6A33BD4883}" dt="2024-04-25T16:03:45.938" v="55" actId="478"/>
          <ac:picMkLst>
            <pc:docMk/>
            <pc:sldMk cId="3648253309" sldId="293"/>
            <ac:picMk id="11" creationId="{61D152BB-C3B0-D4DD-D4E4-2E98ACACB765}"/>
          </ac:picMkLst>
        </pc:picChg>
        <pc:picChg chg="del">
          <ac:chgData name="Reuben Marland" userId="e6af6e4cd8395144" providerId="LiveId" clId="{5079FE8F-B035-472F-B8BB-8A6A33BD4883}" dt="2024-04-25T16:03:45.394" v="54" actId="478"/>
          <ac:picMkLst>
            <pc:docMk/>
            <pc:sldMk cId="3648253309" sldId="293"/>
            <ac:picMk id="12" creationId="{19C8BBD4-75A7-C43A-E131-C6F518770086}"/>
          </ac:picMkLst>
        </pc:picChg>
        <pc:picChg chg="del">
          <ac:chgData name="Reuben Marland" userId="e6af6e4cd8395144" providerId="LiveId" clId="{5079FE8F-B035-472F-B8BB-8A6A33BD4883}" dt="2024-04-25T16:03:44.777" v="53" actId="478"/>
          <ac:picMkLst>
            <pc:docMk/>
            <pc:sldMk cId="3648253309" sldId="293"/>
            <ac:picMk id="13" creationId="{6DAE4AF5-9DDA-2E9D-8889-43486E86D444}"/>
          </ac:picMkLst>
        </pc:picChg>
      </pc:sldChg>
      <pc:sldChg chg="delSp mod">
        <pc:chgData name="Reuben Marland" userId="e6af6e4cd8395144" providerId="LiveId" clId="{5079FE8F-B035-472F-B8BB-8A6A33BD4883}" dt="2024-04-25T16:03:49.760" v="58" actId="478"/>
        <pc:sldMkLst>
          <pc:docMk/>
          <pc:sldMk cId="68721075" sldId="294"/>
        </pc:sldMkLst>
        <pc:picChg chg="del">
          <ac:chgData name="Reuben Marland" userId="e6af6e4cd8395144" providerId="LiveId" clId="{5079FE8F-B035-472F-B8BB-8A6A33BD4883}" dt="2024-04-25T16:03:49.760" v="58" actId="478"/>
          <ac:picMkLst>
            <pc:docMk/>
            <pc:sldMk cId="68721075" sldId="294"/>
            <ac:picMk id="9" creationId="{71C40DD2-509C-1321-B0B8-9BE95CDA8246}"/>
          </ac:picMkLst>
        </pc:picChg>
        <pc:picChg chg="del">
          <ac:chgData name="Reuben Marland" userId="e6af6e4cd8395144" providerId="LiveId" clId="{5079FE8F-B035-472F-B8BB-8A6A33BD4883}" dt="2024-04-25T16:03:49.186" v="57" actId="478"/>
          <ac:picMkLst>
            <pc:docMk/>
            <pc:sldMk cId="68721075" sldId="294"/>
            <ac:picMk id="10" creationId="{CA12C028-602A-8318-8F59-F33505342894}"/>
          </ac:picMkLst>
        </pc:picChg>
        <pc:picChg chg="del">
          <ac:chgData name="Reuben Marland" userId="e6af6e4cd8395144" providerId="LiveId" clId="{5079FE8F-B035-472F-B8BB-8A6A33BD4883}" dt="2024-04-25T16:03:47.899" v="56" actId="478"/>
          <ac:picMkLst>
            <pc:docMk/>
            <pc:sldMk cId="68721075" sldId="294"/>
            <ac:picMk id="11" creationId="{FB7D01E8-FB18-5A63-70C3-244BAB3B4CF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6af6e4cd8395144/Desktop/NEED%20SOME%20FIG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6af6e4cd8395144/Desktop/NEED%20SOME%20FIG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ob.sharepoint.com/teams/grp-IEEGrp17/Shared%20Documents/General/Team%20Finances%20Pickup%20App.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77777777777778"/>
          <c:y val="0.10185185185185185"/>
          <c:w val="0.53888888888888886"/>
          <c:h val="0.89814814814814814"/>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Would you provide offers to ST customers?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A1A-4A52-81E9-D5E80DB689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A1A-4A52-81E9-D5E80DB6897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A1A-4A52-81E9-D5E80DB6897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'[Team Finances Pickup App.xlsx]Survey'!$F$33:$F$35</c:f>
              <c:strCache>
                <c:ptCount val="3"/>
                <c:pt idx="0">
                  <c:v>Yes</c:v>
                </c:pt>
                <c:pt idx="1">
                  <c:v>Maybe</c:v>
                </c:pt>
                <c:pt idx="2">
                  <c:v>No</c:v>
                </c:pt>
              </c:strCache>
            </c:strRef>
          </c:cat>
          <c:val>
            <c:numRef>
              <c:f>'[Team Finances Pickup App.xlsx]Survey'!$I$33:$I$35</c:f>
              <c:numCache>
                <c:formatCode>General</c:formatCode>
                <c:ptCount val="3"/>
                <c:pt idx="0">
                  <c:v>4</c:v>
                </c:pt>
                <c:pt idx="1">
                  <c:v>6</c:v>
                </c:pt>
                <c:pt idx="2">
                  <c:v>8</c:v>
                </c:pt>
              </c:numCache>
            </c:numRef>
          </c:val>
          <c:extLst>
            <c:ext xmlns:c16="http://schemas.microsoft.com/office/drawing/2014/chart" uri="{C3380CC4-5D6E-409C-BE32-E72D297353CC}">
              <c16:uniqueId val="{00000006-BA1A-4A52-81E9-D5E80DB6897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Have you used TooGoodToGo?</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42C-43A3-A3EC-5F2DBCA2ED1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42C-43A3-A3EC-5F2DBCA2ED1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'[Team Finances Pickup App.xlsx]Survey'!$F$33,'[Team Finances Pickup App.xlsx]Survey'!$F$35</c:f>
              <c:strCache>
                <c:ptCount val="2"/>
                <c:pt idx="0">
                  <c:v>Yes</c:v>
                </c:pt>
                <c:pt idx="1">
                  <c:v>No</c:v>
                </c:pt>
              </c:strCache>
            </c:strRef>
          </c:cat>
          <c:val>
            <c:numRef>
              <c:f>'[Team Finances Pickup App.xlsx]Survey'!$J$33,'[Team Finances Pickup App.xlsx]Survey'!$J$35</c:f>
              <c:numCache>
                <c:formatCode>General</c:formatCode>
                <c:ptCount val="2"/>
                <c:pt idx="0">
                  <c:v>6</c:v>
                </c:pt>
                <c:pt idx="1">
                  <c:v>12</c:v>
                </c:pt>
              </c:numCache>
            </c:numRef>
          </c:val>
          <c:extLst>
            <c:ext xmlns:c16="http://schemas.microsoft.com/office/drawing/2014/chart" uri="{C3380CC4-5D6E-409C-BE32-E72D297353CC}">
              <c16:uniqueId val="{00000004-542C-43A3-A3EC-5F2DBCA2ED1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What is your opinion of TooGoodToGo?</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94C-4534-A2DE-7A21AB8BDCD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94C-4534-A2DE-7A21AB8BDCD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94C-4534-A2DE-7A21AB8BDCD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'[Team Finances Pickup App.xlsx]Survey'!$J$37:$J$39</c:f>
              <c:strCache>
                <c:ptCount val="3"/>
                <c:pt idx="0">
                  <c:v>Positive</c:v>
                </c:pt>
                <c:pt idx="1">
                  <c:v>Neutral</c:v>
                </c:pt>
                <c:pt idx="2">
                  <c:v>Negative</c:v>
                </c:pt>
              </c:strCache>
            </c:strRef>
          </c:cat>
          <c:val>
            <c:numRef>
              <c:f>'[Team Finances Pickup App.xlsx]Survey'!$K$37:$K$39</c:f>
              <c:numCache>
                <c:formatCode>General</c:formatCode>
                <c:ptCount val="3"/>
                <c:pt idx="0">
                  <c:v>1</c:v>
                </c:pt>
                <c:pt idx="1">
                  <c:v>2</c:v>
                </c:pt>
                <c:pt idx="2">
                  <c:v>3</c:v>
                </c:pt>
              </c:numCache>
            </c:numRef>
          </c:val>
          <c:extLst>
            <c:ext xmlns:c16="http://schemas.microsoft.com/office/drawing/2014/chart" uri="{C3380CC4-5D6E-409C-BE32-E72D297353CC}">
              <c16:uniqueId val="{00000006-B94C-4534-A2DE-7A21AB8BDCD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Do</a:t>
            </a:r>
            <a:r>
              <a:rPr lang="en-GB" baseline="0"/>
              <a:t> You use delivery services?</a:t>
            </a:r>
            <a:endParaRPr lang="en-GB"/>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D6F-4205-A568-1D79E82394B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D6F-4205-A568-1D79E82394B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D6F-4205-A568-1D79E82394BD}"/>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D6F-4205-A568-1D79E82394BD}"/>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CD6F-4205-A568-1D79E82394B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'[Team Finances Pickup App.xlsx]survey data'!$B$27:$B$31</c:f>
              <c:numCache>
                <c:formatCode>General</c:formatCode>
                <c:ptCount val="5"/>
                <c:pt idx="0">
                  <c:v>12</c:v>
                </c:pt>
                <c:pt idx="1">
                  <c:v>20</c:v>
                </c:pt>
                <c:pt idx="2">
                  <c:v>24</c:v>
                </c:pt>
                <c:pt idx="3">
                  <c:v>2</c:v>
                </c:pt>
                <c:pt idx="4">
                  <c:v>2</c:v>
                </c:pt>
              </c:numCache>
            </c:numRef>
          </c:val>
          <c:extLst>
            <c:ext xmlns:c16="http://schemas.microsoft.com/office/drawing/2014/chart" uri="{C3380CC4-5D6E-409C-BE32-E72D297353CC}">
              <c16:uniqueId val="{0000000A-CD6F-4205-A568-1D79E82394B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layout>
        <c:manualLayout>
          <c:xMode val="edge"/>
          <c:yMode val="edge"/>
          <c:x val="0.37458267716535432"/>
          <c:y val="0.14398148148148149"/>
          <c:w val="0.23416797900262468"/>
          <c:h val="7.3840405365995912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Would You Use Still Tasty?</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97B-4B28-B7EB-A65E819B9FE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97B-4B28-B7EB-A65E819B9FE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97B-4B28-B7EB-A65E819B9FE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97B-4B28-B7EB-A65E819B9FE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E97B-4B28-B7EB-A65E819B9FE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'[Team Finances Pickup App.xlsx]survey data'!$B$2:$B$6</c:f>
              <c:numCache>
                <c:formatCode>General</c:formatCode>
                <c:ptCount val="5"/>
                <c:pt idx="0">
                  <c:v>5</c:v>
                </c:pt>
                <c:pt idx="1">
                  <c:v>28</c:v>
                </c:pt>
                <c:pt idx="2">
                  <c:v>17</c:v>
                </c:pt>
                <c:pt idx="3">
                  <c:v>5</c:v>
                </c:pt>
                <c:pt idx="4">
                  <c:v>5</c:v>
                </c:pt>
              </c:numCache>
            </c:numRef>
          </c:val>
          <c:extLst>
            <c:ext xmlns:c16="http://schemas.microsoft.com/office/drawing/2014/chart" uri="{C3380CC4-5D6E-409C-BE32-E72D297353CC}">
              <c16:uniqueId val="{0000000A-E97B-4B28-B7EB-A65E819B9FE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Do You Use Too Good To Go?</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Do You Use Too Good To Go?</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6">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A08-470F-B99F-CE300F803DCC}"/>
              </c:ext>
            </c:extLst>
          </c:dPt>
          <c:dPt>
            <c:idx val="1"/>
            <c:bubble3D val="0"/>
            <c:spPr>
              <a:solidFill>
                <a:schemeClr val="accent6">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A08-470F-B99F-CE300F803DC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'[Team Finances Pickup App.xlsx]survey data'!$A$20:$A$21</c:f>
              <c:strCache>
                <c:ptCount val="2"/>
                <c:pt idx="0">
                  <c:v>No</c:v>
                </c:pt>
                <c:pt idx="1">
                  <c:v>Yes</c:v>
                </c:pt>
              </c:strCache>
            </c:strRef>
          </c:cat>
          <c:val>
            <c:numRef>
              <c:f>'[Team Finances Pickup App.xlsx]survey data'!$B$20:$B$21</c:f>
              <c:numCache>
                <c:formatCode>General</c:formatCode>
                <c:ptCount val="2"/>
                <c:pt idx="0">
                  <c:v>33</c:v>
                </c:pt>
                <c:pt idx="1">
                  <c:v>27</c:v>
                </c:pt>
              </c:numCache>
            </c:numRef>
          </c:val>
          <c:extLst>
            <c:ext xmlns:c16="http://schemas.microsoft.com/office/drawing/2014/chart" uri="{C3380CC4-5D6E-409C-BE32-E72D297353CC}">
              <c16:uniqueId val="{00000004-4A08-470F-B99F-CE300F803DC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Futura PT Bold" panose="020B0902020204020203" pitchFamily="34" charset="0"/>
                <a:ea typeface="+mn-ea"/>
                <a:cs typeface="+mn-cs"/>
              </a:defRPr>
            </a:pPr>
            <a:r>
              <a:rPr lang="en-US" sz="1400" b="0" i="0" u="none" strike="noStrike" kern="1200" spc="0" baseline="0">
                <a:solidFill>
                  <a:sysClr val="windowText" lastClr="000000">
                    <a:lumMod val="65000"/>
                    <a:lumOff val="35000"/>
                  </a:sysClr>
                </a:solidFill>
                <a:latin typeface="Futura PT Bold" panose="020B0902020204020203" pitchFamily="34" charset="0"/>
              </a:rPr>
              <a:t>Profits vs Costs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Futura PT Bold" panose="020B0902020204020203" pitchFamily="34" charset="0"/>
              <a:ea typeface="+mn-ea"/>
              <a:cs typeface="+mn-cs"/>
            </a:defRPr>
          </a:pPr>
          <a:endParaRPr lang="en-US"/>
        </a:p>
      </c:txPr>
    </c:title>
    <c:autoTitleDeleted val="0"/>
    <c:plotArea>
      <c:layout>
        <c:manualLayout>
          <c:layoutTarget val="inner"/>
          <c:xMode val="edge"/>
          <c:yMode val="edge"/>
          <c:x val="0.19497781211175522"/>
          <c:y val="0.12874723784371644"/>
          <c:w val="0.7885378405548259"/>
          <c:h val="0.75481162782895128"/>
        </c:manualLayout>
      </c:layout>
      <c:barChart>
        <c:barDir val="col"/>
        <c:grouping val="clustered"/>
        <c:varyColors val="0"/>
        <c:ser>
          <c:idx val="0"/>
          <c:order val="0"/>
          <c:tx>
            <c:v>Revenue</c:v>
          </c:tx>
          <c:spPr>
            <a:solidFill>
              <a:srgbClr val="00B0F0"/>
            </a:solidFill>
            <a:ln>
              <a:noFill/>
            </a:ln>
            <a:effectLst/>
          </c:spPr>
          <c:invertIfNegative val="0"/>
          <c:cat>
            <c:strRef>
              <c:f>('Profit &amp; Loss'!$O$1,'Profit &amp; Loss'!$AB$1,'Profit &amp; Loss'!$AO$1)</c:f>
              <c:strCache>
                <c:ptCount val="3"/>
                <c:pt idx="0">
                  <c:v>Year 1</c:v>
                </c:pt>
                <c:pt idx="1">
                  <c:v>Year 2</c:v>
                </c:pt>
                <c:pt idx="2">
                  <c:v>Year 3</c:v>
                </c:pt>
              </c:strCache>
            </c:strRef>
          </c:cat>
          <c:val>
            <c:numRef>
              <c:f>('Profit &amp; Loss'!$O$11,'Profit &amp; Loss'!$AB$11,'Profit &amp; Loss'!$AO$11)</c:f>
              <c:numCache>
                <c:formatCode>General</c:formatCode>
                <c:ptCount val="3"/>
                <c:pt idx="0">
                  <c:v>52320</c:v>
                </c:pt>
                <c:pt idx="1">
                  <c:v>105888</c:v>
                </c:pt>
                <c:pt idx="2">
                  <c:v>125952</c:v>
                </c:pt>
              </c:numCache>
            </c:numRef>
          </c:val>
          <c:extLst>
            <c:ext xmlns:c16="http://schemas.microsoft.com/office/drawing/2014/chart" uri="{C3380CC4-5D6E-409C-BE32-E72D297353CC}">
              <c16:uniqueId val="{00000000-5027-4871-97F5-FAC2952727C6}"/>
            </c:ext>
          </c:extLst>
        </c:ser>
        <c:ser>
          <c:idx val="1"/>
          <c:order val="1"/>
          <c:tx>
            <c:v>Costs</c:v>
          </c:tx>
          <c:spPr>
            <a:solidFill>
              <a:srgbClr val="002060"/>
            </a:solidFill>
            <a:ln>
              <a:noFill/>
            </a:ln>
            <a:effectLst/>
          </c:spPr>
          <c:invertIfNegative val="0"/>
          <c:cat>
            <c:strRef>
              <c:f>('Profit &amp; Loss'!$O$1,'Profit &amp; Loss'!$AB$1,'Profit &amp; Loss'!$AO$1)</c:f>
              <c:strCache>
                <c:ptCount val="3"/>
                <c:pt idx="0">
                  <c:v>Year 1</c:v>
                </c:pt>
                <c:pt idx="1">
                  <c:v>Year 2</c:v>
                </c:pt>
                <c:pt idx="2">
                  <c:v>Year 3</c:v>
                </c:pt>
              </c:strCache>
            </c:strRef>
          </c:cat>
          <c:val>
            <c:numRef>
              <c:f>('Profit &amp; Loss'!$O$21,'Profit &amp; Loss'!$AB$21,'Profit &amp; Loss'!$AO$21)</c:f>
              <c:numCache>
                <c:formatCode>General</c:formatCode>
                <c:ptCount val="3"/>
                <c:pt idx="0">
                  <c:v>83520</c:v>
                </c:pt>
                <c:pt idx="1">
                  <c:v>43920</c:v>
                </c:pt>
                <c:pt idx="2">
                  <c:v>43920</c:v>
                </c:pt>
              </c:numCache>
            </c:numRef>
          </c:val>
          <c:extLst>
            <c:ext xmlns:c16="http://schemas.microsoft.com/office/drawing/2014/chart" uri="{C3380CC4-5D6E-409C-BE32-E72D297353CC}">
              <c16:uniqueId val="{00000001-5027-4871-97F5-FAC2952727C6}"/>
            </c:ext>
          </c:extLst>
        </c:ser>
        <c:dLbls>
          <c:showLegendKey val="0"/>
          <c:showVal val="0"/>
          <c:showCatName val="0"/>
          <c:showSerName val="0"/>
          <c:showPercent val="0"/>
          <c:showBubbleSize val="0"/>
        </c:dLbls>
        <c:gapWidth val="150"/>
        <c:axId val="1378649727"/>
        <c:axId val="1378644927"/>
      </c:barChart>
      <c:lineChart>
        <c:grouping val="standard"/>
        <c:varyColors val="0"/>
        <c:ser>
          <c:idx val="2"/>
          <c:order val="2"/>
          <c:tx>
            <c:v>Profit</c:v>
          </c:tx>
          <c:spPr>
            <a:ln w="20320" cap="rnd">
              <a:solidFill>
                <a:srgbClr val="0070C0"/>
              </a:solidFill>
              <a:round/>
            </a:ln>
            <a:effectLst/>
          </c:spPr>
          <c:marker>
            <c:symbol val="none"/>
          </c:marker>
          <c:cat>
            <c:strRef>
              <c:f>('Profit &amp; Loss'!$O$1,'Profit &amp; Loss'!$AB$1,'Profit &amp; Loss'!$AO$1)</c:f>
              <c:strCache>
                <c:ptCount val="3"/>
                <c:pt idx="0">
                  <c:v>Year 1</c:v>
                </c:pt>
                <c:pt idx="1">
                  <c:v>Year 2</c:v>
                </c:pt>
                <c:pt idx="2">
                  <c:v>Year 3</c:v>
                </c:pt>
              </c:strCache>
            </c:strRef>
          </c:cat>
          <c:val>
            <c:numRef>
              <c:f>('Profit &amp; Loss'!$O$23,'Profit &amp; Loss'!$AB$23,'Profit &amp; Loss'!$AO$23)</c:f>
              <c:numCache>
                <c:formatCode>General</c:formatCode>
                <c:ptCount val="3"/>
                <c:pt idx="0">
                  <c:v>-31200</c:v>
                </c:pt>
                <c:pt idx="1">
                  <c:v>61968</c:v>
                </c:pt>
                <c:pt idx="2">
                  <c:v>82032</c:v>
                </c:pt>
              </c:numCache>
            </c:numRef>
          </c:val>
          <c:smooth val="0"/>
          <c:extLst>
            <c:ext xmlns:c16="http://schemas.microsoft.com/office/drawing/2014/chart" uri="{C3380CC4-5D6E-409C-BE32-E72D297353CC}">
              <c16:uniqueId val="{00000002-5027-4871-97F5-FAC2952727C6}"/>
            </c:ext>
          </c:extLst>
        </c:ser>
        <c:dLbls>
          <c:showLegendKey val="0"/>
          <c:showVal val="0"/>
          <c:showCatName val="0"/>
          <c:showSerName val="0"/>
          <c:showPercent val="0"/>
          <c:showBubbleSize val="0"/>
        </c:dLbls>
        <c:marker val="1"/>
        <c:smooth val="0"/>
        <c:axId val="1378649727"/>
        <c:axId val="1378644927"/>
      </c:lineChart>
      <c:catAx>
        <c:axId val="137864972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44927"/>
        <c:crosses val="autoZero"/>
        <c:auto val="1"/>
        <c:lblAlgn val="ctr"/>
        <c:lblOffset val="100"/>
        <c:noMultiLvlLbl val="0"/>
      </c:catAx>
      <c:valAx>
        <c:axId val="13786449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r>
                  <a:rPr lang="en-GB">
                    <a:latin typeface="Futura PT Bold" panose="020B0902020204020203" pitchFamily="34" charset="0"/>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title>
        <c:numFmt formatCode="General" sourceLinked="1"/>
        <c:majorTickMark val="in"/>
        <c:minorTickMark val="out"/>
        <c:tickLblPos val="nextTo"/>
        <c:spPr>
          <a:noFill/>
          <a:ln>
            <a:solidFill>
              <a:srgbClr val="00206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49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r>
              <a:rPr lang="en-GB"/>
              <a:t>Running Balance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endParaRPr lang="en-US"/>
        </a:p>
      </c:txPr>
    </c:title>
    <c:autoTitleDeleted val="0"/>
    <c:plotArea>
      <c:layout/>
      <c:lineChart>
        <c:grouping val="standard"/>
        <c:varyColors val="0"/>
        <c:ser>
          <c:idx val="0"/>
          <c:order val="0"/>
          <c:tx>
            <c:v>Average</c:v>
          </c:tx>
          <c:spPr>
            <a:ln w="28575" cap="rnd">
              <a:solidFill>
                <a:srgbClr val="0070C0"/>
              </a:solidFill>
              <a:round/>
            </a:ln>
            <a:effectLst/>
          </c:spPr>
          <c:marker>
            <c:symbol val="none"/>
          </c:marker>
          <c:cat>
            <c:multiLvlStrRef>
              <c:f>('Profit &amp; Loss'!$C$1:$N$2,'Profit &amp; Loss'!$P$1:$AA$2,'Profit &amp; Loss'!$AC$1:$AN$2)</c:f>
              <c:multiLvlStrCache>
                <c:ptCount val="36"/>
                <c:lvl>
                  <c:pt idx="0">
                    <c:v>M1 </c:v>
                  </c:pt>
                  <c:pt idx="1">
                    <c:v>M2</c:v>
                  </c:pt>
                  <c:pt idx="2">
                    <c:v>M3</c:v>
                  </c:pt>
                  <c:pt idx="3">
                    <c:v>M4</c:v>
                  </c:pt>
                  <c:pt idx="4">
                    <c:v>M6</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('Profit &amp; Loss'!$C$25:$N$25,'Profit &amp; Loss'!$P$25:$AA$25,'Profit &amp; Loss'!$AC$25:$AN$25)</c:f>
              <c:numCache>
                <c:formatCode>General</c:formatCode>
                <c:ptCount val="36"/>
                <c:pt idx="0">
                  <c:v>-13060</c:v>
                </c:pt>
                <c:pt idx="1">
                  <c:v>-30520</c:v>
                </c:pt>
                <c:pt idx="2">
                  <c:v>-46980</c:v>
                </c:pt>
                <c:pt idx="3">
                  <c:v>-46912</c:v>
                </c:pt>
                <c:pt idx="4">
                  <c:v>-46556</c:v>
                </c:pt>
                <c:pt idx="5">
                  <c:v>-45816</c:v>
                </c:pt>
                <c:pt idx="6">
                  <c:v>-44692</c:v>
                </c:pt>
                <c:pt idx="7">
                  <c:v>-43088</c:v>
                </c:pt>
                <c:pt idx="8">
                  <c:v>-41004</c:v>
                </c:pt>
                <c:pt idx="9">
                  <c:v>-38344</c:v>
                </c:pt>
                <c:pt idx="10">
                  <c:v>-35108</c:v>
                </c:pt>
                <c:pt idx="11">
                  <c:v>-31200</c:v>
                </c:pt>
                <c:pt idx="12">
                  <c:v>-26892</c:v>
                </c:pt>
                <c:pt idx="13">
                  <c:v>-22296</c:v>
                </c:pt>
                <c:pt idx="14">
                  <c:v>-17700</c:v>
                </c:pt>
                <c:pt idx="15">
                  <c:v>-12816</c:v>
                </c:pt>
                <c:pt idx="16">
                  <c:v>-7932</c:v>
                </c:pt>
                <c:pt idx="17">
                  <c:v>-2760</c:v>
                </c:pt>
                <c:pt idx="18">
                  <c:v>2412</c:v>
                </c:pt>
                <c:pt idx="19">
                  <c:v>7872</c:v>
                </c:pt>
                <c:pt idx="20">
                  <c:v>13332</c:v>
                </c:pt>
                <c:pt idx="21">
                  <c:v>19080</c:v>
                </c:pt>
                <c:pt idx="22">
                  <c:v>24828</c:v>
                </c:pt>
                <c:pt idx="23">
                  <c:v>30768</c:v>
                </c:pt>
                <c:pt idx="24">
                  <c:v>36708</c:v>
                </c:pt>
                <c:pt idx="25">
                  <c:v>42936</c:v>
                </c:pt>
                <c:pt idx="26">
                  <c:v>49164</c:v>
                </c:pt>
                <c:pt idx="27">
                  <c:v>55680</c:v>
                </c:pt>
                <c:pt idx="28">
                  <c:v>62196</c:v>
                </c:pt>
                <c:pt idx="29">
                  <c:v>69096</c:v>
                </c:pt>
                <c:pt idx="30">
                  <c:v>75996</c:v>
                </c:pt>
                <c:pt idx="31">
                  <c:v>83184</c:v>
                </c:pt>
                <c:pt idx="32">
                  <c:v>90372</c:v>
                </c:pt>
                <c:pt idx="33">
                  <c:v>97752</c:v>
                </c:pt>
                <c:pt idx="34">
                  <c:v>105132</c:v>
                </c:pt>
                <c:pt idx="35">
                  <c:v>112800</c:v>
                </c:pt>
              </c:numCache>
            </c:numRef>
          </c:val>
          <c:smooth val="0"/>
          <c:extLst>
            <c:ext xmlns:c16="http://schemas.microsoft.com/office/drawing/2014/chart" uri="{C3380CC4-5D6E-409C-BE32-E72D297353CC}">
              <c16:uniqueId val="{00000000-BF6D-4067-A364-D23181625EC7}"/>
            </c:ext>
          </c:extLst>
        </c:ser>
        <c:ser>
          <c:idx val="1"/>
          <c:order val="1"/>
          <c:tx>
            <c:v>Minimum</c:v>
          </c:tx>
          <c:spPr>
            <a:ln w="28575" cap="rnd">
              <a:solidFill>
                <a:srgbClr val="002060"/>
              </a:solidFill>
              <a:round/>
            </a:ln>
            <a:effectLst/>
          </c:spPr>
          <c:marker>
            <c:symbol val="none"/>
          </c:marker>
          <c:cat>
            <c:multiLvlStrRef>
              <c:f>('Profit &amp; Loss'!$C$1:$N$2,'Profit &amp; Loss'!$P$1:$AA$2,'Profit &amp; Loss'!$AC$1:$AN$2)</c:f>
              <c:multiLvlStrCache>
                <c:ptCount val="36"/>
                <c:lvl>
                  <c:pt idx="0">
                    <c:v>M1 </c:v>
                  </c:pt>
                  <c:pt idx="1">
                    <c:v>M2</c:v>
                  </c:pt>
                  <c:pt idx="2">
                    <c:v>M3</c:v>
                  </c:pt>
                  <c:pt idx="3">
                    <c:v>M4</c:v>
                  </c:pt>
                  <c:pt idx="4">
                    <c:v>M6</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('Profit &amp; Loss'!$C$74:$N$74,'Profit &amp; Loss'!$P$74:$AA$74,'Profit &amp; Loss'!$AC$74:$AN$74)</c:f>
              <c:numCache>
                <c:formatCode>General</c:formatCode>
                <c:ptCount val="36"/>
                <c:pt idx="0">
                  <c:v>-13060</c:v>
                </c:pt>
                <c:pt idx="1">
                  <c:v>-30520</c:v>
                </c:pt>
                <c:pt idx="2">
                  <c:v>-46980</c:v>
                </c:pt>
                <c:pt idx="3">
                  <c:v>-47944</c:v>
                </c:pt>
                <c:pt idx="4">
                  <c:v>-48692</c:v>
                </c:pt>
                <c:pt idx="5">
                  <c:v>-49152</c:v>
                </c:pt>
                <c:pt idx="6">
                  <c:v>-49324</c:v>
                </c:pt>
                <c:pt idx="7">
                  <c:v>-49136</c:v>
                </c:pt>
                <c:pt idx="8">
                  <c:v>-48588</c:v>
                </c:pt>
                <c:pt idx="9">
                  <c:v>-47608</c:v>
                </c:pt>
                <c:pt idx="10">
                  <c:v>-46196</c:v>
                </c:pt>
                <c:pt idx="11">
                  <c:v>-44280</c:v>
                </c:pt>
                <c:pt idx="12">
                  <c:v>-41964</c:v>
                </c:pt>
                <c:pt idx="13">
                  <c:v>-39432</c:v>
                </c:pt>
                <c:pt idx="14">
                  <c:v>-36900</c:v>
                </c:pt>
                <c:pt idx="15">
                  <c:v>-34152</c:v>
                </c:pt>
                <c:pt idx="16">
                  <c:v>-31404</c:v>
                </c:pt>
                <c:pt idx="17">
                  <c:v>-28440</c:v>
                </c:pt>
                <c:pt idx="18">
                  <c:v>-25476</c:v>
                </c:pt>
                <c:pt idx="19">
                  <c:v>-22296</c:v>
                </c:pt>
                <c:pt idx="20">
                  <c:v>-19116</c:v>
                </c:pt>
                <c:pt idx="21">
                  <c:v>-15720</c:v>
                </c:pt>
                <c:pt idx="22">
                  <c:v>-12324</c:v>
                </c:pt>
                <c:pt idx="23">
                  <c:v>-8784</c:v>
                </c:pt>
                <c:pt idx="24">
                  <c:v>-5244</c:v>
                </c:pt>
                <c:pt idx="25">
                  <c:v>-1488</c:v>
                </c:pt>
                <c:pt idx="26">
                  <c:v>2268</c:v>
                </c:pt>
                <c:pt idx="27">
                  <c:v>6240</c:v>
                </c:pt>
                <c:pt idx="28">
                  <c:v>10212</c:v>
                </c:pt>
                <c:pt idx="29">
                  <c:v>14472</c:v>
                </c:pt>
                <c:pt idx="30">
                  <c:v>18732</c:v>
                </c:pt>
                <c:pt idx="31">
                  <c:v>23208</c:v>
                </c:pt>
                <c:pt idx="32">
                  <c:v>27684</c:v>
                </c:pt>
                <c:pt idx="33">
                  <c:v>32304</c:v>
                </c:pt>
                <c:pt idx="34">
                  <c:v>36924</c:v>
                </c:pt>
                <c:pt idx="35">
                  <c:v>41760</c:v>
                </c:pt>
              </c:numCache>
            </c:numRef>
          </c:val>
          <c:smooth val="0"/>
          <c:extLst>
            <c:ext xmlns:c16="http://schemas.microsoft.com/office/drawing/2014/chart" uri="{C3380CC4-5D6E-409C-BE32-E72D297353CC}">
              <c16:uniqueId val="{00000001-BF6D-4067-A364-D23181625EC7}"/>
            </c:ext>
          </c:extLst>
        </c:ser>
        <c:ser>
          <c:idx val="2"/>
          <c:order val="2"/>
          <c:tx>
            <c:v>Maximum</c:v>
          </c:tx>
          <c:spPr>
            <a:ln w="28575" cap="rnd">
              <a:solidFill>
                <a:srgbClr val="00B0F0"/>
              </a:solidFill>
              <a:round/>
            </a:ln>
            <a:effectLst/>
          </c:spPr>
          <c:marker>
            <c:symbol val="none"/>
          </c:marker>
          <c:cat>
            <c:multiLvlStrRef>
              <c:f>('Profit &amp; Loss'!$C$1:$N$2,'Profit &amp; Loss'!$P$1:$AA$2,'Profit &amp; Loss'!$AC$1:$AN$2)</c:f>
              <c:multiLvlStrCache>
                <c:ptCount val="36"/>
                <c:lvl>
                  <c:pt idx="0">
                    <c:v>M1 </c:v>
                  </c:pt>
                  <c:pt idx="1">
                    <c:v>M2</c:v>
                  </c:pt>
                  <c:pt idx="2">
                    <c:v>M3</c:v>
                  </c:pt>
                  <c:pt idx="3">
                    <c:v>M4</c:v>
                  </c:pt>
                  <c:pt idx="4">
                    <c:v>M6</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('Profit &amp; Loss'!$C$110:$N$110,'Profit &amp; Loss'!$P$110:$AA$110,'Profit &amp; Loss'!$AC$110:$AN$110)</c:f>
              <c:numCache>
                <c:formatCode>General</c:formatCode>
                <c:ptCount val="36"/>
                <c:pt idx="0">
                  <c:v>-13060</c:v>
                </c:pt>
                <c:pt idx="1">
                  <c:v>-30520</c:v>
                </c:pt>
                <c:pt idx="2">
                  <c:v>-46980</c:v>
                </c:pt>
                <c:pt idx="3">
                  <c:v>-45364</c:v>
                </c:pt>
                <c:pt idx="4">
                  <c:v>-43352</c:v>
                </c:pt>
                <c:pt idx="5">
                  <c:v>-40812</c:v>
                </c:pt>
                <c:pt idx="6">
                  <c:v>-37744</c:v>
                </c:pt>
                <c:pt idx="7">
                  <c:v>-34016</c:v>
                </c:pt>
                <c:pt idx="8">
                  <c:v>-29628</c:v>
                </c:pt>
                <c:pt idx="9">
                  <c:v>-24448</c:v>
                </c:pt>
                <c:pt idx="10">
                  <c:v>-18476</c:v>
                </c:pt>
                <c:pt idx="11">
                  <c:v>-11580</c:v>
                </c:pt>
                <c:pt idx="12">
                  <c:v>-4284</c:v>
                </c:pt>
                <c:pt idx="13">
                  <c:v>3408</c:v>
                </c:pt>
                <c:pt idx="14">
                  <c:v>11100</c:v>
                </c:pt>
                <c:pt idx="15">
                  <c:v>19188</c:v>
                </c:pt>
                <c:pt idx="16">
                  <c:v>27276</c:v>
                </c:pt>
                <c:pt idx="17">
                  <c:v>35760</c:v>
                </c:pt>
                <c:pt idx="18">
                  <c:v>44244</c:v>
                </c:pt>
                <c:pt idx="19">
                  <c:v>53124</c:v>
                </c:pt>
                <c:pt idx="20">
                  <c:v>62004</c:v>
                </c:pt>
                <c:pt idx="21">
                  <c:v>71280</c:v>
                </c:pt>
                <c:pt idx="22">
                  <c:v>80556</c:v>
                </c:pt>
                <c:pt idx="23">
                  <c:v>90096</c:v>
                </c:pt>
                <c:pt idx="24">
                  <c:v>99636</c:v>
                </c:pt>
                <c:pt idx="25">
                  <c:v>109572</c:v>
                </c:pt>
                <c:pt idx="26">
                  <c:v>119508</c:v>
                </c:pt>
                <c:pt idx="27">
                  <c:v>129840</c:v>
                </c:pt>
                <c:pt idx="28">
                  <c:v>140172</c:v>
                </c:pt>
                <c:pt idx="29">
                  <c:v>151032</c:v>
                </c:pt>
                <c:pt idx="30">
                  <c:v>161892</c:v>
                </c:pt>
                <c:pt idx="31">
                  <c:v>173148</c:v>
                </c:pt>
                <c:pt idx="32">
                  <c:v>184404</c:v>
                </c:pt>
                <c:pt idx="33">
                  <c:v>195924</c:v>
                </c:pt>
                <c:pt idx="34">
                  <c:v>207444</c:v>
                </c:pt>
                <c:pt idx="35">
                  <c:v>219360</c:v>
                </c:pt>
              </c:numCache>
            </c:numRef>
          </c:val>
          <c:smooth val="0"/>
          <c:extLst>
            <c:ext xmlns:c16="http://schemas.microsoft.com/office/drawing/2014/chart" uri="{C3380CC4-5D6E-409C-BE32-E72D297353CC}">
              <c16:uniqueId val="{00000002-BF6D-4067-A364-D23181625EC7}"/>
            </c:ext>
          </c:extLst>
        </c:ser>
        <c:dLbls>
          <c:showLegendKey val="0"/>
          <c:showVal val="0"/>
          <c:showCatName val="0"/>
          <c:showSerName val="0"/>
          <c:showPercent val="0"/>
          <c:showBubbleSize val="0"/>
        </c:dLbls>
        <c:smooth val="0"/>
        <c:axId val="1378633407"/>
        <c:axId val="1378626687"/>
      </c:lineChart>
      <c:catAx>
        <c:axId val="1378633407"/>
        <c:scaling>
          <c:orientation val="minMax"/>
        </c:scaling>
        <c:delete val="0"/>
        <c:axPos val="b"/>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26687"/>
        <c:crossesAt val="-100000"/>
        <c:auto val="1"/>
        <c:lblAlgn val="ctr"/>
        <c:lblOffset val="100"/>
        <c:noMultiLvlLbl val="0"/>
      </c:catAx>
      <c:valAx>
        <c:axId val="1378626687"/>
        <c:scaling>
          <c:orientation val="minMax"/>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r>
                  <a:rPr lang="en-GB"/>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title>
        <c:numFmt formatCode="General" sourceLinked="1"/>
        <c:majorTickMark val="in"/>
        <c:minorTickMark val="out"/>
        <c:tickLblPos val="nextTo"/>
        <c:spPr>
          <a:noFill/>
          <a:ln>
            <a:solidFill>
              <a:srgbClr val="00206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3340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Futura PT Bold" panose="020B090202020402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r>
              <a:rPr lang="en-GB"/>
              <a:t>Running Balance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endParaRPr lang="en-US"/>
        </a:p>
      </c:txPr>
    </c:title>
    <c:autoTitleDeleted val="0"/>
    <c:plotArea>
      <c:layout/>
      <c:lineChart>
        <c:grouping val="standard"/>
        <c:varyColors val="0"/>
        <c:ser>
          <c:idx val="0"/>
          <c:order val="0"/>
          <c:tx>
            <c:v>Average</c:v>
          </c:tx>
          <c:spPr>
            <a:ln w="28575" cap="rnd">
              <a:solidFill>
                <a:srgbClr val="0070C0"/>
              </a:solidFill>
              <a:round/>
            </a:ln>
            <a:effectLst/>
          </c:spPr>
          <c:marker>
            <c:symbol val="none"/>
          </c:marker>
          <c:cat>
            <c:multiLvlStrRef>
              <c:f>('Profit &amp; Loss'!$C$1:$N$2,'Profit &amp; Loss'!$P$1:$AA$2,'Profit &amp; Loss'!$AC$1:$AN$2)</c:f>
              <c:multiLvlStrCache>
                <c:ptCount val="36"/>
                <c:lvl>
                  <c:pt idx="0">
                    <c:v>M1 </c:v>
                  </c:pt>
                  <c:pt idx="1">
                    <c:v>M2</c:v>
                  </c:pt>
                  <c:pt idx="2">
                    <c:v>M3</c:v>
                  </c:pt>
                  <c:pt idx="3">
                    <c:v>M4</c:v>
                  </c:pt>
                  <c:pt idx="4">
                    <c:v>M6</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('Profit &amp; Loss'!$C$25:$N$25,'Profit &amp; Loss'!$P$25:$AA$25,'Profit &amp; Loss'!$AC$25:$AN$25)</c:f>
              <c:numCache>
                <c:formatCode>General</c:formatCode>
                <c:ptCount val="36"/>
                <c:pt idx="0">
                  <c:v>-13060</c:v>
                </c:pt>
                <c:pt idx="1">
                  <c:v>-30520</c:v>
                </c:pt>
                <c:pt idx="2">
                  <c:v>-46980</c:v>
                </c:pt>
                <c:pt idx="3">
                  <c:v>-46912</c:v>
                </c:pt>
                <c:pt idx="4">
                  <c:v>-46556</c:v>
                </c:pt>
                <c:pt idx="5">
                  <c:v>-45816</c:v>
                </c:pt>
                <c:pt idx="6">
                  <c:v>-44692</c:v>
                </c:pt>
                <c:pt idx="7">
                  <c:v>-43088</c:v>
                </c:pt>
                <c:pt idx="8">
                  <c:v>-41004</c:v>
                </c:pt>
                <c:pt idx="9">
                  <c:v>-38344</c:v>
                </c:pt>
                <c:pt idx="10">
                  <c:v>-35108</c:v>
                </c:pt>
                <c:pt idx="11">
                  <c:v>-31200</c:v>
                </c:pt>
                <c:pt idx="12">
                  <c:v>-26892</c:v>
                </c:pt>
                <c:pt idx="13">
                  <c:v>-22296</c:v>
                </c:pt>
                <c:pt idx="14">
                  <c:v>-17700</c:v>
                </c:pt>
                <c:pt idx="15">
                  <c:v>-12816</c:v>
                </c:pt>
                <c:pt idx="16">
                  <c:v>-7932</c:v>
                </c:pt>
                <c:pt idx="17">
                  <c:v>-2760</c:v>
                </c:pt>
                <c:pt idx="18">
                  <c:v>2412</c:v>
                </c:pt>
                <c:pt idx="19">
                  <c:v>7872</c:v>
                </c:pt>
                <c:pt idx="20">
                  <c:v>13332</c:v>
                </c:pt>
                <c:pt idx="21">
                  <c:v>19080</c:v>
                </c:pt>
                <c:pt idx="22">
                  <c:v>24828</c:v>
                </c:pt>
                <c:pt idx="23">
                  <c:v>30768</c:v>
                </c:pt>
                <c:pt idx="24">
                  <c:v>36708</c:v>
                </c:pt>
                <c:pt idx="25">
                  <c:v>42936</c:v>
                </c:pt>
                <c:pt idx="26">
                  <c:v>49164</c:v>
                </c:pt>
                <c:pt idx="27">
                  <c:v>55680</c:v>
                </c:pt>
                <c:pt idx="28">
                  <c:v>62196</c:v>
                </c:pt>
                <c:pt idx="29">
                  <c:v>69096</c:v>
                </c:pt>
                <c:pt idx="30">
                  <c:v>75996</c:v>
                </c:pt>
                <c:pt idx="31">
                  <c:v>83184</c:v>
                </c:pt>
                <c:pt idx="32">
                  <c:v>90372</c:v>
                </c:pt>
                <c:pt idx="33">
                  <c:v>97752</c:v>
                </c:pt>
                <c:pt idx="34">
                  <c:v>105132</c:v>
                </c:pt>
                <c:pt idx="35">
                  <c:v>112800</c:v>
                </c:pt>
              </c:numCache>
            </c:numRef>
          </c:val>
          <c:smooth val="0"/>
          <c:extLst>
            <c:ext xmlns:c16="http://schemas.microsoft.com/office/drawing/2014/chart" uri="{C3380CC4-5D6E-409C-BE32-E72D297353CC}">
              <c16:uniqueId val="{00000000-E260-4626-8A67-C5525626BCD4}"/>
            </c:ext>
          </c:extLst>
        </c:ser>
        <c:ser>
          <c:idx val="1"/>
          <c:order val="1"/>
          <c:tx>
            <c:v>Minimum</c:v>
          </c:tx>
          <c:spPr>
            <a:ln w="28575" cap="rnd">
              <a:solidFill>
                <a:srgbClr val="002060"/>
              </a:solidFill>
              <a:round/>
            </a:ln>
            <a:effectLst/>
          </c:spPr>
          <c:marker>
            <c:symbol val="none"/>
          </c:marker>
          <c:cat>
            <c:multiLvlStrRef>
              <c:f>('Profit &amp; Loss'!$C$1:$N$2,'Profit &amp; Loss'!$P$1:$AA$2,'Profit &amp; Loss'!$AC$1:$AN$2)</c:f>
              <c:multiLvlStrCache>
                <c:ptCount val="36"/>
                <c:lvl>
                  <c:pt idx="0">
                    <c:v>M1 </c:v>
                  </c:pt>
                  <c:pt idx="1">
                    <c:v>M2</c:v>
                  </c:pt>
                  <c:pt idx="2">
                    <c:v>M3</c:v>
                  </c:pt>
                  <c:pt idx="3">
                    <c:v>M4</c:v>
                  </c:pt>
                  <c:pt idx="4">
                    <c:v>M6</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('Profit &amp; Loss'!$C$74:$N$74,'Profit &amp; Loss'!$P$74:$AA$74,'Profit &amp; Loss'!$AC$74:$AN$74)</c:f>
              <c:numCache>
                <c:formatCode>General</c:formatCode>
                <c:ptCount val="36"/>
                <c:pt idx="0">
                  <c:v>-13060</c:v>
                </c:pt>
                <c:pt idx="1">
                  <c:v>-30520</c:v>
                </c:pt>
                <c:pt idx="2">
                  <c:v>-46980</c:v>
                </c:pt>
                <c:pt idx="3">
                  <c:v>-47944</c:v>
                </c:pt>
                <c:pt idx="4">
                  <c:v>-48692</c:v>
                </c:pt>
                <c:pt idx="5">
                  <c:v>-49152</c:v>
                </c:pt>
                <c:pt idx="6">
                  <c:v>-49324</c:v>
                </c:pt>
                <c:pt idx="7">
                  <c:v>-49136</c:v>
                </c:pt>
                <c:pt idx="8">
                  <c:v>-48588</c:v>
                </c:pt>
                <c:pt idx="9">
                  <c:v>-47608</c:v>
                </c:pt>
                <c:pt idx="10">
                  <c:v>-46196</c:v>
                </c:pt>
                <c:pt idx="11">
                  <c:v>-44280</c:v>
                </c:pt>
                <c:pt idx="12">
                  <c:v>-41964</c:v>
                </c:pt>
                <c:pt idx="13">
                  <c:v>-39432</c:v>
                </c:pt>
                <c:pt idx="14">
                  <c:v>-36900</c:v>
                </c:pt>
                <c:pt idx="15">
                  <c:v>-34152</c:v>
                </c:pt>
                <c:pt idx="16">
                  <c:v>-31404</c:v>
                </c:pt>
                <c:pt idx="17">
                  <c:v>-28440</c:v>
                </c:pt>
                <c:pt idx="18">
                  <c:v>-25476</c:v>
                </c:pt>
                <c:pt idx="19">
                  <c:v>-22296</c:v>
                </c:pt>
                <c:pt idx="20">
                  <c:v>-19116</c:v>
                </c:pt>
                <c:pt idx="21">
                  <c:v>-15720</c:v>
                </c:pt>
                <c:pt idx="22">
                  <c:v>-12324</c:v>
                </c:pt>
                <c:pt idx="23">
                  <c:v>-8784</c:v>
                </c:pt>
                <c:pt idx="24">
                  <c:v>-5244</c:v>
                </c:pt>
                <c:pt idx="25">
                  <c:v>-1488</c:v>
                </c:pt>
                <c:pt idx="26">
                  <c:v>2268</c:v>
                </c:pt>
                <c:pt idx="27">
                  <c:v>6240</c:v>
                </c:pt>
                <c:pt idx="28">
                  <c:v>10212</c:v>
                </c:pt>
                <c:pt idx="29">
                  <c:v>14472</c:v>
                </c:pt>
                <c:pt idx="30">
                  <c:v>18732</c:v>
                </c:pt>
                <c:pt idx="31">
                  <c:v>23208</c:v>
                </c:pt>
                <c:pt idx="32">
                  <c:v>27684</c:v>
                </c:pt>
                <c:pt idx="33">
                  <c:v>32304</c:v>
                </c:pt>
                <c:pt idx="34">
                  <c:v>36924</c:v>
                </c:pt>
                <c:pt idx="35">
                  <c:v>41760</c:v>
                </c:pt>
              </c:numCache>
            </c:numRef>
          </c:val>
          <c:smooth val="0"/>
          <c:extLst>
            <c:ext xmlns:c16="http://schemas.microsoft.com/office/drawing/2014/chart" uri="{C3380CC4-5D6E-409C-BE32-E72D297353CC}">
              <c16:uniqueId val="{00000001-E260-4626-8A67-C5525626BCD4}"/>
            </c:ext>
          </c:extLst>
        </c:ser>
        <c:ser>
          <c:idx val="2"/>
          <c:order val="2"/>
          <c:tx>
            <c:v>Maximum</c:v>
          </c:tx>
          <c:spPr>
            <a:ln w="28575" cap="rnd">
              <a:solidFill>
                <a:srgbClr val="00B0F0"/>
              </a:solidFill>
              <a:round/>
            </a:ln>
            <a:effectLst/>
          </c:spPr>
          <c:marker>
            <c:symbol val="none"/>
          </c:marker>
          <c:cat>
            <c:multiLvlStrRef>
              <c:f>('Profit &amp; Loss'!$C$1:$N$2,'Profit &amp; Loss'!$P$1:$AA$2,'Profit &amp; Loss'!$AC$1:$AN$2)</c:f>
              <c:multiLvlStrCache>
                <c:ptCount val="36"/>
                <c:lvl>
                  <c:pt idx="0">
                    <c:v>M1 </c:v>
                  </c:pt>
                  <c:pt idx="1">
                    <c:v>M2</c:v>
                  </c:pt>
                  <c:pt idx="2">
                    <c:v>M3</c:v>
                  </c:pt>
                  <c:pt idx="3">
                    <c:v>M4</c:v>
                  </c:pt>
                  <c:pt idx="4">
                    <c:v>M6</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('Profit &amp; Loss'!$C$110:$N$110,'Profit &amp; Loss'!$P$110:$AA$110,'Profit &amp; Loss'!$AC$110:$AN$110)</c:f>
              <c:numCache>
                <c:formatCode>General</c:formatCode>
                <c:ptCount val="36"/>
                <c:pt idx="0">
                  <c:v>-13060</c:v>
                </c:pt>
                <c:pt idx="1">
                  <c:v>-30520</c:v>
                </c:pt>
                <c:pt idx="2">
                  <c:v>-46980</c:v>
                </c:pt>
                <c:pt idx="3">
                  <c:v>-45364</c:v>
                </c:pt>
                <c:pt idx="4">
                  <c:v>-43352</c:v>
                </c:pt>
                <c:pt idx="5">
                  <c:v>-40812</c:v>
                </c:pt>
                <c:pt idx="6">
                  <c:v>-37744</c:v>
                </c:pt>
                <c:pt idx="7">
                  <c:v>-34016</c:v>
                </c:pt>
                <c:pt idx="8">
                  <c:v>-29628</c:v>
                </c:pt>
                <c:pt idx="9">
                  <c:v>-24448</c:v>
                </c:pt>
                <c:pt idx="10">
                  <c:v>-18476</c:v>
                </c:pt>
                <c:pt idx="11">
                  <c:v>-11580</c:v>
                </c:pt>
                <c:pt idx="12">
                  <c:v>-4284</c:v>
                </c:pt>
                <c:pt idx="13">
                  <c:v>3408</c:v>
                </c:pt>
                <c:pt idx="14">
                  <c:v>11100</c:v>
                </c:pt>
                <c:pt idx="15">
                  <c:v>19188</c:v>
                </c:pt>
                <c:pt idx="16">
                  <c:v>27276</c:v>
                </c:pt>
                <c:pt idx="17">
                  <c:v>35760</c:v>
                </c:pt>
                <c:pt idx="18">
                  <c:v>44244</c:v>
                </c:pt>
                <c:pt idx="19">
                  <c:v>53124</c:v>
                </c:pt>
                <c:pt idx="20">
                  <c:v>62004</c:v>
                </c:pt>
                <c:pt idx="21">
                  <c:v>71280</c:v>
                </c:pt>
                <c:pt idx="22">
                  <c:v>80556</c:v>
                </c:pt>
                <c:pt idx="23">
                  <c:v>90096</c:v>
                </c:pt>
                <c:pt idx="24">
                  <c:v>99636</c:v>
                </c:pt>
                <c:pt idx="25">
                  <c:v>109572</c:v>
                </c:pt>
                <c:pt idx="26">
                  <c:v>119508</c:v>
                </c:pt>
                <c:pt idx="27">
                  <c:v>129840</c:v>
                </c:pt>
                <c:pt idx="28">
                  <c:v>140172</c:v>
                </c:pt>
                <c:pt idx="29">
                  <c:v>151032</c:v>
                </c:pt>
                <c:pt idx="30">
                  <c:v>161892</c:v>
                </c:pt>
                <c:pt idx="31">
                  <c:v>173148</c:v>
                </c:pt>
                <c:pt idx="32">
                  <c:v>184404</c:v>
                </c:pt>
                <c:pt idx="33">
                  <c:v>195924</c:v>
                </c:pt>
                <c:pt idx="34">
                  <c:v>207444</c:v>
                </c:pt>
                <c:pt idx="35">
                  <c:v>219360</c:v>
                </c:pt>
              </c:numCache>
            </c:numRef>
          </c:val>
          <c:smooth val="0"/>
          <c:extLst>
            <c:ext xmlns:c16="http://schemas.microsoft.com/office/drawing/2014/chart" uri="{C3380CC4-5D6E-409C-BE32-E72D297353CC}">
              <c16:uniqueId val="{00000002-E260-4626-8A67-C5525626BCD4}"/>
            </c:ext>
          </c:extLst>
        </c:ser>
        <c:dLbls>
          <c:showLegendKey val="0"/>
          <c:showVal val="0"/>
          <c:showCatName val="0"/>
          <c:showSerName val="0"/>
          <c:showPercent val="0"/>
          <c:showBubbleSize val="0"/>
        </c:dLbls>
        <c:smooth val="0"/>
        <c:axId val="1378633407"/>
        <c:axId val="1378626687"/>
      </c:lineChart>
      <c:catAx>
        <c:axId val="1378633407"/>
        <c:scaling>
          <c:orientation val="minMax"/>
        </c:scaling>
        <c:delete val="0"/>
        <c:axPos val="b"/>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26687"/>
        <c:crossesAt val="-100000"/>
        <c:auto val="1"/>
        <c:lblAlgn val="ctr"/>
        <c:lblOffset val="100"/>
        <c:noMultiLvlLbl val="0"/>
      </c:catAx>
      <c:valAx>
        <c:axId val="1378626687"/>
        <c:scaling>
          <c:orientation val="minMax"/>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r>
                  <a:rPr lang="en-GB"/>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title>
        <c:numFmt formatCode="General" sourceLinked="1"/>
        <c:majorTickMark val="in"/>
        <c:minorTickMark val="out"/>
        <c:tickLblPos val="nextTo"/>
        <c:spPr>
          <a:noFill/>
          <a:ln>
            <a:solidFill>
              <a:srgbClr val="00206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3340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Futura PT Bold" panose="020B090202020402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Futura PT Bold" panose="020B0902020204020203" pitchFamily="34" charset="0"/>
                <a:ea typeface="+mn-ea"/>
                <a:cs typeface="+mn-cs"/>
              </a:defRPr>
            </a:pPr>
            <a:r>
              <a:rPr lang="en-US" sz="1400" b="0" i="0" u="none" strike="noStrike" kern="1200" spc="0" baseline="0">
                <a:solidFill>
                  <a:sysClr val="windowText" lastClr="000000">
                    <a:lumMod val="65000"/>
                    <a:lumOff val="35000"/>
                  </a:sysClr>
                </a:solidFill>
                <a:latin typeface="Futura PT Bold" panose="020B0902020204020203" pitchFamily="34" charset="0"/>
              </a:rPr>
              <a:t>Profits vs Costs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Futura PT Bold" panose="020B0902020204020203" pitchFamily="34" charset="0"/>
              <a:ea typeface="+mn-ea"/>
              <a:cs typeface="+mn-cs"/>
            </a:defRPr>
          </a:pPr>
          <a:endParaRPr lang="en-US"/>
        </a:p>
      </c:txPr>
    </c:title>
    <c:autoTitleDeleted val="0"/>
    <c:plotArea>
      <c:layout>
        <c:manualLayout>
          <c:layoutTarget val="inner"/>
          <c:xMode val="edge"/>
          <c:yMode val="edge"/>
          <c:x val="0.19497781211175522"/>
          <c:y val="0.12874723784371644"/>
          <c:w val="0.7885378405548259"/>
          <c:h val="0.75481162782895128"/>
        </c:manualLayout>
      </c:layout>
      <c:barChart>
        <c:barDir val="col"/>
        <c:grouping val="clustered"/>
        <c:varyColors val="0"/>
        <c:ser>
          <c:idx val="0"/>
          <c:order val="0"/>
          <c:tx>
            <c:v>Revenue</c:v>
          </c:tx>
          <c:spPr>
            <a:solidFill>
              <a:srgbClr val="00B0F0"/>
            </a:solidFill>
            <a:ln>
              <a:noFill/>
            </a:ln>
            <a:effectLst/>
          </c:spPr>
          <c:invertIfNegative val="0"/>
          <c:cat>
            <c:strRef>
              <c:f>'[NEED SOME FIGS.xlsx]Profit &amp; Loss'!$O$1,'[NEED SOME FIGS.xlsx]Profit &amp; Loss'!$AB$1,'[NEED SOME FIGS.xlsx]Profit &amp; Loss'!$AO$1</c:f>
              <c:strCache>
                <c:ptCount val="3"/>
                <c:pt idx="0">
                  <c:v>Year 1</c:v>
                </c:pt>
                <c:pt idx="1">
                  <c:v>Year 2</c:v>
                </c:pt>
                <c:pt idx="2">
                  <c:v>Year 3</c:v>
                </c:pt>
              </c:strCache>
            </c:strRef>
          </c:cat>
          <c:val>
            <c:numRef>
              <c:f>'[NEED SOME FIGS.xlsx]Profit &amp; Loss'!$O$11,'[NEED SOME FIGS.xlsx]Profit &amp; Loss'!$AB$11,'[NEED SOME FIGS.xlsx]Profit &amp; Loss'!$AO$11</c:f>
              <c:numCache>
                <c:formatCode>General</c:formatCode>
                <c:ptCount val="3"/>
                <c:pt idx="0">
                  <c:v>52320</c:v>
                </c:pt>
                <c:pt idx="1">
                  <c:v>105888</c:v>
                </c:pt>
                <c:pt idx="2">
                  <c:v>125952</c:v>
                </c:pt>
              </c:numCache>
            </c:numRef>
          </c:val>
          <c:extLst>
            <c:ext xmlns:c16="http://schemas.microsoft.com/office/drawing/2014/chart" uri="{C3380CC4-5D6E-409C-BE32-E72D297353CC}">
              <c16:uniqueId val="{00000000-65D6-4803-AC5E-DF14CBA2A56D}"/>
            </c:ext>
          </c:extLst>
        </c:ser>
        <c:ser>
          <c:idx val="1"/>
          <c:order val="1"/>
          <c:tx>
            <c:v>Costs</c:v>
          </c:tx>
          <c:spPr>
            <a:solidFill>
              <a:srgbClr val="002060"/>
            </a:solidFill>
            <a:ln>
              <a:noFill/>
            </a:ln>
            <a:effectLst/>
          </c:spPr>
          <c:invertIfNegative val="0"/>
          <c:cat>
            <c:strRef>
              <c:f>'[NEED SOME FIGS.xlsx]Profit &amp; Loss'!$O$1,'[NEED SOME FIGS.xlsx]Profit &amp; Loss'!$AB$1,'[NEED SOME FIGS.xlsx]Profit &amp; Loss'!$AO$1</c:f>
              <c:strCache>
                <c:ptCount val="3"/>
                <c:pt idx="0">
                  <c:v>Year 1</c:v>
                </c:pt>
                <c:pt idx="1">
                  <c:v>Year 2</c:v>
                </c:pt>
                <c:pt idx="2">
                  <c:v>Year 3</c:v>
                </c:pt>
              </c:strCache>
            </c:strRef>
          </c:cat>
          <c:val>
            <c:numRef>
              <c:f>'[NEED SOME FIGS.xlsx]Profit &amp; Loss'!$O$21,'[NEED SOME FIGS.xlsx]Profit &amp; Loss'!$AB$21,'[NEED SOME FIGS.xlsx]Profit &amp; Loss'!$AO$21</c:f>
              <c:numCache>
                <c:formatCode>General</c:formatCode>
                <c:ptCount val="3"/>
                <c:pt idx="0">
                  <c:v>83520</c:v>
                </c:pt>
                <c:pt idx="1">
                  <c:v>43920</c:v>
                </c:pt>
                <c:pt idx="2">
                  <c:v>43920</c:v>
                </c:pt>
              </c:numCache>
            </c:numRef>
          </c:val>
          <c:extLst>
            <c:ext xmlns:c16="http://schemas.microsoft.com/office/drawing/2014/chart" uri="{C3380CC4-5D6E-409C-BE32-E72D297353CC}">
              <c16:uniqueId val="{00000001-65D6-4803-AC5E-DF14CBA2A56D}"/>
            </c:ext>
          </c:extLst>
        </c:ser>
        <c:dLbls>
          <c:showLegendKey val="0"/>
          <c:showVal val="0"/>
          <c:showCatName val="0"/>
          <c:showSerName val="0"/>
          <c:showPercent val="0"/>
          <c:showBubbleSize val="0"/>
        </c:dLbls>
        <c:gapWidth val="150"/>
        <c:axId val="1378649727"/>
        <c:axId val="1378644927"/>
      </c:barChart>
      <c:lineChart>
        <c:grouping val="standard"/>
        <c:varyColors val="0"/>
        <c:ser>
          <c:idx val="2"/>
          <c:order val="2"/>
          <c:tx>
            <c:v>Profit</c:v>
          </c:tx>
          <c:spPr>
            <a:ln w="20320" cap="rnd">
              <a:solidFill>
                <a:srgbClr val="0070C0"/>
              </a:solidFill>
              <a:round/>
            </a:ln>
            <a:effectLst/>
          </c:spPr>
          <c:marker>
            <c:symbol val="none"/>
          </c:marker>
          <c:cat>
            <c:strRef>
              <c:f>'[NEED SOME FIGS.xlsx]Profit &amp; Loss'!$O$1,'[NEED SOME FIGS.xlsx]Profit &amp; Loss'!$AB$1,'[NEED SOME FIGS.xlsx]Profit &amp; Loss'!$AO$1</c:f>
              <c:strCache>
                <c:ptCount val="3"/>
                <c:pt idx="0">
                  <c:v>Year 1</c:v>
                </c:pt>
                <c:pt idx="1">
                  <c:v>Year 2</c:v>
                </c:pt>
                <c:pt idx="2">
                  <c:v>Year 3</c:v>
                </c:pt>
              </c:strCache>
            </c:strRef>
          </c:cat>
          <c:val>
            <c:numRef>
              <c:f>'[NEED SOME FIGS.xlsx]Profit &amp; Loss'!$O$23,'[NEED SOME FIGS.xlsx]Profit &amp; Loss'!$AB$23,'[NEED SOME FIGS.xlsx]Profit &amp; Loss'!$AO$23</c:f>
              <c:numCache>
                <c:formatCode>General</c:formatCode>
                <c:ptCount val="3"/>
                <c:pt idx="0">
                  <c:v>-31200</c:v>
                </c:pt>
                <c:pt idx="1">
                  <c:v>61968</c:v>
                </c:pt>
                <c:pt idx="2">
                  <c:v>82032</c:v>
                </c:pt>
              </c:numCache>
            </c:numRef>
          </c:val>
          <c:smooth val="0"/>
          <c:extLst>
            <c:ext xmlns:c16="http://schemas.microsoft.com/office/drawing/2014/chart" uri="{C3380CC4-5D6E-409C-BE32-E72D297353CC}">
              <c16:uniqueId val="{00000002-65D6-4803-AC5E-DF14CBA2A56D}"/>
            </c:ext>
          </c:extLst>
        </c:ser>
        <c:dLbls>
          <c:showLegendKey val="0"/>
          <c:showVal val="0"/>
          <c:showCatName val="0"/>
          <c:showSerName val="0"/>
          <c:showPercent val="0"/>
          <c:showBubbleSize val="0"/>
        </c:dLbls>
        <c:marker val="1"/>
        <c:smooth val="0"/>
        <c:axId val="1378649727"/>
        <c:axId val="1378644927"/>
      </c:lineChart>
      <c:catAx>
        <c:axId val="137864972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44927"/>
        <c:crosses val="autoZero"/>
        <c:auto val="1"/>
        <c:lblAlgn val="ctr"/>
        <c:lblOffset val="100"/>
        <c:noMultiLvlLbl val="0"/>
      </c:catAx>
      <c:valAx>
        <c:axId val="13786449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r>
                  <a:rPr lang="en-GB">
                    <a:latin typeface="Futura PT Bold" panose="020B0902020204020203" pitchFamily="34" charset="0"/>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title>
        <c:numFmt formatCode="General" sourceLinked="1"/>
        <c:majorTickMark val="in"/>
        <c:minorTickMark val="out"/>
        <c:tickLblPos val="nextTo"/>
        <c:spPr>
          <a:noFill/>
          <a:ln>
            <a:solidFill>
              <a:srgbClr val="00206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378649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r>
              <a:rPr lang="en-GB"/>
              <a:t>Number of Restaurants on Still Tasty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endParaRPr lang="en-US"/>
        </a:p>
      </c:txPr>
    </c:title>
    <c:autoTitleDeleted val="0"/>
    <c:plotArea>
      <c:layout/>
      <c:lineChart>
        <c:grouping val="standard"/>
        <c:varyColors val="0"/>
        <c:ser>
          <c:idx val="0"/>
          <c:order val="0"/>
          <c:spPr>
            <a:ln w="28575" cap="rnd">
              <a:solidFill>
                <a:srgbClr val="0070C0"/>
              </a:solidFill>
              <a:round/>
            </a:ln>
            <a:effectLst/>
          </c:spPr>
          <c:marker>
            <c:symbol val="none"/>
          </c:marker>
          <c:cat>
            <c:multiLvlStrRef>
              <c:f>'[Team Finances Pickup App.xlsx]Profit &amp; Loss'!$C$1:$N$2,'[Team Finances Pickup App.xlsx]Profit &amp; Loss'!$P$1:$AA$2,'[Team Finances Pickup App.xlsx]Profit &amp; Loss'!$AC$1:$AN$2</c:f>
              <c:multiLvlStrCache>
                <c:ptCount val="36"/>
                <c:lvl>
                  <c:pt idx="0">
                    <c:v>M1 </c:v>
                  </c:pt>
                  <c:pt idx="1">
                    <c:v>M2</c:v>
                  </c:pt>
                  <c:pt idx="2">
                    <c:v>M3</c:v>
                  </c:pt>
                  <c:pt idx="3">
                    <c:v>M4</c:v>
                  </c:pt>
                  <c:pt idx="4">
                    <c:v>M5</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'[Team Finances Pickup App.xlsx]Profit &amp; Loss'!$C$4:$N$4,'[Team Finances Pickup App.xlsx]Profit &amp; Loss'!$P$4:$AA$4,'[Team Finances Pickup App.xlsx]Profit &amp; Loss'!$AC$4:$AN$4</c:f>
              <c:numCache>
                <c:formatCode>General</c:formatCode>
                <c:ptCount val="36"/>
                <c:pt idx="0">
                  <c:v>0</c:v>
                </c:pt>
                <c:pt idx="1">
                  <c:v>20</c:v>
                </c:pt>
                <c:pt idx="2">
                  <c:v>40</c:v>
                </c:pt>
                <c:pt idx="3">
                  <c:v>43</c:v>
                </c:pt>
                <c:pt idx="4">
                  <c:v>46</c:v>
                </c:pt>
                <c:pt idx="5">
                  <c:v>50</c:v>
                </c:pt>
                <c:pt idx="6">
                  <c:v>54</c:v>
                </c:pt>
                <c:pt idx="7">
                  <c:v>59</c:v>
                </c:pt>
                <c:pt idx="8">
                  <c:v>64</c:v>
                </c:pt>
                <c:pt idx="9">
                  <c:v>70</c:v>
                </c:pt>
                <c:pt idx="10">
                  <c:v>76</c:v>
                </c:pt>
                <c:pt idx="11">
                  <c:v>83</c:v>
                </c:pt>
                <c:pt idx="12">
                  <c:v>83</c:v>
                </c:pt>
                <c:pt idx="13">
                  <c:v>86</c:v>
                </c:pt>
                <c:pt idx="14">
                  <c:v>86</c:v>
                </c:pt>
                <c:pt idx="15">
                  <c:v>89</c:v>
                </c:pt>
                <c:pt idx="16">
                  <c:v>89</c:v>
                </c:pt>
                <c:pt idx="17">
                  <c:v>92</c:v>
                </c:pt>
                <c:pt idx="18">
                  <c:v>92</c:v>
                </c:pt>
                <c:pt idx="19">
                  <c:v>95</c:v>
                </c:pt>
                <c:pt idx="20">
                  <c:v>95</c:v>
                </c:pt>
                <c:pt idx="21">
                  <c:v>98</c:v>
                </c:pt>
                <c:pt idx="22">
                  <c:v>98</c:v>
                </c:pt>
                <c:pt idx="23">
                  <c:v>100</c:v>
                </c:pt>
                <c:pt idx="24">
                  <c:v>100</c:v>
                </c:pt>
                <c:pt idx="25">
                  <c:v>103</c:v>
                </c:pt>
                <c:pt idx="26">
                  <c:v>103</c:v>
                </c:pt>
                <c:pt idx="27">
                  <c:v>106</c:v>
                </c:pt>
                <c:pt idx="28">
                  <c:v>106</c:v>
                </c:pt>
                <c:pt idx="29">
                  <c:v>110</c:v>
                </c:pt>
                <c:pt idx="30">
                  <c:v>110</c:v>
                </c:pt>
                <c:pt idx="31">
                  <c:v>113</c:v>
                </c:pt>
                <c:pt idx="32">
                  <c:v>113</c:v>
                </c:pt>
                <c:pt idx="33">
                  <c:v>115</c:v>
                </c:pt>
                <c:pt idx="34">
                  <c:v>115</c:v>
                </c:pt>
                <c:pt idx="35">
                  <c:v>118</c:v>
                </c:pt>
              </c:numCache>
            </c:numRef>
          </c:val>
          <c:smooth val="0"/>
          <c:extLst>
            <c:ext xmlns:c16="http://schemas.microsoft.com/office/drawing/2014/chart" uri="{C3380CC4-5D6E-409C-BE32-E72D297353CC}">
              <c16:uniqueId val="{00000000-1A15-4771-92B5-6FDD4F690079}"/>
            </c:ext>
          </c:extLst>
        </c:ser>
        <c:dLbls>
          <c:showLegendKey val="0"/>
          <c:showVal val="0"/>
          <c:showCatName val="0"/>
          <c:showSerName val="0"/>
          <c:showPercent val="0"/>
          <c:showBubbleSize val="0"/>
        </c:dLbls>
        <c:smooth val="0"/>
        <c:axId val="1418599935"/>
        <c:axId val="1418598975"/>
      </c:lineChart>
      <c:catAx>
        <c:axId val="1418599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in"/>
        <c:tickLblPos val="nextTo"/>
        <c:spPr>
          <a:noFill/>
          <a:ln w="9525" cap="flat" cmpd="sng" algn="ctr">
            <a:solidFill>
              <a:srgbClr val="002060"/>
            </a:solidFill>
            <a:round/>
          </a:ln>
          <a:effectLst/>
        </c:spPr>
        <c:txPr>
          <a:bodyPr rot="4200000" spcFirstLastPara="1" vertOverflow="ellipsis" wrap="square" anchor="ctr" anchorCtr="1"/>
          <a:lstStyle/>
          <a:p>
            <a:pPr>
              <a:defRPr sz="7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418598975"/>
        <c:crosses val="autoZero"/>
        <c:auto val="1"/>
        <c:lblAlgn val="ctr"/>
        <c:lblOffset val="100"/>
        <c:noMultiLvlLbl val="0"/>
      </c:catAx>
      <c:valAx>
        <c:axId val="141859897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r>
                  <a:rPr lang="en-GB"/>
                  <a:t>Partner Restaurants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title>
        <c:numFmt formatCode="General" sourceLinked="1"/>
        <c:majorTickMark val="in"/>
        <c:minorTickMark val="out"/>
        <c:tickLblPos val="nextTo"/>
        <c:spPr>
          <a:noFill/>
          <a:ln>
            <a:solidFill>
              <a:srgbClr val="00206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418599935"/>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utura PT Bold" panose="020B0902020204020203"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r>
              <a:rPr lang="en-GB"/>
              <a:t>Number of Restaurants on Still Tasty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Futura PT Bold" panose="020B0902020204020203" pitchFamily="34" charset="0"/>
              <a:ea typeface="+mn-ea"/>
              <a:cs typeface="+mn-cs"/>
            </a:defRPr>
          </a:pPr>
          <a:endParaRPr lang="en-US"/>
        </a:p>
      </c:txPr>
    </c:title>
    <c:autoTitleDeleted val="0"/>
    <c:plotArea>
      <c:layout/>
      <c:lineChart>
        <c:grouping val="standard"/>
        <c:varyColors val="0"/>
        <c:ser>
          <c:idx val="0"/>
          <c:order val="0"/>
          <c:spPr>
            <a:ln w="28575" cap="rnd">
              <a:solidFill>
                <a:srgbClr val="0070C0"/>
              </a:solidFill>
              <a:round/>
            </a:ln>
            <a:effectLst/>
          </c:spPr>
          <c:marker>
            <c:symbol val="none"/>
          </c:marker>
          <c:cat>
            <c:multiLvlStrRef>
              <c:f>'[Team Finances Pickup App.xlsx]Profit &amp; Loss'!$C$1:$N$2,'[Team Finances Pickup App.xlsx]Profit &amp; Loss'!$P$1:$AA$2,'[Team Finances Pickup App.xlsx]Profit &amp; Loss'!$AC$1:$AN$2</c:f>
              <c:multiLvlStrCache>
                <c:ptCount val="36"/>
                <c:lvl>
                  <c:pt idx="0">
                    <c:v>M1 </c:v>
                  </c:pt>
                  <c:pt idx="1">
                    <c:v>M2</c:v>
                  </c:pt>
                  <c:pt idx="2">
                    <c:v>M3</c:v>
                  </c:pt>
                  <c:pt idx="3">
                    <c:v>M4</c:v>
                  </c:pt>
                  <c:pt idx="4">
                    <c:v>M5</c:v>
                  </c:pt>
                  <c:pt idx="5">
                    <c:v>M6</c:v>
                  </c:pt>
                  <c:pt idx="6">
                    <c:v>M7</c:v>
                  </c:pt>
                  <c:pt idx="7">
                    <c:v>M8</c:v>
                  </c:pt>
                  <c:pt idx="8">
                    <c:v>M9</c:v>
                  </c:pt>
                  <c:pt idx="9">
                    <c:v>M10</c:v>
                  </c:pt>
                  <c:pt idx="10">
                    <c:v>M11</c:v>
                  </c:pt>
                  <c:pt idx="11">
                    <c:v>M12</c:v>
                  </c:pt>
                  <c:pt idx="12">
                    <c:v>M1 </c:v>
                  </c:pt>
                  <c:pt idx="13">
                    <c:v>M2</c:v>
                  </c:pt>
                  <c:pt idx="14">
                    <c:v>M3</c:v>
                  </c:pt>
                  <c:pt idx="15">
                    <c:v>M4</c:v>
                  </c:pt>
                  <c:pt idx="16">
                    <c:v>M5</c:v>
                  </c:pt>
                  <c:pt idx="17">
                    <c:v>M6</c:v>
                  </c:pt>
                  <c:pt idx="18">
                    <c:v>M7</c:v>
                  </c:pt>
                  <c:pt idx="19">
                    <c:v>M8</c:v>
                  </c:pt>
                  <c:pt idx="20">
                    <c:v>M9</c:v>
                  </c:pt>
                  <c:pt idx="21">
                    <c:v>M10</c:v>
                  </c:pt>
                  <c:pt idx="22">
                    <c:v>M11</c:v>
                  </c:pt>
                  <c:pt idx="23">
                    <c:v>M12</c:v>
                  </c:pt>
                  <c:pt idx="24">
                    <c:v>M1 </c:v>
                  </c:pt>
                  <c:pt idx="25">
                    <c:v>M2</c:v>
                  </c:pt>
                  <c:pt idx="26">
                    <c:v>M3</c:v>
                  </c:pt>
                  <c:pt idx="27">
                    <c:v>M4</c:v>
                  </c:pt>
                  <c:pt idx="28">
                    <c:v>M5</c:v>
                  </c:pt>
                  <c:pt idx="29">
                    <c:v>M6</c:v>
                  </c:pt>
                  <c:pt idx="30">
                    <c:v>M7</c:v>
                  </c:pt>
                  <c:pt idx="31">
                    <c:v>M8</c:v>
                  </c:pt>
                  <c:pt idx="32">
                    <c:v>M9</c:v>
                  </c:pt>
                  <c:pt idx="33">
                    <c:v>M10</c:v>
                  </c:pt>
                  <c:pt idx="34">
                    <c:v>M11</c:v>
                  </c:pt>
                  <c:pt idx="35">
                    <c:v>M12</c:v>
                  </c:pt>
                </c:lvl>
                <c:lvl>
                  <c:pt idx="0">
                    <c:v>Year 1</c:v>
                  </c:pt>
                  <c:pt idx="12">
                    <c:v>Year 2</c:v>
                  </c:pt>
                  <c:pt idx="24">
                    <c:v>Year 3</c:v>
                  </c:pt>
                </c:lvl>
              </c:multiLvlStrCache>
            </c:multiLvlStrRef>
          </c:cat>
          <c:val>
            <c:numRef>
              <c:f>'[Team Finances Pickup App.xlsx]Profit &amp; Loss'!$C$4:$N$4,'[Team Finances Pickup App.xlsx]Profit &amp; Loss'!$P$4:$AA$4,'[Team Finances Pickup App.xlsx]Profit &amp; Loss'!$AC$4:$AN$4</c:f>
              <c:numCache>
                <c:formatCode>General</c:formatCode>
                <c:ptCount val="36"/>
                <c:pt idx="0">
                  <c:v>0</c:v>
                </c:pt>
                <c:pt idx="1">
                  <c:v>20</c:v>
                </c:pt>
                <c:pt idx="2">
                  <c:v>40</c:v>
                </c:pt>
                <c:pt idx="3">
                  <c:v>43</c:v>
                </c:pt>
                <c:pt idx="4">
                  <c:v>46</c:v>
                </c:pt>
                <c:pt idx="5">
                  <c:v>50</c:v>
                </c:pt>
                <c:pt idx="6">
                  <c:v>54</c:v>
                </c:pt>
                <c:pt idx="7">
                  <c:v>59</c:v>
                </c:pt>
                <c:pt idx="8">
                  <c:v>64</c:v>
                </c:pt>
                <c:pt idx="9">
                  <c:v>70</c:v>
                </c:pt>
                <c:pt idx="10">
                  <c:v>76</c:v>
                </c:pt>
                <c:pt idx="11">
                  <c:v>83</c:v>
                </c:pt>
                <c:pt idx="12">
                  <c:v>83</c:v>
                </c:pt>
                <c:pt idx="13">
                  <c:v>86</c:v>
                </c:pt>
                <c:pt idx="14">
                  <c:v>86</c:v>
                </c:pt>
                <c:pt idx="15">
                  <c:v>89</c:v>
                </c:pt>
                <c:pt idx="16">
                  <c:v>89</c:v>
                </c:pt>
                <c:pt idx="17">
                  <c:v>92</c:v>
                </c:pt>
                <c:pt idx="18">
                  <c:v>92</c:v>
                </c:pt>
                <c:pt idx="19">
                  <c:v>95</c:v>
                </c:pt>
                <c:pt idx="20">
                  <c:v>95</c:v>
                </c:pt>
                <c:pt idx="21">
                  <c:v>98</c:v>
                </c:pt>
                <c:pt idx="22">
                  <c:v>98</c:v>
                </c:pt>
                <c:pt idx="23">
                  <c:v>100</c:v>
                </c:pt>
                <c:pt idx="24">
                  <c:v>100</c:v>
                </c:pt>
                <c:pt idx="25">
                  <c:v>103</c:v>
                </c:pt>
                <c:pt idx="26">
                  <c:v>103</c:v>
                </c:pt>
                <c:pt idx="27">
                  <c:v>106</c:v>
                </c:pt>
                <c:pt idx="28">
                  <c:v>106</c:v>
                </c:pt>
                <c:pt idx="29">
                  <c:v>110</c:v>
                </c:pt>
                <c:pt idx="30">
                  <c:v>110</c:v>
                </c:pt>
                <c:pt idx="31">
                  <c:v>113</c:v>
                </c:pt>
                <c:pt idx="32">
                  <c:v>113</c:v>
                </c:pt>
                <c:pt idx="33">
                  <c:v>115</c:v>
                </c:pt>
                <c:pt idx="34">
                  <c:v>115</c:v>
                </c:pt>
                <c:pt idx="35">
                  <c:v>118</c:v>
                </c:pt>
              </c:numCache>
            </c:numRef>
          </c:val>
          <c:smooth val="0"/>
          <c:extLst>
            <c:ext xmlns:c16="http://schemas.microsoft.com/office/drawing/2014/chart" uri="{C3380CC4-5D6E-409C-BE32-E72D297353CC}">
              <c16:uniqueId val="{00000000-3E5B-41BD-9E73-4D895CED0497}"/>
            </c:ext>
          </c:extLst>
        </c:ser>
        <c:dLbls>
          <c:showLegendKey val="0"/>
          <c:showVal val="0"/>
          <c:showCatName val="0"/>
          <c:showSerName val="0"/>
          <c:showPercent val="0"/>
          <c:showBubbleSize val="0"/>
        </c:dLbls>
        <c:smooth val="0"/>
        <c:axId val="1418599935"/>
        <c:axId val="1418598975"/>
      </c:lineChart>
      <c:catAx>
        <c:axId val="1418599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in"/>
        <c:tickLblPos val="nextTo"/>
        <c:spPr>
          <a:noFill/>
          <a:ln w="9525" cap="flat" cmpd="sng" algn="ctr">
            <a:solidFill>
              <a:srgbClr val="002060"/>
            </a:solidFill>
            <a:round/>
          </a:ln>
          <a:effectLst/>
        </c:spPr>
        <c:txPr>
          <a:bodyPr rot="4200000" spcFirstLastPara="1" vertOverflow="ellipsis" wrap="square" anchor="ctr" anchorCtr="1"/>
          <a:lstStyle/>
          <a:p>
            <a:pPr>
              <a:defRPr sz="7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418598975"/>
        <c:crosses val="autoZero"/>
        <c:auto val="1"/>
        <c:lblAlgn val="ctr"/>
        <c:lblOffset val="100"/>
        <c:noMultiLvlLbl val="0"/>
      </c:catAx>
      <c:valAx>
        <c:axId val="141859897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r>
                  <a:rPr lang="en-GB"/>
                  <a:t>Partner Restaurants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title>
        <c:numFmt formatCode="General" sourceLinked="1"/>
        <c:majorTickMark val="in"/>
        <c:minorTickMark val="out"/>
        <c:tickLblPos val="nextTo"/>
        <c:spPr>
          <a:noFill/>
          <a:ln>
            <a:solidFill>
              <a:srgbClr val="00206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utura PT Bold" panose="020B0902020204020203" pitchFamily="34" charset="0"/>
                <a:ea typeface="+mn-ea"/>
                <a:cs typeface="+mn-cs"/>
              </a:defRPr>
            </a:pPr>
            <a:endParaRPr lang="en-US"/>
          </a:p>
        </c:txPr>
        <c:crossAx val="1418599935"/>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utura PT Bold" panose="020B0902020204020203"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Are you interested in Still Tasty?</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E21-4EDD-B2D2-B0361860F2E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E21-4EDD-B2D2-B0361860F2E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E21-4EDD-B2D2-B0361860F2E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'[Team Finances Pickup App.xlsx]Survey'!$F$33:$F$35</c:f>
              <c:strCache>
                <c:ptCount val="3"/>
                <c:pt idx="0">
                  <c:v>Yes</c:v>
                </c:pt>
                <c:pt idx="1">
                  <c:v>Maybe</c:v>
                </c:pt>
                <c:pt idx="2">
                  <c:v>No</c:v>
                </c:pt>
              </c:strCache>
            </c:strRef>
          </c:cat>
          <c:val>
            <c:numRef>
              <c:f>'[Team Finances Pickup App.xlsx]Survey'!$G$33:$G$35</c:f>
              <c:numCache>
                <c:formatCode>General</c:formatCode>
                <c:ptCount val="3"/>
                <c:pt idx="0">
                  <c:v>9</c:v>
                </c:pt>
                <c:pt idx="1">
                  <c:v>6</c:v>
                </c:pt>
                <c:pt idx="2">
                  <c:v>3</c:v>
                </c:pt>
              </c:numCache>
            </c:numRef>
          </c:val>
          <c:extLst>
            <c:ext xmlns:c16="http://schemas.microsoft.com/office/drawing/2014/chart" uri="{C3380CC4-5D6E-409C-BE32-E72D297353CC}">
              <c16:uniqueId val="{00000006-2E21-4EDD-B2D2-B0361860F2E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a:t>Would the concept work in your kitchen?</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082-4AD1-9697-909395A292C9}"/>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082-4AD1-9697-909395A292C9}"/>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082-4AD1-9697-909395A292C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'[Team Finances Pickup App.xlsx]Survey'!$F$33:$F$35</c:f>
              <c:strCache>
                <c:ptCount val="3"/>
                <c:pt idx="0">
                  <c:v>Yes</c:v>
                </c:pt>
                <c:pt idx="1">
                  <c:v>Maybe</c:v>
                </c:pt>
                <c:pt idx="2">
                  <c:v>No</c:v>
                </c:pt>
              </c:strCache>
            </c:strRef>
          </c:cat>
          <c:val>
            <c:numRef>
              <c:f>'[Team Finances Pickup App.xlsx]Survey'!$H$33:$H$35</c:f>
              <c:numCache>
                <c:formatCode>General</c:formatCode>
                <c:ptCount val="3"/>
                <c:pt idx="0">
                  <c:v>13</c:v>
                </c:pt>
                <c:pt idx="1">
                  <c:v>3</c:v>
                </c:pt>
                <c:pt idx="2">
                  <c:v>2</c:v>
                </c:pt>
              </c:numCache>
            </c:numRef>
          </c:val>
          <c:extLst>
            <c:ext xmlns:c16="http://schemas.microsoft.com/office/drawing/2014/chart" uri="{C3380CC4-5D6E-409C-BE32-E72D297353CC}">
              <c16:uniqueId val="{00000006-6082-4AD1-9697-909395A292C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F06DB-F399-4FF2-8C9E-62E8EF6F9AED}" type="datetimeFigureOut">
              <a:rPr lang="en-GB" smtClean="0"/>
              <a:t>25/04/2024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D02A1-D77F-4943-921A-587175C344BC}" type="slidenum">
              <a:rPr lang="en-GB" smtClean="0"/>
              <a:t>‹#›</a:t>
            </a:fld>
            <a:endParaRPr lang="en-GB"/>
          </a:p>
        </p:txBody>
      </p:sp>
    </p:spTree>
    <p:extLst>
      <p:ext uri="{BB962C8B-B14F-4D97-AF65-F5344CB8AC3E}">
        <p14:creationId xmlns:p14="http://schemas.microsoft.com/office/powerpoint/2010/main" val="193318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a:t>
            </a:fld>
            <a:endParaRPr lang="en-GB"/>
          </a:p>
        </p:txBody>
      </p:sp>
    </p:spTree>
    <p:extLst>
      <p:ext uri="{BB962C8B-B14F-4D97-AF65-F5344CB8AC3E}">
        <p14:creationId xmlns:p14="http://schemas.microsoft.com/office/powerpoint/2010/main" val="123126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Still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Tasty’s</a:t>
            </a:r>
            <a:r>
              <a:rPr lang="en-GB" sz="1800" kern="100">
                <a:effectLst/>
                <a:latin typeface="Calibri" panose="020F0502020204030204" pitchFamily="34" charset="0"/>
                <a:ea typeface="Calibri" panose="020F0502020204030204" pitchFamily="34" charset="0"/>
                <a:cs typeface="Times New Roman" panose="02020603050405020304" pitchFamily="18" charset="0"/>
              </a:rPr>
              <a:t> value proposition included two customer segments, affiliate restaurants, and customers. Through surveys and interviews, we identified a number of gains, things that attract customers to us, and pains, problems that inconvenience customers that we can solve. The main gains to both vendors and consumers where monetary, with vendors earning an additional source of revenue, while consumers gain high quality meals at highly discounted prices. Additionally, there is a mutual feel-good factor gain, due to helping the environment.</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10</a:t>
            </a:fld>
            <a:endParaRPr lang="en-GB"/>
          </a:p>
        </p:txBody>
      </p:sp>
    </p:spTree>
    <p:extLst>
      <p:ext uri="{BB962C8B-B14F-4D97-AF65-F5344CB8AC3E}">
        <p14:creationId xmlns:p14="http://schemas.microsoft.com/office/powerpoint/2010/main" val="1776527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We surveyed 60 potential customers, of which, only 8% would not use Still Tasty, and 17% of respondents said they’d use the app weekly. Of the same surveyed group, only 45% of respondents said they use Too good To go, our main competitor.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As part of our market research, we also surveyed 18 restaurants in Bristol, of these restaurants, 8 expressed interest in joining still tasty as an affiliate. Furthermore, of these same 18, 13 said that logistically they would be able to use our app in the kitchen.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Of course, this data may not be fully indicative of the apps uptake upon launch, however, it provides a good indication that Still Tasty provides an appealing service to customers and clients.</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11</a:t>
            </a:fld>
            <a:endParaRPr lang="en-GB"/>
          </a:p>
        </p:txBody>
      </p:sp>
    </p:spTree>
    <p:extLst>
      <p:ext uri="{BB962C8B-B14F-4D97-AF65-F5344CB8AC3E}">
        <p14:creationId xmlns:p14="http://schemas.microsoft.com/office/powerpoint/2010/main" val="1486599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During the first phase of our business model, where we roll out in Bristol, our addressable market is as follows. The total available market in Bristol, or the value of all restaurant food waste in the city, is 8.8 million pounds. We estimated that 70% of this waste is from preparation or unusable, leaving a serviceable attainable market value of 1.3 million. We project that 25% of this would be up to standard to be sold on Still tasty, valued at 330 thousand pounds.</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In the long term as a nationwide rollout, following the same projections, the Total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Aaddressable</a:t>
            </a:r>
            <a:r>
              <a:rPr lang="en-GB" sz="1800" kern="100">
                <a:effectLst/>
                <a:latin typeface="Calibri" panose="020F0502020204030204" pitchFamily="34" charset="0"/>
                <a:ea typeface="Calibri" panose="020F0502020204030204" pitchFamily="34" charset="0"/>
                <a:cs typeface="Times New Roman" panose="02020603050405020304" pitchFamily="18" charset="0"/>
              </a:rPr>
              <a:t> Market is 682 million pounds, Serviceable available market is 205 million pounds, and the Serviceable obtainable market is 51 million pounds.</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12</a:t>
            </a:fld>
            <a:endParaRPr lang="en-GB"/>
          </a:p>
        </p:txBody>
      </p:sp>
    </p:spTree>
    <p:extLst>
      <p:ext uri="{BB962C8B-B14F-4D97-AF65-F5344CB8AC3E}">
        <p14:creationId xmlns:p14="http://schemas.microsoft.com/office/powerpoint/2010/main" val="342278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As we have two customers the market analysis can be split into affiliates and customers. There are 1600 restaurants in Bristol, we believe that in our first year we can attract 3% of these to use Still Tasty, this would be 48 restaurants. Our survey data reflected that more restaurants would use the service however we are aware that there is always an issue between expectation and reality and so it is better to use a far more conservative value to ensure accurate market data.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According to our survey data, each restaurant makes, on average, 8 meals in error per week. This gives a total market supply of 384 meals per week.</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target market is around 50 thousand people, this is made up of 36 thousand students and 14 thousand people in lower income brackets. In our first year we believe that with effective marketing 10% of this target market will download our app and of those 20% will buy meals through the app. A conservative estimate is that each person will use our app once per fortnight leading to an excess demand of 116 meals per week.</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13</a:t>
            </a:fld>
            <a:endParaRPr lang="en-GB"/>
          </a:p>
        </p:txBody>
      </p:sp>
    </p:spTree>
    <p:extLst>
      <p:ext uri="{BB962C8B-B14F-4D97-AF65-F5344CB8AC3E}">
        <p14:creationId xmlns:p14="http://schemas.microsoft.com/office/powerpoint/2010/main" val="5386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There are four stages for our route to market. Stage 1 involves User interface design for the app and preliminary marketing to restaurants to ensure that affiliates are aware of us. Full front and back-end app development will be completed throughout the course of all stages to allow us to adapt to the needs of our customers and affiliates. This app development will be completed by our team in conjunction with an outside consultant. Stage 2 involves securing affiliates to partner with Still Tasty. This will be carried out through at in person meetings with local restaurant owners and directors to build strong relationships. Stage 3 involves gaining customers through advertising to the public. To ensure we reach a broad range of customers we will make use of traditional advertising methods such as billboards and magazines, alongside social media. Stage 4 involves the initial launch of the app and further development of our idea to ensure that we maintain our competitive advantage.</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14</a:t>
            </a:fld>
            <a:endParaRPr lang="en-GB"/>
          </a:p>
        </p:txBody>
      </p:sp>
    </p:spTree>
    <p:extLst>
      <p:ext uri="{BB962C8B-B14F-4D97-AF65-F5344CB8AC3E}">
        <p14:creationId xmlns:p14="http://schemas.microsoft.com/office/powerpoint/2010/main" val="59952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Some quotes from business owners are listed here. Whilst these are promising accounts, it is important to understand the possible disparity between the expected partnerships and those that are actualised when the product launches. </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15</a:t>
            </a:fld>
            <a:endParaRPr lang="en-GB"/>
          </a:p>
        </p:txBody>
      </p:sp>
    </p:spTree>
    <p:extLst>
      <p:ext uri="{BB962C8B-B14F-4D97-AF65-F5344CB8AC3E}">
        <p14:creationId xmlns:p14="http://schemas.microsoft.com/office/powerpoint/2010/main" val="1165949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In discussions, 14 of the 18 restaurants surveyed said they would be open to joining Still Tasty upon launch. These restaurants included local establishments such as The Met and The Downs Café, alongside larger businesses such as Pizza Express. We are aware that to partner with larger entities such as Pizza Express we would require further talks with company executives; however the response from individual branch managers and employees was very positive.</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16</a:t>
            </a:fld>
            <a:endParaRPr lang="en-GB"/>
          </a:p>
        </p:txBody>
      </p:sp>
    </p:spTree>
    <p:extLst>
      <p:ext uri="{BB962C8B-B14F-4D97-AF65-F5344CB8AC3E}">
        <p14:creationId xmlns:p14="http://schemas.microsoft.com/office/powerpoint/2010/main" val="196182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graph on the left shows the projected running balance of the business for the initial 3-year launch in Bristol. the average projection is modelled as if each restaurant lists 8 meals per week, the mean number of wasted meals of the 18 restaurants surveyed. The minimum and maximum projections are found using the mean number of wasted meals, plus or minus one standard deviation of the data. The lowest occurring minimum balance in the worst case scenario is -£50 000 and we project that we will break even around halfway through year 2, while in the worst case scenario the break even point would be in the beginning of year 3. Business costs in the first year are projected to be almost double that of the second and third years, due to the marketing push and initial app development. </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17</a:t>
            </a:fld>
            <a:endParaRPr lang="en-GB"/>
          </a:p>
        </p:txBody>
      </p:sp>
    </p:spTree>
    <p:extLst>
      <p:ext uri="{BB962C8B-B14F-4D97-AF65-F5344CB8AC3E}">
        <p14:creationId xmlns:p14="http://schemas.microsoft.com/office/powerpoint/2010/main" val="3566095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Before the app has launched, in stage 1, the majority of our time will be spent improving awareness of the app in the Bristol. During these 3 months, we will see rapid growth in the number of restaurants partnered with Still Tasty. Upon launch, at the beginning of stage 2, the rate of signups will decrease slightly as we begin to reduce the spend on marketing. However, given the inherent spread of awareness as people start to use the app, it is still expected that fair numbers of restaurants will continue to sign up. Following this, in stage 3, after the app has been fully established, we expect low, but consistent, growth.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As the app reaches full saturation in the Bristol area, we will move to stage 4, where we expand into a new city. Likely locations will include densely populated areas such as Bath, Cardiff, and Exeter.</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18</a:t>
            </a:fld>
            <a:endParaRPr lang="en-GB"/>
          </a:p>
        </p:txBody>
      </p:sp>
    </p:spTree>
    <p:extLst>
      <p:ext uri="{BB962C8B-B14F-4D97-AF65-F5344CB8AC3E}">
        <p14:creationId xmlns:p14="http://schemas.microsoft.com/office/powerpoint/2010/main" val="351148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Our team consists of Anthony CEO, Reuben CTO, Seth COO, and myself, the CFO. Anthony has consulted businesses previously. Reuben has valuable experience working in the catering and restaurant industries. Seth is an ex-sustainability engineer, and I am a previous employee of large players in the food delivery industry.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Our cumulative knowledge covers all the main branches of the proposed venture and has provided crucial insider knowledge to maintain a steady project development. </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19</a:t>
            </a:fld>
            <a:endParaRPr lang="en-GB"/>
          </a:p>
        </p:txBody>
      </p:sp>
    </p:spTree>
    <p:extLst>
      <p:ext uri="{BB962C8B-B14F-4D97-AF65-F5344CB8AC3E}">
        <p14:creationId xmlns:p14="http://schemas.microsoft.com/office/powerpoint/2010/main" val="393982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Every year in the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uk</a:t>
            </a:r>
            <a:r>
              <a:rPr lang="en-GB" sz="1800" kern="100">
                <a:effectLst/>
                <a:latin typeface="Calibri" panose="020F0502020204030204" pitchFamily="34" charset="0"/>
                <a:ea typeface="Calibri" panose="020F0502020204030204" pitchFamily="34" charset="0"/>
                <a:cs typeface="Times New Roman" panose="02020603050405020304" pitchFamily="18" charset="0"/>
              </a:rPr>
              <a:t> 199,100 tonnes of food is wasted in restaurants, at a cost of £682 million. From our research we found that on average restaurants throw away at least one meal per day, with some throwing away up to 10. The reason these meals aren’t eaten isn’t due to quality issues, but because the customer sat in the restaurant has an allergy, or there were other issues with tickets. This provides an opportunity to connect restaurant quality food with other potential customers for a cheap price.</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Currently, these meals are needlessly wasted, and most often end up thrown away, as there isn’t a customer present to eat it.</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2</a:t>
            </a:fld>
            <a:endParaRPr lang="en-GB"/>
          </a:p>
        </p:txBody>
      </p:sp>
    </p:spTree>
    <p:extLst>
      <p:ext uri="{BB962C8B-B14F-4D97-AF65-F5344CB8AC3E}">
        <p14:creationId xmlns:p14="http://schemas.microsoft.com/office/powerpoint/2010/main" val="1228393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Climate focussed grants are setup frequently and these are an excellent opportunity for initial funding. Whilst frequent, many of these grants, such as the Hubbub “eat it up” fund, have recently closed.</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Beyond grants, the Bristol City Council offers low interest investments for sustainable initiatives ranging from £50,000 - £1 million. We are in the process of applying for a £60,000 loan. Additionally, we are looking for a further £40,000 in exchange for a 15% stake in Still Tasty.</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This money will be used to float the app development, advertising, and restaurant partnering.</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20</a:t>
            </a:fld>
            <a:endParaRPr lang="en-GB"/>
          </a:p>
        </p:txBody>
      </p:sp>
    </p:spTree>
    <p:extLst>
      <p:ext uri="{BB962C8B-B14F-4D97-AF65-F5344CB8AC3E}">
        <p14:creationId xmlns:p14="http://schemas.microsoft.com/office/powerpoint/2010/main" val="4134568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A PEST analysis was undertaken to understand the four biggest risks to the venture and how they should be mitigated.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biggest political risk is food regulation compliance issues. While this should not happen very often it would be catastrophic as it could lead to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StillTasty</a:t>
            </a:r>
            <a:r>
              <a:rPr lang="en-GB" sz="1800" kern="100">
                <a:effectLst/>
                <a:latin typeface="Calibri" panose="020F0502020204030204" pitchFamily="34" charset="0"/>
                <a:ea typeface="Calibri" panose="020F0502020204030204" pitchFamily="34" charset="0"/>
                <a:cs typeface="Times New Roman" panose="02020603050405020304" pitchFamily="18" charset="0"/>
              </a:rPr>
              <a:t> being forced to shut down. To mitigate this, proper refrigeration of food is vital. Furthermore, it is specified to the affiliates in the terms of service that they are liable for the standard of their food.</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largest economic risk would be growth stagnation as this would limit our ability to fund future endeavours and expansion into other geographical locations, this is quite likely as is the case for many startups. To mitigate this, we have built redundancy into our initial funding goal, and have conservative estimates for growth.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main social risk is that we may lose reputation due to food quality decreasing and this being spread through word of mouth. To ensure this doesn’t happen, spot checks will be conducted to ensure food quality remains high.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largest technology risk is the app breaking, this would lead to a total shut down in operations and so is a catastrophic risk. To prevent this, the team will pay an external consultant to assist with front and back end design for the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StillTasty</a:t>
            </a:r>
            <a:r>
              <a:rPr lang="en-GB" sz="1800" kern="100">
                <a:effectLst/>
                <a:latin typeface="Calibri" panose="020F0502020204030204" pitchFamily="34" charset="0"/>
                <a:ea typeface="Calibri" panose="020F0502020204030204" pitchFamily="34" charset="0"/>
                <a:cs typeface="Times New Roman" panose="02020603050405020304" pitchFamily="18" charset="0"/>
              </a:rPr>
              <a:t> app.</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21</a:t>
            </a:fld>
            <a:endParaRPr lang="en-GB"/>
          </a:p>
        </p:txBody>
      </p:sp>
    </p:spTree>
    <p:extLst>
      <p:ext uri="{BB962C8B-B14F-4D97-AF65-F5344CB8AC3E}">
        <p14:creationId xmlns:p14="http://schemas.microsoft.com/office/powerpoint/2010/main" val="143336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principle behind our app, Still Tasty, is for restaurants to easily sell these potentially wasted meals. Our app will list these meals, at a reduced price, for each restaurant and notify potential customers when they become available, we then split the profit from each meal with the restaurant providing a mutually beneficial solution.</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3</a:t>
            </a:fld>
            <a:endParaRPr lang="en-GB"/>
          </a:p>
        </p:txBody>
      </p:sp>
    </p:spTree>
    <p:extLst>
      <p:ext uri="{BB962C8B-B14F-4D97-AF65-F5344CB8AC3E}">
        <p14:creationId xmlns:p14="http://schemas.microsoft.com/office/powerpoint/2010/main" val="364531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After speaking to several businesses about their individual food waste, we found that restaurants are looking for opportunities to limit their waste and widen their customer base, and currently there is no service to help them achieve these goals.</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4</a:t>
            </a:fld>
            <a:endParaRPr lang="en-GB"/>
          </a:p>
        </p:txBody>
      </p:sp>
    </p:spTree>
    <p:extLst>
      <p:ext uri="{BB962C8B-B14F-4D97-AF65-F5344CB8AC3E}">
        <p14:creationId xmlns:p14="http://schemas.microsoft.com/office/powerpoint/2010/main" val="271473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As a restaurant, you sign up to our free service, which allows you to list meals through our app. the next time a meal is made in error for example a customer has an allergy, the restaurant lists the meal on our app, and packs it ready for collection.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Our app also provides exposure opportunities for smaller restaurants as it means people can try their meals at a lower price point. Restaurants are also given further exposure through customers using the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wishlist</a:t>
            </a:r>
            <a:r>
              <a:rPr lang="en-GB" sz="1800" kern="100">
                <a:effectLst/>
                <a:latin typeface="Calibri" panose="020F0502020204030204" pitchFamily="34" charset="0"/>
                <a:ea typeface="Calibri" panose="020F0502020204030204" pitchFamily="34" charset="0"/>
                <a:cs typeface="Times New Roman" panose="02020603050405020304" pitchFamily="18" charset="0"/>
              </a:rPr>
              <a:t> feature which advertises other restaurants to a wider range of customers. This will help spread awareness of these smaller businesses.</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This system also provides opportunities for smaller restaurants as if the food goes unreserved, the app will notify a wider range of potential customers with similar tastes about the available food. This will help spread awareness of these smaller businesses.</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5</a:t>
            </a:fld>
            <a:endParaRPr lang="en-GB"/>
          </a:p>
        </p:txBody>
      </p:sp>
    </p:spTree>
    <p:extLst>
      <p:ext uri="{BB962C8B-B14F-4D97-AF65-F5344CB8AC3E}">
        <p14:creationId xmlns:p14="http://schemas.microsoft.com/office/powerpoint/2010/main" val="3346588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A customer will download the app and create a “Wishlist” of the restaurants and types of food they are interested in. Customers create their personal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wishlist</a:t>
            </a:r>
            <a:r>
              <a:rPr lang="en-GB" sz="1800" kern="100">
                <a:effectLst/>
                <a:latin typeface="Calibri" panose="020F0502020204030204" pitchFamily="34" charset="0"/>
                <a:ea typeface="Calibri" panose="020F0502020204030204" pitchFamily="34" charset="0"/>
                <a:cs typeface="Times New Roman" panose="02020603050405020304" pitchFamily="18" charset="0"/>
              </a:rPr>
              <a:t> by browsing the vast selection of restaurants that we have partnered with. When a wish listed meal is listed by a restaurant the app will notify the interested customers in the area that a meal is available. The first customer to reserve it can then pay for the meal and collect their order immediately after purchasing.  </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6</a:t>
            </a:fld>
            <a:endParaRPr lang="en-GB"/>
          </a:p>
        </p:txBody>
      </p:sp>
    </p:spTree>
    <p:extLst>
      <p:ext uri="{BB962C8B-B14F-4D97-AF65-F5344CB8AC3E}">
        <p14:creationId xmlns:p14="http://schemas.microsoft.com/office/powerpoint/2010/main" val="370966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simplicity of use of the app, for both customer and restaurant is evident in the system diagram that shows the general process followed when using Still Tasty.</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7</a:t>
            </a:fld>
            <a:endParaRPr lang="en-GB"/>
          </a:p>
        </p:txBody>
      </p:sp>
    </p:spTree>
    <p:extLst>
      <p:ext uri="{BB962C8B-B14F-4D97-AF65-F5344CB8AC3E}">
        <p14:creationId xmlns:p14="http://schemas.microsoft.com/office/powerpoint/2010/main" val="234696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Our pricing strategy was created to minimise the cost to the customer, whilst maximising revenue for the restaurant and Still tasty. The split of profit between us and the restaurant is slightly favoured to the restaurant, in order to make partnering with us more appealing. The restaurants commission was weighted in order for them to make back, at minimum, the cost to produce the meal, based upon industry standards, as the alternative would simply be to throw away the food. </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8</a:t>
            </a:fld>
            <a:endParaRPr lang="en-GB"/>
          </a:p>
        </p:txBody>
      </p:sp>
    </p:spTree>
    <p:extLst>
      <p:ext uri="{BB962C8B-B14F-4D97-AF65-F5344CB8AC3E}">
        <p14:creationId xmlns:p14="http://schemas.microsoft.com/office/powerpoint/2010/main" val="197767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Still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Tasty’s</a:t>
            </a:r>
            <a:r>
              <a:rPr lang="en-GB" sz="1800" kern="100">
                <a:effectLst/>
                <a:latin typeface="Calibri" panose="020F0502020204030204" pitchFamily="34" charset="0"/>
                <a:ea typeface="Calibri" panose="020F0502020204030204" pitchFamily="34" charset="0"/>
                <a:cs typeface="Times New Roman" panose="02020603050405020304" pitchFamily="18" charset="0"/>
              </a:rPr>
              <a:t> main competitor in the takeaway food  space is toogoodtoogo. From our market research, we identified a number of issues with the service that they provide for both the customer and the restaurants it serves.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From the restaurants perspective, the main issue highlighted to us was the difficulty of managing pre-listings of food that may not remain available or may be more abundant than anticipated. We have solved this issue, as food on Still Tasty is listed as and when it becomes available and is always fresh.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Furthermore, from surveys of the potential customer base, the main issues highlighted were having to reserve food well in advance, and the unpredictability of what you get from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TooGoodToGo</a:t>
            </a:r>
            <a:r>
              <a:rPr lang="en-GB" sz="1800" kern="100">
                <a:effectLst/>
                <a:latin typeface="Calibri" panose="020F0502020204030204" pitchFamily="34" charset="0"/>
                <a:ea typeface="Calibri" panose="020F0502020204030204" pitchFamily="34" charset="0"/>
                <a:cs typeface="Times New Roman" panose="02020603050405020304" pitchFamily="18" charset="0"/>
              </a:rPr>
              <a:t> orders. Both of these issues are solved by Still Tasty. The food is always ready as and when you reserve it so there’s no long wait time, and you’re always guaranteed to get what you reserve.</a:t>
            </a:r>
          </a:p>
          <a:p>
            <a:endParaRPr lang="en-GB"/>
          </a:p>
        </p:txBody>
      </p:sp>
      <p:sp>
        <p:nvSpPr>
          <p:cNvPr id="4" name="Slide Number Placeholder 3"/>
          <p:cNvSpPr>
            <a:spLocks noGrp="1"/>
          </p:cNvSpPr>
          <p:nvPr>
            <p:ph type="sldNum" sz="quarter" idx="5"/>
          </p:nvPr>
        </p:nvSpPr>
        <p:spPr/>
        <p:txBody>
          <a:bodyPr/>
          <a:lstStyle/>
          <a:p>
            <a:fld id="{5E7D02A1-D77F-4943-921A-587175C344BC}" type="slidenum">
              <a:rPr lang="en-GB" smtClean="0"/>
              <a:t>9</a:t>
            </a:fld>
            <a:endParaRPr lang="en-GB"/>
          </a:p>
        </p:txBody>
      </p:sp>
    </p:spTree>
    <p:extLst>
      <p:ext uri="{BB962C8B-B14F-4D97-AF65-F5344CB8AC3E}">
        <p14:creationId xmlns:p14="http://schemas.microsoft.com/office/powerpoint/2010/main" val="395452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FE50-ECB1-2681-1605-57F2461CD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F42942-A5EF-C6F8-CC23-F132A89D8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F971ADE-9878-4F57-815E-0E5144B933F6}"/>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5" name="Footer Placeholder 4">
            <a:extLst>
              <a:ext uri="{FF2B5EF4-FFF2-40B4-BE49-F238E27FC236}">
                <a16:creationId xmlns:a16="http://schemas.microsoft.com/office/drawing/2014/main" id="{4F0754BB-8983-1350-E97E-9587D9858D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6736C7-EACA-84B7-88B3-B38D93CD50BD}"/>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119410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E55E-3123-CF3A-81C3-7578E8BA90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8CCAC2-2094-1A6B-F7CA-0AA184116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E1B9E-8081-B46C-0AC6-505785CAD56E}"/>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5" name="Footer Placeholder 4">
            <a:extLst>
              <a:ext uri="{FF2B5EF4-FFF2-40B4-BE49-F238E27FC236}">
                <a16:creationId xmlns:a16="http://schemas.microsoft.com/office/drawing/2014/main" id="{76FA7676-2EDD-8737-3E6A-3883EEBF2E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C352C2-F686-C258-39F3-9CB65C6040D4}"/>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54553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E945FB-09BD-98AC-0AD4-CE7BEE8AAF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BEF00A-C27C-8446-C208-D587ACB9D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902A50-9394-65B4-90A5-49A9F6D3EFCA}"/>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5" name="Footer Placeholder 4">
            <a:extLst>
              <a:ext uri="{FF2B5EF4-FFF2-40B4-BE49-F238E27FC236}">
                <a16:creationId xmlns:a16="http://schemas.microsoft.com/office/drawing/2014/main" id="{F0D8D34D-ECF6-85C2-DF8D-D850007C8C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2CAA7-7816-3EAF-CAE9-7E6A4A8EFEA3}"/>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307427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B5E0-C642-B162-17F8-CD471AD901FF}"/>
              </a:ext>
            </a:extLst>
          </p:cNvPr>
          <p:cNvSpPr>
            <a:spLocks noGrp="1"/>
          </p:cNvSpPr>
          <p:nvPr>
            <p:ph type="title"/>
          </p:nvPr>
        </p:nvSpPr>
        <p:spPr/>
        <p:txBody>
          <a:bodyPr/>
          <a:lstStyle>
            <a:lvl1pPr>
              <a:defRPr>
                <a:latin typeface="Arial Black" panose="020B0A040201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BFDCBA-0BDB-4812-04F9-F33F6EDB1374}"/>
              </a:ext>
            </a:extLst>
          </p:cNvPr>
          <p:cNvSpPr>
            <a:spLocks noGrp="1"/>
          </p:cNvSpPr>
          <p:nvPr>
            <p:ph idx="1"/>
          </p:nvPr>
        </p:nvSpPr>
        <p:spPr/>
        <p:txBody>
          <a:bodyPr/>
          <a:lstStyle>
            <a:lvl1pPr>
              <a:defRPr>
                <a:latin typeface="Arial Black" panose="020B0A04020102020204" pitchFamily="34" charset="0"/>
              </a:defRPr>
            </a:lvl1pPr>
            <a:lvl2pPr>
              <a:defRPr>
                <a:latin typeface="Arial Black" panose="020B0A04020102020204" pitchFamily="34" charset="0"/>
              </a:defRPr>
            </a:lvl2pPr>
            <a:lvl3pPr>
              <a:defRPr>
                <a:latin typeface="Arial Black" panose="020B0A04020102020204" pitchFamily="34" charset="0"/>
              </a:defRPr>
            </a:lvl3pPr>
            <a:lvl4pPr>
              <a:defRPr>
                <a:latin typeface="Arial Black" panose="020B0A04020102020204" pitchFamily="34" charset="0"/>
              </a:defRPr>
            </a:lvl4pPr>
            <a:lvl5pPr>
              <a:defRPr>
                <a:latin typeface="Arial Black" panose="020B0A04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4C6C7D-9A05-AABA-6120-94220AFA19B1}"/>
              </a:ext>
            </a:extLst>
          </p:cNvPr>
          <p:cNvSpPr>
            <a:spLocks noGrp="1"/>
          </p:cNvSpPr>
          <p:nvPr>
            <p:ph type="dt" sz="half" idx="10"/>
          </p:nvPr>
        </p:nvSpPr>
        <p:spPr/>
        <p:txBody>
          <a:bodyPr/>
          <a:lstStyle>
            <a:lvl1pPr>
              <a:defRPr>
                <a:latin typeface="Arial Black" panose="020B0A04020102020204" pitchFamily="34" charset="0"/>
              </a:defRPr>
            </a:lvl1pPr>
          </a:lstStyle>
          <a:p>
            <a:fld id="{62257ADF-4A16-404A-8BC0-F31CCA6CB51E}" type="datetimeFigureOut">
              <a:rPr lang="en-GB" smtClean="0"/>
              <a:pPr/>
              <a:t>25/04/2024</a:t>
            </a:fld>
            <a:endParaRPr lang="en-GB"/>
          </a:p>
        </p:txBody>
      </p:sp>
      <p:sp>
        <p:nvSpPr>
          <p:cNvPr id="5" name="Footer Placeholder 4">
            <a:extLst>
              <a:ext uri="{FF2B5EF4-FFF2-40B4-BE49-F238E27FC236}">
                <a16:creationId xmlns:a16="http://schemas.microsoft.com/office/drawing/2014/main" id="{D39BA4F9-228F-70A6-0344-F3593F5E10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332298-B1E8-FE7C-30F2-874DD8BDC7E2}"/>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346623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D732-D044-8387-7B1C-BCB9BAA4B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97552EF-6F6C-A11D-4F63-BABD39B24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CA334D-C0FF-4576-2650-9B4378DEFF4E}"/>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5" name="Footer Placeholder 4">
            <a:extLst>
              <a:ext uri="{FF2B5EF4-FFF2-40B4-BE49-F238E27FC236}">
                <a16:creationId xmlns:a16="http://schemas.microsoft.com/office/drawing/2014/main" id="{E78687AC-CECB-EB0B-6746-B7055BFF18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1B15D9-4FAD-A70D-A3E5-1EF955AA95F1}"/>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11153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8E2F-6E94-26EC-0BA2-8EE1511697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4CE5D4-12E3-FE57-6462-A5235CD5D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02E3DD0-0D53-BE39-F12F-B56D7A49A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417EEC2-CC9F-AD27-F53D-7D73226B901A}"/>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6" name="Footer Placeholder 5">
            <a:extLst>
              <a:ext uri="{FF2B5EF4-FFF2-40B4-BE49-F238E27FC236}">
                <a16:creationId xmlns:a16="http://schemas.microsoft.com/office/drawing/2014/main" id="{47AF17B3-894F-779E-B392-20D69E72CF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ADB7F1-A65F-1679-7EA7-78F9B5847849}"/>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334119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40F6-EE38-12D7-7002-4FFB345721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6190CB-74F5-AFD8-8CDE-D1F8A6EEA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65B6BF-2C32-9D5C-233A-2CC82D4DA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13086A-9E0F-2450-75DB-0C80E75BC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B7AA5-7C0D-A341-1C30-623322612E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61E577-59FC-7387-1986-677C0365DCF6}"/>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8" name="Footer Placeholder 7">
            <a:extLst>
              <a:ext uri="{FF2B5EF4-FFF2-40B4-BE49-F238E27FC236}">
                <a16:creationId xmlns:a16="http://schemas.microsoft.com/office/drawing/2014/main" id="{E7B6A1FF-F2DD-BF14-93A6-AA05372D640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96C2C7-0DC7-B25F-CB76-AEAEA506BFEB}"/>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95144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1EBA-81D7-DFCE-48FD-63CAF02AA3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C1F1AA-14C4-605D-8C57-55A448C2D560}"/>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4" name="Footer Placeholder 3">
            <a:extLst>
              <a:ext uri="{FF2B5EF4-FFF2-40B4-BE49-F238E27FC236}">
                <a16:creationId xmlns:a16="http://schemas.microsoft.com/office/drawing/2014/main" id="{A7FA85E7-23F5-03C4-DD90-16D7495A6E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0DD6C9-5FCA-01EC-FE28-AAA0428EF242}"/>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207337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02BE9-F127-F45F-97D5-611F6681FE95}"/>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3" name="Footer Placeholder 2">
            <a:extLst>
              <a:ext uri="{FF2B5EF4-FFF2-40B4-BE49-F238E27FC236}">
                <a16:creationId xmlns:a16="http://schemas.microsoft.com/office/drawing/2014/main" id="{F23B5E81-16DE-52A4-D5BD-95D624F452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41483-F4FE-46C7-36BB-0128B80110CA}"/>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126589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FFC9-7498-4082-9DD1-53816C4F4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05D631E-BD74-6CEC-F89E-36A1EE5E4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C7145F8-30D9-86DE-CE3C-5D5171E98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43A14-54B9-B02B-F83B-8C2860DB30DD}"/>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6" name="Footer Placeholder 5">
            <a:extLst>
              <a:ext uri="{FF2B5EF4-FFF2-40B4-BE49-F238E27FC236}">
                <a16:creationId xmlns:a16="http://schemas.microsoft.com/office/drawing/2014/main" id="{EA981BE8-395E-1E6C-2645-EA357E68B4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D4A187-F6AA-99AA-B49D-2DF24E009FD2}"/>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218825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9D92-AC65-74F9-14BB-8CE710718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DFC223-C118-ECF3-0982-AEAE8386B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58F985-7374-9F1F-0E8A-9EC0D0526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7223D-CC25-7DEA-4DED-D589ABBACF7E}"/>
              </a:ext>
            </a:extLst>
          </p:cNvPr>
          <p:cNvSpPr>
            <a:spLocks noGrp="1"/>
          </p:cNvSpPr>
          <p:nvPr>
            <p:ph type="dt" sz="half" idx="10"/>
          </p:nvPr>
        </p:nvSpPr>
        <p:spPr/>
        <p:txBody>
          <a:bodyPr/>
          <a:lstStyle/>
          <a:p>
            <a:fld id="{62257ADF-4A16-404A-8BC0-F31CCA6CB51E}" type="datetimeFigureOut">
              <a:rPr lang="en-GB" smtClean="0"/>
              <a:t>25/04/2024</a:t>
            </a:fld>
            <a:endParaRPr lang="en-GB"/>
          </a:p>
        </p:txBody>
      </p:sp>
      <p:sp>
        <p:nvSpPr>
          <p:cNvPr id="6" name="Footer Placeholder 5">
            <a:extLst>
              <a:ext uri="{FF2B5EF4-FFF2-40B4-BE49-F238E27FC236}">
                <a16:creationId xmlns:a16="http://schemas.microsoft.com/office/drawing/2014/main" id="{E6ACD1CC-62E4-1D61-6868-644B5F5AD2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05AF9B-1ABD-D863-AB49-241706045824}"/>
              </a:ext>
            </a:extLst>
          </p:cNvPr>
          <p:cNvSpPr>
            <a:spLocks noGrp="1"/>
          </p:cNvSpPr>
          <p:nvPr>
            <p:ph type="sldNum" sz="quarter" idx="12"/>
          </p:nvPr>
        </p:nvSpPr>
        <p:spPr/>
        <p:txBody>
          <a:bodyPr/>
          <a:lstStyle/>
          <a:p>
            <a:fld id="{4EF16890-D892-4D86-AAA1-3882D3B0E3F4}" type="slidenum">
              <a:rPr lang="en-GB" smtClean="0"/>
              <a:t>‹#›</a:t>
            </a:fld>
            <a:endParaRPr lang="en-GB"/>
          </a:p>
        </p:txBody>
      </p:sp>
    </p:spTree>
    <p:extLst>
      <p:ext uri="{BB962C8B-B14F-4D97-AF65-F5344CB8AC3E}">
        <p14:creationId xmlns:p14="http://schemas.microsoft.com/office/powerpoint/2010/main" val="48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38951-20A4-ED98-8624-628BA455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F65307-9EBC-09FB-337C-3CC994CDB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4CE69-78AB-A77A-E9AA-1D320E547A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57ADF-4A16-404A-8BC0-F31CCA6CB51E}" type="datetimeFigureOut">
              <a:rPr lang="en-GB" smtClean="0"/>
              <a:t>25/04/2024</a:t>
            </a:fld>
            <a:endParaRPr lang="en-GB"/>
          </a:p>
        </p:txBody>
      </p:sp>
      <p:sp>
        <p:nvSpPr>
          <p:cNvPr id="5" name="Footer Placeholder 4">
            <a:extLst>
              <a:ext uri="{FF2B5EF4-FFF2-40B4-BE49-F238E27FC236}">
                <a16:creationId xmlns:a16="http://schemas.microsoft.com/office/drawing/2014/main" id="{F8772F86-72C7-D31F-0AA7-E9F496355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F992988-E7C3-CF14-7ADA-77DD91FD1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16890-D892-4D86-AAA1-3882D3B0E3F4}" type="slidenum">
              <a:rPr lang="en-GB" smtClean="0"/>
              <a:t>‹#›</a:t>
            </a:fld>
            <a:endParaRPr lang="en-GB"/>
          </a:p>
        </p:txBody>
      </p:sp>
    </p:spTree>
    <p:extLst>
      <p:ext uri="{BB962C8B-B14F-4D97-AF65-F5344CB8AC3E}">
        <p14:creationId xmlns:p14="http://schemas.microsoft.com/office/powerpoint/2010/main" val="382188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hyperlink" Target="https://www.tripadvisor.co.uk/Restaurants-g186220-Bristol_England.html" TargetMode="External"/><Relationship Id="rId2" Type="http://schemas.openxmlformats.org/officeDocument/2006/relationships/hyperlink" Target="https://cleanstreets.westminster.gov.uk/bar-cafe-club-and-restaurant-waste/" TargetMode="External"/><Relationship Id="rId1" Type="http://schemas.openxmlformats.org/officeDocument/2006/relationships/slideLayout" Target="../slideLayouts/slideLayout2.xml"/><Relationship Id="rId5" Type="http://schemas.openxmlformats.org/officeDocument/2006/relationships/hyperlink" Target="https://www.bristolonecity.com/climate/support-for-bristol-businesses/" TargetMode="External"/><Relationship Id="rId4" Type="http://schemas.openxmlformats.org/officeDocument/2006/relationships/hyperlink" Target="https://democracy.bristol.gov.uk/documents/s45306/App%20A%20Population%20Bristol%20Nov%2019%20Extract.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hart" Target="../charts/chart14.xml"/><Relationship Id="rId7" Type="http://schemas.openxmlformats.org/officeDocument/2006/relationships/image" Target="../media/image34.png"/><Relationship Id="rId2" Type="http://schemas.openxmlformats.org/officeDocument/2006/relationships/chart" Target="../charts/chart13.xml"/><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image" Target="../media/image33.png"/><Relationship Id="rId4" Type="http://schemas.openxmlformats.org/officeDocument/2006/relationships/chart" Target="../charts/char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876009-165D-55FA-549E-428DB2027616}"/>
              </a:ext>
            </a:extLst>
          </p:cNvPr>
          <p:cNvSpPr txBox="1"/>
          <p:nvPr/>
        </p:nvSpPr>
        <p:spPr>
          <a:xfrm>
            <a:off x="2094789" y="700848"/>
            <a:ext cx="4356810" cy="830997"/>
          </a:xfrm>
          <a:prstGeom prst="rect">
            <a:avLst/>
          </a:prstGeom>
          <a:noFill/>
        </p:spPr>
        <p:txBody>
          <a:bodyPr wrap="square" rtlCol="0">
            <a:spAutoFit/>
          </a:bodyPr>
          <a:lstStyle/>
          <a:p>
            <a:r>
              <a:rPr lang="en-GB" sz="4800" b="1">
                <a:solidFill>
                  <a:schemeClr val="bg1"/>
                </a:solidFill>
                <a:latin typeface="MS Reference Sans Serif" panose="020B0604030504040204" pitchFamily="34" charset="0"/>
                <a:ea typeface="Sans Serif Collection" panose="020B0502040504020204" pitchFamily="34" charset="0"/>
                <a:cs typeface="Sans Serif Collection" panose="020B0502040504020204" pitchFamily="34" charset="0"/>
              </a:rPr>
              <a:t>STILL TASTY</a:t>
            </a:r>
          </a:p>
        </p:txBody>
      </p:sp>
      <p:pic>
        <p:nvPicPr>
          <p:cNvPr id="8" name="Picture 7">
            <a:extLst>
              <a:ext uri="{FF2B5EF4-FFF2-40B4-BE49-F238E27FC236}">
                <a16:creationId xmlns:a16="http://schemas.microsoft.com/office/drawing/2014/main" id="{CB3E5EEE-F04C-5E6E-5ED8-BA5E41E65B7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0325" y="440576"/>
            <a:ext cx="1372091" cy="1522047"/>
          </a:xfrm>
          <a:prstGeom prst="rect">
            <a:avLst/>
          </a:prstGeom>
        </p:spPr>
      </p:pic>
      <p:sp>
        <p:nvSpPr>
          <p:cNvPr id="10" name="Rectangle: Rounded Corners 9">
            <a:extLst>
              <a:ext uri="{FF2B5EF4-FFF2-40B4-BE49-F238E27FC236}">
                <a16:creationId xmlns:a16="http://schemas.microsoft.com/office/drawing/2014/main" id="{F709DECB-24A4-57B4-9EF3-588F42B694FE}"/>
              </a:ext>
            </a:extLst>
          </p:cNvPr>
          <p:cNvSpPr/>
          <p:nvPr/>
        </p:nvSpPr>
        <p:spPr>
          <a:xfrm>
            <a:off x="930790" y="5782215"/>
            <a:ext cx="7780591" cy="369332"/>
          </a:xfrm>
          <a:prstGeom prst="roundRect">
            <a:avLst/>
          </a:prstGeom>
          <a:solidFill>
            <a:schemeClr val="bg1">
              <a:alpha val="1200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Team 17 - Will Morris - Seth Hutchins - Anthony Roberts - Reuben Marland</a:t>
            </a:r>
          </a:p>
        </p:txBody>
      </p:sp>
      <p:sp>
        <p:nvSpPr>
          <p:cNvPr id="11" name="TextBox 10">
            <a:extLst>
              <a:ext uri="{FF2B5EF4-FFF2-40B4-BE49-F238E27FC236}">
                <a16:creationId xmlns:a16="http://schemas.microsoft.com/office/drawing/2014/main" id="{9F354267-4D8E-1516-EED2-88A57292629D}"/>
              </a:ext>
            </a:extLst>
          </p:cNvPr>
          <p:cNvSpPr txBox="1"/>
          <p:nvPr/>
        </p:nvSpPr>
        <p:spPr>
          <a:xfrm rot="5400000">
            <a:off x="7562332" y="1882423"/>
            <a:ext cx="6858000" cy="3093154"/>
          </a:xfrm>
          <a:prstGeom prst="rect">
            <a:avLst/>
          </a:prstGeom>
          <a:noFill/>
          <a:ln>
            <a:noFill/>
          </a:ln>
        </p:spPr>
        <p:txBody>
          <a:bodyPr wrap="square" rtlCol="0">
            <a:spAutoFit/>
          </a:bodyPr>
          <a:lstStyle/>
          <a:p>
            <a:r>
              <a:rPr lang="en-GB" sz="19500" b="1">
                <a:solidFill>
                  <a:schemeClr val="bg1">
                    <a:alpha val="20000"/>
                  </a:schemeClr>
                </a:solidFill>
                <a:latin typeface="Arial Black" panose="020B0A04020102020204" pitchFamily="34" charset="0"/>
              </a:rPr>
              <a:t>2024</a:t>
            </a:r>
          </a:p>
        </p:txBody>
      </p:sp>
      <p:sp>
        <p:nvSpPr>
          <p:cNvPr id="14" name="TextBox 13">
            <a:extLst>
              <a:ext uri="{FF2B5EF4-FFF2-40B4-BE49-F238E27FC236}">
                <a16:creationId xmlns:a16="http://schemas.microsoft.com/office/drawing/2014/main" id="{FC5E3FED-795C-825D-349D-56045A36671B}"/>
              </a:ext>
            </a:extLst>
          </p:cNvPr>
          <p:cNvSpPr txBox="1"/>
          <p:nvPr/>
        </p:nvSpPr>
        <p:spPr>
          <a:xfrm>
            <a:off x="2501189" y="1468767"/>
            <a:ext cx="4242509" cy="338554"/>
          </a:xfrm>
          <a:prstGeom prst="rect">
            <a:avLst/>
          </a:prstGeom>
          <a:noFill/>
        </p:spPr>
        <p:txBody>
          <a:bodyPr wrap="square" rtlCol="0">
            <a:spAutoFit/>
          </a:bodyPr>
          <a:lstStyle/>
          <a:p>
            <a:r>
              <a:rPr lang="en-GB" sz="1600" b="1">
                <a:solidFill>
                  <a:schemeClr val="bg1"/>
                </a:solidFill>
                <a:latin typeface="MS Reference Sans Serif" panose="020B0604030504040204" pitchFamily="34" charset="0"/>
              </a:rPr>
              <a:t>REDUCE WASTE SAVE TASTE</a:t>
            </a:r>
          </a:p>
        </p:txBody>
      </p:sp>
      <p:sp>
        <p:nvSpPr>
          <p:cNvPr id="15" name="TextBox 14">
            <a:extLst>
              <a:ext uri="{FF2B5EF4-FFF2-40B4-BE49-F238E27FC236}">
                <a16:creationId xmlns:a16="http://schemas.microsoft.com/office/drawing/2014/main" id="{CF595C81-46BF-EA5E-E1C5-BF203F70F3FA}"/>
              </a:ext>
            </a:extLst>
          </p:cNvPr>
          <p:cNvSpPr txBox="1"/>
          <p:nvPr/>
        </p:nvSpPr>
        <p:spPr>
          <a:xfrm>
            <a:off x="777680" y="3074196"/>
            <a:ext cx="8407400" cy="338554"/>
          </a:xfrm>
          <a:prstGeom prst="rect">
            <a:avLst/>
          </a:prstGeom>
          <a:noFill/>
        </p:spPr>
        <p:txBody>
          <a:bodyPr wrap="square" rtlCol="0">
            <a:spAutoFit/>
          </a:bodyPr>
          <a:lstStyle/>
          <a:p>
            <a:r>
              <a:rPr lang="en-GB" sz="1600" b="1">
                <a:solidFill>
                  <a:schemeClr val="bg1"/>
                </a:solidFill>
                <a:latin typeface="Arial Black" panose="020B0A04020102020204" pitchFamily="34" charset="0"/>
              </a:rPr>
              <a:t>INOVM0015: INNOVATION, ENTREPRENEURSHIP AND ENTERPRISE</a:t>
            </a:r>
          </a:p>
        </p:txBody>
      </p:sp>
      <p:sp>
        <p:nvSpPr>
          <p:cNvPr id="16" name="TextBox 15">
            <a:extLst>
              <a:ext uri="{FF2B5EF4-FFF2-40B4-BE49-F238E27FC236}">
                <a16:creationId xmlns:a16="http://schemas.microsoft.com/office/drawing/2014/main" id="{01F1F70C-FE14-37AC-2BA4-212039D5B656}"/>
              </a:ext>
            </a:extLst>
          </p:cNvPr>
          <p:cNvSpPr txBox="1"/>
          <p:nvPr/>
        </p:nvSpPr>
        <p:spPr>
          <a:xfrm>
            <a:off x="778390" y="4113850"/>
            <a:ext cx="5406099" cy="369332"/>
          </a:xfrm>
          <a:prstGeom prst="rect">
            <a:avLst/>
          </a:prstGeom>
          <a:noFill/>
        </p:spPr>
        <p:txBody>
          <a:bodyPr wrap="square" rtlCol="0">
            <a:spAutoFit/>
          </a:bodyPr>
          <a:lstStyle/>
          <a:p>
            <a:r>
              <a:rPr lang="en-GB" b="1">
                <a:solidFill>
                  <a:schemeClr val="bg1"/>
                </a:solidFill>
                <a:latin typeface="Arial Black" panose="020B0A04020102020204" pitchFamily="34" charset="0"/>
              </a:rPr>
              <a:t>10/12/2023             CONFIDENTIAL</a:t>
            </a:r>
          </a:p>
        </p:txBody>
      </p:sp>
      <p:sp>
        <p:nvSpPr>
          <p:cNvPr id="17" name="TextBox 16">
            <a:extLst>
              <a:ext uri="{FF2B5EF4-FFF2-40B4-BE49-F238E27FC236}">
                <a16:creationId xmlns:a16="http://schemas.microsoft.com/office/drawing/2014/main" id="{3F819ADC-8F87-2A46-5314-780BDB3DFA81}"/>
              </a:ext>
            </a:extLst>
          </p:cNvPr>
          <p:cNvSpPr txBox="1"/>
          <p:nvPr/>
        </p:nvSpPr>
        <p:spPr>
          <a:xfrm>
            <a:off x="765691" y="3243473"/>
            <a:ext cx="8407400" cy="1107996"/>
          </a:xfrm>
          <a:prstGeom prst="rect">
            <a:avLst/>
          </a:prstGeom>
          <a:noFill/>
        </p:spPr>
        <p:txBody>
          <a:bodyPr wrap="square" rtlCol="0">
            <a:spAutoFit/>
          </a:bodyPr>
          <a:lstStyle/>
          <a:p>
            <a:r>
              <a:rPr lang="en-GB" sz="6600" b="1">
                <a:solidFill>
                  <a:schemeClr val="bg1"/>
                </a:solidFill>
                <a:latin typeface="Arial Black" panose="020B0A04020102020204" pitchFamily="34" charset="0"/>
              </a:rPr>
              <a:t>BUSINESS PLAN</a:t>
            </a:r>
          </a:p>
        </p:txBody>
      </p:sp>
      <p:sp>
        <p:nvSpPr>
          <p:cNvPr id="18" name="TextBox 17">
            <a:extLst>
              <a:ext uri="{FF2B5EF4-FFF2-40B4-BE49-F238E27FC236}">
                <a16:creationId xmlns:a16="http://schemas.microsoft.com/office/drawing/2014/main" id="{2135FBC5-2C32-0531-B33E-248F768D7BB7}"/>
              </a:ext>
            </a:extLst>
          </p:cNvPr>
          <p:cNvSpPr txBox="1"/>
          <p:nvPr/>
        </p:nvSpPr>
        <p:spPr>
          <a:xfrm>
            <a:off x="5827662" y="4101943"/>
            <a:ext cx="2688709" cy="369332"/>
          </a:xfrm>
          <a:prstGeom prst="rect">
            <a:avLst/>
          </a:prstGeom>
          <a:noFill/>
        </p:spPr>
        <p:txBody>
          <a:bodyPr wrap="square" rtlCol="0">
            <a:spAutoFit/>
          </a:bodyPr>
          <a:lstStyle/>
          <a:p>
            <a:pPr algn="r"/>
            <a:r>
              <a:rPr lang="en-GB" b="1">
                <a:solidFill>
                  <a:schemeClr val="bg1"/>
                </a:solidFill>
                <a:latin typeface="Arial Black" panose="020B0A04020102020204" pitchFamily="34" charset="0"/>
              </a:rPr>
              <a:t>DURATION: 12:00</a:t>
            </a:r>
          </a:p>
        </p:txBody>
      </p:sp>
    </p:spTree>
    <p:extLst>
      <p:ext uri="{BB962C8B-B14F-4D97-AF65-F5344CB8AC3E}">
        <p14:creationId xmlns:p14="http://schemas.microsoft.com/office/powerpoint/2010/main" val="235047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6D57B3-3C98-CD68-7D89-F8900B95D2E5}"/>
              </a:ext>
            </a:extLst>
          </p:cNvPr>
          <p:cNvSpPr/>
          <p:nvPr/>
        </p:nvSpPr>
        <p:spPr>
          <a:xfrm>
            <a:off x="6537999" y="1566233"/>
            <a:ext cx="5654001" cy="5265775"/>
          </a:xfrm>
          <a:prstGeom prst="rect">
            <a:avLst/>
          </a:prstGeom>
          <a:solidFill>
            <a:schemeClr val="bg1">
              <a:lumMod val="85000"/>
              <a:alpha val="17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 name="Rectangle 2">
            <a:extLst>
              <a:ext uri="{FF2B5EF4-FFF2-40B4-BE49-F238E27FC236}">
                <a16:creationId xmlns:a16="http://schemas.microsoft.com/office/drawing/2014/main" id="{1715BC00-0DFD-4199-D8EB-D343949CC43E}"/>
              </a:ext>
            </a:extLst>
          </p:cNvPr>
          <p:cNvSpPr/>
          <p:nvPr/>
        </p:nvSpPr>
        <p:spPr>
          <a:xfrm rot="5400000">
            <a:off x="4781307" y="-552695"/>
            <a:ext cx="2629388" cy="12192003"/>
          </a:xfrm>
          <a:prstGeom prst="rect">
            <a:avLst/>
          </a:prstGeom>
          <a:solidFill>
            <a:schemeClr val="bg1">
              <a:lumMod val="85000"/>
              <a:alpha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7" name="Rectangle 6">
            <a:extLst>
              <a:ext uri="{FF2B5EF4-FFF2-40B4-BE49-F238E27FC236}">
                <a16:creationId xmlns:a16="http://schemas.microsoft.com/office/drawing/2014/main" id="{A342DF00-DD2D-198C-41D5-DCBD45C51C63}"/>
              </a:ext>
            </a:extLst>
          </p:cNvPr>
          <p:cNvSpPr/>
          <p:nvPr/>
        </p:nvSpPr>
        <p:spPr>
          <a:xfrm rot="5400000">
            <a:off x="4764810" y="-3198575"/>
            <a:ext cx="2662381" cy="12192001"/>
          </a:xfrm>
          <a:prstGeom prst="rect">
            <a:avLst/>
          </a:prstGeom>
          <a:solidFill>
            <a:schemeClr val="bg1">
              <a:lumMod val="85000"/>
              <a:alpha val="3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0" name="Rectangle: Rounded Corners 9">
            <a:extLst>
              <a:ext uri="{FF2B5EF4-FFF2-40B4-BE49-F238E27FC236}">
                <a16:creationId xmlns:a16="http://schemas.microsoft.com/office/drawing/2014/main" id="{443BCAB6-CCAB-7CAF-2C07-DF0C0CFEBDAA}"/>
              </a:ext>
            </a:extLst>
          </p:cNvPr>
          <p:cNvSpPr/>
          <p:nvPr/>
        </p:nvSpPr>
        <p:spPr>
          <a:xfrm>
            <a:off x="2323284" y="5055237"/>
            <a:ext cx="1733096" cy="792879"/>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Maximising Profit</a:t>
            </a:r>
          </a:p>
        </p:txBody>
      </p:sp>
      <p:sp>
        <p:nvSpPr>
          <p:cNvPr id="15" name="Rectangle: Rounded Corners 14">
            <a:extLst>
              <a:ext uri="{FF2B5EF4-FFF2-40B4-BE49-F238E27FC236}">
                <a16:creationId xmlns:a16="http://schemas.microsoft.com/office/drawing/2014/main" id="{62B8E165-8A27-6F44-F59E-E16E0676AA9E}"/>
              </a:ext>
            </a:extLst>
          </p:cNvPr>
          <p:cNvSpPr/>
          <p:nvPr/>
        </p:nvSpPr>
        <p:spPr>
          <a:xfrm>
            <a:off x="4423066" y="4972006"/>
            <a:ext cx="1814222" cy="870114"/>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Advertising and Goodwill</a:t>
            </a:r>
          </a:p>
        </p:txBody>
      </p:sp>
      <p:sp>
        <p:nvSpPr>
          <p:cNvPr id="20" name="Rectangle: Rounded Corners 19">
            <a:extLst>
              <a:ext uri="{FF2B5EF4-FFF2-40B4-BE49-F238E27FC236}">
                <a16:creationId xmlns:a16="http://schemas.microsoft.com/office/drawing/2014/main" id="{BD4A0247-66AB-D148-5B1A-45B13E4D4E96}"/>
              </a:ext>
            </a:extLst>
          </p:cNvPr>
          <p:cNvSpPr/>
          <p:nvPr/>
        </p:nvSpPr>
        <p:spPr>
          <a:xfrm>
            <a:off x="9435810" y="3252007"/>
            <a:ext cx="1806866" cy="704371"/>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Diet Variation</a:t>
            </a:r>
          </a:p>
        </p:txBody>
      </p:sp>
      <p:sp>
        <p:nvSpPr>
          <p:cNvPr id="21" name="Rectangle: Rounded Corners 20">
            <a:extLst>
              <a:ext uri="{FF2B5EF4-FFF2-40B4-BE49-F238E27FC236}">
                <a16:creationId xmlns:a16="http://schemas.microsoft.com/office/drawing/2014/main" id="{DF22B977-6B6C-EDF5-7974-0106C11BF77E}"/>
              </a:ext>
            </a:extLst>
          </p:cNvPr>
          <p:cNvSpPr/>
          <p:nvPr/>
        </p:nvSpPr>
        <p:spPr>
          <a:xfrm>
            <a:off x="6985018" y="3224748"/>
            <a:ext cx="1802700" cy="704371"/>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Sustainability </a:t>
            </a:r>
          </a:p>
        </p:txBody>
      </p:sp>
      <p:sp>
        <p:nvSpPr>
          <p:cNvPr id="22" name="Rectangle: Rounded Corners 21">
            <a:extLst>
              <a:ext uri="{FF2B5EF4-FFF2-40B4-BE49-F238E27FC236}">
                <a16:creationId xmlns:a16="http://schemas.microsoft.com/office/drawing/2014/main" id="{94D3AF76-B5DA-B866-1ABF-C49529C9CE87}"/>
              </a:ext>
            </a:extLst>
          </p:cNvPr>
          <p:cNvSpPr/>
          <p:nvPr/>
        </p:nvSpPr>
        <p:spPr>
          <a:xfrm>
            <a:off x="9678512" y="2202777"/>
            <a:ext cx="1388272" cy="699133"/>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Time</a:t>
            </a:r>
          </a:p>
        </p:txBody>
      </p:sp>
      <p:sp>
        <p:nvSpPr>
          <p:cNvPr id="23" name="Rectangle: Rounded Corners 22">
            <a:extLst>
              <a:ext uri="{FF2B5EF4-FFF2-40B4-BE49-F238E27FC236}">
                <a16:creationId xmlns:a16="http://schemas.microsoft.com/office/drawing/2014/main" id="{81EC3490-A836-5721-C46E-DD4039666188}"/>
              </a:ext>
            </a:extLst>
          </p:cNvPr>
          <p:cNvSpPr/>
          <p:nvPr/>
        </p:nvSpPr>
        <p:spPr>
          <a:xfrm>
            <a:off x="9595421" y="4675803"/>
            <a:ext cx="1638300" cy="869391"/>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a:solidFill>
                  <a:schemeClr val="bg1">
                    <a:lumMod val="85000"/>
                  </a:schemeClr>
                </a:solidFill>
                <a:latin typeface="Futura PT Bold"/>
              </a:rPr>
              <a:t>Cost of traditional takeaway</a:t>
            </a:r>
            <a:endParaRPr lang="en-GB" sz="1600" err="1">
              <a:solidFill>
                <a:schemeClr val="bg1">
                  <a:lumMod val="85000"/>
                </a:schemeClr>
              </a:solidFill>
              <a:latin typeface="Futura PT Bold" panose="020B0902020204020203" pitchFamily="34" charset="0"/>
            </a:endParaRPr>
          </a:p>
        </p:txBody>
      </p:sp>
      <p:sp>
        <p:nvSpPr>
          <p:cNvPr id="24" name="Rectangle: Rounded Corners 23">
            <a:extLst>
              <a:ext uri="{FF2B5EF4-FFF2-40B4-BE49-F238E27FC236}">
                <a16:creationId xmlns:a16="http://schemas.microsoft.com/office/drawing/2014/main" id="{1E29B2E1-7588-D10C-2EB8-8D06D6724380}"/>
              </a:ext>
            </a:extLst>
          </p:cNvPr>
          <p:cNvSpPr/>
          <p:nvPr/>
        </p:nvSpPr>
        <p:spPr>
          <a:xfrm>
            <a:off x="7346262" y="4674577"/>
            <a:ext cx="1619217" cy="859701"/>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a:solidFill>
                  <a:schemeClr val="bg1">
                    <a:lumMod val="85000"/>
                  </a:schemeClr>
                </a:solidFill>
                <a:latin typeface="Futura PT Bold" panose="020B0902020204020203" pitchFamily="34" charset="0"/>
              </a:rPr>
              <a:t>Improving Environmental Impact</a:t>
            </a:r>
          </a:p>
        </p:txBody>
      </p:sp>
      <p:sp>
        <p:nvSpPr>
          <p:cNvPr id="25" name="Rectangle: Rounded Corners 24">
            <a:extLst>
              <a:ext uri="{FF2B5EF4-FFF2-40B4-BE49-F238E27FC236}">
                <a16:creationId xmlns:a16="http://schemas.microsoft.com/office/drawing/2014/main" id="{9B3FD005-F9ED-7574-414A-C9EDC33BA2BC}"/>
              </a:ext>
            </a:extLst>
          </p:cNvPr>
          <p:cNvSpPr/>
          <p:nvPr/>
        </p:nvSpPr>
        <p:spPr>
          <a:xfrm>
            <a:off x="7259486" y="2335851"/>
            <a:ext cx="1356779" cy="476686"/>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Cheap </a:t>
            </a:r>
          </a:p>
        </p:txBody>
      </p:sp>
      <p:sp>
        <p:nvSpPr>
          <p:cNvPr id="26" name="Rectangle: Rounded Corners 25">
            <a:extLst>
              <a:ext uri="{FF2B5EF4-FFF2-40B4-BE49-F238E27FC236}">
                <a16:creationId xmlns:a16="http://schemas.microsoft.com/office/drawing/2014/main" id="{5A26884E-5831-5C8E-A724-6091A970E6C8}"/>
              </a:ext>
            </a:extLst>
          </p:cNvPr>
          <p:cNvSpPr/>
          <p:nvPr/>
        </p:nvSpPr>
        <p:spPr>
          <a:xfrm>
            <a:off x="8619974" y="5837133"/>
            <a:ext cx="1453387" cy="801096"/>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Restaurant quality</a:t>
            </a:r>
          </a:p>
        </p:txBody>
      </p:sp>
      <p:sp>
        <p:nvSpPr>
          <p:cNvPr id="30" name="Rectangle: Rounded Corners 29">
            <a:extLst>
              <a:ext uri="{FF2B5EF4-FFF2-40B4-BE49-F238E27FC236}">
                <a16:creationId xmlns:a16="http://schemas.microsoft.com/office/drawing/2014/main" id="{77B97A2C-26F1-9F6E-765C-E5E943B8CBC1}"/>
              </a:ext>
            </a:extLst>
          </p:cNvPr>
          <p:cNvSpPr/>
          <p:nvPr/>
        </p:nvSpPr>
        <p:spPr>
          <a:xfrm>
            <a:off x="2210765" y="2737387"/>
            <a:ext cx="1569996" cy="780578"/>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Waste Disposal</a:t>
            </a:r>
          </a:p>
        </p:txBody>
      </p:sp>
      <p:sp>
        <p:nvSpPr>
          <p:cNvPr id="31" name="Rectangle: Rounded Corners 30">
            <a:extLst>
              <a:ext uri="{FF2B5EF4-FFF2-40B4-BE49-F238E27FC236}">
                <a16:creationId xmlns:a16="http://schemas.microsoft.com/office/drawing/2014/main" id="{C786C506-A139-8F10-F0EF-3E61C0E6AA34}"/>
              </a:ext>
            </a:extLst>
          </p:cNvPr>
          <p:cNvSpPr/>
          <p:nvPr/>
        </p:nvSpPr>
        <p:spPr>
          <a:xfrm>
            <a:off x="4423066" y="2737387"/>
            <a:ext cx="1522745" cy="780578"/>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bg1">
                    <a:lumMod val="85000"/>
                  </a:schemeClr>
                </a:solidFill>
                <a:latin typeface="Futura PT Bold" panose="020B0902020204020203" pitchFamily="34" charset="0"/>
              </a:rPr>
              <a:t>Lost Revenue</a:t>
            </a:r>
          </a:p>
        </p:txBody>
      </p:sp>
      <p:sp>
        <p:nvSpPr>
          <p:cNvPr id="4" name="Rectangle: Rounded Corners 3">
            <a:extLst>
              <a:ext uri="{FF2B5EF4-FFF2-40B4-BE49-F238E27FC236}">
                <a16:creationId xmlns:a16="http://schemas.microsoft.com/office/drawing/2014/main" id="{BCF27253-A090-590A-C36B-7960EAB95CB4}"/>
              </a:ext>
            </a:extLst>
          </p:cNvPr>
          <p:cNvSpPr/>
          <p:nvPr/>
        </p:nvSpPr>
        <p:spPr>
          <a:xfrm>
            <a:off x="2331290" y="5062037"/>
            <a:ext cx="1733096" cy="792879"/>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Maximising Profit</a:t>
            </a:r>
          </a:p>
        </p:txBody>
      </p:sp>
      <p:sp>
        <p:nvSpPr>
          <p:cNvPr id="5" name="Rectangle: Rounded Corners 4">
            <a:extLst>
              <a:ext uri="{FF2B5EF4-FFF2-40B4-BE49-F238E27FC236}">
                <a16:creationId xmlns:a16="http://schemas.microsoft.com/office/drawing/2014/main" id="{7AA61CBC-DDBD-4367-BB01-9AFBF1B72B0E}"/>
              </a:ext>
            </a:extLst>
          </p:cNvPr>
          <p:cNvSpPr/>
          <p:nvPr/>
        </p:nvSpPr>
        <p:spPr>
          <a:xfrm>
            <a:off x="4431072" y="4978806"/>
            <a:ext cx="1814222" cy="870114"/>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Advertising and Goodwill</a:t>
            </a:r>
          </a:p>
        </p:txBody>
      </p:sp>
      <p:sp>
        <p:nvSpPr>
          <p:cNvPr id="6" name="Rectangle: Rounded Corners 5">
            <a:extLst>
              <a:ext uri="{FF2B5EF4-FFF2-40B4-BE49-F238E27FC236}">
                <a16:creationId xmlns:a16="http://schemas.microsoft.com/office/drawing/2014/main" id="{71D2DCA0-0CE3-A772-81D3-056E8A295673}"/>
              </a:ext>
            </a:extLst>
          </p:cNvPr>
          <p:cNvSpPr/>
          <p:nvPr/>
        </p:nvSpPr>
        <p:spPr>
          <a:xfrm>
            <a:off x="9443816" y="3258807"/>
            <a:ext cx="1806866" cy="704371"/>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Diet Variation</a:t>
            </a:r>
          </a:p>
        </p:txBody>
      </p:sp>
      <p:sp>
        <p:nvSpPr>
          <p:cNvPr id="11" name="Rectangle: Rounded Corners 10">
            <a:extLst>
              <a:ext uri="{FF2B5EF4-FFF2-40B4-BE49-F238E27FC236}">
                <a16:creationId xmlns:a16="http://schemas.microsoft.com/office/drawing/2014/main" id="{004DD465-8483-A4EC-C31A-5A3FDE037DC0}"/>
              </a:ext>
            </a:extLst>
          </p:cNvPr>
          <p:cNvSpPr/>
          <p:nvPr/>
        </p:nvSpPr>
        <p:spPr>
          <a:xfrm>
            <a:off x="6993024" y="3231548"/>
            <a:ext cx="1802700" cy="704371"/>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Sustainability </a:t>
            </a:r>
          </a:p>
        </p:txBody>
      </p:sp>
      <p:sp>
        <p:nvSpPr>
          <p:cNvPr id="12" name="Rectangle: Rounded Corners 11">
            <a:extLst>
              <a:ext uri="{FF2B5EF4-FFF2-40B4-BE49-F238E27FC236}">
                <a16:creationId xmlns:a16="http://schemas.microsoft.com/office/drawing/2014/main" id="{F4504538-7745-C5BA-FE92-4CA5DA014405}"/>
              </a:ext>
            </a:extLst>
          </p:cNvPr>
          <p:cNvSpPr/>
          <p:nvPr/>
        </p:nvSpPr>
        <p:spPr>
          <a:xfrm>
            <a:off x="9686518" y="2209577"/>
            <a:ext cx="1388272" cy="699133"/>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Time</a:t>
            </a:r>
          </a:p>
        </p:txBody>
      </p:sp>
      <p:sp>
        <p:nvSpPr>
          <p:cNvPr id="13" name="Rectangle: Rounded Corners 12">
            <a:extLst>
              <a:ext uri="{FF2B5EF4-FFF2-40B4-BE49-F238E27FC236}">
                <a16:creationId xmlns:a16="http://schemas.microsoft.com/office/drawing/2014/main" id="{9ACDA668-0E6A-2570-D3C0-C04CCF68324C}"/>
              </a:ext>
            </a:extLst>
          </p:cNvPr>
          <p:cNvSpPr/>
          <p:nvPr/>
        </p:nvSpPr>
        <p:spPr>
          <a:xfrm>
            <a:off x="9603427" y="4682603"/>
            <a:ext cx="1638300" cy="869391"/>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a:latin typeface="Futura PT Bold"/>
              </a:rPr>
              <a:t>Cost of traditional takeaway</a:t>
            </a:r>
            <a:endParaRPr lang="en-GB" sz="1600" err="1">
              <a:latin typeface="Futura PT Bold" panose="020B0902020204020203" pitchFamily="34" charset="0"/>
            </a:endParaRPr>
          </a:p>
        </p:txBody>
      </p:sp>
      <p:sp>
        <p:nvSpPr>
          <p:cNvPr id="14" name="Rectangle: Rounded Corners 13">
            <a:extLst>
              <a:ext uri="{FF2B5EF4-FFF2-40B4-BE49-F238E27FC236}">
                <a16:creationId xmlns:a16="http://schemas.microsoft.com/office/drawing/2014/main" id="{5819C045-5F0F-8C64-3DF5-8D33D4DF3370}"/>
              </a:ext>
            </a:extLst>
          </p:cNvPr>
          <p:cNvSpPr/>
          <p:nvPr/>
        </p:nvSpPr>
        <p:spPr>
          <a:xfrm>
            <a:off x="7354268" y="4681377"/>
            <a:ext cx="1619217" cy="859701"/>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a:latin typeface="Futura PT Bold" panose="020B0902020204020203" pitchFamily="34" charset="0"/>
              </a:rPr>
              <a:t>Improving Environmental Impact</a:t>
            </a:r>
          </a:p>
        </p:txBody>
      </p:sp>
      <p:sp>
        <p:nvSpPr>
          <p:cNvPr id="16" name="Rectangle: Rounded Corners 15">
            <a:extLst>
              <a:ext uri="{FF2B5EF4-FFF2-40B4-BE49-F238E27FC236}">
                <a16:creationId xmlns:a16="http://schemas.microsoft.com/office/drawing/2014/main" id="{665A6B6D-0454-EBA9-7B94-CF3EED1CE02D}"/>
              </a:ext>
            </a:extLst>
          </p:cNvPr>
          <p:cNvSpPr/>
          <p:nvPr/>
        </p:nvSpPr>
        <p:spPr>
          <a:xfrm>
            <a:off x="7267492" y="2342651"/>
            <a:ext cx="1356779" cy="476686"/>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Cheap </a:t>
            </a:r>
          </a:p>
        </p:txBody>
      </p:sp>
      <p:sp>
        <p:nvSpPr>
          <p:cNvPr id="18" name="Rectangle: Rounded Corners 17">
            <a:extLst>
              <a:ext uri="{FF2B5EF4-FFF2-40B4-BE49-F238E27FC236}">
                <a16:creationId xmlns:a16="http://schemas.microsoft.com/office/drawing/2014/main" id="{E8FD564D-A929-F17C-97BC-1D92BE5CDF33}"/>
              </a:ext>
            </a:extLst>
          </p:cNvPr>
          <p:cNvSpPr/>
          <p:nvPr/>
        </p:nvSpPr>
        <p:spPr>
          <a:xfrm>
            <a:off x="8627980" y="5843933"/>
            <a:ext cx="1453387" cy="801096"/>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Restaurant quality</a:t>
            </a:r>
          </a:p>
        </p:txBody>
      </p:sp>
      <p:sp>
        <p:nvSpPr>
          <p:cNvPr id="27" name="Rectangle: Rounded Corners 26">
            <a:extLst>
              <a:ext uri="{FF2B5EF4-FFF2-40B4-BE49-F238E27FC236}">
                <a16:creationId xmlns:a16="http://schemas.microsoft.com/office/drawing/2014/main" id="{F4C1C3E3-115E-1DA2-B019-323B573027A5}"/>
              </a:ext>
            </a:extLst>
          </p:cNvPr>
          <p:cNvSpPr/>
          <p:nvPr/>
        </p:nvSpPr>
        <p:spPr>
          <a:xfrm>
            <a:off x="2218771" y="2744187"/>
            <a:ext cx="1569996" cy="780578"/>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Waste Disposal</a:t>
            </a:r>
          </a:p>
        </p:txBody>
      </p:sp>
      <p:sp>
        <p:nvSpPr>
          <p:cNvPr id="36" name="Rectangle: Rounded Corners 35">
            <a:extLst>
              <a:ext uri="{FF2B5EF4-FFF2-40B4-BE49-F238E27FC236}">
                <a16:creationId xmlns:a16="http://schemas.microsoft.com/office/drawing/2014/main" id="{FD352BE4-2BBF-3692-A66B-5293E3AF1FCC}"/>
              </a:ext>
            </a:extLst>
          </p:cNvPr>
          <p:cNvSpPr/>
          <p:nvPr/>
        </p:nvSpPr>
        <p:spPr>
          <a:xfrm>
            <a:off x="4431072" y="2744187"/>
            <a:ext cx="1522745" cy="780578"/>
          </a:xfrm>
          <a:prstGeom prst="round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latin typeface="Futura PT Bold" panose="020B0902020204020203" pitchFamily="34" charset="0"/>
              </a:rPr>
              <a:t>Lost Revenue</a:t>
            </a:r>
          </a:p>
        </p:txBody>
      </p:sp>
      <p:sp>
        <p:nvSpPr>
          <p:cNvPr id="32" name="Rectangle 31">
            <a:extLst>
              <a:ext uri="{FF2B5EF4-FFF2-40B4-BE49-F238E27FC236}">
                <a16:creationId xmlns:a16="http://schemas.microsoft.com/office/drawing/2014/main" id="{C17D6B39-5BCE-CA58-255B-5E135FA6E8AC}"/>
              </a:ext>
            </a:extLst>
          </p:cNvPr>
          <p:cNvSpPr/>
          <p:nvPr/>
        </p:nvSpPr>
        <p:spPr>
          <a:xfrm>
            <a:off x="0" y="581848"/>
            <a:ext cx="6423309" cy="736203"/>
          </a:xfrm>
          <a:prstGeom prst="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CBBDDA08-C7BF-295E-5D0B-08651123D789}"/>
              </a:ext>
            </a:extLst>
          </p:cNvPr>
          <p:cNvSpPr>
            <a:spLocks noGrp="1"/>
          </p:cNvSpPr>
          <p:nvPr>
            <p:ph type="title"/>
          </p:nvPr>
        </p:nvSpPr>
        <p:spPr>
          <a:xfrm>
            <a:off x="838200" y="365125"/>
            <a:ext cx="6423309" cy="1325563"/>
          </a:xfrm>
        </p:spPr>
        <p:txBody>
          <a:bodyPr/>
          <a:lstStyle/>
          <a:p>
            <a:r>
              <a:rPr lang="en-GB">
                <a:solidFill>
                  <a:schemeClr val="bg1"/>
                </a:solidFill>
              </a:rPr>
              <a:t>Value Proposition</a:t>
            </a:r>
          </a:p>
        </p:txBody>
      </p:sp>
      <p:sp>
        <p:nvSpPr>
          <p:cNvPr id="17" name="Title 1">
            <a:extLst>
              <a:ext uri="{FF2B5EF4-FFF2-40B4-BE49-F238E27FC236}">
                <a16:creationId xmlns:a16="http://schemas.microsoft.com/office/drawing/2014/main" id="{4A15C328-CC7E-544F-9143-47872A0C0B83}"/>
              </a:ext>
            </a:extLst>
          </p:cNvPr>
          <p:cNvSpPr txBox="1">
            <a:spLocks/>
          </p:cNvSpPr>
          <p:nvPr/>
        </p:nvSpPr>
        <p:spPr>
          <a:xfrm>
            <a:off x="8158588" y="1246780"/>
            <a:ext cx="24650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sz="2800" b="1">
                <a:solidFill>
                  <a:srgbClr val="002060"/>
                </a:solidFill>
                <a:latin typeface="Futura PT Bold" panose="020B0902020204020203" pitchFamily="34" charset="0"/>
              </a:rPr>
              <a:t>Customers</a:t>
            </a:r>
          </a:p>
        </p:txBody>
      </p:sp>
      <p:sp>
        <p:nvSpPr>
          <p:cNvPr id="19" name="Title 1">
            <a:extLst>
              <a:ext uri="{FF2B5EF4-FFF2-40B4-BE49-F238E27FC236}">
                <a16:creationId xmlns:a16="http://schemas.microsoft.com/office/drawing/2014/main" id="{047161E5-1376-B1EE-133D-F099C5A05FC0}"/>
              </a:ext>
            </a:extLst>
          </p:cNvPr>
          <p:cNvSpPr txBox="1">
            <a:spLocks/>
          </p:cNvSpPr>
          <p:nvPr/>
        </p:nvSpPr>
        <p:spPr>
          <a:xfrm>
            <a:off x="2977681" y="1287733"/>
            <a:ext cx="24236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sz="2800" b="1">
                <a:solidFill>
                  <a:srgbClr val="002060"/>
                </a:solidFill>
                <a:latin typeface="Futura PT Bold" panose="020B0902020204020203" pitchFamily="34" charset="0"/>
              </a:rPr>
              <a:t>Affiliates</a:t>
            </a:r>
          </a:p>
        </p:txBody>
      </p:sp>
      <p:sp>
        <p:nvSpPr>
          <p:cNvPr id="33" name="Isosceles Triangle 32">
            <a:extLst>
              <a:ext uri="{FF2B5EF4-FFF2-40B4-BE49-F238E27FC236}">
                <a16:creationId xmlns:a16="http://schemas.microsoft.com/office/drawing/2014/main" id="{708B0B43-9813-4A32-EA84-A86AFDEC766E}"/>
              </a:ext>
            </a:extLst>
          </p:cNvPr>
          <p:cNvSpPr/>
          <p:nvPr/>
        </p:nvSpPr>
        <p:spPr>
          <a:xfrm rot="5400000">
            <a:off x="-290412" y="4519025"/>
            <a:ext cx="2603394" cy="2022575"/>
          </a:xfrm>
          <a:prstGeom prst="triangle">
            <a:avLst>
              <a:gd name="adj" fmla="val 50443"/>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EFDE2F81-9A60-2B1E-42CB-F5F39D3BA966}"/>
              </a:ext>
            </a:extLst>
          </p:cNvPr>
          <p:cNvSpPr txBox="1">
            <a:spLocks/>
          </p:cNvSpPr>
          <p:nvPr/>
        </p:nvSpPr>
        <p:spPr>
          <a:xfrm>
            <a:off x="333829" y="4889301"/>
            <a:ext cx="1711326"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sz="2800" b="1">
                <a:solidFill>
                  <a:schemeClr val="bg1"/>
                </a:solidFill>
                <a:latin typeface="Futura PT Bold" panose="020B0902020204020203" pitchFamily="34" charset="0"/>
              </a:rPr>
              <a:t>Pains</a:t>
            </a:r>
          </a:p>
        </p:txBody>
      </p:sp>
      <p:sp>
        <p:nvSpPr>
          <p:cNvPr id="34" name="Isosceles Triangle 33">
            <a:extLst>
              <a:ext uri="{FF2B5EF4-FFF2-40B4-BE49-F238E27FC236}">
                <a16:creationId xmlns:a16="http://schemas.microsoft.com/office/drawing/2014/main" id="{85DA3989-3234-8871-B4EE-361D52ED65B3}"/>
              </a:ext>
            </a:extLst>
          </p:cNvPr>
          <p:cNvSpPr/>
          <p:nvPr/>
        </p:nvSpPr>
        <p:spPr>
          <a:xfrm rot="5400000">
            <a:off x="-333266" y="1874460"/>
            <a:ext cx="2662383" cy="2022575"/>
          </a:xfrm>
          <a:prstGeom prst="triangle">
            <a:avLst>
              <a:gd name="adj" fmla="val 50443"/>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BC557D59-9A8E-A3EE-07A2-90D549590C6A}"/>
              </a:ext>
            </a:extLst>
          </p:cNvPr>
          <p:cNvSpPr txBox="1">
            <a:spLocks/>
          </p:cNvSpPr>
          <p:nvPr/>
        </p:nvSpPr>
        <p:spPr>
          <a:xfrm>
            <a:off x="209557" y="2288313"/>
            <a:ext cx="17674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sz="2800" b="1">
                <a:solidFill>
                  <a:schemeClr val="bg1"/>
                </a:solidFill>
                <a:latin typeface="Futura PT Bold" panose="020B0902020204020203" pitchFamily="34" charset="0"/>
              </a:rPr>
              <a:t>Gains</a:t>
            </a:r>
          </a:p>
        </p:txBody>
      </p:sp>
    </p:spTree>
    <p:custDataLst>
      <p:tags r:id="rId1"/>
    </p:custDataLst>
    <p:extLst>
      <p:ext uri="{BB962C8B-B14F-4D97-AF65-F5344CB8AC3E}">
        <p14:creationId xmlns:p14="http://schemas.microsoft.com/office/powerpoint/2010/main" val="42036126"/>
      </p:ext>
    </p:extLst>
  </p:cSld>
  <p:clrMapOvr>
    <a:masterClrMapping/>
  </p:clrMapOvr>
  <mc:AlternateContent xmlns:mc="http://schemas.openxmlformats.org/markup-compatibility/2006" xmlns:p14="http://schemas.microsoft.com/office/powerpoint/2010/main">
    <mc:Choice Requires="p14">
      <p:transition spd="slow" p14:dur="2000" advTm="29460"/>
    </mc:Choice>
    <mc:Fallback xmlns="">
      <p:transition spd="slow" advTm="294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2" grpId="0" animBg="1"/>
      <p:bldP spid="13" grpId="0" animBg="1"/>
      <p:bldP spid="14" grpId="0" animBg="1"/>
      <p:bldP spid="16" grpId="0" animBg="1"/>
      <p:bldP spid="18" grpId="0" animBg="1"/>
      <p:bldP spid="27"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6C6A88-F947-E04B-BEF5-597D2814F7BE}"/>
              </a:ext>
            </a:extLst>
          </p:cNvPr>
          <p:cNvSpPr/>
          <p:nvPr/>
        </p:nvSpPr>
        <p:spPr>
          <a:xfrm>
            <a:off x="0" y="1644637"/>
            <a:ext cx="4470063" cy="5213363"/>
          </a:xfrm>
          <a:prstGeom prst="rect">
            <a:avLst/>
          </a:prstGeom>
          <a:solidFill>
            <a:schemeClr val="accent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peech Bubble: Rectangle with Corners Rounded 5">
            <a:extLst>
              <a:ext uri="{FF2B5EF4-FFF2-40B4-BE49-F238E27FC236}">
                <a16:creationId xmlns:a16="http://schemas.microsoft.com/office/drawing/2014/main" id="{3868A1DD-0B7F-0E7E-B1FD-7FEE85E82AD8}"/>
              </a:ext>
            </a:extLst>
          </p:cNvPr>
          <p:cNvSpPr/>
          <p:nvPr/>
        </p:nvSpPr>
        <p:spPr>
          <a:xfrm>
            <a:off x="679055" y="5174917"/>
            <a:ext cx="3105561" cy="1015663"/>
          </a:xfrm>
          <a:prstGeom prst="wedgeRoundRectCallout">
            <a:avLst>
              <a:gd name="adj1" fmla="val 35878"/>
              <a:gd name="adj2" fmla="val 86899"/>
              <a:gd name="adj3" fmla="val 16667"/>
            </a:avLst>
          </a:prstGeom>
          <a:solidFill>
            <a:srgbClr val="99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7" name="Speech Bubble: Rectangle with Corners Rounded 6">
            <a:extLst>
              <a:ext uri="{FF2B5EF4-FFF2-40B4-BE49-F238E27FC236}">
                <a16:creationId xmlns:a16="http://schemas.microsoft.com/office/drawing/2014/main" id="{D645D99A-0A4B-C7D5-AD6A-081D72A00CBF}"/>
              </a:ext>
            </a:extLst>
          </p:cNvPr>
          <p:cNvSpPr/>
          <p:nvPr/>
        </p:nvSpPr>
        <p:spPr>
          <a:xfrm>
            <a:off x="198757" y="3898984"/>
            <a:ext cx="3891642" cy="805949"/>
          </a:xfrm>
          <a:prstGeom prst="wedgeRoundRectCallout">
            <a:avLst>
              <a:gd name="adj1" fmla="val -35079"/>
              <a:gd name="adj2" fmla="val 85679"/>
              <a:gd name="adj3" fmla="val 16667"/>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4" name="Speech Bubble: Rectangle with Corners Rounded 3">
            <a:extLst>
              <a:ext uri="{FF2B5EF4-FFF2-40B4-BE49-F238E27FC236}">
                <a16:creationId xmlns:a16="http://schemas.microsoft.com/office/drawing/2014/main" id="{B54E7CC2-D173-1EA5-6157-AA57CADCF0F3}"/>
              </a:ext>
            </a:extLst>
          </p:cNvPr>
          <p:cNvSpPr/>
          <p:nvPr/>
        </p:nvSpPr>
        <p:spPr>
          <a:xfrm>
            <a:off x="195744" y="2637031"/>
            <a:ext cx="3588872" cy="805949"/>
          </a:xfrm>
          <a:prstGeom prst="wedgeRoundRectCallout">
            <a:avLst>
              <a:gd name="adj1" fmla="val 29850"/>
              <a:gd name="adj2" fmla="val 88119"/>
              <a:gd name="adj3" fmla="val 16667"/>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pic>
        <p:nvPicPr>
          <p:cNvPr id="35" name="Picture 34" descr="A diagram with blue circles and white lines&#10;&#10;Description automatically generated">
            <a:extLst>
              <a:ext uri="{FF2B5EF4-FFF2-40B4-BE49-F238E27FC236}">
                <a16:creationId xmlns:a16="http://schemas.microsoft.com/office/drawing/2014/main" id="{B28DE492-BDB4-EBA5-EEF9-EF7147B5279F}"/>
              </a:ext>
            </a:extLst>
          </p:cNvPr>
          <p:cNvPicPr>
            <a:picLocks noChangeAspect="1"/>
          </p:cNvPicPr>
          <p:nvPr/>
        </p:nvPicPr>
        <p:blipFill>
          <a:blip r:embed="rId4"/>
          <a:stretch>
            <a:fillRect/>
          </a:stretch>
        </p:blipFill>
        <p:spPr>
          <a:xfrm>
            <a:off x="4932047" y="92948"/>
            <a:ext cx="7061196" cy="6700063"/>
          </a:xfrm>
          <a:prstGeom prst="rect">
            <a:avLst/>
          </a:prstGeom>
        </p:spPr>
      </p:pic>
      <p:sp>
        <p:nvSpPr>
          <p:cNvPr id="9" name="Rectangle 8">
            <a:extLst>
              <a:ext uri="{FF2B5EF4-FFF2-40B4-BE49-F238E27FC236}">
                <a16:creationId xmlns:a16="http://schemas.microsoft.com/office/drawing/2014/main" id="{E9BC5D1E-1502-B4EC-F4F5-D7A3BB08C4F6}"/>
              </a:ext>
            </a:extLst>
          </p:cNvPr>
          <p:cNvSpPr/>
          <p:nvPr/>
        </p:nvSpPr>
        <p:spPr>
          <a:xfrm>
            <a:off x="0" y="1644637"/>
            <a:ext cx="3443619" cy="495572"/>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 name="Rectangle 2">
            <a:extLst>
              <a:ext uri="{FF2B5EF4-FFF2-40B4-BE49-F238E27FC236}">
                <a16:creationId xmlns:a16="http://schemas.microsoft.com/office/drawing/2014/main" id="{1E04C28F-7CDB-2757-4705-C572EB7B38FE}"/>
              </a:ext>
            </a:extLst>
          </p:cNvPr>
          <p:cNvSpPr/>
          <p:nvPr/>
        </p:nvSpPr>
        <p:spPr>
          <a:xfrm>
            <a:off x="0" y="581848"/>
            <a:ext cx="4847303"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1FFB2F58-BDD3-6505-F96C-01A6BAF7CCF5}"/>
              </a:ext>
            </a:extLst>
          </p:cNvPr>
          <p:cNvSpPr>
            <a:spLocks noGrp="1"/>
          </p:cNvSpPr>
          <p:nvPr>
            <p:ph type="title"/>
          </p:nvPr>
        </p:nvSpPr>
        <p:spPr/>
        <p:txBody>
          <a:bodyPr/>
          <a:lstStyle/>
          <a:p>
            <a:r>
              <a:rPr lang="en-GB">
                <a:solidFill>
                  <a:schemeClr val="bg1"/>
                </a:solidFill>
              </a:rPr>
              <a:t>Survey Data</a:t>
            </a:r>
          </a:p>
        </p:txBody>
      </p:sp>
      <p:sp>
        <p:nvSpPr>
          <p:cNvPr id="15" name="TextBox 14">
            <a:extLst>
              <a:ext uri="{FF2B5EF4-FFF2-40B4-BE49-F238E27FC236}">
                <a16:creationId xmlns:a16="http://schemas.microsoft.com/office/drawing/2014/main" id="{A3290F76-567D-EDBF-71D7-1B0CE0D5F151}"/>
              </a:ext>
            </a:extLst>
          </p:cNvPr>
          <p:cNvSpPr txBox="1"/>
          <p:nvPr/>
        </p:nvSpPr>
        <p:spPr>
          <a:xfrm>
            <a:off x="330868" y="1706979"/>
            <a:ext cx="3105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bg1"/>
                </a:solidFill>
                <a:cs typeface="Arial"/>
              </a:rPr>
              <a:t>Would You Use Still Tasty?</a:t>
            </a:r>
          </a:p>
        </p:txBody>
      </p:sp>
      <p:sp>
        <p:nvSpPr>
          <p:cNvPr id="19" name="TextBox 18">
            <a:extLst>
              <a:ext uri="{FF2B5EF4-FFF2-40B4-BE49-F238E27FC236}">
                <a16:creationId xmlns:a16="http://schemas.microsoft.com/office/drawing/2014/main" id="{75442944-AF31-FF64-9E73-867ACDC1FBAD}"/>
              </a:ext>
            </a:extLst>
          </p:cNvPr>
          <p:cNvSpPr txBox="1"/>
          <p:nvPr/>
        </p:nvSpPr>
        <p:spPr>
          <a:xfrm>
            <a:off x="10369914" y="6420301"/>
            <a:ext cx="1681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delle Sans" panose="02000503000000020004" pitchFamily="2" charset="0"/>
                <a:cs typeface="Arial"/>
              </a:rPr>
              <a:t>60 Responses</a:t>
            </a:r>
            <a:endParaRPr lang="en-GB">
              <a:latin typeface="Adelle Sans" panose="02000503000000020004" pitchFamily="2" charset="0"/>
            </a:endParaRPr>
          </a:p>
        </p:txBody>
      </p:sp>
      <p:sp>
        <p:nvSpPr>
          <p:cNvPr id="17" name="TextBox 16">
            <a:extLst>
              <a:ext uri="{FF2B5EF4-FFF2-40B4-BE49-F238E27FC236}">
                <a16:creationId xmlns:a16="http://schemas.microsoft.com/office/drawing/2014/main" id="{F68C7B2A-41D5-F855-208E-B10DCB040A38}"/>
              </a:ext>
            </a:extLst>
          </p:cNvPr>
          <p:cNvSpPr txBox="1"/>
          <p:nvPr/>
        </p:nvSpPr>
        <p:spPr>
          <a:xfrm>
            <a:off x="5229442" y="1352835"/>
            <a:ext cx="1312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delle Sans" panose="02000503000000020004" pitchFamily="2" charset="0"/>
                <a:cs typeface="Arial"/>
              </a:rPr>
              <a:t>8%, Never</a:t>
            </a:r>
            <a:endParaRPr lang="en-GB">
              <a:latin typeface="Adelle Sans" panose="02000503000000020004" pitchFamily="2" charset="0"/>
            </a:endParaRPr>
          </a:p>
        </p:txBody>
      </p:sp>
      <p:sp>
        <p:nvSpPr>
          <p:cNvPr id="18" name="TextBox 17">
            <a:extLst>
              <a:ext uri="{FF2B5EF4-FFF2-40B4-BE49-F238E27FC236}">
                <a16:creationId xmlns:a16="http://schemas.microsoft.com/office/drawing/2014/main" id="{DAFAFA14-CCE9-B510-D4DB-2DBDD20E6B67}"/>
              </a:ext>
            </a:extLst>
          </p:cNvPr>
          <p:cNvSpPr txBox="1"/>
          <p:nvPr/>
        </p:nvSpPr>
        <p:spPr>
          <a:xfrm>
            <a:off x="5656432" y="6278940"/>
            <a:ext cx="3527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delle Sans" panose="02000503000000020004" pitchFamily="2" charset="0"/>
                <a:cs typeface="Arial"/>
              </a:rPr>
              <a:t>28%, Once or Twice a Month </a:t>
            </a:r>
            <a:endParaRPr lang="en-GB">
              <a:latin typeface="Adelle Sans" panose="02000503000000020004" pitchFamily="2" charset="0"/>
            </a:endParaRPr>
          </a:p>
        </p:txBody>
      </p:sp>
      <p:sp>
        <p:nvSpPr>
          <p:cNvPr id="23" name="TextBox 22">
            <a:extLst>
              <a:ext uri="{FF2B5EF4-FFF2-40B4-BE49-F238E27FC236}">
                <a16:creationId xmlns:a16="http://schemas.microsoft.com/office/drawing/2014/main" id="{F18818A3-AE76-E18C-D14A-7B0024722943}"/>
              </a:ext>
            </a:extLst>
          </p:cNvPr>
          <p:cNvSpPr txBox="1"/>
          <p:nvPr/>
        </p:nvSpPr>
        <p:spPr>
          <a:xfrm>
            <a:off x="8629634" y="2141093"/>
            <a:ext cx="30421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delle Sans" panose="02000503000000020004" pitchFamily="2" charset="0"/>
                <a:cs typeface="Arial"/>
              </a:rPr>
              <a:t>9%, Once or Twice a Week</a:t>
            </a:r>
          </a:p>
          <a:p>
            <a:endParaRPr lang="en-GB">
              <a:latin typeface="Adelle Sans" panose="02000503000000020004" pitchFamily="2" charset="0"/>
              <a:cs typeface="Arial"/>
            </a:endParaRPr>
          </a:p>
        </p:txBody>
      </p:sp>
      <p:sp>
        <p:nvSpPr>
          <p:cNvPr id="24" name="TextBox 23">
            <a:extLst>
              <a:ext uri="{FF2B5EF4-FFF2-40B4-BE49-F238E27FC236}">
                <a16:creationId xmlns:a16="http://schemas.microsoft.com/office/drawing/2014/main" id="{1472961B-87A2-3EA9-E145-FD5EC2CCB6A3}"/>
              </a:ext>
            </a:extLst>
          </p:cNvPr>
          <p:cNvSpPr txBox="1"/>
          <p:nvPr/>
        </p:nvSpPr>
        <p:spPr>
          <a:xfrm>
            <a:off x="5656433" y="459856"/>
            <a:ext cx="41912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delle Sans" panose="02000503000000020004" pitchFamily="2" charset="0"/>
                <a:cs typeface="Arial"/>
              </a:rPr>
              <a:t>8% More Than Once or Twice a Week</a:t>
            </a:r>
          </a:p>
          <a:p>
            <a:endParaRPr lang="en-GB">
              <a:latin typeface="Adelle Sans" panose="02000503000000020004" pitchFamily="2" charset="0"/>
              <a:cs typeface="Arial"/>
            </a:endParaRPr>
          </a:p>
        </p:txBody>
      </p:sp>
      <p:sp>
        <p:nvSpPr>
          <p:cNvPr id="25" name="TextBox 24">
            <a:extLst>
              <a:ext uri="{FF2B5EF4-FFF2-40B4-BE49-F238E27FC236}">
                <a16:creationId xmlns:a16="http://schemas.microsoft.com/office/drawing/2014/main" id="{280BDEF3-52E3-110B-D6A7-ED97A408DBC2}"/>
              </a:ext>
            </a:extLst>
          </p:cNvPr>
          <p:cNvSpPr txBox="1"/>
          <p:nvPr/>
        </p:nvSpPr>
        <p:spPr>
          <a:xfrm>
            <a:off x="8999335" y="4742843"/>
            <a:ext cx="31981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delle Sans" panose="02000503000000020004" pitchFamily="2" charset="0"/>
                <a:cs typeface="Arial"/>
              </a:rPr>
              <a:t>47%, Once or Twice a Year</a:t>
            </a:r>
          </a:p>
          <a:p>
            <a:endParaRPr lang="en-GB">
              <a:latin typeface="Adelle Sans" panose="02000503000000020004" pitchFamily="2" charset="0"/>
              <a:cs typeface="Arial"/>
            </a:endParaRPr>
          </a:p>
        </p:txBody>
      </p:sp>
      <p:sp>
        <p:nvSpPr>
          <p:cNvPr id="36" name="TextBox 35">
            <a:extLst>
              <a:ext uri="{FF2B5EF4-FFF2-40B4-BE49-F238E27FC236}">
                <a16:creationId xmlns:a16="http://schemas.microsoft.com/office/drawing/2014/main" id="{35E416E6-F9D4-15CE-6EC8-A6F434189D47}"/>
              </a:ext>
            </a:extLst>
          </p:cNvPr>
          <p:cNvSpPr txBox="1"/>
          <p:nvPr/>
        </p:nvSpPr>
        <p:spPr>
          <a:xfrm>
            <a:off x="338058" y="2721114"/>
            <a:ext cx="34465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bg1"/>
                </a:solidFill>
                <a:latin typeface="+mj-lt"/>
                <a:cs typeface="Arial"/>
              </a:rPr>
              <a:t>“Would fit with my flexible schedule"</a:t>
            </a:r>
            <a:endParaRPr lang="en-GB" sz="2000">
              <a:solidFill>
                <a:schemeClr val="bg1"/>
              </a:solidFill>
              <a:latin typeface="+mj-lt"/>
            </a:endParaRPr>
          </a:p>
        </p:txBody>
      </p:sp>
      <p:sp>
        <p:nvSpPr>
          <p:cNvPr id="37" name="TextBox 36">
            <a:extLst>
              <a:ext uri="{FF2B5EF4-FFF2-40B4-BE49-F238E27FC236}">
                <a16:creationId xmlns:a16="http://schemas.microsoft.com/office/drawing/2014/main" id="{2C5BA679-CAAE-E7D9-6AD8-5D1286509484}"/>
              </a:ext>
            </a:extLst>
          </p:cNvPr>
          <p:cNvSpPr txBox="1"/>
          <p:nvPr/>
        </p:nvSpPr>
        <p:spPr>
          <a:xfrm>
            <a:off x="330868" y="3978823"/>
            <a:ext cx="38916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bg1"/>
                </a:solidFill>
                <a:latin typeface="+mj-lt"/>
                <a:cs typeface="Arial"/>
              </a:rPr>
              <a:t>"Would save me a lot of money"</a:t>
            </a:r>
            <a:endParaRPr lang="en-GB" sz="2000">
              <a:solidFill>
                <a:schemeClr val="bg1"/>
              </a:solidFill>
              <a:latin typeface="+mj-lt"/>
            </a:endParaRPr>
          </a:p>
        </p:txBody>
      </p:sp>
      <p:sp>
        <p:nvSpPr>
          <p:cNvPr id="38" name="TextBox 37">
            <a:extLst>
              <a:ext uri="{FF2B5EF4-FFF2-40B4-BE49-F238E27FC236}">
                <a16:creationId xmlns:a16="http://schemas.microsoft.com/office/drawing/2014/main" id="{D4FEF98E-92D7-E1FF-6B6D-0A6C426A62DB}"/>
              </a:ext>
            </a:extLst>
          </p:cNvPr>
          <p:cNvSpPr txBox="1"/>
          <p:nvPr/>
        </p:nvSpPr>
        <p:spPr>
          <a:xfrm>
            <a:off x="607897" y="5206702"/>
            <a:ext cx="3247875" cy="101566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chemeClr val="bg1"/>
                </a:solidFill>
                <a:latin typeface="+mj-lt"/>
                <a:cs typeface="Arial"/>
              </a:rPr>
              <a:t>"Sounds simple, affordable, fresh and convenient"</a:t>
            </a:r>
            <a:endParaRPr lang="en-GB" sz="2000">
              <a:solidFill>
                <a:schemeClr val="bg1"/>
              </a:solidFill>
              <a:latin typeface="+mj-lt"/>
            </a:endParaRPr>
          </a:p>
        </p:txBody>
      </p:sp>
    </p:spTree>
    <p:custDataLst>
      <p:tags r:id="rId1"/>
    </p:custDataLst>
    <p:extLst>
      <p:ext uri="{BB962C8B-B14F-4D97-AF65-F5344CB8AC3E}">
        <p14:creationId xmlns:p14="http://schemas.microsoft.com/office/powerpoint/2010/main" val="4026756879"/>
      </p:ext>
    </p:extLst>
  </p:cSld>
  <p:clrMapOvr>
    <a:masterClrMapping/>
  </p:clrMapOvr>
  <mc:AlternateContent xmlns:mc="http://schemas.openxmlformats.org/markup-compatibility/2006" xmlns:p14="http://schemas.microsoft.com/office/powerpoint/2010/main">
    <mc:Choice Requires="p14">
      <p:transition spd="slow" p14:dur="2000" advTm="41169"/>
    </mc:Choice>
    <mc:Fallback xmlns="">
      <p:transition spd="slow" advTm="41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animBg="1"/>
      <p:bldP spid="36" grpId="0"/>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33AC189-99AB-85C5-7103-871FD954EE32}"/>
              </a:ext>
            </a:extLst>
          </p:cNvPr>
          <p:cNvSpPr/>
          <p:nvPr/>
        </p:nvSpPr>
        <p:spPr>
          <a:xfrm>
            <a:off x="0" y="1447671"/>
            <a:ext cx="12192000" cy="1031320"/>
          </a:xfrm>
          <a:prstGeom prst="rect">
            <a:avLst/>
          </a:prstGeom>
          <a:solidFill>
            <a:srgbClr val="1D4999">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75C9A05-B48A-1D1D-C349-4AFD931789E3}"/>
              </a:ext>
            </a:extLst>
          </p:cNvPr>
          <p:cNvSpPr/>
          <p:nvPr/>
        </p:nvSpPr>
        <p:spPr>
          <a:xfrm>
            <a:off x="0" y="581848"/>
            <a:ext cx="7227098"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atin typeface="Arial Black" panose="020B0A04020102020204" pitchFamily="34" charset="0"/>
            </a:endParaRPr>
          </a:p>
        </p:txBody>
      </p:sp>
      <p:sp>
        <p:nvSpPr>
          <p:cNvPr id="23" name="Rectangle 22">
            <a:extLst>
              <a:ext uri="{FF2B5EF4-FFF2-40B4-BE49-F238E27FC236}">
                <a16:creationId xmlns:a16="http://schemas.microsoft.com/office/drawing/2014/main" id="{B28947E1-D426-1326-CE65-9776CBFBD075}"/>
              </a:ext>
            </a:extLst>
          </p:cNvPr>
          <p:cNvSpPr/>
          <p:nvPr/>
        </p:nvSpPr>
        <p:spPr>
          <a:xfrm>
            <a:off x="2994837" y="4276509"/>
            <a:ext cx="6202325" cy="61912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Arial Black" panose="020B0A04020102020204" pitchFamily="34" charset="0"/>
              </a:rPr>
              <a:t>SOM</a:t>
            </a:r>
          </a:p>
        </p:txBody>
      </p:sp>
      <p:sp>
        <p:nvSpPr>
          <p:cNvPr id="22" name="Rectangle 21">
            <a:extLst>
              <a:ext uri="{FF2B5EF4-FFF2-40B4-BE49-F238E27FC236}">
                <a16:creationId xmlns:a16="http://schemas.microsoft.com/office/drawing/2014/main" id="{96FF8E1F-ADF0-A199-7203-0F3BB28FBC15}"/>
              </a:ext>
            </a:extLst>
          </p:cNvPr>
          <p:cNvSpPr/>
          <p:nvPr/>
        </p:nvSpPr>
        <p:spPr>
          <a:xfrm>
            <a:off x="2997478" y="3482975"/>
            <a:ext cx="6211095" cy="61912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Arial Black" panose="020B0A04020102020204" pitchFamily="34" charset="0"/>
              </a:rPr>
              <a:t>SAM</a:t>
            </a:r>
          </a:p>
        </p:txBody>
      </p:sp>
      <p:sp>
        <p:nvSpPr>
          <p:cNvPr id="21" name="Rectangle 20">
            <a:extLst>
              <a:ext uri="{FF2B5EF4-FFF2-40B4-BE49-F238E27FC236}">
                <a16:creationId xmlns:a16="http://schemas.microsoft.com/office/drawing/2014/main" id="{87646076-B8B9-BC5E-F6C1-BC43987AA8E0}"/>
              </a:ext>
            </a:extLst>
          </p:cNvPr>
          <p:cNvSpPr/>
          <p:nvPr/>
        </p:nvSpPr>
        <p:spPr>
          <a:xfrm>
            <a:off x="2986067" y="2669666"/>
            <a:ext cx="6211095" cy="619128"/>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Arial Black" panose="020B0A04020102020204" pitchFamily="34" charset="0"/>
              </a:rPr>
              <a:t>TAM</a:t>
            </a:r>
          </a:p>
        </p:txBody>
      </p:sp>
      <p:sp>
        <p:nvSpPr>
          <p:cNvPr id="2" name="Title 1">
            <a:extLst>
              <a:ext uri="{FF2B5EF4-FFF2-40B4-BE49-F238E27FC236}">
                <a16:creationId xmlns:a16="http://schemas.microsoft.com/office/drawing/2014/main" id="{3BD10B33-FF31-03E1-0DD4-D3977E41C7A9}"/>
              </a:ext>
            </a:extLst>
          </p:cNvPr>
          <p:cNvSpPr>
            <a:spLocks noGrp="1"/>
          </p:cNvSpPr>
          <p:nvPr>
            <p:ph type="title"/>
          </p:nvPr>
        </p:nvSpPr>
        <p:spPr/>
        <p:txBody>
          <a:bodyPr/>
          <a:lstStyle/>
          <a:p>
            <a:r>
              <a:rPr lang="en-GB">
                <a:solidFill>
                  <a:schemeClr val="bg1"/>
                </a:solidFill>
              </a:rPr>
              <a:t>Addressable Market</a:t>
            </a:r>
          </a:p>
        </p:txBody>
      </p:sp>
      <p:sp>
        <p:nvSpPr>
          <p:cNvPr id="4" name="Oval 3">
            <a:extLst>
              <a:ext uri="{FF2B5EF4-FFF2-40B4-BE49-F238E27FC236}">
                <a16:creationId xmlns:a16="http://schemas.microsoft.com/office/drawing/2014/main" id="{E23DE45C-A5D8-ACB5-C6E4-AAA0C09556BC}"/>
              </a:ext>
            </a:extLst>
          </p:cNvPr>
          <p:cNvSpPr/>
          <p:nvPr/>
        </p:nvSpPr>
        <p:spPr>
          <a:xfrm>
            <a:off x="1069180" y="2663824"/>
            <a:ext cx="3867150" cy="3829050"/>
          </a:xfrm>
          <a:prstGeom prst="ellipse">
            <a:avLst/>
          </a:prstGeom>
          <a:solidFill>
            <a:srgbClr val="00206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Black" panose="020B0A04020102020204" pitchFamily="34" charset="0"/>
            </a:endParaRPr>
          </a:p>
        </p:txBody>
      </p:sp>
      <p:sp>
        <p:nvSpPr>
          <p:cNvPr id="5" name="Oval 4">
            <a:extLst>
              <a:ext uri="{FF2B5EF4-FFF2-40B4-BE49-F238E27FC236}">
                <a16:creationId xmlns:a16="http://schemas.microsoft.com/office/drawing/2014/main" id="{0CDC6A34-80DE-3F22-4BFA-19C46C9DFF2F}"/>
              </a:ext>
            </a:extLst>
          </p:cNvPr>
          <p:cNvSpPr/>
          <p:nvPr/>
        </p:nvSpPr>
        <p:spPr>
          <a:xfrm>
            <a:off x="1574005" y="3492499"/>
            <a:ext cx="2867025" cy="2828925"/>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Black" panose="020B0A04020102020204" pitchFamily="34" charset="0"/>
            </a:endParaRPr>
          </a:p>
        </p:txBody>
      </p:sp>
      <p:sp>
        <p:nvSpPr>
          <p:cNvPr id="6" name="Oval 5">
            <a:extLst>
              <a:ext uri="{FF2B5EF4-FFF2-40B4-BE49-F238E27FC236}">
                <a16:creationId xmlns:a16="http://schemas.microsoft.com/office/drawing/2014/main" id="{C34744E6-5416-7026-35DE-8A3CEBB0F13B}"/>
              </a:ext>
            </a:extLst>
          </p:cNvPr>
          <p:cNvSpPr/>
          <p:nvPr/>
        </p:nvSpPr>
        <p:spPr>
          <a:xfrm>
            <a:off x="2021680" y="4283074"/>
            <a:ext cx="1971675" cy="189547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Black" panose="020B0A04020102020204" pitchFamily="34" charset="0"/>
            </a:endParaRPr>
          </a:p>
        </p:txBody>
      </p:sp>
      <p:sp>
        <p:nvSpPr>
          <p:cNvPr id="7" name="TextBox 6">
            <a:extLst>
              <a:ext uri="{FF2B5EF4-FFF2-40B4-BE49-F238E27FC236}">
                <a16:creationId xmlns:a16="http://schemas.microsoft.com/office/drawing/2014/main" id="{5073AA84-8E86-04E5-45F2-43FF75C8BAA6}"/>
              </a:ext>
            </a:extLst>
          </p:cNvPr>
          <p:cNvSpPr txBox="1"/>
          <p:nvPr/>
        </p:nvSpPr>
        <p:spPr>
          <a:xfrm>
            <a:off x="2093118" y="3013869"/>
            <a:ext cx="181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Arial Black" panose="020B0A04020102020204" pitchFamily="34" charset="0"/>
                <a:cs typeface="Arial" panose="020B0604020202020204" pitchFamily="34" charset="0"/>
              </a:rPr>
              <a:t>£8.8 million</a:t>
            </a:r>
          </a:p>
        </p:txBody>
      </p:sp>
      <p:sp>
        <p:nvSpPr>
          <p:cNvPr id="8" name="TextBox 7">
            <a:extLst>
              <a:ext uri="{FF2B5EF4-FFF2-40B4-BE49-F238E27FC236}">
                <a16:creationId xmlns:a16="http://schemas.microsoft.com/office/drawing/2014/main" id="{8753AD48-1753-87A1-3E17-ADF919E99E1E}"/>
              </a:ext>
            </a:extLst>
          </p:cNvPr>
          <p:cNvSpPr txBox="1"/>
          <p:nvPr/>
        </p:nvSpPr>
        <p:spPr>
          <a:xfrm>
            <a:off x="2093117" y="3813968"/>
            <a:ext cx="181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Arial Black" panose="020B0A04020102020204" pitchFamily="34" charset="0"/>
                <a:cs typeface="Calibri"/>
              </a:rPr>
              <a:t>£1.3 million</a:t>
            </a:r>
            <a:endParaRPr lang="en-GB" b="1">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88AF16D7-B2AE-723B-7EEE-A1A04875B309}"/>
              </a:ext>
            </a:extLst>
          </p:cNvPr>
          <p:cNvSpPr txBox="1"/>
          <p:nvPr/>
        </p:nvSpPr>
        <p:spPr>
          <a:xfrm>
            <a:off x="2092505" y="4525791"/>
            <a:ext cx="1819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Arial Black" panose="020B0A04020102020204" pitchFamily="34" charset="0"/>
                <a:cs typeface="Calibri"/>
              </a:rPr>
              <a:t>£330</a:t>
            </a:r>
          </a:p>
          <a:p>
            <a:pPr algn="ctr"/>
            <a:r>
              <a:rPr lang="en-GB" b="1">
                <a:solidFill>
                  <a:schemeClr val="bg1"/>
                </a:solidFill>
                <a:latin typeface="Arial Black" panose="020B0A04020102020204" pitchFamily="34" charset="0"/>
                <a:cs typeface="Calibri"/>
              </a:rPr>
              <a:t> thousand</a:t>
            </a:r>
            <a:endParaRPr lang="en-GB" b="1">
              <a:solidFill>
                <a:schemeClr val="bg1"/>
              </a:solidFill>
              <a:latin typeface="Arial Black" panose="020B0A04020102020204" pitchFamily="34" charset="0"/>
            </a:endParaRPr>
          </a:p>
        </p:txBody>
      </p:sp>
      <p:sp>
        <p:nvSpPr>
          <p:cNvPr id="10" name="Oval 9">
            <a:extLst>
              <a:ext uri="{FF2B5EF4-FFF2-40B4-BE49-F238E27FC236}">
                <a16:creationId xmlns:a16="http://schemas.microsoft.com/office/drawing/2014/main" id="{EC17FB17-3892-7348-A60D-D5A27C7CBFE8}"/>
              </a:ext>
            </a:extLst>
          </p:cNvPr>
          <p:cNvSpPr/>
          <p:nvPr/>
        </p:nvSpPr>
        <p:spPr>
          <a:xfrm>
            <a:off x="7255670" y="2658701"/>
            <a:ext cx="3867150" cy="3843779"/>
          </a:xfrm>
          <a:prstGeom prst="ellipse">
            <a:avLst/>
          </a:prstGeom>
          <a:solidFill>
            <a:srgbClr val="00206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Black" panose="020B0A04020102020204" pitchFamily="34" charset="0"/>
            </a:endParaRPr>
          </a:p>
        </p:txBody>
      </p:sp>
      <p:sp>
        <p:nvSpPr>
          <p:cNvPr id="11" name="Oval 10">
            <a:extLst>
              <a:ext uri="{FF2B5EF4-FFF2-40B4-BE49-F238E27FC236}">
                <a16:creationId xmlns:a16="http://schemas.microsoft.com/office/drawing/2014/main" id="{70F5F469-9652-80E4-2F4B-CE7F7077E710}"/>
              </a:ext>
            </a:extLst>
          </p:cNvPr>
          <p:cNvSpPr/>
          <p:nvPr/>
        </p:nvSpPr>
        <p:spPr>
          <a:xfrm>
            <a:off x="7731923" y="3492500"/>
            <a:ext cx="2867025" cy="2828925"/>
          </a:xfrm>
          <a:prstGeom prst="ellipse">
            <a:avLst/>
          </a:prstGeom>
          <a:solidFill>
            <a:srgbClr val="0070C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Black" panose="020B0A04020102020204" pitchFamily="34" charset="0"/>
            </a:endParaRPr>
          </a:p>
        </p:txBody>
      </p:sp>
      <p:sp>
        <p:nvSpPr>
          <p:cNvPr id="12" name="Oval 11">
            <a:extLst>
              <a:ext uri="{FF2B5EF4-FFF2-40B4-BE49-F238E27FC236}">
                <a16:creationId xmlns:a16="http://schemas.microsoft.com/office/drawing/2014/main" id="{8237ACA3-60B1-BB80-A164-ED5A8B0029DF}"/>
              </a:ext>
            </a:extLst>
          </p:cNvPr>
          <p:cNvSpPr/>
          <p:nvPr/>
        </p:nvSpPr>
        <p:spPr>
          <a:xfrm>
            <a:off x="8179598" y="4283075"/>
            <a:ext cx="1971675" cy="1895475"/>
          </a:xfrm>
          <a:prstGeom prst="ellipse">
            <a:avLst/>
          </a:prstGeom>
          <a:solidFill>
            <a:srgbClr val="00B0F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Black" panose="020B0A04020102020204" pitchFamily="34" charset="0"/>
            </a:endParaRPr>
          </a:p>
        </p:txBody>
      </p:sp>
      <p:sp>
        <p:nvSpPr>
          <p:cNvPr id="13" name="TextBox 12">
            <a:extLst>
              <a:ext uri="{FF2B5EF4-FFF2-40B4-BE49-F238E27FC236}">
                <a16:creationId xmlns:a16="http://schemas.microsoft.com/office/drawing/2014/main" id="{9A96ABE3-C30C-7EAC-5FA8-6B587CA48E2C}"/>
              </a:ext>
            </a:extLst>
          </p:cNvPr>
          <p:cNvSpPr txBox="1"/>
          <p:nvPr/>
        </p:nvSpPr>
        <p:spPr>
          <a:xfrm>
            <a:off x="7940581" y="3013869"/>
            <a:ext cx="23479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Arial Black" panose="020B0A04020102020204" pitchFamily="34" charset="0"/>
                <a:cs typeface="Calibri"/>
              </a:rPr>
              <a:t>£682 million [1]</a:t>
            </a:r>
            <a:endParaRPr lang="en-GB" b="1">
              <a:solidFill>
                <a:schemeClr val="bg1"/>
              </a:solidFill>
              <a:latin typeface="Arial Black" panose="020B0A04020102020204" pitchFamily="34" charset="0"/>
            </a:endParaRPr>
          </a:p>
        </p:txBody>
      </p:sp>
      <p:sp>
        <p:nvSpPr>
          <p:cNvPr id="14" name="TextBox 13">
            <a:extLst>
              <a:ext uri="{FF2B5EF4-FFF2-40B4-BE49-F238E27FC236}">
                <a16:creationId xmlns:a16="http://schemas.microsoft.com/office/drawing/2014/main" id="{FAA77878-26A8-6DC3-A33B-CDBE468486DF}"/>
              </a:ext>
            </a:extLst>
          </p:cNvPr>
          <p:cNvSpPr txBox="1"/>
          <p:nvPr/>
        </p:nvSpPr>
        <p:spPr>
          <a:xfrm>
            <a:off x="8251035" y="3813969"/>
            <a:ext cx="181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Arial Black" panose="020B0A04020102020204" pitchFamily="34" charset="0"/>
                <a:cs typeface="Calibri"/>
              </a:rPr>
              <a:t>£205 million</a:t>
            </a:r>
            <a:endParaRPr lang="en-GB" b="1">
              <a:solidFill>
                <a:schemeClr val="bg1"/>
              </a:solidFill>
              <a:latin typeface="Arial Black" panose="020B0A04020102020204" pitchFamily="34" charset="0"/>
            </a:endParaRPr>
          </a:p>
        </p:txBody>
      </p:sp>
      <p:sp>
        <p:nvSpPr>
          <p:cNvPr id="15" name="TextBox 14">
            <a:extLst>
              <a:ext uri="{FF2B5EF4-FFF2-40B4-BE49-F238E27FC236}">
                <a16:creationId xmlns:a16="http://schemas.microsoft.com/office/drawing/2014/main" id="{7423AAD8-C6CA-EF19-0D12-11661DE0EC52}"/>
              </a:ext>
            </a:extLst>
          </p:cNvPr>
          <p:cNvSpPr txBox="1"/>
          <p:nvPr/>
        </p:nvSpPr>
        <p:spPr>
          <a:xfrm>
            <a:off x="8406406" y="4525790"/>
            <a:ext cx="14787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Arial Black" panose="020B0A04020102020204" pitchFamily="34" charset="0"/>
                <a:cs typeface="Calibri"/>
              </a:rPr>
              <a:t>£51 million</a:t>
            </a:r>
            <a:endParaRPr lang="en-GB" b="1">
              <a:solidFill>
                <a:schemeClr val="bg1"/>
              </a:solidFill>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AAE316B5-D75E-E52F-C3B0-6EBCDD729F1A}"/>
              </a:ext>
            </a:extLst>
          </p:cNvPr>
          <p:cNvSpPr/>
          <p:nvPr/>
        </p:nvSpPr>
        <p:spPr>
          <a:xfrm>
            <a:off x="2239468" y="1655348"/>
            <a:ext cx="1911350" cy="621564"/>
          </a:xfrm>
          <a:prstGeom prst="roundRect">
            <a:avLst/>
          </a:prstGeom>
          <a:solidFill>
            <a:schemeClr val="bg1">
              <a:lumMod val="95000"/>
            </a:schemeClr>
          </a:solidFill>
          <a:ln w="76200">
            <a:solidFill>
              <a:srgbClr val="1D4999"/>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latin typeface="Futura PT Bold" panose="020B0902020204020203" pitchFamily="34" charset="0"/>
              </a:rPr>
              <a:t>Bristol Market</a:t>
            </a:r>
          </a:p>
        </p:txBody>
      </p:sp>
      <p:sp>
        <p:nvSpPr>
          <p:cNvPr id="26" name="Rectangle: Rounded Corners 25">
            <a:extLst>
              <a:ext uri="{FF2B5EF4-FFF2-40B4-BE49-F238E27FC236}">
                <a16:creationId xmlns:a16="http://schemas.microsoft.com/office/drawing/2014/main" id="{E8F794F5-EBDC-C154-963D-2B0C32B1E61A}"/>
              </a:ext>
            </a:extLst>
          </p:cNvPr>
          <p:cNvSpPr/>
          <p:nvPr/>
        </p:nvSpPr>
        <p:spPr>
          <a:xfrm>
            <a:off x="8301635" y="1655348"/>
            <a:ext cx="1911350" cy="621564"/>
          </a:xfrm>
          <a:prstGeom prst="roundRect">
            <a:avLst/>
          </a:prstGeom>
          <a:solidFill>
            <a:schemeClr val="bg1">
              <a:lumMod val="95000"/>
            </a:schemeClr>
          </a:solidFill>
          <a:ln w="76200">
            <a:solidFill>
              <a:srgbClr val="1D4999"/>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latin typeface="Futura PT Bold" panose="020B0902020204020203" pitchFamily="34" charset="0"/>
              </a:rPr>
              <a:t>UK Market</a:t>
            </a:r>
          </a:p>
        </p:txBody>
      </p:sp>
      <p:sp>
        <p:nvSpPr>
          <p:cNvPr id="18" name="TextBox 17">
            <a:extLst>
              <a:ext uri="{FF2B5EF4-FFF2-40B4-BE49-F238E27FC236}">
                <a16:creationId xmlns:a16="http://schemas.microsoft.com/office/drawing/2014/main" id="{1DCE5933-72C4-3CB0-1E06-02692631F2B2}"/>
              </a:ext>
            </a:extLst>
          </p:cNvPr>
          <p:cNvSpPr txBox="1"/>
          <p:nvPr/>
        </p:nvSpPr>
        <p:spPr>
          <a:xfrm rot="10800000" flipV="1">
            <a:off x="7208050" y="4475440"/>
            <a:ext cx="1928329" cy="307777"/>
          </a:xfrm>
          <a:prstGeom prst="rect">
            <a:avLst/>
          </a:prstGeom>
          <a:noFill/>
        </p:spPr>
        <p:txBody>
          <a:bodyPr wrap="square">
            <a:spAutoFit/>
          </a:bodyPr>
          <a:lstStyle/>
          <a:p>
            <a:endParaRPr lang="en-GB" sz="1400">
              <a:solidFill>
                <a:srgbClr val="002060"/>
              </a:solidFill>
            </a:endParaRPr>
          </a:p>
        </p:txBody>
      </p:sp>
    </p:spTree>
    <p:custDataLst>
      <p:tags r:id="rId1"/>
    </p:custDataLst>
    <p:extLst>
      <p:ext uri="{BB962C8B-B14F-4D97-AF65-F5344CB8AC3E}">
        <p14:creationId xmlns:p14="http://schemas.microsoft.com/office/powerpoint/2010/main" val="1953394012"/>
      </p:ext>
    </p:extLst>
  </p:cSld>
  <p:clrMapOvr>
    <a:masterClrMapping/>
  </p:clrMapOvr>
  <mc:AlternateContent xmlns:mc="http://schemas.openxmlformats.org/markup-compatibility/2006" xmlns:p14="http://schemas.microsoft.com/office/powerpoint/2010/main">
    <mc:Choice Requires="p14">
      <p:transition spd="slow" p14:dur="2000" advTm="45387"/>
    </mc:Choice>
    <mc:Fallback xmlns="">
      <p:transition spd="slow" advTm="453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1" grpId="0" animBg="1"/>
      <p:bldP spid="4" grpId="0" animBg="1"/>
      <p:bldP spid="5" grpId="0" animBg="1"/>
      <p:bldP spid="6" grpId="0" animBg="1"/>
      <p:bldP spid="8" grpId="0"/>
      <p:bldP spid="9" grpId="0"/>
      <p:bldP spid="10" grpId="0" animBg="1"/>
      <p:bldP spid="11" grpId="0" animBg="1"/>
      <p:bldP spid="12"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4BD6341-4A99-3649-4B71-003794A1AB65}"/>
              </a:ext>
            </a:extLst>
          </p:cNvPr>
          <p:cNvSpPr/>
          <p:nvPr/>
        </p:nvSpPr>
        <p:spPr>
          <a:xfrm>
            <a:off x="665664" y="1939151"/>
            <a:ext cx="1644905" cy="823811"/>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 1600 restaurants in Bristol [3]</a:t>
            </a:r>
          </a:p>
        </p:txBody>
      </p:sp>
      <p:sp>
        <p:nvSpPr>
          <p:cNvPr id="12" name="Rectangle: Rounded Corners 11">
            <a:extLst>
              <a:ext uri="{FF2B5EF4-FFF2-40B4-BE49-F238E27FC236}">
                <a16:creationId xmlns:a16="http://schemas.microsoft.com/office/drawing/2014/main" id="{673FDB45-8E18-F247-3DF5-FEFDA0464849}"/>
              </a:ext>
            </a:extLst>
          </p:cNvPr>
          <p:cNvSpPr/>
          <p:nvPr/>
        </p:nvSpPr>
        <p:spPr>
          <a:xfrm>
            <a:off x="3530960" y="2965327"/>
            <a:ext cx="1741025" cy="769914"/>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1</a:t>
            </a:r>
            <a:r>
              <a:rPr lang="en-GB" b="1" baseline="30000">
                <a:solidFill>
                  <a:schemeClr val="bg1">
                    <a:lumMod val="85000"/>
                  </a:schemeClr>
                </a:solidFill>
                <a:latin typeface="Futura Medium" panose="020B0800000000000000" pitchFamily="34" charset="0"/>
              </a:rPr>
              <a:t>st</a:t>
            </a:r>
            <a:r>
              <a:rPr lang="en-GB" b="1">
                <a:solidFill>
                  <a:schemeClr val="bg1">
                    <a:lumMod val="85000"/>
                  </a:schemeClr>
                </a:solidFill>
                <a:latin typeface="Futura Medium" panose="020B0800000000000000" pitchFamily="34" charset="0"/>
              </a:rPr>
              <a:t> year 3% of restaurants</a:t>
            </a:r>
          </a:p>
        </p:txBody>
      </p:sp>
      <p:sp>
        <p:nvSpPr>
          <p:cNvPr id="13" name="Rectangle: Rounded Corners 12">
            <a:extLst>
              <a:ext uri="{FF2B5EF4-FFF2-40B4-BE49-F238E27FC236}">
                <a16:creationId xmlns:a16="http://schemas.microsoft.com/office/drawing/2014/main" id="{BA7B151F-8E45-E2FC-AC07-A0721835EBCE}"/>
              </a:ext>
            </a:extLst>
          </p:cNvPr>
          <p:cNvSpPr/>
          <p:nvPr/>
        </p:nvSpPr>
        <p:spPr>
          <a:xfrm>
            <a:off x="665664" y="4413404"/>
            <a:ext cx="1571930" cy="663142"/>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48 restaurants</a:t>
            </a:r>
          </a:p>
        </p:txBody>
      </p:sp>
      <p:sp>
        <p:nvSpPr>
          <p:cNvPr id="16" name="Rectangle: Rounded Corners 15">
            <a:extLst>
              <a:ext uri="{FF2B5EF4-FFF2-40B4-BE49-F238E27FC236}">
                <a16:creationId xmlns:a16="http://schemas.microsoft.com/office/drawing/2014/main" id="{544940C9-7E1E-B5F2-B471-30D5B3AFB1C4}"/>
              </a:ext>
            </a:extLst>
          </p:cNvPr>
          <p:cNvSpPr/>
          <p:nvPr/>
        </p:nvSpPr>
        <p:spPr>
          <a:xfrm>
            <a:off x="6349606" y="1690688"/>
            <a:ext cx="1644905" cy="823811"/>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 Target market (50k) [4]</a:t>
            </a:r>
          </a:p>
        </p:txBody>
      </p:sp>
      <p:sp>
        <p:nvSpPr>
          <p:cNvPr id="17" name="Rectangle: Rounded Corners 16">
            <a:extLst>
              <a:ext uri="{FF2B5EF4-FFF2-40B4-BE49-F238E27FC236}">
                <a16:creationId xmlns:a16="http://schemas.microsoft.com/office/drawing/2014/main" id="{FB801610-CCF4-D5D1-4141-4205F5A568EE}"/>
              </a:ext>
            </a:extLst>
          </p:cNvPr>
          <p:cNvSpPr/>
          <p:nvPr/>
        </p:nvSpPr>
        <p:spPr>
          <a:xfrm>
            <a:off x="9490494" y="2514499"/>
            <a:ext cx="1741025" cy="769914"/>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1</a:t>
            </a:r>
            <a:r>
              <a:rPr lang="en-GB" b="1" baseline="30000">
                <a:solidFill>
                  <a:schemeClr val="bg1">
                    <a:lumMod val="85000"/>
                  </a:schemeClr>
                </a:solidFill>
                <a:latin typeface="Futura Medium" panose="020B0800000000000000" pitchFamily="34" charset="0"/>
              </a:rPr>
              <a:t>st</a:t>
            </a:r>
            <a:r>
              <a:rPr lang="en-GB" b="1">
                <a:solidFill>
                  <a:schemeClr val="bg1">
                    <a:lumMod val="85000"/>
                  </a:schemeClr>
                </a:solidFill>
                <a:latin typeface="Futura Medium" panose="020B0800000000000000" pitchFamily="34" charset="0"/>
              </a:rPr>
              <a:t> year 10% download</a:t>
            </a:r>
          </a:p>
        </p:txBody>
      </p:sp>
      <p:sp>
        <p:nvSpPr>
          <p:cNvPr id="18" name="Rectangle: Rounded Corners 17">
            <a:extLst>
              <a:ext uri="{FF2B5EF4-FFF2-40B4-BE49-F238E27FC236}">
                <a16:creationId xmlns:a16="http://schemas.microsoft.com/office/drawing/2014/main" id="{BE920FB7-D710-79D7-BE74-0F27ABDFBFBF}"/>
              </a:ext>
            </a:extLst>
          </p:cNvPr>
          <p:cNvSpPr/>
          <p:nvPr/>
        </p:nvSpPr>
        <p:spPr>
          <a:xfrm>
            <a:off x="9490494" y="4054327"/>
            <a:ext cx="1801050" cy="769914"/>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Each use once per fortnight</a:t>
            </a:r>
          </a:p>
        </p:txBody>
      </p:sp>
      <p:sp>
        <p:nvSpPr>
          <p:cNvPr id="19" name="Rectangle: Rounded Corners 18">
            <a:extLst>
              <a:ext uri="{FF2B5EF4-FFF2-40B4-BE49-F238E27FC236}">
                <a16:creationId xmlns:a16="http://schemas.microsoft.com/office/drawing/2014/main" id="{118222FE-AF1C-4AE4-CE51-5190535EC9E5}"/>
              </a:ext>
            </a:extLst>
          </p:cNvPr>
          <p:cNvSpPr/>
          <p:nvPr/>
        </p:nvSpPr>
        <p:spPr>
          <a:xfrm>
            <a:off x="3348518" y="5551279"/>
            <a:ext cx="1791972" cy="845524"/>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384 meals per week</a:t>
            </a:r>
          </a:p>
        </p:txBody>
      </p:sp>
      <p:sp>
        <p:nvSpPr>
          <p:cNvPr id="20" name="Rectangle: Rounded Corners 19">
            <a:extLst>
              <a:ext uri="{FF2B5EF4-FFF2-40B4-BE49-F238E27FC236}">
                <a16:creationId xmlns:a16="http://schemas.microsoft.com/office/drawing/2014/main" id="{037EA17B-ADFE-14CC-7D2D-142F41040EBA}"/>
              </a:ext>
            </a:extLst>
          </p:cNvPr>
          <p:cNvSpPr/>
          <p:nvPr/>
        </p:nvSpPr>
        <p:spPr>
          <a:xfrm>
            <a:off x="6349606" y="4824241"/>
            <a:ext cx="1723476" cy="852750"/>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Demand of 500 meals per week</a:t>
            </a:r>
          </a:p>
        </p:txBody>
      </p:sp>
      <p:sp>
        <p:nvSpPr>
          <p:cNvPr id="21" name="Rectangle: Rounded Corners 20">
            <a:extLst>
              <a:ext uri="{FF2B5EF4-FFF2-40B4-BE49-F238E27FC236}">
                <a16:creationId xmlns:a16="http://schemas.microsoft.com/office/drawing/2014/main" id="{D5A053A6-6B86-35CE-D1BC-B09AD4AFEDD4}"/>
              </a:ext>
            </a:extLst>
          </p:cNvPr>
          <p:cNvSpPr/>
          <p:nvPr/>
        </p:nvSpPr>
        <p:spPr>
          <a:xfrm>
            <a:off x="9490494" y="5676991"/>
            <a:ext cx="2059822" cy="852750"/>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lumMod val="85000"/>
                  </a:schemeClr>
                </a:solidFill>
                <a:latin typeface="Futura Medium" panose="020B0800000000000000" pitchFamily="34" charset="0"/>
              </a:rPr>
              <a:t>Excess demand of 116 meals per week</a:t>
            </a:r>
          </a:p>
        </p:txBody>
      </p:sp>
      <p:sp>
        <p:nvSpPr>
          <p:cNvPr id="22" name="Rectangle: Rounded Corners 21">
            <a:extLst>
              <a:ext uri="{FF2B5EF4-FFF2-40B4-BE49-F238E27FC236}">
                <a16:creationId xmlns:a16="http://schemas.microsoft.com/office/drawing/2014/main" id="{F2FC9B90-0BA3-B768-298D-D68362121C25}"/>
              </a:ext>
            </a:extLst>
          </p:cNvPr>
          <p:cNvSpPr/>
          <p:nvPr/>
        </p:nvSpPr>
        <p:spPr>
          <a:xfrm>
            <a:off x="6355097" y="3284413"/>
            <a:ext cx="1741025" cy="769914"/>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lumMod val="85000"/>
                  </a:schemeClr>
                </a:solidFill>
                <a:latin typeface="Futura Medium" panose="020B0800000000000000" pitchFamily="34" charset="0"/>
              </a:rPr>
              <a:t>1</a:t>
            </a:r>
            <a:r>
              <a:rPr lang="en-GB" b="1" baseline="30000">
                <a:solidFill>
                  <a:schemeClr val="bg1">
                    <a:lumMod val="85000"/>
                  </a:schemeClr>
                </a:solidFill>
                <a:latin typeface="Futura Medium" panose="020B0800000000000000" pitchFamily="34" charset="0"/>
              </a:rPr>
              <a:t>st</a:t>
            </a:r>
            <a:r>
              <a:rPr lang="en-GB" b="1">
                <a:solidFill>
                  <a:schemeClr val="bg1">
                    <a:lumMod val="85000"/>
                  </a:schemeClr>
                </a:solidFill>
                <a:latin typeface="Futura Medium" panose="020B0800000000000000" pitchFamily="34" charset="0"/>
              </a:rPr>
              <a:t> year 20% use</a:t>
            </a:r>
          </a:p>
        </p:txBody>
      </p:sp>
      <p:sp>
        <p:nvSpPr>
          <p:cNvPr id="4" name="Rectangle: Rounded Corners 3">
            <a:extLst>
              <a:ext uri="{FF2B5EF4-FFF2-40B4-BE49-F238E27FC236}">
                <a16:creationId xmlns:a16="http://schemas.microsoft.com/office/drawing/2014/main" id="{636CA35C-BD35-96FA-982A-D3BA7642D85F}"/>
              </a:ext>
            </a:extLst>
          </p:cNvPr>
          <p:cNvSpPr/>
          <p:nvPr/>
        </p:nvSpPr>
        <p:spPr>
          <a:xfrm>
            <a:off x="658565" y="1938496"/>
            <a:ext cx="1644905" cy="823811"/>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latin typeface="Futura Medium" panose="020B0800000000000000" pitchFamily="34" charset="0"/>
              </a:rPr>
              <a:t>1600 restaurants in Bristol [3]</a:t>
            </a:r>
          </a:p>
        </p:txBody>
      </p:sp>
      <p:sp>
        <p:nvSpPr>
          <p:cNvPr id="5" name="Rectangle: Rounded Corners 4">
            <a:extLst>
              <a:ext uri="{FF2B5EF4-FFF2-40B4-BE49-F238E27FC236}">
                <a16:creationId xmlns:a16="http://schemas.microsoft.com/office/drawing/2014/main" id="{151C74E6-CB58-40F8-64F6-50549F9F5BBD}"/>
              </a:ext>
            </a:extLst>
          </p:cNvPr>
          <p:cNvSpPr/>
          <p:nvPr/>
        </p:nvSpPr>
        <p:spPr>
          <a:xfrm>
            <a:off x="3530960" y="2965327"/>
            <a:ext cx="1741025" cy="769914"/>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1</a:t>
            </a:r>
            <a:r>
              <a:rPr lang="en-GB" b="1" baseline="30000">
                <a:latin typeface="Futura Medium" panose="020B0800000000000000" pitchFamily="34" charset="0"/>
              </a:rPr>
              <a:t>st</a:t>
            </a:r>
            <a:r>
              <a:rPr lang="en-GB" b="1">
                <a:latin typeface="Futura Medium" panose="020B0800000000000000" pitchFamily="34" charset="0"/>
              </a:rPr>
              <a:t> year 3% of restaurants</a:t>
            </a:r>
          </a:p>
        </p:txBody>
      </p:sp>
      <p:sp>
        <p:nvSpPr>
          <p:cNvPr id="6" name="Rectangle: Rounded Corners 5">
            <a:extLst>
              <a:ext uri="{FF2B5EF4-FFF2-40B4-BE49-F238E27FC236}">
                <a16:creationId xmlns:a16="http://schemas.microsoft.com/office/drawing/2014/main" id="{3D65788F-4BB0-A01E-0A9F-509908EEEAE4}"/>
              </a:ext>
            </a:extLst>
          </p:cNvPr>
          <p:cNvSpPr/>
          <p:nvPr/>
        </p:nvSpPr>
        <p:spPr>
          <a:xfrm>
            <a:off x="665664" y="4413404"/>
            <a:ext cx="1571930" cy="663142"/>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48 restaurants</a:t>
            </a:r>
          </a:p>
        </p:txBody>
      </p:sp>
      <p:sp>
        <p:nvSpPr>
          <p:cNvPr id="8" name="Rectangle: Rounded Corners 7">
            <a:extLst>
              <a:ext uri="{FF2B5EF4-FFF2-40B4-BE49-F238E27FC236}">
                <a16:creationId xmlns:a16="http://schemas.microsoft.com/office/drawing/2014/main" id="{2115CFA6-A28F-454E-A8E5-D70485B7AEB9}"/>
              </a:ext>
            </a:extLst>
          </p:cNvPr>
          <p:cNvSpPr/>
          <p:nvPr/>
        </p:nvSpPr>
        <p:spPr>
          <a:xfrm>
            <a:off x="6349606" y="1671689"/>
            <a:ext cx="1644905" cy="823811"/>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latin typeface="Futura Medium" panose="020B0800000000000000" pitchFamily="34" charset="0"/>
              </a:rPr>
              <a:t> Target market (50k) [4]</a:t>
            </a:r>
          </a:p>
        </p:txBody>
      </p:sp>
      <p:sp>
        <p:nvSpPr>
          <p:cNvPr id="31" name="Rectangle: Rounded Corners 30">
            <a:extLst>
              <a:ext uri="{FF2B5EF4-FFF2-40B4-BE49-F238E27FC236}">
                <a16:creationId xmlns:a16="http://schemas.microsoft.com/office/drawing/2014/main" id="{FC2E74EB-9E89-7872-B8B3-51B559F38B56}"/>
              </a:ext>
            </a:extLst>
          </p:cNvPr>
          <p:cNvSpPr/>
          <p:nvPr/>
        </p:nvSpPr>
        <p:spPr>
          <a:xfrm>
            <a:off x="9490494" y="2514499"/>
            <a:ext cx="1801206" cy="769914"/>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1</a:t>
            </a:r>
            <a:r>
              <a:rPr lang="en-GB" b="1" baseline="30000">
                <a:latin typeface="Futura Medium" panose="020B0800000000000000" pitchFamily="34" charset="0"/>
              </a:rPr>
              <a:t>st</a:t>
            </a:r>
            <a:r>
              <a:rPr lang="en-GB" b="1">
                <a:latin typeface="Futura Medium" panose="020B0800000000000000" pitchFamily="34" charset="0"/>
              </a:rPr>
              <a:t> year 10% download</a:t>
            </a:r>
          </a:p>
        </p:txBody>
      </p:sp>
      <p:sp>
        <p:nvSpPr>
          <p:cNvPr id="32" name="Rectangle: Rounded Corners 31">
            <a:extLst>
              <a:ext uri="{FF2B5EF4-FFF2-40B4-BE49-F238E27FC236}">
                <a16:creationId xmlns:a16="http://schemas.microsoft.com/office/drawing/2014/main" id="{FABE1FBE-BB1F-6F7C-0305-A5A35FA6CBA6}"/>
              </a:ext>
            </a:extLst>
          </p:cNvPr>
          <p:cNvSpPr/>
          <p:nvPr/>
        </p:nvSpPr>
        <p:spPr>
          <a:xfrm>
            <a:off x="9490494" y="4054327"/>
            <a:ext cx="1863306" cy="769914"/>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Each use once per fortnight</a:t>
            </a:r>
          </a:p>
        </p:txBody>
      </p:sp>
      <p:sp>
        <p:nvSpPr>
          <p:cNvPr id="33" name="Rectangle: Rounded Corners 32">
            <a:extLst>
              <a:ext uri="{FF2B5EF4-FFF2-40B4-BE49-F238E27FC236}">
                <a16:creationId xmlns:a16="http://schemas.microsoft.com/office/drawing/2014/main" id="{78EFE259-B0EF-ADDB-5E8E-6906DF98D519}"/>
              </a:ext>
            </a:extLst>
          </p:cNvPr>
          <p:cNvSpPr/>
          <p:nvPr/>
        </p:nvSpPr>
        <p:spPr>
          <a:xfrm>
            <a:off x="3348518" y="5551279"/>
            <a:ext cx="1791972" cy="845524"/>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384 meals per week</a:t>
            </a:r>
          </a:p>
        </p:txBody>
      </p:sp>
      <p:sp>
        <p:nvSpPr>
          <p:cNvPr id="34" name="Rectangle: Rounded Corners 33">
            <a:extLst>
              <a:ext uri="{FF2B5EF4-FFF2-40B4-BE49-F238E27FC236}">
                <a16:creationId xmlns:a16="http://schemas.microsoft.com/office/drawing/2014/main" id="{F72B427B-221A-5624-CF17-9F317BD50ECA}"/>
              </a:ext>
            </a:extLst>
          </p:cNvPr>
          <p:cNvSpPr/>
          <p:nvPr/>
        </p:nvSpPr>
        <p:spPr>
          <a:xfrm>
            <a:off x="6349606" y="4824241"/>
            <a:ext cx="1723476" cy="852750"/>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Demand of 500 meals per week</a:t>
            </a:r>
          </a:p>
        </p:txBody>
      </p:sp>
      <p:sp>
        <p:nvSpPr>
          <p:cNvPr id="35" name="Rectangle: Rounded Corners 34">
            <a:extLst>
              <a:ext uri="{FF2B5EF4-FFF2-40B4-BE49-F238E27FC236}">
                <a16:creationId xmlns:a16="http://schemas.microsoft.com/office/drawing/2014/main" id="{4FC46E50-3785-7DAB-45DC-88C70BCDDB59}"/>
              </a:ext>
            </a:extLst>
          </p:cNvPr>
          <p:cNvSpPr/>
          <p:nvPr/>
        </p:nvSpPr>
        <p:spPr>
          <a:xfrm>
            <a:off x="9484479" y="5676991"/>
            <a:ext cx="2059822" cy="852750"/>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Excess demand of 116 meals per week</a:t>
            </a:r>
          </a:p>
        </p:txBody>
      </p:sp>
      <p:sp>
        <p:nvSpPr>
          <p:cNvPr id="36" name="Rectangle: Rounded Corners 35">
            <a:extLst>
              <a:ext uri="{FF2B5EF4-FFF2-40B4-BE49-F238E27FC236}">
                <a16:creationId xmlns:a16="http://schemas.microsoft.com/office/drawing/2014/main" id="{CC69DE50-CFF0-7414-7A79-2C18EBFEB1D3}"/>
              </a:ext>
            </a:extLst>
          </p:cNvPr>
          <p:cNvSpPr/>
          <p:nvPr/>
        </p:nvSpPr>
        <p:spPr>
          <a:xfrm>
            <a:off x="6355097" y="3284413"/>
            <a:ext cx="1741025" cy="769914"/>
          </a:xfrm>
          <a:prstGeom prst="round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Futura Medium" panose="020B0800000000000000" pitchFamily="34" charset="0"/>
              </a:rPr>
              <a:t>1</a:t>
            </a:r>
            <a:r>
              <a:rPr lang="en-GB" b="1" baseline="30000">
                <a:latin typeface="Futura Medium" panose="020B0800000000000000" pitchFamily="34" charset="0"/>
              </a:rPr>
              <a:t>st</a:t>
            </a:r>
            <a:r>
              <a:rPr lang="en-GB" b="1">
                <a:latin typeface="Futura Medium" panose="020B0800000000000000" pitchFamily="34" charset="0"/>
              </a:rPr>
              <a:t> year 20% use</a:t>
            </a:r>
          </a:p>
        </p:txBody>
      </p:sp>
      <p:sp>
        <p:nvSpPr>
          <p:cNvPr id="7" name="Rectangle 6">
            <a:extLst>
              <a:ext uri="{FF2B5EF4-FFF2-40B4-BE49-F238E27FC236}">
                <a16:creationId xmlns:a16="http://schemas.microsoft.com/office/drawing/2014/main" id="{2F43C027-0D03-AE89-F33A-6D6F447FF528}"/>
              </a:ext>
            </a:extLst>
          </p:cNvPr>
          <p:cNvSpPr/>
          <p:nvPr/>
        </p:nvSpPr>
        <p:spPr>
          <a:xfrm>
            <a:off x="-1" y="560077"/>
            <a:ext cx="6299201"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9" name="Title 1">
            <a:extLst>
              <a:ext uri="{FF2B5EF4-FFF2-40B4-BE49-F238E27FC236}">
                <a16:creationId xmlns:a16="http://schemas.microsoft.com/office/drawing/2014/main" id="{C05E3DE9-2E25-950C-D384-96902FD70232}"/>
              </a:ext>
            </a:extLst>
          </p:cNvPr>
          <p:cNvSpPr>
            <a:spLocks noGrp="1"/>
          </p:cNvSpPr>
          <p:nvPr>
            <p:ph type="title"/>
          </p:nvPr>
        </p:nvSpPr>
        <p:spPr>
          <a:xfrm>
            <a:off x="838200" y="365125"/>
            <a:ext cx="10515600" cy="1325563"/>
          </a:xfrm>
        </p:spPr>
        <p:txBody>
          <a:bodyPr/>
          <a:lstStyle/>
          <a:p>
            <a:r>
              <a:rPr lang="en-GB">
                <a:solidFill>
                  <a:schemeClr val="bg1"/>
                </a:solidFill>
              </a:rPr>
              <a:t>Market Analysis</a:t>
            </a:r>
          </a:p>
        </p:txBody>
      </p:sp>
      <p:cxnSp>
        <p:nvCxnSpPr>
          <p:cNvPr id="10" name="Straight Connector 9">
            <a:extLst>
              <a:ext uri="{FF2B5EF4-FFF2-40B4-BE49-F238E27FC236}">
                <a16:creationId xmlns:a16="http://schemas.microsoft.com/office/drawing/2014/main" id="{A6BABC3F-7DFC-DBAE-E28E-79EB1E3A224F}"/>
              </a:ext>
            </a:extLst>
          </p:cNvPr>
          <p:cNvCxnSpPr>
            <a:cxnSpLocks/>
          </p:cNvCxnSpPr>
          <p:nvPr/>
        </p:nvCxnSpPr>
        <p:spPr>
          <a:xfrm>
            <a:off x="5903607" y="1690688"/>
            <a:ext cx="0" cy="44423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4397D2-CA3C-F07F-8423-617E2E456877}"/>
              </a:ext>
            </a:extLst>
          </p:cNvPr>
          <p:cNvSpPr txBox="1"/>
          <p:nvPr/>
        </p:nvSpPr>
        <p:spPr>
          <a:xfrm>
            <a:off x="1830231" y="1487023"/>
            <a:ext cx="2765640" cy="369332"/>
          </a:xfrm>
          <a:prstGeom prst="rect">
            <a:avLst/>
          </a:prstGeom>
          <a:noFill/>
        </p:spPr>
        <p:txBody>
          <a:bodyPr wrap="square" rtlCol="0">
            <a:spAutoFit/>
          </a:bodyPr>
          <a:lstStyle/>
          <a:p>
            <a:r>
              <a:rPr lang="en-GB" b="1">
                <a:latin typeface="Futura Medium" panose="020B0800000000000000" pitchFamily="34" charset="0"/>
              </a:rPr>
              <a:t>Affiliate market</a:t>
            </a:r>
          </a:p>
        </p:txBody>
      </p:sp>
      <p:sp>
        <p:nvSpPr>
          <p:cNvPr id="15" name="TextBox 14">
            <a:extLst>
              <a:ext uri="{FF2B5EF4-FFF2-40B4-BE49-F238E27FC236}">
                <a16:creationId xmlns:a16="http://schemas.microsoft.com/office/drawing/2014/main" id="{99388524-15A8-8E22-4E8F-16CB10831CB5}"/>
              </a:ext>
            </a:extLst>
          </p:cNvPr>
          <p:cNvSpPr txBox="1"/>
          <p:nvPr/>
        </p:nvSpPr>
        <p:spPr>
          <a:xfrm>
            <a:off x="8073082" y="1375252"/>
            <a:ext cx="2765640" cy="369332"/>
          </a:xfrm>
          <a:prstGeom prst="rect">
            <a:avLst/>
          </a:prstGeom>
          <a:noFill/>
        </p:spPr>
        <p:txBody>
          <a:bodyPr wrap="square" rtlCol="0">
            <a:spAutoFit/>
          </a:bodyPr>
          <a:lstStyle/>
          <a:p>
            <a:r>
              <a:rPr lang="en-GB" b="1">
                <a:latin typeface="Futura Medium" panose="020B0800000000000000" pitchFamily="34" charset="0"/>
              </a:rPr>
              <a:t>Customer market</a:t>
            </a:r>
          </a:p>
        </p:txBody>
      </p:sp>
      <p:cxnSp>
        <p:nvCxnSpPr>
          <p:cNvPr id="23" name="Connector: Curved 22">
            <a:extLst>
              <a:ext uri="{FF2B5EF4-FFF2-40B4-BE49-F238E27FC236}">
                <a16:creationId xmlns:a16="http://schemas.microsoft.com/office/drawing/2014/main" id="{2316AF87-FA75-AA36-4864-597341F506BD}"/>
              </a:ext>
            </a:extLst>
          </p:cNvPr>
          <p:cNvCxnSpPr>
            <a:cxnSpLocks/>
            <a:stCxn id="11" idx="3"/>
            <a:endCxn id="12" idx="0"/>
          </p:cNvCxnSpPr>
          <p:nvPr/>
        </p:nvCxnSpPr>
        <p:spPr>
          <a:xfrm>
            <a:off x="2310569" y="2351057"/>
            <a:ext cx="2090904" cy="614270"/>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Curved 23">
            <a:extLst>
              <a:ext uri="{FF2B5EF4-FFF2-40B4-BE49-F238E27FC236}">
                <a16:creationId xmlns:a16="http://schemas.microsoft.com/office/drawing/2014/main" id="{9A895BD4-E67F-A9DE-6213-F26EC588F27A}"/>
              </a:ext>
            </a:extLst>
          </p:cNvPr>
          <p:cNvCxnSpPr>
            <a:cxnSpLocks/>
            <a:stCxn id="12" idx="2"/>
            <a:endCxn id="13" idx="0"/>
          </p:cNvCxnSpPr>
          <p:nvPr/>
        </p:nvCxnSpPr>
        <p:spPr>
          <a:xfrm rot="5400000">
            <a:off x="2587470" y="2599400"/>
            <a:ext cx="678163" cy="294984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or: Curved 24">
            <a:extLst>
              <a:ext uri="{FF2B5EF4-FFF2-40B4-BE49-F238E27FC236}">
                <a16:creationId xmlns:a16="http://schemas.microsoft.com/office/drawing/2014/main" id="{F608A78C-A7FA-4ECF-39F2-42296DF8F0C8}"/>
              </a:ext>
            </a:extLst>
          </p:cNvPr>
          <p:cNvCxnSpPr>
            <a:cxnSpLocks/>
            <a:stCxn id="13" idx="2"/>
            <a:endCxn id="19" idx="0"/>
          </p:cNvCxnSpPr>
          <p:nvPr/>
        </p:nvCxnSpPr>
        <p:spPr>
          <a:xfrm rot="16200000" flipH="1">
            <a:off x="2610700" y="3917474"/>
            <a:ext cx="474733" cy="2792875"/>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or: Curved 25">
            <a:extLst>
              <a:ext uri="{FF2B5EF4-FFF2-40B4-BE49-F238E27FC236}">
                <a16:creationId xmlns:a16="http://schemas.microsoft.com/office/drawing/2014/main" id="{F7FEC1C4-FCB8-22AB-E465-DB6B6E67B682}"/>
              </a:ext>
            </a:extLst>
          </p:cNvPr>
          <p:cNvCxnSpPr>
            <a:cxnSpLocks/>
            <a:stCxn id="16" idx="3"/>
            <a:endCxn id="17" idx="0"/>
          </p:cNvCxnSpPr>
          <p:nvPr/>
        </p:nvCxnSpPr>
        <p:spPr>
          <a:xfrm>
            <a:off x="7994511" y="2102594"/>
            <a:ext cx="2366496" cy="411905"/>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Curved 26">
            <a:extLst>
              <a:ext uri="{FF2B5EF4-FFF2-40B4-BE49-F238E27FC236}">
                <a16:creationId xmlns:a16="http://schemas.microsoft.com/office/drawing/2014/main" id="{7D4F21F3-4DAA-8609-014C-37D952A5407F}"/>
              </a:ext>
            </a:extLst>
          </p:cNvPr>
          <p:cNvCxnSpPr>
            <a:cxnSpLocks/>
            <a:stCxn id="17" idx="1"/>
            <a:endCxn id="22" idx="0"/>
          </p:cNvCxnSpPr>
          <p:nvPr/>
        </p:nvCxnSpPr>
        <p:spPr>
          <a:xfrm rot="10800000" flipV="1">
            <a:off x="7225610" y="2899455"/>
            <a:ext cx="2264884" cy="38495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or: Curved 27">
            <a:extLst>
              <a:ext uri="{FF2B5EF4-FFF2-40B4-BE49-F238E27FC236}">
                <a16:creationId xmlns:a16="http://schemas.microsoft.com/office/drawing/2014/main" id="{62ADC1AB-7C0E-30FA-6A62-F33D1BD1D279}"/>
              </a:ext>
            </a:extLst>
          </p:cNvPr>
          <p:cNvCxnSpPr>
            <a:cxnSpLocks/>
            <a:stCxn id="22" idx="3"/>
            <a:endCxn id="18" idx="0"/>
          </p:cNvCxnSpPr>
          <p:nvPr/>
        </p:nvCxnSpPr>
        <p:spPr>
          <a:xfrm>
            <a:off x="8096122" y="3669370"/>
            <a:ext cx="2294897" cy="38495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Curved 28">
            <a:extLst>
              <a:ext uri="{FF2B5EF4-FFF2-40B4-BE49-F238E27FC236}">
                <a16:creationId xmlns:a16="http://schemas.microsoft.com/office/drawing/2014/main" id="{F4FF896F-81AE-C435-99A7-361713758097}"/>
              </a:ext>
            </a:extLst>
          </p:cNvPr>
          <p:cNvCxnSpPr>
            <a:cxnSpLocks/>
            <a:stCxn id="18" idx="1"/>
            <a:endCxn id="20" idx="0"/>
          </p:cNvCxnSpPr>
          <p:nvPr/>
        </p:nvCxnSpPr>
        <p:spPr>
          <a:xfrm rot="10800000" flipV="1">
            <a:off x="7211344" y="4439283"/>
            <a:ext cx="2279150" cy="38495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Curved 29">
            <a:extLst>
              <a:ext uri="{FF2B5EF4-FFF2-40B4-BE49-F238E27FC236}">
                <a16:creationId xmlns:a16="http://schemas.microsoft.com/office/drawing/2014/main" id="{8B63077E-8583-B551-A912-312B10942CD5}"/>
              </a:ext>
            </a:extLst>
          </p:cNvPr>
          <p:cNvCxnSpPr>
            <a:cxnSpLocks/>
            <a:stCxn id="20" idx="3"/>
            <a:endCxn id="21" idx="0"/>
          </p:cNvCxnSpPr>
          <p:nvPr/>
        </p:nvCxnSpPr>
        <p:spPr>
          <a:xfrm>
            <a:off x="8073082" y="5250616"/>
            <a:ext cx="2447323" cy="426375"/>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801855104"/>
      </p:ext>
    </p:extLst>
  </p:cSld>
  <p:clrMapOvr>
    <a:masterClrMapping/>
  </p:clrMapOvr>
  <mc:AlternateContent xmlns:mc="http://schemas.openxmlformats.org/markup-compatibility/2006" xmlns:p14="http://schemas.microsoft.com/office/powerpoint/2010/main">
    <mc:Choice Requires="p14">
      <p:transition spd="slow" p14:dur="2000" advTm="60850"/>
    </mc:Choice>
    <mc:Fallback xmlns="">
      <p:transition spd="slow" advTm="608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31" grpId="0" animBg="1"/>
      <p:bldP spid="32" grpId="0" animBg="1"/>
      <p:bldP spid="33" grpId="0" animBg="1"/>
      <p:bldP spid="34"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3BCEFA2-2DB0-B6C8-9F79-6849CE155CF7}"/>
              </a:ext>
            </a:extLst>
          </p:cNvPr>
          <p:cNvSpPr/>
          <p:nvPr/>
        </p:nvSpPr>
        <p:spPr>
          <a:xfrm>
            <a:off x="0" y="2560519"/>
            <a:ext cx="12192000" cy="201785"/>
          </a:xfrm>
          <a:prstGeom prst="rect">
            <a:avLst/>
          </a:prstGeom>
          <a:solidFill>
            <a:srgbClr val="1C4A98">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Rounded Corners 71">
            <a:extLst>
              <a:ext uri="{FF2B5EF4-FFF2-40B4-BE49-F238E27FC236}">
                <a16:creationId xmlns:a16="http://schemas.microsoft.com/office/drawing/2014/main" id="{45151F39-B644-4620-EFF5-067B5BBBCBE6}"/>
              </a:ext>
            </a:extLst>
          </p:cNvPr>
          <p:cNvSpPr/>
          <p:nvPr/>
        </p:nvSpPr>
        <p:spPr>
          <a:xfrm>
            <a:off x="782304" y="2369197"/>
            <a:ext cx="1964578" cy="54519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App Development</a:t>
            </a:r>
          </a:p>
        </p:txBody>
      </p:sp>
      <p:sp>
        <p:nvSpPr>
          <p:cNvPr id="75" name="Rectangle: Rounded Corners 74">
            <a:extLst>
              <a:ext uri="{FF2B5EF4-FFF2-40B4-BE49-F238E27FC236}">
                <a16:creationId xmlns:a16="http://schemas.microsoft.com/office/drawing/2014/main" id="{E6EDD184-014B-410A-F487-07BDDF15E405}"/>
              </a:ext>
            </a:extLst>
          </p:cNvPr>
          <p:cNvSpPr/>
          <p:nvPr/>
        </p:nvSpPr>
        <p:spPr>
          <a:xfrm>
            <a:off x="3684213" y="2365284"/>
            <a:ext cx="1964578" cy="54519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Restaurant Recruitment</a:t>
            </a:r>
          </a:p>
        </p:txBody>
      </p:sp>
      <p:sp>
        <p:nvSpPr>
          <p:cNvPr id="76" name="Rectangle: Rounded Corners 75">
            <a:extLst>
              <a:ext uri="{FF2B5EF4-FFF2-40B4-BE49-F238E27FC236}">
                <a16:creationId xmlns:a16="http://schemas.microsoft.com/office/drawing/2014/main" id="{630E7DA3-C306-09A0-AF7E-96B5DE1429BD}"/>
              </a:ext>
            </a:extLst>
          </p:cNvPr>
          <p:cNvSpPr/>
          <p:nvPr/>
        </p:nvSpPr>
        <p:spPr>
          <a:xfrm>
            <a:off x="6510292" y="2328307"/>
            <a:ext cx="1964578" cy="54519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Public Advertising</a:t>
            </a:r>
          </a:p>
        </p:txBody>
      </p:sp>
      <p:sp>
        <p:nvSpPr>
          <p:cNvPr id="77" name="Rectangle: Rounded Corners 76">
            <a:extLst>
              <a:ext uri="{FF2B5EF4-FFF2-40B4-BE49-F238E27FC236}">
                <a16:creationId xmlns:a16="http://schemas.microsoft.com/office/drawing/2014/main" id="{A0383461-56F0-C129-B632-91A2619F904C}"/>
              </a:ext>
            </a:extLst>
          </p:cNvPr>
          <p:cNvSpPr/>
          <p:nvPr/>
        </p:nvSpPr>
        <p:spPr>
          <a:xfrm>
            <a:off x="9287518" y="2356792"/>
            <a:ext cx="1964578" cy="54519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Launch</a:t>
            </a:r>
          </a:p>
        </p:txBody>
      </p:sp>
      <p:sp>
        <p:nvSpPr>
          <p:cNvPr id="3" name="Rectangle: Rounded Corners 2">
            <a:extLst>
              <a:ext uri="{FF2B5EF4-FFF2-40B4-BE49-F238E27FC236}">
                <a16:creationId xmlns:a16="http://schemas.microsoft.com/office/drawing/2014/main" id="{A38014A9-EF12-602E-A524-FA9FCE57AF1C}"/>
              </a:ext>
            </a:extLst>
          </p:cNvPr>
          <p:cNvSpPr/>
          <p:nvPr/>
        </p:nvSpPr>
        <p:spPr>
          <a:xfrm>
            <a:off x="782304" y="2369197"/>
            <a:ext cx="1964578" cy="545190"/>
          </a:xfrm>
          <a:prstGeom prst="round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App Development</a:t>
            </a:r>
          </a:p>
        </p:txBody>
      </p:sp>
      <p:sp>
        <p:nvSpPr>
          <p:cNvPr id="4" name="Rectangle: Rounded Corners 3">
            <a:extLst>
              <a:ext uri="{FF2B5EF4-FFF2-40B4-BE49-F238E27FC236}">
                <a16:creationId xmlns:a16="http://schemas.microsoft.com/office/drawing/2014/main" id="{8B094618-F9CE-7D5C-B63A-4D6BD8F4E584}"/>
              </a:ext>
            </a:extLst>
          </p:cNvPr>
          <p:cNvSpPr/>
          <p:nvPr/>
        </p:nvSpPr>
        <p:spPr>
          <a:xfrm>
            <a:off x="3684213" y="2365284"/>
            <a:ext cx="1964578" cy="545190"/>
          </a:xfrm>
          <a:prstGeom prst="round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Restaurant Recruitment</a:t>
            </a:r>
          </a:p>
        </p:txBody>
      </p:sp>
      <p:sp>
        <p:nvSpPr>
          <p:cNvPr id="9" name="Rectangle: Rounded Corners 8">
            <a:extLst>
              <a:ext uri="{FF2B5EF4-FFF2-40B4-BE49-F238E27FC236}">
                <a16:creationId xmlns:a16="http://schemas.microsoft.com/office/drawing/2014/main" id="{8045D740-14D1-6258-ECBB-F96552C4EE5C}"/>
              </a:ext>
            </a:extLst>
          </p:cNvPr>
          <p:cNvSpPr/>
          <p:nvPr/>
        </p:nvSpPr>
        <p:spPr>
          <a:xfrm>
            <a:off x="6510292" y="2328307"/>
            <a:ext cx="1964578" cy="545190"/>
          </a:xfrm>
          <a:prstGeom prst="round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Public Advertising</a:t>
            </a:r>
          </a:p>
        </p:txBody>
      </p:sp>
      <p:sp>
        <p:nvSpPr>
          <p:cNvPr id="14" name="Rectangle: Rounded Corners 13">
            <a:extLst>
              <a:ext uri="{FF2B5EF4-FFF2-40B4-BE49-F238E27FC236}">
                <a16:creationId xmlns:a16="http://schemas.microsoft.com/office/drawing/2014/main" id="{D470AC26-562D-BC4F-50A1-CBA76A4AF3A2}"/>
              </a:ext>
            </a:extLst>
          </p:cNvPr>
          <p:cNvSpPr/>
          <p:nvPr/>
        </p:nvSpPr>
        <p:spPr>
          <a:xfrm>
            <a:off x="9287518" y="2356792"/>
            <a:ext cx="1964578" cy="545190"/>
          </a:xfrm>
          <a:prstGeom prst="round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Launch</a:t>
            </a:r>
          </a:p>
        </p:txBody>
      </p:sp>
      <p:sp>
        <p:nvSpPr>
          <p:cNvPr id="50" name="Isosceles Triangle 49">
            <a:extLst>
              <a:ext uri="{FF2B5EF4-FFF2-40B4-BE49-F238E27FC236}">
                <a16:creationId xmlns:a16="http://schemas.microsoft.com/office/drawing/2014/main" id="{ECB77C39-6473-4367-1584-129AF7304C54}"/>
              </a:ext>
            </a:extLst>
          </p:cNvPr>
          <p:cNvSpPr/>
          <p:nvPr/>
        </p:nvSpPr>
        <p:spPr>
          <a:xfrm rot="10800000">
            <a:off x="1622170" y="3907618"/>
            <a:ext cx="286328" cy="318152"/>
          </a:xfrm>
          <a:prstGeom prst="triangle">
            <a:avLst/>
          </a:prstGeom>
          <a:solidFill>
            <a:srgbClr val="1C4A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284610D-089E-CABB-75CB-E9D2B3DCB168}"/>
              </a:ext>
            </a:extLst>
          </p:cNvPr>
          <p:cNvSpPr/>
          <p:nvPr/>
        </p:nvSpPr>
        <p:spPr>
          <a:xfrm>
            <a:off x="0" y="581848"/>
            <a:ext cx="6334125"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BF23F9D8-1EA3-8312-F1A2-87736F586D26}"/>
              </a:ext>
            </a:extLst>
          </p:cNvPr>
          <p:cNvSpPr>
            <a:spLocks noGrp="1"/>
          </p:cNvSpPr>
          <p:nvPr>
            <p:ph type="title"/>
          </p:nvPr>
        </p:nvSpPr>
        <p:spPr/>
        <p:txBody>
          <a:bodyPr/>
          <a:lstStyle/>
          <a:p>
            <a:r>
              <a:rPr lang="en-GB">
                <a:solidFill>
                  <a:schemeClr val="bg1"/>
                </a:solidFill>
              </a:rPr>
              <a:t>Route to Market</a:t>
            </a:r>
          </a:p>
        </p:txBody>
      </p:sp>
      <p:sp>
        <p:nvSpPr>
          <p:cNvPr id="39" name="Rectangle 38">
            <a:extLst>
              <a:ext uri="{FF2B5EF4-FFF2-40B4-BE49-F238E27FC236}">
                <a16:creationId xmlns:a16="http://schemas.microsoft.com/office/drawing/2014/main" id="{770AE8F3-700D-F747-DE3C-DCD9126BAAC0}"/>
              </a:ext>
            </a:extLst>
          </p:cNvPr>
          <p:cNvSpPr/>
          <p:nvPr/>
        </p:nvSpPr>
        <p:spPr>
          <a:xfrm flipV="1">
            <a:off x="0" y="4522629"/>
            <a:ext cx="12192000" cy="45719"/>
          </a:xfrm>
          <a:prstGeom prst="rect">
            <a:avLst/>
          </a:prstGeom>
          <a:solidFill>
            <a:srgbClr val="1C4A98">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205FB6AD-606E-3804-16D0-A721C0458615}"/>
              </a:ext>
            </a:extLst>
          </p:cNvPr>
          <p:cNvSpPr/>
          <p:nvPr/>
        </p:nvSpPr>
        <p:spPr>
          <a:xfrm>
            <a:off x="1595756" y="4337902"/>
            <a:ext cx="369454" cy="369454"/>
          </a:xfrm>
          <a:prstGeom prst="ellipse">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939C935-06AE-8DD6-5F6D-7EB9D6FED356}"/>
              </a:ext>
            </a:extLst>
          </p:cNvPr>
          <p:cNvSpPr/>
          <p:nvPr/>
        </p:nvSpPr>
        <p:spPr>
          <a:xfrm>
            <a:off x="4463646" y="4342288"/>
            <a:ext cx="369454" cy="369454"/>
          </a:xfrm>
          <a:prstGeom prst="ellipse">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02A0873C-E3D2-C038-1BDF-2FD0DBFAE6FF}"/>
              </a:ext>
            </a:extLst>
          </p:cNvPr>
          <p:cNvSpPr/>
          <p:nvPr/>
        </p:nvSpPr>
        <p:spPr>
          <a:xfrm>
            <a:off x="10171718" y="4335963"/>
            <a:ext cx="369454" cy="369454"/>
          </a:xfrm>
          <a:prstGeom prst="ellipse">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9727C762-CB80-F932-9FE0-127D7BC5D76F}"/>
              </a:ext>
            </a:extLst>
          </p:cNvPr>
          <p:cNvSpPr/>
          <p:nvPr/>
        </p:nvSpPr>
        <p:spPr>
          <a:xfrm>
            <a:off x="7307854" y="4357351"/>
            <a:ext cx="369454" cy="369454"/>
          </a:xfrm>
          <a:prstGeom prst="ellipse">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668F5DC6-EECA-C5A1-ACBE-9CC854E9B302}"/>
              </a:ext>
            </a:extLst>
          </p:cNvPr>
          <p:cNvSpPr/>
          <p:nvPr/>
        </p:nvSpPr>
        <p:spPr>
          <a:xfrm>
            <a:off x="1391849" y="3273712"/>
            <a:ext cx="746962" cy="746962"/>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63500">
            <a:solidFill>
              <a:srgbClr val="1C4A9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Isosceles Triangle 50">
            <a:extLst>
              <a:ext uri="{FF2B5EF4-FFF2-40B4-BE49-F238E27FC236}">
                <a16:creationId xmlns:a16="http://schemas.microsoft.com/office/drawing/2014/main" id="{A138438E-EBDA-364B-7F42-92BE4D4B126C}"/>
              </a:ext>
            </a:extLst>
          </p:cNvPr>
          <p:cNvSpPr/>
          <p:nvPr/>
        </p:nvSpPr>
        <p:spPr>
          <a:xfrm rot="10800000">
            <a:off x="4508533" y="3893763"/>
            <a:ext cx="286328" cy="318152"/>
          </a:xfrm>
          <a:prstGeom prst="triangle">
            <a:avLst/>
          </a:prstGeom>
          <a:solidFill>
            <a:srgbClr val="1C4A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CE947F08-2AE9-DD51-2763-63750B3FDA41}"/>
              </a:ext>
            </a:extLst>
          </p:cNvPr>
          <p:cNvSpPr/>
          <p:nvPr/>
        </p:nvSpPr>
        <p:spPr>
          <a:xfrm>
            <a:off x="4278212" y="3259857"/>
            <a:ext cx="746962" cy="746962"/>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63500">
            <a:solidFill>
              <a:srgbClr val="1C4A9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Isosceles Triangle 52">
            <a:extLst>
              <a:ext uri="{FF2B5EF4-FFF2-40B4-BE49-F238E27FC236}">
                <a16:creationId xmlns:a16="http://schemas.microsoft.com/office/drawing/2014/main" id="{B951ED7F-484D-A814-0B2D-43A8024606A4}"/>
              </a:ext>
            </a:extLst>
          </p:cNvPr>
          <p:cNvSpPr/>
          <p:nvPr/>
        </p:nvSpPr>
        <p:spPr>
          <a:xfrm rot="10800000">
            <a:off x="7334269" y="3894517"/>
            <a:ext cx="286328" cy="318152"/>
          </a:xfrm>
          <a:prstGeom prst="triangle">
            <a:avLst/>
          </a:prstGeom>
          <a:solidFill>
            <a:srgbClr val="1C4A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B78A6C65-BC17-73FC-D34A-6E13348630F4}"/>
              </a:ext>
            </a:extLst>
          </p:cNvPr>
          <p:cNvSpPr/>
          <p:nvPr/>
        </p:nvSpPr>
        <p:spPr>
          <a:xfrm>
            <a:off x="7103948" y="3260611"/>
            <a:ext cx="746962" cy="746962"/>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63500">
            <a:solidFill>
              <a:srgbClr val="1C4A9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Isosceles Triangle 54">
            <a:extLst>
              <a:ext uri="{FF2B5EF4-FFF2-40B4-BE49-F238E27FC236}">
                <a16:creationId xmlns:a16="http://schemas.microsoft.com/office/drawing/2014/main" id="{1153440C-03C0-B720-A0AB-BBAD61E78637}"/>
              </a:ext>
            </a:extLst>
          </p:cNvPr>
          <p:cNvSpPr/>
          <p:nvPr/>
        </p:nvSpPr>
        <p:spPr>
          <a:xfrm rot="10800000">
            <a:off x="10207370" y="3876000"/>
            <a:ext cx="286328" cy="318152"/>
          </a:xfrm>
          <a:prstGeom prst="triangle">
            <a:avLst/>
          </a:prstGeom>
          <a:solidFill>
            <a:srgbClr val="1C4A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A76E516B-38B9-5736-A62F-752353613B66}"/>
              </a:ext>
            </a:extLst>
          </p:cNvPr>
          <p:cNvSpPr/>
          <p:nvPr/>
        </p:nvSpPr>
        <p:spPr>
          <a:xfrm>
            <a:off x="9977049" y="3242094"/>
            <a:ext cx="746962" cy="746962"/>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63500">
            <a:solidFill>
              <a:srgbClr val="1C4A9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F2AA66EC-90F9-8EB2-D310-2694CA95C2FC}"/>
              </a:ext>
            </a:extLst>
          </p:cNvPr>
          <p:cNvSpPr/>
          <p:nvPr/>
        </p:nvSpPr>
        <p:spPr>
          <a:xfrm>
            <a:off x="3684213" y="4902513"/>
            <a:ext cx="1964578" cy="169557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a:solidFill>
                  <a:schemeClr val="tx1"/>
                </a:solidFill>
              </a:rPr>
              <a:t>In person meetings with restaurants</a:t>
            </a:r>
          </a:p>
          <a:p>
            <a:pPr algn="ctr"/>
            <a:endParaRPr lang="en-GB" sz="1300">
              <a:solidFill>
                <a:schemeClr val="tx1"/>
              </a:solidFill>
            </a:endParaRPr>
          </a:p>
          <a:p>
            <a:pPr algn="ctr"/>
            <a:r>
              <a:rPr lang="en-GB" sz="1300">
                <a:solidFill>
                  <a:schemeClr val="tx1"/>
                </a:solidFill>
              </a:rPr>
              <a:t>Building strong partnerships</a:t>
            </a:r>
          </a:p>
        </p:txBody>
      </p:sp>
      <p:sp>
        <p:nvSpPr>
          <p:cNvPr id="28" name="Rectangle: Rounded Corners 27">
            <a:extLst>
              <a:ext uri="{FF2B5EF4-FFF2-40B4-BE49-F238E27FC236}">
                <a16:creationId xmlns:a16="http://schemas.microsoft.com/office/drawing/2014/main" id="{FBB9E796-1681-631F-DC57-0E3FD9094A2F}"/>
              </a:ext>
            </a:extLst>
          </p:cNvPr>
          <p:cNvSpPr/>
          <p:nvPr/>
        </p:nvSpPr>
        <p:spPr>
          <a:xfrm>
            <a:off x="6510292" y="4865536"/>
            <a:ext cx="1964578" cy="169557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a:solidFill>
                  <a:schemeClr val="tx1"/>
                </a:solidFill>
              </a:rPr>
              <a:t>Traditional advertising methods: billboards, magazines, etc.</a:t>
            </a:r>
          </a:p>
          <a:p>
            <a:pPr algn="ctr"/>
            <a:endParaRPr lang="en-GB" sz="1300">
              <a:solidFill>
                <a:schemeClr val="tx1"/>
              </a:solidFill>
            </a:endParaRPr>
          </a:p>
          <a:p>
            <a:pPr algn="ctr"/>
            <a:r>
              <a:rPr lang="en-GB" sz="1300">
                <a:solidFill>
                  <a:schemeClr val="tx1"/>
                </a:solidFill>
              </a:rPr>
              <a:t>Social media and partnerships</a:t>
            </a:r>
          </a:p>
        </p:txBody>
      </p:sp>
      <p:sp>
        <p:nvSpPr>
          <p:cNvPr id="35" name="Rectangle: Rounded Corners 34">
            <a:extLst>
              <a:ext uri="{FF2B5EF4-FFF2-40B4-BE49-F238E27FC236}">
                <a16:creationId xmlns:a16="http://schemas.microsoft.com/office/drawing/2014/main" id="{DD8349D5-60A4-A807-FCB1-F5EDA62A2B3C}"/>
              </a:ext>
            </a:extLst>
          </p:cNvPr>
          <p:cNvSpPr/>
          <p:nvPr/>
        </p:nvSpPr>
        <p:spPr>
          <a:xfrm>
            <a:off x="9287518" y="4894021"/>
            <a:ext cx="1964578" cy="169557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a:solidFill>
                  <a:schemeClr val="tx1"/>
                </a:solidFill>
              </a:rPr>
              <a:t>Initial app launch</a:t>
            </a:r>
          </a:p>
          <a:p>
            <a:pPr algn="ctr"/>
            <a:endParaRPr lang="en-GB" sz="1300">
              <a:solidFill>
                <a:schemeClr val="tx1"/>
              </a:solidFill>
            </a:endParaRPr>
          </a:p>
          <a:p>
            <a:pPr algn="ctr"/>
            <a:r>
              <a:rPr lang="en-GB" sz="1300">
                <a:solidFill>
                  <a:schemeClr val="tx1"/>
                </a:solidFill>
              </a:rPr>
              <a:t>Continued development to maintain competitive advantage</a:t>
            </a:r>
          </a:p>
        </p:txBody>
      </p:sp>
      <p:sp>
        <p:nvSpPr>
          <p:cNvPr id="57" name="Rectangle: Rounded Corners 56">
            <a:extLst>
              <a:ext uri="{FF2B5EF4-FFF2-40B4-BE49-F238E27FC236}">
                <a16:creationId xmlns:a16="http://schemas.microsoft.com/office/drawing/2014/main" id="{FBFA62CE-4EB2-74BA-4788-49A3447B6C3C}"/>
              </a:ext>
            </a:extLst>
          </p:cNvPr>
          <p:cNvSpPr/>
          <p:nvPr/>
        </p:nvSpPr>
        <p:spPr>
          <a:xfrm>
            <a:off x="782304" y="4907504"/>
            <a:ext cx="1964578" cy="169557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a:solidFill>
                  <a:schemeClr val="tx1"/>
                </a:solidFill>
              </a:rPr>
              <a:t>Full-front end and back-end development.</a:t>
            </a:r>
          </a:p>
          <a:p>
            <a:pPr algn="ctr"/>
            <a:endParaRPr lang="en-GB" sz="1300">
              <a:solidFill>
                <a:schemeClr val="tx1"/>
              </a:solidFill>
            </a:endParaRPr>
          </a:p>
          <a:p>
            <a:pPr algn="ctr"/>
            <a:r>
              <a:rPr lang="en-GB" sz="1300">
                <a:solidFill>
                  <a:schemeClr val="tx1"/>
                </a:solidFill>
              </a:rPr>
              <a:t>Curated by team and outside consultancy</a:t>
            </a:r>
          </a:p>
        </p:txBody>
      </p:sp>
    </p:spTree>
    <p:custDataLst>
      <p:tags r:id="rId1"/>
    </p:custDataLst>
    <p:extLst>
      <p:ext uri="{BB962C8B-B14F-4D97-AF65-F5344CB8AC3E}">
        <p14:creationId xmlns:p14="http://schemas.microsoft.com/office/powerpoint/2010/main" val="1398739679"/>
      </p:ext>
    </p:extLst>
  </p:cSld>
  <p:clrMapOvr>
    <a:masterClrMapping/>
  </p:clrMapOvr>
  <mc:AlternateContent xmlns:mc="http://schemas.openxmlformats.org/markup-compatibility/2006" xmlns:p14="http://schemas.microsoft.com/office/powerpoint/2010/main">
    <mc:Choice Requires="p14">
      <p:transition spd="slow" p14:dur="2000" advTm="53157"/>
    </mc:Choice>
    <mc:Fallback xmlns="">
      <p:transition spd="slow" advTm="531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childTnLst>
                          </p:cTn>
                        </p:par>
                        <p:par>
                          <p:cTn id="79" fill="hold">
                            <p:stCondLst>
                              <p:cond delay="1500"/>
                            </p:stCondLst>
                            <p:childTnLst>
                              <p:par>
                                <p:cTn id="80" presetID="10" presetClass="entr" presetSubtype="0" fill="hold" grpId="0" nodeType="after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par>
                          <p:cTn id="83" fill="hold">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4" grpId="0" animBg="1"/>
      <p:bldP spid="50" grpId="0" animBg="1"/>
      <p:bldP spid="40" grpId="0" animBg="1"/>
      <p:bldP spid="41" grpId="0" animBg="1"/>
      <p:bldP spid="42" grpId="0" animBg="1"/>
      <p:bldP spid="43" grpId="0" animBg="1"/>
      <p:bldP spid="49" grpId="0" animBg="1"/>
      <p:bldP spid="51" grpId="0" animBg="1"/>
      <p:bldP spid="52" grpId="0" animBg="1"/>
      <p:bldP spid="53" grpId="0" animBg="1"/>
      <p:bldP spid="54" grpId="0" animBg="1"/>
      <p:bldP spid="55" grpId="0" animBg="1"/>
      <p:bldP spid="56" grpId="0" animBg="1"/>
      <p:bldP spid="26" grpId="0" animBg="1"/>
      <p:bldP spid="28" grpId="0" animBg="1"/>
      <p:bldP spid="35"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35A355-41D3-8832-4F3C-FE3DB3A919BA}"/>
              </a:ext>
            </a:extLst>
          </p:cNvPr>
          <p:cNvSpPr/>
          <p:nvPr/>
        </p:nvSpPr>
        <p:spPr>
          <a:xfrm>
            <a:off x="0" y="581848"/>
            <a:ext cx="6334125"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ED9D6899-C7C1-DCD1-A753-55BB0C475746}"/>
              </a:ext>
            </a:extLst>
          </p:cNvPr>
          <p:cNvSpPr>
            <a:spLocks noGrp="1"/>
          </p:cNvSpPr>
          <p:nvPr>
            <p:ph type="title"/>
          </p:nvPr>
        </p:nvSpPr>
        <p:spPr/>
        <p:txBody>
          <a:bodyPr/>
          <a:lstStyle/>
          <a:p>
            <a:r>
              <a:rPr lang="en-GB">
                <a:solidFill>
                  <a:schemeClr val="bg1"/>
                </a:solidFill>
              </a:rPr>
              <a:t>Business Insight</a:t>
            </a:r>
          </a:p>
        </p:txBody>
      </p:sp>
      <p:sp>
        <p:nvSpPr>
          <p:cNvPr id="4" name="Rectangle 3">
            <a:extLst>
              <a:ext uri="{FF2B5EF4-FFF2-40B4-BE49-F238E27FC236}">
                <a16:creationId xmlns:a16="http://schemas.microsoft.com/office/drawing/2014/main" id="{0B5350C7-B6D9-0497-3403-52D502D4C6B2}"/>
              </a:ext>
            </a:extLst>
          </p:cNvPr>
          <p:cNvSpPr/>
          <p:nvPr/>
        </p:nvSpPr>
        <p:spPr>
          <a:xfrm>
            <a:off x="0" y="1973943"/>
            <a:ext cx="12192000" cy="4885093"/>
          </a:xfrm>
          <a:prstGeom prst="rect">
            <a:avLst/>
          </a:prstGeom>
          <a:solidFill>
            <a:srgbClr val="1C4A98">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17F92D-C949-99CD-BAAC-8C42239902C8}"/>
              </a:ext>
            </a:extLst>
          </p:cNvPr>
          <p:cNvSpPr/>
          <p:nvPr/>
        </p:nvSpPr>
        <p:spPr>
          <a:xfrm>
            <a:off x="838195" y="3453173"/>
            <a:ext cx="10631557" cy="751668"/>
          </a:xfrm>
          <a:prstGeom prst="roundRect">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chemeClr val="tx1"/>
                </a:solidFill>
              </a:rPr>
              <a:t>Breaking even [for our restaurant] is removing tax and dividing by 3, would be happy to do this.</a:t>
            </a:r>
          </a:p>
        </p:txBody>
      </p:sp>
      <p:sp>
        <p:nvSpPr>
          <p:cNvPr id="6" name="Rectangle: Rounded Corners 5">
            <a:extLst>
              <a:ext uri="{FF2B5EF4-FFF2-40B4-BE49-F238E27FC236}">
                <a16:creationId xmlns:a16="http://schemas.microsoft.com/office/drawing/2014/main" id="{FBE2753A-5EE8-0126-A88C-A745917CA5C3}"/>
              </a:ext>
            </a:extLst>
          </p:cNvPr>
          <p:cNvSpPr/>
          <p:nvPr/>
        </p:nvSpPr>
        <p:spPr>
          <a:xfrm>
            <a:off x="838195" y="2277326"/>
            <a:ext cx="10631557" cy="751668"/>
          </a:xfrm>
          <a:prstGeom prst="roundRect">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chemeClr val="tx1"/>
                </a:solidFill>
              </a:rPr>
              <a:t>The most annoying part is when the chef has to stop and think about the meal they’ve cooked, where it's supposed to go now and what to do with it, this provides a great solution to that problem.</a:t>
            </a:r>
          </a:p>
        </p:txBody>
      </p:sp>
      <p:sp>
        <p:nvSpPr>
          <p:cNvPr id="7" name="Rectangle: Rounded Corners 6">
            <a:extLst>
              <a:ext uri="{FF2B5EF4-FFF2-40B4-BE49-F238E27FC236}">
                <a16:creationId xmlns:a16="http://schemas.microsoft.com/office/drawing/2014/main" id="{B0379634-CD21-0F93-7922-AE262D5DE019}"/>
              </a:ext>
            </a:extLst>
          </p:cNvPr>
          <p:cNvSpPr/>
          <p:nvPr/>
        </p:nvSpPr>
        <p:spPr>
          <a:xfrm>
            <a:off x="838195" y="4629020"/>
            <a:ext cx="10631557" cy="751668"/>
          </a:xfrm>
          <a:prstGeom prst="roundRect">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I think the business [Still Tasty] would suit the restaurants a lot better than current options for food waste.</a:t>
            </a:r>
          </a:p>
        </p:txBody>
      </p:sp>
      <p:sp>
        <p:nvSpPr>
          <p:cNvPr id="8" name="Rectangle: Rounded Corners 7">
            <a:extLst>
              <a:ext uri="{FF2B5EF4-FFF2-40B4-BE49-F238E27FC236}">
                <a16:creationId xmlns:a16="http://schemas.microsoft.com/office/drawing/2014/main" id="{10E1AA30-EC8C-9967-D5E9-7BF28F8998CB}"/>
              </a:ext>
            </a:extLst>
          </p:cNvPr>
          <p:cNvSpPr/>
          <p:nvPr/>
        </p:nvSpPr>
        <p:spPr>
          <a:xfrm>
            <a:off x="780221" y="5776686"/>
            <a:ext cx="10631557" cy="751668"/>
          </a:xfrm>
          <a:prstGeom prst="roundRect">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chemeClr val="tx1"/>
                </a:solidFill>
              </a:rPr>
              <a:t>Anything working to limit those costs, any restaurant owner would be interested in.</a:t>
            </a:r>
          </a:p>
        </p:txBody>
      </p:sp>
      <p:pic>
        <p:nvPicPr>
          <p:cNvPr id="9" name="Picture 8" descr="A blue quote marks on a black background&#10;&#10;Description automatically generated">
            <a:extLst>
              <a:ext uri="{FF2B5EF4-FFF2-40B4-BE49-F238E27FC236}">
                <a16:creationId xmlns:a16="http://schemas.microsoft.com/office/drawing/2014/main" id="{B6B42BB0-E888-D8D0-D935-F2180FACB0D6}"/>
              </a:ext>
            </a:extLst>
          </p:cNvPr>
          <p:cNvPicPr>
            <a:picLocks noChangeAspect="1"/>
          </p:cNvPicPr>
          <p:nvPr/>
        </p:nvPicPr>
        <p:blipFill>
          <a:blip r:embed="rId4">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1786231" y="1462754"/>
            <a:ext cx="702775" cy="786550"/>
          </a:xfrm>
          <a:prstGeom prst="rect">
            <a:avLst/>
          </a:prstGeom>
          <a:ln>
            <a:noFill/>
          </a:ln>
          <a:effectLst>
            <a:outerShdw blurRad="292100" dist="139700" dir="2700000" algn="tl" rotWithShape="0">
              <a:srgbClr val="333333">
                <a:alpha val="65000"/>
              </a:srgbClr>
            </a:outerShdw>
          </a:effectLst>
        </p:spPr>
      </p:pic>
      <p:pic>
        <p:nvPicPr>
          <p:cNvPr id="10" name="Picture 9" descr="A blue quote marks on a black background&#10;&#10;Description automatically generated">
            <a:extLst>
              <a:ext uri="{FF2B5EF4-FFF2-40B4-BE49-F238E27FC236}">
                <a16:creationId xmlns:a16="http://schemas.microsoft.com/office/drawing/2014/main" id="{3F2CD79F-F9DD-3F13-261B-CC2030DCD8F4}"/>
              </a:ext>
            </a:extLst>
          </p:cNvPr>
          <p:cNvPicPr>
            <a:picLocks noChangeAspect="1"/>
          </p:cNvPicPr>
          <p:nvPr/>
        </p:nvPicPr>
        <p:blipFill>
          <a:blip r:embed="rId5">
            <a:duotone>
              <a:prstClr val="black"/>
              <a:schemeClr val="accent5">
                <a:lumMod val="50000"/>
                <a:tint val="45000"/>
                <a:satMod val="400000"/>
              </a:schemeClr>
            </a:duotone>
            <a:extLst>
              <a:ext uri="{28A0092B-C50C-407E-A947-70E740481C1C}">
                <a14:useLocalDpi xmlns:a14="http://schemas.microsoft.com/office/drawing/2010/main" val="0"/>
              </a:ext>
            </a:extLst>
          </a:blip>
          <a:stretch>
            <a:fillRect/>
          </a:stretch>
        </p:blipFill>
        <p:spPr>
          <a:xfrm rot="10800000">
            <a:off x="9702994" y="1487991"/>
            <a:ext cx="702775" cy="78655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925656816"/>
      </p:ext>
    </p:extLst>
  </p:cSld>
  <p:clrMapOvr>
    <a:masterClrMapping/>
  </p:clrMapOvr>
  <mc:AlternateContent xmlns:mc="http://schemas.openxmlformats.org/markup-compatibility/2006" xmlns:p14="http://schemas.microsoft.com/office/powerpoint/2010/main">
    <mc:Choice Requires="p14">
      <p:transition spd="slow" p14:dur="2000" advTm="12138"/>
    </mc:Choice>
    <mc:Fallback xmlns="">
      <p:transition spd="slow" advTm="12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F3476C-152A-00C9-D215-B7390F94E99A}"/>
              </a:ext>
            </a:extLst>
          </p:cNvPr>
          <p:cNvSpPr/>
          <p:nvPr/>
        </p:nvSpPr>
        <p:spPr>
          <a:xfrm>
            <a:off x="1" y="581848"/>
            <a:ext cx="5067300" cy="799277"/>
          </a:xfrm>
          <a:prstGeom prst="rect">
            <a:avLst/>
          </a:prstGeom>
          <a:solidFill>
            <a:srgbClr val="1C4A98"/>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7" name="Rectangle 6">
            <a:extLst>
              <a:ext uri="{FF2B5EF4-FFF2-40B4-BE49-F238E27FC236}">
                <a16:creationId xmlns:a16="http://schemas.microsoft.com/office/drawing/2014/main" id="{E21A03A6-A22A-A41B-1915-9007B3A2B853}"/>
              </a:ext>
            </a:extLst>
          </p:cNvPr>
          <p:cNvSpPr/>
          <p:nvPr/>
        </p:nvSpPr>
        <p:spPr>
          <a:xfrm>
            <a:off x="0" y="4448338"/>
            <a:ext cx="11519452" cy="1649896"/>
          </a:xfrm>
          <a:prstGeom prst="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06E056-3AB0-7014-AFB7-E315AF84383F}"/>
              </a:ext>
            </a:extLst>
          </p:cNvPr>
          <p:cNvSpPr>
            <a:spLocks noGrp="1"/>
          </p:cNvSpPr>
          <p:nvPr>
            <p:ph type="title"/>
          </p:nvPr>
        </p:nvSpPr>
        <p:spPr/>
        <p:txBody>
          <a:bodyPr/>
          <a:lstStyle/>
          <a:p>
            <a:r>
              <a:rPr lang="en-GB">
                <a:solidFill>
                  <a:schemeClr val="bg1"/>
                </a:solidFill>
              </a:rPr>
              <a:t>Partnerships</a:t>
            </a:r>
          </a:p>
        </p:txBody>
      </p:sp>
      <p:sp>
        <p:nvSpPr>
          <p:cNvPr id="6" name="Rectangle 5">
            <a:extLst>
              <a:ext uri="{FF2B5EF4-FFF2-40B4-BE49-F238E27FC236}">
                <a16:creationId xmlns:a16="http://schemas.microsoft.com/office/drawing/2014/main" id="{D5EF8902-1D41-57F5-1495-3ABD65632B64}"/>
              </a:ext>
            </a:extLst>
          </p:cNvPr>
          <p:cNvSpPr/>
          <p:nvPr/>
        </p:nvSpPr>
        <p:spPr>
          <a:xfrm>
            <a:off x="523461" y="2191944"/>
            <a:ext cx="11668539" cy="1642190"/>
          </a:xfrm>
          <a:prstGeom prst="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8" name="Oval 7">
            <a:extLst>
              <a:ext uri="{FF2B5EF4-FFF2-40B4-BE49-F238E27FC236}">
                <a16:creationId xmlns:a16="http://schemas.microsoft.com/office/drawing/2014/main" id="{E5935C85-51EC-82DE-CFDE-E70FFD921A76}"/>
              </a:ext>
            </a:extLst>
          </p:cNvPr>
          <p:cNvSpPr/>
          <p:nvPr/>
        </p:nvSpPr>
        <p:spPr>
          <a:xfrm>
            <a:off x="9352832" y="1894446"/>
            <a:ext cx="2166620" cy="2166620"/>
          </a:xfrm>
          <a:prstGeom prst="ellipse">
            <a:avLst/>
          </a:prstGeom>
          <a:solidFill>
            <a:schemeClr val="bg1"/>
          </a:solidFill>
          <a:ln w="196850">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2F2E23D7-8D9E-E115-008B-E76FF661EF52}"/>
              </a:ext>
            </a:extLst>
          </p:cNvPr>
          <p:cNvPicPr>
            <a:picLocks noChangeAspect="1"/>
          </p:cNvPicPr>
          <p:nvPr/>
        </p:nvPicPr>
        <p:blipFill rotWithShape="1">
          <a:blip r:embed="rId4"/>
          <a:srcRect l="5321" t="2945" r="6431" b="5081"/>
          <a:stretch/>
        </p:blipFill>
        <p:spPr>
          <a:xfrm>
            <a:off x="9543196" y="2091064"/>
            <a:ext cx="1785891" cy="1773384"/>
          </a:xfrm>
          <a:prstGeom prst="ellipse">
            <a:avLst/>
          </a:prstGeom>
        </p:spPr>
      </p:pic>
      <p:sp>
        <p:nvSpPr>
          <p:cNvPr id="10" name="Oval 9">
            <a:extLst>
              <a:ext uri="{FF2B5EF4-FFF2-40B4-BE49-F238E27FC236}">
                <a16:creationId xmlns:a16="http://schemas.microsoft.com/office/drawing/2014/main" id="{4159A5C7-C093-0FFE-8FC9-4E6C4DFA1B1B}"/>
              </a:ext>
            </a:extLst>
          </p:cNvPr>
          <p:cNvSpPr/>
          <p:nvPr/>
        </p:nvSpPr>
        <p:spPr>
          <a:xfrm>
            <a:off x="600792" y="4199798"/>
            <a:ext cx="2166620" cy="2166620"/>
          </a:xfrm>
          <a:prstGeom prst="ellipse">
            <a:avLst/>
          </a:prstGeom>
          <a:solidFill>
            <a:schemeClr val="bg1"/>
          </a:solidFill>
          <a:ln w="196850">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81975320-2E51-792B-C8E4-A75824A9632D}"/>
              </a:ext>
            </a:extLst>
          </p:cNvPr>
          <p:cNvPicPr>
            <a:picLocks noChangeAspect="1"/>
          </p:cNvPicPr>
          <p:nvPr/>
        </p:nvPicPr>
        <p:blipFill rotWithShape="1">
          <a:blip r:embed="rId5"/>
          <a:srcRect l="8245" t="1649" r="3180" b="4707"/>
          <a:stretch/>
        </p:blipFill>
        <p:spPr>
          <a:xfrm>
            <a:off x="838200" y="4424389"/>
            <a:ext cx="1691804" cy="1697794"/>
          </a:xfrm>
          <a:prstGeom prst="ellipse">
            <a:avLst/>
          </a:prstGeom>
        </p:spPr>
      </p:pic>
      <p:sp>
        <p:nvSpPr>
          <p:cNvPr id="4" name="TextBox 3">
            <a:extLst>
              <a:ext uri="{FF2B5EF4-FFF2-40B4-BE49-F238E27FC236}">
                <a16:creationId xmlns:a16="http://schemas.microsoft.com/office/drawing/2014/main" id="{EC5F102B-73A0-0FA1-B2A8-1DBA379A2AB5}"/>
              </a:ext>
            </a:extLst>
          </p:cNvPr>
          <p:cNvSpPr txBox="1"/>
          <p:nvPr/>
        </p:nvSpPr>
        <p:spPr>
          <a:xfrm>
            <a:off x="3004820" y="4675270"/>
            <a:ext cx="8514632" cy="1200329"/>
          </a:xfrm>
          <a:prstGeom prst="rect">
            <a:avLst/>
          </a:prstGeom>
          <a:noFill/>
          <a:ln>
            <a:noFill/>
          </a:ln>
        </p:spPr>
        <p:txBody>
          <a:bodyPr wrap="square" lIns="91440" tIns="45720" rIns="91440" bIns="45720" rtlCol="0" anchor="t">
            <a:spAutoFit/>
          </a:bodyPr>
          <a:lstStyle/>
          <a:p>
            <a:pPr algn="l"/>
            <a:r>
              <a:rPr lang="en-GB">
                <a:solidFill>
                  <a:schemeClr val="bg1"/>
                </a:solidFill>
              </a:rPr>
              <a:t>The Downs Café would be a really good match for Still Tasty we do get a lot of people running away and not collecting their orders and we’d love to be able to get those costs, feed as many people as possible, we think you would be a really good brand that we could work with.</a:t>
            </a:r>
            <a:endParaRPr lang="en-US">
              <a:solidFill>
                <a:schemeClr val="bg1"/>
              </a:solidFill>
            </a:endParaRPr>
          </a:p>
        </p:txBody>
      </p:sp>
      <p:sp>
        <p:nvSpPr>
          <p:cNvPr id="5" name="TextBox 4">
            <a:extLst>
              <a:ext uri="{FF2B5EF4-FFF2-40B4-BE49-F238E27FC236}">
                <a16:creationId xmlns:a16="http://schemas.microsoft.com/office/drawing/2014/main" id="{0E0765D7-B464-87CE-D548-5CA419719F3F}"/>
              </a:ext>
            </a:extLst>
          </p:cNvPr>
          <p:cNvSpPr txBox="1"/>
          <p:nvPr/>
        </p:nvSpPr>
        <p:spPr>
          <a:xfrm>
            <a:off x="639262" y="2505670"/>
            <a:ext cx="8523205" cy="923330"/>
          </a:xfrm>
          <a:prstGeom prst="rect">
            <a:avLst/>
          </a:prstGeom>
          <a:noFill/>
        </p:spPr>
        <p:txBody>
          <a:bodyPr wrap="square" lIns="91440" tIns="45720" rIns="91440" bIns="45720" rtlCol="0" anchor="t">
            <a:spAutoFit/>
          </a:bodyPr>
          <a:lstStyle/>
          <a:p>
            <a:r>
              <a:rPr lang="en-GB">
                <a:solidFill>
                  <a:schemeClr val="bg1"/>
                </a:solidFill>
              </a:rPr>
              <a:t>Absolutely, The Metropolitan would be really interested in partnering with </a:t>
            </a:r>
          </a:p>
          <a:p>
            <a:r>
              <a:rPr lang="en-GB">
                <a:solidFill>
                  <a:schemeClr val="bg1"/>
                </a:solidFill>
              </a:rPr>
              <a:t>Still Tasty, we think it’s a great concept. We would like to get to work with the </a:t>
            </a:r>
            <a:endParaRPr lang="en-GB">
              <a:solidFill>
                <a:schemeClr val="bg1"/>
              </a:solidFill>
              <a:cs typeface="Arial"/>
            </a:endParaRPr>
          </a:p>
          <a:p>
            <a:r>
              <a:rPr lang="en-GB">
                <a:solidFill>
                  <a:schemeClr val="bg1"/>
                </a:solidFill>
              </a:rPr>
              <a:t>opening. It would be an absolute win on both sides.</a:t>
            </a:r>
            <a:endParaRPr lang="en-US">
              <a:solidFill>
                <a:schemeClr val="bg1"/>
              </a:solidFill>
            </a:endParaRPr>
          </a:p>
        </p:txBody>
      </p:sp>
    </p:spTree>
    <p:custDataLst>
      <p:tags r:id="rId1"/>
    </p:custDataLst>
    <p:extLst>
      <p:ext uri="{BB962C8B-B14F-4D97-AF65-F5344CB8AC3E}">
        <p14:creationId xmlns:p14="http://schemas.microsoft.com/office/powerpoint/2010/main" val="310171097"/>
      </p:ext>
    </p:extLst>
  </p:cSld>
  <p:clrMapOvr>
    <a:masterClrMapping/>
  </p:clrMapOvr>
  <mc:AlternateContent xmlns:mc="http://schemas.openxmlformats.org/markup-compatibility/2006" xmlns:p14="http://schemas.microsoft.com/office/powerpoint/2010/main">
    <mc:Choice Requires="p14">
      <p:transition spd="slow" p14:dur="2000" advTm="24836"/>
    </mc:Choice>
    <mc:Fallback xmlns="">
      <p:transition spd="slow" advTm="24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C465DB8-8D8B-3D4E-57E3-6F8F5F585D39}"/>
              </a:ext>
            </a:extLst>
          </p:cNvPr>
          <p:cNvSpPr/>
          <p:nvPr/>
        </p:nvSpPr>
        <p:spPr>
          <a:xfrm>
            <a:off x="6654232" y="2086211"/>
            <a:ext cx="5120931" cy="4332602"/>
          </a:xfrm>
          <a:prstGeom prst="roundRect">
            <a:avLst/>
          </a:prstGeom>
          <a:solidFill>
            <a:schemeClr val="bg1">
              <a:lumMod val="85000"/>
            </a:schemeClr>
          </a:solidFill>
          <a:ln w="25400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graphicFrame>
        <p:nvGraphicFramePr>
          <p:cNvPr id="3" name="Chart 2">
            <a:extLst>
              <a:ext uri="{FF2B5EF4-FFF2-40B4-BE49-F238E27FC236}">
                <a16:creationId xmlns:a16="http://schemas.microsoft.com/office/drawing/2014/main" id="{2A9FD405-40E1-35FF-83AF-A01C92EC33A0}"/>
              </a:ext>
              <a:ext uri="{147F2762-F138-4A5C-976F-8EAC2B608ADB}">
                <a16:predDERef xmlns:a16="http://schemas.microsoft.com/office/drawing/2014/main" pred="{3EC184DF-C988-69D6-D07B-9C83F2B89F43}"/>
              </a:ext>
            </a:extLst>
          </p:cNvPr>
          <p:cNvGraphicFramePr>
            <a:graphicFrameLocks/>
          </p:cNvGraphicFramePr>
          <p:nvPr>
            <p:extLst>
              <p:ext uri="{D42A27DB-BD31-4B8C-83A1-F6EECF244321}">
                <p14:modId xmlns:p14="http://schemas.microsoft.com/office/powerpoint/2010/main" val="3794860842"/>
              </p:ext>
            </p:extLst>
          </p:nvPr>
        </p:nvGraphicFramePr>
        <p:xfrm>
          <a:off x="6832717" y="2242833"/>
          <a:ext cx="4622567" cy="4018747"/>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Rounded Corners 14">
            <a:extLst>
              <a:ext uri="{FF2B5EF4-FFF2-40B4-BE49-F238E27FC236}">
                <a16:creationId xmlns:a16="http://schemas.microsoft.com/office/drawing/2014/main" id="{855B1440-02A4-D64B-6BC5-40EDFAF2B4CF}"/>
              </a:ext>
            </a:extLst>
          </p:cNvPr>
          <p:cNvSpPr/>
          <p:nvPr/>
        </p:nvSpPr>
        <p:spPr>
          <a:xfrm>
            <a:off x="6654232" y="2075122"/>
            <a:ext cx="5120931" cy="4332602"/>
          </a:xfrm>
          <a:prstGeom prst="roundRect">
            <a:avLst/>
          </a:prstGeom>
          <a:solidFill>
            <a:schemeClr val="bg1"/>
          </a:solidFill>
          <a:ln w="254000">
            <a:solidFill>
              <a:srgbClr val="1D4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5" name="Rectangle: Rounded Corners 4">
            <a:extLst>
              <a:ext uri="{FF2B5EF4-FFF2-40B4-BE49-F238E27FC236}">
                <a16:creationId xmlns:a16="http://schemas.microsoft.com/office/drawing/2014/main" id="{1318D928-1371-31D8-D02F-723C9121ECEB}"/>
              </a:ext>
            </a:extLst>
          </p:cNvPr>
          <p:cNvSpPr/>
          <p:nvPr/>
        </p:nvSpPr>
        <p:spPr>
          <a:xfrm>
            <a:off x="543916" y="2086211"/>
            <a:ext cx="5120931" cy="4332602"/>
          </a:xfrm>
          <a:prstGeom prst="roundRect">
            <a:avLst/>
          </a:prstGeom>
          <a:solidFill>
            <a:schemeClr val="bg1">
              <a:lumMod val="85000"/>
            </a:schemeClr>
          </a:solidFill>
          <a:ln w="25400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7" name="Rectangle 6">
            <a:extLst>
              <a:ext uri="{FF2B5EF4-FFF2-40B4-BE49-F238E27FC236}">
                <a16:creationId xmlns:a16="http://schemas.microsoft.com/office/drawing/2014/main" id="{B26D42DE-7B39-06C0-D18E-3CBA466F6597}"/>
              </a:ext>
            </a:extLst>
          </p:cNvPr>
          <p:cNvSpPr/>
          <p:nvPr/>
        </p:nvSpPr>
        <p:spPr>
          <a:xfrm>
            <a:off x="0" y="581848"/>
            <a:ext cx="52768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7D13BDD9-F49C-79F7-6CB8-82445064FA1C}"/>
              </a:ext>
            </a:extLst>
          </p:cNvPr>
          <p:cNvSpPr>
            <a:spLocks noGrp="1"/>
          </p:cNvSpPr>
          <p:nvPr>
            <p:ph type="title"/>
          </p:nvPr>
        </p:nvSpPr>
        <p:spPr/>
        <p:txBody>
          <a:bodyPr/>
          <a:lstStyle/>
          <a:p>
            <a:r>
              <a:rPr lang="en-GB">
                <a:solidFill>
                  <a:schemeClr val="bg1"/>
                </a:solidFill>
              </a:rPr>
              <a:t>Profit vs Cost</a:t>
            </a:r>
          </a:p>
        </p:txBody>
      </p:sp>
      <p:graphicFrame>
        <p:nvGraphicFramePr>
          <p:cNvPr id="8" name="Chart 7">
            <a:extLst>
              <a:ext uri="{FF2B5EF4-FFF2-40B4-BE49-F238E27FC236}">
                <a16:creationId xmlns:a16="http://schemas.microsoft.com/office/drawing/2014/main" id="{E2295D98-D33E-14E5-FAE2-2DDCF55FA30F}"/>
              </a:ext>
              <a:ext uri="{147F2762-F138-4A5C-976F-8EAC2B608ADB}">
                <a16:predDERef xmlns:a16="http://schemas.microsoft.com/office/drawing/2014/main" pred="{4A58770E-B002-8F6B-46BC-542DB8D46D6D}"/>
              </a:ext>
            </a:extLst>
          </p:cNvPr>
          <p:cNvGraphicFramePr>
            <a:graphicFrameLocks/>
          </p:cNvGraphicFramePr>
          <p:nvPr>
            <p:extLst>
              <p:ext uri="{D42A27DB-BD31-4B8C-83A1-F6EECF244321}">
                <p14:modId xmlns:p14="http://schemas.microsoft.com/office/powerpoint/2010/main" val="621188560"/>
              </p:ext>
            </p:extLst>
          </p:nvPr>
        </p:nvGraphicFramePr>
        <p:xfrm>
          <a:off x="543916" y="2232353"/>
          <a:ext cx="5077057" cy="4040317"/>
        </p:xfrm>
        <a:graphic>
          <a:graphicData uri="http://schemas.openxmlformats.org/drawingml/2006/chart">
            <c:chart xmlns:c="http://schemas.openxmlformats.org/drawingml/2006/chart" xmlns:r="http://schemas.openxmlformats.org/officeDocument/2006/relationships" r:id="rId5"/>
          </a:graphicData>
        </a:graphic>
      </p:graphicFrame>
      <p:sp>
        <p:nvSpPr>
          <p:cNvPr id="14" name="Rectangle: Rounded Corners 13">
            <a:extLst>
              <a:ext uri="{FF2B5EF4-FFF2-40B4-BE49-F238E27FC236}">
                <a16:creationId xmlns:a16="http://schemas.microsoft.com/office/drawing/2014/main" id="{04E5BBAB-AB06-465E-B7B8-D78DE00CB4A3}"/>
              </a:ext>
            </a:extLst>
          </p:cNvPr>
          <p:cNvSpPr/>
          <p:nvPr/>
        </p:nvSpPr>
        <p:spPr>
          <a:xfrm>
            <a:off x="543916" y="2075122"/>
            <a:ext cx="5120931" cy="4332602"/>
          </a:xfrm>
          <a:prstGeom prst="roundRect">
            <a:avLst/>
          </a:prstGeom>
          <a:solidFill>
            <a:schemeClr val="bg1"/>
          </a:solidFill>
          <a:ln w="254000">
            <a:solidFill>
              <a:srgbClr val="1D4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graphicFrame>
        <p:nvGraphicFramePr>
          <p:cNvPr id="17" name="Chart 16">
            <a:extLst>
              <a:ext uri="{FF2B5EF4-FFF2-40B4-BE49-F238E27FC236}">
                <a16:creationId xmlns:a16="http://schemas.microsoft.com/office/drawing/2014/main" id="{49A98B5C-FAB4-4C03-9469-21AA6BD448C3}"/>
              </a:ext>
              <a:ext uri="{147F2762-F138-4A5C-976F-8EAC2B608ADB}">
                <a16:predDERef xmlns:a16="http://schemas.microsoft.com/office/drawing/2014/main" pred="{4A58770E-B002-8F6B-46BC-542DB8D46D6D}"/>
              </a:ext>
            </a:extLst>
          </p:cNvPr>
          <p:cNvGraphicFramePr>
            <a:graphicFrameLocks/>
          </p:cNvGraphicFramePr>
          <p:nvPr>
            <p:extLst>
              <p:ext uri="{D42A27DB-BD31-4B8C-83A1-F6EECF244321}">
                <p14:modId xmlns:p14="http://schemas.microsoft.com/office/powerpoint/2010/main" val="3075258563"/>
              </p:ext>
            </p:extLst>
          </p:nvPr>
        </p:nvGraphicFramePr>
        <p:xfrm>
          <a:off x="543916" y="2221264"/>
          <a:ext cx="5077057" cy="4040317"/>
        </p:xfrm>
        <a:graphic>
          <a:graphicData uri="http://schemas.openxmlformats.org/drawingml/2006/chart">
            <c:chart xmlns:c="http://schemas.openxmlformats.org/drawingml/2006/chart" xmlns:r="http://schemas.openxmlformats.org/officeDocument/2006/relationships" r:id="rId6"/>
          </a:graphicData>
        </a:graphic>
      </p:graphicFrame>
      <p:cxnSp>
        <p:nvCxnSpPr>
          <p:cNvPr id="6" name="Straight Connector 5">
            <a:extLst>
              <a:ext uri="{FF2B5EF4-FFF2-40B4-BE49-F238E27FC236}">
                <a16:creationId xmlns:a16="http://schemas.microsoft.com/office/drawing/2014/main" id="{FF1AFA22-9C44-8AC8-27F5-FC60197EFD46}"/>
              </a:ext>
            </a:extLst>
          </p:cNvPr>
          <p:cNvCxnSpPr/>
          <p:nvPr/>
        </p:nvCxnSpPr>
        <p:spPr>
          <a:xfrm>
            <a:off x="1463040" y="4655820"/>
            <a:ext cx="397002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 name="Chart 9">
            <a:extLst>
              <a:ext uri="{FF2B5EF4-FFF2-40B4-BE49-F238E27FC236}">
                <a16:creationId xmlns:a16="http://schemas.microsoft.com/office/drawing/2014/main" id="{D65F8ED8-28E7-B89E-1474-BCB7102A5C6C}"/>
              </a:ext>
              <a:ext uri="{147F2762-F138-4A5C-976F-8EAC2B608ADB}">
                <a16:predDERef xmlns:a16="http://schemas.microsoft.com/office/drawing/2014/main" pred="{3EC184DF-C988-69D6-D07B-9C83F2B89F43}"/>
              </a:ext>
            </a:extLst>
          </p:cNvPr>
          <p:cNvGraphicFramePr>
            <a:graphicFrameLocks/>
          </p:cNvGraphicFramePr>
          <p:nvPr>
            <p:extLst>
              <p:ext uri="{D42A27DB-BD31-4B8C-83A1-F6EECF244321}">
                <p14:modId xmlns:p14="http://schemas.microsoft.com/office/powerpoint/2010/main" val="4174232438"/>
              </p:ext>
            </p:extLst>
          </p:nvPr>
        </p:nvGraphicFramePr>
        <p:xfrm>
          <a:off x="6832717" y="2253922"/>
          <a:ext cx="4622567" cy="4018747"/>
        </p:xfrm>
        <a:graphic>
          <a:graphicData uri="http://schemas.openxmlformats.org/drawingml/2006/chart">
            <c:chart xmlns:c="http://schemas.openxmlformats.org/drawingml/2006/chart" xmlns:r="http://schemas.openxmlformats.org/officeDocument/2006/relationships" r:id="rId7"/>
          </a:graphicData>
        </a:graphic>
      </p:graphicFrame>
    </p:spTree>
    <p:custDataLst>
      <p:tags r:id="rId1"/>
    </p:custDataLst>
    <p:extLst>
      <p:ext uri="{BB962C8B-B14F-4D97-AF65-F5344CB8AC3E}">
        <p14:creationId xmlns:p14="http://schemas.microsoft.com/office/powerpoint/2010/main" val="2774709212"/>
      </p:ext>
    </p:extLst>
  </p:cSld>
  <p:clrMapOvr>
    <a:masterClrMapping/>
  </p:clrMapOvr>
  <mc:AlternateContent xmlns:mc="http://schemas.openxmlformats.org/markup-compatibility/2006" xmlns:p14="http://schemas.microsoft.com/office/powerpoint/2010/main">
    <mc:Choice Requires="p14">
      <p:transition spd="slow" p14:dur="2000" advTm="44912"/>
    </mc:Choice>
    <mc:Fallback xmlns="">
      <p:transition spd="slow" advTm="449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Graphic spid="17" grpId="0">
        <p:bldAsOne/>
      </p:bldGraphic>
      <p:bldGraphic spid="10"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7C8A676-502F-0AC1-E149-B1C09063F4F3}"/>
              </a:ext>
            </a:extLst>
          </p:cNvPr>
          <p:cNvSpPr/>
          <p:nvPr/>
        </p:nvSpPr>
        <p:spPr>
          <a:xfrm>
            <a:off x="6533437" y="3328838"/>
            <a:ext cx="4662334" cy="501848"/>
          </a:xfrm>
          <a:prstGeom prst="roundRect">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lumMod val="95000"/>
                  </a:schemeClr>
                </a:solidFill>
              </a:rPr>
              <a:t>Stage 2: Popularity Surge</a:t>
            </a:r>
          </a:p>
        </p:txBody>
      </p:sp>
      <p:sp>
        <p:nvSpPr>
          <p:cNvPr id="12" name="Rectangle: Rounded Corners 11">
            <a:extLst>
              <a:ext uri="{FF2B5EF4-FFF2-40B4-BE49-F238E27FC236}">
                <a16:creationId xmlns:a16="http://schemas.microsoft.com/office/drawing/2014/main" id="{6440D90C-DD92-E0B0-A7A7-67E4AF044542}"/>
              </a:ext>
            </a:extLst>
          </p:cNvPr>
          <p:cNvSpPr/>
          <p:nvPr/>
        </p:nvSpPr>
        <p:spPr>
          <a:xfrm>
            <a:off x="6533436" y="4389475"/>
            <a:ext cx="4662334" cy="501848"/>
          </a:xfrm>
          <a:prstGeom prst="roundRect">
            <a:avLst/>
          </a:prstGeom>
          <a:solidFill>
            <a:schemeClr val="accent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lumMod val="95000"/>
                  </a:schemeClr>
                </a:solidFill>
              </a:rPr>
              <a:t>Stage 3: Slower Linear Growth</a:t>
            </a:r>
          </a:p>
        </p:txBody>
      </p:sp>
      <p:sp>
        <p:nvSpPr>
          <p:cNvPr id="13" name="Rectangle: Rounded Corners 12">
            <a:extLst>
              <a:ext uri="{FF2B5EF4-FFF2-40B4-BE49-F238E27FC236}">
                <a16:creationId xmlns:a16="http://schemas.microsoft.com/office/drawing/2014/main" id="{D3AB8002-8542-6F87-0B27-B7E29E602F90}"/>
              </a:ext>
            </a:extLst>
          </p:cNvPr>
          <p:cNvSpPr/>
          <p:nvPr/>
        </p:nvSpPr>
        <p:spPr>
          <a:xfrm>
            <a:off x="6533437" y="5495830"/>
            <a:ext cx="4662334" cy="501848"/>
          </a:xfrm>
          <a:prstGeom prst="roundRect">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lumMod val="95000"/>
                  </a:schemeClr>
                </a:solidFill>
              </a:rPr>
              <a:t>Stage 4: Expansion</a:t>
            </a:r>
          </a:p>
        </p:txBody>
      </p:sp>
      <p:sp>
        <p:nvSpPr>
          <p:cNvPr id="3" name="Rectangle: Rounded Corners 2">
            <a:extLst>
              <a:ext uri="{FF2B5EF4-FFF2-40B4-BE49-F238E27FC236}">
                <a16:creationId xmlns:a16="http://schemas.microsoft.com/office/drawing/2014/main" id="{0F314FD8-023C-B96F-912F-F9623D6DFF0F}"/>
              </a:ext>
            </a:extLst>
          </p:cNvPr>
          <p:cNvSpPr/>
          <p:nvPr/>
        </p:nvSpPr>
        <p:spPr>
          <a:xfrm>
            <a:off x="6533437" y="2236461"/>
            <a:ext cx="4662334" cy="501848"/>
          </a:xfrm>
          <a:prstGeom prst="roundRect">
            <a:avLst/>
          </a:pr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lumMod val="95000"/>
                  </a:schemeClr>
                </a:solidFill>
              </a:rPr>
              <a:t>Stage 1: Heavy Marketing</a:t>
            </a:r>
          </a:p>
        </p:txBody>
      </p:sp>
      <p:sp>
        <p:nvSpPr>
          <p:cNvPr id="6" name="Rectangle 5">
            <a:extLst>
              <a:ext uri="{FF2B5EF4-FFF2-40B4-BE49-F238E27FC236}">
                <a16:creationId xmlns:a16="http://schemas.microsoft.com/office/drawing/2014/main" id="{3885D0B6-F4F4-4E1D-371A-C41DCF1F53D1}"/>
              </a:ext>
            </a:extLst>
          </p:cNvPr>
          <p:cNvSpPr/>
          <p:nvPr/>
        </p:nvSpPr>
        <p:spPr>
          <a:xfrm>
            <a:off x="0" y="581848"/>
            <a:ext cx="64579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CE3A0454-DDE5-CAA4-143E-48089FBB91A4}"/>
              </a:ext>
            </a:extLst>
          </p:cNvPr>
          <p:cNvSpPr>
            <a:spLocks noGrp="1"/>
          </p:cNvSpPr>
          <p:nvPr>
            <p:ph type="title"/>
          </p:nvPr>
        </p:nvSpPr>
        <p:spPr/>
        <p:txBody>
          <a:bodyPr/>
          <a:lstStyle/>
          <a:p>
            <a:r>
              <a:rPr lang="en-GB">
                <a:solidFill>
                  <a:schemeClr val="bg1"/>
                </a:solidFill>
              </a:rPr>
              <a:t>Growth Forecast</a:t>
            </a:r>
          </a:p>
        </p:txBody>
      </p:sp>
      <p:sp>
        <p:nvSpPr>
          <p:cNvPr id="5" name="Rectangle: Rounded Corners 4">
            <a:extLst>
              <a:ext uri="{FF2B5EF4-FFF2-40B4-BE49-F238E27FC236}">
                <a16:creationId xmlns:a16="http://schemas.microsoft.com/office/drawing/2014/main" id="{2E330FA1-C2EA-4D6C-940A-6499D6C0A0EA}"/>
              </a:ext>
            </a:extLst>
          </p:cNvPr>
          <p:cNvSpPr/>
          <p:nvPr/>
        </p:nvSpPr>
        <p:spPr>
          <a:xfrm>
            <a:off x="740756" y="1907411"/>
            <a:ext cx="5294244" cy="4479235"/>
          </a:xfrm>
          <a:prstGeom prst="roundRect">
            <a:avLst/>
          </a:prstGeom>
          <a:solidFill>
            <a:schemeClr val="bg1">
              <a:lumMod val="85000"/>
            </a:schemeClr>
          </a:solidFill>
          <a:ln w="25400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Chart 6">
            <a:extLst>
              <a:ext uri="{FF2B5EF4-FFF2-40B4-BE49-F238E27FC236}">
                <a16:creationId xmlns:a16="http://schemas.microsoft.com/office/drawing/2014/main" id="{56152AD4-B121-A1A1-6C75-0EA234736C9D}"/>
              </a:ext>
            </a:extLst>
          </p:cNvPr>
          <p:cNvGraphicFramePr>
            <a:graphicFrameLocks/>
          </p:cNvGraphicFramePr>
          <p:nvPr>
            <p:extLst>
              <p:ext uri="{D42A27DB-BD31-4B8C-83A1-F6EECF244321}">
                <p14:modId xmlns:p14="http://schemas.microsoft.com/office/powerpoint/2010/main" val="3304327455"/>
              </p:ext>
            </p:extLst>
          </p:nvPr>
        </p:nvGraphicFramePr>
        <p:xfrm>
          <a:off x="1239193" y="2053146"/>
          <a:ext cx="4297370" cy="4158859"/>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Rounded Corners 3">
            <a:extLst>
              <a:ext uri="{FF2B5EF4-FFF2-40B4-BE49-F238E27FC236}">
                <a16:creationId xmlns:a16="http://schemas.microsoft.com/office/drawing/2014/main" id="{C0E38351-3E8D-C198-A651-D937171A2454}"/>
              </a:ext>
            </a:extLst>
          </p:cNvPr>
          <p:cNvSpPr/>
          <p:nvPr/>
        </p:nvSpPr>
        <p:spPr>
          <a:xfrm>
            <a:off x="740755" y="1907411"/>
            <a:ext cx="5294244" cy="4479235"/>
          </a:xfrm>
          <a:prstGeom prst="roundRect">
            <a:avLst/>
          </a:prstGeom>
          <a:solidFill>
            <a:schemeClr val="bg1"/>
          </a:solidFill>
          <a:ln w="254000">
            <a:solidFill>
              <a:srgbClr val="1D4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4" name="Chart 13">
            <a:extLst>
              <a:ext uri="{FF2B5EF4-FFF2-40B4-BE49-F238E27FC236}">
                <a16:creationId xmlns:a16="http://schemas.microsoft.com/office/drawing/2014/main" id="{3DFC3280-180B-20AC-9843-F11FE5F13E51}"/>
              </a:ext>
            </a:extLst>
          </p:cNvPr>
          <p:cNvGraphicFramePr>
            <a:graphicFrameLocks/>
          </p:cNvGraphicFramePr>
          <p:nvPr>
            <p:extLst>
              <p:ext uri="{D42A27DB-BD31-4B8C-83A1-F6EECF244321}">
                <p14:modId xmlns:p14="http://schemas.microsoft.com/office/powerpoint/2010/main" val="1608122278"/>
              </p:ext>
            </p:extLst>
          </p:nvPr>
        </p:nvGraphicFramePr>
        <p:xfrm>
          <a:off x="1239192" y="2053146"/>
          <a:ext cx="4297370" cy="4158859"/>
        </p:xfrm>
        <a:graphic>
          <a:graphicData uri="http://schemas.openxmlformats.org/drawingml/2006/chart">
            <c:chart xmlns:c="http://schemas.openxmlformats.org/drawingml/2006/chart" xmlns:r="http://schemas.openxmlformats.org/officeDocument/2006/relationships" r:id="rId5"/>
          </a:graphicData>
        </a:graphic>
      </p:graphicFrame>
      <p:sp>
        <p:nvSpPr>
          <p:cNvPr id="15" name="Rectangle: Rounded Corners 14">
            <a:extLst>
              <a:ext uri="{FF2B5EF4-FFF2-40B4-BE49-F238E27FC236}">
                <a16:creationId xmlns:a16="http://schemas.microsoft.com/office/drawing/2014/main" id="{680C6F2B-EB59-8496-16D0-EC4D6DFCD803}"/>
              </a:ext>
            </a:extLst>
          </p:cNvPr>
          <p:cNvSpPr/>
          <p:nvPr/>
        </p:nvSpPr>
        <p:spPr>
          <a:xfrm>
            <a:off x="6533436" y="3333369"/>
            <a:ext cx="4662334" cy="501848"/>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Stage 2: Popularity Surge</a:t>
            </a:r>
          </a:p>
        </p:txBody>
      </p:sp>
      <p:sp>
        <p:nvSpPr>
          <p:cNvPr id="16" name="Rectangle: Rounded Corners 15">
            <a:extLst>
              <a:ext uri="{FF2B5EF4-FFF2-40B4-BE49-F238E27FC236}">
                <a16:creationId xmlns:a16="http://schemas.microsoft.com/office/drawing/2014/main" id="{AA8D2382-3E57-F1AF-EDE7-83EFA588E859}"/>
              </a:ext>
            </a:extLst>
          </p:cNvPr>
          <p:cNvSpPr/>
          <p:nvPr/>
        </p:nvSpPr>
        <p:spPr>
          <a:xfrm>
            <a:off x="6533436" y="4384944"/>
            <a:ext cx="4662334" cy="501848"/>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Stage 3: Slower Linear Growth</a:t>
            </a:r>
          </a:p>
        </p:txBody>
      </p:sp>
      <p:sp>
        <p:nvSpPr>
          <p:cNvPr id="17" name="Rectangle: Rounded Corners 16">
            <a:extLst>
              <a:ext uri="{FF2B5EF4-FFF2-40B4-BE49-F238E27FC236}">
                <a16:creationId xmlns:a16="http://schemas.microsoft.com/office/drawing/2014/main" id="{E6464F2B-C43D-AEFC-8104-775B962EE2E9}"/>
              </a:ext>
            </a:extLst>
          </p:cNvPr>
          <p:cNvSpPr/>
          <p:nvPr/>
        </p:nvSpPr>
        <p:spPr>
          <a:xfrm>
            <a:off x="6533436" y="5500361"/>
            <a:ext cx="4662334" cy="501848"/>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Stage 4: Expansion</a:t>
            </a:r>
          </a:p>
        </p:txBody>
      </p:sp>
      <p:sp>
        <p:nvSpPr>
          <p:cNvPr id="18" name="Rectangle: Rounded Corners 17">
            <a:extLst>
              <a:ext uri="{FF2B5EF4-FFF2-40B4-BE49-F238E27FC236}">
                <a16:creationId xmlns:a16="http://schemas.microsoft.com/office/drawing/2014/main" id="{F352EE99-1009-F221-1C22-D45079901668}"/>
              </a:ext>
            </a:extLst>
          </p:cNvPr>
          <p:cNvSpPr/>
          <p:nvPr/>
        </p:nvSpPr>
        <p:spPr>
          <a:xfrm>
            <a:off x="6533436" y="2240992"/>
            <a:ext cx="4662334" cy="501848"/>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Stage 1: Heavy Marketing</a:t>
            </a:r>
          </a:p>
        </p:txBody>
      </p:sp>
      <p:cxnSp>
        <p:nvCxnSpPr>
          <p:cNvPr id="19" name="Straight Connector 18">
            <a:extLst>
              <a:ext uri="{FF2B5EF4-FFF2-40B4-BE49-F238E27FC236}">
                <a16:creationId xmlns:a16="http://schemas.microsoft.com/office/drawing/2014/main" id="{9659BC7D-D396-265D-F381-AA84DC4C8C02}"/>
              </a:ext>
            </a:extLst>
          </p:cNvPr>
          <p:cNvCxnSpPr/>
          <p:nvPr/>
        </p:nvCxnSpPr>
        <p:spPr>
          <a:xfrm flipV="1">
            <a:off x="2157984" y="2529840"/>
            <a:ext cx="0" cy="3139440"/>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B3015C6-8C8D-F780-E4D0-0A36E3D89B94}"/>
              </a:ext>
            </a:extLst>
          </p:cNvPr>
          <p:cNvCxnSpPr/>
          <p:nvPr/>
        </p:nvCxnSpPr>
        <p:spPr>
          <a:xfrm flipV="1">
            <a:off x="3017520" y="2529840"/>
            <a:ext cx="0" cy="3139440"/>
          </a:xfrm>
          <a:prstGeom prst="line">
            <a:avLst/>
          </a:prstGeom>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D11997DB-5124-0C46-641A-F7AA6D88C8A2}"/>
              </a:ext>
            </a:extLst>
          </p:cNvPr>
          <p:cNvSpPr txBox="1"/>
          <p:nvPr/>
        </p:nvSpPr>
        <p:spPr>
          <a:xfrm>
            <a:off x="1859280" y="2670749"/>
            <a:ext cx="2174240" cy="369332"/>
          </a:xfrm>
          <a:prstGeom prst="rect">
            <a:avLst/>
          </a:prstGeom>
          <a:noFill/>
        </p:spPr>
        <p:txBody>
          <a:bodyPr wrap="square" rtlCol="0">
            <a:spAutoFit/>
          </a:bodyPr>
          <a:lstStyle/>
          <a:p>
            <a:r>
              <a:rPr lang="en-GB">
                <a:solidFill>
                  <a:srgbClr val="0070C0"/>
                </a:solidFill>
                <a:latin typeface="Futura Medium" panose="020B0800000000000000" pitchFamily="34" charset="0"/>
              </a:rPr>
              <a:t>1      2               3</a:t>
            </a:r>
          </a:p>
        </p:txBody>
      </p:sp>
    </p:spTree>
    <p:custDataLst>
      <p:tags r:id="rId1"/>
    </p:custDataLst>
    <p:extLst>
      <p:ext uri="{BB962C8B-B14F-4D97-AF65-F5344CB8AC3E}">
        <p14:creationId xmlns:p14="http://schemas.microsoft.com/office/powerpoint/2010/main" val="1902737892"/>
      </p:ext>
    </p:extLst>
  </p:cSld>
  <p:clrMapOvr>
    <a:masterClrMapping/>
  </p:clrMapOvr>
  <mc:AlternateContent xmlns:mc="http://schemas.openxmlformats.org/markup-compatibility/2006" xmlns:p14="http://schemas.microsoft.com/office/powerpoint/2010/main">
    <mc:Choice Requires="p14">
      <p:transition spd="slow" p14:dur="2000" advTm="47449"/>
    </mc:Choice>
    <mc:Fallback xmlns="">
      <p:transition spd="slow" advTm="474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4" grpId="0">
        <p:bldAsOne/>
      </p:bldGraphic>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8E910-008F-2530-A9F7-FC93162C06DC}"/>
              </a:ext>
            </a:extLst>
          </p:cNvPr>
          <p:cNvSpPr/>
          <p:nvPr/>
        </p:nvSpPr>
        <p:spPr>
          <a:xfrm>
            <a:off x="0" y="581848"/>
            <a:ext cx="52768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4" name="Rectangle 3">
            <a:extLst>
              <a:ext uri="{FF2B5EF4-FFF2-40B4-BE49-F238E27FC236}">
                <a16:creationId xmlns:a16="http://schemas.microsoft.com/office/drawing/2014/main" id="{807DB45E-4D8C-000D-A864-ACC093C4F60C}"/>
              </a:ext>
            </a:extLst>
          </p:cNvPr>
          <p:cNvSpPr/>
          <p:nvPr/>
        </p:nvSpPr>
        <p:spPr>
          <a:xfrm>
            <a:off x="0" y="2163618"/>
            <a:ext cx="12192000" cy="1607127"/>
          </a:xfrm>
          <a:prstGeom prst="rect">
            <a:avLst/>
          </a:prstGeom>
          <a:solidFill>
            <a:srgbClr val="1C4A98">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A6AECAD-7891-9FC8-64C1-FB57BE93251C}"/>
              </a:ext>
            </a:extLst>
          </p:cNvPr>
          <p:cNvSpPr/>
          <p:nvPr/>
        </p:nvSpPr>
        <p:spPr>
          <a:xfrm>
            <a:off x="3405621" y="3181350"/>
            <a:ext cx="2449944" cy="367665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GB"/>
          </a:p>
          <a:p>
            <a:pPr algn="ctr"/>
            <a:endParaRPr lang="en-US" b="1"/>
          </a:p>
          <a:p>
            <a:pPr algn="ctr"/>
            <a:endParaRPr lang="en-US" b="1"/>
          </a:p>
          <a:p>
            <a:pPr algn="ctr"/>
            <a:endParaRPr lang="en-US" b="1"/>
          </a:p>
          <a:p>
            <a:pPr algn="ctr"/>
            <a:endParaRPr lang="en-US" b="1"/>
          </a:p>
          <a:p>
            <a:pPr algn="ctr"/>
            <a:r>
              <a:rPr lang="en-US" b="1"/>
              <a:t>CTO</a:t>
            </a:r>
          </a:p>
          <a:p>
            <a:pPr algn="ctr"/>
            <a:r>
              <a:rPr lang="en-US"/>
              <a:t>Reuben</a:t>
            </a:r>
          </a:p>
          <a:p>
            <a:pPr algn="ctr"/>
            <a:endParaRPr lang="en-US"/>
          </a:p>
          <a:p>
            <a:pPr algn="ctr"/>
            <a:r>
              <a:rPr lang="en-US" sz="1600"/>
              <a:t>Oversees app development</a:t>
            </a:r>
          </a:p>
          <a:p>
            <a:pPr algn="ctr"/>
            <a:endParaRPr lang="en-US" sz="1600"/>
          </a:p>
          <a:p>
            <a:pPr algn="ctr"/>
            <a:r>
              <a:rPr lang="en-US" sz="1600"/>
              <a:t>Catering and restaurant experience</a:t>
            </a:r>
          </a:p>
          <a:p>
            <a:pPr algn="ctr"/>
            <a:endParaRPr lang="en-US"/>
          </a:p>
        </p:txBody>
      </p:sp>
      <p:sp>
        <p:nvSpPr>
          <p:cNvPr id="13" name="Rectangle 12">
            <a:extLst>
              <a:ext uri="{FF2B5EF4-FFF2-40B4-BE49-F238E27FC236}">
                <a16:creationId xmlns:a16="http://schemas.microsoft.com/office/drawing/2014/main" id="{E154485C-9B95-92FE-4D14-6B0EBFFE2F5D}"/>
              </a:ext>
            </a:extLst>
          </p:cNvPr>
          <p:cNvSpPr/>
          <p:nvPr/>
        </p:nvSpPr>
        <p:spPr>
          <a:xfrm>
            <a:off x="6157191" y="3180124"/>
            <a:ext cx="2449944" cy="367665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GB"/>
          </a:p>
          <a:p>
            <a:pPr algn="ctr"/>
            <a:endParaRPr lang="en-GB" b="1"/>
          </a:p>
          <a:p>
            <a:pPr algn="ctr"/>
            <a:endParaRPr lang="en-GB" b="1"/>
          </a:p>
          <a:p>
            <a:pPr algn="ctr"/>
            <a:endParaRPr lang="en-GB" b="1"/>
          </a:p>
          <a:p>
            <a:pPr algn="ctr"/>
            <a:endParaRPr lang="en-GB" b="1"/>
          </a:p>
          <a:p>
            <a:pPr algn="ctr"/>
            <a:r>
              <a:rPr lang="en-GB" b="1"/>
              <a:t>COO</a:t>
            </a:r>
          </a:p>
          <a:p>
            <a:pPr algn="ctr"/>
            <a:r>
              <a:rPr lang="en-US"/>
              <a:t>Seth</a:t>
            </a:r>
          </a:p>
          <a:p>
            <a:pPr algn="ctr"/>
            <a:endParaRPr lang="en-US"/>
          </a:p>
          <a:p>
            <a:pPr algn="ctr"/>
            <a:r>
              <a:rPr lang="en-GB" sz="1600"/>
              <a:t>Organising</a:t>
            </a:r>
            <a:r>
              <a:rPr lang="en-US" sz="1600"/>
              <a:t> restaurant partnerships</a:t>
            </a:r>
          </a:p>
          <a:p>
            <a:pPr algn="ctr"/>
            <a:endParaRPr lang="en-US" sz="1600"/>
          </a:p>
          <a:p>
            <a:pPr algn="ctr"/>
            <a:r>
              <a:rPr lang="en-US" sz="1600"/>
              <a:t>Sustainability engineer experience</a:t>
            </a:r>
          </a:p>
        </p:txBody>
      </p:sp>
      <p:sp>
        <p:nvSpPr>
          <p:cNvPr id="14" name="Rectangle 13">
            <a:extLst>
              <a:ext uri="{FF2B5EF4-FFF2-40B4-BE49-F238E27FC236}">
                <a16:creationId xmlns:a16="http://schemas.microsoft.com/office/drawing/2014/main" id="{AEF34E6E-0657-8B75-435F-DB56BCF36179}"/>
              </a:ext>
            </a:extLst>
          </p:cNvPr>
          <p:cNvSpPr/>
          <p:nvPr/>
        </p:nvSpPr>
        <p:spPr>
          <a:xfrm>
            <a:off x="8917710" y="3181350"/>
            <a:ext cx="2449944" cy="367665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GB" b="1">
              <a:solidFill>
                <a:srgbClr val="002060"/>
              </a:solidFill>
              <a:latin typeface="Adelle Sans"/>
              <a:cs typeface="Calibri"/>
            </a:endParaRPr>
          </a:p>
          <a:p>
            <a:pPr algn="ctr"/>
            <a:endParaRPr lang="en-GB" b="1"/>
          </a:p>
          <a:p>
            <a:pPr algn="ctr"/>
            <a:endParaRPr lang="en-GB" b="1"/>
          </a:p>
          <a:p>
            <a:pPr algn="ctr"/>
            <a:endParaRPr lang="en-GB" b="1"/>
          </a:p>
          <a:p>
            <a:pPr algn="ctr"/>
            <a:endParaRPr lang="en-GB" b="1"/>
          </a:p>
          <a:p>
            <a:pPr algn="ctr"/>
            <a:r>
              <a:rPr lang="en-GB" b="1"/>
              <a:t>CFO</a:t>
            </a:r>
          </a:p>
          <a:p>
            <a:pPr algn="ctr"/>
            <a:r>
              <a:rPr lang="en-GB"/>
              <a:t>Will</a:t>
            </a:r>
          </a:p>
          <a:p>
            <a:pPr algn="ctr"/>
            <a:endParaRPr lang="en-GB"/>
          </a:p>
          <a:p>
            <a:pPr algn="ctr"/>
            <a:r>
              <a:rPr lang="en-GB" sz="1600"/>
              <a:t>In charge of sales and investment</a:t>
            </a:r>
          </a:p>
          <a:p>
            <a:pPr algn="ctr"/>
            <a:endParaRPr lang="en-GB" sz="1600"/>
          </a:p>
          <a:p>
            <a:pPr algn="ctr"/>
            <a:r>
              <a:rPr lang="en-GB" sz="1600"/>
              <a:t>Experience in food delivery industry</a:t>
            </a:r>
          </a:p>
        </p:txBody>
      </p:sp>
      <p:sp>
        <p:nvSpPr>
          <p:cNvPr id="11" name="Rectangle 10">
            <a:extLst>
              <a:ext uri="{FF2B5EF4-FFF2-40B4-BE49-F238E27FC236}">
                <a16:creationId xmlns:a16="http://schemas.microsoft.com/office/drawing/2014/main" id="{8BD5F0DE-0AC5-0D37-48EE-F6BB2A661CC0}"/>
              </a:ext>
            </a:extLst>
          </p:cNvPr>
          <p:cNvSpPr/>
          <p:nvPr/>
        </p:nvSpPr>
        <p:spPr>
          <a:xfrm>
            <a:off x="671946" y="3181350"/>
            <a:ext cx="2449944" cy="367665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GB"/>
          </a:p>
          <a:p>
            <a:pPr algn="ctr"/>
            <a:endParaRPr lang="en-GB" b="1"/>
          </a:p>
          <a:p>
            <a:pPr algn="ctr"/>
            <a:endParaRPr lang="en-GB" b="1"/>
          </a:p>
          <a:p>
            <a:pPr algn="ctr"/>
            <a:endParaRPr lang="en-GB" b="1"/>
          </a:p>
          <a:p>
            <a:pPr algn="ctr"/>
            <a:endParaRPr lang="en-GB" b="1"/>
          </a:p>
          <a:p>
            <a:pPr algn="ctr"/>
            <a:r>
              <a:rPr lang="en-GB" b="1"/>
              <a:t>CEO</a:t>
            </a:r>
          </a:p>
          <a:p>
            <a:pPr algn="ctr"/>
            <a:r>
              <a:rPr lang="en-GB"/>
              <a:t>Anthony</a:t>
            </a:r>
          </a:p>
          <a:p>
            <a:pPr algn="ctr"/>
            <a:endParaRPr lang="en-GB"/>
          </a:p>
          <a:p>
            <a:pPr algn="ctr"/>
            <a:r>
              <a:rPr lang="en-GB" sz="1600"/>
              <a:t>Creative director for future expansions</a:t>
            </a:r>
          </a:p>
          <a:p>
            <a:pPr algn="ctr"/>
            <a:endParaRPr lang="en-GB" sz="1600"/>
          </a:p>
          <a:p>
            <a:pPr algn="ctr"/>
            <a:r>
              <a:rPr lang="en-GB" sz="1600"/>
              <a:t>Experience in business consultancy</a:t>
            </a:r>
          </a:p>
          <a:p>
            <a:pPr algn="ctr"/>
            <a:endParaRPr lang="en-GB"/>
          </a:p>
          <a:p>
            <a:pPr algn="ctr"/>
            <a:endParaRPr lang="en-GB"/>
          </a:p>
        </p:txBody>
      </p:sp>
      <p:sp>
        <p:nvSpPr>
          <p:cNvPr id="2" name="Title 1">
            <a:extLst>
              <a:ext uri="{FF2B5EF4-FFF2-40B4-BE49-F238E27FC236}">
                <a16:creationId xmlns:a16="http://schemas.microsoft.com/office/drawing/2014/main" id="{71F358F5-6DFF-20BA-1C36-C5D18344A329}"/>
              </a:ext>
            </a:extLst>
          </p:cNvPr>
          <p:cNvSpPr>
            <a:spLocks noGrp="1"/>
          </p:cNvSpPr>
          <p:nvPr>
            <p:ph type="title"/>
          </p:nvPr>
        </p:nvSpPr>
        <p:spPr/>
        <p:txBody>
          <a:bodyPr/>
          <a:lstStyle/>
          <a:p>
            <a:r>
              <a:rPr lang="en-GB">
                <a:solidFill>
                  <a:schemeClr val="bg1"/>
                </a:solidFill>
              </a:rPr>
              <a:t>Who We Are?</a:t>
            </a:r>
          </a:p>
        </p:txBody>
      </p:sp>
      <p:sp>
        <p:nvSpPr>
          <p:cNvPr id="6" name="Oval 5">
            <a:extLst>
              <a:ext uri="{FF2B5EF4-FFF2-40B4-BE49-F238E27FC236}">
                <a16:creationId xmlns:a16="http://schemas.microsoft.com/office/drawing/2014/main" id="{5CC34EE3-958A-8B95-873B-A4F2E739E63B}"/>
              </a:ext>
            </a:extLst>
          </p:cNvPr>
          <p:cNvSpPr/>
          <p:nvPr/>
        </p:nvSpPr>
        <p:spPr>
          <a:xfrm>
            <a:off x="3364345" y="1777774"/>
            <a:ext cx="2528454" cy="2528454"/>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6350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143522911"/>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1"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06CB33-E4D9-A8AE-DCC7-4BDB93D23158}"/>
              </a:ext>
            </a:extLst>
          </p:cNvPr>
          <p:cNvSpPr/>
          <p:nvPr/>
        </p:nvSpPr>
        <p:spPr>
          <a:xfrm>
            <a:off x="0" y="581848"/>
            <a:ext cx="4120588" cy="78022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43590074-92D8-2694-560D-D6099C725CBF}"/>
              </a:ext>
            </a:extLst>
          </p:cNvPr>
          <p:cNvSpPr>
            <a:spLocks noGrp="1"/>
          </p:cNvSpPr>
          <p:nvPr>
            <p:ph type="title"/>
          </p:nvPr>
        </p:nvSpPr>
        <p:spPr>
          <a:xfrm>
            <a:off x="929282" y="379155"/>
            <a:ext cx="3683000" cy="1325563"/>
          </a:xfrm>
        </p:spPr>
        <p:txBody>
          <a:bodyPr/>
          <a:lstStyle/>
          <a:p>
            <a:r>
              <a:rPr lang="en-GB">
                <a:solidFill>
                  <a:schemeClr val="bg1"/>
                </a:solidFill>
              </a:rPr>
              <a:t>The Issue</a:t>
            </a:r>
          </a:p>
        </p:txBody>
      </p:sp>
      <p:sp>
        <p:nvSpPr>
          <p:cNvPr id="7" name="Rectangle 6">
            <a:extLst>
              <a:ext uri="{FF2B5EF4-FFF2-40B4-BE49-F238E27FC236}">
                <a16:creationId xmlns:a16="http://schemas.microsoft.com/office/drawing/2014/main" id="{485E0D8D-9914-D268-7829-9F7B0DF214B3}"/>
              </a:ext>
            </a:extLst>
          </p:cNvPr>
          <p:cNvSpPr/>
          <p:nvPr/>
        </p:nvSpPr>
        <p:spPr>
          <a:xfrm>
            <a:off x="8674100" y="1947432"/>
            <a:ext cx="3517900" cy="4910567"/>
          </a:xfrm>
          <a:prstGeom prst="rect">
            <a:avLst/>
          </a:prstGeom>
          <a:solidFill>
            <a:srgbClr val="1C4A98">
              <a:alpha val="63000"/>
            </a:srgbClr>
          </a:solidFill>
          <a:ln>
            <a:solidFill>
              <a:schemeClr val="accent1">
                <a:shade val="15000"/>
                <a:alpha val="4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E4A4FCB-2A8E-704E-72A3-55C5ABFDA943}"/>
              </a:ext>
            </a:extLst>
          </p:cNvPr>
          <p:cNvSpPr/>
          <p:nvPr/>
        </p:nvSpPr>
        <p:spPr>
          <a:xfrm>
            <a:off x="4521200" y="1947433"/>
            <a:ext cx="7670800" cy="662500"/>
          </a:xfrm>
          <a:prstGeom prst="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bg1">
                    <a:lumMod val="85000"/>
                  </a:schemeClr>
                </a:solidFill>
              </a:rPr>
              <a:t>199,100</a:t>
            </a:r>
            <a:r>
              <a:rPr lang="en-GB" sz="2000">
                <a:solidFill>
                  <a:schemeClr val="bg1">
                    <a:lumMod val="85000"/>
                  </a:schemeClr>
                </a:solidFill>
              </a:rPr>
              <a:t> tons of food wasted annually by UK restaurants [1]</a:t>
            </a:r>
          </a:p>
        </p:txBody>
      </p:sp>
      <p:sp>
        <p:nvSpPr>
          <p:cNvPr id="9" name="Rectangle 8">
            <a:extLst>
              <a:ext uri="{FF2B5EF4-FFF2-40B4-BE49-F238E27FC236}">
                <a16:creationId xmlns:a16="http://schemas.microsoft.com/office/drawing/2014/main" id="{A35B6203-07F5-B290-3268-8F5DB9047696}"/>
              </a:ext>
            </a:extLst>
          </p:cNvPr>
          <p:cNvSpPr/>
          <p:nvPr/>
        </p:nvSpPr>
        <p:spPr>
          <a:xfrm>
            <a:off x="4521200" y="3017079"/>
            <a:ext cx="7670800" cy="662500"/>
          </a:xfrm>
          <a:prstGeom prst="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lumMod val="85000"/>
                  </a:schemeClr>
                </a:solidFill>
              </a:rPr>
              <a:t>This is equivalent to </a:t>
            </a:r>
            <a:r>
              <a:rPr lang="en-GB" sz="2000" b="1">
                <a:solidFill>
                  <a:schemeClr val="bg1">
                    <a:lumMod val="85000"/>
                  </a:schemeClr>
                </a:solidFill>
              </a:rPr>
              <a:t>320</a:t>
            </a:r>
            <a:r>
              <a:rPr lang="en-GB" sz="2000">
                <a:solidFill>
                  <a:schemeClr val="bg1">
                    <a:lumMod val="85000"/>
                  </a:schemeClr>
                </a:solidFill>
              </a:rPr>
              <a:t> </a:t>
            </a:r>
            <a:r>
              <a:rPr lang="en-GB" sz="2000" b="1">
                <a:solidFill>
                  <a:schemeClr val="bg1">
                    <a:lumMod val="85000"/>
                  </a:schemeClr>
                </a:solidFill>
              </a:rPr>
              <a:t>million</a:t>
            </a:r>
            <a:r>
              <a:rPr lang="en-GB" sz="2000">
                <a:solidFill>
                  <a:schemeClr val="bg1">
                    <a:lumMod val="85000"/>
                  </a:schemeClr>
                </a:solidFill>
              </a:rPr>
              <a:t> meals</a:t>
            </a:r>
          </a:p>
        </p:txBody>
      </p:sp>
      <p:sp>
        <p:nvSpPr>
          <p:cNvPr id="10" name="Rectangle 9">
            <a:extLst>
              <a:ext uri="{FF2B5EF4-FFF2-40B4-BE49-F238E27FC236}">
                <a16:creationId xmlns:a16="http://schemas.microsoft.com/office/drawing/2014/main" id="{ABADEE5E-7214-F7DB-0E15-A48C303E24C1}"/>
              </a:ext>
            </a:extLst>
          </p:cNvPr>
          <p:cNvSpPr/>
          <p:nvPr/>
        </p:nvSpPr>
        <p:spPr>
          <a:xfrm>
            <a:off x="4521200" y="4101140"/>
            <a:ext cx="7670800" cy="662500"/>
          </a:xfrm>
          <a:prstGeom prst="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lumMod val="85000"/>
                  </a:schemeClr>
                </a:solidFill>
              </a:rPr>
              <a:t>Costs restaurants </a:t>
            </a:r>
            <a:r>
              <a:rPr lang="en-GB" sz="2000" b="1">
                <a:solidFill>
                  <a:schemeClr val="bg1">
                    <a:lumMod val="85000"/>
                  </a:schemeClr>
                </a:solidFill>
              </a:rPr>
              <a:t>£682 million </a:t>
            </a:r>
            <a:r>
              <a:rPr lang="en-GB" sz="2000">
                <a:solidFill>
                  <a:schemeClr val="bg1">
                    <a:lumMod val="85000"/>
                  </a:schemeClr>
                </a:solidFill>
              </a:rPr>
              <a:t>per year [1]</a:t>
            </a:r>
          </a:p>
        </p:txBody>
      </p:sp>
      <p:sp>
        <p:nvSpPr>
          <p:cNvPr id="11" name="Rectangle 10">
            <a:extLst>
              <a:ext uri="{FF2B5EF4-FFF2-40B4-BE49-F238E27FC236}">
                <a16:creationId xmlns:a16="http://schemas.microsoft.com/office/drawing/2014/main" id="{C3662425-9C1C-70E2-13A0-B7B3E10F6B84}"/>
              </a:ext>
            </a:extLst>
          </p:cNvPr>
          <p:cNvSpPr/>
          <p:nvPr/>
        </p:nvSpPr>
        <p:spPr>
          <a:xfrm>
            <a:off x="4521200" y="5164784"/>
            <a:ext cx="7670800" cy="662500"/>
          </a:xfrm>
          <a:prstGeom prst="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On average, over </a:t>
            </a:r>
            <a:r>
              <a:rPr lang="en-GB" b="1">
                <a:solidFill>
                  <a:schemeClr val="bg1">
                    <a:lumMod val="85000"/>
                  </a:schemeClr>
                </a:solidFill>
              </a:rPr>
              <a:t>8</a:t>
            </a:r>
            <a:r>
              <a:rPr lang="en-GB">
                <a:solidFill>
                  <a:schemeClr val="bg1">
                    <a:lumMod val="85000"/>
                  </a:schemeClr>
                </a:solidFill>
              </a:rPr>
              <a:t> meals are thrown in the bin by restaurants per week</a:t>
            </a:r>
          </a:p>
        </p:txBody>
      </p:sp>
      <p:sp>
        <p:nvSpPr>
          <p:cNvPr id="19" name="Rectangle 18">
            <a:extLst>
              <a:ext uri="{FF2B5EF4-FFF2-40B4-BE49-F238E27FC236}">
                <a16:creationId xmlns:a16="http://schemas.microsoft.com/office/drawing/2014/main" id="{1228CFD0-8FE9-C7C2-71B5-72D6D0DBC840}"/>
              </a:ext>
            </a:extLst>
          </p:cNvPr>
          <p:cNvSpPr/>
          <p:nvPr/>
        </p:nvSpPr>
        <p:spPr>
          <a:xfrm>
            <a:off x="4521200" y="1933018"/>
            <a:ext cx="7670800" cy="66250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199,100</a:t>
            </a:r>
            <a:r>
              <a:rPr lang="en-GB" sz="2000" dirty="0"/>
              <a:t> tons of food wasted annually by UK restaurants [1]</a:t>
            </a:r>
          </a:p>
        </p:txBody>
      </p:sp>
      <p:sp>
        <p:nvSpPr>
          <p:cNvPr id="20" name="Rectangle 19">
            <a:extLst>
              <a:ext uri="{FF2B5EF4-FFF2-40B4-BE49-F238E27FC236}">
                <a16:creationId xmlns:a16="http://schemas.microsoft.com/office/drawing/2014/main" id="{0BF42922-4277-20B2-4485-B327A8F45F70}"/>
              </a:ext>
            </a:extLst>
          </p:cNvPr>
          <p:cNvSpPr/>
          <p:nvPr/>
        </p:nvSpPr>
        <p:spPr>
          <a:xfrm>
            <a:off x="4521200" y="3017079"/>
            <a:ext cx="7670800" cy="66250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t>This is equivalent to </a:t>
            </a:r>
            <a:r>
              <a:rPr lang="en-GB" sz="2000" b="1"/>
              <a:t>320</a:t>
            </a:r>
            <a:r>
              <a:rPr lang="en-GB" sz="2000"/>
              <a:t> </a:t>
            </a:r>
            <a:r>
              <a:rPr lang="en-GB" sz="2000" b="1"/>
              <a:t>million</a:t>
            </a:r>
            <a:r>
              <a:rPr lang="en-GB" sz="2000"/>
              <a:t> meals</a:t>
            </a:r>
          </a:p>
        </p:txBody>
      </p:sp>
      <p:sp>
        <p:nvSpPr>
          <p:cNvPr id="21" name="Rectangle 20">
            <a:extLst>
              <a:ext uri="{FF2B5EF4-FFF2-40B4-BE49-F238E27FC236}">
                <a16:creationId xmlns:a16="http://schemas.microsoft.com/office/drawing/2014/main" id="{F384B979-7FDA-4664-13A8-316D73345623}"/>
              </a:ext>
            </a:extLst>
          </p:cNvPr>
          <p:cNvSpPr/>
          <p:nvPr/>
        </p:nvSpPr>
        <p:spPr>
          <a:xfrm>
            <a:off x="4521200" y="4101139"/>
            <a:ext cx="7670800" cy="66250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Costs restaurants </a:t>
            </a:r>
            <a:r>
              <a:rPr lang="en-GB" sz="2000" b="1" dirty="0"/>
              <a:t>£682 million </a:t>
            </a:r>
            <a:r>
              <a:rPr lang="en-GB" sz="2000" dirty="0"/>
              <a:t>per year [1]</a:t>
            </a:r>
          </a:p>
        </p:txBody>
      </p:sp>
      <p:sp>
        <p:nvSpPr>
          <p:cNvPr id="22" name="Rectangle 21">
            <a:extLst>
              <a:ext uri="{FF2B5EF4-FFF2-40B4-BE49-F238E27FC236}">
                <a16:creationId xmlns:a16="http://schemas.microsoft.com/office/drawing/2014/main" id="{C429731F-4153-98D5-BD79-DE8C3B94256C}"/>
              </a:ext>
            </a:extLst>
          </p:cNvPr>
          <p:cNvSpPr/>
          <p:nvPr/>
        </p:nvSpPr>
        <p:spPr>
          <a:xfrm>
            <a:off x="4521200" y="5164784"/>
            <a:ext cx="7670800" cy="66250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On average, over </a:t>
            </a:r>
            <a:r>
              <a:rPr lang="en-GB" b="1"/>
              <a:t>8</a:t>
            </a:r>
            <a:r>
              <a:rPr lang="en-GB"/>
              <a:t> meals are thrown in the bin by restaurants per week</a:t>
            </a:r>
          </a:p>
        </p:txBody>
      </p:sp>
      <p:pic>
        <p:nvPicPr>
          <p:cNvPr id="4" name="Picture 3" descr="A blue trash can with a shield and spoon and knife&#10;&#10;Description automatically generated">
            <a:extLst>
              <a:ext uri="{FF2B5EF4-FFF2-40B4-BE49-F238E27FC236}">
                <a16:creationId xmlns:a16="http://schemas.microsoft.com/office/drawing/2014/main" id="{D92F49D9-E18F-040A-FDF9-0DACF8D43349}"/>
              </a:ext>
            </a:extLst>
          </p:cNvPr>
          <p:cNvPicPr>
            <a:picLocks noChangeAspect="1"/>
          </p:cNvPicPr>
          <p:nvPr/>
        </p:nvPicPr>
        <p:blipFill>
          <a:blip r:embed="rId4"/>
          <a:stretch>
            <a:fillRect/>
          </a:stretch>
        </p:blipFill>
        <p:spPr>
          <a:xfrm>
            <a:off x="318718" y="2061274"/>
            <a:ext cx="3485147" cy="3777008"/>
          </a:xfrm>
          <a:prstGeom prst="rect">
            <a:avLst/>
          </a:prstGeom>
        </p:spPr>
      </p:pic>
    </p:spTree>
    <p:custDataLst>
      <p:tags r:id="rId1"/>
    </p:custDataLst>
    <p:extLst>
      <p:ext uri="{BB962C8B-B14F-4D97-AF65-F5344CB8AC3E}">
        <p14:creationId xmlns:p14="http://schemas.microsoft.com/office/powerpoint/2010/main" val="2379908461"/>
      </p:ext>
    </p:extLst>
  </p:cSld>
  <p:clrMapOvr>
    <a:masterClrMapping/>
  </p:clrMapOvr>
  <mc:AlternateContent xmlns:mc="http://schemas.openxmlformats.org/markup-compatibility/2006" xmlns:p14="http://schemas.microsoft.com/office/powerpoint/2010/main">
    <mc:Choice Requires="p14">
      <p:transition spd="slow" p14:dur="2000" advTm="35329"/>
    </mc:Choice>
    <mc:Fallback xmlns="">
      <p:transition spd="slow" advTm="353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F157B1E6-ACCC-2D83-0E3C-EA60534E8D61}"/>
              </a:ext>
            </a:extLst>
          </p:cNvPr>
          <p:cNvSpPr/>
          <p:nvPr/>
        </p:nvSpPr>
        <p:spPr>
          <a:xfrm rot="18849383">
            <a:off x="-2866212" y="-584001"/>
            <a:ext cx="8682130" cy="4363640"/>
          </a:xfrm>
          <a:prstGeom prst="triangle">
            <a:avLst>
              <a:gd name="adj" fmla="val 51348"/>
            </a:avLst>
          </a:prstGeom>
          <a:solidFill>
            <a:srgbClr val="1D4999">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F1F7F51-4D23-92D2-C691-0C0F2078B696}"/>
              </a:ext>
            </a:extLst>
          </p:cNvPr>
          <p:cNvSpPr/>
          <p:nvPr/>
        </p:nvSpPr>
        <p:spPr>
          <a:xfrm>
            <a:off x="0" y="581848"/>
            <a:ext cx="9840686"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7" name="Rectangle 6">
            <a:extLst>
              <a:ext uri="{FF2B5EF4-FFF2-40B4-BE49-F238E27FC236}">
                <a16:creationId xmlns:a16="http://schemas.microsoft.com/office/drawing/2014/main" id="{89F6B036-7825-97D6-59DD-294B04E25DBE}"/>
              </a:ext>
            </a:extLst>
          </p:cNvPr>
          <p:cNvSpPr/>
          <p:nvPr/>
        </p:nvSpPr>
        <p:spPr>
          <a:xfrm>
            <a:off x="7334364" y="3141069"/>
            <a:ext cx="3829880" cy="3716931"/>
          </a:xfrm>
          <a:prstGeom prst="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A074FE8-22D0-9B26-3E01-A4112C8FEBF8}"/>
              </a:ext>
            </a:extLst>
          </p:cNvPr>
          <p:cNvSpPr/>
          <p:nvPr/>
        </p:nvSpPr>
        <p:spPr>
          <a:xfrm>
            <a:off x="8258175" y="1970291"/>
            <a:ext cx="3933825" cy="4887709"/>
          </a:xfrm>
          <a:prstGeom prst="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A13F70B-20E4-E64E-02CB-3D075EEF5EFF}"/>
              </a:ext>
            </a:extLst>
          </p:cNvPr>
          <p:cNvSpPr>
            <a:spLocks noGrp="1"/>
          </p:cNvSpPr>
          <p:nvPr>
            <p:ph type="title"/>
          </p:nvPr>
        </p:nvSpPr>
        <p:spPr/>
        <p:txBody>
          <a:bodyPr/>
          <a:lstStyle/>
          <a:p>
            <a:r>
              <a:rPr lang="en-GB">
                <a:solidFill>
                  <a:schemeClr val="bg1"/>
                </a:solidFill>
              </a:rPr>
              <a:t>Investors &amp; Funding</a:t>
            </a:r>
          </a:p>
        </p:txBody>
      </p:sp>
      <p:sp>
        <p:nvSpPr>
          <p:cNvPr id="5" name="Rectangle: Rounded Corners 4">
            <a:extLst>
              <a:ext uri="{FF2B5EF4-FFF2-40B4-BE49-F238E27FC236}">
                <a16:creationId xmlns:a16="http://schemas.microsoft.com/office/drawing/2014/main" id="{4E8D06E8-3A05-0314-E873-95B30E52CF97}"/>
              </a:ext>
            </a:extLst>
          </p:cNvPr>
          <p:cNvSpPr/>
          <p:nvPr/>
        </p:nvSpPr>
        <p:spPr>
          <a:xfrm>
            <a:off x="7334364" y="1970291"/>
            <a:ext cx="4857636" cy="4887709"/>
          </a:xfrm>
          <a:prstGeom prst="round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92477039-7FCA-AF4F-7A98-1CD64C10EEEC}"/>
              </a:ext>
            </a:extLst>
          </p:cNvPr>
          <p:cNvSpPr/>
          <p:nvPr/>
        </p:nvSpPr>
        <p:spPr>
          <a:xfrm>
            <a:off x="471703" y="3788716"/>
            <a:ext cx="6287650" cy="875632"/>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Loans: Bristol city sustainable initiatives</a:t>
            </a:r>
          </a:p>
          <a:p>
            <a:pPr algn="ctr"/>
            <a:r>
              <a:rPr lang="en-GB" sz="2200">
                <a:solidFill>
                  <a:schemeClr val="bg1"/>
                </a:solidFill>
              </a:rPr>
              <a:t> £60,000 (applied) [6]</a:t>
            </a:r>
          </a:p>
        </p:txBody>
      </p:sp>
      <p:sp>
        <p:nvSpPr>
          <p:cNvPr id="12" name="Rectangle: Rounded Corners 11">
            <a:extLst>
              <a:ext uri="{FF2B5EF4-FFF2-40B4-BE49-F238E27FC236}">
                <a16:creationId xmlns:a16="http://schemas.microsoft.com/office/drawing/2014/main" id="{3BD959D4-973B-75A3-2889-16BFC3A525CF}"/>
              </a:ext>
            </a:extLst>
          </p:cNvPr>
          <p:cNvSpPr/>
          <p:nvPr/>
        </p:nvSpPr>
        <p:spPr>
          <a:xfrm>
            <a:off x="448642" y="5356544"/>
            <a:ext cx="6287650" cy="875632"/>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We are looking for an investment of £40k in return for a 15% stake</a:t>
            </a:r>
          </a:p>
        </p:txBody>
      </p:sp>
      <p:sp>
        <p:nvSpPr>
          <p:cNvPr id="15" name="Rectangle: Rounded Corners 14">
            <a:extLst>
              <a:ext uri="{FF2B5EF4-FFF2-40B4-BE49-F238E27FC236}">
                <a16:creationId xmlns:a16="http://schemas.microsoft.com/office/drawing/2014/main" id="{E7A5BAF2-979F-0DE4-1E61-D714F15D4E6A}"/>
              </a:ext>
            </a:extLst>
          </p:cNvPr>
          <p:cNvSpPr/>
          <p:nvPr/>
        </p:nvSpPr>
        <p:spPr>
          <a:xfrm>
            <a:off x="416287" y="2234716"/>
            <a:ext cx="6287650" cy="875632"/>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Small scale grants [5]:</a:t>
            </a:r>
          </a:p>
          <a:p>
            <a:pPr algn="ctr"/>
            <a:r>
              <a:rPr lang="en-GB" sz="2200">
                <a:solidFill>
                  <a:schemeClr val="bg1"/>
                </a:solidFill>
              </a:rPr>
              <a:t>Eat it up Hubbub food waste grant (up to £40k)</a:t>
            </a:r>
          </a:p>
        </p:txBody>
      </p:sp>
      <p:sp>
        <p:nvSpPr>
          <p:cNvPr id="16" name="Rectangle: Rounded Corners 15">
            <a:extLst>
              <a:ext uri="{FF2B5EF4-FFF2-40B4-BE49-F238E27FC236}">
                <a16:creationId xmlns:a16="http://schemas.microsoft.com/office/drawing/2014/main" id="{7D3942BC-5612-6069-E63A-84FF53E6EB37}"/>
              </a:ext>
            </a:extLst>
          </p:cNvPr>
          <p:cNvSpPr/>
          <p:nvPr/>
        </p:nvSpPr>
        <p:spPr>
          <a:xfrm>
            <a:off x="489569" y="3788716"/>
            <a:ext cx="6287650" cy="875632"/>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Loans: Bristol city sustainable initiatives</a:t>
            </a:r>
          </a:p>
          <a:p>
            <a:pPr algn="ctr"/>
            <a:r>
              <a:rPr lang="en-GB" sz="2200">
                <a:solidFill>
                  <a:schemeClr val="bg1"/>
                </a:solidFill>
              </a:rPr>
              <a:t> £60,000 (applied) [6]</a:t>
            </a:r>
          </a:p>
        </p:txBody>
      </p:sp>
      <p:sp>
        <p:nvSpPr>
          <p:cNvPr id="17" name="Rectangle: Rounded Corners 16">
            <a:extLst>
              <a:ext uri="{FF2B5EF4-FFF2-40B4-BE49-F238E27FC236}">
                <a16:creationId xmlns:a16="http://schemas.microsoft.com/office/drawing/2014/main" id="{517FC2C4-06E6-3B94-79E3-91789472E32D}"/>
              </a:ext>
            </a:extLst>
          </p:cNvPr>
          <p:cNvSpPr/>
          <p:nvPr/>
        </p:nvSpPr>
        <p:spPr>
          <a:xfrm>
            <a:off x="448642" y="5356544"/>
            <a:ext cx="6287650" cy="875632"/>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We are looking for an investment of £40k in return for a 15% stake</a:t>
            </a:r>
          </a:p>
        </p:txBody>
      </p:sp>
      <p:sp>
        <p:nvSpPr>
          <p:cNvPr id="18" name="Rectangle: Rounded Corners 17">
            <a:extLst>
              <a:ext uri="{FF2B5EF4-FFF2-40B4-BE49-F238E27FC236}">
                <a16:creationId xmlns:a16="http://schemas.microsoft.com/office/drawing/2014/main" id="{91B23419-E36B-7748-C8AB-9D97AAC1D871}"/>
              </a:ext>
            </a:extLst>
          </p:cNvPr>
          <p:cNvSpPr/>
          <p:nvPr/>
        </p:nvSpPr>
        <p:spPr>
          <a:xfrm>
            <a:off x="407027" y="2234716"/>
            <a:ext cx="6287650" cy="875632"/>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a:solidFill>
                  <a:schemeClr val="bg1"/>
                </a:solidFill>
              </a:rPr>
              <a:t>Small scale grants [5]:</a:t>
            </a:r>
          </a:p>
          <a:p>
            <a:pPr algn="ctr"/>
            <a:r>
              <a:rPr lang="en-GB" sz="2200">
                <a:solidFill>
                  <a:schemeClr val="bg1"/>
                </a:solidFill>
              </a:rPr>
              <a:t>Eat it up Hubbub food waste grant (up to £40k)</a:t>
            </a:r>
          </a:p>
        </p:txBody>
      </p:sp>
      <p:pic>
        <p:nvPicPr>
          <p:cNvPr id="25" name="Picture 24">
            <a:extLst>
              <a:ext uri="{FF2B5EF4-FFF2-40B4-BE49-F238E27FC236}">
                <a16:creationId xmlns:a16="http://schemas.microsoft.com/office/drawing/2014/main" id="{26B25C04-0AF4-62C3-75F9-CDE11B14C742}"/>
              </a:ext>
            </a:extLst>
          </p:cNvPr>
          <p:cNvPicPr>
            <a:picLocks noChangeAspect="1"/>
          </p:cNvPicPr>
          <p:nvPr/>
        </p:nvPicPr>
        <p:blipFill>
          <a:blip r:embed="rId4"/>
          <a:stretch>
            <a:fillRect/>
          </a:stretch>
        </p:blipFill>
        <p:spPr>
          <a:xfrm>
            <a:off x="7774986" y="2401567"/>
            <a:ext cx="4381282" cy="3760358"/>
          </a:xfrm>
          <a:prstGeom prst="rect">
            <a:avLst/>
          </a:prstGeom>
        </p:spPr>
      </p:pic>
      <p:sp>
        <p:nvSpPr>
          <p:cNvPr id="19" name="TextBox 18">
            <a:extLst>
              <a:ext uri="{FF2B5EF4-FFF2-40B4-BE49-F238E27FC236}">
                <a16:creationId xmlns:a16="http://schemas.microsoft.com/office/drawing/2014/main" id="{18D199DC-A4BC-1ADC-8342-62C109B6B544}"/>
              </a:ext>
            </a:extLst>
          </p:cNvPr>
          <p:cNvSpPr txBox="1"/>
          <p:nvPr/>
        </p:nvSpPr>
        <p:spPr>
          <a:xfrm>
            <a:off x="8522405" y="5741621"/>
            <a:ext cx="3789118" cy="369332"/>
          </a:xfrm>
          <a:prstGeom prst="rect">
            <a:avLst/>
          </a:prstGeom>
          <a:noFill/>
        </p:spPr>
        <p:txBody>
          <a:bodyPr wrap="square">
            <a:spAutoFit/>
          </a:bodyPr>
          <a:lstStyle/>
          <a:p>
            <a:r>
              <a:rPr lang="en-GB" sz="1800"/>
              <a:t>Bristol </a:t>
            </a:r>
            <a:r>
              <a:rPr lang="en-GB"/>
              <a:t>C</a:t>
            </a:r>
            <a:r>
              <a:rPr lang="en-GB" sz="1800"/>
              <a:t>ity </a:t>
            </a:r>
            <a:r>
              <a:rPr lang="en-GB"/>
              <a:t>S</a:t>
            </a:r>
            <a:r>
              <a:rPr lang="en-GB" sz="1800"/>
              <a:t>ustainable </a:t>
            </a:r>
            <a:r>
              <a:rPr lang="en-GB"/>
              <a:t>I</a:t>
            </a:r>
            <a:r>
              <a:rPr lang="en-GB" sz="1800"/>
              <a:t>nitiatives </a:t>
            </a:r>
            <a:endParaRPr lang="en-GB"/>
          </a:p>
        </p:txBody>
      </p:sp>
      <p:sp>
        <p:nvSpPr>
          <p:cNvPr id="20" name="TextBox 19">
            <a:extLst>
              <a:ext uri="{FF2B5EF4-FFF2-40B4-BE49-F238E27FC236}">
                <a16:creationId xmlns:a16="http://schemas.microsoft.com/office/drawing/2014/main" id="{B90F1098-E76C-D8F6-9CC8-DD6D9684405D}"/>
              </a:ext>
            </a:extLst>
          </p:cNvPr>
          <p:cNvSpPr txBox="1"/>
          <p:nvPr/>
        </p:nvSpPr>
        <p:spPr>
          <a:xfrm>
            <a:off x="7825153" y="2429531"/>
            <a:ext cx="2077486" cy="369332"/>
          </a:xfrm>
          <a:prstGeom prst="rect">
            <a:avLst/>
          </a:prstGeom>
          <a:noFill/>
        </p:spPr>
        <p:txBody>
          <a:bodyPr wrap="square">
            <a:spAutoFit/>
          </a:bodyPr>
          <a:lstStyle/>
          <a:p>
            <a:r>
              <a:rPr lang="en-GB"/>
              <a:t>Potential Investors</a:t>
            </a:r>
          </a:p>
        </p:txBody>
      </p:sp>
      <p:sp>
        <p:nvSpPr>
          <p:cNvPr id="26" name="TextBox 25">
            <a:extLst>
              <a:ext uri="{FF2B5EF4-FFF2-40B4-BE49-F238E27FC236}">
                <a16:creationId xmlns:a16="http://schemas.microsoft.com/office/drawing/2014/main" id="{64BFFE42-0972-51A6-3745-B45B05CC0E82}"/>
              </a:ext>
            </a:extLst>
          </p:cNvPr>
          <p:cNvSpPr txBox="1"/>
          <p:nvPr/>
        </p:nvSpPr>
        <p:spPr>
          <a:xfrm>
            <a:off x="8664183" y="3912414"/>
            <a:ext cx="1098999" cy="369332"/>
          </a:xfrm>
          <a:prstGeom prst="rect">
            <a:avLst/>
          </a:prstGeom>
          <a:noFill/>
        </p:spPr>
        <p:txBody>
          <a:bodyPr wrap="square" rtlCol="0">
            <a:spAutoFit/>
          </a:bodyPr>
          <a:lstStyle/>
          <a:p>
            <a:r>
              <a:rPr lang="en-GB"/>
              <a:t>£40,000</a:t>
            </a:r>
          </a:p>
        </p:txBody>
      </p:sp>
      <p:sp>
        <p:nvSpPr>
          <p:cNvPr id="27" name="TextBox 26">
            <a:extLst>
              <a:ext uri="{FF2B5EF4-FFF2-40B4-BE49-F238E27FC236}">
                <a16:creationId xmlns:a16="http://schemas.microsoft.com/office/drawing/2014/main" id="{B064FCF8-C828-4120-9F3D-8886DA49C53E}"/>
              </a:ext>
            </a:extLst>
          </p:cNvPr>
          <p:cNvSpPr txBox="1"/>
          <p:nvPr/>
        </p:nvSpPr>
        <p:spPr>
          <a:xfrm>
            <a:off x="9965627" y="4106574"/>
            <a:ext cx="1098999" cy="369332"/>
          </a:xfrm>
          <a:prstGeom prst="rect">
            <a:avLst/>
          </a:prstGeom>
          <a:noFill/>
        </p:spPr>
        <p:txBody>
          <a:bodyPr wrap="square" rtlCol="0">
            <a:spAutoFit/>
          </a:bodyPr>
          <a:lstStyle/>
          <a:p>
            <a:r>
              <a:rPr lang="en-GB"/>
              <a:t>£60,000</a:t>
            </a:r>
          </a:p>
        </p:txBody>
      </p:sp>
    </p:spTree>
    <p:custDataLst>
      <p:tags r:id="rId1"/>
    </p:custDataLst>
    <p:extLst>
      <p:ext uri="{BB962C8B-B14F-4D97-AF65-F5344CB8AC3E}">
        <p14:creationId xmlns:p14="http://schemas.microsoft.com/office/powerpoint/2010/main" val="1256235082"/>
      </p:ext>
    </p:extLst>
  </p:cSld>
  <p:clrMapOvr>
    <a:masterClrMapping/>
  </p:clrMapOvr>
  <mc:AlternateContent xmlns:mc="http://schemas.openxmlformats.org/markup-compatibility/2006" xmlns:p14="http://schemas.microsoft.com/office/powerpoint/2010/main">
    <mc:Choice Requires="p14">
      <p:transition spd="slow" p14:dur="2000" advTm="35894"/>
    </mc:Choice>
    <mc:Fallback xmlns="">
      <p:transition spd="slow" advTm="358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749257-1FC6-E655-2440-8BADE92BA367}"/>
              </a:ext>
            </a:extLst>
          </p:cNvPr>
          <p:cNvSpPr/>
          <p:nvPr/>
        </p:nvSpPr>
        <p:spPr>
          <a:xfrm>
            <a:off x="0" y="581848"/>
            <a:ext cx="281940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A3658F8B-0E51-15D2-140D-D42840D1EFBB}"/>
              </a:ext>
            </a:extLst>
          </p:cNvPr>
          <p:cNvSpPr>
            <a:spLocks noGrp="1"/>
          </p:cNvSpPr>
          <p:nvPr>
            <p:ph type="title"/>
          </p:nvPr>
        </p:nvSpPr>
        <p:spPr/>
        <p:txBody>
          <a:bodyPr/>
          <a:lstStyle/>
          <a:p>
            <a:r>
              <a:rPr lang="en-GB">
                <a:solidFill>
                  <a:schemeClr val="bg1"/>
                </a:solidFill>
              </a:rPr>
              <a:t>Risks</a:t>
            </a:r>
          </a:p>
        </p:txBody>
      </p:sp>
      <p:sp>
        <p:nvSpPr>
          <p:cNvPr id="14" name="Rectangle 13">
            <a:extLst>
              <a:ext uri="{FF2B5EF4-FFF2-40B4-BE49-F238E27FC236}">
                <a16:creationId xmlns:a16="http://schemas.microsoft.com/office/drawing/2014/main" id="{C4A1EB05-E3E6-9FE2-592B-0E999AA9DA63}"/>
              </a:ext>
            </a:extLst>
          </p:cNvPr>
          <p:cNvSpPr/>
          <p:nvPr/>
        </p:nvSpPr>
        <p:spPr>
          <a:xfrm>
            <a:off x="229749" y="2221486"/>
            <a:ext cx="5626899" cy="1849661"/>
          </a:xfrm>
          <a:prstGeom prst="rect">
            <a:avLst/>
          </a:prstGeom>
          <a:solidFill>
            <a:schemeClr val="bg1">
              <a:lumMod val="85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E31B168-7487-4ECC-C6D3-CBD8FA69C3AC}"/>
              </a:ext>
            </a:extLst>
          </p:cNvPr>
          <p:cNvSpPr/>
          <p:nvPr/>
        </p:nvSpPr>
        <p:spPr>
          <a:xfrm>
            <a:off x="6379042" y="2221486"/>
            <a:ext cx="5626899" cy="1849661"/>
          </a:xfrm>
          <a:prstGeom prst="rect">
            <a:avLst/>
          </a:prstGeom>
          <a:solidFill>
            <a:schemeClr val="bg1">
              <a:lumMod val="85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4DF5974-400B-3800-53C9-9036C5D6646D}"/>
              </a:ext>
            </a:extLst>
          </p:cNvPr>
          <p:cNvSpPr/>
          <p:nvPr/>
        </p:nvSpPr>
        <p:spPr>
          <a:xfrm>
            <a:off x="229749" y="4572934"/>
            <a:ext cx="5626899" cy="1849661"/>
          </a:xfrm>
          <a:prstGeom prst="rect">
            <a:avLst/>
          </a:prstGeom>
          <a:solidFill>
            <a:schemeClr val="bg1">
              <a:lumMod val="85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36D824D-8DA1-39DC-8CC5-D239E7AA959E}"/>
              </a:ext>
            </a:extLst>
          </p:cNvPr>
          <p:cNvSpPr/>
          <p:nvPr/>
        </p:nvSpPr>
        <p:spPr>
          <a:xfrm>
            <a:off x="6379042" y="4572933"/>
            <a:ext cx="5626899" cy="1849661"/>
          </a:xfrm>
          <a:prstGeom prst="rect">
            <a:avLst/>
          </a:prstGeom>
          <a:solidFill>
            <a:schemeClr val="bg1">
              <a:lumMod val="85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388E50F-8E79-1173-1A09-966A5DAE01C3}"/>
              </a:ext>
            </a:extLst>
          </p:cNvPr>
          <p:cNvSpPr/>
          <p:nvPr/>
        </p:nvSpPr>
        <p:spPr>
          <a:xfrm>
            <a:off x="4430185" y="2434335"/>
            <a:ext cx="1239088" cy="1423959"/>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lumMod val="85000"/>
                  </a:schemeClr>
                </a:solidFill>
                <a:cs typeface="Arial Bold" panose="020B0704020202020204" pitchFamily="34" charset="0"/>
              </a:rPr>
              <a:t>P</a:t>
            </a:r>
          </a:p>
        </p:txBody>
      </p:sp>
      <p:sp>
        <p:nvSpPr>
          <p:cNvPr id="20" name="Rectangle: Rounded Corners 19">
            <a:extLst>
              <a:ext uri="{FF2B5EF4-FFF2-40B4-BE49-F238E27FC236}">
                <a16:creationId xmlns:a16="http://schemas.microsoft.com/office/drawing/2014/main" id="{5E6E037D-14E7-12D1-0B38-683D727124AC}"/>
              </a:ext>
            </a:extLst>
          </p:cNvPr>
          <p:cNvSpPr/>
          <p:nvPr/>
        </p:nvSpPr>
        <p:spPr>
          <a:xfrm>
            <a:off x="6559493" y="2434336"/>
            <a:ext cx="1239088" cy="1423959"/>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lumMod val="85000"/>
                  </a:schemeClr>
                </a:solidFill>
              </a:rPr>
              <a:t>E</a:t>
            </a:r>
          </a:p>
        </p:txBody>
      </p:sp>
      <p:sp>
        <p:nvSpPr>
          <p:cNvPr id="21" name="Rectangle: Rounded Corners 20">
            <a:extLst>
              <a:ext uri="{FF2B5EF4-FFF2-40B4-BE49-F238E27FC236}">
                <a16:creationId xmlns:a16="http://schemas.microsoft.com/office/drawing/2014/main" id="{AC69B5DB-873B-B004-FC21-37856E6E6356}"/>
              </a:ext>
            </a:extLst>
          </p:cNvPr>
          <p:cNvSpPr/>
          <p:nvPr/>
        </p:nvSpPr>
        <p:spPr>
          <a:xfrm>
            <a:off x="4430185" y="4822542"/>
            <a:ext cx="1239088" cy="1423959"/>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lumMod val="85000"/>
                  </a:schemeClr>
                </a:solidFill>
              </a:rPr>
              <a:t>S</a:t>
            </a:r>
          </a:p>
        </p:txBody>
      </p:sp>
      <p:sp>
        <p:nvSpPr>
          <p:cNvPr id="22" name="Rectangle: Rounded Corners 21">
            <a:extLst>
              <a:ext uri="{FF2B5EF4-FFF2-40B4-BE49-F238E27FC236}">
                <a16:creationId xmlns:a16="http://schemas.microsoft.com/office/drawing/2014/main" id="{46F1B05C-E242-4D87-9F04-4571CBA1C159}"/>
              </a:ext>
            </a:extLst>
          </p:cNvPr>
          <p:cNvSpPr/>
          <p:nvPr/>
        </p:nvSpPr>
        <p:spPr>
          <a:xfrm>
            <a:off x="6559493" y="4785783"/>
            <a:ext cx="1239088" cy="1423959"/>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lumMod val="85000"/>
                  </a:schemeClr>
                </a:solidFill>
              </a:rPr>
              <a:t>T</a:t>
            </a:r>
          </a:p>
        </p:txBody>
      </p:sp>
      <p:sp>
        <p:nvSpPr>
          <p:cNvPr id="25" name="TextBox 24">
            <a:extLst>
              <a:ext uri="{FF2B5EF4-FFF2-40B4-BE49-F238E27FC236}">
                <a16:creationId xmlns:a16="http://schemas.microsoft.com/office/drawing/2014/main" id="{9A437C2F-C1D9-68E7-C508-897AED3BB515}"/>
              </a:ext>
            </a:extLst>
          </p:cNvPr>
          <p:cNvSpPr txBox="1"/>
          <p:nvPr/>
        </p:nvSpPr>
        <p:spPr>
          <a:xfrm>
            <a:off x="395610" y="2283715"/>
            <a:ext cx="3057350" cy="1969770"/>
          </a:xfrm>
          <a:prstGeom prst="rect">
            <a:avLst/>
          </a:prstGeom>
          <a:noFill/>
        </p:spPr>
        <p:txBody>
          <a:bodyPr wrap="square" rtlCol="0">
            <a:spAutoFit/>
          </a:bodyPr>
          <a:lstStyle/>
          <a:p>
            <a:r>
              <a:rPr lang="en-GB" sz="1400" b="1">
                <a:solidFill>
                  <a:srgbClr val="002060"/>
                </a:solidFill>
              </a:rPr>
              <a:t>Political</a:t>
            </a:r>
          </a:p>
          <a:p>
            <a:pPr>
              <a:lnSpc>
                <a:spcPct val="150000"/>
              </a:lnSpc>
            </a:pPr>
            <a:r>
              <a:rPr lang="en-GB" sz="1200">
                <a:solidFill>
                  <a:schemeClr val="tx1">
                    <a:lumMod val="95000"/>
                    <a:lumOff val="5000"/>
                  </a:schemeClr>
                </a:solidFill>
              </a:rPr>
              <a:t>Regulatory compliance</a:t>
            </a:r>
          </a:p>
          <a:p>
            <a:pPr>
              <a:lnSpc>
                <a:spcPct val="150000"/>
              </a:lnSpc>
            </a:pPr>
            <a:r>
              <a:rPr lang="en-GB" sz="1200" b="1">
                <a:solidFill>
                  <a:schemeClr val="tx1">
                    <a:lumMod val="95000"/>
                    <a:lumOff val="5000"/>
                  </a:schemeClr>
                </a:solidFill>
              </a:rPr>
              <a:t>Impact</a:t>
            </a:r>
            <a:r>
              <a:rPr lang="en-GB" sz="1200">
                <a:solidFill>
                  <a:schemeClr val="tx1">
                    <a:lumMod val="95000"/>
                    <a:lumOff val="5000"/>
                  </a:schemeClr>
                </a:solidFill>
              </a:rPr>
              <a:t> 	Shut down</a:t>
            </a:r>
          </a:p>
          <a:p>
            <a:pPr>
              <a:lnSpc>
                <a:spcPct val="150000"/>
              </a:lnSpc>
            </a:pPr>
            <a:r>
              <a:rPr lang="en-GB" sz="1200" b="1">
                <a:solidFill>
                  <a:schemeClr val="tx1">
                    <a:lumMod val="95000"/>
                    <a:lumOff val="5000"/>
                  </a:schemeClr>
                </a:solidFill>
              </a:rPr>
              <a:t>Risk</a:t>
            </a:r>
            <a:r>
              <a:rPr lang="en-GB" sz="1200">
                <a:solidFill>
                  <a:schemeClr val="tx1">
                    <a:lumMod val="95000"/>
                    <a:lumOff val="5000"/>
                  </a:schemeClr>
                </a:solidFill>
              </a:rPr>
              <a:t> 	Catastrophic &amp; Occasional</a:t>
            </a:r>
          </a:p>
          <a:p>
            <a:pPr>
              <a:lnSpc>
                <a:spcPct val="150000"/>
              </a:lnSpc>
            </a:pPr>
            <a:r>
              <a:rPr lang="en-GB" sz="1200" b="1">
                <a:solidFill>
                  <a:schemeClr val="tx1">
                    <a:lumMod val="95000"/>
                    <a:lumOff val="5000"/>
                  </a:schemeClr>
                </a:solidFill>
              </a:rPr>
              <a:t>Mitigation</a:t>
            </a:r>
            <a:r>
              <a:rPr lang="en-GB" sz="1200">
                <a:solidFill>
                  <a:schemeClr val="tx1">
                    <a:lumMod val="95000"/>
                    <a:lumOff val="5000"/>
                  </a:schemeClr>
                </a:solidFill>
              </a:rPr>
              <a:t> 	Ensure proper refrigeration</a:t>
            </a:r>
          </a:p>
          <a:p>
            <a:pPr>
              <a:lnSpc>
                <a:spcPct val="150000"/>
              </a:lnSpc>
            </a:pPr>
            <a:r>
              <a:rPr lang="en-GB" sz="1200" b="1">
                <a:solidFill>
                  <a:schemeClr val="tx1">
                    <a:lumMod val="95000"/>
                    <a:lumOff val="5000"/>
                  </a:schemeClr>
                </a:solidFill>
              </a:rPr>
              <a:t>New Risk</a:t>
            </a:r>
            <a:r>
              <a:rPr lang="en-GB" sz="1200">
                <a:solidFill>
                  <a:schemeClr val="tx1">
                    <a:lumMod val="95000"/>
                    <a:lumOff val="5000"/>
                  </a:schemeClr>
                </a:solidFill>
              </a:rPr>
              <a:t> 	Major &amp; Very unlikely</a:t>
            </a:r>
          </a:p>
          <a:p>
            <a:endParaRPr lang="en-GB"/>
          </a:p>
        </p:txBody>
      </p:sp>
      <p:sp>
        <p:nvSpPr>
          <p:cNvPr id="27" name="TextBox 26">
            <a:extLst>
              <a:ext uri="{FF2B5EF4-FFF2-40B4-BE49-F238E27FC236}">
                <a16:creationId xmlns:a16="http://schemas.microsoft.com/office/drawing/2014/main" id="{16D89DAE-FA3F-2DBD-8F46-325D8E30586E}"/>
              </a:ext>
            </a:extLst>
          </p:cNvPr>
          <p:cNvSpPr txBox="1"/>
          <p:nvPr/>
        </p:nvSpPr>
        <p:spPr>
          <a:xfrm>
            <a:off x="8056629" y="2283715"/>
            <a:ext cx="3858620" cy="1969770"/>
          </a:xfrm>
          <a:prstGeom prst="rect">
            <a:avLst/>
          </a:prstGeom>
          <a:noFill/>
        </p:spPr>
        <p:txBody>
          <a:bodyPr wrap="square" rtlCol="0">
            <a:spAutoFit/>
          </a:bodyPr>
          <a:lstStyle/>
          <a:p>
            <a:r>
              <a:rPr lang="en-GB" sz="1400" b="1">
                <a:solidFill>
                  <a:srgbClr val="002060"/>
                </a:solidFill>
              </a:rPr>
              <a:t>Economic</a:t>
            </a:r>
          </a:p>
          <a:p>
            <a:pPr>
              <a:lnSpc>
                <a:spcPct val="150000"/>
              </a:lnSpc>
            </a:pPr>
            <a:r>
              <a:rPr lang="en-GB" sz="1200">
                <a:solidFill>
                  <a:schemeClr val="tx1">
                    <a:lumMod val="95000"/>
                    <a:lumOff val="5000"/>
                  </a:schemeClr>
                </a:solidFill>
              </a:rPr>
              <a:t>Growth stagnation</a:t>
            </a:r>
          </a:p>
          <a:p>
            <a:pPr>
              <a:lnSpc>
                <a:spcPct val="150000"/>
              </a:lnSpc>
            </a:pPr>
            <a:r>
              <a:rPr lang="en-GB" sz="1200" b="1">
                <a:solidFill>
                  <a:schemeClr val="tx1">
                    <a:lumMod val="95000"/>
                    <a:lumOff val="5000"/>
                  </a:schemeClr>
                </a:solidFill>
              </a:rPr>
              <a:t>Impact</a:t>
            </a:r>
            <a:r>
              <a:rPr lang="en-GB" sz="1200">
                <a:solidFill>
                  <a:schemeClr val="tx1">
                    <a:lumMod val="95000"/>
                    <a:lumOff val="5000"/>
                  </a:schemeClr>
                </a:solidFill>
              </a:rPr>
              <a:t>	Not enough capital for future endeavours</a:t>
            </a:r>
          </a:p>
          <a:p>
            <a:pPr>
              <a:lnSpc>
                <a:spcPct val="150000"/>
              </a:lnSpc>
            </a:pPr>
            <a:r>
              <a:rPr lang="en-GB" sz="1200" b="1">
                <a:solidFill>
                  <a:schemeClr val="tx1">
                    <a:lumMod val="95000"/>
                    <a:lumOff val="5000"/>
                  </a:schemeClr>
                </a:solidFill>
              </a:rPr>
              <a:t>Risk</a:t>
            </a:r>
            <a:r>
              <a:rPr lang="en-GB" sz="1200">
                <a:solidFill>
                  <a:schemeClr val="tx1">
                    <a:lumMod val="95000"/>
                    <a:lumOff val="5000"/>
                  </a:schemeClr>
                </a:solidFill>
              </a:rPr>
              <a:t> 	Moderate &amp; Likely</a:t>
            </a:r>
          </a:p>
          <a:p>
            <a:pPr>
              <a:lnSpc>
                <a:spcPct val="150000"/>
              </a:lnSpc>
            </a:pPr>
            <a:r>
              <a:rPr lang="en-GB" sz="1200" b="1">
                <a:solidFill>
                  <a:schemeClr val="tx1">
                    <a:lumMod val="95000"/>
                    <a:lumOff val="5000"/>
                  </a:schemeClr>
                </a:solidFill>
              </a:rPr>
              <a:t>Mitigation</a:t>
            </a:r>
            <a:r>
              <a:rPr lang="en-GB" sz="1200">
                <a:solidFill>
                  <a:schemeClr val="tx1">
                    <a:lumMod val="95000"/>
                    <a:lumOff val="5000"/>
                  </a:schemeClr>
                </a:solidFill>
              </a:rPr>
              <a:t> 	Conservative estimates for financials</a:t>
            </a:r>
          </a:p>
          <a:p>
            <a:pPr>
              <a:lnSpc>
                <a:spcPct val="150000"/>
              </a:lnSpc>
            </a:pPr>
            <a:r>
              <a:rPr lang="en-GB" sz="1200" b="1">
                <a:solidFill>
                  <a:schemeClr val="tx1">
                    <a:lumMod val="95000"/>
                    <a:lumOff val="5000"/>
                  </a:schemeClr>
                </a:solidFill>
              </a:rPr>
              <a:t>New Risk</a:t>
            </a:r>
            <a:r>
              <a:rPr lang="en-GB" sz="1200">
                <a:solidFill>
                  <a:schemeClr val="tx1">
                    <a:lumMod val="95000"/>
                    <a:lumOff val="5000"/>
                  </a:schemeClr>
                </a:solidFill>
              </a:rPr>
              <a:t> 	Moderate &amp; Unlikely</a:t>
            </a:r>
          </a:p>
          <a:p>
            <a:endParaRPr lang="en-GB"/>
          </a:p>
        </p:txBody>
      </p:sp>
      <p:sp>
        <p:nvSpPr>
          <p:cNvPr id="28" name="TextBox 27">
            <a:extLst>
              <a:ext uri="{FF2B5EF4-FFF2-40B4-BE49-F238E27FC236}">
                <a16:creationId xmlns:a16="http://schemas.microsoft.com/office/drawing/2014/main" id="{EE644674-2E5C-B151-846B-C3BA658AABA9}"/>
              </a:ext>
            </a:extLst>
          </p:cNvPr>
          <p:cNvSpPr txBox="1"/>
          <p:nvPr/>
        </p:nvSpPr>
        <p:spPr>
          <a:xfrm>
            <a:off x="7985576" y="4668822"/>
            <a:ext cx="3057350" cy="1969770"/>
          </a:xfrm>
          <a:prstGeom prst="rect">
            <a:avLst/>
          </a:prstGeom>
          <a:noFill/>
        </p:spPr>
        <p:txBody>
          <a:bodyPr wrap="square" rtlCol="0">
            <a:spAutoFit/>
          </a:bodyPr>
          <a:lstStyle/>
          <a:p>
            <a:r>
              <a:rPr lang="en-GB" sz="1400" b="1">
                <a:solidFill>
                  <a:srgbClr val="002060"/>
                </a:solidFill>
              </a:rPr>
              <a:t>Technology</a:t>
            </a:r>
          </a:p>
          <a:p>
            <a:pPr>
              <a:lnSpc>
                <a:spcPct val="150000"/>
              </a:lnSpc>
            </a:pPr>
            <a:r>
              <a:rPr lang="en-GB" sz="1200">
                <a:solidFill>
                  <a:schemeClr val="tx1">
                    <a:lumMod val="95000"/>
                    <a:lumOff val="5000"/>
                  </a:schemeClr>
                </a:solidFill>
              </a:rPr>
              <a:t>App breakdown</a:t>
            </a:r>
          </a:p>
          <a:p>
            <a:pPr>
              <a:lnSpc>
                <a:spcPct val="150000"/>
              </a:lnSpc>
            </a:pPr>
            <a:r>
              <a:rPr lang="en-GB" sz="1200" b="1">
                <a:solidFill>
                  <a:schemeClr val="tx1">
                    <a:lumMod val="95000"/>
                    <a:lumOff val="5000"/>
                  </a:schemeClr>
                </a:solidFill>
              </a:rPr>
              <a:t>Impact	</a:t>
            </a:r>
            <a:r>
              <a:rPr lang="en-GB" sz="1200">
                <a:solidFill>
                  <a:schemeClr val="tx1">
                    <a:lumMod val="95000"/>
                    <a:lumOff val="5000"/>
                  </a:schemeClr>
                </a:solidFill>
              </a:rPr>
              <a:t>Shut down	</a:t>
            </a:r>
          </a:p>
          <a:p>
            <a:pPr>
              <a:lnSpc>
                <a:spcPct val="150000"/>
              </a:lnSpc>
            </a:pPr>
            <a:r>
              <a:rPr lang="en-GB" sz="1200" b="1">
                <a:solidFill>
                  <a:schemeClr val="tx1">
                    <a:lumMod val="95000"/>
                    <a:lumOff val="5000"/>
                  </a:schemeClr>
                </a:solidFill>
              </a:rPr>
              <a:t>Risk</a:t>
            </a:r>
            <a:r>
              <a:rPr lang="en-GB" sz="1200">
                <a:solidFill>
                  <a:schemeClr val="tx1">
                    <a:lumMod val="95000"/>
                    <a:lumOff val="5000"/>
                  </a:schemeClr>
                </a:solidFill>
              </a:rPr>
              <a:t> 	Catastrophic &amp; Likely</a:t>
            </a:r>
          </a:p>
          <a:p>
            <a:pPr>
              <a:lnSpc>
                <a:spcPct val="150000"/>
              </a:lnSpc>
            </a:pPr>
            <a:r>
              <a:rPr lang="en-GB" sz="1200" b="1">
                <a:solidFill>
                  <a:schemeClr val="tx1">
                    <a:lumMod val="95000"/>
                    <a:lumOff val="5000"/>
                  </a:schemeClr>
                </a:solidFill>
              </a:rPr>
              <a:t>Mitigation</a:t>
            </a:r>
            <a:r>
              <a:rPr lang="en-GB" sz="1200">
                <a:solidFill>
                  <a:schemeClr val="tx1">
                    <a:lumMod val="95000"/>
                    <a:lumOff val="5000"/>
                  </a:schemeClr>
                </a:solidFill>
              </a:rPr>
              <a:t> 	Use an outside consultant</a:t>
            </a:r>
          </a:p>
          <a:p>
            <a:pPr>
              <a:lnSpc>
                <a:spcPct val="150000"/>
              </a:lnSpc>
            </a:pPr>
            <a:r>
              <a:rPr lang="en-GB" sz="1200" b="1">
                <a:solidFill>
                  <a:schemeClr val="tx1">
                    <a:lumMod val="95000"/>
                    <a:lumOff val="5000"/>
                  </a:schemeClr>
                </a:solidFill>
              </a:rPr>
              <a:t>New Risk</a:t>
            </a:r>
            <a:r>
              <a:rPr lang="en-GB" sz="1200">
                <a:solidFill>
                  <a:schemeClr val="tx1">
                    <a:lumMod val="95000"/>
                    <a:lumOff val="5000"/>
                  </a:schemeClr>
                </a:solidFill>
              </a:rPr>
              <a:t> 	Catastrophic &amp; Rare</a:t>
            </a:r>
          </a:p>
          <a:p>
            <a:endParaRPr lang="en-GB"/>
          </a:p>
        </p:txBody>
      </p:sp>
      <p:sp>
        <p:nvSpPr>
          <p:cNvPr id="29" name="TextBox 28">
            <a:extLst>
              <a:ext uri="{FF2B5EF4-FFF2-40B4-BE49-F238E27FC236}">
                <a16:creationId xmlns:a16="http://schemas.microsoft.com/office/drawing/2014/main" id="{4B25BC88-8CA2-DCDD-B9DD-07116DEF5B7B}"/>
              </a:ext>
            </a:extLst>
          </p:cNvPr>
          <p:cNvSpPr txBox="1"/>
          <p:nvPr/>
        </p:nvSpPr>
        <p:spPr>
          <a:xfrm>
            <a:off x="347805" y="4668822"/>
            <a:ext cx="3858620" cy="1969770"/>
          </a:xfrm>
          <a:prstGeom prst="rect">
            <a:avLst/>
          </a:prstGeom>
          <a:noFill/>
        </p:spPr>
        <p:txBody>
          <a:bodyPr wrap="square" rtlCol="0">
            <a:spAutoFit/>
          </a:bodyPr>
          <a:lstStyle/>
          <a:p>
            <a:r>
              <a:rPr lang="en-GB" sz="1400" b="1">
                <a:solidFill>
                  <a:srgbClr val="002060"/>
                </a:solidFill>
              </a:rPr>
              <a:t>Social</a:t>
            </a:r>
          </a:p>
          <a:p>
            <a:pPr>
              <a:lnSpc>
                <a:spcPct val="150000"/>
              </a:lnSpc>
            </a:pPr>
            <a:r>
              <a:rPr lang="en-GB" sz="1200">
                <a:solidFill>
                  <a:schemeClr val="tx1">
                    <a:lumMod val="95000"/>
                    <a:lumOff val="5000"/>
                  </a:schemeClr>
                </a:solidFill>
              </a:rPr>
              <a:t>Reputation Risk</a:t>
            </a:r>
          </a:p>
          <a:p>
            <a:pPr>
              <a:lnSpc>
                <a:spcPct val="150000"/>
              </a:lnSpc>
            </a:pPr>
            <a:r>
              <a:rPr lang="en-GB" sz="1200" b="1">
                <a:solidFill>
                  <a:schemeClr val="tx1">
                    <a:lumMod val="95000"/>
                    <a:lumOff val="5000"/>
                  </a:schemeClr>
                </a:solidFill>
              </a:rPr>
              <a:t>Impact</a:t>
            </a:r>
            <a:r>
              <a:rPr lang="en-GB" sz="1200">
                <a:solidFill>
                  <a:schemeClr val="tx1">
                    <a:lumMod val="95000"/>
                    <a:lumOff val="5000"/>
                  </a:schemeClr>
                </a:solidFill>
              </a:rPr>
              <a:t>	Less people use the app</a:t>
            </a:r>
          </a:p>
          <a:p>
            <a:pPr>
              <a:lnSpc>
                <a:spcPct val="150000"/>
              </a:lnSpc>
            </a:pPr>
            <a:r>
              <a:rPr lang="en-GB" sz="1200" b="1">
                <a:solidFill>
                  <a:schemeClr val="tx1">
                    <a:lumMod val="95000"/>
                    <a:lumOff val="5000"/>
                  </a:schemeClr>
                </a:solidFill>
              </a:rPr>
              <a:t>Risk</a:t>
            </a:r>
            <a:r>
              <a:rPr lang="en-GB" sz="1200">
                <a:solidFill>
                  <a:schemeClr val="tx1">
                    <a:lumMod val="95000"/>
                    <a:lumOff val="5000"/>
                  </a:schemeClr>
                </a:solidFill>
              </a:rPr>
              <a:t> 	Moderate &amp; Unlikely</a:t>
            </a:r>
          </a:p>
          <a:p>
            <a:pPr>
              <a:lnSpc>
                <a:spcPct val="150000"/>
              </a:lnSpc>
            </a:pPr>
            <a:r>
              <a:rPr lang="en-GB" sz="1200" b="1">
                <a:solidFill>
                  <a:schemeClr val="tx1">
                    <a:lumMod val="95000"/>
                    <a:lumOff val="5000"/>
                  </a:schemeClr>
                </a:solidFill>
              </a:rPr>
              <a:t>Mitigation</a:t>
            </a:r>
            <a:r>
              <a:rPr lang="en-GB" sz="1200">
                <a:solidFill>
                  <a:schemeClr val="tx1">
                    <a:lumMod val="95000"/>
                    <a:lumOff val="5000"/>
                  </a:schemeClr>
                </a:solidFill>
              </a:rPr>
              <a:t> 	Spot checks to ensure food quality</a:t>
            </a:r>
          </a:p>
          <a:p>
            <a:pPr>
              <a:lnSpc>
                <a:spcPct val="150000"/>
              </a:lnSpc>
            </a:pPr>
            <a:r>
              <a:rPr lang="en-GB" sz="1200" b="1">
                <a:solidFill>
                  <a:schemeClr val="tx1">
                    <a:lumMod val="95000"/>
                    <a:lumOff val="5000"/>
                  </a:schemeClr>
                </a:solidFill>
              </a:rPr>
              <a:t>New Risk</a:t>
            </a:r>
            <a:r>
              <a:rPr lang="en-GB" sz="1200">
                <a:solidFill>
                  <a:schemeClr val="tx1">
                    <a:lumMod val="95000"/>
                    <a:lumOff val="5000"/>
                  </a:schemeClr>
                </a:solidFill>
              </a:rPr>
              <a:t> 	Moderate &amp; Rare</a:t>
            </a:r>
          </a:p>
          <a:p>
            <a:endParaRPr lang="en-GB"/>
          </a:p>
        </p:txBody>
      </p:sp>
      <p:sp>
        <p:nvSpPr>
          <p:cNvPr id="3" name="Rectangle: Rounded Corners 2">
            <a:extLst>
              <a:ext uri="{FF2B5EF4-FFF2-40B4-BE49-F238E27FC236}">
                <a16:creationId xmlns:a16="http://schemas.microsoft.com/office/drawing/2014/main" id="{92D63DC1-A94E-CB22-3F74-7663E2A835A1}"/>
              </a:ext>
            </a:extLst>
          </p:cNvPr>
          <p:cNvSpPr/>
          <p:nvPr/>
        </p:nvSpPr>
        <p:spPr>
          <a:xfrm>
            <a:off x="4430185" y="2434335"/>
            <a:ext cx="1239088" cy="1423959"/>
          </a:xfrm>
          <a:prstGeom prst="round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solidFill>
                <a:cs typeface="Arial Bold" panose="020B0704020202020204" pitchFamily="34" charset="0"/>
              </a:rPr>
              <a:t>P</a:t>
            </a:r>
          </a:p>
        </p:txBody>
      </p:sp>
      <p:sp>
        <p:nvSpPr>
          <p:cNvPr id="4" name="Rectangle: Rounded Corners 3">
            <a:extLst>
              <a:ext uri="{FF2B5EF4-FFF2-40B4-BE49-F238E27FC236}">
                <a16:creationId xmlns:a16="http://schemas.microsoft.com/office/drawing/2014/main" id="{75EB734B-802B-E0E7-4E3D-283184CE2C23}"/>
              </a:ext>
            </a:extLst>
          </p:cNvPr>
          <p:cNvSpPr/>
          <p:nvPr/>
        </p:nvSpPr>
        <p:spPr>
          <a:xfrm>
            <a:off x="6559493" y="2434336"/>
            <a:ext cx="1239088" cy="1423959"/>
          </a:xfrm>
          <a:prstGeom prst="round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solidFill>
              </a:rPr>
              <a:t>E</a:t>
            </a:r>
          </a:p>
        </p:txBody>
      </p:sp>
      <p:sp>
        <p:nvSpPr>
          <p:cNvPr id="5" name="Rectangle: Rounded Corners 4">
            <a:extLst>
              <a:ext uri="{FF2B5EF4-FFF2-40B4-BE49-F238E27FC236}">
                <a16:creationId xmlns:a16="http://schemas.microsoft.com/office/drawing/2014/main" id="{C8D543D1-D174-5F65-309F-ED774A0E0FB9}"/>
              </a:ext>
            </a:extLst>
          </p:cNvPr>
          <p:cNvSpPr/>
          <p:nvPr/>
        </p:nvSpPr>
        <p:spPr>
          <a:xfrm>
            <a:off x="4430185" y="4822542"/>
            <a:ext cx="1239088" cy="1423959"/>
          </a:xfrm>
          <a:prstGeom prst="round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solidFill>
              </a:rPr>
              <a:t>S</a:t>
            </a:r>
          </a:p>
        </p:txBody>
      </p:sp>
      <p:sp>
        <p:nvSpPr>
          <p:cNvPr id="7" name="Rectangle: Rounded Corners 6">
            <a:extLst>
              <a:ext uri="{FF2B5EF4-FFF2-40B4-BE49-F238E27FC236}">
                <a16:creationId xmlns:a16="http://schemas.microsoft.com/office/drawing/2014/main" id="{D7952150-F835-68FF-802B-921DDCC10CA8}"/>
              </a:ext>
            </a:extLst>
          </p:cNvPr>
          <p:cNvSpPr/>
          <p:nvPr/>
        </p:nvSpPr>
        <p:spPr>
          <a:xfrm>
            <a:off x="6559493" y="4785783"/>
            <a:ext cx="1239088" cy="1423959"/>
          </a:xfrm>
          <a:prstGeom prst="roundRect">
            <a:avLst/>
          </a:prstGeom>
          <a:solidFill>
            <a:srgbClr val="1D4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0">
                <a:solidFill>
                  <a:schemeClr val="bg1"/>
                </a:solidFill>
              </a:rPr>
              <a:t>T</a:t>
            </a:r>
          </a:p>
        </p:txBody>
      </p:sp>
    </p:spTree>
    <p:custDataLst>
      <p:tags r:id="rId1"/>
    </p:custDataLst>
    <p:extLst>
      <p:ext uri="{BB962C8B-B14F-4D97-AF65-F5344CB8AC3E}">
        <p14:creationId xmlns:p14="http://schemas.microsoft.com/office/powerpoint/2010/main" val="2513248122"/>
      </p:ext>
    </p:extLst>
  </p:cSld>
  <p:clrMapOvr>
    <a:masterClrMapping/>
  </p:clrMapOvr>
  <mc:AlternateContent xmlns:mc="http://schemas.openxmlformats.org/markup-compatibility/2006" xmlns:p14="http://schemas.microsoft.com/office/powerpoint/2010/main">
    <mc:Choice Requires="p14">
      <p:transition spd="slow" p14:dur="2000" advTm="70372"/>
    </mc:Choice>
    <mc:Fallback xmlns="">
      <p:transition spd="slow" advTm="703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25" grpId="0"/>
      <p:bldP spid="27" grpId="0"/>
      <p:bldP spid="28" grpId="0"/>
      <p:bldP spid="29" grpId="0"/>
      <p:bldP spid="3" grpId="0" animBg="1"/>
      <p:bldP spid="4" grpId="0" animBg="1"/>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614334"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a:xfrm>
            <a:off x="838200" y="292197"/>
            <a:ext cx="10515600" cy="1325563"/>
          </a:xfrm>
        </p:spPr>
        <p:txBody>
          <a:bodyPr/>
          <a:lstStyle/>
          <a:p>
            <a:r>
              <a:rPr lang="en-GB">
                <a:solidFill>
                  <a:schemeClr val="bg1"/>
                </a:solidFill>
              </a:rPr>
              <a:t>References</a:t>
            </a:r>
            <a:endParaRPr lang="en-GB"/>
          </a:p>
        </p:txBody>
      </p:sp>
      <p:sp>
        <p:nvSpPr>
          <p:cNvPr id="12" name="TextBox 11">
            <a:extLst>
              <a:ext uri="{FF2B5EF4-FFF2-40B4-BE49-F238E27FC236}">
                <a16:creationId xmlns:a16="http://schemas.microsoft.com/office/drawing/2014/main" id="{2C6C4730-FB98-677C-9748-F27FADF6C9E5}"/>
              </a:ext>
            </a:extLst>
          </p:cNvPr>
          <p:cNvSpPr txBox="1"/>
          <p:nvPr/>
        </p:nvSpPr>
        <p:spPr>
          <a:xfrm>
            <a:off x="608614" y="1479021"/>
            <a:ext cx="10515600" cy="8125301"/>
          </a:xfrm>
          <a:prstGeom prst="rect">
            <a:avLst/>
          </a:prstGeom>
          <a:noFill/>
        </p:spPr>
        <p:txBody>
          <a:bodyPr wrap="square" rtlCol="0">
            <a:spAutoFit/>
          </a:bodyPr>
          <a:lstStyle/>
          <a:p>
            <a:pPr marL="285750" indent="-285750">
              <a:buFont typeface="Arial" panose="020B0604020202020204" pitchFamily="34" charset="0"/>
              <a:buChar char="•"/>
            </a:pPr>
            <a:r>
              <a:rPr lang="en-GB">
                <a:solidFill>
                  <a:srgbClr val="002060"/>
                </a:solidFill>
              </a:rPr>
              <a:t>[1]     </a:t>
            </a:r>
          </a:p>
          <a:p>
            <a:r>
              <a:rPr lang="en-GB" sz="1800">
                <a:solidFill>
                  <a:srgbClr val="002060"/>
                </a:solidFill>
                <a:hlinkClick r:id="rId2">
                  <a:extLst>
                    <a:ext uri="{A12FA001-AC4F-418D-AE19-62706E023703}">
                      <ahyp:hlinkClr xmlns:ahyp="http://schemas.microsoft.com/office/drawing/2018/hyperlinkcolor" val="tx"/>
                    </a:ext>
                  </a:extLst>
                </a:hlinkClick>
              </a:rPr>
              <a:t>https://cleanstreets.westminster.gov.uk/bar-cafe-club-and-restaurant-waste/</a:t>
            </a:r>
            <a:endParaRPr lang="en-GB" sz="1800">
              <a:solidFill>
                <a:srgbClr val="002060"/>
              </a:solidFill>
            </a:endParaRPr>
          </a:p>
          <a:p>
            <a:endParaRPr lang="en-GB">
              <a:solidFill>
                <a:srgbClr val="002060"/>
              </a:solidFill>
            </a:endParaRPr>
          </a:p>
          <a:p>
            <a:pPr marL="285750" indent="-285750">
              <a:buFont typeface="Arial" panose="020B0604020202020204" pitchFamily="34" charset="0"/>
              <a:buChar char="•"/>
            </a:pPr>
            <a:r>
              <a:rPr lang="en-GB" sz="1800">
                <a:solidFill>
                  <a:srgbClr val="002060"/>
                </a:solidFill>
              </a:rPr>
              <a:t>[2]</a:t>
            </a:r>
          </a:p>
          <a:p>
            <a:r>
              <a:rPr lang="en-GB" sz="1800">
                <a:solidFill>
                  <a:srgbClr val="002060"/>
                </a:solidFill>
              </a:rPr>
              <a:t>https://www.lightspeedhq.co.uk/blog/how-to-calculate-restaurant-food-costs-uk/</a:t>
            </a:r>
          </a:p>
          <a:p>
            <a:pPr marL="285750" indent="-285750">
              <a:buFont typeface="Arial" panose="020B0604020202020204" pitchFamily="34" charset="0"/>
              <a:buChar char="•"/>
            </a:pPr>
            <a:endParaRPr lang="en-GB">
              <a:solidFill>
                <a:srgbClr val="002060"/>
              </a:solidFill>
            </a:endParaRPr>
          </a:p>
          <a:p>
            <a:pPr marL="285750" indent="-285750">
              <a:buFont typeface="Arial" panose="020B0604020202020204" pitchFamily="34" charset="0"/>
              <a:buChar char="•"/>
            </a:pPr>
            <a:r>
              <a:rPr lang="en-GB" sz="1800" u="sng">
                <a:solidFill>
                  <a:srgbClr val="002060"/>
                </a:solidFill>
              </a:rPr>
              <a:t>[3</a:t>
            </a:r>
            <a:r>
              <a:rPr lang="en-GB" sz="1800">
                <a:solidFill>
                  <a:srgbClr val="002060"/>
                </a:solidFill>
              </a:rPr>
              <a:t>]	</a:t>
            </a:r>
            <a:endParaRPr lang="en-GB">
              <a:solidFill>
                <a:srgbClr val="002060"/>
              </a:solidFill>
            </a:endParaRPr>
          </a:p>
          <a:p>
            <a:r>
              <a:rPr lang="en-GB" sz="1800" u="sng">
                <a:solidFill>
                  <a:srgbClr val="002060"/>
                </a:solidFill>
                <a:hlinkClick r:id="rId3">
                  <a:extLst>
                    <a:ext uri="{A12FA001-AC4F-418D-AE19-62706E023703}">
                      <ahyp:hlinkClr xmlns:ahyp="http://schemas.microsoft.com/office/drawing/2018/hyperlinkcolor" val="tx"/>
                    </a:ext>
                  </a:extLst>
                </a:hlinkClick>
              </a:rPr>
              <a:t>https://www.tripadvisor.co.uk/Restaurants-g186220-Bristol_England.html</a:t>
            </a:r>
            <a:endParaRPr lang="en-GB" sz="1800" u="sng">
              <a:solidFill>
                <a:srgbClr val="002060"/>
              </a:solidFill>
            </a:endParaRPr>
          </a:p>
          <a:p>
            <a:pPr marL="285750" indent="-285750">
              <a:buFont typeface="Arial" panose="020B0604020202020204" pitchFamily="34" charset="0"/>
              <a:buChar char="•"/>
            </a:pPr>
            <a:endParaRPr lang="en-GB" u="sng">
              <a:solidFill>
                <a:srgbClr val="002060"/>
              </a:solidFill>
            </a:endParaRPr>
          </a:p>
          <a:p>
            <a:pPr marL="285750" indent="-285750">
              <a:buFont typeface="Arial" panose="020B0604020202020204" pitchFamily="34" charset="0"/>
              <a:buChar char="•"/>
            </a:pPr>
            <a:r>
              <a:rPr lang="en-GB" sz="1800" u="sng">
                <a:solidFill>
                  <a:srgbClr val="002060"/>
                </a:solidFill>
              </a:rPr>
              <a:t>[4]</a:t>
            </a:r>
          </a:p>
          <a:p>
            <a:r>
              <a:rPr lang="en-GB" sz="1800" u="sng">
                <a:solidFill>
                  <a:srgbClr val="002060"/>
                </a:solidFill>
                <a:hlinkClick r:id="rId4">
                  <a:extLst>
                    <a:ext uri="{A12FA001-AC4F-418D-AE19-62706E023703}">
                      <ahyp:hlinkClr xmlns:ahyp="http://schemas.microsoft.com/office/drawing/2018/hyperlinkcolor" val="tx"/>
                    </a:ext>
                  </a:extLst>
                </a:hlinkClick>
              </a:rPr>
              <a:t>https://democracy.bristol.gov.uk/documents/s45306/App%20A%20Population%20Bristol%20Nov%2019%20Extract.pdf</a:t>
            </a:r>
            <a:endParaRPr lang="en-GB" u="sng">
              <a:solidFill>
                <a:srgbClr val="002060"/>
              </a:solidFill>
            </a:endParaRPr>
          </a:p>
          <a:p>
            <a:endParaRPr lang="en-GB" sz="1800" u="sng">
              <a:solidFill>
                <a:srgbClr val="002060"/>
              </a:solidFill>
            </a:endParaRPr>
          </a:p>
          <a:p>
            <a:pPr marL="285750" indent="-285750">
              <a:buFont typeface="Arial" panose="020B0604020202020204" pitchFamily="34" charset="0"/>
              <a:buChar char="•"/>
            </a:pPr>
            <a:r>
              <a:rPr lang="en-GB" sz="1800" u="sng">
                <a:solidFill>
                  <a:srgbClr val="002060"/>
                </a:solidFill>
              </a:rPr>
              <a:t>[5]</a:t>
            </a:r>
          </a:p>
          <a:p>
            <a:r>
              <a:rPr lang="en-GB" sz="1800" u="sng">
                <a:solidFill>
                  <a:srgbClr val="002060"/>
                </a:solidFill>
              </a:rPr>
              <a:t>https://www.eatitupfund.org.uk</a:t>
            </a:r>
          </a:p>
          <a:p>
            <a:endParaRPr lang="en-GB" u="sng">
              <a:solidFill>
                <a:srgbClr val="002060"/>
              </a:solidFill>
            </a:endParaRPr>
          </a:p>
          <a:p>
            <a:pPr marL="285750" indent="-285750">
              <a:buFont typeface="Arial" panose="020B0604020202020204" pitchFamily="34" charset="0"/>
              <a:buChar char="•"/>
            </a:pPr>
            <a:r>
              <a:rPr lang="en-GB" sz="1800" u="sng">
                <a:solidFill>
                  <a:srgbClr val="002060"/>
                </a:solidFill>
              </a:rPr>
              <a:t>[</a:t>
            </a:r>
            <a:r>
              <a:rPr lang="en-GB" u="sng">
                <a:solidFill>
                  <a:srgbClr val="002060"/>
                </a:solidFill>
              </a:rPr>
              <a:t>6</a:t>
            </a:r>
            <a:r>
              <a:rPr lang="en-GB" sz="1800" u="sng">
                <a:solidFill>
                  <a:srgbClr val="002060"/>
                </a:solidFill>
              </a:rPr>
              <a:t>]</a:t>
            </a:r>
          </a:p>
          <a:p>
            <a:r>
              <a:rPr lang="en-GB" sz="1800" u="sng">
                <a:solidFill>
                  <a:srgbClr val="002060"/>
                </a:solidFill>
                <a:hlinkClick r:id="rId5">
                  <a:extLst>
                    <a:ext uri="{A12FA001-AC4F-418D-AE19-62706E023703}">
                      <ahyp:hlinkClr xmlns:ahyp="http://schemas.microsoft.com/office/drawing/2018/hyperlinkcolor" val="tx"/>
                    </a:ext>
                  </a:extLst>
                </a:hlinkClick>
              </a:rPr>
              <a:t>https://www.bristolonecity.com/climate/support-for-bristol-businesses/</a:t>
            </a:r>
            <a:endParaRPr lang="en-GB" u="sng">
              <a:solidFill>
                <a:srgbClr val="002060"/>
              </a:solidFill>
            </a:endParaRPr>
          </a:p>
          <a:p>
            <a:pPr marL="285750" indent="-285750">
              <a:buFont typeface="Arial" panose="020B0604020202020204" pitchFamily="34" charset="0"/>
              <a:buChar char="•"/>
            </a:pPr>
            <a:endParaRPr lang="en-GB" sz="1800" u="sng">
              <a:solidFill>
                <a:srgbClr val="002060"/>
              </a:solidFill>
            </a:endParaRPr>
          </a:p>
          <a:p>
            <a:pPr marL="285750" indent="-285750">
              <a:buFont typeface="Arial" panose="020B0604020202020204" pitchFamily="34" charset="0"/>
              <a:buChar char="•"/>
            </a:pPr>
            <a:endParaRPr lang="en-GB" sz="1800" u="sng">
              <a:solidFill>
                <a:srgbClr val="002060"/>
              </a:solidFill>
            </a:endParaRPr>
          </a:p>
          <a:p>
            <a:pPr marL="285750" indent="-285750">
              <a:buFont typeface="Arial" panose="020B0604020202020204" pitchFamily="34" charset="0"/>
              <a:buChar char="•"/>
            </a:pPr>
            <a:endParaRPr lang="en-GB" sz="1800" u="sng">
              <a:solidFill>
                <a:srgbClr val="002060"/>
              </a:solidFill>
            </a:endParaRPr>
          </a:p>
          <a:p>
            <a:pPr marL="285750" indent="-285750">
              <a:buFont typeface="Arial" panose="020B0604020202020204" pitchFamily="34" charset="0"/>
              <a:buChar char="•"/>
            </a:pPr>
            <a:endParaRPr lang="en-GB" u="sng">
              <a:solidFill>
                <a:srgbClr val="002060"/>
              </a:solidFill>
            </a:endParaRPr>
          </a:p>
          <a:p>
            <a:pPr marL="285750" indent="-285750">
              <a:buFont typeface="Arial" panose="020B0604020202020204" pitchFamily="34" charset="0"/>
              <a:buChar char="•"/>
            </a:pPr>
            <a:endParaRPr lang="en-GB" sz="1800" u="sng">
              <a:solidFill>
                <a:srgbClr val="002060"/>
              </a:solidFill>
            </a:endParaRPr>
          </a:p>
          <a:p>
            <a:pPr marL="285750" indent="-285750">
              <a:buFont typeface="Arial" panose="020B0604020202020204" pitchFamily="34" charset="0"/>
              <a:buChar char="•"/>
            </a:pPr>
            <a:endParaRPr lang="en-GB" u="sng">
              <a:solidFill>
                <a:srgbClr val="002060"/>
              </a:solidFill>
            </a:endParaRPr>
          </a:p>
          <a:p>
            <a:pPr marL="285750" indent="-285750">
              <a:buFont typeface="Arial" panose="020B0604020202020204" pitchFamily="34" charset="0"/>
              <a:buChar char="•"/>
            </a:pPr>
            <a:endParaRPr lang="en-GB" sz="1800" u="sng">
              <a:solidFill>
                <a:srgbClr val="002060"/>
              </a:solidFill>
            </a:endParaRPr>
          </a:p>
          <a:p>
            <a:pPr marL="285750" indent="-285750">
              <a:buFont typeface="Arial" panose="020B0604020202020204" pitchFamily="34" charset="0"/>
              <a:buChar char="•"/>
            </a:pPr>
            <a:endParaRPr lang="en-GB" sz="1800">
              <a:solidFill>
                <a:srgbClr val="002060"/>
              </a:solidFill>
            </a:endParaRPr>
          </a:p>
          <a:p>
            <a:pPr marL="285750" indent="-285750">
              <a:buFont typeface="Arial" panose="020B0604020202020204" pitchFamily="34" charset="0"/>
              <a:buChar char="•"/>
            </a:pPr>
            <a:endParaRPr lang="en-GB" sz="1800">
              <a:solidFill>
                <a:srgbClr val="002060"/>
              </a:solidFill>
            </a:endParaRPr>
          </a:p>
          <a:p>
            <a:pPr marL="285750" indent="-285750">
              <a:buFont typeface="Arial" panose="020B0604020202020204" pitchFamily="34" charset="0"/>
              <a:buChar char="•"/>
            </a:pPr>
            <a:endParaRPr lang="en-GB"/>
          </a:p>
        </p:txBody>
      </p:sp>
    </p:spTree>
    <p:extLst>
      <p:ext uri="{BB962C8B-B14F-4D97-AF65-F5344CB8AC3E}">
        <p14:creationId xmlns:p14="http://schemas.microsoft.com/office/powerpoint/2010/main" val="407812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 Year 1 Finances</a:t>
            </a:r>
          </a:p>
        </p:txBody>
      </p:sp>
      <p:graphicFrame>
        <p:nvGraphicFramePr>
          <p:cNvPr id="3" name="Table 2">
            <a:extLst>
              <a:ext uri="{FF2B5EF4-FFF2-40B4-BE49-F238E27FC236}">
                <a16:creationId xmlns:a16="http://schemas.microsoft.com/office/drawing/2014/main" id="{25D7B197-883B-B033-6E0B-10A1F872973A}"/>
              </a:ext>
            </a:extLst>
          </p:cNvPr>
          <p:cNvGraphicFramePr>
            <a:graphicFrameLocks noGrp="1"/>
          </p:cNvGraphicFramePr>
          <p:nvPr/>
        </p:nvGraphicFramePr>
        <p:xfrm>
          <a:off x="838199" y="1605509"/>
          <a:ext cx="10515602" cy="4791570"/>
        </p:xfrm>
        <a:graphic>
          <a:graphicData uri="http://schemas.openxmlformats.org/drawingml/2006/table">
            <a:tbl>
              <a:tblPr/>
              <a:tblGrid>
                <a:gridCol w="1027552">
                  <a:extLst>
                    <a:ext uri="{9D8B030D-6E8A-4147-A177-3AD203B41FA5}">
                      <a16:colId xmlns:a16="http://schemas.microsoft.com/office/drawing/2014/main" val="3597736088"/>
                    </a:ext>
                  </a:extLst>
                </a:gridCol>
                <a:gridCol w="729850">
                  <a:extLst>
                    <a:ext uri="{9D8B030D-6E8A-4147-A177-3AD203B41FA5}">
                      <a16:colId xmlns:a16="http://schemas.microsoft.com/office/drawing/2014/main" val="2567265254"/>
                    </a:ext>
                  </a:extLst>
                </a:gridCol>
                <a:gridCol w="729850">
                  <a:extLst>
                    <a:ext uri="{9D8B030D-6E8A-4147-A177-3AD203B41FA5}">
                      <a16:colId xmlns:a16="http://schemas.microsoft.com/office/drawing/2014/main" val="3517095180"/>
                    </a:ext>
                  </a:extLst>
                </a:gridCol>
                <a:gridCol w="729850">
                  <a:extLst>
                    <a:ext uri="{9D8B030D-6E8A-4147-A177-3AD203B41FA5}">
                      <a16:colId xmlns:a16="http://schemas.microsoft.com/office/drawing/2014/main" val="1834827458"/>
                    </a:ext>
                  </a:extLst>
                </a:gridCol>
                <a:gridCol w="729850">
                  <a:extLst>
                    <a:ext uri="{9D8B030D-6E8A-4147-A177-3AD203B41FA5}">
                      <a16:colId xmlns:a16="http://schemas.microsoft.com/office/drawing/2014/main" val="1483396330"/>
                    </a:ext>
                  </a:extLst>
                </a:gridCol>
                <a:gridCol w="729850">
                  <a:extLst>
                    <a:ext uri="{9D8B030D-6E8A-4147-A177-3AD203B41FA5}">
                      <a16:colId xmlns:a16="http://schemas.microsoft.com/office/drawing/2014/main" val="1070794214"/>
                    </a:ext>
                  </a:extLst>
                </a:gridCol>
                <a:gridCol w="729850">
                  <a:extLst>
                    <a:ext uri="{9D8B030D-6E8A-4147-A177-3AD203B41FA5}">
                      <a16:colId xmlns:a16="http://schemas.microsoft.com/office/drawing/2014/main" val="2076736130"/>
                    </a:ext>
                  </a:extLst>
                </a:gridCol>
                <a:gridCol w="729850">
                  <a:extLst>
                    <a:ext uri="{9D8B030D-6E8A-4147-A177-3AD203B41FA5}">
                      <a16:colId xmlns:a16="http://schemas.microsoft.com/office/drawing/2014/main" val="3155652714"/>
                    </a:ext>
                  </a:extLst>
                </a:gridCol>
                <a:gridCol w="729850">
                  <a:extLst>
                    <a:ext uri="{9D8B030D-6E8A-4147-A177-3AD203B41FA5}">
                      <a16:colId xmlns:a16="http://schemas.microsoft.com/office/drawing/2014/main" val="2347466993"/>
                    </a:ext>
                  </a:extLst>
                </a:gridCol>
                <a:gridCol w="729850">
                  <a:extLst>
                    <a:ext uri="{9D8B030D-6E8A-4147-A177-3AD203B41FA5}">
                      <a16:colId xmlns:a16="http://schemas.microsoft.com/office/drawing/2014/main" val="2615390274"/>
                    </a:ext>
                  </a:extLst>
                </a:gridCol>
                <a:gridCol w="729850">
                  <a:extLst>
                    <a:ext uri="{9D8B030D-6E8A-4147-A177-3AD203B41FA5}">
                      <a16:colId xmlns:a16="http://schemas.microsoft.com/office/drawing/2014/main" val="2706177540"/>
                    </a:ext>
                  </a:extLst>
                </a:gridCol>
                <a:gridCol w="729850">
                  <a:extLst>
                    <a:ext uri="{9D8B030D-6E8A-4147-A177-3AD203B41FA5}">
                      <a16:colId xmlns:a16="http://schemas.microsoft.com/office/drawing/2014/main" val="84084641"/>
                    </a:ext>
                  </a:extLst>
                </a:gridCol>
                <a:gridCol w="729850">
                  <a:extLst>
                    <a:ext uri="{9D8B030D-6E8A-4147-A177-3AD203B41FA5}">
                      <a16:colId xmlns:a16="http://schemas.microsoft.com/office/drawing/2014/main" val="3943697733"/>
                    </a:ext>
                  </a:extLst>
                </a:gridCol>
                <a:gridCol w="729850">
                  <a:extLst>
                    <a:ext uri="{9D8B030D-6E8A-4147-A177-3AD203B41FA5}">
                      <a16:colId xmlns:a16="http://schemas.microsoft.com/office/drawing/2014/main" val="3690603878"/>
                    </a:ext>
                  </a:extLst>
                </a:gridCol>
              </a:tblGrid>
              <a:tr h="149098">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Year 1</a:t>
                      </a: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Year 1</a:t>
                      </a:r>
                    </a:p>
                  </a:txBody>
                  <a:tcPr marL="5783" marR="5783" marT="5783" marB="34699" anchor="b">
                    <a:lnL>
                      <a:noFill/>
                    </a:lnL>
                    <a:lnR>
                      <a:noFill/>
                    </a:lnR>
                    <a:lnT>
                      <a:noFill/>
                    </a:lnT>
                    <a:lnB>
                      <a:noFill/>
                    </a:lnB>
                  </a:tcPr>
                </a:tc>
                <a:extLst>
                  <a:ext uri="{0D108BD9-81ED-4DB2-BD59-A6C34878D82A}">
                    <a16:rowId xmlns:a16="http://schemas.microsoft.com/office/drawing/2014/main" val="921600827"/>
                  </a:ext>
                </a:extLst>
              </a:tr>
              <a:tr h="149098">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 </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M2</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M3</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M4</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M5</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M6</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M7</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M8</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M9</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M10</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M11</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M12</a:t>
                      </a:r>
                    </a:p>
                  </a:txBody>
                  <a:tcPr marL="5783" marR="5783" marT="5783" marB="34699"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Total</a:t>
                      </a:r>
                    </a:p>
                  </a:txBody>
                  <a:tcPr marL="5783" marR="5783" marT="5783" marB="34699" anchor="b">
                    <a:lnL>
                      <a:noFill/>
                    </a:lnL>
                    <a:lnR>
                      <a:noFill/>
                    </a:lnR>
                    <a:lnT>
                      <a:noFill/>
                    </a:lnT>
                    <a:lnB>
                      <a:noFill/>
                    </a:lnB>
                  </a:tcPr>
                </a:tc>
                <a:extLst>
                  <a:ext uri="{0D108BD9-81ED-4DB2-BD59-A6C34878D82A}">
                    <a16:rowId xmlns:a16="http://schemas.microsoft.com/office/drawing/2014/main" val="2046042392"/>
                  </a:ext>
                </a:extLst>
              </a:tr>
              <a:tr h="149098">
                <a:tc>
                  <a:txBody>
                    <a:bodyPr/>
                    <a:lstStyle/>
                    <a:p>
                      <a:pPr algn="l" fontAlgn="b"/>
                      <a:r>
                        <a:rPr lang="en-GB" sz="800" b="1" i="0" u="none" strike="noStrike">
                          <a:solidFill>
                            <a:srgbClr val="000000"/>
                          </a:solidFill>
                          <a:effectLst/>
                          <a:latin typeface="Arial" panose="020B0604020202020204" pitchFamily="34" charset="0"/>
                        </a:rPr>
                        <a:t>Sales / Income</a:t>
                      </a: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extLst>
                  <a:ext uri="{0D108BD9-81ED-4DB2-BD59-A6C34878D82A}">
                    <a16:rowId xmlns:a16="http://schemas.microsoft.com/office/drawing/2014/main" val="283547189"/>
                  </a:ext>
                </a:extLst>
              </a:tr>
              <a:tr h="261031">
                <a:tc>
                  <a:txBody>
                    <a:bodyPr/>
                    <a:lstStyle/>
                    <a:p>
                      <a:pPr algn="l" fontAlgn="b"/>
                      <a:r>
                        <a:rPr lang="en-GB" sz="800" b="1" i="0" u="none" strike="noStrike">
                          <a:solidFill>
                            <a:srgbClr val="000000"/>
                          </a:solidFill>
                          <a:effectLst/>
                          <a:latin typeface="Arial" panose="020B0604020202020204" pitchFamily="34" charset="0"/>
                        </a:rPr>
                        <a:t>Restaurants Involved</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20</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40</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43</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46</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50</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54</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59</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64</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70</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76</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83</a:t>
                      </a: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extLst>
                  <a:ext uri="{0D108BD9-81ED-4DB2-BD59-A6C34878D82A}">
                    <a16:rowId xmlns:a16="http://schemas.microsoft.com/office/drawing/2014/main" val="1875739896"/>
                  </a:ext>
                </a:extLst>
              </a:tr>
              <a:tr h="149098">
                <a:tc>
                  <a:txBody>
                    <a:bodyPr/>
                    <a:lstStyle/>
                    <a:p>
                      <a:pPr algn="l" fontAlgn="b"/>
                      <a:r>
                        <a:rPr lang="en-GB" sz="800" b="0" i="0" u="none" strike="noStrike">
                          <a:solidFill>
                            <a:srgbClr val="000000"/>
                          </a:solidFill>
                          <a:effectLst/>
                          <a:latin typeface="Arial" panose="020B0604020202020204" pitchFamily="34" charset="0"/>
                        </a:rPr>
                        <a:t>Total number of sales</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1376</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1472</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1600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1728</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1888</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2048</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2240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2432</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2656</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17440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525536916"/>
                  </a:ext>
                </a:extLst>
              </a:tr>
              <a:tr h="261031">
                <a:tc>
                  <a:txBody>
                    <a:bodyPr/>
                    <a:lstStyle/>
                    <a:p>
                      <a:pPr algn="l" fontAlgn="b"/>
                      <a:r>
                        <a:rPr lang="en-GB" sz="800" b="1" i="1" u="none" strike="noStrike">
                          <a:solidFill>
                            <a:srgbClr val="000000"/>
                          </a:solidFill>
                          <a:effectLst/>
                          <a:latin typeface="Arial" panose="020B0604020202020204" pitchFamily="34" charset="0"/>
                        </a:rPr>
                        <a:t>Total sales (revenue)</a:t>
                      </a:r>
                    </a:p>
                  </a:txBody>
                  <a:tcPr marL="5783" marR="5783" marT="5783" marB="34699" anchor="b">
                    <a:lnL>
                      <a:noFill/>
                    </a:lnL>
                    <a:lnR>
                      <a:noFill/>
                    </a:lnR>
                    <a:lnT>
                      <a:noFill/>
                    </a:lnT>
                    <a:lnB>
                      <a:noFill/>
                    </a:lnB>
                  </a:tcPr>
                </a:tc>
                <a:tc>
                  <a:txBody>
                    <a:bodyPr/>
                    <a:lstStyle/>
                    <a:p>
                      <a:pPr algn="r" fontAlgn="b"/>
                      <a:r>
                        <a:rPr lang="en-GB" sz="800" b="1"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9632</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10304</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11200</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12096</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13216</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14336</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15680</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17024</a:t>
                      </a:r>
                    </a:p>
                  </a:txBody>
                  <a:tcPr marL="5783" marR="5783" marT="5783" marB="34699" anchor="b">
                    <a:lnL>
                      <a:noFill/>
                    </a:lnL>
                    <a:lnR>
                      <a:noFill/>
                    </a:lnR>
                    <a:lnT>
                      <a:noFill/>
                    </a:lnT>
                    <a:lnB>
                      <a:noFill/>
                    </a:lnB>
                    <a:solidFill>
                      <a:srgbClr val="D9D9D9"/>
                    </a:solidFill>
                  </a:tcPr>
                </a:tc>
                <a:tc>
                  <a:txBody>
                    <a:bodyPr/>
                    <a:lstStyle/>
                    <a:p>
                      <a:pPr algn="r" fontAlgn="b"/>
                      <a:r>
                        <a:rPr lang="en-GB" sz="800" b="1" i="0" u="none" strike="noStrike">
                          <a:solidFill>
                            <a:srgbClr val="000000"/>
                          </a:solidFill>
                          <a:effectLst/>
                          <a:latin typeface="Arial" panose="020B0604020202020204" pitchFamily="34" charset="0"/>
                        </a:rPr>
                        <a:t>18592</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122080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735789057"/>
                  </a:ext>
                </a:extLst>
              </a:tr>
              <a:tr h="149098">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solidFill>
                      <a:srgbClr val="FFFFFF"/>
                    </a:solidFill>
                  </a:tcPr>
                </a:tc>
                <a:extLst>
                  <a:ext uri="{0D108BD9-81ED-4DB2-BD59-A6C34878D82A}">
                    <a16:rowId xmlns:a16="http://schemas.microsoft.com/office/drawing/2014/main" val="4293236505"/>
                  </a:ext>
                </a:extLst>
              </a:tr>
              <a:tr h="149098">
                <a:tc>
                  <a:txBody>
                    <a:bodyPr/>
                    <a:lstStyle/>
                    <a:p>
                      <a:pPr algn="l" fontAlgn="b"/>
                      <a:r>
                        <a:rPr lang="en-GB" sz="800" b="1" i="0" u="none" strike="noStrike">
                          <a:solidFill>
                            <a:srgbClr val="000000"/>
                          </a:solidFill>
                          <a:effectLst/>
                          <a:latin typeface="Arial" panose="020B0604020202020204" pitchFamily="34" charset="0"/>
                        </a:rPr>
                        <a:t>Direct Costs</a:t>
                      </a: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solidFill>
                      <a:srgbClr val="FFFFFF"/>
                    </a:solidFill>
                  </a:tcPr>
                </a:tc>
                <a:extLst>
                  <a:ext uri="{0D108BD9-81ED-4DB2-BD59-A6C34878D82A}">
                    <a16:rowId xmlns:a16="http://schemas.microsoft.com/office/drawing/2014/main" val="3385724753"/>
                  </a:ext>
                </a:extLst>
              </a:tr>
              <a:tr h="261031">
                <a:tc>
                  <a:txBody>
                    <a:bodyPr/>
                    <a:lstStyle/>
                    <a:p>
                      <a:pPr algn="l" fontAlgn="b"/>
                      <a:r>
                        <a:rPr lang="en-GB" sz="800" b="0" i="0" u="none" strike="noStrike">
                          <a:solidFill>
                            <a:srgbClr val="000000"/>
                          </a:solidFill>
                          <a:effectLst/>
                          <a:latin typeface="Arial" panose="020B0604020202020204" pitchFamily="34" charset="0"/>
                        </a:rPr>
                        <a:t>Restaurant Commision </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5504</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5888</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6912</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7552</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8192</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8960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9728</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10624</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69760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298945351"/>
                  </a:ext>
                </a:extLst>
              </a:tr>
              <a:tr h="149098">
                <a:tc>
                  <a:txBody>
                    <a:bodyPr/>
                    <a:lstStyle/>
                    <a:p>
                      <a:pPr algn="l" fontAlgn="b"/>
                      <a:r>
                        <a:rPr lang="en-GB" sz="800" b="1" i="1" u="none" strike="noStrike">
                          <a:solidFill>
                            <a:srgbClr val="000000"/>
                          </a:solidFill>
                          <a:effectLst/>
                          <a:latin typeface="Arial" panose="020B0604020202020204" pitchFamily="34" charset="0"/>
                        </a:rPr>
                        <a:t>Total cost of sales</a:t>
                      </a:r>
                    </a:p>
                  </a:txBody>
                  <a:tcPr marL="5783" marR="5783" marT="5783" marB="34699" anchor="b">
                    <a:lnL>
                      <a:noFill/>
                    </a:lnL>
                    <a:lnR>
                      <a:noFill/>
                    </a:lnR>
                    <a:lnT>
                      <a:noFill/>
                    </a:lnT>
                    <a:lnB>
                      <a:noFill/>
                    </a:lnB>
                  </a:tcPr>
                </a:tc>
                <a:tc>
                  <a:txBody>
                    <a:bodyPr/>
                    <a:lstStyle/>
                    <a:p>
                      <a:pPr algn="r" fontAlgn="b"/>
                      <a:r>
                        <a:rPr lang="en-GB" sz="800" b="1" i="1"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5504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5888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6400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6912</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7552</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8192</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8960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9728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10624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69760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503327081"/>
                  </a:ext>
                </a:extLst>
              </a:tr>
              <a:tr h="149098">
                <a:tc>
                  <a:txBody>
                    <a:bodyPr/>
                    <a:lstStyle/>
                    <a:p>
                      <a:pPr algn="l" fontAlgn="b"/>
                      <a:r>
                        <a:rPr lang="en-GB" sz="800" b="1" i="1" u="none" strike="noStrike">
                          <a:solidFill>
                            <a:srgbClr val="000000"/>
                          </a:solidFill>
                          <a:effectLst/>
                          <a:latin typeface="Arial" panose="020B0604020202020204" pitchFamily="34" charset="0"/>
                        </a:rPr>
                        <a:t>Gross profit</a:t>
                      </a:r>
                    </a:p>
                  </a:txBody>
                  <a:tcPr marL="5783" marR="5783" marT="5783" marB="34699" anchor="b">
                    <a:lnL>
                      <a:noFill/>
                    </a:lnL>
                    <a:lnR>
                      <a:noFill/>
                    </a:lnR>
                    <a:lnT>
                      <a:noFill/>
                    </a:lnT>
                    <a:lnB>
                      <a:noFill/>
                    </a:lnB>
                  </a:tcPr>
                </a:tc>
                <a:tc>
                  <a:txBody>
                    <a:bodyPr/>
                    <a:lstStyle/>
                    <a:p>
                      <a:pPr algn="r" fontAlgn="b"/>
                      <a:r>
                        <a:rPr lang="en-GB" sz="800" b="1" i="1"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4128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4416</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4800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5184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5664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6144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6720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7296</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7968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52320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691267033"/>
                  </a:ext>
                </a:extLst>
              </a:tr>
              <a:tr h="149098">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1" i="1"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65981811"/>
                  </a:ext>
                </a:extLst>
              </a:tr>
              <a:tr h="261031">
                <a:tc>
                  <a:txBody>
                    <a:bodyPr/>
                    <a:lstStyle/>
                    <a:p>
                      <a:pPr algn="l" fontAlgn="b"/>
                      <a:r>
                        <a:rPr lang="en-GB" sz="800" b="1" i="0" u="none" strike="noStrike">
                          <a:solidFill>
                            <a:srgbClr val="000000"/>
                          </a:solidFill>
                          <a:effectLst/>
                          <a:latin typeface="Arial" panose="020B0604020202020204" pitchFamily="34" charset="0"/>
                        </a:rPr>
                        <a:t>Overheads / Indirect Costs</a:t>
                      </a: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1" i="1"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655433031"/>
                  </a:ext>
                </a:extLst>
              </a:tr>
              <a:tr h="149098">
                <a:tc>
                  <a:txBody>
                    <a:bodyPr/>
                    <a:lstStyle/>
                    <a:p>
                      <a:pPr algn="l" fontAlgn="b"/>
                      <a:r>
                        <a:rPr lang="en-GB" sz="800" b="0" i="0" u="none" strike="noStrike">
                          <a:solidFill>
                            <a:srgbClr val="000000"/>
                          </a:solidFill>
                          <a:effectLst/>
                          <a:latin typeface="Arial" panose="020B0604020202020204" pitchFamily="34" charset="0"/>
                        </a:rPr>
                        <a:t>App/web development</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8000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18000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512583871"/>
                  </a:ext>
                </a:extLst>
              </a:tr>
              <a:tr h="149098">
                <a:tc>
                  <a:txBody>
                    <a:bodyPr/>
                    <a:lstStyle/>
                    <a:p>
                      <a:pPr algn="l" fontAlgn="b"/>
                      <a:r>
                        <a:rPr lang="en-GB" sz="800" b="0" i="0" u="none" strike="noStrike">
                          <a:solidFill>
                            <a:srgbClr val="000000"/>
                          </a:solidFill>
                          <a:effectLst/>
                          <a:latin typeface="Arial" panose="020B0604020202020204" pitchFamily="34" charset="0"/>
                        </a:rPr>
                        <a:t>Advertising </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5000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10000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33000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2489172797"/>
                  </a:ext>
                </a:extLst>
              </a:tr>
              <a:tr h="261031">
                <a:tc>
                  <a:txBody>
                    <a:bodyPr/>
                    <a:lstStyle/>
                    <a:p>
                      <a:pPr algn="l" fontAlgn="b"/>
                      <a:r>
                        <a:rPr lang="en-GB" sz="800" b="0" i="0" u="none" strike="noStrike">
                          <a:solidFill>
                            <a:srgbClr val="000000"/>
                          </a:solidFill>
                          <a:effectLst/>
                          <a:latin typeface="Arial" panose="020B0604020202020204" pitchFamily="34" charset="0"/>
                        </a:rPr>
                        <a:t>Partnering with restaurants</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4000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19200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469666291"/>
                  </a:ext>
                </a:extLst>
              </a:tr>
              <a:tr h="149098">
                <a:tc>
                  <a:txBody>
                    <a:bodyPr/>
                    <a:lstStyle/>
                    <a:p>
                      <a:pPr algn="l" fontAlgn="b"/>
                      <a:r>
                        <a:rPr lang="en-GB" sz="800" b="0" i="0" u="none" strike="noStrike">
                          <a:solidFill>
                            <a:srgbClr val="000000"/>
                          </a:solidFill>
                          <a:effectLst/>
                          <a:latin typeface="Arial" panose="020B0604020202020204" pitchFamily="34" charset="0"/>
                        </a:rPr>
                        <a:t>App Maintenance</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055286679"/>
                  </a:ext>
                </a:extLst>
              </a:tr>
              <a:tr h="149098">
                <a:tc>
                  <a:txBody>
                    <a:bodyPr/>
                    <a:lstStyle/>
                    <a:p>
                      <a:pPr algn="l" fontAlgn="b"/>
                      <a:r>
                        <a:rPr lang="en-GB" sz="800" b="0" i="0" u="none" strike="noStrike">
                          <a:solidFill>
                            <a:srgbClr val="000000"/>
                          </a:solidFill>
                          <a:effectLst/>
                          <a:latin typeface="Arial" panose="020B0604020202020204" pitchFamily="34" charset="0"/>
                        </a:rPr>
                        <a:t>Legal Consultation</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1000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5400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543918201"/>
                  </a:ext>
                </a:extLst>
              </a:tr>
              <a:tr h="149098">
                <a:tc>
                  <a:txBody>
                    <a:bodyPr/>
                    <a:lstStyle/>
                    <a:p>
                      <a:pPr algn="l" fontAlgn="b"/>
                      <a:r>
                        <a:rPr lang="en-GB" sz="800" b="0" i="0" u="none" strike="noStrike">
                          <a:solidFill>
                            <a:srgbClr val="000000"/>
                          </a:solidFill>
                          <a:effectLst/>
                          <a:latin typeface="Arial" panose="020B0604020202020204" pitchFamily="34" charset="0"/>
                        </a:rPr>
                        <a:t>Accountancy Fees</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720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760559973"/>
                  </a:ext>
                </a:extLst>
              </a:tr>
              <a:tr h="149098">
                <a:tc>
                  <a:txBody>
                    <a:bodyPr/>
                    <a:lstStyle/>
                    <a:p>
                      <a:pPr algn="l" fontAlgn="b"/>
                      <a:r>
                        <a:rPr lang="en-GB" sz="800" b="0" i="0" u="none" strike="noStrike">
                          <a:solidFill>
                            <a:srgbClr val="000000"/>
                          </a:solidFill>
                          <a:effectLst/>
                          <a:latin typeface="Arial" panose="020B0604020202020204" pitchFamily="34" charset="0"/>
                        </a:rPr>
                        <a:t>-CRM</a:t>
                      </a:r>
                    </a:p>
                  </a:txBody>
                  <a:tcPr marL="5783" marR="5783" marT="5783" marB="34699"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158717463"/>
                  </a:ext>
                </a:extLst>
              </a:tr>
              <a:tr h="149098">
                <a:tc>
                  <a:txBody>
                    <a:bodyPr/>
                    <a:lstStyle/>
                    <a:p>
                      <a:pPr algn="l" fontAlgn="b"/>
                      <a:r>
                        <a:rPr lang="en-GB" sz="800" b="1" i="1" u="none" strike="noStrike">
                          <a:solidFill>
                            <a:srgbClr val="000000"/>
                          </a:solidFill>
                          <a:effectLst/>
                          <a:latin typeface="Arial" panose="020B0604020202020204" pitchFamily="34" charset="0"/>
                        </a:rPr>
                        <a:t>Total Overheads</a:t>
                      </a:r>
                    </a:p>
                  </a:txBody>
                  <a:tcPr marL="5783" marR="5783" marT="5783" marB="34699" anchor="b">
                    <a:lnL>
                      <a:noFill/>
                    </a:lnL>
                    <a:lnR>
                      <a:noFill/>
                    </a:lnR>
                    <a:lnT>
                      <a:noFill/>
                    </a:lnT>
                    <a:lnB>
                      <a:noFill/>
                    </a:lnB>
                  </a:tcPr>
                </a:tc>
                <a:tc>
                  <a:txBody>
                    <a:bodyPr/>
                    <a:lstStyle/>
                    <a:p>
                      <a:pPr algn="r" fontAlgn="b"/>
                      <a:r>
                        <a:rPr lang="en-GB" sz="800" b="1" i="1" u="none" strike="noStrike">
                          <a:solidFill>
                            <a:srgbClr val="000000"/>
                          </a:solidFill>
                          <a:effectLst/>
                          <a:latin typeface="Arial" panose="020B0604020202020204" pitchFamily="34" charset="0"/>
                        </a:rPr>
                        <a:t>13060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17460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16460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83520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1107558649"/>
                  </a:ext>
                </a:extLst>
              </a:tr>
              <a:tr h="149098">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extLst>
                  <a:ext uri="{0D108BD9-81ED-4DB2-BD59-A6C34878D82A}">
                    <a16:rowId xmlns:a16="http://schemas.microsoft.com/office/drawing/2014/main" val="1397547438"/>
                  </a:ext>
                </a:extLst>
              </a:tr>
              <a:tr h="261031">
                <a:tc>
                  <a:txBody>
                    <a:bodyPr/>
                    <a:lstStyle/>
                    <a:p>
                      <a:pPr algn="l" fontAlgn="b"/>
                      <a:r>
                        <a:rPr lang="en-GB" sz="800" b="1" i="1" u="none" strike="noStrike">
                          <a:solidFill>
                            <a:srgbClr val="000000"/>
                          </a:solidFill>
                          <a:effectLst/>
                          <a:latin typeface="Arial" panose="020B0604020202020204" pitchFamily="34" charset="0"/>
                        </a:rPr>
                        <a:t>Profit/Loss before tax</a:t>
                      </a:r>
                    </a:p>
                  </a:txBody>
                  <a:tcPr marL="5783" marR="5783" marT="5783" marB="34699" anchor="b">
                    <a:lnL>
                      <a:noFill/>
                    </a:lnL>
                    <a:lnR>
                      <a:noFill/>
                    </a:lnR>
                    <a:lnT>
                      <a:noFill/>
                    </a:lnT>
                    <a:lnB>
                      <a:noFill/>
                    </a:lnB>
                  </a:tcPr>
                </a:tc>
                <a:tc>
                  <a:txBody>
                    <a:bodyPr/>
                    <a:lstStyle/>
                    <a:p>
                      <a:pPr algn="r" fontAlgn="b"/>
                      <a:r>
                        <a:rPr lang="en-GB" sz="800" b="1" i="1" u="none" strike="noStrike">
                          <a:solidFill>
                            <a:srgbClr val="000000"/>
                          </a:solidFill>
                          <a:effectLst/>
                          <a:latin typeface="Arial" panose="020B0604020202020204" pitchFamily="34" charset="0"/>
                        </a:rPr>
                        <a:t>-13060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-17460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-16460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356</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740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1124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1604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2084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2660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3236</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3908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-31200</a:t>
                      </a: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74930962"/>
                  </a:ext>
                </a:extLst>
              </a:tr>
              <a:tr h="149098">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tcPr>
                </a:tc>
                <a:extLst>
                  <a:ext uri="{0D108BD9-81ED-4DB2-BD59-A6C34878D82A}">
                    <a16:rowId xmlns:a16="http://schemas.microsoft.com/office/drawing/2014/main" val="2221825890"/>
                  </a:ext>
                </a:extLst>
              </a:tr>
              <a:tr h="149098">
                <a:tc>
                  <a:txBody>
                    <a:bodyPr/>
                    <a:lstStyle/>
                    <a:p>
                      <a:pPr algn="l" fontAlgn="b"/>
                      <a:r>
                        <a:rPr lang="en-GB" sz="800" b="1" i="1" u="none" strike="noStrike">
                          <a:solidFill>
                            <a:srgbClr val="000000"/>
                          </a:solidFill>
                          <a:effectLst/>
                          <a:latin typeface="Arial" panose="020B0604020202020204" pitchFamily="34" charset="0"/>
                        </a:rPr>
                        <a:t>Running Balance</a:t>
                      </a:r>
                    </a:p>
                  </a:txBody>
                  <a:tcPr marL="5783" marR="5783" marT="5783" marB="34699" anchor="b">
                    <a:lnL>
                      <a:noFill/>
                    </a:lnL>
                    <a:lnR>
                      <a:noFill/>
                    </a:lnR>
                    <a:lnT>
                      <a:noFill/>
                    </a:lnT>
                    <a:lnB>
                      <a:noFill/>
                    </a:lnB>
                  </a:tcPr>
                </a:tc>
                <a:tc>
                  <a:txBody>
                    <a:bodyPr/>
                    <a:lstStyle/>
                    <a:p>
                      <a:pPr algn="r" fontAlgn="b"/>
                      <a:r>
                        <a:rPr lang="en-GB" sz="800" b="1" i="1" u="none" strike="noStrike">
                          <a:solidFill>
                            <a:srgbClr val="000000"/>
                          </a:solidFill>
                          <a:effectLst/>
                          <a:latin typeface="Arial" panose="020B0604020202020204" pitchFamily="34" charset="0"/>
                        </a:rPr>
                        <a:t>-13060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-30520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-46980</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-46912</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-46556</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-45816</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-44692</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-43088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-41004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-38344</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-35108</a:t>
                      </a:r>
                    </a:p>
                  </a:txBody>
                  <a:tcPr marL="5783" marR="5783" marT="5783" marB="34699"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-31200</a:t>
                      </a:r>
                    </a:p>
                  </a:txBody>
                  <a:tcPr marL="5783" marR="5783" marT="5783" marB="34699" anchor="b">
                    <a:lnL>
                      <a:noFill/>
                    </a:lnL>
                    <a:lnR>
                      <a:noFill/>
                    </a:lnR>
                    <a:lnT>
                      <a:noFill/>
                    </a:lnT>
                    <a:lnB>
                      <a:noFill/>
                    </a:lnB>
                    <a:solidFill>
                      <a:srgbClr val="D9D9D9"/>
                    </a:solidFill>
                  </a:tcPr>
                </a:tc>
                <a:tc>
                  <a:txBody>
                    <a:bodyPr/>
                    <a:lstStyle/>
                    <a:p>
                      <a:pPr algn="l" fontAlgn="b"/>
                      <a:endParaRPr lang="en-GB" sz="800" b="1" i="1" u="none" strike="noStrike">
                        <a:solidFill>
                          <a:srgbClr val="000000"/>
                        </a:solidFill>
                        <a:effectLst/>
                        <a:latin typeface="Arial" panose="020B0604020202020204" pitchFamily="34" charset="0"/>
                      </a:endParaRPr>
                    </a:p>
                  </a:txBody>
                  <a:tcPr marL="5783" marR="5783" marT="5783" marB="34699" anchor="b">
                    <a:lnL>
                      <a:noFill/>
                    </a:lnL>
                    <a:lnR>
                      <a:noFill/>
                    </a:lnR>
                    <a:lnT>
                      <a:noFill/>
                    </a:lnT>
                    <a:lnB>
                      <a:noFill/>
                    </a:lnB>
                    <a:solidFill>
                      <a:srgbClr val="D9D9D9"/>
                    </a:solidFill>
                  </a:tcPr>
                </a:tc>
                <a:extLst>
                  <a:ext uri="{0D108BD9-81ED-4DB2-BD59-A6C34878D82A}">
                    <a16:rowId xmlns:a16="http://schemas.microsoft.com/office/drawing/2014/main" val="3649009182"/>
                  </a:ext>
                </a:extLst>
              </a:tr>
            </a:tbl>
          </a:graphicData>
        </a:graphic>
      </p:graphicFrame>
    </p:spTree>
    <p:extLst>
      <p:ext uri="{BB962C8B-B14F-4D97-AF65-F5344CB8AC3E}">
        <p14:creationId xmlns:p14="http://schemas.microsoft.com/office/powerpoint/2010/main" val="117332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 Year 2 Finances</a:t>
            </a:r>
            <a:endParaRPr lang="en-GB">
              <a:solidFill>
                <a:schemeClr val="bg1"/>
              </a:solidFill>
            </a:endParaRPr>
          </a:p>
        </p:txBody>
      </p:sp>
      <p:graphicFrame>
        <p:nvGraphicFramePr>
          <p:cNvPr id="6" name="Table 5">
            <a:extLst>
              <a:ext uri="{FF2B5EF4-FFF2-40B4-BE49-F238E27FC236}">
                <a16:creationId xmlns:a16="http://schemas.microsoft.com/office/drawing/2014/main" id="{187807C3-DD7E-4390-0A26-1E36D24999BB}"/>
              </a:ext>
            </a:extLst>
          </p:cNvPr>
          <p:cNvGraphicFramePr>
            <a:graphicFrameLocks noGrp="1"/>
          </p:cNvGraphicFramePr>
          <p:nvPr>
            <p:extLst>
              <p:ext uri="{D42A27DB-BD31-4B8C-83A1-F6EECF244321}">
                <p14:modId xmlns:p14="http://schemas.microsoft.com/office/powerpoint/2010/main" val="2181264162"/>
              </p:ext>
            </p:extLst>
          </p:nvPr>
        </p:nvGraphicFramePr>
        <p:xfrm>
          <a:off x="1798982" y="1839456"/>
          <a:ext cx="10041837" cy="4323675"/>
        </p:xfrm>
        <a:graphic>
          <a:graphicData uri="http://schemas.openxmlformats.org/drawingml/2006/table">
            <a:tbl>
              <a:tblPr/>
              <a:tblGrid>
                <a:gridCol w="772449">
                  <a:extLst>
                    <a:ext uri="{9D8B030D-6E8A-4147-A177-3AD203B41FA5}">
                      <a16:colId xmlns:a16="http://schemas.microsoft.com/office/drawing/2014/main" val="2085215163"/>
                    </a:ext>
                  </a:extLst>
                </a:gridCol>
                <a:gridCol w="772449">
                  <a:extLst>
                    <a:ext uri="{9D8B030D-6E8A-4147-A177-3AD203B41FA5}">
                      <a16:colId xmlns:a16="http://schemas.microsoft.com/office/drawing/2014/main" val="2316976065"/>
                    </a:ext>
                  </a:extLst>
                </a:gridCol>
                <a:gridCol w="772449">
                  <a:extLst>
                    <a:ext uri="{9D8B030D-6E8A-4147-A177-3AD203B41FA5}">
                      <a16:colId xmlns:a16="http://schemas.microsoft.com/office/drawing/2014/main" val="126237756"/>
                    </a:ext>
                  </a:extLst>
                </a:gridCol>
                <a:gridCol w="772449">
                  <a:extLst>
                    <a:ext uri="{9D8B030D-6E8A-4147-A177-3AD203B41FA5}">
                      <a16:colId xmlns:a16="http://schemas.microsoft.com/office/drawing/2014/main" val="1137775562"/>
                    </a:ext>
                  </a:extLst>
                </a:gridCol>
                <a:gridCol w="772449">
                  <a:extLst>
                    <a:ext uri="{9D8B030D-6E8A-4147-A177-3AD203B41FA5}">
                      <a16:colId xmlns:a16="http://schemas.microsoft.com/office/drawing/2014/main" val="484088479"/>
                    </a:ext>
                  </a:extLst>
                </a:gridCol>
                <a:gridCol w="772449">
                  <a:extLst>
                    <a:ext uri="{9D8B030D-6E8A-4147-A177-3AD203B41FA5}">
                      <a16:colId xmlns:a16="http://schemas.microsoft.com/office/drawing/2014/main" val="2922596167"/>
                    </a:ext>
                  </a:extLst>
                </a:gridCol>
                <a:gridCol w="772449">
                  <a:extLst>
                    <a:ext uri="{9D8B030D-6E8A-4147-A177-3AD203B41FA5}">
                      <a16:colId xmlns:a16="http://schemas.microsoft.com/office/drawing/2014/main" val="959690918"/>
                    </a:ext>
                  </a:extLst>
                </a:gridCol>
                <a:gridCol w="772449">
                  <a:extLst>
                    <a:ext uri="{9D8B030D-6E8A-4147-A177-3AD203B41FA5}">
                      <a16:colId xmlns:a16="http://schemas.microsoft.com/office/drawing/2014/main" val="1217348089"/>
                    </a:ext>
                  </a:extLst>
                </a:gridCol>
                <a:gridCol w="772449">
                  <a:extLst>
                    <a:ext uri="{9D8B030D-6E8A-4147-A177-3AD203B41FA5}">
                      <a16:colId xmlns:a16="http://schemas.microsoft.com/office/drawing/2014/main" val="888908355"/>
                    </a:ext>
                  </a:extLst>
                </a:gridCol>
                <a:gridCol w="772449">
                  <a:extLst>
                    <a:ext uri="{9D8B030D-6E8A-4147-A177-3AD203B41FA5}">
                      <a16:colId xmlns:a16="http://schemas.microsoft.com/office/drawing/2014/main" val="3376610740"/>
                    </a:ext>
                  </a:extLst>
                </a:gridCol>
                <a:gridCol w="772449">
                  <a:extLst>
                    <a:ext uri="{9D8B030D-6E8A-4147-A177-3AD203B41FA5}">
                      <a16:colId xmlns:a16="http://schemas.microsoft.com/office/drawing/2014/main" val="583692609"/>
                    </a:ext>
                  </a:extLst>
                </a:gridCol>
                <a:gridCol w="772449">
                  <a:extLst>
                    <a:ext uri="{9D8B030D-6E8A-4147-A177-3AD203B41FA5}">
                      <a16:colId xmlns:a16="http://schemas.microsoft.com/office/drawing/2014/main" val="3003276004"/>
                    </a:ext>
                  </a:extLst>
                </a:gridCol>
                <a:gridCol w="772449">
                  <a:extLst>
                    <a:ext uri="{9D8B030D-6E8A-4147-A177-3AD203B41FA5}">
                      <a16:colId xmlns:a16="http://schemas.microsoft.com/office/drawing/2014/main" val="3486171178"/>
                    </a:ext>
                  </a:extLst>
                </a:gridCol>
              </a:tblGrid>
              <a:tr h="172947">
                <a:tc>
                  <a:txBody>
                    <a:bodyPr/>
                    <a:lstStyle/>
                    <a:p>
                      <a:pPr algn="l" fontAlgn="b"/>
                      <a:r>
                        <a:rPr lang="en-GB" sz="800" b="0" i="0" u="none" strike="noStrike">
                          <a:solidFill>
                            <a:srgbClr val="000000"/>
                          </a:solidFill>
                          <a:effectLst/>
                          <a:latin typeface="Arial" panose="020B0604020202020204" pitchFamily="34" charset="0"/>
                        </a:rPr>
                        <a:t>Year 2</a:t>
                      </a: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Year 2</a:t>
                      </a:r>
                    </a:p>
                  </a:txBody>
                  <a:tcPr marL="6405" marR="6405" marT="6405" marB="38433" anchor="b">
                    <a:lnL>
                      <a:noFill/>
                    </a:lnL>
                    <a:lnR>
                      <a:noFill/>
                    </a:lnR>
                    <a:lnT>
                      <a:noFill/>
                    </a:lnT>
                    <a:lnB>
                      <a:noFill/>
                    </a:lnB>
                  </a:tcPr>
                </a:tc>
                <a:extLst>
                  <a:ext uri="{0D108BD9-81ED-4DB2-BD59-A6C34878D82A}">
                    <a16:rowId xmlns:a16="http://schemas.microsoft.com/office/drawing/2014/main" val="1555524885"/>
                  </a:ext>
                </a:extLst>
              </a:tr>
              <a:tr h="172947">
                <a:tc>
                  <a:txBody>
                    <a:bodyPr/>
                    <a:lstStyle/>
                    <a:p>
                      <a:pPr algn="l" fontAlgn="b"/>
                      <a:r>
                        <a:rPr lang="en-GB" sz="800" b="0" i="0" u="none" strike="noStrike">
                          <a:solidFill>
                            <a:srgbClr val="000000"/>
                          </a:solidFill>
                          <a:effectLst/>
                          <a:latin typeface="Arial" panose="020B0604020202020204" pitchFamily="34" charset="0"/>
                        </a:rPr>
                        <a:t>M1 </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M2</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M3</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M4</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M5</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M6</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M7</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M8</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M9</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M10</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M11</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M12</a:t>
                      </a:r>
                    </a:p>
                  </a:txBody>
                  <a:tcPr marL="6405" marR="6405" marT="6405" marB="38433" anchor="b">
                    <a:lnL>
                      <a:noFill/>
                    </a:lnL>
                    <a:lnR>
                      <a:noFill/>
                    </a:lnR>
                    <a:lnT>
                      <a:noFill/>
                    </a:lnT>
                    <a:lnB>
                      <a:noFill/>
                    </a:lnB>
                  </a:tcPr>
                </a:tc>
                <a:tc>
                  <a:txBody>
                    <a:bodyPr/>
                    <a:lstStyle/>
                    <a:p>
                      <a:pPr algn="l" fontAlgn="b"/>
                      <a:r>
                        <a:rPr lang="en-GB" sz="800" b="0" i="0" u="none" strike="noStrike" dirty="0">
                          <a:solidFill>
                            <a:srgbClr val="000000"/>
                          </a:solidFill>
                          <a:effectLst/>
                          <a:latin typeface="Arial"/>
                        </a:rPr>
                        <a:t>Total</a:t>
                      </a:r>
                    </a:p>
                  </a:txBody>
                  <a:tcPr marL="6405" marR="6405" marT="6405" marB="38433" anchor="b">
                    <a:lnL>
                      <a:noFill/>
                    </a:lnL>
                    <a:lnR>
                      <a:noFill/>
                    </a:lnR>
                    <a:lnT>
                      <a:noFill/>
                    </a:lnT>
                    <a:lnB>
                      <a:noFill/>
                    </a:lnB>
                  </a:tcPr>
                </a:tc>
                <a:extLst>
                  <a:ext uri="{0D108BD9-81ED-4DB2-BD59-A6C34878D82A}">
                    <a16:rowId xmlns:a16="http://schemas.microsoft.com/office/drawing/2014/main" val="200165522"/>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extLst>
                  <a:ext uri="{0D108BD9-81ED-4DB2-BD59-A6C34878D82A}">
                    <a16:rowId xmlns:a16="http://schemas.microsoft.com/office/drawing/2014/main" val="1058115495"/>
                  </a:ext>
                </a:extLst>
              </a:tr>
              <a:tr h="172947">
                <a:tc>
                  <a:txBody>
                    <a:bodyPr/>
                    <a:lstStyle/>
                    <a:p>
                      <a:pPr algn="r" fontAlgn="b"/>
                      <a:r>
                        <a:rPr lang="en-GB" sz="800" b="0" i="0" u="none" strike="noStrike" dirty="0">
                          <a:solidFill>
                            <a:srgbClr val="000000"/>
                          </a:solidFill>
                          <a:effectLst/>
                          <a:latin typeface="Arial"/>
                        </a:rPr>
                        <a:t>83</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86</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86</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89</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89</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92</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92</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95</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95</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98</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98</a:t>
                      </a: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100</a:t>
                      </a: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extLst>
                  <a:ext uri="{0D108BD9-81ED-4DB2-BD59-A6C34878D82A}">
                    <a16:rowId xmlns:a16="http://schemas.microsoft.com/office/drawing/2014/main" val="2511494940"/>
                  </a:ext>
                </a:extLst>
              </a:tr>
              <a:tr h="172947">
                <a:tc>
                  <a:txBody>
                    <a:bodyPr/>
                    <a:lstStyle/>
                    <a:p>
                      <a:pPr algn="r" fontAlgn="b"/>
                      <a:r>
                        <a:rPr lang="en-GB" sz="800" b="0" i="0" u="none" strike="noStrike" dirty="0">
                          <a:solidFill>
                            <a:srgbClr val="000000"/>
                          </a:solidFill>
                          <a:effectLst/>
                          <a:latin typeface="Arial"/>
                        </a:rPr>
                        <a:t>2656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2752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2752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2848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2848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2944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2944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3040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3040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3136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3136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3200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35296</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504338098"/>
                  </a:ext>
                </a:extLst>
              </a:tr>
              <a:tr h="172947">
                <a:tc>
                  <a:txBody>
                    <a:bodyPr/>
                    <a:lstStyle/>
                    <a:p>
                      <a:pPr algn="r" fontAlgn="b"/>
                      <a:r>
                        <a:rPr lang="en-GB" sz="800" b="0" i="0" u="none" strike="noStrike" dirty="0">
                          <a:solidFill>
                            <a:srgbClr val="000000"/>
                          </a:solidFill>
                          <a:effectLst/>
                          <a:latin typeface="Arial"/>
                        </a:rPr>
                        <a:t>18592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19264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19264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19936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19936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20608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20608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21280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21280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21952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21952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22400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247072</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976510072"/>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714611723"/>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453760790"/>
                  </a:ext>
                </a:extLst>
              </a:tr>
              <a:tr h="172947">
                <a:tc>
                  <a:txBody>
                    <a:bodyPr/>
                    <a:lstStyle/>
                    <a:p>
                      <a:pPr algn="r" fontAlgn="b"/>
                      <a:r>
                        <a:rPr lang="en-GB" sz="800" b="0" i="0" u="none" strike="noStrike" dirty="0">
                          <a:solidFill>
                            <a:srgbClr val="000000"/>
                          </a:solidFill>
                          <a:effectLst/>
                          <a:latin typeface="Arial"/>
                        </a:rPr>
                        <a:t>10624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11008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11008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11392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11392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11776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11776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12160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12160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12544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12544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12800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141184</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28748498"/>
                  </a:ext>
                </a:extLst>
              </a:tr>
              <a:tr h="172947">
                <a:tc>
                  <a:txBody>
                    <a:bodyPr/>
                    <a:lstStyle/>
                    <a:p>
                      <a:pPr algn="r" fontAlgn="b"/>
                      <a:r>
                        <a:rPr lang="en-GB" sz="800" b="1" i="1" u="none" strike="noStrike" dirty="0">
                          <a:solidFill>
                            <a:srgbClr val="000000"/>
                          </a:solidFill>
                          <a:effectLst/>
                          <a:latin typeface="Arial"/>
                        </a:rPr>
                        <a:t>10624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11008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11008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11392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11392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11776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11776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12160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12160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12544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12544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12800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141184</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784905693"/>
                  </a:ext>
                </a:extLst>
              </a:tr>
              <a:tr h="172947">
                <a:tc>
                  <a:txBody>
                    <a:bodyPr/>
                    <a:lstStyle/>
                    <a:p>
                      <a:pPr algn="r" fontAlgn="b"/>
                      <a:r>
                        <a:rPr lang="en-GB" sz="800" b="1" i="1" u="none" strike="noStrike" dirty="0">
                          <a:solidFill>
                            <a:srgbClr val="000000"/>
                          </a:solidFill>
                          <a:effectLst/>
                          <a:latin typeface="Arial"/>
                        </a:rPr>
                        <a:t>7968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8256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8256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8544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8544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8832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8832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9120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9120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9408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9408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9600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105888</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37014050"/>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564420707"/>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649423297"/>
                  </a:ext>
                </a:extLst>
              </a:tr>
              <a:tr h="172947">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875060001"/>
                  </a:ext>
                </a:extLst>
              </a:tr>
              <a:tr h="172947">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24000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172449950"/>
                  </a:ext>
                </a:extLst>
              </a:tr>
              <a:tr h="172947">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856172378"/>
                  </a:ext>
                </a:extLst>
              </a:tr>
              <a:tr h="172947">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534131192"/>
                  </a:ext>
                </a:extLst>
              </a:tr>
              <a:tr h="172947">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956587602"/>
                  </a:ext>
                </a:extLst>
              </a:tr>
              <a:tr h="172947">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720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911594908"/>
                  </a:ext>
                </a:extLst>
              </a:tr>
              <a:tr h="172947">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316610509"/>
                  </a:ext>
                </a:extLst>
              </a:tr>
              <a:tr h="172947">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43920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316033945"/>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81237703"/>
                  </a:ext>
                </a:extLst>
              </a:tr>
              <a:tr h="172947">
                <a:tc>
                  <a:txBody>
                    <a:bodyPr/>
                    <a:lstStyle/>
                    <a:p>
                      <a:pPr algn="r" fontAlgn="b"/>
                      <a:r>
                        <a:rPr lang="en-GB" sz="800" b="1" i="1" u="none" strike="noStrike" dirty="0">
                          <a:solidFill>
                            <a:srgbClr val="000000"/>
                          </a:solidFill>
                          <a:effectLst/>
                          <a:latin typeface="Arial"/>
                        </a:rPr>
                        <a:t>4308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4596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4596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4884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4884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5172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5172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5460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5460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5748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5748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5940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dirty="0">
                          <a:solidFill>
                            <a:srgbClr val="000000"/>
                          </a:solidFill>
                          <a:effectLst/>
                          <a:latin typeface="Arial"/>
                        </a:rPr>
                        <a:t>61968</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438049448"/>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r" fontAlgn="b"/>
                      <a:r>
                        <a:rPr lang="en-GB" sz="800" b="0" i="0" u="none" strike="noStrike" dirty="0">
                          <a:solidFill>
                            <a:srgbClr val="000000"/>
                          </a:solidFill>
                          <a:effectLst/>
                          <a:latin typeface="Arial"/>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667287589"/>
                  </a:ext>
                </a:extLst>
              </a:tr>
              <a:tr h="172947">
                <a:tc>
                  <a:txBody>
                    <a:bodyPr/>
                    <a:lstStyle/>
                    <a:p>
                      <a:pPr algn="r" fontAlgn="b"/>
                      <a:r>
                        <a:rPr lang="en-GB" sz="800" b="1" i="1" u="none" strike="noStrike" dirty="0">
                          <a:solidFill>
                            <a:srgbClr val="000000"/>
                          </a:solidFill>
                          <a:effectLst/>
                          <a:latin typeface="Arial"/>
                        </a:rPr>
                        <a:t>-26892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-22296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-17700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-12816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-7932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-2760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2412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7872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13332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19080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24828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dirty="0">
                          <a:solidFill>
                            <a:srgbClr val="000000"/>
                          </a:solidFill>
                          <a:effectLst/>
                          <a:latin typeface="Arial"/>
                        </a:rPr>
                        <a:t>30768</a:t>
                      </a:r>
                    </a:p>
                  </a:txBody>
                  <a:tcPr marL="6405" marR="6405" marT="6405" marB="38433" anchor="b">
                    <a:lnL>
                      <a:noFill/>
                    </a:lnL>
                    <a:lnR>
                      <a:noFill/>
                    </a:lnR>
                    <a:lnT>
                      <a:noFill/>
                    </a:lnT>
                    <a:lnB>
                      <a:noFill/>
                    </a:lnB>
                    <a:solidFill>
                      <a:srgbClr val="D9D9D9"/>
                    </a:solidFill>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51203413"/>
                  </a:ext>
                </a:extLst>
              </a:tr>
            </a:tbl>
          </a:graphicData>
        </a:graphic>
      </p:graphicFrame>
      <p:graphicFrame>
        <p:nvGraphicFramePr>
          <p:cNvPr id="7" name="Table 6">
            <a:extLst>
              <a:ext uri="{FF2B5EF4-FFF2-40B4-BE49-F238E27FC236}">
                <a16:creationId xmlns:a16="http://schemas.microsoft.com/office/drawing/2014/main" id="{04B81842-CB11-1F20-5E9C-AEF9A218F82E}"/>
              </a:ext>
            </a:extLst>
          </p:cNvPr>
          <p:cNvGraphicFramePr>
            <a:graphicFrameLocks noGrp="1"/>
          </p:cNvGraphicFramePr>
          <p:nvPr>
            <p:extLst>
              <p:ext uri="{D42A27DB-BD31-4B8C-83A1-F6EECF244321}">
                <p14:modId xmlns:p14="http://schemas.microsoft.com/office/powerpoint/2010/main" val="2438029669"/>
              </p:ext>
            </p:extLst>
          </p:nvPr>
        </p:nvGraphicFramePr>
        <p:xfrm>
          <a:off x="713683" y="1799907"/>
          <a:ext cx="1085299" cy="4356865"/>
        </p:xfrm>
        <a:graphic>
          <a:graphicData uri="http://schemas.openxmlformats.org/drawingml/2006/table">
            <a:tbl>
              <a:tblPr/>
              <a:tblGrid>
                <a:gridCol w="1085299">
                  <a:extLst>
                    <a:ext uri="{9D8B030D-6E8A-4147-A177-3AD203B41FA5}">
                      <a16:colId xmlns:a16="http://schemas.microsoft.com/office/drawing/2014/main" val="3383680731"/>
                    </a:ext>
                  </a:extLst>
                </a:gridCol>
              </a:tblGrid>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339610251"/>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456756428"/>
                  </a:ext>
                </a:extLst>
              </a:tr>
              <a:tr h="164316">
                <a:tc>
                  <a:txBody>
                    <a:bodyPr/>
                    <a:lstStyle/>
                    <a:p>
                      <a:pPr algn="l" fontAlgn="b"/>
                      <a:r>
                        <a:rPr lang="en-GB" sz="800" b="1" i="0" u="none" strike="noStrike" dirty="0">
                          <a:solidFill>
                            <a:srgbClr val="000000"/>
                          </a:solidFill>
                          <a:effectLst/>
                          <a:latin typeface="Arial"/>
                        </a:rPr>
                        <a:t>Sales / Income</a:t>
                      </a:r>
                    </a:p>
                  </a:txBody>
                  <a:tcPr marL="6086" marR="6086" marT="6086" marB="36515" anchor="b">
                    <a:lnL>
                      <a:noFill/>
                    </a:lnL>
                    <a:lnR>
                      <a:noFill/>
                    </a:lnR>
                    <a:lnT>
                      <a:noFill/>
                    </a:lnT>
                    <a:lnB>
                      <a:noFill/>
                    </a:lnB>
                  </a:tcPr>
                </a:tc>
                <a:extLst>
                  <a:ext uri="{0D108BD9-81ED-4DB2-BD59-A6C34878D82A}">
                    <a16:rowId xmlns:a16="http://schemas.microsoft.com/office/drawing/2014/main" val="2716460306"/>
                  </a:ext>
                </a:extLst>
              </a:tr>
              <a:tr h="164316">
                <a:tc>
                  <a:txBody>
                    <a:bodyPr/>
                    <a:lstStyle/>
                    <a:p>
                      <a:pPr algn="l" fontAlgn="b"/>
                      <a:r>
                        <a:rPr lang="en-GB" sz="800" b="1" i="0" u="none" strike="noStrike" dirty="0">
                          <a:solidFill>
                            <a:srgbClr val="000000"/>
                          </a:solidFill>
                          <a:effectLst/>
                          <a:latin typeface="Arial"/>
                        </a:rPr>
                        <a:t>Restaurants Involved</a:t>
                      </a:r>
                    </a:p>
                  </a:txBody>
                  <a:tcPr marL="6086" marR="6086" marT="6086" marB="36515" anchor="b">
                    <a:lnL>
                      <a:noFill/>
                    </a:lnL>
                    <a:lnR>
                      <a:noFill/>
                    </a:lnR>
                    <a:lnT>
                      <a:noFill/>
                    </a:lnT>
                    <a:lnB>
                      <a:noFill/>
                    </a:lnB>
                  </a:tcPr>
                </a:tc>
                <a:extLst>
                  <a:ext uri="{0D108BD9-81ED-4DB2-BD59-A6C34878D82A}">
                    <a16:rowId xmlns:a16="http://schemas.microsoft.com/office/drawing/2014/main" val="1439323503"/>
                  </a:ext>
                </a:extLst>
              </a:tr>
              <a:tr h="164316">
                <a:tc>
                  <a:txBody>
                    <a:bodyPr/>
                    <a:lstStyle/>
                    <a:p>
                      <a:pPr algn="l" fontAlgn="b"/>
                      <a:r>
                        <a:rPr lang="en-GB" sz="800" b="0" i="0" u="none" strike="noStrike" dirty="0">
                          <a:solidFill>
                            <a:srgbClr val="000000"/>
                          </a:solidFill>
                          <a:effectLst/>
                          <a:latin typeface="Arial"/>
                        </a:rPr>
                        <a:t>Total number of sales</a:t>
                      </a:r>
                    </a:p>
                  </a:txBody>
                  <a:tcPr marL="6086" marR="6086" marT="6086" marB="36515" anchor="b">
                    <a:lnL>
                      <a:noFill/>
                    </a:lnL>
                    <a:lnR>
                      <a:noFill/>
                    </a:lnR>
                    <a:lnT>
                      <a:noFill/>
                    </a:lnT>
                    <a:lnB>
                      <a:noFill/>
                    </a:lnB>
                  </a:tcPr>
                </a:tc>
                <a:extLst>
                  <a:ext uri="{0D108BD9-81ED-4DB2-BD59-A6C34878D82A}">
                    <a16:rowId xmlns:a16="http://schemas.microsoft.com/office/drawing/2014/main" val="3947145135"/>
                  </a:ext>
                </a:extLst>
              </a:tr>
              <a:tr h="164316">
                <a:tc>
                  <a:txBody>
                    <a:bodyPr/>
                    <a:lstStyle/>
                    <a:p>
                      <a:pPr algn="l" fontAlgn="b"/>
                      <a:r>
                        <a:rPr lang="en-GB" sz="800" b="1" i="1" u="none" strike="noStrike" dirty="0">
                          <a:solidFill>
                            <a:srgbClr val="000000"/>
                          </a:solidFill>
                          <a:effectLst/>
                          <a:latin typeface="Arial"/>
                        </a:rPr>
                        <a:t>Total sales (revenue)</a:t>
                      </a:r>
                    </a:p>
                  </a:txBody>
                  <a:tcPr marL="6086" marR="6086" marT="6086" marB="36515" anchor="b">
                    <a:lnL>
                      <a:noFill/>
                    </a:lnL>
                    <a:lnR>
                      <a:noFill/>
                    </a:lnR>
                    <a:lnT>
                      <a:noFill/>
                    </a:lnT>
                    <a:lnB>
                      <a:noFill/>
                    </a:lnB>
                  </a:tcPr>
                </a:tc>
                <a:extLst>
                  <a:ext uri="{0D108BD9-81ED-4DB2-BD59-A6C34878D82A}">
                    <a16:rowId xmlns:a16="http://schemas.microsoft.com/office/drawing/2014/main" val="2867849044"/>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2467997746"/>
                  </a:ext>
                </a:extLst>
              </a:tr>
              <a:tr h="164316">
                <a:tc>
                  <a:txBody>
                    <a:bodyPr/>
                    <a:lstStyle/>
                    <a:p>
                      <a:pPr algn="l" fontAlgn="b"/>
                      <a:r>
                        <a:rPr lang="en-GB" sz="800" b="1" i="0" u="none" strike="noStrike" dirty="0">
                          <a:solidFill>
                            <a:srgbClr val="000000"/>
                          </a:solidFill>
                          <a:effectLst/>
                          <a:latin typeface="Arial"/>
                        </a:rPr>
                        <a:t>Direct Costs</a:t>
                      </a:r>
                    </a:p>
                  </a:txBody>
                  <a:tcPr marL="6086" marR="6086" marT="6086" marB="36515" anchor="b">
                    <a:lnL>
                      <a:noFill/>
                    </a:lnL>
                    <a:lnR>
                      <a:noFill/>
                    </a:lnR>
                    <a:lnT>
                      <a:noFill/>
                    </a:lnT>
                    <a:lnB>
                      <a:noFill/>
                    </a:lnB>
                  </a:tcPr>
                </a:tc>
                <a:extLst>
                  <a:ext uri="{0D108BD9-81ED-4DB2-BD59-A6C34878D82A}">
                    <a16:rowId xmlns:a16="http://schemas.microsoft.com/office/drawing/2014/main" val="4712192"/>
                  </a:ext>
                </a:extLst>
              </a:tr>
              <a:tr h="164316">
                <a:tc>
                  <a:txBody>
                    <a:bodyPr/>
                    <a:lstStyle/>
                    <a:p>
                      <a:pPr algn="l" fontAlgn="b"/>
                      <a:r>
                        <a:rPr lang="en-GB" sz="800" b="0" i="0" u="none" strike="noStrike" dirty="0">
                          <a:solidFill>
                            <a:srgbClr val="000000"/>
                          </a:solidFill>
                          <a:effectLst/>
                          <a:latin typeface="Arial"/>
                        </a:rPr>
                        <a:t>Restaurant Commision </a:t>
                      </a:r>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1828895900"/>
                  </a:ext>
                </a:extLst>
              </a:tr>
              <a:tr h="164316">
                <a:tc>
                  <a:txBody>
                    <a:bodyPr/>
                    <a:lstStyle/>
                    <a:p>
                      <a:pPr algn="l" fontAlgn="b"/>
                      <a:r>
                        <a:rPr lang="en-GB" sz="800" b="1" i="1" u="none" strike="noStrike" dirty="0">
                          <a:solidFill>
                            <a:srgbClr val="000000"/>
                          </a:solidFill>
                          <a:effectLst/>
                          <a:latin typeface="Arial"/>
                        </a:rPr>
                        <a:t>Total cost of sales</a:t>
                      </a:r>
                    </a:p>
                  </a:txBody>
                  <a:tcPr marL="6086" marR="6086" marT="6086" marB="36515" anchor="b">
                    <a:lnL>
                      <a:noFill/>
                    </a:lnL>
                    <a:lnR>
                      <a:noFill/>
                    </a:lnR>
                    <a:lnT>
                      <a:noFill/>
                    </a:lnT>
                    <a:lnB>
                      <a:noFill/>
                    </a:lnB>
                  </a:tcPr>
                </a:tc>
                <a:extLst>
                  <a:ext uri="{0D108BD9-81ED-4DB2-BD59-A6C34878D82A}">
                    <a16:rowId xmlns:a16="http://schemas.microsoft.com/office/drawing/2014/main" val="675553856"/>
                  </a:ext>
                </a:extLst>
              </a:tr>
              <a:tr h="164316">
                <a:tc>
                  <a:txBody>
                    <a:bodyPr/>
                    <a:lstStyle/>
                    <a:p>
                      <a:pPr algn="l" fontAlgn="b"/>
                      <a:r>
                        <a:rPr lang="en-GB" sz="800" b="1" i="1" u="none" strike="noStrike" dirty="0">
                          <a:solidFill>
                            <a:srgbClr val="000000"/>
                          </a:solidFill>
                          <a:effectLst/>
                          <a:latin typeface="Arial"/>
                        </a:rPr>
                        <a:t>Gross profit</a:t>
                      </a:r>
                    </a:p>
                  </a:txBody>
                  <a:tcPr marL="6086" marR="6086" marT="6086" marB="36515" anchor="b">
                    <a:lnL>
                      <a:noFill/>
                    </a:lnL>
                    <a:lnR>
                      <a:noFill/>
                    </a:lnR>
                    <a:lnT>
                      <a:noFill/>
                    </a:lnT>
                    <a:lnB>
                      <a:noFill/>
                    </a:lnB>
                  </a:tcPr>
                </a:tc>
                <a:extLst>
                  <a:ext uri="{0D108BD9-81ED-4DB2-BD59-A6C34878D82A}">
                    <a16:rowId xmlns:a16="http://schemas.microsoft.com/office/drawing/2014/main" val="2801749907"/>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1086282456"/>
                  </a:ext>
                </a:extLst>
              </a:tr>
              <a:tr h="286032">
                <a:tc>
                  <a:txBody>
                    <a:bodyPr/>
                    <a:lstStyle/>
                    <a:p>
                      <a:pPr algn="l" fontAlgn="b"/>
                      <a:r>
                        <a:rPr lang="en-GB" sz="800" b="1" i="0" u="none" strike="noStrike" dirty="0">
                          <a:solidFill>
                            <a:srgbClr val="000000"/>
                          </a:solidFill>
                          <a:effectLst/>
                          <a:latin typeface="Arial"/>
                        </a:rPr>
                        <a:t>Overheads / Indirect Costs</a:t>
                      </a:r>
                    </a:p>
                  </a:txBody>
                  <a:tcPr marL="6086" marR="6086" marT="6086" marB="36515" anchor="b">
                    <a:lnL>
                      <a:noFill/>
                    </a:lnL>
                    <a:lnR>
                      <a:noFill/>
                    </a:lnR>
                    <a:lnT>
                      <a:noFill/>
                    </a:lnT>
                    <a:lnB>
                      <a:noFill/>
                    </a:lnB>
                  </a:tcPr>
                </a:tc>
                <a:extLst>
                  <a:ext uri="{0D108BD9-81ED-4DB2-BD59-A6C34878D82A}">
                    <a16:rowId xmlns:a16="http://schemas.microsoft.com/office/drawing/2014/main" val="3086373938"/>
                  </a:ext>
                </a:extLst>
              </a:tr>
              <a:tr h="164316">
                <a:tc>
                  <a:txBody>
                    <a:bodyPr/>
                    <a:lstStyle/>
                    <a:p>
                      <a:pPr algn="l" fontAlgn="b"/>
                      <a:r>
                        <a:rPr lang="en-GB" sz="800" b="0" i="0" u="none" strike="noStrike" dirty="0">
                          <a:solidFill>
                            <a:srgbClr val="000000"/>
                          </a:solidFill>
                          <a:effectLst/>
                          <a:latin typeface="Arial"/>
                        </a:rPr>
                        <a:t>App/web development</a:t>
                      </a:r>
                    </a:p>
                  </a:txBody>
                  <a:tcPr marL="6086" marR="6086" marT="6086" marB="36515" anchor="b">
                    <a:lnL>
                      <a:noFill/>
                    </a:lnL>
                    <a:lnR>
                      <a:noFill/>
                    </a:lnR>
                    <a:lnT>
                      <a:noFill/>
                    </a:lnT>
                    <a:lnB>
                      <a:noFill/>
                    </a:lnB>
                  </a:tcPr>
                </a:tc>
                <a:extLst>
                  <a:ext uri="{0D108BD9-81ED-4DB2-BD59-A6C34878D82A}">
                    <a16:rowId xmlns:a16="http://schemas.microsoft.com/office/drawing/2014/main" val="1464694845"/>
                  </a:ext>
                </a:extLst>
              </a:tr>
              <a:tr h="164316">
                <a:tc>
                  <a:txBody>
                    <a:bodyPr/>
                    <a:lstStyle/>
                    <a:p>
                      <a:pPr algn="l" fontAlgn="b"/>
                      <a:r>
                        <a:rPr lang="en-GB" sz="800" b="0" i="0" u="none" strike="noStrike" dirty="0">
                          <a:solidFill>
                            <a:srgbClr val="000000"/>
                          </a:solidFill>
                          <a:effectLst/>
                          <a:latin typeface="Arial"/>
                        </a:rPr>
                        <a:t>Advertising </a:t>
                      </a:r>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1477533720"/>
                  </a:ext>
                </a:extLst>
              </a:tr>
              <a:tr h="286032">
                <a:tc>
                  <a:txBody>
                    <a:bodyPr/>
                    <a:lstStyle/>
                    <a:p>
                      <a:pPr algn="l" fontAlgn="b"/>
                      <a:r>
                        <a:rPr lang="en-GB" sz="800" b="0" i="0" u="none" strike="noStrike" dirty="0">
                          <a:solidFill>
                            <a:srgbClr val="000000"/>
                          </a:solidFill>
                          <a:effectLst/>
                          <a:latin typeface="Arial"/>
                        </a:rPr>
                        <a:t>Partnering with restaurants</a:t>
                      </a:r>
                    </a:p>
                  </a:txBody>
                  <a:tcPr marL="6086" marR="6086" marT="6086" marB="36515" anchor="b">
                    <a:lnL>
                      <a:noFill/>
                    </a:lnL>
                    <a:lnR>
                      <a:noFill/>
                    </a:lnR>
                    <a:lnT>
                      <a:noFill/>
                    </a:lnT>
                    <a:lnB>
                      <a:noFill/>
                    </a:lnB>
                  </a:tcPr>
                </a:tc>
                <a:extLst>
                  <a:ext uri="{0D108BD9-81ED-4DB2-BD59-A6C34878D82A}">
                    <a16:rowId xmlns:a16="http://schemas.microsoft.com/office/drawing/2014/main" val="247709325"/>
                  </a:ext>
                </a:extLst>
              </a:tr>
              <a:tr h="164316">
                <a:tc>
                  <a:txBody>
                    <a:bodyPr/>
                    <a:lstStyle/>
                    <a:p>
                      <a:pPr algn="l" fontAlgn="b"/>
                      <a:r>
                        <a:rPr lang="en-GB" sz="800" b="0" i="0" u="none" strike="noStrike" dirty="0">
                          <a:solidFill>
                            <a:srgbClr val="000000"/>
                          </a:solidFill>
                          <a:effectLst/>
                          <a:latin typeface="Arial"/>
                        </a:rPr>
                        <a:t>App Maintenance</a:t>
                      </a:r>
                    </a:p>
                  </a:txBody>
                  <a:tcPr marL="6086" marR="6086" marT="6086" marB="36515" anchor="b">
                    <a:lnL>
                      <a:noFill/>
                    </a:lnL>
                    <a:lnR>
                      <a:noFill/>
                    </a:lnR>
                    <a:lnT>
                      <a:noFill/>
                    </a:lnT>
                    <a:lnB>
                      <a:noFill/>
                    </a:lnB>
                  </a:tcPr>
                </a:tc>
                <a:extLst>
                  <a:ext uri="{0D108BD9-81ED-4DB2-BD59-A6C34878D82A}">
                    <a16:rowId xmlns:a16="http://schemas.microsoft.com/office/drawing/2014/main" val="2818471200"/>
                  </a:ext>
                </a:extLst>
              </a:tr>
              <a:tr h="164316">
                <a:tc>
                  <a:txBody>
                    <a:bodyPr/>
                    <a:lstStyle/>
                    <a:p>
                      <a:pPr algn="l" fontAlgn="b"/>
                      <a:r>
                        <a:rPr lang="en-GB" sz="800" b="0" i="0" u="none" strike="noStrike" dirty="0">
                          <a:solidFill>
                            <a:srgbClr val="000000"/>
                          </a:solidFill>
                          <a:effectLst/>
                          <a:latin typeface="Arial"/>
                        </a:rPr>
                        <a:t>Legal Consultation</a:t>
                      </a:r>
                    </a:p>
                  </a:txBody>
                  <a:tcPr marL="6086" marR="6086" marT="6086" marB="36515" anchor="b">
                    <a:lnL>
                      <a:noFill/>
                    </a:lnL>
                    <a:lnR>
                      <a:noFill/>
                    </a:lnR>
                    <a:lnT>
                      <a:noFill/>
                    </a:lnT>
                    <a:lnB>
                      <a:noFill/>
                    </a:lnB>
                  </a:tcPr>
                </a:tc>
                <a:extLst>
                  <a:ext uri="{0D108BD9-81ED-4DB2-BD59-A6C34878D82A}">
                    <a16:rowId xmlns:a16="http://schemas.microsoft.com/office/drawing/2014/main" val="2740890798"/>
                  </a:ext>
                </a:extLst>
              </a:tr>
              <a:tr h="164316">
                <a:tc>
                  <a:txBody>
                    <a:bodyPr/>
                    <a:lstStyle/>
                    <a:p>
                      <a:pPr algn="l" fontAlgn="b"/>
                      <a:r>
                        <a:rPr lang="en-GB" sz="800" b="0" i="0" u="none" strike="noStrike" dirty="0">
                          <a:solidFill>
                            <a:srgbClr val="000000"/>
                          </a:solidFill>
                          <a:effectLst/>
                          <a:latin typeface="Arial"/>
                        </a:rPr>
                        <a:t>Accountancy Fees</a:t>
                      </a:r>
                    </a:p>
                  </a:txBody>
                  <a:tcPr marL="6086" marR="6086" marT="6086" marB="36515" anchor="b">
                    <a:lnL>
                      <a:noFill/>
                    </a:lnL>
                    <a:lnR>
                      <a:noFill/>
                    </a:lnR>
                    <a:lnT>
                      <a:noFill/>
                    </a:lnT>
                    <a:lnB>
                      <a:noFill/>
                    </a:lnB>
                  </a:tcPr>
                </a:tc>
                <a:extLst>
                  <a:ext uri="{0D108BD9-81ED-4DB2-BD59-A6C34878D82A}">
                    <a16:rowId xmlns:a16="http://schemas.microsoft.com/office/drawing/2014/main" val="3525594324"/>
                  </a:ext>
                </a:extLst>
              </a:tr>
              <a:tr h="164316">
                <a:tc>
                  <a:txBody>
                    <a:bodyPr/>
                    <a:lstStyle/>
                    <a:p>
                      <a:pPr algn="l" fontAlgn="b"/>
                      <a:r>
                        <a:rPr lang="en-GB" sz="800" b="0" i="0" u="none" strike="noStrike" dirty="0">
                          <a:solidFill>
                            <a:srgbClr val="000000"/>
                          </a:solidFill>
                          <a:effectLst/>
                          <a:latin typeface="Arial"/>
                        </a:rPr>
                        <a:t>-CRM</a:t>
                      </a:r>
                    </a:p>
                  </a:txBody>
                  <a:tcPr marL="6086" marR="6086" marT="6086" marB="36515" anchor="b">
                    <a:lnL>
                      <a:noFill/>
                    </a:lnL>
                    <a:lnR>
                      <a:noFill/>
                    </a:lnR>
                    <a:lnT>
                      <a:noFill/>
                    </a:lnT>
                    <a:lnB>
                      <a:noFill/>
                    </a:lnB>
                  </a:tcPr>
                </a:tc>
                <a:extLst>
                  <a:ext uri="{0D108BD9-81ED-4DB2-BD59-A6C34878D82A}">
                    <a16:rowId xmlns:a16="http://schemas.microsoft.com/office/drawing/2014/main" val="512501464"/>
                  </a:ext>
                </a:extLst>
              </a:tr>
              <a:tr h="164316">
                <a:tc>
                  <a:txBody>
                    <a:bodyPr/>
                    <a:lstStyle/>
                    <a:p>
                      <a:pPr algn="l" fontAlgn="b"/>
                      <a:r>
                        <a:rPr lang="en-GB" sz="800" b="1" i="1" u="none" strike="noStrike" dirty="0">
                          <a:solidFill>
                            <a:srgbClr val="000000"/>
                          </a:solidFill>
                          <a:effectLst/>
                          <a:latin typeface="Arial"/>
                        </a:rPr>
                        <a:t>Total Overheads</a:t>
                      </a:r>
                    </a:p>
                  </a:txBody>
                  <a:tcPr marL="6086" marR="6086" marT="6086" marB="36515" anchor="b">
                    <a:lnL>
                      <a:noFill/>
                    </a:lnL>
                    <a:lnR>
                      <a:noFill/>
                    </a:lnR>
                    <a:lnT>
                      <a:noFill/>
                    </a:lnT>
                    <a:lnB>
                      <a:noFill/>
                    </a:lnB>
                  </a:tcPr>
                </a:tc>
                <a:extLst>
                  <a:ext uri="{0D108BD9-81ED-4DB2-BD59-A6C34878D82A}">
                    <a16:rowId xmlns:a16="http://schemas.microsoft.com/office/drawing/2014/main" val="1011707535"/>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3074519689"/>
                  </a:ext>
                </a:extLst>
              </a:tr>
              <a:tr h="164316">
                <a:tc>
                  <a:txBody>
                    <a:bodyPr/>
                    <a:lstStyle/>
                    <a:p>
                      <a:pPr algn="l" fontAlgn="b"/>
                      <a:r>
                        <a:rPr lang="en-GB" sz="800" b="1" i="1" u="none" strike="noStrike" dirty="0">
                          <a:solidFill>
                            <a:srgbClr val="000000"/>
                          </a:solidFill>
                          <a:effectLst/>
                          <a:latin typeface="Arial"/>
                        </a:rPr>
                        <a:t>Profit/Loss before tax</a:t>
                      </a:r>
                    </a:p>
                  </a:txBody>
                  <a:tcPr marL="6086" marR="6086" marT="6086" marB="36515" anchor="b">
                    <a:lnL>
                      <a:noFill/>
                    </a:lnL>
                    <a:lnR>
                      <a:noFill/>
                    </a:lnR>
                    <a:lnT>
                      <a:noFill/>
                    </a:lnT>
                    <a:lnB>
                      <a:noFill/>
                    </a:lnB>
                  </a:tcPr>
                </a:tc>
                <a:extLst>
                  <a:ext uri="{0D108BD9-81ED-4DB2-BD59-A6C34878D82A}">
                    <a16:rowId xmlns:a16="http://schemas.microsoft.com/office/drawing/2014/main" val="3599626799"/>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2312422181"/>
                  </a:ext>
                </a:extLst>
              </a:tr>
              <a:tr h="164316">
                <a:tc>
                  <a:txBody>
                    <a:bodyPr/>
                    <a:lstStyle/>
                    <a:p>
                      <a:pPr algn="l" fontAlgn="b"/>
                      <a:r>
                        <a:rPr lang="en-GB" sz="800" b="1" i="1" u="none" strike="noStrike" dirty="0">
                          <a:solidFill>
                            <a:srgbClr val="000000"/>
                          </a:solidFill>
                          <a:effectLst/>
                          <a:latin typeface="Arial"/>
                        </a:rPr>
                        <a:t>Running Balance</a:t>
                      </a:r>
                    </a:p>
                  </a:txBody>
                  <a:tcPr marL="6086" marR="6086" marT="6086" marB="36515" anchor="b">
                    <a:lnL>
                      <a:noFill/>
                    </a:lnL>
                    <a:lnR>
                      <a:noFill/>
                    </a:lnR>
                    <a:lnT>
                      <a:noFill/>
                    </a:lnT>
                    <a:lnB>
                      <a:noFill/>
                    </a:lnB>
                  </a:tcPr>
                </a:tc>
                <a:extLst>
                  <a:ext uri="{0D108BD9-81ED-4DB2-BD59-A6C34878D82A}">
                    <a16:rowId xmlns:a16="http://schemas.microsoft.com/office/drawing/2014/main" val="3397897012"/>
                  </a:ext>
                </a:extLst>
              </a:tr>
            </a:tbl>
          </a:graphicData>
        </a:graphic>
      </p:graphicFrame>
    </p:spTree>
    <p:extLst>
      <p:ext uri="{BB962C8B-B14F-4D97-AF65-F5344CB8AC3E}">
        <p14:creationId xmlns:p14="http://schemas.microsoft.com/office/powerpoint/2010/main" val="2559016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 Year 3 Finances </a:t>
            </a:r>
            <a:endParaRPr lang="en-GB">
              <a:solidFill>
                <a:schemeClr val="bg1"/>
              </a:solidFill>
            </a:endParaRPr>
          </a:p>
        </p:txBody>
      </p:sp>
      <p:graphicFrame>
        <p:nvGraphicFramePr>
          <p:cNvPr id="4" name="Table 3">
            <a:extLst>
              <a:ext uri="{FF2B5EF4-FFF2-40B4-BE49-F238E27FC236}">
                <a16:creationId xmlns:a16="http://schemas.microsoft.com/office/drawing/2014/main" id="{844E346C-F8DA-7E31-7EC2-F7C3EDA30E0F}"/>
              </a:ext>
            </a:extLst>
          </p:cNvPr>
          <p:cNvGraphicFramePr>
            <a:graphicFrameLocks noGrp="1"/>
          </p:cNvGraphicFramePr>
          <p:nvPr>
            <p:extLst>
              <p:ext uri="{D42A27DB-BD31-4B8C-83A1-F6EECF244321}">
                <p14:modId xmlns:p14="http://schemas.microsoft.com/office/powerpoint/2010/main" val="3297508405"/>
              </p:ext>
            </p:extLst>
          </p:nvPr>
        </p:nvGraphicFramePr>
        <p:xfrm>
          <a:off x="1923504" y="1839456"/>
          <a:ext cx="9942439" cy="4323675"/>
        </p:xfrm>
        <a:graphic>
          <a:graphicData uri="http://schemas.openxmlformats.org/drawingml/2006/table">
            <a:tbl>
              <a:tblPr/>
              <a:tblGrid>
                <a:gridCol w="764803">
                  <a:extLst>
                    <a:ext uri="{9D8B030D-6E8A-4147-A177-3AD203B41FA5}">
                      <a16:colId xmlns:a16="http://schemas.microsoft.com/office/drawing/2014/main" val="2175612180"/>
                    </a:ext>
                  </a:extLst>
                </a:gridCol>
                <a:gridCol w="764803">
                  <a:extLst>
                    <a:ext uri="{9D8B030D-6E8A-4147-A177-3AD203B41FA5}">
                      <a16:colId xmlns:a16="http://schemas.microsoft.com/office/drawing/2014/main" val="3349590868"/>
                    </a:ext>
                  </a:extLst>
                </a:gridCol>
                <a:gridCol w="764803">
                  <a:extLst>
                    <a:ext uri="{9D8B030D-6E8A-4147-A177-3AD203B41FA5}">
                      <a16:colId xmlns:a16="http://schemas.microsoft.com/office/drawing/2014/main" val="3863722596"/>
                    </a:ext>
                  </a:extLst>
                </a:gridCol>
                <a:gridCol w="764803">
                  <a:extLst>
                    <a:ext uri="{9D8B030D-6E8A-4147-A177-3AD203B41FA5}">
                      <a16:colId xmlns:a16="http://schemas.microsoft.com/office/drawing/2014/main" val="2015757763"/>
                    </a:ext>
                  </a:extLst>
                </a:gridCol>
                <a:gridCol w="764803">
                  <a:extLst>
                    <a:ext uri="{9D8B030D-6E8A-4147-A177-3AD203B41FA5}">
                      <a16:colId xmlns:a16="http://schemas.microsoft.com/office/drawing/2014/main" val="2516183087"/>
                    </a:ext>
                  </a:extLst>
                </a:gridCol>
                <a:gridCol w="764803">
                  <a:extLst>
                    <a:ext uri="{9D8B030D-6E8A-4147-A177-3AD203B41FA5}">
                      <a16:colId xmlns:a16="http://schemas.microsoft.com/office/drawing/2014/main" val="1089390140"/>
                    </a:ext>
                  </a:extLst>
                </a:gridCol>
                <a:gridCol w="764803">
                  <a:extLst>
                    <a:ext uri="{9D8B030D-6E8A-4147-A177-3AD203B41FA5}">
                      <a16:colId xmlns:a16="http://schemas.microsoft.com/office/drawing/2014/main" val="3093962482"/>
                    </a:ext>
                  </a:extLst>
                </a:gridCol>
                <a:gridCol w="764803">
                  <a:extLst>
                    <a:ext uri="{9D8B030D-6E8A-4147-A177-3AD203B41FA5}">
                      <a16:colId xmlns:a16="http://schemas.microsoft.com/office/drawing/2014/main" val="1027841233"/>
                    </a:ext>
                  </a:extLst>
                </a:gridCol>
                <a:gridCol w="764803">
                  <a:extLst>
                    <a:ext uri="{9D8B030D-6E8A-4147-A177-3AD203B41FA5}">
                      <a16:colId xmlns:a16="http://schemas.microsoft.com/office/drawing/2014/main" val="2999737627"/>
                    </a:ext>
                  </a:extLst>
                </a:gridCol>
                <a:gridCol w="764803">
                  <a:extLst>
                    <a:ext uri="{9D8B030D-6E8A-4147-A177-3AD203B41FA5}">
                      <a16:colId xmlns:a16="http://schemas.microsoft.com/office/drawing/2014/main" val="316763387"/>
                    </a:ext>
                  </a:extLst>
                </a:gridCol>
                <a:gridCol w="764803">
                  <a:extLst>
                    <a:ext uri="{9D8B030D-6E8A-4147-A177-3AD203B41FA5}">
                      <a16:colId xmlns:a16="http://schemas.microsoft.com/office/drawing/2014/main" val="3631645443"/>
                    </a:ext>
                  </a:extLst>
                </a:gridCol>
                <a:gridCol w="764803">
                  <a:extLst>
                    <a:ext uri="{9D8B030D-6E8A-4147-A177-3AD203B41FA5}">
                      <a16:colId xmlns:a16="http://schemas.microsoft.com/office/drawing/2014/main" val="1627805837"/>
                    </a:ext>
                  </a:extLst>
                </a:gridCol>
                <a:gridCol w="764803">
                  <a:extLst>
                    <a:ext uri="{9D8B030D-6E8A-4147-A177-3AD203B41FA5}">
                      <a16:colId xmlns:a16="http://schemas.microsoft.com/office/drawing/2014/main" val="832998147"/>
                    </a:ext>
                  </a:extLst>
                </a:gridCol>
              </a:tblGrid>
              <a:tr h="172947">
                <a:tc>
                  <a:txBody>
                    <a:bodyPr/>
                    <a:lstStyle/>
                    <a:p>
                      <a:pPr algn="l" fontAlgn="b"/>
                      <a:r>
                        <a:rPr lang="en-GB" sz="800" b="0" i="0" u="none" strike="noStrike">
                          <a:solidFill>
                            <a:srgbClr val="000000"/>
                          </a:solidFill>
                          <a:effectLst/>
                          <a:latin typeface="Arial" panose="020B0604020202020204" pitchFamily="34" charset="0"/>
                        </a:rPr>
                        <a:t>Year 3</a:t>
                      </a: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Year 3</a:t>
                      </a:r>
                    </a:p>
                  </a:txBody>
                  <a:tcPr marL="6405" marR="6405" marT="6405" marB="38433" anchor="b">
                    <a:lnL>
                      <a:noFill/>
                    </a:lnL>
                    <a:lnR>
                      <a:noFill/>
                    </a:lnR>
                    <a:lnT>
                      <a:noFill/>
                    </a:lnT>
                    <a:lnB>
                      <a:noFill/>
                    </a:lnB>
                  </a:tcPr>
                </a:tc>
                <a:extLst>
                  <a:ext uri="{0D108BD9-81ED-4DB2-BD59-A6C34878D82A}">
                    <a16:rowId xmlns:a16="http://schemas.microsoft.com/office/drawing/2014/main" val="2499193787"/>
                  </a:ext>
                </a:extLst>
              </a:tr>
              <a:tr h="172947">
                <a:tc>
                  <a:txBody>
                    <a:bodyPr/>
                    <a:lstStyle/>
                    <a:p>
                      <a:pPr algn="l" fontAlgn="b"/>
                      <a:r>
                        <a:rPr lang="en-GB" sz="800" b="0" i="0" u="none" strike="noStrike">
                          <a:solidFill>
                            <a:srgbClr val="000000"/>
                          </a:solidFill>
                          <a:effectLst/>
                          <a:latin typeface="Arial" panose="020B0604020202020204" pitchFamily="34" charset="0"/>
                        </a:rPr>
                        <a:t>M1 </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M2</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M3</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M4</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M5</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M6</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M7</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M8</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M9</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M10</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M11</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M12</a:t>
                      </a:r>
                    </a:p>
                  </a:txBody>
                  <a:tcPr marL="6405" marR="6405" marT="6405" marB="38433"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Total</a:t>
                      </a:r>
                    </a:p>
                  </a:txBody>
                  <a:tcPr marL="6405" marR="6405" marT="6405" marB="38433" anchor="b">
                    <a:lnL>
                      <a:noFill/>
                    </a:lnL>
                    <a:lnR>
                      <a:noFill/>
                    </a:lnR>
                    <a:lnT>
                      <a:noFill/>
                    </a:lnT>
                    <a:lnB>
                      <a:noFill/>
                    </a:lnB>
                  </a:tcPr>
                </a:tc>
                <a:extLst>
                  <a:ext uri="{0D108BD9-81ED-4DB2-BD59-A6C34878D82A}">
                    <a16:rowId xmlns:a16="http://schemas.microsoft.com/office/drawing/2014/main" val="4182858581"/>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extLst>
                  <a:ext uri="{0D108BD9-81ED-4DB2-BD59-A6C34878D82A}">
                    <a16:rowId xmlns:a16="http://schemas.microsoft.com/office/drawing/2014/main" val="3277640943"/>
                  </a:ext>
                </a:extLst>
              </a:tr>
              <a:tr h="172947">
                <a:tc>
                  <a:txBody>
                    <a:bodyPr/>
                    <a:lstStyle/>
                    <a:p>
                      <a:pPr algn="r" fontAlgn="b"/>
                      <a:r>
                        <a:rPr lang="en-GB" sz="800" b="0" i="0" u="none" strike="noStrike">
                          <a:solidFill>
                            <a:srgbClr val="000000"/>
                          </a:solidFill>
                          <a:effectLst/>
                          <a:latin typeface="Arial" panose="020B0604020202020204" pitchFamily="34" charset="0"/>
                        </a:rPr>
                        <a:t>100</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103</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103</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106</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106</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110</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110</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113</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113</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115</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115</a:t>
                      </a:r>
                    </a:p>
                  </a:txBody>
                  <a:tcPr marL="6405" marR="6405" marT="6405" marB="38433" anchor="b">
                    <a:lnL>
                      <a:noFill/>
                    </a:lnL>
                    <a:lnR>
                      <a:noFill/>
                    </a:lnR>
                    <a:lnT>
                      <a:noFill/>
                    </a:lnT>
                    <a:lnB>
                      <a:noFill/>
                    </a:lnB>
                  </a:tcPr>
                </a:tc>
                <a:tc>
                  <a:txBody>
                    <a:bodyPr/>
                    <a:lstStyle/>
                    <a:p>
                      <a:pPr algn="r" fontAlgn="b"/>
                      <a:r>
                        <a:rPr lang="en-GB" sz="800" b="0" i="0" u="none" strike="noStrike">
                          <a:solidFill>
                            <a:srgbClr val="000000"/>
                          </a:solidFill>
                          <a:effectLst/>
                          <a:latin typeface="Arial" panose="020B0604020202020204" pitchFamily="34" charset="0"/>
                        </a:rPr>
                        <a:t>118</a:t>
                      </a: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extLst>
                  <a:ext uri="{0D108BD9-81ED-4DB2-BD59-A6C34878D82A}">
                    <a16:rowId xmlns:a16="http://schemas.microsoft.com/office/drawing/2014/main" val="3556911537"/>
                  </a:ext>
                </a:extLst>
              </a:tr>
              <a:tr h="172947">
                <a:tc>
                  <a:txBody>
                    <a:bodyPr/>
                    <a:lstStyle/>
                    <a:p>
                      <a:pPr algn="r" fontAlgn="b"/>
                      <a:r>
                        <a:rPr lang="en-GB" sz="800" b="0" i="0" u="none" strike="noStrike">
                          <a:solidFill>
                            <a:srgbClr val="000000"/>
                          </a:solidFill>
                          <a:effectLst/>
                          <a:latin typeface="Arial" panose="020B0604020202020204" pitchFamily="34" charset="0"/>
                        </a:rPr>
                        <a:t>3200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3296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3296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3392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3392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3520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3520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3616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3616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3680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3680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3776</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41984</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20569049"/>
                  </a:ext>
                </a:extLst>
              </a:tr>
              <a:tr h="172947">
                <a:tc>
                  <a:txBody>
                    <a:bodyPr/>
                    <a:lstStyle/>
                    <a:p>
                      <a:pPr algn="r" fontAlgn="b"/>
                      <a:r>
                        <a:rPr lang="en-GB" sz="800" b="0" i="0" u="none" strike="noStrike">
                          <a:solidFill>
                            <a:srgbClr val="000000"/>
                          </a:solidFill>
                          <a:effectLst/>
                          <a:latin typeface="Arial" panose="020B0604020202020204" pitchFamily="34" charset="0"/>
                        </a:rPr>
                        <a:t>22400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23072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23072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23744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23744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24640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24640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25312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25312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25760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25760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26432</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293888</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920749468"/>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214804711"/>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154048654"/>
                  </a:ext>
                </a:extLst>
              </a:tr>
              <a:tr h="172947">
                <a:tc>
                  <a:txBody>
                    <a:bodyPr/>
                    <a:lstStyle/>
                    <a:p>
                      <a:pPr algn="r" fontAlgn="b"/>
                      <a:r>
                        <a:rPr lang="en-GB" sz="800" b="0" i="0" u="none" strike="noStrike">
                          <a:solidFill>
                            <a:srgbClr val="000000"/>
                          </a:solidFill>
                          <a:effectLst/>
                          <a:latin typeface="Arial" panose="020B0604020202020204" pitchFamily="34" charset="0"/>
                        </a:rPr>
                        <a:t>12800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13184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13184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13568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13568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14080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14080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14464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14464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14720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14720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15104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167936</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808694287"/>
                  </a:ext>
                </a:extLst>
              </a:tr>
              <a:tr h="172947">
                <a:tc>
                  <a:txBody>
                    <a:bodyPr/>
                    <a:lstStyle/>
                    <a:p>
                      <a:pPr algn="r" fontAlgn="b"/>
                      <a:r>
                        <a:rPr lang="en-GB" sz="800" b="1" i="1" u="none" strike="noStrike">
                          <a:solidFill>
                            <a:srgbClr val="000000"/>
                          </a:solidFill>
                          <a:effectLst/>
                          <a:latin typeface="Arial" panose="020B0604020202020204" pitchFamily="34" charset="0"/>
                        </a:rPr>
                        <a:t>12800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13184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13184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13568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13568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14080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14080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14464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14464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14720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14720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15104</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167936</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531108675"/>
                  </a:ext>
                </a:extLst>
              </a:tr>
              <a:tr h="172947">
                <a:tc>
                  <a:txBody>
                    <a:bodyPr/>
                    <a:lstStyle/>
                    <a:p>
                      <a:pPr algn="r" fontAlgn="b"/>
                      <a:r>
                        <a:rPr lang="en-GB" sz="800" b="1" i="1" u="none" strike="noStrike">
                          <a:solidFill>
                            <a:srgbClr val="000000"/>
                          </a:solidFill>
                          <a:effectLst/>
                          <a:latin typeface="Arial" panose="020B0604020202020204" pitchFamily="34" charset="0"/>
                        </a:rPr>
                        <a:t>9600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9888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9888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10176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10176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10560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10560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10848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10848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11040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11040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11328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125952</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848246735"/>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331059614"/>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999544437"/>
                  </a:ext>
                </a:extLst>
              </a:tr>
              <a:tr h="172947">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144785191"/>
                  </a:ext>
                </a:extLst>
              </a:tr>
              <a:tr h="172947">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2000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24000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304934505"/>
                  </a:ext>
                </a:extLst>
              </a:tr>
              <a:tr h="172947">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662112157"/>
                  </a:ext>
                </a:extLst>
              </a:tr>
              <a:tr h="172947">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859462873"/>
                  </a:ext>
                </a:extLst>
              </a:tr>
              <a:tr h="172947">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676087205"/>
                  </a:ext>
                </a:extLst>
              </a:tr>
              <a:tr h="172947">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720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2230609613"/>
                  </a:ext>
                </a:extLst>
              </a:tr>
              <a:tr h="172947">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400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4800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4072211766"/>
                  </a:ext>
                </a:extLst>
              </a:tr>
              <a:tr h="172947">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3660</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43920</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968058470"/>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903703888"/>
                  </a:ext>
                </a:extLst>
              </a:tr>
              <a:tr h="172947">
                <a:tc>
                  <a:txBody>
                    <a:bodyPr/>
                    <a:lstStyle/>
                    <a:p>
                      <a:pPr algn="r" fontAlgn="b"/>
                      <a:r>
                        <a:rPr lang="en-GB" sz="800" b="1" i="1" u="none" strike="noStrike">
                          <a:solidFill>
                            <a:srgbClr val="000000"/>
                          </a:solidFill>
                          <a:effectLst/>
                          <a:latin typeface="Arial" panose="020B0604020202020204" pitchFamily="34" charset="0"/>
                        </a:rPr>
                        <a:t>5940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6228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6228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6516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6516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6900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6900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7188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7188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7380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7380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7668</a:t>
                      </a:r>
                    </a:p>
                  </a:txBody>
                  <a:tcPr marL="6405" marR="6405" marT="6405" marB="38433" anchor="b">
                    <a:lnL>
                      <a:noFill/>
                    </a:lnL>
                    <a:lnR>
                      <a:noFill/>
                    </a:lnR>
                    <a:lnT>
                      <a:noFill/>
                    </a:lnT>
                    <a:lnB>
                      <a:noFill/>
                    </a:lnB>
                    <a:solidFill>
                      <a:srgbClr val="D9D9D9"/>
                    </a:solidFill>
                  </a:tcPr>
                </a:tc>
                <a:tc>
                  <a:txBody>
                    <a:bodyPr/>
                    <a:lstStyle/>
                    <a:p>
                      <a:pPr algn="r" fontAlgn="b"/>
                      <a:r>
                        <a:rPr lang="en-GB" sz="800" b="0" i="0" u="none" strike="noStrike">
                          <a:solidFill>
                            <a:srgbClr val="000000"/>
                          </a:solidFill>
                          <a:effectLst/>
                          <a:latin typeface="Arial" panose="020B0604020202020204" pitchFamily="34" charset="0"/>
                        </a:rPr>
                        <a:t>82032</a:t>
                      </a: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614942555"/>
                  </a:ext>
                </a:extLst>
              </a:tr>
              <a:tr h="172947">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18182359"/>
                  </a:ext>
                </a:extLst>
              </a:tr>
              <a:tr h="172947">
                <a:tc>
                  <a:txBody>
                    <a:bodyPr/>
                    <a:lstStyle/>
                    <a:p>
                      <a:pPr algn="r" fontAlgn="b"/>
                      <a:r>
                        <a:rPr lang="en-GB" sz="800" b="1" i="1" u="none" strike="noStrike">
                          <a:solidFill>
                            <a:srgbClr val="000000"/>
                          </a:solidFill>
                          <a:effectLst/>
                          <a:latin typeface="Arial" panose="020B0604020202020204" pitchFamily="34" charset="0"/>
                        </a:rPr>
                        <a:t>36708</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42936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49164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55680</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62196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69096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75996</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83184</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90372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97752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105132</a:t>
                      </a:r>
                    </a:p>
                  </a:txBody>
                  <a:tcPr marL="6405" marR="6405" marT="6405" marB="38433" anchor="b">
                    <a:lnL>
                      <a:noFill/>
                    </a:lnL>
                    <a:lnR>
                      <a:noFill/>
                    </a:lnR>
                    <a:lnT>
                      <a:noFill/>
                    </a:lnT>
                    <a:lnB>
                      <a:noFill/>
                    </a:lnB>
                    <a:solidFill>
                      <a:srgbClr val="D9D9D9"/>
                    </a:solidFill>
                  </a:tcPr>
                </a:tc>
                <a:tc>
                  <a:txBody>
                    <a:bodyPr/>
                    <a:lstStyle/>
                    <a:p>
                      <a:pPr algn="r" fontAlgn="b"/>
                      <a:r>
                        <a:rPr lang="en-GB" sz="800" b="1" i="1" u="none" strike="noStrike">
                          <a:solidFill>
                            <a:srgbClr val="000000"/>
                          </a:solidFill>
                          <a:effectLst/>
                          <a:latin typeface="Arial" panose="020B0604020202020204" pitchFamily="34" charset="0"/>
                        </a:rPr>
                        <a:t>112800</a:t>
                      </a:r>
                    </a:p>
                  </a:txBody>
                  <a:tcPr marL="6405" marR="6405" marT="6405" marB="38433" anchor="b">
                    <a:lnL>
                      <a:noFill/>
                    </a:lnL>
                    <a:lnR>
                      <a:noFill/>
                    </a:lnR>
                    <a:lnT>
                      <a:noFill/>
                    </a:lnT>
                    <a:lnB>
                      <a:noFill/>
                    </a:lnB>
                    <a:solidFill>
                      <a:srgbClr val="D9D9D9"/>
                    </a:solidFill>
                  </a:tcPr>
                </a:tc>
                <a:tc>
                  <a:txBody>
                    <a:bodyPr/>
                    <a:lstStyle/>
                    <a:p>
                      <a:pPr algn="l" fontAlgn="b"/>
                      <a:endParaRPr lang="en-GB" sz="800" b="0" i="0" u="none" strike="noStrike">
                        <a:solidFill>
                          <a:srgbClr val="000000"/>
                        </a:solidFill>
                        <a:effectLst/>
                        <a:latin typeface="Arial" panose="020B0604020202020204" pitchFamily="34" charset="0"/>
                      </a:endParaRPr>
                    </a:p>
                  </a:txBody>
                  <a:tcPr marL="6405" marR="6405" marT="6405" marB="38433" anchor="b">
                    <a:lnL>
                      <a:noFill/>
                    </a:lnL>
                    <a:lnR>
                      <a:noFill/>
                    </a:lnR>
                    <a:lnT>
                      <a:noFill/>
                    </a:lnT>
                    <a:lnB>
                      <a:noFill/>
                    </a:lnB>
                    <a:solidFill>
                      <a:srgbClr val="D9D9D9"/>
                    </a:solidFill>
                  </a:tcPr>
                </a:tc>
                <a:extLst>
                  <a:ext uri="{0D108BD9-81ED-4DB2-BD59-A6C34878D82A}">
                    <a16:rowId xmlns:a16="http://schemas.microsoft.com/office/drawing/2014/main" val="3095980222"/>
                  </a:ext>
                </a:extLst>
              </a:tr>
            </a:tbl>
          </a:graphicData>
        </a:graphic>
      </p:graphicFrame>
      <p:graphicFrame>
        <p:nvGraphicFramePr>
          <p:cNvPr id="6" name="Table 5">
            <a:extLst>
              <a:ext uri="{FF2B5EF4-FFF2-40B4-BE49-F238E27FC236}">
                <a16:creationId xmlns:a16="http://schemas.microsoft.com/office/drawing/2014/main" id="{0822CE74-C836-1E63-50BE-097D8F88FBC7}"/>
              </a:ext>
            </a:extLst>
          </p:cNvPr>
          <p:cNvGraphicFramePr>
            <a:graphicFrameLocks noGrp="1"/>
          </p:cNvGraphicFramePr>
          <p:nvPr>
            <p:extLst>
              <p:ext uri="{D42A27DB-BD31-4B8C-83A1-F6EECF244321}">
                <p14:modId xmlns:p14="http://schemas.microsoft.com/office/powerpoint/2010/main" val="3752637565"/>
              </p:ext>
            </p:extLst>
          </p:nvPr>
        </p:nvGraphicFramePr>
        <p:xfrm>
          <a:off x="838200" y="1806266"/>
          <a:ext cx="1085299" cy="4356865"/>
        </p:xfrm>
        <a:graphic>
          <a:graphicData uri="http://schemas.openxmlformats.org/drawingml/2006/table">
            <a:tbl>
              <a:tblPr/>
              <a:tblGrid>
                <a:gridCol w="1085299">
                  <a:extLst>
                    <a:ext uri="{9D8B030D-6E8A-4147-A177-3AD203B41FA5}">
                      <a16:colId xmlns:a16="http://schemas.microsoft.com/office/drawing/2014/main" val="1379671530"/>
                    </a:ext>
                  </a:extLst>
                </a:gridCol>
              </a:tblGrid>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20701044"/>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1598557587"/>
                  </a:ext>
                </a:extLst>
              </a:tr>
              <a:tr h="164316">
                <a:tc>
                  <a:txBody>
                    <a:bodyPr/>
                    <a:lstStyle/>
                    <a:p>
                      <a:pPr algn="l" fontAlgn="b"/>
                      <a:r>
                        <a:rPr lang="en-GB" sz="800" b="1" i="0" u="none" strike="noStrike">
                          <a:solidFill>
                            <a:srgbClr val="000000"/>
                          </a:solidFill>
                          <a:effectLst/>
                          <a:latin typeface="Arial" panose="020B0604020202020204" pitchFamily="34" charset="0"/>
                        </a:rPr>
                        <a:t>Sales / Income</a:t>
                      </a:r>
                    </a:p>
                  </a:txBody>
                  <a:tcPr marL="6086" marR="6086" marT="6086" marB="36515" anchor="b">
                    <a:lnL>
                      <a:noFill/>
                    </a:lnL>
                    <a:lnR>
                      <a:noFill/>
                    </a:lnR>
                    <a:lnT>
                      <a:noFill/>
                    </a:lnT>
                    <a:lnB>
                      <a:noFill/>
                    </a:lnB>
                  </a:tcPr>
                </a:tc>
                <a:extLst>
                  <a:ext uri="{0D108BD9-81ED-4DB2-BD59-A6C34878D82A}">
                    <a16:rowId xmlns:a16="http://schemas.microsoft.com/office/drawing/2014/main" val="729628884"/>
                  </a:ext>
                </a:extLst>
              </a:tr>
              <a:tr h="164316">
                <a:tc>
                  <a:txBody>
                    <a:bodyPr/>
                    <a:lstStyle/>
                    <a:p>
                      <a:pPr algn="l" fontAlgn="b"/>
                      <a:r>
                        <a:rPr lang="en-GB" sz="800" b="1" i="0" u="none" strike="noStrike">
                          <a:solidFill>
                            <a:srgbClr val="000000"/>
                          </a:solidFill>
                          <a:effectLst/>
                          <a:latin typeface="Arial" panose="020B0604020202020204" pitchFamily="34" charset="0"/>
                        </a:rPr>
                        <a:t>Restaurants Involved</a:t>
                      </a:r>
                    </a:p>
                  </a:txBody>
                  <a:tcPr marL="6086" marR="6086" marT="6086" marB="36515" anchor="b">
                    <a:lnL>
                      <a:noFill/>
                    </a:lnL>
                    <a:lnR>
                      <a:noFill/>
                    </a:lnR>
                    <a:lnT>
                      <a:noFill/>
                    </a:lnT>
                    <a:lnB>
                      <a:noFill/>
                    </a:lnB>
                  </a:tcPr>
                </a:tc>
                <a:extLst>
                  <a:ext uri="{0D108BD9-81ED-4DB2-BD59-A6C34878D82A}">
                    <a16:rowId xmlns:a16="http://schemas.microsoft.com/office/drawing/2014/main" val="3513604387"/>
                  </a:ext>
                </a:extLst>
              </a:tr>
              <a:tr h="164316">
                <a:tc>
                  <a:txBody>
                    <a:bodyPr/>
                    <a:lstStyle/>
                    <a:p>
                      <a:pPr algn="l" fontAlgn="b"/>
                      <a:r>
                        <a:rPr lang="en-GB" sz="800" b="0" i="0" u="none" strike="noStrike">
                          <a:solidFill>
                            <a:srgbClr val="000000"/>
                          </a:solidFill>
                          <a:effectLst/>
                          <a:latin typeface="Arial" panose="020B0604020202020204" pitchFamily="34" charset="0"/>
                        </a:rPr>
                        <a:t>Total number of sales</a:t>
                      </a:r>
                    </a:p>
                  </a:txBody>
                  <a:tcPr marL="6086" marR="6086" marT="6086" marB="36515" anchor="b">
                    <a:lnL>
                      <a:noFill/>
                    </a:lnL>
                    <a:lnR>
                      <a:noFill/>
                    </a:lnR>
                    <a:lnT>
                      <a:noFill/>
                    </a:lnT>
                    <a:lnB>
                      <a:noFill/>
                    </a:lnB>
                  </a:tcPr>
                </a:tc>
                <a:extLst>
                  <a:ext uri="{0D108BD9-81ED-4DB2-BD59-A6C34878D82A}">
                    <a16:rowId xmlns:a16="http://schemas.microsoft.com/office/drawing/2014/main" val="4207081643"/>
                  </a:ext>
                </a:extLst>
              </a:tr>
              <a:tr h="164316">
                <a:tc>
                  <a:txBody>
                    <a:bodyPr/>
                    <a:lstStyle/>
                    <a:p>
                      <a:pPr algn="l" fontAlgn="b"/>
                      <a:r>
                        <a:rPr lang="en-GB" sz="800" b="1" i="1" u="none" strike="noStrike">
                          <a:solidFill>
                            <a:srgbClr val="000000"/>
                          </a:solidFill>
                          <a:effectLst/>
                          <a:latin typeface="Arial" panose="020B0604020202020204" pitchFamily="34" charset="0"/>
                        </a:rPr>
                        <a:t>Total sales (revenue)</a:t>
                      </a:r>
                    </a:p>
                  </a:txBody>
                  <a:tcPr marL="6086" marR="6086" marT="6086" marB="36515" anchor="b">
                    <a:lnL>
                      <a:noFill/>
                    </a:lnL>
                    <a:lnR>
                      <a:noFill/>
                    </a:lnR>
                    <a:lnT>
                      <a:noFill/>
                    </a:lnT>
                    <a:lnB>
                      <a:noFill/>
                    </a:lnB>
                  </a:tcPr>
                </a:tc>
                <a:extLst>
                  <a:ext uri="{0D108BD9-81ED-4DB2-BD59-A6C34878D82A}">
                    <a16:rowId xmlns:a16="http://schemas.microsoft.com/office/drawing/2014/main" val="1490022551"/>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2591193557"/>
                  </a:ext>
                </a:extLst>
              </a:tr>
              <a:tr h="164316">
                <a:tc>
                  <a:txBody>
                    <a:bodyPr/>
                    <a:lstStyle/>
                    <a:p>
                      <a:pPr algn="l" fontAlgn="b"/>
                      <a:r>
                        <a:rPr lang="en-GB" sz="800" b="1" i="0" u="none" strike="noStrike">
                          <a:solidFill>
                            <a:srgbClr val="000000"/>
                          </a:solidFill>
                          <a:effectLst/>
                          <a:latin typeface="Arial" panose="020B0604020202020204" pitchFamily="34" charset="0"/>
                        </a:rPr>
                        <a:t>Direct Costs</a:t>
                      </a:r>
                    </a:p>
                  </a:txBody>
                  <a:tcPr marL="6086" marR="6086" marT="6086" marB="36515" anchor="b">
                    <a:lnL>
                      <a:noFill/>
                    </a:lnL>
                    <a:lnR>
                      <a:noFill/>
                    </a:lnR>
                    <a:lnT>
                      <a:noFill/>
                    </a:lnT>
                    <a:lnB>
                      <a:noFill/>
                    </a:lnB>
                  </a:tcPr>
                </a:tc>
                <a:extLst>
                  <a:ext uri="{0D108BD9-81ED-4DB2-BD59-A6C34878D82A}">
                    <a16:rowId xmlns:a16="http://schemas.microsoft.com/office/drawing/2014/main" val="1878717383"/>
                  </a:ext>
                </a:extLst>
              </a:tr>
              <a:tr h="164316">
                <a:tc>
                  <a:txBody>
                    <a:bodyPr/>
                    <a:lstStyle/>
                    <a:p>
                      <a:pPr algn="l" fontAlgn="b"/>
                      <a:r>
                        <a:rPr lang="en-GB" sz="800" b="0" i="0" u="none" strike="noStrike">
                          <a:solidFill>
                            <a:srgbClr val="000000"/>
                          </a:solidFill>
                          <a:effectLst/>
                          <a:latin typeface="Arial" panose="020B0604020202020204" pitchFamily="34" charset="0"/>
                        </a:rPr>
                        <a:t>Restaurant Commision </a:t>
                      </a:r>
                    </a:p>
                  </a:txBody>
                  <a:tcPr marL="6086" marR="6086" marT="6086" marB="36515" anchor="b">
                    <a:lnL>
                      <a:noFill/>
                    </a:lnL>
                    <a:lnR>
                      <a:noFill/>
                    </a:lnR>
                    <a:lnT>
                      <a:noFill/>
                    </a:lnT>
                    <a:lnB>
                      <a:noFill/>
                    </a:lnB>
                  </a:tcPr>
                </a:tc>
                <a:extLst>
                  <a:ext uri="{0D108BD9-81ED-4DB2-BD59-A6C34878D82A}">
                    <a16:rowId xmlns:a16="http://schemas.microsoft.com/office/drawing/2014/main" val="2787480241"/>
                  </a:ext>
                </a:extLst>
              </a:tr>
              <a:tr h="164316">
                <a:tc>
                  <a:txBody>
                    <a:bodyPr/>
                    <a:lstStyle/>
                    <a:p>
                      <a:pPr algn="l" fontAlgn="b"/>
                      <a:r>
                        <a:rPr lang="en-GB" sz="800" b="1" i="1" u="none" strike="noStrike">
                          <a:solidFill>
                            <a:srgbClr val="000000"/>
                          </a:solidFill>
                          <a:effectLst/>
                          <a:latin typeface="Arial" panose="020B0604020202020204" pitchFamily="34" charset="0"/>
                        </a:rPr>
                        <a:t>Total cost of sales</a:t>
                      </a:r>
                    </a:p>
                  </a:txBody>
                  <a:tcPr marL="6086" marR="6086" marT="6086" marB="36515" anchor="b">
                    <a:lnL>
                      <a:noFill/>
                    </a:lnL>
                    <a:lnR>
                      <a:noFill/>
                    </a:lnR>
                    <a:lnT>
                      <a:noFill/>
                    </a:lnT>
                    <a:lnB>
                      <a:noFill/>
                    </a:lnB>
                  </a:tcPr>
                </a:tc>
                <a:extLst>
                  <a:ext uri="{0D108BD9-81ED-4DB2-BD59-A6C34878D82A}">
                    <a16:rowId xmlns:a16="http://schemas.microsoft.com/office/drawing/2014/main" val="3804916297"/>
                  </a:ext>
                </a:extLst>
              </a:tr>
              <a:tr h="164316">
                <a:tc>
                  <a:txBody>
                    <a:bodyPr/>
                    <a:lstStyle/>
                    <a:p>
                      <a:pPr algn="l" fontAlgn="b"/>
                      <a:r>
                        <a:rPr lang="en-GB" sz="800" b="1" i="1" u="none" strike="noStrike">
                          <a:solidFill>
                            <a:srgbClr val="000000"/>
                          </a:solidFill>
                          <a:effectLst/>
                          <a:latin typeface="Arial" panose="020B0604020202020204" pitchFamily="34" charset="0"/>
                        </a:rPr>
                        <a:t>Gross profit</a:t>
                      </a:r>
                    </a:p>
                  </a:txBody>
                  <a:tcPr marL="6086" marR="6086" marT="6086" marB="36515" anchor="b">
                    <a:lnL>
                      <a:noFill/>
                    </a:lnL>
                    <a:lnR>
                      <a:noFill/>
                    </a:lnR>
                    <a:lnT>
                      <a:noFill/>
                    </a:lnT>
                    <a:lnB>
                      <a:noFill/>
                    </a:lnB>
                  </a:tcPr>
                </a:tc>
                <a:extLst>
                  <a:ext uri="{0D108BD9-81ED-4DB2-BD59-A6C34878D82A}">
                    <a16:rowId xmlns:a16="http://schemas.microsoft.com/office/drawing/2014/main" val="3110331698"/>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3337484702"/>
                  </a:ext>
                </a:extLst>
              </a:tr>
              <a:tr h="286032">
                <a:tc>
                  <a:txBody>
                    <a:bodyPr/>
                    <a:lstStyle/>
                    <a:p>
                      <a:pPr algn="l" fontAlgn="b"/>
                      <a:r>
                        <a:rPr lang="en-GB" sz="800" b="1" i="0" u="none" strike="noStrike">
                          <a:solidFill>
                            <a:srgbClr val="000000"/>
                          </a:solidFill>
                          <a:effectLst/>
                          <a:latin typeface="Arial" panose="020B0604020202020204" pitchFamily="34" charset="0"/>
                        </a:rPr>
                        <a:t>Overheads / Indirect Costs</a:t>
                      </a:r>
                    </a:p>
                  </a:txBody>
                  <a:tcPr marL="6086" marR="6086" marT="6086" marB="36515" anchor="b">
                    <a:lnL>
                      <a:noFill/>
                    </a:lnL>
                    <a:lnR>
                      <a:noFill/>
                    </a:lnR>
                    <a:lnT>
                      <a:noFill/>
                    </a:lnT>
                    <a:lnB>
                      <a:noFill/>
                    </a:lnB>
                  </a:tcPr>
                </a:tc>
                <a:extLst>
                  <a:ext uri="{0D108BD9-81ED-4DB2-BD59-A6C34878D82A}">
                    <a16:rowId xmlns:a16="http://schemas.microsoft.com/office/drawing/2014/main" val="1640476236"/>
                  </a:ext>
                </a:extLst>
              </a:tr>
              <a:tr h="164316">
                <a:tc>
                  <a:txBody>
                    <a:bodyPr/>
                    <a:lstStyle/>
                    <a:p>
                      <a:pPr algn="l" fontAlgn="b"/>
                      <a:r>
                        <a:rPr lang="en-GB" sz="800" b="0" i="0" u="none" strike="noStrike">
                          <a:solidFill>
                            <a:srgbClr val="000000"/>
                          </a:solidFill>
                          <a:effectLst/>
                          <a:latin typeface="Arial" panose="020B0604020202020204" pitchFamily="34" charset="0"/>
                        </a:rPr>
                        <a:t>App/web development</a:t>
                      </a:r>
                    </a:p>
                  </a:txBody>
                  <a:tcPr marL="6086" marR="6086" marT="6086" marB="36515" anchor="b">
                    <a:lnL>
                      <a:noFill/>
                    </a:lnL>
                    <a:lnR>
                      <a:noFill/>
                    </a:lnR>
                    <a:lnT>
                      <a:noFill/>
                    </a:lnT>
                    <a:lnB>
                      <a:noFill/>
                    </a:lnB>
                  </a:tcPr>
                </a:tc>
                <a:extLst>
                  <a:ext uri="{0D108BD9-81ED-4DB2-BD59-A6C34878D82A}">
                    <a16:rowId xmlns:a16="http://schemas.microsoft.com/office/drawing/2014/main" val="512930157"/>
                  </a:ext>
                </a:extLst>
              </a:tr>
              <a:tr h="164316">
                <a:tc>
                  <a:txBody>
                    <a:bodyPr/>
                    <a:lstStyle/>
                    <a:p>
                      <a:pPr algn="l" fontAlgn="b"/>
                      <a:r>
                        <a:rPr lang="en-GB" sz="800" b="0" i="0" u="none" strike="noStrike">
                          <a:solidFill>
                            <a:srgbClr val="000000"/>
                          </a:solidFill>
                          <a:effectLst/>
                          <a:latin typeface="Arial" panose="020B0604020202020204" pitchFamily="34" charset="0"/>
                        </a:rPr>
                        <a:t>Advertising </a:t>
                      </a:r>
                    </a:p>
                  </a:txBody>
                  <a:tcPr marL="6086" marR="6086" marT="6086" marB="36515" anchor="b">
                    <a:lnL>
                      <a:noFill/>
                    </a:lnL>
                    <a:lnR>
                      <a:noFill/>
                    </a:lnR>
                    <a:lnT>
                      <a:noFill/>
                    </a:lnT>
                    <a:lnB>
                      <a:noFill/>
                    </a:lnB>
                  </a:tcPr>
                </a:tc>
                <a:extLst>
                  <a:ext uri="{0D108BD9-81ED-4DB2-BD59-A6C34878D82A}">
                    <a16:rowId xmlns:a16="http://schemas.microsoft.com/office/drawing/2014/main" val="3905117465"/>
                  </a:ext>
                </a:extLst>
              </a:tr>
              <a:tr h="286032">
                <a:tc>
                  <a:txBody>
                    <a:bodyPr/>
                    <a:lstStyle/>
                    <a:p>
                      <a:pPr algn="l" fontAlgn="b"/>
                      <a:r>
                        <a:rPr lang="en-GB" sz="800" b="0" i="0" u="none" strike="noStrike">
                          <a:solidFill>
                            <a:srgbClr val="000000"/>
                          </a:solidFill>
                          <a:effectLst/>
                          <a:latin typeface="Arial" panose="020B0604020202020204" pitchFamily="34" charset="0"/>
                        </a:rPr>
                        <a:t>Partnering with restaurants</a:t>
                      </a:r>
                    </a:p>
                  </a:txBody>
                  <a:tcPr marL="6086" marR="6086" marT="6086" marB="36515" anchor="b">
                    <a:lnL>
                      <a:noFill/>
                    </a:lnL>
                    <a:lnR>
                      <a:noFill/>
                    </a:lnR>
                    <a:lnT>
                      <a:noFill/>
                    </a:lnT>
                    <a:lnB>
                      <a:noFill/>
                    </a:lnB>
                  </a:tcPr>
                </a:tc>
                <a:extLst>
                  <a:ext uri="{0D108BD9-81ED-4DB2-BD59-A6C34878D82A}">
                    <a16:rowId xmlns:a16="http://schemas.microsoft.com/office/drawing/2014/main" val="3411565603"/>
                  </a:ext>
                </a:extLst>
              </a:tr>
              <a:tr h="164316">
                <a:tc>
                  <a:txBody>
                    <a:bodyPr/>
                    <a:lstStyle/>
                    <a:p>
                      <a:pPr algn="l" fontAlgn="b"/>
                      <a:r>
                        <a:rPr lang="en-GB" sz="800" b="0" i="0" u="none" strike="noStrike">
                          <a:solidFill>
                            <a:srgbClr val="000000"/>
                          </a:solidFill>
                          <a:effectLst/>
                          <a:latin typeface="Arial" panose="020B0604020202020204" pitchFamily="34" charset="0"/>
                        </a:rPr>
                        <a:t>App Maintenance</a:t>
                      </a:r>
                    </a:p>
                  </a:txBody>
                  <a:tcPr marL="6086" marR="6086" marT="6086" marB="36515" anchor="b">
                    <a:lnL>
                      <a:noFill/>
                    </a:lnL>
                    <a:lnR>
                      <a:noFill/>
                    </a:lnR>
                    <a:lnT>
                      <a:noFill/>
                    </a:lnT>
                    <a:lnB>
                      <a:noFill/>
                    </a:lnB>
                  </a:tcPr>
                </a:tc>
                <a:extLst>
                  <a:ext uri="{0D108BD9-81ED-4DB2-BD59-A6C34878D82A}">
                    <a16:rowId xmlns:a16="http://schemas.microsoft.com/office/drawing/2014/main" val="2145658057"/>
                  </a:ext>
                </a:extLst>
              </a:tr>
              <a:tr h="164316">
                <a:tc>
                  <a:txBody>
                    <a:bodyPr/>
                    <a:lstStyle/>
                    <a:p>
                      <a:pPr algn="l" fontAlgn="b"/>
                      <a:r>
                        <a:rPr lang="en-GB" sz="800" b="0" i="0" u="none" strike="noStrike">
                          <a:solidFill>
                            <a:srgbClr val="000000"/>
                          </a:solidFill>
                          <a:effectLst/>
                          <a:latin typeface="Arial" panose="020B0604020202020204" pitchFamily="34" charset="0"/>
                        </a:rPr>
                        <a:t>Legal Consultation</a:t>
                      </a:r>
                    </a:p>
                  </a:txBody>
                  <a:tcPr marL="6086" marR="6086" marT="6086" marB="36515" anchor="b">
                    <a:lnL>
                      <a:noFill/>
                    </a:lnL>
                    <a:lnR>
                      <a:noFill/>
                    </a:lnR>
                    <a:lnT>
                      <a:noFill/>
                    </a:lnT>
                    <a:lnB>
                      <a:noFill/>
                    </a:lnB>
                  </a:tcPr>
                </a:tc>
                <a:extLst>
                  <a:ext uri="{0D108BD9-81ED-4DB2-BD59-A6C34878D82A}">
                    <a16:rowId xmlns:a16="http://schemas.microsoft.com/office/drawing/2014/main" val="217598930"/>
                  </a:ext>
                </a:extLst>
              </a:tr>
              <a:tr h="164316">
                <a:tc>
                  <a:txBody>
                    <a:bodyPr/>
                    <a:lstStyle/>
                    <a:p>
                      <a:pPr algn="l" fontAlgn="b"/>
                      <a:r>
                        <a:rPr lang="en-GB" sz="800" b="0" i="0" u="none" strike="noStrike">
                          <a:solidFill>
                            <a:srgbClr val="000000"/>
                          </a:solidFill>
                          <a:effectLst/>
                          <a:latin typeface="Arial" panose="020B0604020202020204" pitchFamily="34" charset="0"/>
                        </a:rPr>
                        <a:t>Accountancy Fees</a:t>
                      </a:r>
                    </a:p>
                  </a:txBody>
                  <a:tcPr marL="6086" marR="6086" marT="6086" marB="36515" anchor="b">
                    <a:lnL>
                      <a:noFill/>
                    </a:lnL>
                    <a:lnR>
                      <a:noFill/>
                    </a:lnR>
                    <a:lnT>
                      <a:noFill/>
                    </a:lnT>
                    <a:lnB>
                      <a:noFill/>
                    </a:lnB>
                  </a:tcPr>
                </a:tc>
                <a:extLst>
                  <a:ext uri="{0D108BD9-81ED-4DB2-BD59-A6C34878D82A}">
                    <a16:rowId xmlns:a16="http://schemas.microsoft.com/office/drawing/2014/main" val="3041365018"/>
                  </a:ext>
                </a:extLst>
              </a:tr>
              <a:tr h="164316">
                <a:tc>
                  <a:txBody>
                    <a:bodyPr/>
                    <a:lstStyle/>
                    <a:p>
                      <a:pPr algn="l" fontAlgn="b"/>
                      <a:r>
                        <a:rPr lang="en-GB" sz="800" b="0" i="0" u="none" strike="noStrike">
                          <a:solidFill>
                            <a:srgbClr val="000000"/>
                          </a:solidFill>
                          <a:effectLst/>
                          <a:latin typeface="Arial" panose="020B0604020202020204" pitchFamily="34" charset="0"/>
                        </a:rPr>
                        <a:t>-CRM</a:t>
                      </a:r>
                    </a:p>
                  </a:txBody>
                  <a:tcPr marL="6086" marR="6086" marT="6086" marB="36515" anchor="b">
                    <a:lnL>
                      <a:noFill/>
                    </a:lnL>
                    <a:lnR>
                      <a:noFill/>
                    </a:lnR>
                    <a:lnT>
                      <a:noFill/>
                    </a:lnT>
                    <a:lnB>
                      <a:noFill/>
                    </a:lnB>
                  </a:tcPr>
                </a:tc>
                <a:extLst>
                  <a:ext uri="{0D108BD9-81ED-4DB2-BD59-A6C34878D82A}">
                    <a16:rowId xmlns:a16="http://schemas.microsoft.com/office/drawing/2014/main" val="506399192"/>
                  </a:ext>
                </a:extLst>
              </a:tr>
              <a:tr h="164316">
                <a:tc>
                  <a:txBody>
                    <a:bodyPr/>
                    <a:lstStyle/>
                    <a:p>
                      <a:pPr algn="l" fontAlgn="b"/>
                      <a:r>
                        <a:rPr lang="en-GB" sz="800" b="1" i="1" u="none" strike="noStrike">
                          <a:solidFill>
                            <a:srgbClr val="000000"/>
                          </a:solidFill>
                          <a:effectLst/>
                          <a:latin typeface="Arial" panose="020B0604020202020204" pitchFamily="34" charset="0"/>
                        </a:rPr>
                        <a:t>Total Overheads</a:t>
                      </a:r>
                    </a:p>
                  </a:txBody>
                  <a:tcPr marL="6086" marR="6086" marT="6086" marB="36515" anchor="b">
                    <a:lnL>
                      <a:noFill/>
                    </a:lnL>
                    <a:lnR>
                      <a:noFill/>
                    </a:lnR>
                    <a:lnT>
                      <a:noFill/>
                    </a:lnT>
                    <a:lnB>
                      <a:noFill/>
                    </a:lnB>
                  </a:tcPr>
                </a:tc>
                <a:extLst>
                  <a:ext uri="{0D108BD9-81ED-4DB2-BD59-A6C34878D82A}">
                    <a16:rowId xmlns:a16="http://schemas.microsoft.com/office/drawing/2014/main" val="3542629421"/>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3757225831"/>
                  </a:ext>
                </a:extLst>
              </a:tr>
              <a:tr h="164316">
                <a:tc>
                  <a:txBody>
                    <a:bodyPr/>
                    <a:lstStyle/>
                    <a:p>
                      <a:pPr algn="l" fontAlgn="b"/>
                      <a:r>
                        <a:rPr lang="en-GB" sz="800" b="1" i="1" u="none" strike="noStrike">
                          <a:solidFill>
                            <a:srgbClr val="000000"/>
                          </a:solidFill>
                          <a:effectLst/>
                          <a:latin typeface="Arial" panose="020B0604020202020204" pitchFamily="34" charset="0"/>
                        </a:rPr>
                        <a:t>Profit/Loss before tax</a:t>
                      </a:r>
                    </a:p>
                  </a:txBody>
                  <a:tcPr marL="6086" marR="6086" marT="6086" marB="36515" anchor="b">
                    <a:lnL>
                      <a:noFill/>
                    </a:lnL>
                    <a:lnR>
                      <a:noFill/>
                    </a:lnR>
                    <a:lnT>
                      <a:noFill/>
                    </a:lnT>
                    <a:lnB>
                      <a:noFill/>
                    </a:lnB>
                  </a:tcPr>
                </a:tc>
                <a:extLst>
                  <a:ext uri="{0D108BD9-81ED-4DB2-BD59-A6C34878D82A}">
                    <a16:rowId xmlns:a16="http://schemas.microsoft.com/office/drawing/2014/main" val="3530558406"/>
                  </a:ext>
                </a:extLst>
              </a:tr>
              <a:tr h="164316">
                <a:tc>
                  <a:txBody>
                    <a:bodyPr/>
                    <a:lstStyle/>
                    <a:p>
                      <a:pPr algn="l" fontAlgn="b"/>
                      <a:endParaRPr lang="en-GB" sz="800" b="0" i="0" u="none" strike="noStrike">
                        <a:solidFill>
                          <a:srgbClr val="000000"/>
                        </a:solidFill>
                        <a:effectLst/>
                        <a:latin typeface="Arial" panose="020B0604020202020204" pitchFamily="34" charset="0"/>
                      </a:endParaRPr>
                    </a:p>
                  </a:txBody>
                  <a:tcPr marL="6086" marR="6086" marT="6086" marB="36515" anchor="b">
                    <a:lnL>
                      <a:noFill/>
                    </a:lnL>
                    <a:lnR>
                      <a:noFill/>
                    </a:lnR>
                    <a:lnT>
                      <a:noFill/>
                    </a:lnT>
                    <a:lnB>
                      <a:noFill/>
                    </a:lnB>
                  </a:tcPr>
                </a:tc>
                <a:extLst>
                  <a:ext uri="{0D108BD9-81ED-4DB2-BD59-A6C34878D82A}">
                    <a16:rowId xmlns:a16="http://schemas.microsoft.com/office/drawing/2014/main" val="1164945289"/>
                  </a:ext>
                </a:extLst>
              </a:tr>
              <a:tr h="164316">
                <a:tc>
                  <a:txBody>
                    <a:bodyPr/>
                    <a:lstStyle/>
                    <a:p>
                      <a:pPr algn="l" fontAlgn="b"/>
                      <a:r>
                        <a:rPr lang="en-GB" sz="800" b="1" i="1" u="none" strike="noStrike">
                          <a:solidFill>
                            <a:srgbClr val="000000"/>
                          </a:solidFill>
                          <a:effectLst/>
                          <a:latin typeface="Arial" panose="020B0604020202020204" pitchFamily="34" charset="0"/>
                        </a:rPr>
                        <a:t>Running Balance</a:t>
                      </a:r>
                    </a:p>
                  </a:txBody>
                  <a:tcPr marL="6086" marR="6086" marT="6086" marB="36515" anchor="b">
                    <a:lnL>
                      <a:noFill/>
                    </a:lnL>
                    <a:lnR>
                      <a:noFill/>
                    </a:lnR>
                    <a:lnT>
                      <a:noFill/>
                    </a:lnT>
                    <a:lnB>
                      <a:noFill/>
                    </a:lnB>
                  </a:tcPr>
                </a:tc>
                <a:extLst>
                  <a:ext uri="{0D108BD9-81ED-4DB2-BD59-A6C34878D82A}">
                    <a16:rowId xmlns:a16="http://schemas.microsoft.com/office/drawing/2014/main" val="1193781732"/>
                  </a:ext>
                </a:extLst>
              </a:tr>
            </a:tbl>
          </a:graphicData>
        </a:graphic>
      </p:graphicFrame>
    </p:spTree>
    <p:extLst>
      <p:ext uri="{BB962C8B-B14F-4D97-AF65-F5344CB8AC3E}">
        <p14:creationId xmlns:p14="http://schemas.microsoft.com/office/powerpoint/2010/main" val="3527394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 Year 4 Finances </a:t>
            </a:r>
            <a:endParaRPr lang="en-GB">
              <a:solidFill>
                <a:schemeClr val="bg1"/>
              </a:solidFill>
            </a:endParaRPr>
          </a:p>
        </p:txBody>
      </p:sp>
      <p:pic>
        <p:nvPicPr>
          <p:cNvPr id="9" name="Picture 8">
            <a:extLst>
              <a:ext uri="{FF2B5EF4-FFF2-40B4-BE49-F238E27FC236}">
                <a16:creationId xmlns:a16="http://schemas.microsoft.com/office/drawing/2014/main" id="{503C5FDE-109D-13FA-5AF5-C13682BDEA4A}"/>
              </a:ext>
            </a:extLst>
          </p:cNvPr>
          <p:cNvPicPr>
            <a:picLocks noChangeAspect="1"/>
          </p:cNvPicPr>
          <p:nvPr/>
        </p:nvPicPr>
        <p:blipFill>
          <a:blip r:embed="rId2"/>
          <a:stretch>
            <a:fillRect/>
          </a:stretch>
        </p:blipFill>
        <p:spPr>
          <a:xfrm>
            <a:off x="472580" y="1822381"/>
            <a:ext cx="11246839" cy="3799487"/>
          </a:xfrm>
          <a:prstGeom prst="rect">
            <a:avLst/>
          </a:prstGeom>
        </p:spPr>
      </p:pic>
      <p:sp>
        <p:nvSpPr>
          <p:cNvPr id="10" name="TextBox 9">
            <a:extLst>
              <a:ext uri="{FF2B5EF4-FFF2-40B4-BE49-F238E27FC236}">
                <a16:creationId xmlns:a16="http://schemas.microsoft.com/office/drawing/2014/main" id="{09FDFE50-80F5-8822-093B-219AAD21BF3E}"/>
              </a:ext>
            </a:extLst>
          </p:cNvPr>
          <p:cNvSpPr txBox="1"/>
          <p:nvPr/>
        </p:nvSpPr>
        <p:spPr>
          <a:xfrm>
            <a:off x="2116667" y="6028267"/>
            <a:ext cx="8441266" cy="646331"/>
          </a:xfrm>
          <a:prstGeom prst="rect">
            <a:avLst/>
          </a:prstGeom>
          <a:noFill/>
        </p:spPr>
        <p:txBody>
          <a:bodyPr wrap="square" rtlCol="0">
            <a:spAutoFit/>
          </a:bodyPr>
          <a:lstStyle/>
          <a:p>
            <a:r>
              <a:rPr lang="en-GB"/>
              <a:t>This includes a compound scale that initiates after M12 in Year 3. This is an attempt to simulate the increase in scale after expansion.</a:t>
            </a:r>
          </a:p>
        </p:txBody>
      </p:sp>
    </p:spTree>
    <p:extLst>
      <p:ext uri="{BB962C8B-B14F-4D97-AF65-F5344CB8AC3E}">
        <p14:creationId xmlns:p14="http://schemas.microsoft.com/office/powerpoint/2010/main" val="3648253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 Year 5 Finances </a:t>
            </a:r>
            <a:endParaRPr lang="en-GB">
              <a:solidFill>
                <a:schemeClr val="bg1"/>
              </a:solidFill>
            </a:endParaRPr>
          </a:p>
        </p:txBody>
      </p:sp>
      <p:pic>
        <p:nvPicPr>
          <p:cNvPr id="7" name="Picture 6">
            <a:extLst>
              <a:ext uri="{FF2B5EF4-FFF2-40B4-BE49-F238E27FC236}">
                <a16:creationId xmlns:a16="http://schemas.microsoft.com/office/drawing/2014/main" id="{8A08C69D-6840-D7AF-16DF-4F6D49D55C59}"/>
              </a:ext>
            </a:extLst>
          </p:cNvPr>
          <p:cNvPicPr>
            <a:picLocks noChangeAspect="1"/>
          </p:cNvPicPr>
          <p:nvPr/>
        </p:nvPicPr>
        <p:blipFill>
          <a:blip r:embed="rId2"/>
          <a:stretch>
            <a:fillRect/>
          </a:stretch>
        </p:blipFill>
        <p:spPr>
          <a:xfrm>
            <a:off x="549223" y="1690688"/>
            <a:ext cx="11093553" cy="3765620"/>
          </a:xfrm>
          <a:prstGeom prst="rect">
            <a:avLst/>
          </a:prstGeom>
        </p:spPr>
      </p:pic>
      <p:sp>
        <p:nvSpPr>
          <p:cNvPr id="8" name="TextBox 7">
            <a:extLst>
              <a:ext uri="{FF2B5EF4-FFF2-40B4-BE49-F238E27FC236}">
                <a16:creationId xmlns:a16="http://schemas.microsoft.com/office/drawing/2014/main" id="{65769FC8-9B0E-443B-A18C-9D0B039D2D86}"/>
              </a:ext>
            </a:extLst>
          </p:cNvPr>
          <p:cNvSpPr txBox="1"/>
          <p:nvPr/>
        </p:nvSpPr>
        <p:spPr>
          <a:xfrm>
            <a:off x="1439333" y="5698067"/>
            <a:ext cx="8966200" cy="646331"/>
          </a:xfrm>
          <a:prstGeom prst="rect">
            <a:avLst/>
          </a:prstGeom>
          <a:noFill/>
        </p:spPr>
        <p:txBody>
          <a:bodyPr wrap="square" rtlCol="0">
            <a:spAutoFit/>
          </a:bodyPr>
          <a:lstStyle/>
          <a:p>
            <a:r>
              <a:rPr lang="en-GB"/>
              <a:t>The profit listed at the bottom right is the profit after year 5 and is multiplied by 2 to create a company value.</a:t>
            </a:r>
          </a:p>
        </p:txBody>
      </p:sp>
    </p:spTree>
    <p:extLst>
      <p:ext uri="{BB962C8B-B14F-4D97-AF65-F5344CB8AC3E}">
        <p14:creationId xmlns:p14="http://schemas.microsoft.com/office/powerpoint/2010/main" val="6872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solidFill>
                  <a:srgbClr val="002060"/>
                </a:solidFill>
              </a:rPr>
              <a:t> </a:t>
            </a:r>
            <a:r>
              <a:rPr lang="en-GB"/>
              <a:t>Value Analysis</a:t>
            </a:r>
          </a:p>
        </p:txBody>
      </p:sp>
      <p:pic>
        <p:nvPicPr>
          <p:cNvPr id="7" name="Picture 6">
            <a:extLst>
              <a:ext uri="{FF2B5EF4-FFF2-40B4-BE49-F238E27FC236}">
                <a16:creationId xmlns:a16="http://schemas.microsoft.com/office/drawing/2014/main" id="{EE185DE3-2035-09AB-D309-809898A324DA}"/>
              </a:ext>
            </a:extLst>
          </p:cNvPr>
          <p:cNvPicPr>
            <a:picLocks noChangeAspect="1"/>
          </p:cNvPicPr>
          <p:nvPr/>
        </p:nvPicPr>
        <p:blipFill>
          <a:blip r:embed="rId2"/>
          <a:stretch>
            <a:fillRect/>
          </a:stretch>
        </p:blipFill>
        <p:spPr>
          <a:xfrm>
            <a:off x="1371173" y="1704454"/>
            <a:ext cx="9607238" cy="4571698"/>
          </a:xfrm>
          <a:prstGeom prst="rect">
            <a:avLst/>
          </a:prstGeom>
        </p:spPr>
      </p:pic>
    </p:spTree>
    <p:extLst>
      <p:ext uri="{BB962C8B-B14F-4D97-AF65-F5344CB8AC3E}">
        <p14:creationId xmlns:p14="http://schemas.microsoft.com/office/powerpoint/2010/main" val="2230625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Stakeholder Analysis</a:t>
            </a:r>
          </a:p>
        </p:txBody>
      </p:sp>
      <p:graphicFrame>
        <p:nvGraphicFramePr>
          <p:cNvPr id="3" name="Table 2">
            <a:extLst>
              <a:ext uri="{FF2B5EF4-FFF2-40B4-BE49-F238E27FC236}">
                <a16:creationId xmlns:a16="http://schemas.microsoft.com/office/drawing/2014/main" id="{0942F863-6C03-7E23-B254-A613752521E3}"/>
              </a:ext>
            </a:extLst>
          </p:cNvPr>
          <p:cNvGraphicFramePr>
            <a:graphicFrameLocks noGrp="1"/>
          </p:cNvGraphicFramePr>
          <p:nvPr>
            <p:extLst>
              <p:ext uri="{D42A27DB-BD31-4B8C-83A1-F6EECF244321}">
                <p14:modId xmlns:p14="http://schemas.microsoft.com/office/powerpoint/2010/main" val="3814266556"/>
              </p:ext>
            </p:extLst>
          </p:nvPr>
        </p:nvGraphicFramePr>
        <p:xfrm>
          <a:off x="375859" y="1744653"/>
          <a:ext cx="11533780" cy="4902986"/>
        </p:xfrm>
        <a:graphic>
          <a:graphicData uri="http://schemas.openxmlformats.org/drawingml/2006/table">
            <a:tbl>
              <a:tblPr/>
              <a:tblGrid>
                <a:gridCol w="1029121">
                  <a:extLst>
                    <a:ext uri="{9D8B030D-6E8A-4147-A177-3AD203B41FA5}">
                      <a16:colId xmlns:a16="http://schemas.microsoft.com/office/drawing/2014/main" val="1128697954"/>
                    </a:ext>
                  </a:extLst>
                </a:gridCol>
                <a:gridCol w="1085237">
                  <a:extLst>
                    <a:ext uri="{9D8B030D-6E8A-4147-A177-3AD203B41FA5}">
                      <a16:colId xmlns:a16="http://schemas.microsoft.com/office/drawing/2014/main" val="2577285180"/>
                    </a:ext>
                  </a:extLst>
                </a:gridCol>
                <a:gridCol w="939937">
                  <a:extLst>
                    <a:ext uri="{9D8B030D-6E8A-4147-A177-3AD203B41FA5}">
                      <a16:colId xmlns:a16="http://schemas.microsoft.com/office/drawing/2014/main" val="3475291020"/>
                    </a:ext>
                  </a:extLst>
                </a:gridCol>
                <a:gridCol w="1065196">
                  <a:extLst>
                    <a:ext uri="{9D8B030D-6E8A-4147-A177-3AD203B41FA5}">
                      <a16:colId xmlns:a16="http://schemas.microsoft.com/office/drawing/2014/main" val="778518422"/>
                    </a:ext>
                  </a:extLst>
                </a:gridCol>
                <a:gridCol w="2893967">
                  <a:extLst>
                    <a:ext uri="{9D8B030D-6E8A-4147-A177-3AD203B41FA5}">
                      <a16:colId xmlns:a16="http://schemas.microsoft.com/office/drawing/2014/main" val="1503641728"/>
                    </a:ext>
                  </a:extLst>
                </a:gridCol>
                <a:gridCol w="1391871">
                  <a:extLst>
                    <a:ext uri="{9D8B030D-6E8A-4147-A177-3AD203B41FA5}">
                      <a16:colId xmlns:a16="http://schemas.microsoft.com/office/drawing/2014/main" val="993356025"/>
                    </a:ext>
                  </a:extLst>
                </a:gridCol>
                <a:gridCol w="1372831">
                  <a:extLst>
                    <a:ext uri="{9D8B030D-6E8A-4147-A177-3AD203B41FA5}">
                      <a16:colId xmlns:a16="http://schemas.microsoft.com/office/drawing/2014/main" val="3836714201"/>
                    </a:ext>
                  </a:extLst>
                </a:gridCol>
                <a:gridCol w="1755620">
                  <a:extLst>
                    <a:ext uri="{9D8B030D-6E8A-4147-A177-3AD203B41FA5}">
                      <a16:colId xmlns:a16="http://schemas.microsoft.com/office/drawing/2014/main" val="3807705833"/>
                    </a:ext>
                  </a:extLst>
                </a:gridCol>
              </a:tblGrid>
              <a:tr h="585556">
                <a:tc>
                  <a:txBody>
                    <a:bodyPr/>
                    <a:lstStyle/>
                    <a:p>
                      <a:pPr marL="0" marR="0" algn="ctr" fontAlgn="t">
                        <a:spcBef>
                          <a:spcPts val="0"/>
                        </a:spcBef>
                        <a:spcAft>
                          <a:spcPts val="0"/>
                        </a:spcAft>
                      </a:pPr>
                      <a:r>
                        <a:rPr lang="en-GB" sz="900">
                          <a:effectLst/>
                          <a:latin typeface="Calibri" panose="020F0502020204030204" pitchFamily="34" charset="0"/>
                        </a:rPr>
                        <a:t>Stakeholder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Examples of the stakeholder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Importance of the project to them? (L/M/H)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How much  influence do they have over the project? (L/M/H)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How could the stakeholder contribute to the project?</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What is important to the stakeholder?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How could the stakeholder block the project</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Strategy for engaging the stakeholder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71809118"/>
                  </a:ext>
                </a:extLst>
              </a:tr>
              <a:tr h="794458">
                <a:tc>
                  <a:txBody>
                    <a:bodyPr/>
                    <a:lstStyle/>
                    <a:p>
                      <a:pPr marL="0" marR="0" algn="ctr" fontAlgn="t">
                        <a:spcBef>
                          <a:spcPts val="0"/>
                        </a:spcBef>
                        <a:spcAft>
                          <a:spcPts val="0"/>
                        </a:spcAft>
                      </a:pPr>
                      <a:r>
                        <a:rPr lang="en-GB" sz="900">
                          <a:effectLst/>
                          <a:latin typeface="Calibri" panose="020F0502020204030204" pitchFamily="34" charset="0"/>
                        </a:rPr>
                        <a:t>End-user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Customers of Still Tasty</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1200">
                          <a:effectLst/>
                          <a:latin typeface="Calibri" panose="020F0502020204030204" pitchFamily="34" charset="0"/>
                        </a:rPr>
                        <a:t>M</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GB" sz="1200">
                          <a:effectLst/>
                          <a:latin typeface="Calibri" panose="020F0502020204030204" pitchFamily="34" charset="0"/>
                        </a:rPr>
                        <a:t>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A0000"/>
                    </a:solidFill>
                  </a:tcPr>
                </a:tc>
                <a:tc>
                  <a:txBody>
                    <a:bodyPr/>
                    <a:lstStyle/>
                    <a:p>
                      <a:pPr marL="0" marR="0" algn="ctr" fontAlgn="t">
                        <a:spcBef>
                          <a:spcPts val="0"/>
                        </a:spcBef>
                        <a:spcAft>
                          <a:spcPts val="0"/>
                        </a:spcAft>
                      </a:pPr>
                      <a:r>
                        <a:rPr lang="en-GB" sz="900">
                          <a:effectLst/>
                          <a:latin typeface="Calibri" panose="020F0502020204030204" pitchFamily="34" charset="0"/>
                        </a:rPr>
                        <a:t>Providing answers to surveys to improve price figures or general parts of the app. Massive feedback opportunity.</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The quality of the product, the availability of the product, the use of service we (the business) provide.</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Reject the use of the app. Leave bad reviews of the app.</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Keep seasonal with the app, include deals, keep things fresh and always updating. Create better appeal to the app. Advertise, competitive pricing.</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7150940"/>
                  </a:ext>
                </a:extLst>
              </a:tr>
              <a:tr h="585556">
                <a:tc>
                  <a:txBody>
                    <a:bodyPr/>
                    <a:lstStyle/>
                    <a:p>
                      <a:pPr marL="0" marR="0" algn="ctr" fontAlgn="t">
                        <a:spcBef>
                          <a:spcPts val="0"/>
                        </a:spcBef>
                        <a:spcAft>
                          <a:spcPts val="0"/>
                        </a:spcAft>
                      </a:pPr>
                      <a:r>
                        <a:rPr lang="en-GB" sz="900">
                          <a:effectLst/>
                          <a:latin typeface="Calibri" panose="020F0502020204030204" pitchFamily="34" charset="0"/>
                        </a:rPr>
                        <a:t>Businesses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Cafe's, bakery's, restaurant's, take-away</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1200">
                          <a:effectLst/>
                          <a:latin typeface="Calibri" panose="020F0502020204030204" pitchFamily="34" charset="0"/>
                        </a:rPr>
                        <a:t>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A0000"/>
                    </a:solidFill>
                  </a:tcPr>
                </a:tc>
                <a:tc>
                  <a:txBody>
                    <a:bodyPr/>
                    <a:lstStyle/>
                    <a:p>
                      <a:pPr marL="0" marR="0" algn="ctr" fontAlgn="t">
                        <a:spcBef>
                          <a:spcPts val="0"/>
                        </a:spcBef>
                        <a:spcAft>
                          <a:spcPts val="0"/>
                        </a:spcAft>
                      </a:pPr>
                      <a:r>
                        <a:rPr lang="en-GB" sz="1200">
                          <a:effectLst/>
                          <a:latin typeface="Calibri" panose="020F0502020204030204" pitchFamily="34" charset="0"/>
                        </a:rPr>
                        <a:t>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A0000"/>
                    </a:solidFill>
                  </a:tcPr>
                </a:tc>
                <a:tc>
                  <a:txBody>
                    <a:bodyPr/>
                    <a:lstStyle/>
                    <a:p>
                      <a:pPr marL="0" marR="0" algn="ctr" fontAlgn="t">
                        <a:spcBef>
                          <a:spcPts val="0"/>
                        </a:spcBef>
                        <a:spcAft>
                          <a:spcPts val="0"/>
                        </a:spcAft>
                      </a:pPr>
                      <a:r>
                        <a:rPr lang="en-GB" sz="900">
                          <a:effectLst/>
                          <a:latin typeface="Calibri" panose="020F0502020204030204" pitchFamily="34" charset="0"/>
                        </a:rPr>
                        <a:t>Providing the product that the app will move. Contributing to having a wide array of food on the app.</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Building profit with the app. Getting rid of food waste.</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Reject use of the app. Not provide enough product for the app.</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Providing advertising. Providing statistics. Regularly holding meetings to understand the need.</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76150558"/>
                  </a:ext>
                </a:extLst>
              </a:tr>
              <a:tr h="585556">
                <a:tc>
                  <a:txBody>
                    <a:bodyPr/>
                    <a:lstStyle/>
                    <a:p>
                      <a:pPr marL="0" marR="0" algn="ctr" fontAlgn="t">
                        <a:spcBef>
                          <a:spcPts val="0"/>
                        </a:spcBef>
                        <a:spcAft>
                          <a:spcPts val="0"/>
                        </a:spcAft>
                      </a:pPr>
                      <a:r>
                        <a:rPr lang="en-GB" sz="900">
                          <a:effectLst/>
                          <a:latin typeface="Calibri" panose="020F0502020204030204" pitchFamily="34" charset="0"/>
                        </a:rPr>
                        <a:t>Government agency</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Sustainability and food waste prevention</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1200">
                          <a:effectLst/>
                          <a:latin typeface="Calibri" panose="020F0502020204030204" pitchFamily="34" charset="0"/>
                        </a:rPr>
                        <a:t>M</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GB" sz="1200">
                          <a:effectLst/>
                          <a:latin typeface="Calibri" panose="020F0502020204030204" pitchFamily="34" charset="0"/>
                        </a:rPr>
                        <a:t>L</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00B050"/>
                    </a:solidFill>
                  </a:tcPr>
                </a:tc>
                <a:tc>
                  <a:txBody>
                    <a:bodyPr/>
                    <a:lstStyle/>
                    <a:p>
                      <a:pPr marL="0" marR="0" algn="ctr" fontAlgn="t">
                        <a:spcBef>
                          <a:spcPts val="0"/>
                        </a:spcBef>
                        <a:spcAft>
                          <a:spcPts val="0"/>
                        </a:spcAft>
                      </a:pPr>
                      <a:r>
                        <a:rPr lang="en-GB" sz="900">
                          <a:effectLst/>
                          <a:latin typeface="Calibri" panose="020F0502020204030204" pitchFamily="34" charset="0"/>
                        </a:rPr>
                        <a:t> Providing funding based on waste statistics. Providing company incentive to focus on sustainability. Provide insight in how to be lawful as well as providing assistance to build the business.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The app meeting target sustainability goals. The app not breaking any law.</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Not provide any funding. Block the project via tightening laws etc.</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Funding a legal team to work through regulations. Ensure of the positive impacts the application could have on waste.</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57731341"/>
                  </a:ext>
                </a:extLst>
              </a:tr>
              <a:tr h="898909">
                <a:tc>
                  <a:txBody>
                    <a:bodyPr/>
                    <a:lstStyle/>
                    <a:p>
                      <a:pPr marL="0" marR="0" algn="ctr" fontAlgn="t">
                        <a:spcBef>
                          <a:spcPts val="0"/>
                        </a:spcBef>
                        <a:spcAft>
                          <a:spcPts val="0"/>
                        </a:spcAft>
                      </a:pPr>
                      <a:r>
                        <a:rPr lang="en-GB" sz="900">
                          <a:effectLst/>
                          <a:latin typeface="Calibri" panose="020F0502020204030204" pitchFamily="34" charset="0"/>
                        </a:rPr>
                        <a:t>Employees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Front-end and back-end engineers, customer support, drivers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1200">
                          <a:effectLst/>
                          <a:latin typeface="Calibri" panose="020F0502020204030204" pitchFamily="34" charset="0"/>
                        </a:rPr>
                        <a:t>M</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GB" sz="1200">
                          <a:effectLst/>
                          <a:latin typeface="Calibri" panose="020F0502020204030204" pitchFamily="34" charset="0"/>
                        </a:rPr>
                        <a:t>M</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GB" sz="900">
                          <a:effectLst/>
                          <a:latin typeface="Calibri" panose="020F0502020204030204" pitchFamily="34" charset="0"/>
                        </a:rPr>
                        <a:t>Providing functionality to the business. Customer support will be required for missed deliveries, drivers to do the deliveries, front end to update the websites themes and "keep up with the times", back end to update the app to keep it from bugs as well as add new restaurants and further develop the app.</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Getting paid a sufficient amount. The work to be meaningful. Progress in their career.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Not coming to work. Providing inadequate service.</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Providing work benefits, e.g. pension, discounts, insurances. Keeping regular contact, making them feel part of the company (HR).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47278578"/>
                  </a:ext>
                </a:extLst>
              </a:tr>
              <a:tr h="690007">
                <a:tc>
                  <a:txBody>
                    <a:bodyPr/>
                    <a:lstStyle/>
                    <a:p>
                      <a:pPr marL="0" marR="0" algn="ctr" fontAlgn="t">
                        <a:spcBef>
                          <a:spcPts val="0"/>
                        </a:spcBef>
                        <a:spcAft>
                          <a:spcPts val="0"/>
                        </a:spcAft>
                      </a:pPr>
                      <a:r>
                        <a:rPr lang="en-GB" sz="900">
                          <a:effectLst/>
                          <a:latin typeface="Calibri" panose="020F0502020204030204" pitchFamily="34" charset="0"/>
                        </a:rPr>
                        <a:t>Development team</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Us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1200">
                          <a:effectLst/>
                          <a:latin typeface="Calibri" panose="020F0502020204030204" pitchFamily="34" charset="0"/>
                        </a:rPr>
                        <a:t>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A0000"/>
                    </a:solidFill>
                  </a:tcPr>
                </a:tc>
                <a:tc>
                  <a:txBody>
                    <a:bodyPr/>
                    <a:lstStyle/>
                    <a:p>
                      <a:pPr marL="0" marR="0" algn="ctr" fontAlgn="t">
                        <a:spcBef>
                          <a:spcPts val="0"/>
                        </a:spcBef>
                        <a:spcAft>
                          <a:spcPts val="0"/>
                        </a:spcAft>
                      </a:pPr>
                      <a:r>
                        <a:rPr lang="en-GB" sz="1200">
                          <a:effectLst/>
                          <a:latin typeface="Calibri" panose="020F0502020204030204" pitchFamily="34" charset="0"/>
                        </a:rPr>
                        <a:t>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A0000"/>
                    </a:solidFill>
                  </a:tcPr>
                </a:tc>
                <a:tc>
                  <a:txBody>
                    <a:bodyPr/>
                    <a:lstStyle/>
                    <a:p>
                      <a:pPr marL="0" marR="0" algn="ctr" fontAlgn="t">
                        <a:spcBef>
                          <a:spcPts val="0"/>
                        </a:spcBef>
                        <a:spcAft>
                          <a:spcPts val="0"/>
                        </a:spcAft>
                      </a:pPr>
                      <a:r>
                        <a:rPr lang="en-GB" sz="900">
                          <a:effectLst/>
                          <a:latin typeface="Calibri" panose="020F0502020204030204" pitchFamily="34" charset="0"/>
                        </a:rPr>
                        <a:t>Developing the initial app, possibly providing initial funding. Solely driving the business initially. Pitch to investors, complete surveys, general market research.</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Total entire success in all aspects of the business.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Not researching enough, not doing enough work in general, not preparing enough for initial launch. </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Keep realistic goals, keep regular project health checks to make sure it is going in the right direction and will meet said goals.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23968104"/>
                  </a:ext>
                </a:extLst>
              </a:tr>
              <a:tr h="690007">
                <a:tc>
                  <a:txBody>
                    <a:bodyPr/>
                    <a:lstStyle/>
                    <a:p>
                      <a:pPr marL="0" marR="0" algn="ctr" fontAlgn="t">
                        <a:spcBef>
                          <a:spcPts val="0"/>
                        </a:spcBef>
                        <a:spcAft>
                          <a:spcPts val="0"/>
                        </a:spcAft>
                      </a:pPr>
                      <a:r>
                        <a:rPr lang="en-GB" sz="900">
                          <a:effectLst/>
                          <a:latin typeface="Calibri" panose="020F0502020204030204" pitchFamily="34" charset="0"/>
                        </a:rPr>
                        <a:t>Investor</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Sustainability company, </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1200">
                          <a:effectLst/>
                          <a:latin typeface="Calibri" panose="020F0502020204030204" pitchFamily="34" charset="0"/>
                        </a:rPr>
                        <a:t>L</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00B050"/>
                    </a:solidFill>
                  </a:tcPr>
                </a:tc>
                <a:tc>
                  <a:txBody>
                    <a:bodyPr/>
                    <a:lstStyle/>
                    <a:p>
                      <a:pPr marL="0" marR="0" algn="ctr" fontAlgn="t">
                        <a:spcBef>
                          <a:spcPts val="0"/>
                        </a:spcBef>
                        <a:spcAft>
                          <a:spcPts val="0"/>
                        </a:spcAft>
                      </a:pPr>
                      <a:r>
                        <a:rPr lang="en-GB" sz="1200">
                          <a:effectLst/>
                          <a:latin typeface="Calibri" panose="020F0502020204030204" pitchFamily="34" charset="0"/>
                        </a:rPr>
                        <a:t>M</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GB" sz="900">
                          <a:effectLst/>
                          <a:latin typeface="Calibri" panose="020F0502020204030204" pitchFamily="34" charset="0"/>
                        </a:rPr>
                        <a:t>Providing funding to grow the project. Provide consultancy to build the business.</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Return on investment. Increased reputation in sustainability.</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Not providing enough capital for initial development as well as ongoing if the project is taking a dip.</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GB" sz="900">
                          <a:effectLst/>
                          <a:latin typeface="Calibri" panose="020F0502020204030204" pitchFamily="34" charset="0"/>
                        </a:rPr>
                        <a:t>Carrying out meetings</a:t>
                      </a:r>
                    </a:p>
                    <a:p>
                      <a:pPr marL="0" marR="0" algn="ctr" fontAlgn="t">
                        <a:spcBef>
                          <a:spcPts val="0"/>
                        </a:spcBef>
                        <a:spcAft>
                          <a:spcPts val="0"/>
                        </a:spcAft>
                      </a:pPr>
                      <a:r>
                        <a:rPr lang="en-GB" sz="900">
                          <a:effectLst/>
                          <a:latin typeface="Calibri" panose="020F0502020204030204" pitchFamily="34" charset="0"/>
                        </a:rPr>
                        <a:t>Provide concrete documentation</a:t>
                      </a:r>
                    </a:p>
                    <a:p>
                      <a:pPr marL="0" marR="0" algn="ctr" fontAlgn="t">
                        <a:spcBef>
                          <a:spcPts val="0"/>
                        </a:spcBef>
                        <a:spcAft>
                          <a:spcPts val="0"/>
                        </a:spcAft>
                      </a:pPr>
                      <a:r>
                        <a:rPr lang="en-GB" sz="900">
                          <a:effectLst/>
                          <a:latin typeface="Calibri" panose="020F0502020204030204" pitchFamily="34" charset="0"/>
                        </a:rPr>
                        <a:t>Provide realistic promises and ensure a return on investment</a:t>
                      </a:r>
                    </a:p>
                  </a:txBody>
                  <a:tcPr marL="28515" marR="28515" marT="28515" marB="2851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09316644"/>
                  </a:ext>
                </a:extLst>
              </a:tr>
            </a:tbl>
          </a:graphicData>
        </a:graphic>
      </p:graphicFrame>
    </p:spTree>
    <p:extLst>
      <p:ext uri="{BB962C8B-B14F-4D97-AF65-F5344CB8AC3E}">
        <p14:creationId xmlns:p14="http://schemas.microsoft.com/office/powerpoint/2010/main" val="364965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578A01-5F9A-B161-ED43-8A2426F65B8F}"/>
              </a:ext>
            </a:extLst>
          </p:cNvPr>
          <p:cNvSpPr/>
          <p:nvPr/>
        </p:nvSpPr>
        <p:spPr>
          <a:xfrm>
            <a:off x="1" y="581848"/>
            <a:ext cx="3726426"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 name="Rectangle 4">
            <a:extLst>
              <a:ext uri="{FF2B5EF4-FFF2-40B4-BE49-F238E27FC236}">
                <a16:creationId xmlns:a16="http://schemas.microsoft.com/office/drawing/2014/main" id="{8ED6A2A4-3AFB-D025-8D16-0A96AC623AA8}"/>
              </a:ext>
            </a:extLst>
          </p:cNvPr>
          <p:cNvSpPr/>
          <p:nvPr/>
        </p:nvSpPr>
        <p:spPr>
          <a:xfrm>
            <a:off x="-1" y="3248977"/>
            <a:ext cx="5817571" cy="1346200"/>
          </a:xfrm>
          <a:prstGeom prst="rect">
            <a:avLst/>
          </a:prstGeom>
          <a:solidFill>
            <a:srgbClr val="1C499A">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05B05C8-099A-BCC3-FE11-B0C2EB25A5F3}"/>
              </a:ext>
            </a:extLst>
          </p:cNvPr>
          <p:cNvSpPr>
            <a:spLocks noGrp="1"/>
          </p:cNvSpPr>
          <p:nvPr>
            <p:ph type="title"/>
          </p:nvPr>
        </p:nvSpPr>
        <p:spPr/>
        <p:txBody>
          <a:bodyPr/>
          <a:lstStyle/>
          <a:p>
            <a:r>
              <a:rPr lang="en-GB">
                <a:solidFill>
                  <a:schemeClr val="bg1"/>
                </a:solidFill>
              </a:rPr>
              <a:t>The Idea</a:t>
            </a:r>
          </a:p>
        </p:txBody>
      </p:sp>
      <p:sp>
        <p:nvSpPr>
          <p:cNvPr id="4" name="Arrow: Right 3">
            <a:extLst>
              <a:ext uri="{FF2B5EF4-FFF2-40B4-BE49-F238E27FC236}">
                <a16:creationId xmlns:a16="http://schemas.microsoft.com/office/drawing/2014/main" id="{78EE9A9D-5A7C-D0F5-E3C6-C71B591DD6B4}"/>
              </a:ext>
            </a:extLst>
          </p:cNvPr>
          <p:cNvSpPr/>
          <p:nvPr/>
        </p:nvSpPr>
        <p:spPr>
          <a:xfrm>
            <a:off x="1587610" y="3590768"/>
            <a:ext cx="1192710" cy="660400"/>
          </a:xfrm>
          <a:prstGeom prst="right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4418348-7434-64D5-BD07-B31B54EEF50B}"/>
              </a:ext>
            </a:extLst>
          </p:cNvPr>
          <p:cNvSpPr/>
          <p:nvPr/>
        </p:nvSpPr>
        <p:spPr>
          <a:xfrm>
            <a:off x="2887128" y="3155173"/>
            <a:ext cx="1466850" cy="1486520"/>
          </a:xfrm>
          <a:prstGeom prst="ellipse">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31">
            <a:extLst>
              <a:ext uri="{FF2B5EF4-FFF2-40B4-BE49-F238E27FC236}">
                <a16:creationId xmlns:a16="http://schemas.microsoft.com/office/drawing/2014/main" id="{D31C52C7-FAA5-E518-FD7E-995F92F3A22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16606" y="3243099"/>
            <a:ext cx="1207894" cy="1341450"/>
          </a:xfrm>
          <a:prstGeom prst="rect">
            <a:avLst/>
          </a:prstGeom>
          <a:effectLst>
            <a:outerShdw blurRad="50800" dist="38100" dir="2700000" algn="tl" rotWithShape="0">
              <a:prstClr val="black">
                <a:alpha val="40000"/>
              </a:prstClr>
            </a:outerShdw>
          </a:effectLst>
        </p:spPr>
      </p:pic>
      <p:pic>
        <p:nvPicPr>
          <p:cNvPr id="40" name="Picture 39" descr="A blue line drawing of a bowl of food&#10;&#10;Description automatically generated">
            <a:extLst>
              <a:ext uri="{FF2B5EF4-FFF2-40B4-BE49-F238E27FC236}">
                <a16:creationId xmlns:a16="http://schemas.microsoft.com/office/drawing/2014/main" id="{D13BCD14-290C-77BD-8F92-E80C7AA80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651" y="3355024"/>
            <a:ext cx="1117600" cy="1117600"/>
          </a:xfrm>
          <a:prstGeom prst="ellipse">
            <a:avLst/>
          </a:prstGeom>
          <a:solidFill>
            <a:schemeClr val="bg1"/>
          </a:solidFill>
          <a:ln w="63500" cap="rnd">
            <a:solidFill>
              <a:schemeClr val="bg1"/>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45" name="Arrow: Right 44">
            <a:extLst>
              <a:ext uri="{FF2B5EF4-FFF2-40B4-BE49-F238E27FC236}">
                <a16:creationId xmlns:a16="http://schemas.microsoft.com/office/drawing/2014/main" id="{21DED5A3-0603-FBE3-6B14-70736891ECD2}"/>
              </a:ext>
            </a:extLst>
          </p:cNvPr>
          <p:cNvSpPr/>
          <p:nvPr/>
        </p:nvSpPr>
        <p:spPr>
          <a:xfrm>
            <a:off x="2712570" y="2194607"/>
            <a:ext cx="6210000" cy="900000"/>
          </a:xfrm>
          <a:prstGeom prst="rightArrow">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lumMod val="85000"/>
                  </a:schemeClr>
                </a:solidFill>
              </a:rPr>
              <a:t>Discounted Meals</a:t>
            </a:r>
          </a:p>
        </p:txBody>
      </p:sp>
      <p:sp>
        <p:nvSpPr>
          <p:cNvPr id="48" name="Rectangle 47">
            <a:extLst>
              <a:ext uri="{FF2B5EF4-FFF2-40B4-BE49-F238E27FC236}">
                <a16:creationId xmlns:a16="http://schemas.microsoft.com/office/drawing/2014/main" id="{D48175E2-D22E-28AB-7622-D0A4A2699B4D}"/>
              </a:ext>
            </a:extLst>
          </p:cNvPr>
          <p:cNvSpPr/>
          <p:nvPr/>
        </p:nvSpPr>
        <p:spPr>
          <a:xfrm>
            <a:off x="5817570" y="3247868"/>
            <a:ext cx="6374430" cy="1346200"/>
          </a:xfrm>
          <a:prstGeom prst="rect">
            <a:avLst/>
          </a:prstGeom>
          <a:solidFill>
            <a:srgbClr val="1C499A">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rrow: Right 48">
            <a:extLst>
              <a:ext uri="{FF2B5EF4-FFF2-40B4-BE49-F238E27FC236}">
                <a16:creationId xmlns:a16="http://schemas.microsoft.com/office/drawing/2014/main" id="{254B3D86-8D17-B1B9-A376-B7BD8198AC16}"/>
              </a:ext>
            </a:extLst>
          </p:cNvPr>
          <p:cNvSpPr/>
          <p:nvPr/>
        </p:nvSpPr>
        <p:spPr>
          <a:xfrm>
            <a:off x="2712570" y="1188907"/>
            <a:ext cx="6210000" cy="900000"/>
          </a:xfrm>
          <a:prstGeom prst="rightArrow">
            <a:avLst/>
          </a:prstGeom>
          <a:solidFill>
            <a:schemeClr val="tx2">
              <a:lumMod val="60000"/>
              <a:lumOff val="4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lumMod val="85000"/>
                  </a:schemeClr>
                </a:solidFill>
              </a:rPr>
              <a:t>Fresh Food</a:t>
            </a:r>
          </a:p>
        </p:txBody>
      </p:sp>
      <p:sp>
        <p:nvSpPr>
          <p:cNvPr id="50" name="Arrow: Right 49">
            <a:extLst>
              <a:ext uri="{FF2B5EF4-FFF2-40B4-BE49-F238E27FC236}">
                <a16:creationId xmlns:a16="http://schemas.microsoft.com/office/drawing/2014/main" id="{CE98F524-EC97-BE36-AFDE-01BAAAD72572}"/>
              </a:ext>
            </a:extLst>
          </p:cNvPr>
          <p:cNvSpPr/>
          <p:nvPr/>
        </p:nvSpPr>
        <p:spPr>
          <a:xfrm>
            <a:off x="2759792" y="4769093"/>
            <a:ext cx="6210000" cy="900000"/>
          </a:xfrm>
          <a:prstGeom prst="rightArrow">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lumMod val="85000"/>
                  </a:schemeClr>
                </a:solidFill>
              </a:rPr>
              <a:t>Hungry Customers ++</a:t>
            </a:r>
          </a:p>
        </p:txBody>
      </p:sp>
      <p:sp>
        <p:nvSpPr>
          <p:cNvPr id="51" name="Arrow: Right 50">
            <a:extLst>
              <a:ext uri="{FF2B5EF4-FFF2-40B4-BE49-F238E27FC236}">
                <a16:creationId xmlns:a16="http://schemas.microsoft.com/office/drawing/2014/main" id="{FF0F15D1-07CC-D13A-8BEE-FFFE29BE9754}"/>
              </a:ext>
            </a:extLst>
          </p:cNvPr>
          <p:cNvSpPr/>
          <p:nvPr/>
        </p:nvSpPr>
        <p:spPr>
          <a:xfrm>
            <a:off x="2780320" y="5759084"/>
            <a:ext cx="6210000" cy="900000"/>
          </a:xfrm>
          <a:prstGeom prst="rightArrow">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lumMod val="85000"/>
                  </a:schemeClr>
                </a:solidFill>
              </a:rPr>
              <a:t>Budget Foodies ++</a:t>
            </a:r>
          </a:p>
        </p:txBody>
      </p:sp>
      <p:pic>
        <p:nvPicPr>
          <p:cNvPr id="55" name="Picture 54" descr="A blue and white logo&#10;&#10;Description automatically generated">
            <a:extLst>
              <a:ext uri="{FF2B5EF4-FFF2-40B4-BE49-F238E27FC236}">
                <a16:creationId xmlns:a16="http://schemas.microsoft.com/office/drawing/2014/main" id="{156CCDDB-80A1-04F6-AEA6-ECCEF78E0E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1704" y="3333776"/>
            <a:ext cx="1189515" cy="1189515"/>
          </a:xfrm>
          <a:prstGeom prst="ellipse">
            <a:avLst/>
          </a:prstGeom>
          <a:solidFill>
            <a:schemeClr val="bg1"/>
          </a:solidFill>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57" name="Picture 56" descr="A blue pound symbol with a arrow pointing down&#10;&#10;Description automatically generated">
            <a:extLst>
              <a:ext uri="{FF2B5EF4-FFF2-40B4-BE49-F238E27FC236}">
                <a16:creationId xmlns:a16="http://schemas.microsoft.com/office/drawing/2014/main" id="{23B93B4E-1BDE-B4BB-8452-478F46389E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627" y="3319067"/>
            <a:ext cx="1189514" cy="1189514"/>
          </a:xfrm>
          <a:prstGeom prst="ellipse">
            <a:avLst/>
          </a:prstGeom>
          <a:solidFill>
            <a:schemeClr val="bg1"/>
          </a:solidFill>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62" name="Arrow: Right 61">
            <a:extLst>
              <a:ext uri="{FF2B5EF4-FFF2-40B4-BE49-F238E27FC236}">
                <a16:creationId xmlns:a16="http://schemas.microsoft.com/office/drawing/2014/main" id="{3306974A-5FAB-30DF-1DAE-2968D814D268}"/>
              </a:ext>
            </a:extLst>
          </p:cNvPr>
          <p:cNvSpPr/>
          <p:nvPr/>
        </p:nvSpPr>
        <p:spPr>
          <a:xfrm>
            <a:off x="7046556" y="3590768"/>
            <a:ext cx="1092200" cy="660400"/>
          </a:xfrm>
          <a:prstGeom prst="right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8F81A1F-8B86-ADEF-87A1-D361CA234CE1}"/>
              </a:ext>
            </a:extLst>
          </p:cNvPr>
          <p:cNvSpPr/>
          <p:nvPr/>
        </p:nvSpPr>
        <p:spPr>
          <a:xfrm>
            <a:off x="9602348" y="3568233"/>
            <a:ext cx="1092200" cy="660400"/>
          </a:xfrm>
          <a:prstGeom prst="right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DC6AC15B-AD9A-9F31-3590-165288D25488}"/>
              </a:ext>
            </a:extLst>
          </p:cNvPr>
          <p:cNvSpPr/>
          <p:nvPr/>
        </p:nvSpPr>
        <p:spPr>
          <a:xfrm>
            <a:off x="4153732" y="387797"/>
            <a:ext cx="603999" cy="4156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Arrow: Right 51">
            <a:extLst>
              <a:ext uri="{FF2B5EF4-FFF2-40B4-BE49-F238E27FC236}">
                <a16:creationId xmlns:a16="http://schemas.microsoft.com/office/drawing/2014/main" id="{EDEE0A40-2D0E-660D-FA05-A5D73F043188}"/>
              </a:ext>
            </a:extLst>
          </p:cNvPr>
          <p:cNvSpPr/>
          <p:nvPr/>
        </p:nvSpPr>
        <p:spPr>
          <a:xfrm>
            <a:off x="4490764" y="3606618"/>
            <a:ext cx="1092200" cy="660400"/>
          </a:xfrm>
          <a:prstGeom prst="right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CC4B4CB9-CFBF-658A-E08F-C9B206D26A8D}"/>
              </a:ext>
            </a:extLst>
          </p:cNvPr>
          <p:cNvSpPr/>
          <p:nvPr/>
        </p:nvSpPr>
        <p:spPr>
          <a:xfrm>
            <a:off x="2708672" y="2199921"/>
            <a:ext cx="6210000" cy="900000"/>
          </a:xfrm>
          <a:prstGeom prst="rightArrow">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Discounted Meals</a:t>
            </a:r>
          </a:p>
        </p:txBody>
      </p:sp>
      <p:sp>
        <p:nvSpPr>
          <p:cNvPr id="9" name="Arrow: Right 8">
            <a:extLst>
              <a:ext uri="{FF2B5EF4-FFF2-40B4-BE49-F238E27FC236}">
                <a16:creationId xmlns:a16="http://schemas.microsoft.com/office/drawing/2014/main" id="{9113289B-D989-9909-2C27-8581ABBC1417}"/>
              </a:ext>
            </a:extLst>
          </p:cNvPr>
          <p:cNvSpPr/>
          <p:nvPr/>
        </p:nvSpPr>
        <p:spPr>
          <a:xfrm>
            <a:off x="2708672" y="1188907"/>
            <a:ext cx="6210000" cy="900000"/>
          </a:xfrm>
          <a:prstGeom prst="rightArrow">
            <a:avLst/>
          </a:prstGeom>
          <a:solidFill>
            <a:srgbClr val="1C499A"/>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Fresh Food</a:t>
            </a:r>
          </a:p>
        </p:txBody>
      </p:sp>
      <p:sp>
        <p:nvSpPr>
          <p:cNvPr id="10" name="Arrow: Right 9">
            <a:extLst>
              <a:ext uri="{FF2B5EF4-FFF2-40B4-BE49-F238E27FC236}">
                <a16:creationId xmlns:a16="http://schemas.microsoft.com/office/drawing/2014/main" id="{6F8F1DC7-E51D-FBDC-A9B5-8A03E028618E}"/>
              </a:ext>
            </a:extLst>
          </p:cNvPr>
          <p:cNvSpPr/>
          <p:nvPr/>
        </p:nvSpPr>
        <p:spPr>
          <a:xfrm>
            <a:off x="2755894" y="4769093"/>
            <a:ext cx="6210000" cy="900000"/>
          </a:xfrm>
          <a:prstGeom prst="rightArrow">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Hungry Customers ++</a:t>
            </a:r>
          </a:p>
        </p:txBody>
      </p:sp>
      <p:sp>
        <p:nvSpPr>
          <p:cNvPr id="11" name="Arrow: Right 10">
            <a:extLst>
              <a:ext uri="{FF2B5EF4-FFF2-40B4-BE49-F238E27FC236}">
                <a16:creationId xmlns:a16="http://schemas.microsoft.com/office/drawing/2014/main" id="{26D2CA96-DBDD-C413-7AE8-721314AE906C}"/>
              </a:ext>
            </a:extLst>
          </p:cNvPr>
          <p:cNvSpPr/>
          <p:nvPr/>
        </p:nvSpPr>
        <p:spPr>
          <a:xfrm>
            <a:off x="2776422" y="5759084"/>
            <a:ext cx="6210000" cy="900000"/>
          </a:xfrm>
          <a:prstGeom prst="rightArrow">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Budget Foodies ++</a:t>
            </a:r>
          </a:p>
        </p:txBody>
      </p:sp>
      <p:sp>
        <p:nvSpPr>
          <p:cNvPr id="13" name="Oval 12">
            <a:extLst>
              <a:ext uri="{FF2B5EF4-FFF2-40B4-BE49-F238E27FC236}">
                <a16:creationId xmlns:a16="http://schemas.microsoft.com/office/drawing/2014/main" id="{51A78EE7-1924-9B40-BCE6-994690A66554}"/>
              </a:ext>
            </a:extLst>
          </p:cNvPr>
          <p:cNvSpPr/>
          <p:nvPr/>
        </p:nvSpPr>
        <p:spPr>
          <a:xfrm>
            <a:off x="10705803" y="3157150"/>
            <a:ext cx="1466850" cy="148652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blue person icon on a black background&#10;&#10;Description automatically generated">
            <a:extLst>
              <a:ext uri="{FF2B5EF4-FFF2-40B4-BE49-F238E27FC236}">
                <a16:creationId xmlns:a16="http://schemas.microsoft.com/office/drawing/2014/main" id="{204CF6B3-40D8-B2A6-16FA-9C0B0D62D0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78254" y="3181089"/>
            <a:ext cx="1479886" cy="1403460"/>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833925678"/>
      </p:ext>
    </p:extLst>
  </p:cSld>
  <p:clrMapOvr>
    <a:masterClrMapping/>
  </p:clrMapOvr>
  <mc:AlternateContent xmlns:mc="http://schemas.openxmlformats.org/markup-compatibility/2006" xmlns:p14="http://schemas.microsoft.com/office/powerpoint/2010/main">
    <mc:Choice Requires="p14">
      <p:transition spd="slow" p14:dur="2000" advTm="17423"/>
    </mc:Choice>
    <mc:Fallback xmlns="">
      <p:transition spd="slow" advTm="174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animBg="1"/>
      <p:bldP spid="62" grpId="0" animBg="1"/>
      <p:bldP spid="63" grpId="0" animBg="1"/>
      <p:bldP spid="52" grpId="0" animBg="1"/>
      <p:bldP spid="8" grpId="0" animBg="1"/>
      <p:bldP spid="9" grpId="0" animBg="1"/>
      <p:bldP spid="10"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EAA7A6-BB24-FBBA-6F06-3130DB75967E}"/>
              </a:ext>
            </a:extLst>
          </p:cNvPr>
          <p:cNvSpPr/>
          <p:nvPr/>
        </p:nvSpPr>
        <p:spPr>
          <a:xfrm>
            <a:off x="0" y="581848"/>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F411DE4D-D434-5C79-F584-CEFE3AFC8D76}"/>
              </a:ext>
            </a:extLst>
          </p:cNvPr>
          <p:cNvSpPr>
            <a:spLocks noGrp="1"/>
          </p:cNvSpPr>
          <p:nvPr>
            <p:ph type="title"/>
          </p:nvPr>
        </p:nvSpPr>
        <p:spPr/>
        <p:txBody>
          <a:bodyPr/>
          <a:lstStyle/>
          <a:p>
            <a:r>
              <a:rPr lang="en-GB">
                <a:solidFill>
                  <a:schemeClr val="bg1"/>
                </a:solidFill>
              </a:rPr>
              <a:t>Appendix   </a:t>
            </a:r>
            <a:r>
              <a:rPr lang="en-GB"/>
              <a:t>Affiliate Survey</a:t>
            </a:r>
          </a:p>
        </p:txBody>
      </p:sp>
      <p:graphicFrame>
        <p:nvGraphicFramePr>
          <p:cNvPr id="3" name="Chart 2">
            <a:extLst>
              <a:ext uri="{FF2B5EF4-FFF2-40B4-BE49-F238E27FC236}">
                <a16:creationId xmlns:a16="http://schemas.microsoft.com/office/drawing/2014/main" id="{EE6A8EE8-B137-805D-65B4-C4C934AF447C}"/>
              </a:ext>
            </a:extLst>
          </p:cNvPr>
          <p:cNvGraphicFramePr>
            <a:graphicFrameLocks/>
          </p:cNvGraphicFramePr>
          <p:nvPr>
            <p:extLst>
              <p:ext uri="{D42A27DB-BD31-4B8C-83A1-F6EECF244321}">
                <p14:modId xmlns:p14="http://schemas.microsoft.com/office/powerpoint/2010/main" val="1037384290"/>
              </p:ext>
            </p:extLst>
          </p:nvPr>
        </p:nvGraphicFramePr>
        <p:xfrm>
          <a:off x="838200" y="2078992"/>
          <a:ext cx="3554896" cy="19635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C6DA1028-CC2B-2FD2-148D-3A3EA54DCF82}"/>
              </a:ext>
              <a:ext uri="{147F2762-F138-4A5C-976F-8EAC2B608ADB}">
                <a16:predDERef xmlns:a16="http://schemas.microsoft.com/office/drawing/2014/main" pred="{EE6A8EE8-B137-805D-65B4-C4C934AF447C}"/>
              </a:ext>
            </a:extLst>
          </p:cNvPr>
          <p:cNvGraphicFramePr>
            <a:graphicFrameLocks/>
          </p:cNvGraphicFramePr>
          <p:nvPr>
            <p:extLst>
              <p:ext uri="{D42A27DB-BD31-4B8C-83A1-F6EECF244321}">
                <p14:modId xmlns:p14="http://schemas.microsoft.com/office/powerpoint/2010/main" val="1471516712"/>
              </p:ext>
            </p:extLst>
          </p:nvPr>
        </p:nvGraphicFramePr>
        <p:xfrm>
          <a:off x="4093844" y="2077293"/>
          <a:ext cx="4057649" cy="21042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5FA6F19-91C6-8672-5C2F-A647EDC48D3E}"/>
              </a:ext>
              <a:ext uri="{147F2762-F138-4A5C-976F-8EAC2B608ADB}">
                <a16:predDERef xmlns:a16="http://schemas.microsoft.com/office/drawing/2014/main" pred="{C6DA1028-CC2B-2FD2-148D-3A3EA54DCF82}"/>
              </a:ext>
            </a:extLst>
          </p:cNvPr>
          <p:cNvGraphicFramePr>
            <a:graphicFrameLocks/>
          </p:cNvGraphicFramePr>
          <p:nvPr>
            <p:extLst>
              <p:ext uri="{D42A27DB-BD31-4B8C-83A1-F6EECF244321}">
                <p14:modId xmlns:p14="http://schemas.microsoft.com/office/powerpoint/2010/main" val="1508108535"/>
              </p:ext>
            </p:extLst>
          </p:nvPr>
        </p:nvGraphicFramePr>
        <p:xfrm>
          <a:off x="7798907" y="2077293"/>
          <a:ext cx="3829876" cy="21042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A5293C27-68D4-1C2F-752C-2DD516B77C5E}"/>
              </a:ext>
              <a:ext uri="{147F2762-F138-4A5C-976F-8EAC2B608ADB}">
                <a16:predDERef xmlns:a16="http://schemas.microsoft.com/office/drawing/2014/main" pred="{C5FA6F19-91C6-8672-5C2F-A647EDC48D3E}"/>
              </a:ext>
            </a:extLst>
          </p:cNvPr>
          <p:cNvGraphicFramePr>
            <a:graphicFrameLocks/>
          </p:cNvGraphicFramePr>
          <p:nvPr>
            <p:extLst>
              <p:ext uri="{D42A27DB-BD31-4B8C-83A1-F6EECF244321}">
                <p14:modId xmlns:p14="http://schemas.microsoft.com/office/powerpoint/2010/main" val="231485581"/>
              </p:ext>
            </p:extLst>
          </p:nvPr>
        </p:nvGraphicFramePr>
        <p:xfrm>
          <a:off x="2701459" y="4276716"/>
          <a:ext cx="4057649" cy="20900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8FDBF240-0648-0AA4-53E9-0385F9CAD799}"/>
              </a:ext>
              <a:ext uri="{147F2762-F138-4A5C-976F-8EAC2B608ADB}">
                <a16:predDERef xmlns:a16="http://schemas.microsoft.com/office/drawing/2014/main" pred="{A5293C27-68D4-1C2F-752C-2DD516B77C5E}"/>
              </a:ext>
            </a:extLst>
          </p:cNvPr>
          <p:cNvGraphicFramePr>
            <a:graphicFrameLocks/>
          </p:cNvGraphicFramePr>
          <p:nvPr>
            <p:extLst>
              <p:ext uri="{D42A27DB-BD31-4B8C-83A1-F6EECF244321}">
                <p14:modId xmlns:p14="http://schemas.microsoft.com/office/powerpoint/2010/main" val="193846887"/>
              </p:ext>
            </p:extLst>
          </p:nvPr>
        </p:nvGraphicFramePr>
        <p:xfrm>
          <a:off x="6450496" y="4276715"/>
          <a:ext cx="3508514" cy="210420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5754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C2D09D-32E7-9449-3A84-9F88B4092C44}"/>
              </a:ext>
            </a:extLst>
          </p:cNvPr>
          <p:cNvSpPr/>
          <p:nvPr/>
        </p:nvSpPr>
        <p:spPr>
          <a:xfrm>
            <a:off x="0" y="681037"/>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 name="Title 1">
            <a:extLst>
              <a:ext uri="{FF2B5EF4-FFF2-40B4-BE49-F238E27FC236}">
                <a16:creationId xmlns:a16="http://schemas.microsoft.com/office/drawing/2014/main" id="{CCC02C54-7610-CC9E-08BB-B7D2BF955CF7}"/>
              </a:ext>
            </a:extLst>
          </p:cNvPr>
          <p:cNvSpPr txBox="1">
            <a:spLocks/>
          </p:cNvSpPr>
          <p:nvPr/>
        </p:nvSpPr>
        <p:spPr>
          <a:xfrm>
            <a:off x="838200" y="4643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a:solidFill>
                  <a:schemeClr val="bg1"/>
                </a:solidFill>
              </a:rPr>
              <a:t>Appendix   </a:t>
            </a:r>
            <a:r>
              <a:rPr lang="en-GB"/>
              <a:t>Customer Survey</a:t>
            </a:r>
          </a:p>
        </p:txBody>
      </p:sp>
      <p:graphicFrame>
        <p:nvGraphicFramePr>
          <p:cNvPr id="10" name="Chart 9">
            <a:extLst>
              <a:ext uri="{FF2B5EF4-FFF2-40B4-BE49-F238E27FC236}">
                <a16:creationId xmlns:a16="http://schemas.microsoft.com/office/drawing/2014/main" id="{6AC4FC9A-3D07-ABF0-AB44-AAA07A731B6B}"/>
              </a:ext>
            </a:extLst>
          </p:cNvPr>
          <p:cNvGraphicFramePr>
            <a:graphicFrameLocks/>
          </p:cNvGraphicFramePr>
          <p:nvPr>
            <p:extLst>
              <p:ext uri="{D42A27DB-BD31-4B8C-83A1-F6EECF244321}">
                <p14:modId xmlns:p14="http://schemas.microsoft.com/office/powerpoint/2010/main" val="841769408"/>
              </p:ext>
            </p:extLst>
          </p:nvPr>
        </p:nvGraphicFramePr>
        <p:xfrm>
          <a:off x="4281948" y="193006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D5036290-1F93-43F1-9C81-F842DFA73E6A}"/>
              </a:ext>
            </a:extLst>
          </p:cNvPr>
          <p:cNvGraphicFramePr>
            <a:graphicFrameLocks/>
          </p:cNvGraphicFramePr>
          <p:nvPr>
            <p:extLst>
              <p:ext uri="{D42A27DB-BD31-4B8C-83A1-F6EECF244321}">
                <p14:modId xmlns:p14="http://schemas.microsoft.com/office/powerpoint/2010/main" val="506571507"/>
              </p:ext>
            </p:extLst>
          </p:nvPr>
        </p:nvGraphicFramePr>
        <p:xfrm>
          <a:off x="437395" y="1936443"/>
          <a:ext cx="4717774" cy="28690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43DEE515-704F-4321-D96E-5165C933254D}"/>
              </a:ext>
            </a:extLst>
          </p:cNvPr>
          <p:cNvGraphicFramePr>
            <a:graphicFrameLocks/>
          </p:cNvGraphicFramePr>
          <p:nvPr>
            <p:extLst>
              <p:ext uri="{D42A27DB-BD31-4B8C-83A1-F6EECF244321}">
                <p14:modId xmlns:p14="http://schemas.microsoft.com/office/powerpoint/2010/main" val="306026570"/>
              </p:ext>
            </p:extLst>
          </p:nvPr>
        </p:nvGraphicFramePr>
        <p:xfrm>
          <a:off x="7402328" y="1936443"/>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5" name="Picture 14">
            <a:extLst>
              <a:ext uri="{FF2B5EF4-FFF2-40B4-BE49-F238E27FC236}">
                <a16:creationId xmlns:a16="http://schemas.microsoft.com/office/drawing/2014/main" id="{7D5F74C6-19A2-A350-3657-0D58FD692B0D}"/>
              </a:ext>
            </a:extLst>
          </p:cNvPr>
          <p:cNvPicPr>
            <a:picLocks noChangeAspect="1"/>
          </p:cNvPicPr>
          <p:nvPr/>
        </p:nvPicPr>
        <p:blipFill>
          <a:blip r:embed="rId5"/>
          <a:stretch>
            <a:fillRect/>
          </a:stretch>
        </p:blipFill>
        <p:spPr>
          <a:xfrm rot="10800000">
            <a:off x="22123" y="4144228"/>
            <a:ext cx="612957" cy="2713772"/>
          </a:xfrm>
          <a:prstGeom prst="rect">
            <a:avLst/>
          </a:prstGeom>
        </p:spPr>
      </p:pic>
      <p:sp>
        <p:nvSpPr>
          <p:cNvPr id="16" name="TextBox 15">
            <a:extLst>
              <a:ext uri="{FF2B5EF4-FFF2-40B4-BE49-F238E27FC236}">
                <a16:creationId xmlns:a16="http://schemas.microsoft.com/office/drawing/2014/main" id="{EDC7B5A5-266F-D3FC-96EC-AC5F2F729F2B}"/>
              </a:ext>
            </a:extLst>
          </p:cNvPr>
          <p:cNvSpPr txBox="1"/>
          <p:nvPr/>
        </p:nvSpPr>
        <p:spPr>
          <a:xfrm>
            <a:off x="635079" y="5331837"/>
            <a:ext cx="25210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Adelle Sans" panose="02000503000000020004" pitchFamily="2" charset="0"/>
                <a:cs typeface="Arial"/>
              </a:rPr>
              <a:t>Once or twice a month</a:t>
            </a:r>
            <a:endParaRPr lang="en-GB" sz="1600">
              <a:latin typeface="Adelle Sans" panose="02000503000000020004" pitchFamily="2" charset="0"/>
            </a:endParaRPr>
          </a:p>
        </p:txBody>
      </p:sp>
      <p:sp>
        <p:nvSpPr>
          <p:cNvPr id="17" name="TextBox 16">
            <a:extLst>
              <a:ext uri="{FF2B5EF4-FFF2-40B4-BE49-F238E27FC236}">
                <a16:creationId xmlns:a16="http://schemas.microsoft.com/office/drawing/2014/main" id="{9ED82786-1135-9F93-CD76-ED69BD3264C5}"/>
              </a:ext>
            </a:extLst>
          </p:cNvPr>
          <p:cNvSpPr txBox="1"/>
          <p:nvPr/>
        </p:nvSpPr>
        <p:spPr>
          <a:xfrm>
            <a:off x="635079" y="4815489"/>
            <a:ext cx="222610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Adelle Sans" panose="02000503000000020004" pitchFamily="2" charset="0"/>
                <a:cs typeface="Arial"/>
              </a:rPr>
              <a:t>Once or twice a year</a:t>
            </a:r>
            <a:endParaRPr lang="en-GB" sz="1600">
              <a:latin typeface="Adelle Sans" panose="02000503000000020004" pitchFamily="2" charset="0"/>
            </a:endParaRPr>
          </a:p>
        </p:txBody>
      </p:sp>
      <p:sp>
        <p:nvSpPr>
          <p:cNvPr id="18" name="TextBox 17">
            <a:extLst>
              <a:ext uri="{FF2B5EF4-FFF2-40B4-BE49-F238E27FC236}">
                <a16:creationId xmlns:a16="http://schemas.microsoft.com/office/drawing/2014/main" id="{95959C2E-B8BA-C5BC-C8B6-ED594465AE58}"/>
              </a:ext>
            </a:extLst>
          </p:cNvPr>
          <p:cNvSpPr txBox="1"/>
          <p:nvPr/>
        </p:nvSpPr>
        <p:spPr>
          <a:xfrm>
            <a:off x="635079" y="4240838"/>
            <a:ext cx="131257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Adelle Sans" panose="02000503000000020004" pitchFamily="2" charset="0"/>
                <a:cs typeface="Arial"/>
              </a:rPr>
              <a:t>Never</a:t>
            </a:r>
            <a:endParaRPr lang="en-GB" sz="1600">
              <a:latin typeface="Adelle Sans" panose="02000503000000020004" pitchFamily="2" charset="0"/>
            </a:endParaRPr>
          </a:p>
        </p:txBody>
      </p:sp>
      <p:sp>
        <p:nvSpPr>
          <p:cNvPr id="19" name="TextBox 18">
            <a:extLst>
              <a:ext uri="{FF2B5EF4-FFF2-40B4-BE49-F238E27FC236}">
                <a16:creationId xmlns:a16="http://schemas.microsoft.com/office/drawing/2014/main" id="{530A29EF-B3D6-2D34-3D1F-F986E521D38F}"/>
              </a:ext>
            </a:extLst>
          </p:cNvPr>
          <p:cNvSpPr txBox="1"/>
          <p:nvPr/>
        </p:nvSpPr>
        <p:spPr>
          <a:xfrm>
            <a:off x="675912" y="5868447"/>
            <a:ext cx="31011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Adelle Sans" panose="02000503000000020004" pitchFamily="2" charset="0"/>
                <a:cs typeface="Arial"/>
              </a:rPr>
              <a:t>Once or twice a week</a:t>
            </a:r>
            <a:endParaRPr lang="en-GB" sz="1600">
              <a:latin typeface="Adelle Sans" panose="02000503000000020004" pitchFamily="2" charset="0"/>
            </a:endParaRPr>
          </a:p>
        </p:txBody>
      </p:sp>
      <p:sp>
        <p:nvSpPr>
          <p:cNvPr id="20" name="TextBox 19">
            <a:extLst>
              <a:ext uri="{FF2B5EF4-FFF2-40B4-BE49-F238E27FC236}">
                <a16:creationId xmlns:a16="http://schemas.microsoft.com/office/drawing/2014/main" id="{832B1E04-CA71-5386-8B6A-78DC2E7DA7F3}"/>
              </a:ext>
            </a:extLst>
          </p:cNvPr>
          <p:cNvSpPr txBox="1"/>
          <p:nvPr/>
        </p:nvSpPr>
        <p:spPr>
          <a:xfrm>
            <a:off x="635079" y="6402193"/>
            <a:ext cx="36468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Adelle Sans" panose="02000503000000020004" pitchFamily="2" charset="0"/>
                <a:cs typeface="Arial"/>
              </a:rPr>
              <a:t>More than once or twice a week</a:t>
            </a:r>
            <a:endParaRPr lang="en-GB" sz="1600">
              <a:latin typeface="Adelle Sans" panose="02000503000000020004" pitchFamily="2" charset="0"/>
            </a:endParaRPr>
          </a:p>
        </p:txBody>
      </p:sp>
      <p:graphicFrame>
        <p:nvGraphicFramePr>
          <p:cNvPr id="22" name="Chart 21">
            <a:extLst>
              <a:ext uri="{FF2B5EF4-FFF2-40B4-BE49-F238E27FC236}">
                <a16:creationId xmlns:a16="http://schemas.microsoft.com/office/drawing/2014/main" id="{43DEE515-704F-4321-D96E-5165C933254D}"/>
              </a:ext>
            </a:extLst>
          </p:cNvPr>
          <p:cNvGraphicFramePr>
            <a:graphicFrameLocks/>
          </p:cNvGraphicFramePr>
          <p:nvPr>
            <p:extLst>
              <p:ext uri="{D42A27DB-BD31-4B8C-83A1-F6EECF244321}">
                <p14:modId xmlns:p14="http://schemas.microsoft.com/office/powerpoint/2010/main" val="970350452"/>
              </p:ext>
            </p:extLst>
          </p:nvPr>
        </p:nvGraphicFramePr>
        <p:xfrm>
          <a:off x="7894803" y="1920694"/>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590536BB-C5CE-7C1B-F808-E60D6826A141}"/>
              </a:ext>
            </a:extLst>
          </p:cNvPr>
          <p:cNvSpPr txBox="1"/>
          <p:nvPr/>
        </p:nvSpPr>
        <p:spPr>
          <a:xfrm>
            <a:off x="147171" y="1581565"/>
            <a:ext cx="5137352" cy="307777"/>
          </a:xfrm>
          <a:prstGeom prst="rect">
            <a:avLst/>
          </a:prstGeom>
          <a:noFill/>
        </p:spPr>
        <p:txBody>
          <a:bodyPr wrap="square" rtlCol="0">
            <a:spAutoFit/>
          </a:bodyPr>
          <a:lstStyle/>
          <a:p>
            <a:r>
              <a:rPr lang="en-GB" sz="1400"/>
              <a:t>60 Respondents ranging from “18-24” to “65+”</a:t>
            </a:r>
          </a:p>
        </p:txBody>
      </p:sp>
      <p:pic>
        <p:nvPicPr>
          <p:cNvPr id="28" name="Picture 27">
            <a:extLst>
              <a:ext uri="{FF2B5EF4-FFF2-40B4-BE49-F238E27FC236}">
                <a16:creationId xmlns:a16="http://schemas.microsoft.com/office/drawing/2014/main" id="{34E16A97-F79F-39FB-F19E-6227BB081AB2}"/>
              </a:ext>
            </a:extLst>
          </p:cNvPr>
          <p:cNvPicPr>
            <a:picLocks noChangeAspect="1"/>
          </p:cNvPicPr>
          <p:nvPr/>
        </p:nvPicPr>
        <p:blipFill>
          <a:blip r:embed="rId7"/>
          <a:stretch>
            <a:fillRect/>
          </a:stretch>
        </p:blipFill>
        <p:spPr>
          <a:xfrm>
            <a:off x="4290917" y="4587513"/>
            <a:ext cx="3520678" cy="2160261"/>
          </a:xfrm>
          <a:prstGeom prst="rect">
            <a:avLst/>
          </a:prstGeom>
        </p:spPr>
      </p:pic>
      <p:pic>
        <p:nvPicPr>
          <p:cNvPr id="30" name="Picture 29">
            <a:extLst>
              <a:ext uri="{FF2B5EF4-FFF2-40B4-BE49-F238E27FC236}">
                <a16:creationId xmlns:a16="http://schemas.microsoft.com/office/drawing/2014/main" id="{C0CE530C-49CA-C197-51B2-334EB0575730}"/>
              </a:ext>
            </a:extLst>
          </p:cNvPr>
          <p:cNvPicPr>
            <a:picLocks noChangeAspect="1"/>
          </p:cNvPicPr>
          <p:nvPr/>
        </p:nvPicPr>
        <p:blipFill>
          <a:blip r:embed="rId8"/>
          <a:stretch>
            <a:fillRect/>
          </a:stretch>
        </p:blipFill>
        <p:spPr>
          <a:xfrm>
            <a:off x="8288099" y="4604553"/>
            <a:ext cx="3219558" cy="2126183"/>
          </a:xfrm>
          <a:prstGeom prst="rect">
            <a:avLst/>
          </a:prstGeom>
        </p:spPr>
      </p:pic>
    </p:spTree>
    <p:extLst>
      <p:ext uri="{BB962C8B-B14F-4D97-AF65-F5344CB8AC3E}">
        <p14:creationId xmlns:p14="http://schemas.microsoft.com/office/powerpoint/2010/main" val="278451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2BA87-EC99-FF52-43EB-20F980875CE5}"/>
              </a:ext>
            </a:extLst>
          </p:cNvPr>
          <p:cNvSpPr/>
          <p:nvPr/>
        </p:nvSpPr>
        <p:spPr>
          <a:xfrm>
            <a:off x="0" y="681037"/>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 name="Title 1">
            <a:extLst>
              <a:ext uri="{FF2B5EF4-FFF2-40B4-BE49-F238E27FC236}">
                <a16:creationId xmlns:a16="http://schemas.microsoft.com/office/drawing/2014/main" id="{99AE6F90-0120-4C6F-6C14-40E8B0DC2080}"/>
              </a:ext>
            </a:extLst>
          </p:cNvPr>
          <p:cNvSpPr txBox="1">
            <a:spLocks/>
          </p:cNvSpPr>
          <p:nvPr/>
        </p:nvSpPr>
        <p:spPr>
          <a:xfrm>
            <a:off x="838200" y="4643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a:solidFill>
                  <a:schemeClr val="bg1"/>
                </a:solidFill>
              </a:rPr>
              <a:t>Appendix</a:t>
            </a:r>
            <a:endParaRPr lang="en-GB"/>
          </a:p>
        </p:txBody>
      </p:sp>
      <p:pic>
        <p:nvPicPr>
          <p:cNvPr id="7" name="Picture 6">
            <a:extLst>
              <a:ext uri="{FF2B5EF4-FFF2-40B4-BE49-F238E27FC236}">
                <a16:creationId xmlns:a16="http://schemas.microsoft.com/office/drawing/2014/main" id="{228FEC91-5296-C70F-EE3A-10BFD1466EED}"/>
              </a:ext>
            </a:extLst>
          </p:cNvPr>
          <p:cNvPicPr>
            <a:picLocks noChangeAspect="1"/>
          </p:cNvPicPr>
          <p:nvPr/>
        </p:nvPicPr>
        <p:blipFill>
          <a:blip r:embed="rId2"/>
          <a:stretch>
            <a:fillRect/>
          </a:stretch>
        </p:blipFill>
        <p:spPr>
          <a:xfrm>
            <a:off x="359932" y="3011714"/>
            <a:ext cx="11426667" cy="2465657"/>
          </a:xfrm>
          <a:prstGeom prst="rect">
            <a:avLst/>
          </a:prstGeom>
        </p:spPr>
      </p:pic>
    </p:spTree>
    <p:extLst>
      <p:ext uri="{BB962C8B-B14F-4D97-AF65-F5344CB8AC3E}">
        <p14:creationId xmlns:p14="http://schemas.microsoft.com/office/powerpoint/2010/main" val="15819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2BA87-EC99-FF52-43EB-20F980875CE5}"/>
              </a:ext>
            </a:extLst>
          </p:cNvPr>
          <p:cNvSpPr/>
          <p:nvPr/>
        </p:nvSpPr>
        <p:spPr>
          <a:xfrm>
            <a:off x="0" y="681037"/>
            <a:ext cx="4057650" cy="799277"/>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 name="Title 1">
            <a:extLst>
              <a:ext uri="{FF2B5EF4-FFF2-40B4-BE49-F238E27FC236}">
                <a16:creationId xmlns:a16="http://schemas.microsoft.com/office/drawing/2014/main" id="{99AE6F90-0120-4C6F-6C14-40E8B0DC2080}"/>
              </a:ext>
            </a:extLst>
          </p:cNvPr>
          <p:cNvSpPr txBox="1">
            <a:spLocks/>
          </p:cNvSpPr>
          <p:nvPr/>
        </p:nvSpPr>
        <p:spPr>
          <a:xfrm>
            <a:off x="838200" y="4643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r>
              <a:rPr lang="en-GB">
                <a:solidFill>
                  <a:schemeClr val="bg1"/>
                </a:solidFill>
              </a:rPr>
              <a:t>Appendix</a:t>
            </a:r>
            <a:endParaRPr lang="en-GB"/>
          </a:p>
        </p:txBody>
      </p:sp>
      <p:pic>
        <p:nvPicPr>
          <p:cNvPr id="9" name="Picture 8">
            <a:extLst>
              <a:ext uri="{FF2B5EF4-FFF2-40B4-BE49-F238E27FC236}">
                <a16:creationId xmlns:a16="http://schemas.microsoft.com/office/drawing/2014/main" id="{41610907-1466-22B3-AAFF-1C4E881674E4}"/>
              </a:ext>
            </a:extLst>
          </p:cNvPr>
          <p:cNvPicPr>
            <a:picLocks noChangeAspect="1"/>
          </p:cNvPicPr>
          <p:nvPr/>
        </p:nvPicPr>
        <p:blipFill>
          <a:blip r:embed="rId2"/>
          <a:stretch>
            <a:fillRect/>
          </a:stretch>
        </p:blipFill>
        <p:spPr>
          <a:xfrm>
            <a:off x="388095" y="2354427"/>
            <a:ext cx="11415810" cy="3444029"/>
          </a:xfrm>
          <a:prstGeom prst="rect">
            <a:avLst/>
          </a:prstGeom>
        </p:spPr>
      </p:pic>
    </p:spTree>
    <p:extLst>
      <p:ext uri="{BB962C8B-B14F-4D97-AF65-F5344CB8AC3E}">
        <p14:creationId xmlns:p14="http://schemas.microsoft.com/office/powerpoint/2010/main" val="266301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81B54DE-083F-0DAC-FF2E-1D4B71E6656F}"/>
              </a:ext>
            </a:extLst>
          </p:cNvPr>
          <p:cNvSpPr/>
          <p:nvPr/>
        </p:nvSpPr>
        <p:spPr>
          <a:xfrm>
            <a:off x="0" y="5537200"/>
            <a:ext cx="12192000" cy="1320800"/>
          </a:xfrm>
          <a:prstGeom prst="rect">
            <a:avLst/>
          </a:prstGeom>
          <a:solidFill>
            <a:srgbClr val="1C4A98">
              <a:alpha val="81000"/>
            </a:srgbClr>
          </a:solidFill>
          <a:ln>
            <a:solidFill>
              <a:schemeClr val="accent1">
                <a:shade val="15000"/>
                <a:alpha val="4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FB0AD54-55F8-FEE7-76A0-EB92F80EA6C6}"/>
              </a:ext>
            </a:extLst>
          </p:cNvPr>
          <p:cNvSpPr/>
          <p:nvPr/>
        </p:nvSpPr>
        <p:spPr>
          <a:xfrm>
            <a:off x="685800" y="2476500"/>
            <a:ext cx="3060700" cy="4381500"/>
          </a:xfrm>
          <a:prstGeom prst="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b="1">
              <a:solidFill>
                <a:schemeClr val="bg1">
                  <a:lumMod val="85000"/>
                </a:schemeClr>
              </a:solidFill>
              <a:latin typeface="Adelle Sans"/>
              <a:cs typeface="Calibri"/>
            </a:endParaRPr>
          </a:p>
          <a:p>
            <a:pPr algn="ctr"/>
            <a:endParaRPr lang="en-GB">
              <a:solidFill>
                <a:schemeClr val="bg1">
                  <a:lumMod val="85000"/>
                </a:schemeClr>
              </a:solidFill>
            </a:endParaRPr>
          </a:p>
          <a:p>
            <a:pPr algn="ctr"/>
            <a:endParaRPr lang="en-GB">
              <a:solidFill>
                <a:schemeClr val="bg1">
                  <a:lumMod val="85000"/>
                </a:schemeClr>
              </a:solidFill>
            </a:endParaRPr>
          </a:p>
          <a:p>
            <a:pPr algn="ctr"/>
            <a:endParaRPr lang="en-GB">
              <a:solidFill>
                <a:schemeClr val="bg1">
                  <a:lumMod val="85000"/>
                </a:schemeClr>
              </a:solidFill>
            </a:endParaRPr>
          </a:p>
          <a:p>
            <a:pPr algn="ctr"/>
            <a:r>
              <a:rPr lang="en-GB">
                <a:solidFill>
                  <a:schemeClr val="bg1">
                    <a:lumMod val="85000"/>
                  </a:schemeClr>
                </a:solidFill>
              </a:rPr>
              <a:t>“We throw away 5 pizzas daily, and there’s even more wastage… deserts and starters”</a:t>
            </a:r>
          </a:p>
          <a:p>
            <a:pPr algn="ctr"/>
            <a:endParaRPr lang="en-GB">
              <a:solidFill>
                <a:schemeClr val="bg1">
                  <a:lumMod val="85000"/>
                </a:schemeClr>
              </a:solidFill>
            </a:endParaRPr>
          </a:p>
          <a:p>
            <a:pPr algn="ctr"/>
            <a:r>
              <a:rPr lang="en-GB" sz="1800">
                <a:solidFill>
                  <a:schemeClr val="bg1">
                    <a:lumMod val="85000"/>
                  </a:schemeClr>
                </a:solidFill>
                <a:effectLst/>
                <a:ea typeface="Calibri" panose="020F0502020204030204" pitchFamily="34" charset="0"/>
                <a:cs typeface="Times New Roman"/>
              </a:rPr>
              <a:t>“</a:t>
            </a:r>
            <a:r>
              <a:rPr lang="en-GB" sz="1800" err="1">
                <a:solidFill>
                  <a:schemeClr val="bg1">
                    <a:lumMod val="85000"/>
                  </a:schemeClr>
                </a:solidFill>
                <a:effectLst/>
                <a:ea typeface="Calibri" panose="020F0502020204030204" pitchFamily="34" charset="0"/>
                <a:cs typeface="Times New Roman"/>
              </a:rPr>
              <a:t>TooGoodToGo</a:t>
            </a:r>
            <a:r>
              <a:rPr lang="en-GB" sz="1800">
                <a:solidFill>
                  <a:schemeClr val="bg1">
                    <a:lumMod val="85000"/>
                  </a:schemeClr>
                </a:solidFill>
                <a:effectLst/>
                <a:ea typeface="Calibri" panose="020F0502020204030204" pitchFamily="34" charset="0"/>
                <a:cs typeface="Times New Roman"/>
              </a:rPr>
              <a:t> makes it harder for us to consider stock…</a:t>
            </a:r>
            <a:r>
              <a:rPr lang="en-GB">
                <a:solidFill>
                  <a:schemeClr val="bg1">
                    <a:lumMod val="85000"/>
                  </a:schemeClr>
                </a:solidFill>
                <a:ea typeface="Calibri" panose="020F0502020204030204" pitchFamily="34" charset="0"/>
                <a:cs typeface="Times New Roman"/>
              </a:rPr>
              <a:t> </a:t>
            </a:r>
            <a:r>
              <a:rPr lang="en-GB" sz="1800">
                <a:solidFill>
                  <a:schemeClr val="bg1">
                    <a:lumMod val="85000"/>
                  </a:schemeClr>
                </a:solidFill>
                <a:effectLst/>
                <a:ea typeface="Calibri" panose="020F0502020204030204" pitchFamily="34" charset="0"/>
                <a:cs typeface="Times New Roman"/>
              </a:rPr>
              <a:t>often we’ll cancel”</a:t>
            </a:r>
            <a:endParaRPr lang="en-GB">
              <a:solidFill>
                <a:schemeClr val="bg1">
                  <a:lumMod val="85000"/>
                </a:schemeClr>
              </a:solidFill>
              <a:cs typeface="Times New Roman"/>
            </a:endParaRPr>
          </a:p>
          <a:p>
            <a:pPr algn="ctr"/>
            <a:r>
              <a:rPr lang="en-GB">
                <a:solidFill>
                  <a:schemeClr val="bg1">
                    <a:lumMod val="85000"/>
                  </a:schemeClr>
                </a:solidFill>
              </a:rPr>
              <a:t>-Manager</a:t>
            </a:r>
            <a:endParaRPr lang="en-GB">
              <a:solidFill>
                <a:schemeClr val="bg1">
                  <a:lumMod val="85000"/>
                </a:schemeClr>
              </a:solidFill>
              <a:cs typeface="Arial"/>
            </a:endParaRPr>
          </a:p>
        </p:txBody>
      </p:sp>
      <p:sp>
        <p:nvSpPr>
          <p:cNvPr id="7" name="Rectangle 6">
            <a:extLst>
              <a:ext uri="{FF2B5EF4-FFF2-40B4-BE49-F238E27FC236}">
                <a16:creationId xmlns:a16="http://schemas.microsoft.com/office/drawing/2014/main" id="{A574FF60-2C24-02B4-D836-A39A160EBE3D}"/>
              </a:ext>
            </a:extLst>
          </p:cNvPr>
          <p:cNvSpPr/>
          <p:nvPr/>
        </p:nvSpPr>
        <p:spPr>
          <a:xfrm>
            <a:off x="4565650" y="2476500"/>
            <a:ext cx="3060700" cy="4381500"/>
          </a:xfrm>
          <a:prstGeom prst="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solidFill>
                <a:schemeClr val="bg1">
                  <a:lumMod val="85000"/>
                </a:schemeClr>
              </a:solidFill>
            </a:endParaRPr>
          </a:p>
          <a:p>
            <a:pPr algn="ctr"/>
            <a:endParaRPr lang="en-GB">
              <a:solidFill>
                <a:schemeClr val="bg1">
                  <a:lumMod val="85000"/>
                </a:schemeClr>
              </a:solidFill>
            </a:endParaRPr>
          </a:p>
          <a:p>
            <a:pPr algn="ctr"/>
            <a:endParaRPr lang="en-GB">
              <a:solidFill>
                <a:schemeClr val="bg1">
                  <a:lumMod val="85000"/>
                </a:schemeClr>
              </a:solidFill>
            </a:endParaRPr>
          </a:p>
          <a:p>
            <a:pPr algn="ctr"/>
            <a:endParaRPr lang="en-GB">
              <a:solidFill>
                <a:schemeClr val="bg1">
                  <a:lumMod val="85000"/>
                </a:schemeClr>
              </a:solidFill>
            </a:endParaRPr>
          </a:p>
          <a:p>
            <a:pPr algn="ctr"/>
            <a:endParaRPr lang="en-GB">
              <a:solidFill>
                <a:schemeClr val="bg1">
                  <a:lumMod val="85000"/>
                </a:schemeClr>
              </a:solidFill>
            </a:endParaRPr>
          </a:p>
          <a:p>
            <a:pPr algn="ctr"/>
            <a:r>
              <a:rPr lang="en-GB">
                <a:solidFill>
                  <a:schemeClr val="bg1">
                    <a:lumMod val="85000"/>
                  </a:schemeClr>
                </a:solidFill>
              </a:rPr>
              <a:t>“The Met misfires a couple of meals a day”</a:t>
            </a:r>
            <a:endParaRPr lang="en-GB">
              <a:solidFill>
                <a:schemeClr val="bg1">
                  <a:lumMod val="85000"/>
                </a:schemeClr>
              </a:solidFill>
              <a:cs typeface="Arial"/>
            </a:endParaRPr>
          </a:p>
          <a:p>
            <a:pPr algn="ctr"/>
            <a:endParaRPr lang="en-GB">
              <a:solidFill>
                <a:schemeClr val="bg1">
                  <a:lumMod val="85000"/>
                </a:schemeClr>
              </a:solidFill>
            </a:endParaRPr>
          </a:p>
          <a:p>
            <a:pPr algn="ctr"/>
            <a:r>
              <a:rPr lang="en-GB">
                <a:solidFill>
                  <a:schemeClr val="bg1">
                    <a:lumMod val="85000"/>
                  </a:schemeClr>
                </a:solidFill>
              </a:rPr>
              <a:t>“A couple of kg of food waste a day”</a:t>
            </a:r>
            <a:endParaRPr lang="en-GB">
              <a:solidFill>
                <a:schemeClr val="bg1">
                  <a:lumMod val="85000"/>
                </a:schemeClr>
              </a:solidFill>
              <a:cs typeface="Arial"/>
            </a:endParaRPr>
          </a:p>
          <a:p>
            <a:pPr algn="ctr"/>
            <a:endParaRPr lang="en-GB">
              <a:solidFill>
                <a:schemeClr val="bg1">
                  <a:lumMod val="85000"/>
                </a:schemeClr>
              </a:solidFill>
            </a:endParaRPr>
          </a:p>
          <a:p>
            <a:pPr algn="ctr"/>
            <a:r>
              <a:rPr lang="en-GB">
                <a:solidFill>
                  <a:schemeClr val="bg1">
                    <a:lumMod val="85000"/>
                  </a:schemeClr>
                </a:solidFill>
              </a:rPr>
              <a:t>“Selling fresh and hot food that would otherwise go in the trash would be ideal”</a:t>
            </a:r>
            <a:endParaRPr lang="en-GB">
              <a:solidFill>
                <a:schemeClr val="bg1">
                  <a:lumMod val="85000"/>
                </a:schemeClr>
              </a:solidFill>
              <a:cs typeface="Arial"/>
            </a:endParaRPr>
          </a:p>
          <a:p>
            <a:pPr algn="ctr"/>
            <a:r>
              <a:rPr lang="en-GB">
                <a:solidFill>
                  <a:schemeClr val="bg1">
                    <a:lumMod val="85000"/>
                  </a:schemeClr>
                </a:solidFill>
              </a:rPr>
              <a:t>- Director </a:t>
            </a:r>
            <a:endParaRPr lang="en-GB">
              <a:solidFill>
                <a:schemeClr val="bg1">
                  <a:lumMod val="85000"/>
                </a:schemeClr>
              </a:solidFill>
              <a:cs typeface="Arial" panose="020B0604020202020204"/>
            </a:endParaRPr>
          </a:p>
        </p:txBody>
      </p:sp>
      <p:sp>
        <p:nvSpPr>
          <p:cNvPr id="8" name="Rectangle 7">
            <a:extLst>
              <a:ext uri="{FF2B5EF4-FFF2-40B4-BE49-F238E27FC236}">
                <a16:creationId xmlns:a16="http://schemas.microsoft.com/office/drawing/2014/main" id="{15C7A17B-610A-CCFC-16A5-76318458CA75}"/>
              </a:ext>
            </a:extLst>
          </p:cNvPr>
          <p:cNvSpPr/>
          <p:nvPr/>
        </p:nvSpPr>
        <p:spPr>
          <a:xfrm>
            <a:off x="8445500" y="2476500"/>
            <a:ext cx="3060700" cy="4381500"/>
          </a:xfrm>
          <a:prstGeom prst="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solidFill>
                <a:schemeClr val="bg1">
                  <a:lumMod val="85000"/>
                </a:schemeClr>
              </a:solidFill>
            </a:endParaRPr>
          </a:p>
          <a:p>
            <a:pPr algn="ctr"/>
            <a:endParaRPr lang="en-GB">
              <a:solidFill>
                <a:schemeClr val="bg1">
                  <a:lumMod val="85000"/>
                </a:schemeClr>
              </a:solidFill>
            </a:endParaRPr>
          </a:p>
          <a:p>
            <a:pPr algn="ctr"/>
            <a:endParaRPr lang="en-GB">
              <a:solidFill>
                <a:schemeClr val="bg1">
                  <a:lumMod val="85000"/>
                </a:schemeClr>
              </a:solidFill>
            </a:endParaRPr>
          </a:p>
          <a:p>
            <a:pPr algn="ctr"/>
            <a:endParaRPr lang="en-GB">
              <a:solidFill>
                <a:schemeClr val="bg1">
                  <a:lumMod val="85000"/>
                </a:schemeClr>
              </a:solidFill>
            </a:endParaRPr>
          </a:p>
          <a:p>
            <a:pPr algn="ctr"/>
            <a:r>
              <a:rPr lang="en-GB">
                <a:solidFill>
                  <a:schemeClr val="bg1">
                    <a:lumMod val="85000"/>
                  </a:schemeClr>
                </a:solidFill>
              </a:rPr>
              <a:t>“In summer 3-4 times a day people do not come and collect food”</a:t>
            </a:r>
            <a:endParaRPr lang="en-GB">
              <a:solidFill>
                <a:schemeClr val="bg1">
                  <a:lumMod val="85000"/>
                </a:schemeClr>
              </a:solidFill>
              <a:cs typeface="Arial"/>
            </a:endParaRPr>
          </a:p>
          <a:p>
            <a:pPr algn="ctr"/>
            <a:endParaRPr lang="en-GB">
              <a:solidFill>
                <a:schemeClr val="bg1">
                  <a:lumMod val="85000"/>
                </a:schemeClr>
              </a:solidFill>
            </a:endParaRPr>
          </a:p>
          <a:p>
            <a:pPr algn="ctr"/>
            <a:r>
              <a:rPr lang="en-GB">
                <a:solidFill>
                  <a:schemeClr val="bg1">
                    <a:lumMod val="85000"/>
                  </a:schemeClr>
                </a:solidFill>
              </a:rPr>
              <a:t>“</a:t>
            </a:r>
            <a:r>
              <a:rPr lang="en-GB" err="1">
                <a:solidFill>
                  <a:schemeClr val="bg1">
                    <a:lumMod val="85000"/>
                  </a:schemeClr>
                </a:solidFill>
              </a:rPr>
              <a:t>TooGoodToGo</a:t>
            </a:r>
            <a:r>
              <a:rPr lang="en-GB">
                <a:solidFill>
                  <a:schemeClr val="bg1">
                    <a:lumMod val="85000"/>
                  </a:schemeClr>
                </a:solidFill>
              </a:rPr>
              <a:t> only sells items that are at least 3 days old”</a:t>
            </a:r>
            <a:endParaRPr lang="en-GB">
              <a:solidFill>
                <a:schemeClr val="bg1">
                  <a:lumMod val="85000"/>
                </a:schemeClr>
              </a:solidFill>
              <a:cs typeface="Arial"/>
            </a:endParaRPr>
          </a:p>
          <a:p>
            <a:pPr algn="ctr"/>
            <a:r>
              <a:rPr lang="en-GB">
                <a:solidFill>
                  <a:schemeClr val="bg1">
                    <a:lumMod val="85000"/>
                  </a:schemeClr>
                </a:solidFill>
              </a:rPr>
              <a:t>-Owner</a:t>
            </a:r>
            <a:endParaRPr lang="en-GB">
              <a:solidFill>
                <a:schemeClr val="bg1">
                  <a:lumMod val="85000"/>
                </a:schemeClr>
              </a:solidFill>
              <a:cs typeface="Arial"/>
            </a:endParaRPr>
          </a:p>
        </p:txBody>
      </p:sp>
      <p:sp>
        <p:nvSpPr>
          <p:cNvPr id="5" name="Rectangle 4">
            <a:extLst>
              <a:ext uri="{FF2B5EF4-FFF2-40B4-BE49-F238E27FC236}">
                <a16:creationId xmlns:a16="http://schemas.microsoft.com/office/drawing/2014/main" id="{3B1523BA-1987-1FEE-68A4-27E8AABE019C}"/>
              </a:ext>
            </a:extLst>
          </p:cNvPr>
          <p:cNvSpPr/>
          <p:nvPr/>
        </p:nvSpPr>
        <p:spPr>
          <a:xfrm>
            <a:off x="685800" y="2476500"/>
            <a:ext cx="3060700" cy="438150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b="1">
              <a:solidFill>
                <a:srgbClr val="002060"/>
              </a:solidFill>
              <a:latin typeface="Adelle Sans"/>
              <a:cs typeface="Calibri"/>
            </a:endParaRPr>
          </a:p>
          <a:p>
            <a:pPr algn="ctr"/>
            <a:endParaRPr lang="en-GB"/>
          </a:p>
          <a:p>
            <a:pPr algn="ctr"/>
            <a:endParaRPr lang="en-GB"/>
          </a:p>
          <a:p>
            <a:pPr algn="ctr"/>
            <a:endParaRPr lang="en-GB"/>
          </a:p>
          <a:p>
            <a:pPr algn="ctr"/>
            <a:r>
              <a:rPr lang="en-GB"/>
              <a:t>“We throw away 5 pizzas daily, and there’s even more wastage… deserts and starters”</a:t>
            </a:r>
          </a:p>
          <a:p>
            <a:pPr algn="ctr"/>
            <a:endParaRPr lang="en-GB"/>
          </a:p>
          <a:p>
            <a:pPr algn="ctr"/>
            <a:r>
              <a:rPr lang="en-GB" sz="1800">
                <a:effectLst/>
                <a:ea typeface="Calibri" panose="020F0502020204030204" pitchFamily="34" charset="0"/>
                <a:cs typeface="Times New Roman"/>
              </a:rPr>
              <a:t>“</a:t>
            </a:r>
            <a:r>
              <a:rPr lang="en-GB" sz="1800" err="1">
                <a:effectLst/>
                <a:ea typeface="Calibri" panose="020F0502020204030204" pitchFamily="34" charset="0"/>
                <a:cs typeface="Times New Roman"/>
              </a:rPr>
              <a:t>TooGoodToGo</a:t>
            </a:r>
            <a:r>
              <a:rPr lang="en-GB" sz="1800">
                <a:effectLst/>
                <a:ea typeface="Calibri" panose="020F0502020204030204" pitchFamily="34" charset="0"/>
                <a:cs typeface="Times New Roman"/>
              </a:rPr>
              <a:t> makes it harder for us to consider stock…</a:t>
            </a:r>
            <a:r>
              <a:rPr lang="en-GB">
                <a:ea typeface="Calibri" panose="020F0502020204030204" pitchFamily="34" charset="0"/>
                <a:cs typeface="Times New Roman"/>
              </a:rPr>
              <a:t> </a:t>
            </a:r>
            <a:r>
              <a:rPr lang="en-GB" sz="1800">
                <a:effectLst/>
                <a:ea typeface="Calibri" panose="020F0502020204030204" pitchFamily="34" charset="0"/>
                <a:cs typeface="Times New Roman"/>
              </a:rPr>
              <a:t>often we’ll cancel”</a:t>
            </a:r>
            <a:endParaRPr lang="en-GB">
              <a:cs typeface="Times New Roman"/>
            </a:endParaRPr>
          </a:p>
          <a:p>
            <a:pPr algn="ctr"/>
            <a:r>
              <a:rPr lang="en-GB"/>
              <a:t>-Manager</a:t>
            </a:r>
            <a:endParaRPr lang="en-GB">
              <a:cs typeface="Arial"/>
            </a:endParaRPr>
          </a:p>
        </p:txBody>
      </p:sp>
      <p:sp>
        <p:nvSpPr>
          <p:cNvPr id="12" name="Rectangle 11">
            <a:extLst>
              <a:ext uri="{FF2B5EF4-FFF2-40B4-BE49-F238E27FC236}">
                <a16:creationId xmlns:a16="http://schemas.microsoft.com/office/drawing/2014/main" id="{08620227-7029-42D7-4338-3E0E7D69341D}"/>
              </a:ext>
            </a:extLst>
          </p:cNvPr>
          <p:cNvSpPr/>
          <p:nvPr/>
        </p:nvSpPr>
        <p:spPr>
          <a:xfrm>
            <a:off x="4565650" y="2476500"/>
            <a:ext cx="3060700" cy="4381500"/>
          </a:xfrm>
          <a:prstGeom prst="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p>
          <a:p>
            <a:pPr algn="ctr"/>
            <a:endParaRPr lang="en-GB"/>
          </a:p>
          <a:p>
            <a:pPr algn="ctr"/>
            <a:endParaRPr lang="en-GB"/>
          </a:p>
          <a:p>
            <a:pPr algn="ctr"/>
            <a:endParaRPr lang="en-GB"/>
          </a:p>
          <a:p>
            <a:pPr algn="ctr"/>
            <a:endParaRPr lang="en-GB"/>
          </a:p>
          <a:p>
            <a:pPr algn="ctr"/>
            <a:r>
              <a:rPr lang="en-GB"/>
              <a:t>“The Met misfires a couple of meals a day”</a:t>
            </a:r>
            <a:endParaRPr lang="en-GB">
              <a:cs typeface="Arial"/>
            </a:endParaRPr>
          </a:p>
          <a:p>
            <a:pPr algn="ctr"/>
            <a:endParaRPr lang="en-GB"/>
          </a:p>
          <a:p>
            <a:pPr algn="ctr"/>
            <a:r>
              <a:rPr lang="en-GB"/>
              <a:t>“A couple of kg of food waste a day”</a:t>
            </a:r>
            <a:endParaRPr lang="en-GB">
              <a:cs typeface="Arial"/>
            </a:endParaRPr>
          </a:p>
          <a:p>
            <a:pPr algn="ctr"/>
            <a:endParaRPr lang="en-GB"/>
          </a:p>
          <a:p>
            <a:pPr algn="ctr"/>
            <a:r>
              <a:rPr lang="en-GB"/>
              <a:t>“Selling fresh and hot food that would otherwise go in the trash would be ideal”</a:t>
            </a:r>
            <a:endParaRPr lang="en-GB">
              <a:cs typeface="Arial"/>
            </a:endParaRPr>
          </a:p>
          <a:p>
            <a:pPr algn="ctr"/>
            <a:r>
              <a:rPr lang="en-GB"/>
              <a:t>- Director </a:t>
            </a:r>
            <a:endParaRPr lang="en-GB">
              <a:cs typeface="Arial" panose="020B0604020202020204"/>
            </a:endParaRPr>
          </a:p>
        </p:txBody>
      </p:sp>
      <p:sp>
        <p:nvSpPr>
          <p:cNvPr id="18" name="Rectangle 17">
            <a:extLst>
              <a:ext uri="{FF2B5EF4-FFF2-40B4-BE49-F238E27FC236}">
                <a16:creationId xmlns:a16="http://schemas.microsoft.com/office/drawing/2014/main" id="{A38E4B1F-53A9-E56C-BE0B-CD6160313158}"/>
              </a:ext>
            </a:extLst>
          </p:cNvPr>
          <p:cNvSpPr/>
          <p:nvPr/>
        </p:nvSpPr>
        <p:spPr>
          <a:xfrm>
            <a:off x="8445500" y="2476500"/>
            <a:ext cx="3060700" cy="4381500"/>
          </a:xfrm>
          <a:prstGeom prst="rect">
            <a:avLst/>
          </a:prstGeom>
          <a:solidFill>
            <a:srgbClr val="1C499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p>
          <a:p>
            <a:pPr algn="ctr"/>
            <a:endParaRPr lang="en-GB"/>
          </a:p>
          <a:p>
            <a:pPr algn="ctr"/>
            <a:endParaRPr lang="en-GB"/>
          </a:p>
          <a:p>
            <a:pPr algn="ctr"/>
            <a:endParaRPr lang="en-GB"/>
          </a:p>
          <a:p>
            <a:pPr algn="ctr"/>
            <a:r>
              <a:rPr lang="en-GB"/>
              <a:t>“In summer 3-4 times a day people do not come and collect food”</a:t>
            </a:r>
            <a:endParaRPr lang="en-GB">
              <a:cs typeface="Arial"/>
            </a:endParaRPr>
          </a:p>
          <a:p>
            <a:pPr algn="ctr"/>
            <a:endParaRPr lang="en-GB"/>
          </a:p>
          <a:p>
            <a:pPr algn="ctr"/>
            <a:r>
              <a:rPr lang="en-GB"/>
              <a:t>“</a:t>
            </a:r>
            <a:r>
              <a:rPr lang="en-GB" err="1"/>
              <a:t>TooGoodToGo</a:t>
            </a:r>
            <a:r>
              <a:rPr lang="en-GB"/>
              <a:t> only sells items that are at least 3 days old”</a:t>
            </a:r>
            <a:endParaRPr lang="en-GB">
              <a:cs typeface="Arial"/>
            </a:endParaRPr>
          </a:p>
          <a:p>
            <a:pPr algn="ctr"/>
            <a:r>
              <a:rPr lang="en-GB"/>
              <a:t>-Owner</a:t>
            </a:r>
            <a:endParaRPr lang="en-GB">
              <a:cs typeface="Arial"/>
            </a:endParaRPr>
          </a:p>
        </p:txBody>
      </p:sp>
      <p:sp>
        <p:nvSpPr>
          <p:cNvPr id="3" name="Rectangle 2">
            <a:extLst>
              <a:ext uri="{FF2B5EF4-FFF2-40B4-BE49-F238E27FC236}">
                <a16:creationId xmlns:a16="http://schemas.microsoft.com/office/drawing/2014/main" id="{725E3525-5FC5-2C4B-69FD-3CCC6D8FA449}"/>
              </a:ext>
            </a:extLst>
          </p:cNvPr>
          <p:cNvSpPr/>
          <p:nvPr/>
        </p:nvSpPr>
        <p:spPr>
          <a:xfrm>
            <a:off x="0" y="581848"/>
            <a:ext cx="6334125"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5C629EC0-287E-64CB-8B9F-8770261A20B3}"/>
              </a:ext>
            </a:extLst>
          </p:cNvPr>
          <p:cNvSpPr>
            <a:spLocks noGrp="1"/>
          </p:cNvSpPr>
          <p:nvPr>
            <p:ph type="title"/>
          </p:nvPr>
        </p:nvSpPr>
        <p:spPr/>
        <p:txBody>
          <a:bodyPr/>
          <a:lstStyle/>
          <a:p>
            <a:r>
              <a:rPr lang="en-GB">
                <a:solidFill>
                  <a:schemeClr val="bg1"/>
                </a:solidFill>
              </a:rPr>
              <a:t>Expert Accounts</a:t>
            </a:r>
          </a:p>
        </p:txBody>
      </p:sp>
      <p:sp>
        <p:nvSpPr>
          <p:cNvPr id="10" name="Oval 9">
            <a:extLst>
              <a:ext uri="{FF2B5EF4-FFF2-40B4-BE49-F238E27FC236}">
                <a16:creationId xmlns:a16="http://schemas.microsoft.com/office/drawing/2014/main" id="{185A998F-844E-1DC3-AD38-5C7F33D484C3}"/>
              </a:ext>
            </a:extLst>
          </p:cNvPr>
          <p:cNvSpPr/>
          <p:nvPr/>
        </p:nvSpPr>
        <p:spPr>
          <a:xfrm>
            <a:off x="1089025" y="1690688"/>
            <a:ext cx="2166620" cy="2166620"/>
          </a:xfrm>
          <a:prstGeom prst="ellipse">
            <a:avLst/>
          </a:prstGeom>
          <a:solidFill>
            <a:schemeClr val="bg1"/>
          </a:solidFill>
          <a:ln w="196850">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PizzaExpress | Tower Park">
            <a:extLst>
              <a:ext uri="{FF2B5EF4-FFF2-40B4-BE49-F238E27FC236}">
                <a16:creationId xmlns:a16="http://schemas.microsoft.com/office/drawing/2014/main" id="{7402912E-4F52-1704-6648-8E378DCE8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505" y="1886268"/>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DBE85FBD-3AFA-8983-9580-3C8866314572}"/>
              </a:ext>
            </a:extLst>
          </p:cNvPr>
          <p:cNvSpPr/>
          <p:nvPr/>
        </p:nvSpPr>
        <p:spPr>
          <a:xfrm>
            <a:off x="4983016" y="1708617"/>
            <a:ext cx="2166620" cy="2166620"/>
          </a:xfrm>
          <a:prstGeom prst="ellipse">
            <a:avLst/>
          </a:prstGeom>
          <a:solidFill>
            <a:schemeClr val="bg1"/>
          </a:solidFill>
          <a:ln w="196850">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70BBF339-4CDA-A71C-3B0F-273975A52BCB}"/>
              </a:ext>
            </a:extLst>
          </p:cNvPr>
          <p:cNvPicPr>
            <a:picLocks noChangeAspect="1"/>
          </p:cNvPicPr>
          <p:nvPr/>
        </p:nvPicPr>
        <p:blipFill rotWithShape="1">
          <a:blip r:embed="rId5"/>
          <a:srcRect l="5321" t="2945" r="6431" b="5081"/>
          <a:stretch/>
        </p:blipFill>
        <p:spPr>
          <a:xfrm>
            <a:off x="5173380" y="1905235"/>
            <a:ext cx="1785891" cy="1773384"/>
          </a:xfrm>
          <a:prstGeom prst="ellipse">
            <a:avLst/>
          </a:prstGeom>
        </p:spPr>
      </p:pic>
      <p:sp>
        <p:nvSpPr>
          <p:cNvPr id="16" name="Oval 15">
            <a:extLst>
              <a:ext uri="{FF2B5EF4-FFF2-40B4-BE49-F238E27FC236}">
                <a16:creationId xmlns:a16="http://schemas.microsoft.com/office/drawing/2014/main" id="{164D2882-CF75-B579-DDE1-4B181685BE7F}"/>
              </a:ext>
            </a:extLst>
          </p:cNvPr>
          <p:cNvSpPr/>
          <p:nvPr/>
        </p:nvSpPr>
        <p:spPr>
          <a:xfrm>
            <a:off x="8838565" y="1718439"/>
            <a:ext cx="2166620" cy="2166620"/>
          </a:xfrm>
          <a:prstGeom prst="ellipse">
            <a:avLst/>
          </a:prstGeom>
          <a:solidFill>
            <a:schemeClr val="bg1"/>
          </a:solidFill>
          <a:ln w="196850">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8DC00026-5FF0-6983-2627-DC7A01E7F3FD}"/>
              </a:ext>
            </a:extLst>
          </p:cNvPr>
          <p:cNvPicPr>
            <a:picLocks noChangeAspect="1"/>
          </p:cNvPicPr>
          <p:nvPr/>
        </p:nvPicPr>
        <p:blipFill rotWithShape="1">
          <a:blip r:embed="rId6"/>
          <a:srcRect l="8245" t="1649" r="3180" b="4707"/>
          <a:stretch/>
        </p:blipFill>
        <p:spPr>
          <a:xfrm>
            <a:off x="9075973" y="1943030"/>
            <a:ext cx="1691804" cy="1697794"/>
          </a:xfrm>
          <a:prstGeom prst="ellipse">
            <a:avLst/>
          </a:prstGeom>
        </p:spPr>
      </p:pic>
    </p:spTree>
    <p:custDataLst>
      <p:tags r:id="rId1"/>
    </p:custDataLst>
    <p:extLst>
      <p:ext uri="{BB962C8B-B14F-4D97-AF65-F5344CB8AC3E}">
        <p14:creationId xmlns:p14="http://schemas.microsoft.com/office/powerpoint/2010/main" val="1310592118"/>
      </p:ext>
    </p:extLst>
  </p:cSld>
  <p:clrMapOvr>
    <a:masterClrMapping/>
  </p:clrMapOvr>
  <mc:AlternateContent xmlns:mc="http://schemas.openxmlformats.org/markup-compatibility/2006" xmlns:p14="http://schemas.microsoft.com/office/powerpoint/2010/main">
    <mc:Choice Requires="p14">
      <p:transition spd="slow" p14:dur="2000" advTm="12287"/>
    </mc:Choice>
    <mc:Fallback xmlns="">
      <p:transition spd="slow" advTm="12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83E6EA-D4EF-2157-D961-9D25F117CD6F}"/>
              </a:ext>
            </a:extLst>
          </p:cNvPr>
          <p:cNvSpPr/>
          <p:nvPr/>
        </p:nvSpPr>
        <p:spPr>
          <a:xfrm>
            <a:off x="0" y="2330450"/>
            <a:ext cx="12192000" cy="2197100"/>
          </a:xfrm>
          <a:prstGeom prst="rect">
            <a:avLst/>
          </a:prstGeom>
          <a:solidFill>
            <a:srgbClr val="1C499A">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4B9A3A9-1F3B-9626-E03F-E1D8F3E8E99E}"/>
              </a:ext>
            </a:extLst>
          </p:cNvPr>
          <p:cNvSpPr/>
          <p:nvPr/>
        </p:nvSpPr>
        <p:spPr>
          <a:xfrm>
            <a:off x="292100" y="2787650"/>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Restaurant makes a meal incorrectly</a:t>
            </a:r>
          </a:p>
        </p:txBody>
      </p:sp>
      <p:sp>
        <p:nvSpPr>
          <p:cNvPr id="6" name="Rectangle: Rounded Corners 5">
            <a:extLst>
              <a:ext uri="{FF2B5EF4-FFF2-40B4-BE49-F238E27FC236}">
                <a16:creationId xmlns:a16="http://schemas.microsoft.com/office/drawing/2014/main" id="{385FD7D2-02AB-3346-EB00-F1C8EDA5C98B}"/>
              </a:ext>
            </a:extLst>
          </p:cNvPr>
          <p:cNvSpPr/>
          <p:nvPr/>
        </p:nvSpPr>
        <p:spPr>
          <a:xfrm>
            <a:off x="3319462" y="2774950"/>
            <a:ext cx="2451100" cy="128270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List the meal on the Still Tasty affiliate app</a:t>
            </a:r>
          </a:p>
        </p:txBody>
      </p:sp>
      <p:sp>
        <p:nvSpPr>
          <p:cNvPr id="7" name="Rectangle: Rounded Corners 6">
            <a:extLst>
              <a:ext uri="{FF2B5EF4-FFF2-40B4-BE49-F238E27FC236}">
                <a16:creationId xmlns:a16="http://schemas.microsoft.com/office/drawing/2014/main" id="{40537579-31A6-CD23-02B9-0B926326907B}"/>
              </a:ext>
            </a:extLst>
          </p:cNvPr>
          <p:cNvSpPr/>
          <p:nvPr/>
        </p:nvSpPr>
        <p:spPr>
          <a:xfrm>
            <a:off x="6374606" y="2774950"/>
            <a:ext cx="2451100" cy="128270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Box the meal and keep warm for customer for 30 minutes</a:t>
            </a:r>
          </a:p>
        </p:txBody>
      </p:sp>
      <p:sp>
        <p:nvSpPr>
          <p:cNvPr id="8" name="Rectangle: Rounded Corners 7">
            <a:extLst>
              <a:ext uri="{FF2B5EF4-FFF2-40B4-BE49-F238E27FC236}">
                <a16:creationId xmlns:a16="http://schemas.microsoft.com/office/drawing/2014/main" id="{17DF326E-E0CF-CAF4-F65C-EA7C0674700D}"/>
              </a:ext>
            </a:extLst>
          </p:cNvPr>
          <p:cNvSpPr/>
          <p:nvPr/>
        </p:nvSpPr>
        <p:spPr>
          <a:xfrm>
            <a:off x="9429750" y="2774950"/>
            <a:ext cx="2451100" cy="128270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After 30 minutes move the meal to the fridge</a:t>
            </a:r>
          </a:p>
        </p:txBody>
      </p:sp>
      <p:sp>
        <p:nvSpPr>
          <p:cNvPr id="9" name="Rectangle: Rounded Corners 8">
            <a:extLst>
              <a:ext uri="{FF2B5EF4-FFF2-40B4-BE49-F238E27FC236}">
                <a16:creationId xmlns:a16="http://schemas.microsoft.com/office/drawing/2014/main" id="{04A0300E-7045-2380-A3FE-F82065FE3253}"/>
              </a:ext>
            </a:extLst>
          </p:cNvPr>
          <p:cNvSpPr/>
          <p:nvPr/>
        </p:nvSpPr>
        <p:spPr>
          <a:xfrm>
            <a:off x="292100" y="2787650"/>
            <a:ext cx="2451100" cy="1282700"/>
          </a:xfrm>
          <a:prstGeom prst="round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Restaurant makes a meal incorrectly</a:t>
            </a:r>
          </a:p>
        </p:txBody>
      </p:sp>
      <p:sp>
        <p:nvSpPr>
          <p:cNvPr id="10" name="Rectangle: Rounded Corners 9">
            <a:extLst>
              <a:ext uri="{FF2B5EF4-FFF2-40B4-BE49-F238E27FC236}">
                <a16:creationId xmlns:a16="http://schemas.microsoft.com/office/drawing/2014/main" id="{E08E8830-521F-93F8-F379-03C8943B838A}"/>
              </a:ext>
            </a:extLst>
          </p:cNvPr>
          <p:cNvSpPr/>
          <p:nvPr/>
        </p:nvSpPr>
        <p:spPr>
          <a:xfrm>
            <a:off x="3319462" y="2774950"/>
            <a:ext cx="2451100" cy="1282700"/>
          </a:xfrm>
          <a:prstGeom prst="roundRect">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List the meal on the Still Tasty affiliate app</a:t>
            </a:r>
          </a:p>
        </p:txBody>
      </p:sp>
      <p:sp>
        <p:nvSpPr>
          <p:cNvPr id="11" name="Rectangle: Rounded Corners 10">
            <a:extLst>
              <a:ext uri="{FF2B5EF4-FFF2-40B4-BE49-F238E27FC236}">
                <a16:creationId xmlns:a16="http://schemas.microsoft.com/office/drawing/2014/main" id="{7087C1EE-2BB0-9474-2735-22BB410384F2}"/>
              </a:ext>
            </a:extLst>
          </p:cNvPr>
          <p:cNvSpPr/>
          <p:nvPr/>
        </p:nvSpPr>
        <p:spPr>
          <a:xfrm>
            <a:off x="6374606" y="2774950"/>
            <a:ext cx="2451100" cy="1282700"/>
          </a:xfrm>
          <a:prstGeom prst="roundRect">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Box the meal and keep warm for customer for 30 minutes</a:t>
            </a:r>
          </a:p>
        </p:txBody>
      </p:sp>
      <p:sp>
        <p:nvSpPr>
          <p:cNvPr id="12" name="Rectangle: Rounded Corners 11">
            <a:extLst>
              <a:ext uri="{FF2B5EF4-FFF2-40B4-BE49-F238E27FC236}">
                <a16:creationId xmlns:a16="http://schemas.microsoft.com/office/drawing/2014/main" id="{EE73439A-BD71-A428-7931-2AE077616BAB}"/>
              </a:ext>
            </a:extLst>
          </p:cNvPr>
          <p:cNvSpPr/>
          <p:nvPr/>
        </p:nvSpPr>
        <p:spPr>
          <a:xfrm>
            <a:off x="9429750" y="2774950"/>
            <a:ext cx="2451100" cy="1282700"/>
          </a:xfrm>
          <a:prstGeom prst="roundRect">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After 30 minutes move the meal to the fridge</a:t>
            </a:r>
          </a:p>
        </p:txBody>
      </p:sp>
      <p:sp>
        <p:nvSpPr>
          <p:cNvPr id="3" name="Rectangle 2">
            <a:extLst>
              <a:ext uri="{FF2B5EF4-FFF2-40B4-BE49-F238E27FC236}">
                <a16:creationId xmlns:a16="http://schemas.microsoft.com/office/drawing/2014/main" id="{71F663A1-EFEC-8052-A675-F8D10AF2B934}"/>
              </a:ext>
            </a:extLst>
          </p:cNvPr>
          <p:cNvSpPr/>
          <p:nvPr/>
        </p:nvSpPr>
        <p:spPr>
          <a:xfrm>
            <a:off x="0" y="581848"/>
            <a:ext cx="6587613"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8AF4A3BC-07DB-C35E-964F-6A027A7BA8DF}"/>
              </a:ext>
            </a:extLst>
          </p:cNvPr>
          <p:cNvSpPr>
            <a:spLocks noGrp="1"/>
          </p:cNvSpPr>
          <p:nvPr>
            <p:ph type="title"/>
          </p:nvPr>
        </p:nvSpPr>
        <p:spPr>
          <a:xfrm>
            <a:off x="838200" y="365125"/>
            <a:ext cx="5749413" cy="1325563"/>
          </a:xfrm>
        </p:spPr>
        <p:txBody>
          <a:bodyPr/>
          <a:lstStyle/>
          <a:p>
            <a:r>
              <a:rPr lang="en-GB">
                <a:solidFill>
                  <a:schemeClr val="bg1"/>
                </a:solidFill>
                <a:latin typeface="Arial Black"/>
              </a:rPr>
              <a:t>Affiliate Logistics</a:t>
            </a:r>
          </a:p>
        </p:txBody>
      </p:sp>
      <p:pic>
        <p:nvPicPr>
          <p:cNvPr id="17" name="Picture 16" descr="A blue and white computer with a check mark&#10;&#10;Description automatically generated">
            <a:extLst>
              <a:ext uri="{FF2B5EF4-FFF2-40B4-BE49-F238E27FC236}">
                <a16:creationId xmlns:a16="http://schemas.microsoft.com/office/drawing/2014/main" id="{68C9394E-7C1C-D083-0723-D2829BAF5A4D}"/>
              </a:ext>
            </a:extLst>
          </p:cNvPr>
          <p:cNvPicPr>
            <a:picLocks noChangeAspect="1"/>
          </p:cNvPicPr>
          <p:nvPr/>
        </p:nvPicPr>
        <p:blipFill>
          <a:blip r:embed="rId4"/>
          <a:stretch>
            <a:fillRect/>
          </a:stretch>
        </p:blipFill>
        <p:spPr>
          <a:xfrm>
            <a:off x="1074822" y="4634662"/>
            <a:ext cx="9400673" cy="1879938"/>
          </a:xfrm>
          <a:prstGeom prst="rect">
            <a:avLst/>
          </a:prstGeom>
        </p:spPr>
      </p:pic>
    </p:spTree>
    <p:custDataLst>
      <p:tags r:id="rId1"/>
    </p:custDataLst>
    <p:extLst>
      <p:ext uri="{BB962C8B-B14F-4D97-AF65-F5344CB8AC3E}">
        <p14:creationId xmlns:p14="http://schemas.microsoft.com/office/powerpoint/2010/main" val="1590659220"/>
      </p:ext>
    </p:extLst>
  </p:cSld>
  <p:clrMapOvr>
    <a:masterClrMapping/>
  </p:clrMapOvr>
  <mc:AlternateContent xmlns:mc="http://schemas.openxmlformats.org/markup-compatibility/2006" xmlns:p14="http://schemas.microsoft.com/office/powerpoint/2010/main">
    <mc:Choice Requires="p14">
      <p:transition spd="slow" p14:dur="2000" advTm="40049"/>
    </mc:Choice>
    <mc:Fallback xmlns="">
      <p:transition spd="slow" advTm="40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83E6EA-D4EF-2157-D961-9D25F117CD6F}"/>
              </a:ext>
            </a:extLst>
          </p:cNvPr>
          <p:cNvSpPr/>
          <p:nvPr/>
        </p:nvSpPr>
        <p:spPr>
          <a:xfrm>
            <a:off x="0" y="2330450"/>
            <a:ext cx="12192000" cy="2197100"/>
          </a:xfrm>
          <a:prstGeom prst="rect">
            <a:avLst/>
          </a:prstGeom>
          <a:solidFill>
            <a:srgbClr val="1C499A">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4B9A3A9-1F3B-9626-E03F-E1D8F3E8E99E}"/>
              </a:ext>
            </a:extLst>
          </p:cNvPr>
          <p:cNvSpPr/>
          <p:nvPr/>
        </p:nvSpPr>
        <p:spPr>
          <a:xfrm>
            <a:off x="292100" y="2787650"/>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err="1">
                <a:solidFill>
                  <a:schemeClr val="bg1">
                    <a:lumMod val="85000"/>
                  </a:schemeClr>
                </a:solidFill>
              </a:rPr>
              <a:t>Wishlisted</a:t>
            </a:r>
            <a:r>
              <a:rPr lang="en-GB">
                <a:solidFill>
                  <a:schemeClr val="bg1">
                    <a:lumMod val="85000"/>
                  </a:schemeClr>
                </a:solidFill>
              </a:rPr>
              <a:t> customers receive push notification that a meal is available</a:t>
            </a:r>
          </a:p>
        </p:txBody>
      </p:sp>
      <p:sp>
        <p:nvSpPr>
          <p:cNvPr id="6" name="Rectangle: Rounded Corners 5">
            <a:extLst>
              <a:ext uri="{FF2B5EF4-FFF2-40B4-BE49-F238E27FC236}">
                <a16:creationId xmlns:a16="http://schemas.microsoft.com/office/drawing/2014/main" id="{385FD7D2-02AB-3346-EB00-F1C8EDA5C98B}"/>
              </a:ext>
            </a:extLst>
          </p:cNvPr>
          <p:cNvSpPr/>
          <p:nvPr/>
        </p:nvSpPr>
        <p:spPr>
          <a:xfrm>
            <a:off x="3319462" y="2774950"/>
            <a:ext cx="2451100" cy="1282700"/>
          </a:xfrm>
          <a:prstGeom prst="roundRect">
            <a:avLst/>
          </a:prstGeom>
          <a:solidFill>
            <a:schemeClr val="tx2">
              <a:lumMod val="60000"/>
              <a:lumOff val="40000"/>
            </a:schemeClr>
          </a:solidFill>
          <a:ln>
            <a:solidFill>
              <a:schemeClr val="accent1">
                <a:shade val="1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Priority given to first customer to confirm the purchase</a:t>
            </a:r>
          </a:p>
        </p:txBody>
      </p:sp>
      <p:sp>
        <p:nvSpPr>
          <p:cNvPr id="7" name="Rectangle: Rounded Corners 6">
            <a:extLst>
              <a:ext uri="{FF2B5EF4-FFF2-40B4-BE49-F238E27FC236}">
                <a16:creationId xmlns:a16="http://schemas.microsoft.com/office/drawing/2014/main" id="{40537579-31A6-CD23-02B9-0B926326907B}"/>
              </a:ext>
            </a:extLst>
          </p:cNvPr>
          <p:cNvSpPr/>
          <p:nvPr/>
        </p:nvSpPr>
        <p:spPr>
          <a:xfrm>
            <a:off x="6374606" y="2774950"/>
            <a:ext cx="2451100" cy="1282700"/>
          </a:xfrm>
          <a:prstGeom prst="roundRect">
            <a:avLst/>
          </a:prstGeom>
          <a:solidFill>
            <a:schemeClr val="tx2">
              <a:lumMod val="60000"/>
              <a:lumOff val="40000"/>
            </a:schemeClr>
          </a:solidFill>
          <a:ln>
            <a:solidFill>
              <a:schemeClr val="accent1">
                <a:shade val="1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Customer can collect the meal within 15 minutes</a:t>
            </a:r>
          </a:p>
        </p:txBody>
      </p:sp>
      <p:sp>
        <p:nvSpPr>
          <p:cNvPr id="8" name="Rectangle: Rounded Corners 7">
            <a:extLst>
              <a:ext uri="{FF2B5EF4-FFF2-40B4-BE49-F238E27FC236}">
                <a16:creationId xmlns:a16="http://schemas.microsoft.com/office/drawing/2014/main" id="{17DF326E-E0CF-CAF4-F65C-EA7C0674700D}"/>
              </a:ext>
            </a:extLst>
          </p:cNvPr>
          <p:cNvSpPr/>
          <p:nvPr/>
        </p:nvSpPr>
        <p:spPr>
          <a:xfrm>
            <a:off x="9429750" y="2774950"/>
            <a:ext cx="2451100" cy="1282700"/>
          </a:xfrm>
          <a:prstGeom prst="roundRect">
            <a:avLst/>
          </a:prstGeom>
          <a:solidFill>
            <a:schemeClr val="tx2">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Meal held for up to 2 hours</a:t>
            </a:r>
          </a:p>
        </p:txBody>
      </p:sp>
      <p:sp>
        <p:nvSpPr>
          <p:cNvPr id="3" name="Rectangle: Rounded Corners 2">
            <a:extLst>
              <a:ext uri="{FF2B5EF4-FFF2-40B4-BE49-F238E27FC236}">
                <a16:creationId xmlns:a16="http://schemas.microsoft.com/office/drawing/2014/main" id="{1D99BDA7-14A4-56E4-B59D-2C7EC668B929}"/>
              </a:ext>
            </a:extLst>
          </p:cNvPr>
          <p:cNvSpPr/>
          <p:nvPr/>
        </p:nvSpPr>
        <p:spPr>
          <a:xfrm>
            <a:off x="292100" y="2787650"/>
            <a:ext cx="2451100" cy="1282700"/>
          </a:xfrm>
          <a:prstGeom prst="round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err="1"/>
              <a:t>Wishlisted</a:t>
            </a:r>
            <a:r>
              <a:rPr lang="en-GB"/>
              <a:t> customers receive push notification that a meal is available</a:t>
            </a:r>
          </a:p>
        </p:txBody>
      </p:sp>
      <p:sp>
        <p:nvSpPr>
          <p:cNvPr id="11" name="Rectangle: Rounded Corners 10">
            <a:extLst>
              <a:ext uri="{FF2B5EF4-FFF2-40B4-BE49-F238E27FC236}">
                <a16:creationId xmlns:a16="http://schemas.microsoft.com/office/drawing/2014/main" id="{B7082325-520B-3F10-9D9F-D543B6A80445}"/>
              </a:ext>
            </a:extLst>
          </p:cNvPr>
          <p:cNvSpPr/>
          <p:nvPr/>
        </p:nvSpPr>
        <p:spPr>
          <a:xfrm>
            <a:off x="3319462" y="2774950"/>
            <a:ext cx="2451100" cy="1282700"/>
          </a:xfrm>
          <a:prstGeom prst="roundRect">
            <a:avLst/>
          </a:prstGeom>
          <a:solidFill>
            <a:srgbClr val="1C499A"/>
          </a:solidFill>
          <a:ln>
            <a:solidFill>
              <a:schemeClr val="accent1">
                <a:shade val="1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Priority given to first customer to confirm the purchase</a:t>
            </a:r>
          </a:p>
        </p:txBody>
      </p:sp>
      <p:sp>
        <p:nvSpPr>
          <p:cNvPr id="12" name="Rectangle: Rounded Corners 11">
            <a:extLst>
              <a:ext uri="{FF2B5EF4-FFF2-40B4-BE49-F238E27FC236}">
                <a16:creationId xmlns:a16="http://schemas.microsoft.com/office/drawing/2014/main" id="{80B3834A-8FE9-66A1-5EF7-767D4C7A1CD6}"/>
              </a:ext>
            </a:extLst>
          </p:cNvPr>
          <p:cNvSpPr/>
          <p:nvPr/>
        </p:nvSpPr>
        <p:spPr>
          <a:xfrm>
            <a:off x="6374606" y="2774950"/>
            <a:ext cx="2451100" cy="1282700"/>
          </a:xfrm>
          <a:prstGeom prst="roundRect">
            <a:avLst/>
          </a:prstGeom>
          <a:solidFill>
            <a:srgbClr val="1C499A"/>
          </a:solidFill>
          <a:ln>
            <a:solidFill>
              <a:schemeClr val="accent1">
                <a:shade val="1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Customer can collect the meal within 15 minutes</a:t>
            </a:r>
          </a:p>
        </p:txBody>
      </p:sp>
      <p:sp>
        <p:nvSpPr>
          <p:cNvPr id="13" name="Rectangle: Rounded Corners 12">
            <a:extLst>
              <a:ext uri="{FF2B5EF4-FFF2-40B4-BE49-F238E27FC236}">
                <a16:creationId xmlns:a16="http://schemas.microsoft.com/office/drawing/2014/main" id="{AC031E4B-115F-86F4-11C4-224CB0497D1C}"/>
              </a:ext>
            </a:extLst>
          </p:cNvPr>
          <p:cNvSpPr/>
          <p:nvPr/>
        </p:nvSpPr>
        <p:spPr>
          <a:xfrm>
            <a:off x="9429750" y="2774950"/>
            <a:ext cx="2451100" cy="1282700"/>
          </a:xfrm>
          <a:prstGeom prst="roundRect">
            <a:avLst/>
          </a:prstGeom>
          <a:solidFill>
            <a:srgbClr val="1C499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Meal held for up to 2 hours</a:t>
            </a:r>
          </a:p>
        </p:txBody>
      </p:sp>
      <p:sp>
        <p:nvSpPr>
          <p:cNvPr id="9" name="Rectangle 8">
            <a:extLst>
              <a:ext uri="{FF2B5EF4-FFF2-40B4-BE49-F238E27FC236}">
                <a16:creationId xmlns:a16="http://schemas.microsoft.com/office/drawing/2014/main" id="{CFF293C1-C1EB-AC8B-C53A-C4B6C185A82A}"/>
              </a:ext>
            </a:extLst>
          </p:cNvPr>
          <p:cNvSpPr/>
          <p:nvPr/>
        </p:nvSpPr>
        <p:spPr>
          <a:xfrm>
            <a:off x="0" y="571822"/>
            <a:ext cx="7118555"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8AF4A3BC-07DB-C35E-964F-6A027A7BA8DF}"/>
              </a:ext>
            </a:extLst>
          </p:cNvPr>
          <p:cNvSpPr>
            <a:spLocks noGrp="1"/>
          </p:cNvSpPr>
          <p:nvPr>
            <p:ph type="title"/>
          </p:nvPr>
        </p:nvSpPr>
        <p:spPr/>
        <p:txBody>
          <a:bodyPr/>
          <a:lstStyle/>
          <a:p>
            <a:r>
              <a:rPr lang="en-GB">
                <a:solidFill>
                  <a:schemeClr val="bg1"/>
                </a:solidFill>
                <a:latin typeface="Arial Black"/>
              </a:rPr>
              <a:t>Customer Logistics</a:t>
            </a:r>
          </a:p>
        </p:txBody>
      </p:sp>
      <p:pic>
        <p:nvPicPr>
          <p:cNvPr id="10" name="Picture 9">
            <a:extLst>
              <a:ext uri="{FF2B5EF4-FFF2-40B4-BE49-F238E27FC236}">
                <a16:creationId xmlns:a16="http://schemas.microsoft.com/office/drawing/2014/main" id="{F75555AF-5E35-8592-7C56-2E57005F871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06481" y="4541300"/>
            <a:ext cx="8127330" cy="2287240"/>
          </a:xfrm>
          <a:prstGeom prst="rect">
            <a:avLst/>
          </a:prstGeom>
        </p:spPr>
      </p:pic>
    </p:spTree>
    <p:custDataLst>
      <p:tags r:id="rId1"/>
    </p:custDataLst>
    <p:extLst>
      <p:ext uri="{BB962C8B-B14F-4D97-AF65-F5344CB8AC3E}">
        <p14:creationId xmlns:p14="http://schemas.microsoft.com/office/powerpoint/2010/main" val="2932510656"/>
      </p:ext>
    </p:extLst>
  </p:cSld>
  <p:clrMapOvr>
    <a:masterClrMapping/>
  </p:clrMapOvr>
  <mc:AlternateContent xmlns:mc="http://schemas.openxmlformats.org/markup-compatibility/2006" xmlns:p14="http://schemas.microsoft.com/office/powerpoint/2010/main">
    <mc:Choice Requires="p14">
      <p:transition spd="slow" p14:dur="2000" advTm="22322"/>
    </mc:Choice>
    <mc:Fallback xmlns="">
      <p:transition spd="slow" advTm="223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B90F6EA-EE54-509D-87F2-358165827CF2}"/>
              </a:ext>
            </a:extLst>
          </p:cNvPr>
          <p:cNvSpPr/>
          <p:nvPr/>
        </p:nvSpPr>
        <p:spPr>
          <a:xfrm>
            <a:off x="0" y="581848"/>
            <a:ext cx="6096000"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0" name="Rectangle: Rounded Corners 9">
            <a:extLst>
              <a:ext uri="{FF2B5EF4-FFF2-40B4-BE49-F238E27FC236}">
                <a16:creationId xmlns:a16="http://schemas.microsoft.com/office/drawing/2014/main" id="{576DD316-157B-E590-9FD1-788EE1969C11}"/>
              </a:ext>
            </a:extLst>
          </p:cNvPr>
          <p:cNvSpPr/>
          <p:nvPr/>
        </p:nvSpPr>
        <p:spPr>
          <a:xfrm>
            <a:off x="8205694" y="1804168"/>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Less food is wasted</a:t>
            </a:r>
          </a:p>
        </p:txBody>
      </p:sp>
      <p:sp>
        <p:nvSpPr>
          <p:cNvPr id="9" name="Rectangle: Rounded Corners 8">
            <a:extLst>
              <a:ext uri="{FF2B5EF4-FFF2-40B4-BE49-F238E27FC236}">
                <a16:creationId xmlns:a16="http://schemas.microsoft.com/office/drawing/2014/main" id="{BBB87615-D857-83F1-5142-C21979AD7A3F}"/>
              </a:ext>
            </a:extLst>
          </p:cNvPr>
          <p:cNvSpPr/>
          <p:nvPr/>
        </p:nvSpPr>
        <p:spPr>
          <a:xfrm>
            <a:off x="1406176" y="5171697"/>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App notifies customer of available food</a:t>
            </a:r>
          </a:p>
        </p:txBody>
      </p:sp>
      <p:sp>
        <p:nvSpPr>
          <p:cNvPr id="13" name="Rectangle: Rounded Corners 12">
            <a:extLst>
              <a:ext uri="{FF2B5EF4-FFF2-40B4-BE49-F238E27FC236}">
                <a16:creationId xmlns:a16="http://schemas.microsoft.com/office/drawing/2014/main" id="{2403374E-279F-C89B-4222-B031615B5856}"/>
              </a:ext>
            </a:extLst>
          </p:cNvPr>
          <p:cNvSpPr/>
          <p:nvPr/>
        </p:nvSpPr>
        <p:spPr>
          <a:xfrm>
            <a:off x="8218394" y="5281827"/>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Customer picks up food within 30 minutes</a:t>
            </a:r>
          </a:p>
        </p:txBody>
      </p:sp>
      <p:sp>
        <p:nvSpPr>
          <p:cNvPr id="6" name="Rectangle: Rounded Corners 5">
            <a:extLst>
              <a:ext uri="{FF2B5EF4-FFF2-40B4-BE49-F238E27FC236}">
                <a16:creationId xmlns:a16="http://schemas.microsoft.com/office/drawing/2014/main" id="{11D32F4E-632D-00B3-DE20-E66E98068B3D}"/>
              </a:ext>
            </a:extLst>
          </p:cNvPr>
          <p:cNvSpPr/>
          <p:nvPr/>
        </p:nvSpPr>
        <p:spPr>
          <a:xfrm>
            <a:off x="8205694" y="1799791"/>
            <a:ext cx="2451100" cy="1282700"/>
          </a:xfrm>
          <a:prstGeom prst="roundRect">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Less food is wasted</a:t>
            </a:r>
          </a:p>
        </p:txBody>
      </p:sp>
      <p:sp>
        <p:nvSpPr>
          <p:cNvPr id="11" name="Rectangle: Rounded Corners 10">
            <a:extLst>
              <a:ext uri="{FF2B5EF4-FFF2-40B4-BE49-F238E27FC236}">
                <a16:creationId xmlns:a16="http://schemas.microsoft.com/office/drawing/2014/main" id="{DC9BA44B-BAEF-0410-D991-A592CAE0D00E}"/>
              </a:ext>
            </a:extLst>
          </p:cNvPr>
          <p:cNvSpPr/>
          <p:nvPr/>
        </p:nvSpPr>
        <p:spPr>
          <a:xfrm>
            <a:off x="1406176" y="5167320"/>
            <a:ext cx="2451100" cy="1282700"/>
          </a:xfrm>
          <a:prstGeom prst="roundRect">
            <a:avLst/>
          </a:prstGeom>
          <a:solidFill>
            <a:srgbClr val="00B0F0"/>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App notifies customer of available food</a:t>
            </a:r>
          </a:p>
        </p:txBody>
      </p:sp>
      <p:sp>
        <p:nvSpPr>
          <p:cNvPr id="25" name="Rectangle: Rounded Corners 24">
            <a:extLst>
              <a:ext uri="{FF2B5EF4-FFF2-40B4-BE49-F238E27FC236}">
                <a16:creationId xmlns:a16="http://schemas.microsoft.com/office/drawing/2014/main" id="{47DEEF35-AF28-05AE-F77A-D496F2F7E0D2}"/>
              </a:ext>
            </a:extLst>
          </p:cNvPr>
          <p:cNvSpPr/>
          <p:nvPr/>
        </p:nvSpPr>
        <p:spPr>
          <a:xfrm>
            <a:off x="8218394" y="5277450"/>
            <a:ext cx="2451100" cy="1282700"/>
          </a:xfrm>
          <a:prstGeom prst="roundRect">
            <a:avLst/>
          </a:prstGeom>
          <a:solidFill>
            <a:srgbClr val="00B0F0"/>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Customer picks up food within 30 minutes</a:t>
            </a:r>
          </a:p>
        </p:txBody>
      </p:sp>
      <p:sp>
        <p:nvSpPr>
          <p:cNvPr id="24" name="Arrow: Right 23">
            <a:extLst>
              <a:ext uri="{FF2B5EF4-FFF2-40B4-BE49-F238E27FC236}">
                <a16:creationId xmlns:a16="http://schemas.microsoft.com/office/drawing/2014/main" id="{203A8D0F-C75D-1A3F-8D10-0E4F2373AABC}"/>
              </a:ext>
            </a:extLst>
          </p:cNvPr>
          <p:cNvSpPr/>
          <p:nvPr/>
        </p:nvSpPr>
        <p:spPr>
          <a:xfrm rot="16200000">
            <a:off x="9165946" y="3116387"/>
            <a:ext cx="508418" cy="447999"/>
          </a:xfrm>
          <a:prstGeom prst="rightArrow">
            <a:avLst/>
          </a:prstGeom>
          <a:solidFill>
            <a:srgbClr val="1C49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4112B8C-BAA8-7A74-1566-5A458B21C2F5}"/>
              </a:ext>
            </a:extLst>
          </p:cNvPr>
          <p:cNvSpPr/>
          <p:nvPr/>
        </p:nvSpPr>
        <p:spPr>
          <a:xfrm>
            <a:off x="1406176" y="1817309"/>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Restaurant error</a:t>
            </a:r>
          </a:p>
        </p:txBody>
      </p:sp>
      <p:sp>
        <p:nvSpPr>
          <p:cNvPr id="8" name="Rectangle: Rounded Corners 7">
            <a:extLst>
              <a:ext uri="{FF2B5EF4-FFF2-40B4-BE49-F238E27FC236}">
                <a16:creationId xmlns:a16="http://schemas.microsoft.com/office/drawing/2014/main" id="{E63970C5-C843-0FDF-C5C1-6338F4B6FB73}"/>
              </a:ext>
            </a:extLst>
          </p:cNvPr>
          <p:cNvSpPr/>
          <p:nvPr/>
        </p:nvSpPr>
        <p:spPr>
          <a:xfrm>
            <a:off x="1406176" y="3494503"/>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Restaurant updates app</a:t>
            </a:r>
          </a:p>
        </p:txBody>
      </p:sp>
      <p:sp>
        <p:nvSpPr>
          <p:cNvPr id="12" name="Rectangle: Rounded Corners 11">
            <a:extLst>
              <a:ext uri="{FF2B5EF4-FFF2-40B4-BE49-F238E27FC236}">
                <a16:creationId xmlns:a16="http://schemas.microsoft.com/office/drawing/2014/main" id="{16992B45-D573-47C3-F925-87FE4F024198}"/>
              </a:ext>
            </a:extLst>
          </p:cNvPr>
          <p:cNvSpPr/>
          <p:nvPr/>
        </p:nvSpPr>
        <p:spPr>
          <a:xfrm>
            <a:off x="8205694" y="3556212"/>
            <a:ext cx="2451100" cy="1282700"/>
          </a:xfrm>
          <a:prstGeom prst="roundRect">
            <a:avLst/>
          </a:prstGeom>
          <a:solidFill>
            <a:schemeClr val="tx2">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lumMod val="85000"/>
                  </a:schemeClr>
                </a:solidFill>
              </a:rPr>
              <a:t>Food gets put in the fridge after 30 mins for later customers</a:t>
            </a:r>
          </a:p>
        </p:txBody>
      </p:sp>
      <p:sp>
        <p:nvSpPr>
          <p:cNvPr id="3" name="Rectangle: Rounded Corners 2">
            <a:extLst>
              <a:ext uri="{FF2B5EF4-FFF2-40B4-BE49-F238E27FC236}">
                <a16:creationId xmlns:a16="http://schemas.microsoft.com/office/drawing/2014/main" id="{6CEDC407-2408-4396-3C60-395CDA55207A}"/>
              </a:ext>
            </a:extLst>
          </p:cNvPr>
          <p:cNvSpPr/>
          <p:nvPr/>
        </p:nvSpPr>
        <p:spPr>
          <a:xfrm>
            <a:off x="1406176" y="1807747"/>
            <a:ext cx="2451100" cy="1282700"/>
          </a:xfrm>
          <a:prstGeom prst="round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Restaurant error</a:t>
            </a:r>
          </a:p>
        </p:txBody>
      </p:sp>
      <p:sp>
        <p:nvSpPr>
          <p:cNvPr id="4" name="Rectangle: Rounded Corners 3">
            <a:extLst>
              <a:ext uri="{FF2B5EF4-FFF2-40B4-BE49-F238E27FC236}">
                <a16:creationId xmlns:a16="http://schemas.microsoft.com/office/drawing/2014/main" id="{3F46F186-0F0C-21FD-BB5E-8931B5534FE5}"/>
              </a:ext>
            </a:extLst>
          </p:cNvPr>
          <p:cNvSpPr/>
          <p:nvPr/>
        </p:nvSpPr>
        <p:spPr>
          <a:xfrm>
            <a:off x="1406176" y="3505919"/>
            <a:ext cx="2451100" cy="1282700"/>
          </a:xfrm>
          <a:prstGeom prst="round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Restaurant updates app</a:t>
            </a:r>
          </a:p>
        </p:txBody>
      </p:sp>
      <p:sp>
        <p:nvSpPr>
          <p:cNvPr id="5" name="Rectangle: Rounded Corners 4">
            <a:extLst>
              <a:ext uri="{FF2B5EF4-FFF2-40B4-BE49-F238E27FC236}">
                <a16:creationId xmlns:a16="http://schemas.microsoft.com/office/drawing/2014/main" id="{88FE8E11-DF6F-2CDF-F68E-449EA87DEA4E}"/>
              </a:ext>
            </a:extLst>
          </p:cNvPr>
          <p:cNvSpPr/>
          <p:nvPr/>
        </p:nvSpPr>
        <p:spPr>
          <a:xfrm>
            <a:off x="8205694" y="3567628"/>
            <a:ext cx="2451100" cy="1282700"/>
          </a:xfrm>
          <a:prstGeom prst="roundRect">
            <a:avLst/>
          </a:prstGeom>
          <a:solidFill>
            <a:srgbClr val="1C499A"/>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Food gets put in the fridge after 30 mins for later customers</a:t>
            </a:r>
          </a:p>
        </p:txBody>
      </p:sp>
      <p:pic>
        <p:nvPicPr>
          <p:cNvPr id="16" name="Picture 15">
            <a:extLst>
              <a:ext uri="{FF2B5EF4-FFF2-40B4-BE49-F238E27FC236}">
                <a16:creationId xmlns:a16="http://schemas.microsoft.com/office/drawing/2014/main" id="{2D64E9E4-03C8-9C67-CC94-3381B91BC04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92053" y="3281349"/>
            <a:ext cx="1207894" cy="1341450"/>
          </a:xfrm>
          <a:prstGeom prst="rect">
            <a:avLst/>
          </a:prstGeom>
          <a:effectLst>
            <a:outerShdw blurRad="50800" dist="38100" dir="2700000" algn="tl" rotWithShape="0">
              <a:prstClr val="black">
                <a:alpha val="40000"/>
              </a:prstClr>
            </a:outerShdw>
          </a:effectLst>
        </p:spPr>
      </p:pic>
      <p:sp>
        <p:nvSpPr>
          <p:cNvPr id="18" name="Arrow: U-Turn 17">
            <a:extLst>
              <a:ext uri="{FF2B5EF4-FFF2-40B4-BE49-F238E27FC236}">
                <a16:creationId xmlns:a16="http://schemas.microsoft.com/office/drawing/2014/main" id="{2C712187-2FFD-104D-FB51-7596822A4922}"/>
              </a:ext>
            </a:extLst>
          </p:cNvPr>
          <p:cNvSpPr/>
          <p:nvPr/>
        </p:nvSpPr>
        <p:spPr>
          <a:xfrm rot="16200000" flipH="1">
            <a:off x="-11113" y="2881653"/>
            <a:ext cx="2021680" cy="914400"/>
          </a:xfrm>
          <a:prstGeom prst="uturnArrow">
            <a:avLst>
              <a:gd name="adj1" fmla="val 25000"/>
              <a:gd name="adj2" fmla="val 25000"/>
              <a:gd name="adj3" fmla="val 25000"/>
              <a:gd name="adj4" fmla="val 43750"/>
              <a:gd name="adj5" fmla="val 79167"/>
            </a:avLst>
          </a:prstGeom>
          <a:solidFill>
            <a:srgbClr val="1C499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Arrow: Right 18">
            <a:extLst>
              <a:ext uri="{FF2B5EF4-FFF2-40B4-BE49-F238E27FC236}">
                <a16:creationId xmlns:a16="http://schemas.microsoft.com/office/drawing/2014/main" id="{127BF2E9-A49A-4E6B-677B-783D46583127}"/>
              </a:ext>
            </a:extLst>
          </p:cNvPr>
          <p:cNvSpPr/>
          <p:nvPr/>
        </p:nvSpPr>
        <p:spPr>
          <a:xfrm>
            <a:off x="3641725" y="3952074"/>
            <a:ext cx="853378" cy="458159"/>
          </a:xfrm>
          <a:prstGeom prst="rightArrow">
            <a:avLst/>
          </a:prstGeom>
          <a:solidFill>
            <a:srgbClr val="1C49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A9AF6666-51E6-9A98-CDF4-FA66956E1E18}"/>
              </a:ext>
            </a:extLst>
          </p:cNvPr>
          <p:cNvSpPr/>
          <p:nvPr/>
        </p:nvSpPr>
        <p:spPr>
          <a:xfrm>
            <a:off x="3644900" y="5622445"/>
            <a:ext cx="853378" cy="458159"/>
          </a:xfrm>
          <a:prstGeom prst="rightArrow">
            <a:avLst/>
          </a:prstGeom>
          <a:solidFill>
            <a:srgbClr val="1C49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82904BFF-8D82-54DD-00CF-DD1552728ECA}"/>
              </a:ext>
            </a:extLst>
          </p:cNvPr>
          <p:cNvSpPr/>
          <p:nvPr/>
        </p:nvSpPr>
        <p:spPr>
          <a:xfrm>
            <a:off x="7434611" y="5622445"/>
            <a:ext cx="635332" cy="458159"/>
          </a:xfrm>
          <a:prstGeom prst="rightArrow">
            <a:avLst/>
          </a:prstGeom>
          <a:solidFill>
            <a:srgbClr val="1C49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6B8C8B5A-0647-A4D6-2072-7DDAD10244B1}"/>
              </a:ext>
            </a:extLst>
          </p:cNvPr>
          <p:cNvSpPr/>
          <p:nvPr/>
        </p:nvSpPr>
        <p:spPr>
          <a:xfrm>
            <a:off x="7444833" y="3948741"/>
            <a:ext cx="625110" cy="458159"/>
          </a:xfrm>
          <a:prstGeom prst="rightArrow">
            <a:avLst/>
          </a:prstGeom>
          <a:solidFill>
            <a:srgbClr val="1C49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U-Turn 22">
            <a:extLst>
              <a:ext uri="{FF2B5EF4-FFF2-40B4-BE49-F238E27FC236}">
                <a16:creationId xmlns:a16="http://schemas.microsoft.com/office/drawing/2014/main" id="{71BE6248-3439-2524-1BB6-3E8F269E2007}"/>
              </a:ext>
            </a:extLst>
          </p:cNvPr>
          <p:cNvSpPr/>
          <p:nvPr/>
        </p:nvSpPr>
        <p:spPr>
          <a:xfrm rot="5400000" flipH="1">
            <a:off x="9244769" y="3677051"/>
            <a:ext cx="3738449" cy="914400"/>
          </a:xfrm>
          <a:prstGeom prst="uturnArrow">
            <a:avLst>
              <a:gd name="adj1" fmla="val 25000"/>
              <a:gd name="adj2" fmla="val 25000"/>
              <a:gd name="adj3" fmla="val 25000"/>
              <a:gd name="adj4" fmla="val 43750"/>
              <a:gd name="adj5" fmla="val 79167"/>
            </a:avLst>
          </a:prstGeom>
          <a:solidFill>
            <a:srgbClr val="1C499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CB25F0B7-7947-6FFB-655D-917DB7A1EC58}"/>
              </a:ext>
            </a:extLst>
          </p:cNvPr>
          <p:cNvSpPr>
            <a:spLocks noGrp="1"/>
          </p:cNvSpPr>
          <p:nvPr>
            <p:ph type="title"/>
          </p:nvPr>
        </p:nvSpPr>
        <p:spPr/>
        <p:txBody>
          <a:bodyPr/>
          <a:lstStyle/>
          <a:p>
            <a:r>
              <a:rPr lang="en-GB">
                <a:solidFill>
                  <a:schemeClr val="bg1"/>
                </a:solidFill>
              </a:rPr>
              <a:t>System Diagram</a:t>
            </a:r>
          </a:p>
        </p:txBody>
      </p:sp>
      <p:pic>
        <p:nvPicPr>
          <p:cNvPr id="15" name="Picture 14" descr="A blue line drawing of a cell phone&#10;&#10;Description automatically generated">
            <a:extLst>
              <a:ext uri="{FF2B5EF4-FFF2-40B4-BE49-F238E27FC236}">
                <a16:creationId xmlns:a16="http://schemas.microsoft.com/office/drawing/2014/main" id="{E035091B-F248-C7C0-5C61-F8FF0BDFA7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748820"/>
            <a:ext cx="6858000" cy="6858000"/>
          </a:xfrm>
          <a:prstGeom prst="rect">
            <a:avLst/>
          </a:prstGeom>
          <a:effectLst>
            <a:outerShdw blurRad="50800" dist="38100" dir="2700000" algn="tl" rotWithShape="0">
              <a:prstClr val="black">
                <a:alpha val="40000"/>
              </a:prstClr>
            </a:outerShdw>
          </a:effectLst>
        </p:spPr>
      </p:pic>
      <p:sp>
        <p:nvSpPr>
          <p:cNvPr id="28" name="Rectangle: Rounded Corners 27">
            <a:extLst>
              <a:ext uri="{FF2B5EF4-FFF2-40B4-BE49-F238E27FC236}">
                <a16:creationId xmlns:a16="http://schemas.microsoft.com/office/drawing/2014/main" id="{7750EFCA-5F8F-FA74-8604-F91D5EFE9F01}"/>
              </a:ext>
            </a:extLst>
          </p:cNvPr>
          <p:cNvSpPr/>
          <p:nvPr/>
        </p:nvSpPr>
        <p:spPr>
          <a:xfrm>
            <a:off x="8218394" y="1806357"/>
            <a:ext cx="2451100" cy="1282700"/>
          </a:xfrm>
          <a:prstGeom prst="roundRect">
            <a:avLst/>
          </a:prstGeom>
          <a:solidFill>
            <a:srgbClr val="1D4999"/>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Less food is wasted</a:t>
            </a:r>
          </a:p>
        </p:txBody>
      </p:sp>
    </p:spTree>
    <p:custDataLst>
      <p:tags r:id="rId1"/>
    </p:custDataLst>
    <p:extLst>
      <p:ext uri="{BB962C8B-B14F-4D97-AF65-F5344CB8AC3E}">
        <p14:creationId xmlns:p14="http://schemas.microsoft.com/office/powerpoint/2010/main" val="638562837"/>
      </p:ext>
    </p:extLst>
  </p:cSld>
  <p:clrMapOvr>
    <a:masterClrMapping/>
  </p:clrMapOvr>
  <mc:AlternateContent xmlns:mc="http://schemas.openxmlformats.org/markup-compatibility/2006" xmlns:p14="http://schemas.microsoft.com/office/powerpoint/2010/main">
    <mc:Choice Requires="p14">
      <p:transition spd="slow" p14:dur="2000" advTm="8764"/>
    </mc:Choice>
    <mc:Fallback xmlns="">
      <p:transition spd="slow" advTm="87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25" grpId="0" animBg="1"/>
      <p:bldP spid="3" grpId="0" animBg="1"/>
      <p:bldP spid="4" grpId="0" animBg="1"/>
      <p:bldP spid="5"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55754FF-9B44-1B4D-42B3-33C53A6DE4CF}"/>
              </a:ext>
            </a:extLst>
          </p:cNvPr>
          <p:cNvGrpSpPr/>
          <p:nvPr/>
        </p:nvGrpSpPr>
        <p:grpSpPr>
          <a:xfrm>
            <a:off x="3626168" y="2520970"/>
            <a:ext cx="4572000" cy="3643085"/>
            <a:chOff x="3626168" y="2520970"/>
            <a:chExt cx="4572000" cy="3643085"/>
          </a:xfrm>
        </p:grpSpPr>
        <p:graphicFrame>
          <p:nvGraphicFramePr>
            <p:cNvPr id="18" name="Chart 17">
              <a:extLst>
                <a:ext uri="{FF2B5EF4-FFF2-40B4-BE49-F238E27FC236}">
                  <a16:creationId xmlns:a16="http://schemas.microsoft.com/office/drawing/2014/main" id="{D5FEDABA-3FA5-D7E6-9EE0-E29DD21F85F8}"/>
                </a:ext>
              </a:extLst>
            </p:cNvPr>
            <p:cNvGraphicFramePr>
              <a:graphicFrameLocks/>
            </p:cNvGraphicFramePr>
            <p:nvPr>
              <p:extLst>
                <p:ext uri="{D42A27DB-BD31-4B8C-83A1-F6EECF244321}">
                  <p14:modId xmlns:p14="http://schemas.microsoft.com/office/powerpoint/2010/main" val="3205394909"/>
                </p:ext>
              </p:extLst>
            </p:nvPr>
          </p:nvGraphicFramePr>
          <p:xfrm>
            <a:off x="3626168" y="2859153"/>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Oval 3">
              <a:extLst>
                <a:ext uri="{FF2B5EF4-FFF2-40B4-BE49-F238E27FC236}">
                  <a16:creationId xmlns:a16="http://schemas.microsoft.com/office/drawing/2014/main" id="{787929D5-9703-DF42-46E8-635C53F812B5}"/>
                </a:ext>
              </a:extLst>
            </p:cNvPr>
            <p:cNvSpPr/>
            <p:nvPr/>
          </p:nvSpPr>
          <p:spPr>
            <a:xfrm>
              <a:off x="3887425" y="2520970"/>
              <a:ext cx="3802744" cy="3643085"/>
            </a:xfrm>
            <a:prstGeom prst="ellipse">
              <a:avLst/>
            </a:prstGeom>
            <a:solidFill>
              <a:srgbClr val="4A6D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0" name="Picture 69" descr="A blue and black circle&#10;&#10;Description automatically generated">
            <a:extLst>
              <a:ext uri="{FF2B5EF4-FFF2-40B4-BE49-F238E27FC236}">
                <a16:creationId xmlns:a16="http://schemas.microsoft.com/office/drawing/2014/main" id="{82446495-97A5-22FF-5603-B99494DEB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502" y="2895600"/>
            <a:ext cx="4711756" cy="2906233"/>
          </a:xfrm>
          <a:prstGeom prst="rect">
            <a:avLst/>
          </a:prstGeom>
        </p:spPr>
      </p:pic>
      <p:pic>
        <p:nvPicPr>
          <p:cNvPr id="68" name="Picture 67" descr="A blue half circle with black background&#10;&#10;Description automatically generated">
            <a:extLst>
              <a:ext uri="{FF2B5EF4-FFF2-40B4-BE49-F238E27FC236}">
                <a16:creationId xmlns:a16="http://schemas.microsoft.com/office/drawing/2014/main" id="{41D5DBF3-104D-DCD9-6D68-EAE8B225AE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94380">
            <a:off x="3386643" y="2898383"/>
            <a:ext cx="4788101" cy="2904802"/>
          </a:xfrm>
          <a:prstGeom prst="rect">
            <a:avLst/>
          </a:prstGeom>
        </p:spPr>
      </p:pic>
      <p:sp>
        <p:nvSpPr>
          <p:cNvPr id="9" name="Rectangle 8">
            <a:extLst>
              <a:ext uri="{FF2B5EF4-FFF2-40B4-BE49-F238E27FC236}">
                <a16:creationId xmlns:a16="http://schemas.microsoft.com/office/drawing/2014/main" id="{CFF293C1-C1EB-AC8B-C53A-C4B6C185A82A}"/>
              </a:ext>
            </a:extLst>
          </p:cNvPr>
          <p:cNvSpPr/>
          <p:nvPr/>
        </p:nvSpPr>
        <p:spPr>
          <a:xfrm>
            <a:off x="1" y="571822"/>
            <a:ext cx="6095999"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a:extLst>
              <a:ext uri="{FF2B5EF4-FFF2-40B4-BE49-F238E27FC236}">
                <a16:creationId xmlns:a16="http://schemas.microsoft.com/office/drawing/2014/main" id="{8AF4A3BC-07DB-C35E-964F-6A027A7BA8DF}"/>
              </a:ext>
            </a:extLst>
          </p:cNvPr>
          <p:cNvSpPr>
            <a:spLocks noGrp="1"/>
          </p:cNvSpPr>
          <p:nvPr>
            <p:ph type="title"/>
          </p:nvPr>
        </p:nvSpPr>
        <p:spPr>
          <a:xfrm>
            <a:off x="838200" y="309178"/>
            <a:ext cx="10515600" cy="1325563"/>
          </a:xfrm>
        </p:spPr>
        <p:txBody>
          <a:bodyPr/>
          <a:lstStyle/>
          <a:p>
            <a:r>
              <a:rPr lang="en-GB">
                <a:solidFill>
                  <a:schemeClr val="bg1"/>
                </a:solidFill>
                <a:latin typeface="Arial Black"/>
              </a:rPr>
              <a:t>Pricing Strategy </a:t>
            </a:r>
          </a:p>
        </p:txBody>
      </p:sp>
      <p:pic>
        <p:nvPicPr>
          <p:cNvPr id="11" name="Picture 10" descr="A yellow half moon with black background&#10;&#10;Description automatically generated">
            <a:extLst>
              <a:ext uri="{FF2B5EF4-FFF2-40B4-BE49-F238E27FC236}">
                <a16:creationId xmlns:a16="http://schemas.microsoft.com/office/drawing/2014/main" id="{26793E52-5B35-4784-6B5F-77CFF36AE1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525581">
            <a:off x="5273475" y="4502796"/>
            <a:ext cx="2105416" cy="1542281"/>
          </a:xfrm>
          <a:prstGeom prst="rect">
            <a:avLst/>
          </a:prstGeom>
        </p:spPr>
      </p:pic>
      <p:sp>
        <p:nvSpPr>
          <p:cNvPr id="12" name="Rectangle: Rounded Corners 11">
            <a:extLst>
              <a:ext uri="{FF2B5EF4-FFF2-40B4-BE49-F238E27FC236}">
                <a16:creationId xmlns:a16="http://schemas.microsoft.com/office/drawing/2014/main" id="{5C28198B-7B4D-A9E4-C032-22E8E2478F62}"/>
              </a:ext>
            </a:extLst>
          </p:cNvPr>
          <p:cNvSpPr/>
          <p:nvPr/>
        </p:nvSpPr>
        <p:spPr>
          <a:xfrm>
            <a:off x="374506" y="1862596"/>
            <a:ext cx="3512919" cy="475759"/>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Percentage price breakdown [2]</a:t>
            </a:r>
          </a:p>
        </p:txBody>
      </p:sp>
      <p:sp>
        <p:nvSpPr>
          <p:cNvPr id="13" name="Rectangle: Rounded Corners 12">
            <a:extLst>
              <a:ext uri="{FF2B5EF4-FFF2-40B4-BE49-F238E27FC236}">
                <a16:creationId xmlns:a16="http://schemas.microsoft.com/office/drawing/2014/main" id="{AF7C6D43-1FD2-92A1-D82E-8660539F6297}"/>
              </a:ext>
            </a:extLst>
          </p:cNvPr>
          <p:cNvSpPr/>
          <p:nvPr/>
        </p:nvSpPr>
        <p:spPr>
          <a:xfrm>
            <a:off x="7512713" y="1890227"/>
            <a:ext cx="3512919" cy="475759"/>
          </a:xfrm>
          <a:prstGeom prst="roundRect">
            <a:avLst/>
          </a:prstGeom>
          <a:solidFill>
            <a:srgbClr val="1D4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Average price breakdown</a:t>
            </a:r>
          </a:p>
        </p:txBody>
      </p:sp>
      <p:sp>
        <p:nvSpPr>
          <p:cNvPr id="19" name="Rectangle: Rounded Corners 18">
            <a:extLst>
              <a:ext uri="{FF2B5EF4-FFF2-40B4-BE49-F238E27FC236}">
                <a16:creationId xmlns:a16="http://schemas.microsoft.com/office/drawing/2014/main" id="{93CEF516-5E33-8B00-CBCC-2FB7DE9DB3C7}"/>
              </a:ext>
            </a:extLst>
          </p:cNvPr>
          <p:cNvSpPr/>
          <p:nvPr/>
        </p:nvSpPr>
        <p:spPr>
          <a:xfrm>
            <a:off x="1239613" y="2520970"/>
            <a:ext cx="1944785" cy="554090"/>
          </a:xfrm>
          <a:prstGeom prst="roundRect">
            <a:avLst/>
          </a:prstGeom>
          <a:solidFill>
            <a:srgbClr val="4A6DAD"/>
          </a:solidFill>
          <a:ln>
            <a:solidFill>
              <a:srgbClr val="4A6D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100% meal price</a:t>
            </a:r>
          </a:p>
        </p:txBody>
      </p:sp>
      <p:sp>
        <p:nvSpPr>
          <p:cNvPr id="20" name="Rectangle: Rounded Corners 19">
            <a:extLst>
              <a:ext uri="{FF2B5EF4-FFF2-40B4-BE49-F238E27FC236}">
                <a16:creationId xmlns:a16="http://schemas.microsoft.com/office/drawing/2014/main" id="{C48D4F84-E804-7318-CA50-358DD01A145E}"/>
              </a:ext>
            </a:extLst>
          </p:cNvPr>
          <p:cNvSpPr/>
          <p:nvPr/>
        </p:nvSpPr>
        <p:spPr>
          <a:xfrm>
            <a:off x="1228348" y="3287053"/>
            <a:ext cx="1967313" cy="554090"/>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42% discount</a:t>
            </a:r>
          </a:p>
        </p:txBody>
      </p:sp>
      <p:sp>
        <p:nvSpPr>
          <p:cNvPr id="21" name="Rectangle: Rounded Corners 20">
            <a:extLst>
              <a:ext uri="{FF2B5EF4-FFF2-40B4-BE49-F238E27FC236}">
                <a16:creationId xmlns:a16="http://schemas.microsoft.com/office/drawing/2014/main" id="{F7A2FEAB-07C4-9950-19B7-3B13C5399D74}"/>
              </a:ext>
            </a:extLst>
          </p:cNvPr>
          <p:cNvSpPr/>
          <p:nvPr/>
        </p:nvSpPr>
        <p:spPr>
          <a:xfrm>
            <a:off x="1239612" y="4085790"/>
            <a:ext cx="1967313" cy="554090"/>
          </a:xfrm>
          <a:prstGeom prst="roundRect">
            <a:avLst/>
          </a:prstGeom>
          <a:solidFill>
            <a:srgbClr val="007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Merchant Commission</a:t>
            </a:r>
          </a:p>
        </p:txBody>
      </p:sp>
      <p:sp>
        <p:nvSpPr>
          <p:cNvPr id="22" name="Rectangle: Rounded Corners 21">
            <a:extLst>
              <a:ext uri="{FF2B5EF4-FFF2-40B4-BE49-F238E27FC236}">
                <a16:creationId xmlns:a16="http://schemas.microsoft.com/office/drawing/2014/main" id="{5F9391C0-3810-3887-F369-90835A699E5D}"/>
              </a:ext>
            </a:extLst>
          </p:cNvPr>
          <p:cNvSpPr/>
          <p:nvPr/>
        </p:nvSpPr>
        <p:spPr>
          <a:xfrm>
            <a:off x="1228348" y="4851149"/>
            <a:ext cx="1967313" cy="554090"/>
          </a:xfrm>
          <a:prstGeom prst="roundRect">
            <a:avLst/>
          </a:prstGeom>
          <a:solidFill>
            <a:srgbClr val="D5BA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25% Still Tasty Revenue</a:t>
            </a:r>
          </a:p>
        </p:txBody>
      </p:sp>
      <p:sp>
        <p:nvSpPr>
          <p:cNvPr id="23" name="Rectangle: Rounded Corners 22">
            <a:extLst>
              <a:ext uri="{FF2B5EF4-FFF2-40B4-BE49-F238E27FC236}">
                <a16:creationId xmlns:a16="http://schemas.microsoft.com/office/drawing/2014/main" id="{3878A3FD-B856-BEC7-3A18-7FA95DD93132}"/>
              </a:ext>
            </a:extLst>
          </p:cNvPr>
          <p:cNvSpPr/>
          <p:nvPr/>
        </p:nvSpPr>
        <p:spPr>
          <a:xfrm>
            <a:off x="8321314" y="2560322"/>
            <a:ext cx="1944785" cy="554090"/>
          </a:xfrm>
          <a:prstGeom prst="roundRect">
            <a:avLst/>
          </a:prstGeom>
          <a:solidFill>
            <a:srgbClr val="4A6D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£12 average meal price</a:t>
            </a:r>
          </a:p>
        </p:txBody>
      </p:sp>
      <p:sp>
        <p:nvSpPr>
          <p:cNvPr id="24" name="Rectangle: Rounded Corners 23">
            <a:extLst>
              <a:ext uri="{FF2B5EF4-FFF2-40B4-BE49-F238E27FC236}">
                <a16:creationId xmlns:a16="http://schemas.microsoft.com/office/drawing/2014/main" id="{825AF792-CF3B-D90C-74BD-DF4676165BF0}"/>
              </a:ext>
            </a:extLst>
          </p:cNvPr>
          <p:cNvSpPr/>
          <p:nvPr/>
        </p:nvSpPr>
        <p:spPr>
          <a:xfrm>
            <a:off x="8300385" y="3341731"/>
            <a:ext cx="1967313" cy="554090"/>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£5 discount</a:t>
            </a:r>
          </a:p>
        </p:txBody>
      </p:sp>
      <p:sp>
        <p:nvSpPr>
          <p:cNvPr id="25" name="Rectangle: Rounded Corners 24">
            <a:extLst>
              <a:ext uri="{FF2B5EF4-FFF2-40B4-BE49-F238E27FC236}">
                <a16:creationId xmlns:a16="http://schemas.microsoft.com/office/drawing/2014/main" id="{72207DAC-0FC1-88D4-712F-09F5EDE0971E}"/>
              </a:ext>
            </a:extLst>
          </p:cNvPr>
          <p:cNvSpPr/>
          <p:nvPr/>
        </p:nvSpPr>
        <p:spPr>
          <a:xfrm>
            <a:off x="8300384" y="4099945"/>
            <a:ext cx="1967313" cy="554090"/>
          </a:xfrm>
          <a:prstGeom prst="roundRect">
            <a:avLst/>
          </a:prstGeom>
          <a:solidFill>
            <a:srgbClr val="007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£4 to the restaurant</a:t>
            </a:r>
          </a:p>
        </p:txBody>
      </p:sp>
      <p:sp>
        <p:nvSpPr>
          <p:cNvPr id="26" name="Rectangle: Rounded Corners 25">
            <a:extLst>
              <a:ext uri="{FF2B5EF4-FFF2-40B4-BE49-F238E27FC236}">
                <a16:creationId xmlns:a16="http://schemas.microsoft.com/office/drawing/2014/main" id="{0683B7EC-06D4-8B0E-0557-3E663913F09B}"/>
              </a:ext>
            </a:extLst>
          </p:cNvPr>
          <p:cNvSpPr/>
          <p:nvPr/>
        </p:nvSpPr>
        <p:spPr>
          <a:xfrm>
            <a:off x="8298786" y="4851149"/>
            <a:ext cx="1967313" cy="554090"/>
          </a:xfrm>
          <a:prstGeom prst="roundRect">
            <a:avLst/>
          </a:prstGeom>
          <a:solidFill>
            <a:srgbClr val="D5BA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£3 to Still Tasty</a:t>
            </a:r>
          </a:p>
        </p:txBody>
      </p:sp>
      <p:pic>
        <p:nvPicPr>
          <p:cNvPr id="34" name="Picture 33" descr="A green and black circle&#10;&#10;Description automatically generated">
            <a:extLst>
              <a:ext uri="{FF2B5EF4-FFF2-40B4-BE49-F238E27FC236}">
                <a16:creationId xmlns:a16="http://schemas.microsoft.com/office/drawing/2014/main" id="{A7FF452A-DEAF-80D9-AA50-DBE8FC083A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2490788">
            <a:off x="5217555" y="3491347"/>
            <a:ext cx="1400480" cy="1750600"/>
          </a:xfrm>
          <a:prstGeom prst="rect">
            <a:avLst/>
          </a:prstGeom>
        </p:spPr>
      </p:pic>
      <p:sp>
        <p:nvSpPr>
          <p:cNvPr id="35" name="Rectangle: Rounded Corners 34">
            <a:extLst>
              <a:ext uri="{FF2B5EF4-FFF2-40B4-BE49-F238E27FC236}">
                <a16:creationId xmlns:a16="http://schemas.microsoft.com/office/drawing/2014/main" id="{2297878D-8354-0587-DDDE-6260D6B26EE0}"/>
              </a:ext>
            </a:extLst>
          </p:cNvPr>
          <p:cNvSpPr/>
          <p:nvPr/>
        </p:nvSpPr>
        <p:spPr>
          <a:xfrm>
            <a:off x="8287521" y="5602660"/>
            <a:ext cx="1967313" cy="554090"/>
          </a:xfrm>
          <a:prstGeom prst="roundRect">
            <a:avLst/>
          </a:prstGeom>
          <a:solidFill>
            <a:srgbClr val="0FBA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£7 cost to customer</a:t>
            </a:r>
          </a:p>
        </p:txBody>
      </p:sp>
      <p:sp>
        <p:nvSpPr>
          <p:cNvPr id="36" name="Rectangle: Rounded Corners 35">
            <a:extLst>
              <a:ext uri="{FF2B5EF4-FFF2-40B4-BE49-F238E27FC236}">
                <a16:creationId xmlns:a16="http://schemas.microsoft.com/office/drawing/2014/main" id="{5CC0A9B6-336E-7F6E-9E98-CD83049E6477}"/>
              </a:ext>
            </a:extLst>
          </p:cNvPr>
          <p:cNvSpPr/>
          <p:nvPr/>
        </p:nvSpPr>
        <p:spPr>
          <a:xfrm>
            <a:off x="1228348" y="5610876"/>
            <a:ext cx="1967313" cy="554090"/>
          </a:xfrm>
          <a:prstGeom prst="roundRect">
            <a:avLst/>
          </a:prstGeom>
          <a:solidFill>
            <a:srgbClr val="0FBA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58% of full price</a:t>
            </a:r>
          </a:p>
        </p:txBody>
      </p:sp>
      <p:sp>
        <p:nvSpPr>
          <p:cNvPr id="66" name="Oval 65">
            <a:extLst>
              <a:ext uri="{FF2B5EF4-FFF2-40B4-BE49-F238E27FC236}">
                <a16:creationId xmlns:a16="http://schemas.microsoft.com/office/drawing/2014/main" id="{2F5B5440-7640-38BB-5A8B-725C5CFC9393}"/>
              </a:ext>
            </a:extLst>
          </p:cNvPr>
          <p:cNvSpPr/>
          <p:nvPr/>
        </p:nvSpPr>
        <p:spPr>
          <a:xfrm>
            <a:off x="5370611" y="3875009"/>
            <a:ext cx="869322" cy="90019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898505295"/>
      </p:ext>
    </p:extLst>
  </p:cSld>
  <p:clrMapOvr>
    <a:masterClrMapping/>
  </p:clrMapOvr>
  <mc:AlternateContent xmlns:mc="http://schemas.openxmlformats.org/markup-compatibility/2006" xmlns:p14="http://schemas.microsoft.com/office/powerpoint/2010/main">
    <mc:Choice Requires="p14">
      <p:transition spd="slow" p14:dur="2000" advTm="23284"/>
    </mc:Choice>
    <mc:Fallback xmlns="">
      <p:transition spd="slow" advTm="232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500"/>
                                        <p:tgtEl>
                                          <p:spTgt spid="7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F682A-A0D4-4806-3049-4FDB5DEC3F10}"/>
              </a:ext>
            </a:extLst>
          </p:cNvPr>
          <p:cNvSpPr/>
          <p:nvPr/>
        </p:nvSpPr>
        <p:spPr>
          <a:xfrm>
            <a:off x="0" y="581848"/>
            <a:ext cx="7256206" cy="736203"/>
          </a:xfrm>
          <a:prstGeom prst="rect">
            <a:avLst/>
          </a:prstGeom>
          <a:solidFill>
            <a:srgbClr val="1C4A9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p>
        </p:txBody>
      </p:sp>
      <p:graphicFrame>
        <p:nvGraphicFramePr>
          <p:cNvPr id="4" name="Content Placeholder 3">
            <a:extLst>
              <a:ext uri="{FF2B5EF4-FFF2-40B4-BE49-F238E27FC236}">
                <a16:creationId xmlns:a16="http://schemas.microsoft.com/office/drawing/2014/main" id="{6BA680A1-05CB-C33F-92A3-6817AE036255}"/>
              </a:ext>
            </a:extLst>
          </p:cNvPr>
          <p:cNvGraphicFramePr>
            <a:graphicFrameLocks noGrp="1"/>
          </p:cNvGraphicFramePr>
          <p:nvPr>
            <p:ph idx="1"/>
            <p:extLst>
              <p:ext uri="{D42A27DB-BD31-4B8C-83A1-F6EECF244321}">
                <p14:modId xmlns:p14="http://schemas.microsoft.com/office/powerpoint/2010/main" val="2535768808"/>
              </p:ext>
            </p:extLst>
          </p:nvPr>
        </p:nvGraphicFramePr>
        <p:xfrm>
          <a:off x="821461" y="1961697"/>
          <a:ext cx="10561368" cy="4667250"/>
        </p:xfrm>
        <a:graphic>
          <a:graphicData uri="http://schemas.openxmlformats.org/drawingml/2006/table">
            <a:tbl>
              <a:tblPr firstRow="1" bandRow="1">
                <a:tableStyleId>{073A0DAA-6AF3-43AB-8588-CEC1D06C72B9}</a:tableStyleId>
              </a:tblPr>
              <a:tblGrid>
                <a:gridCol w="1548000">
                  <a:extLst>
                    <a:ext uri="{9D8B030D-6E8A-4147-A177-3AD203B41FA5}">
                      <a16:colId xmlns:a16="http://schemas.microsoft.com/office/drawing/2014/main" val="4030908013"/>
                    </a:ext>
                  </a:extLst>
                </a:gridCol>
                <a:gridCol w="1502228">
                  <a:extLst>
                    <a:ext uri="{9D8B030D-6E8A-4147-A177-3AD203B41FA5}">
                      <a16:colId xmlns:a16="http://schemas.microsoft.com/office/drawing/2014/main" val="446117455"/>
                    </a:ext>
                  </a:extLst>
                </a:gridCol>
                <a:gridCol w="1502228">
                  <a:extLst>
                    <a:ext uri="{9D8B030D-6E8A-4147-A177-3AD203B41FA5}">
                      <a16:colId xmlns:a16="http://schemas.microsoft.com/office/drawing/2014/main" val="3088005016"/>
                    </a:ext>
                  </a:extLst>
                </a:gridCol>
                <a:gridCol w="1502228">
                  <a:extLst>
                    <a:ext uri="{9D8B030D-6E8A-4147-A177-3AD203B41FA5}">
                      <a16:colId xmlns:a16="http://schemas.microsoft.com/office/drawing/2014/main" val="3205216246"/>
                    </a:ext>
                  </a:extLst>
                </a:gridCol>
                <a:gridCol w="1502228">
                  <a:extLst>
                    <a:ext uri="{9D8B030D-6E8A-4147-A177-3AD203B41FA5}">
                      <a16:colId xmlns:a16="http://schemas.microsoft.com/office/drawing/2014/main" val="1867223124"/>
                    </a:ext>
                  </a:extLst>
                </a:gridCol>
                <a:gridCol w="1502228">
                  <a:extLst>
                    <a:ext uri="{9D8B030D-6E8A-4147-A177-3AD203B41FA5}">
                      <a16:colId xmlns:a16="http://schemas.microsoft.com/office/drawing/2014/main" val="1182138705"/>
                    </a:ext>
                  </a:extLst>
                </a:gridCol>
                <a:gridCol w="1502228">
                  <a:extLst>
                    <a:ext uri="{9D8B030D-6E8A-4147-A177-3AD203B41FA5}">
                      <a16:colId xmlns:a16="http://schemas.microsoft.com/office/drawing/2014/main" val="1052080935"/>
                    </a:ext>
                  </a:extLst>
                </a:gridCol>
              </a:tblGrid>
              <a:tr h="933450">
                <a:tc>
                  <a:txBody>
                    <a:bodyPr/>
                    <a:lstStyle/>
                    <a:p>
                      <a:pPr algn="ctr"/>
                      <a:r>
                        <a:rPr lang="en-GB" sz="1500"/>
                        <a:t>Competitors</a:t>
                      </a:r>
                    </a:p>
                  </a:txBody>
                  <a:tcPr anchor="ctr">
                    <a:solidFill>
                      <a:srgbClr val="1C4A98"/>
                    </a:solidFill>
                  </a:tcPr>
                </a:tc>
                <a:tc>
                  <a:txBody>
                    <a:bodyPr/>
                    <a:lstStyle/>
                    <a:p>
                      <a:pPr algn="ctr"/>
                      <a:r>
                        <a:rPr lang="en-GB" sz="1500"/>
                        <a:t>Price</a:t>
                      </a:r>
                    </a:p>
                  </a:txBody>
                  <a:tcPr anchor="ctr">
                    <a:solidFill>
                      <a:srgbClr val="1C4A98"/>
                    </a:solidFill>
                  </a:tcPr>
                </a:tc>
                <a:tc>
                  <a:txBody>
                    <a:bodyPr/>
                    <a:lstStyle/>
                    <a:p>
                      <a:pPr algn="ctr"/>
                      <a:r>
                        <a:rPr lang="en-GB" sz="1500"/>
                        <a:t>Fulfilment Time</a:t>
                      </a:r>
                    </a:p>
                  </a:txBody>
                  <a:tcPr anchor="ctr">
                    <a:solidFill>
                      <a:srgbClr val="1C4A98"/>
                    </a:solidFill>
                  </a:tcPr>
                </a:tc>
                <a:tc>
                  <a:txBody>
                    <a:bodyPr/>
                    <a:lstStyle/>
                    <a:p>
                      <a:pPr algn="ctr"/>
                      <a:r>
                        <a:rPr lang="en-GB" sz="1500"/>
                        <a:t>Sustainability</a:t>
                      </a:r>
                    </a:p>
                  </a:txBody>
                  <a:tcPr anchor="ctr">
                    <a:solidFill>
                      <a:srgbClr val="1C4A98"/>
                    </a:solidFill>
                  </a:tcPr>
                </a:tc>
                <a:tc>
                  <a:txBody>
                    <a:bodyPr/>
                    <a:lstStyle/>
                    <a:p>
                      <a:pPr algn="ctr"/>
                      <a:r>
                        <a:rPr lang="en-GB" sz="1500"/>
                        <a:t>Restaurant Ease</a:t>
                      </a:r>
                    </a:p>
                  </a:txBody>
                  <a:tcPr anchor="ctr">
                    <a:solidFill>
                      <a:srgbClr val="1C4A98"/>
                    </a:solidFill>
                  </a:tcPr>
                </a:tc>
                <a:tc>
                  <a:txBody>
                    <a:bodyPr/>
                    <a:lstStyle/>
                    <a:p>
                      <a:pPr algn="ctr"/>
                      <a:r>
                        <a:rPr lang="en-GB" sz="1500"/>
                        <a:t>Consumer Ease</a:t>
                      </a:r>
                    </a:p>
                  </a:txBody>
                  <a:tcPr anchor="ctr">
                    <a:solidFill>
                      <a:srgbClr val="1C4A98"/>
                    </a:solidFill>
                  </a:tcPr>
                </a:tc>
                <a:tc>
                  <a:txBody>
                    <a:bodyPr/>
                    <a:lstStyle/>
                    <a:p>
                      <a:pPr algn="ctr"/>
                      <a:r>
                        <a:rPr lang="en-GB" sz="1500"/>
                        <a:t>Quality</a:t>
                      </a:r>
                    </a:p>
                  </a:txBody>
                  <a:tcPr anchor="ctr">
                    <a:solidFill>
                      <a:srgbClr val="1C4A98"/>
                    </a:solidFill>
                  </a:tcPr>
                </a:tc>
                <a:extLst>
                  <a:ext uri="{0D108BD9-81ED-4DB2-BD59-A6C34878D82A}">
                    <a16:rowId xmlns:a16="http://schemas.microsoft.com/office/drawing/2014/main" val="2965494766"/>
                  </a:ext>
                </a:extLst>
              </a:tr>
              <a:tr h="933450">
                <a:tc>
                  <a:txBody>
                    <a:bodyPr/>
                    <a:lstStyle/>
                    <a:p>
                      <a:pPr algn="l"/>
                      <a:endParaRPr lang="en-GB" sz="1500"/>
                    </a:p>
                    <a:p>
                      <a:pPr algn="l"/>
                      <a:r>
                        <a:rPr lang="en-GB" sz="1500"/>
                        <a:t>Deliveroo</a:t>
                      </a:r>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extLst>
                  <a:ext uri="{0D108BD9-81ED-4DB2-BD59-A6C34878D82A}">
                    <a16:rowId xmlns:a16="http://schemas.microsoft.com/office/drawing/2014/main" val="1422985956"/>
                  </a:ext>
                </a:extLst>
              </a:tr>
              <a:tr h="933450">
                <a:tc>
                  <a:txBody>
                    <a:bodyPr/>
                    <a:lstStyle/>
                    <a:p>
                      <a:pPr algn="l"/>
                      <a:endParaRPr lang="en-GB" sz="1500"/>
                    </a:p>
                    <a:p>
                      <a:pPr algn="l"/>
                      <a:r>
                        <a:rPr lang="en-GB" sz="1500"/>
                        <a:t>Fast Food</a:t>
                      </a:r>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extLst>
                  <a:ext uri="{0D108BD9-81ED-4DB2-BD59-A6C34878D82A}">
                    <a16:rowId xmlns:a16="http://schemas.microsoft.com/office/drawing/2014/main" val="3495923764"/>
                  </a:ext>
                </a:extLst>
              </a:tr>
              <a:tr h="933450">
                <a:tc>
                  <a:txBody>
                    <a:bodyPr/>
                    <a:lstStyle/>
                    <a:p>
                      <a:pPr algn="l"/>
                      <a:endParaRPr lang="en-GB" sz="1500"/>
                    </a:p>
                    <a:p>
                      <a:pPr algn="l"/>
                      <a:r>
                        <a:rPr lang="en-GB" sz="1500"/>
                        <a:t>TooGoodToGo</a:t>
                      </a:r>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tc>
                  <a:txBody>
                    <a:bodyPr/>
                    <a:lstStyle/>
                    <a:p>
                      <a:endParaRPr lang="en-GB"/>
                    </a:p>
                  </a:txBody>
                  <a:tcPr>
                    <a:solidFill>
                      <a:schemeClr val="bg1">
                        <a:lumMod val="95000"/>
                      </a:schemeClr>
                    </a:solidFill>
                  </a:tcPr>
                </a:tc>
                <a:extLst>
                  <a:ext uri="{0D108BD9-81ED-4DB2-BD59-A6C34878D82A}">
                    <a16:rowId xmlns:a16="http://schemas.microsoft.com/office/drawing/2014/main" val="2101342707"/>
                  </a:ext>
                </a:extLst>
              </a:tr>
              <a:tr h="933450">
                <a:tc>
                  <a:txBody>
                    <a:bodyPr/>
                    <a:lstStyle/>
                    <a:p>
                      <a:pPr algn="l"/>
                      <a:endParaRPr lang="en-GB" sz="1500" b="1"/>
                    </a:p>
                    <a:p>
                      <a:pPr algn="l"/>
                      <a:r>
                        <a:rPr lang="en-GB" sz="1500" b="1"/>
                        <a:t>Still Tasty</a:t>
                      </a:r>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tc>
                  <a:txBody>
                    <a:bodyPr/>
                    <a:lstStyle/>
                    <a:p>
                      <a:endParaRPr lang="en-GB"/>
                    </a:p>
                  </a:txBody>
                  <a:tcPr>
                    <a:solidFill>
                      <a:schemeClr val="bg1">
                        <a:lumMod val="85000"/>
                      </a:schemeClr>
                    </a:solidFill>
                  </a:tcPr>
                </a:tc>
                <a:extLst>
                  <a:ext uri="{0D108BD9-81ED-4DB2-BD59-A6C34878D82A}">
                    <a16:rowId xmlns:a16="http://schemas.microsoft.com/office/drawing/2014/main" val="4019839107"/>
                  </a:ext>
                </a:extLst>
              </a:tr>
            </a:tbl>
          </a:graphicData>
        </a:graphic>
      </p:graphicFrame>
      <p:pic>
        <p:nvPicPr>
          <p:cNvPr id="15" name="Picture 14" descr="A black background with a black square&#10;&#10;Description automatically generated with medium confidence">
            <a:extLst>
              <a:ext uri="{FF2B5EF4-FFF2-40B4-BE49-F238E27FC236}">
                <a16:creationId xmlns:a16="http://schemas.microsoft.com/office/drawing/2014/main" id="{51FC02A8-9DCD-EF4A-27DD-385B6DDEFEE4}"/>
              </a:ext>
            </a:extLst>
          </p:cNvPr>
          <p:cNvPicPr>
            <a:picLocks noChangeAspect="1"/>
          </p:cNvPicPr>
          <p:nvPr/>
        </p:nvPicPr>
        <p:blipFill rotWithShape="1">
          <a:blip r:embed="rId3">
            <a:extLst>
              <a:ext uri="{28A0092B-C50C-407E-A947-70E740481C1C}">
                <a14:useLocalDpi xmlns:a14="http://schemas.microsoft.com/office/drawing/2010/main" val="0"/>
              </a:ext>
            </a:extLst>
          </a:blip>
          <a:srcRect r="70862"/>
          <a:stretch/>
        </p:blipFill>
        <p:spPr>
          <a:xfrm>
            <a:off x="10268870" y="2958656"/>
            <a:ext cx="925139" cy="888823"/>
          </a:xfrm>
          <a:prstGeom prst="rect">
            <a:avLst/>
          </a:prstGeom>
        </p:spPr>
      </p:pic>
      <p:pic>
        <p:nvPicPr>
          <p:cNvPr id="32" name="Picture 31" descr="A red x in a circle&#10;&#10;Description automatically generated">
            <a:extLst>
              <a:ext uri="{FF2B5EF4-FFF2-40B4-BE49-F238E27FC236}">
                <a16:creationId xmlns:a16="http://schemas.microsoft.com/office/drawing/2014/main" id="{53E3D37E-D6CE-469C-087C-410DD252EDE4}"/>
              </a:ext>
            </a:extLst>
          </p:cNvPr>
          <p:cNvPicPr>
            <a:picLocks noChangeAspect="1"/>
          </p:cNvPicPr>
          <p:nvPr/>
        </p:nvPicPr>
        <p:blipFill rotWithShape="1">
          <a:blip r:embed="rId4">
            <a:extLst>
              <a:ext uri="{28A0092B-C50C-407E-A947-70E740481C1C}">
                <a14:useLocalDpi xmlns:a14="http://schemas.microsoft.com/office/drawing/2010/main" val="0"/>
              </a:ext>
            </a:extLst>
          </a:blip>
          <a:srcRect r="43084"/>
          <a:stretch/>
        </p:blipFill>
        <p:spPr>
          <a:xfrm>
            <a:off x="9481789" y="4835060"/>
            <a:ext cx="1807139" cy="888824"/>
          </a:xfrm>
          <a:prstGeom prst="rect">
            <a:avLst/>
          </a:prstGeom>
        </p:spPr>
      </p:pic>
      <p:pic>
        <p:nvPicPr>
          <p:cNvPr id="22" name="Picture 21" descr="A black background with a black square&#10;&#10;Description automatically generated with medium confidence">
            <a:extLst>
              <a:ext uri="{FF2B5EF4-FFF2-40B4-BE49-F238E27FC236}">
                <a16:creationId xmlns:a16="http://schemas.microsoft.com/office/drawing/2014/main" id="{FFCE0B81-0C87-C4F8-122A-B192DDB5203C}"/>
              </a:ext>
            </a:extLst>
          </p:cNvPr>
          <p:cNvPicPr>
            <a:picLocks noChangeAspect="1"/>
          </p:cNvPicPr>
          <p:nvPr/>
        </p:nvPicPr>
        <p:blipFill rotWithShape="1">
          <a:blip r:embed="rId3">
            <a:extLst>
              <a:ext uri="{28A0092B-C50C-407E-A947-70E740481C1C}">
                <a14:useLocalDpi xmlns:a14="http://schemas.microsoft.com/office/drawing/2010/main" val="0"/>
              </a:ext>
            </a:extLst>
          </a:blip>
          <a:srcRect r="66613"/>
          <a:stretch/>
        </p:blipFill>
        <p:spPr>
          <a:xfrm>
            <a:off x="10240151" y="5740123"/>
            <a:ext cx="1060057" cy="888824"/>
          </a:xfrm>
          <a:prstGeom prst="rect">
            <a:avLst/>
          </a:prstGeom>
        </p:spPr>
      </p:pic>
      <p:pic>
        <p:nvPicPr>
          <p:cNvPr id="31" name="Picture 30" descr="A red x in a circle&#10;&#10;Description automatically generated">
            <a:extLst>
              <a:ext uri="{FF2B5EF4-FFF2-40B4-BE49-F238E27FC236}">
                <a16:creationId xmlns:a16="http://schemas.microsoft.com/office/drawing/2014/main" id="{97A1DC9C-B0C7-434F-E978-A09C2E60CD00}"/>
              </a:ext>
            </a:extLst>
          </p:cNvPr>
          <p:cNvPicPr>
            <a:picLocks noChangeAspect="1"/>
          </p:cNvPicPr>
          <p:nvPr/>
        </p:nvPicPr>
        <p:blipFill rotWithShape="1">
          <a:blip r:embed="rId4">
            <a:extLst>
              <a:ext uri="{28A0092B-C50C-407E-A947-70E740481C1C}">
                <a14:useLocalDpi xmlns:a14="http://schemas.microsoft.com/office/drawing/2010/main" val="0"/>
              </a:ext>
            </a:extLst>
          </a:blip>
          <a:srcRect r="8109"/>
          <a:stretch/>
        </p:blipFill>
        <p:spPr>
          <a:xfrm>
            <a:off x="8003684" y="4832243"/>
            <a:ext cx="2917605" cy="888824"/>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2A50F7C6-4376-BCDA-7A43-8815447E0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169" y="3847479"/>
            <a:ext cx="3175076" cy="888824"/>
          </a:xfrm>
          <a:prstGeom prst="rect">
            <a:avLst/>
          </a:prstGeom>
        </p:spPr>
      </p:pic>
      <p:pic>
        <p:nvPicPr>
          <p:cNvPr id="23" name="Picture 22" descr="A yellow circle with black exclamation mark&#10;&#10;Description automatically generated">
            <a:extLst>
              <a:ext uri="{FF2B5EF4-FFF2-40B4-BE49-F238E27FC236}">
                <a16:creationId xmlns:a16="http://schemas.microsoft.com/office/drawing/2014/main" id="{E38BB487-5950-014A-FD22-8396B1972334}"/>
              </a:ext>
            </a:extLst>
          </p:cNvPr>
          <p:cNvPicPr>
            <a:picLocks noChangeAspect="1"/>
          </p:cNvPicPr>
          <p:nvPr/>
        </p:nvPicPr>
        <p:blipFill rotWithShape="1">
          <a:blip r:embed="rId5">
            <a:extLst>
              <a:ext uri="{28A0092B-C50C-407E-A947-70E740481C1C}">
                <a14:useLocalDpi xmlns:a14="http://schemas.microsoft.com/office/drawing/2010/main" val="0"/>
              </a:ext>
            </a:extLst>
          </a:blip>
          <a:srcRect l="45685" r="22538"/>
          <a:stretch/>
        </p:blipFill>
        <p:spPr>
          <a:xfrm>
            <a:off x="8663714" y="3868034"/>
            <a:ext cx="1008938" cy="888824"/>
          </a:xfrm>
          <a:prstGeom prst="rect">
            <a:avLst/>
          </a:prstGeom>
        </p:spPr>
      </p:pic>
      <p:pic>
        <p:nvPicPr>
          <p:cNvPr id="30" name="Picture 29" descr="A red x in a circle&#10;&#10;Description automatically generated">
            <a:extLst>
              <a:ext uri="{FF2B5EF4-FFF2-40B4-BE49-F238E27FC236}">
                <a16:creationId xmlns:a16="http://schemas.microsoft.com/office/drawing/2014/main" id="{005170E9-3D79-3BF9-CC8B-0A838077E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911" y="4831330"/>
            <a:ext cx="3175076" cy="888824"/>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A5E4FA1A-C932-0532-FDA1-9BD1D843839B}"/>
              </a:ext>
            </a:extLst>
          </p:cNvPr>
          <p:cNvPicPr>
            <a:picLocks noChangeAspect="1"/>
          </p:cNvPicPr>
          <p:nvPr/>
        </p:nvPicPr>
        <p:blipFill rotWithShape="1">
          <a:blip r:embed="rId3">
            <a:extLst>
              <a:ext uri="{28A0092B-C50C-407E-A947-70E740481C1C}">
                <a14:useLocalDpi xmlns:a14="http://schemas.microsoft.com/office/drawing/2010/main" val="0"/>
              </a:ext>
            </a:extLst>
          </a:blip>
          <a:srcRect r="60865"/>
          <a:stretch/>
        </p:blipFill>
        <p:spPr>
          <a:xfrm>
            <a:off x="5731164" y="4837723"/>
            <a:ext cx="1242566" cy="888824"/>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67FD5A8F-9945-2D1E-9668-0F08102BE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697" y="5771803"/>
            <a:ext cx="3175076" cy="888824"/>
          </a:xfrm>
          <a:prstGeom prst="rect">
            <a:avLst/>
          </a:prstGeom>
        </p:spPr>
      </p:pic>
      <p:pic>
        <p:nvPicPr>
          <p:cNvPr id="25" name="Picture 24" descr="A yellow circle with black exclamation mark&#10;&#10;Description automatically generated">
            <a:extLst>
              <a:ext uri="{FF2B5EF4-FFF2-40B4-BE49-F238E27FC236}">
                <a16:creationId xmlns:a16="http://schemas.microsoft.com/office/drawing/2014/main" id="{4085BBCC-B930-3334-E882-1E3684D64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697" y="5780950"/>
            <a:ext cx="3175076" cy="888824"/>
          </a:xfrm>
          <a:prstGeom prst="rect">
            <a:avLst/>
          </a:prstGeom>
        </p:spPr>
      </p:pic>
      <p:pic>
        <p:nvPicPr>
          <p:cNvPr id="26" name="Picture 25" descr="A yellow circle with black exclamation mark&#10;&#10;Description automatically generated">
            <a:extLst>
              <a:ext uri="{FF2B5EF4-FFF2-40B4-BE49-F238E27FC236}">
                <a16:creationId xmlns:a16="http://schemas.microsoft.com/office/drawing/2014/main" id="{5CAC5ED5-58C9-B1E2-C8FC-8559E8CB2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169" y="5776672"/>
            <a:ext cx="3175076" cy="888824"/>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3D1E5A97-0D8C-24A6-6BAD-F97B6887F10C}"/>
              </a:ext>
            </a:extLst>
          </p:cNvPr>
          <p:cNvPicPr>
            <a:picLocks noChangeAspect="1"/>
          </p:cNvPicPr>
          <p:nvPr/>
        </p:nvPicPr>
        <p:blipFill rotWithShape="1">
          <a:blip r:embed="rId3">
            <a:extLst>
              <a:ext uri="{28A0092B-C50C-407E-A947-70E740481C1C}">
                <a14:useLocalDpi xmlns:a14="http://schemas.microsoft.com/office/drawing/2010/main" val="0"/>
              </a:ext>
            </a:extLst>
          </a:blip>
          <a:srcRect r="60567"/>
          <a:stretch/>
        </p:blipFill>
        <p:spPr>
          <a:xfrm>
            <a:off x="4259140" y="5760678"/>
            <a:ext cx="1252036" cy="888824"/>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3D94DB7D-53E9-C969-32E7-2504C70A2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219" y="5728964"/>
            <a:ext cx="3175076" cy="888824"/>
          </a:xfrm>
          <a:prstGeom prst="rect">
            <a:avLst/>
          </a:prstGeom>
        </p:spPr>
      </p:pic>
      <p:pic>
        <p:nvPicPr>
          <p:cNvPr id="29" name="Picture 28" descr="A red x in a circle&#10;&#10;Description automatically generated">
            <a:extLst>
              <a:ext uri="{FF2B5EF4-FFF2-40B4-BE49-F238E27FC236}">
                <a16:creationId xmlns:a16="http://schemas.microsoft.com/office/drawing/2014/main" id="{09A4B2B3-68C5-8A55-787B-A45F0CAC1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822" y="4816232"/>
            <a:ext cx="3175076" cy="888824"/>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427D0460-2993-9001-698C-B4B1C55418D4}"/>
              </a:ext>
            </a:extLst>
          </p:cNvPr>
          <p:cNvPicPr>
            <a:picLocks noChangeAspect="1"/>
          </p:cNvPicPr>
          <p:nvPr/>
        </p:nvPicPr>
        <p:blipFill rotWithShape="1">
          <a:blip r:embed="rId3">
            <a:extLst>
              <a:ext uri="{28A0092B-C50C-407E-A947-70E740481C1C}">
                <a14:useLocalDpi xmlns:a14="http://schemas.microsoft.com/office/drawing/2010/main" val="0"/>
              </a:ext>
            </a:extLst>
          </a:blip>
          <a:srcRect r="63657"/>
          <a:stretch/>
        </p:blipFill>
        <p:spPr>
          <a:xfrm>
            <a:off x="2710211" y="4837723"/>
            <a:ext cx="1153923" cy="888824"/>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D31C5824-BCD3-083D-42C1-12C09A4AB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482" y="3874960"/>
            <a:ext cx="3175076" cy="888824"/>
          </a:xfrm>
          <a:prstGeom prst="rect">
            <a:avLst/>
          </a:prstGeom>
        </p:spPr>
      </p:pic>
      <p:pic>
        <p:nvPicPr>
          <p:cNvPr id="8" name="Picture 7" descr="A yellow circle with black exclamation mark&#10;&#10;Description automatically generated">
            <a:extLst>
              <a:ext uri="{FF2B5EF4-FFF2-40B4-BE49-F238E27FC236}">
                <a16:creationId xmlns:a16="http://schemas.microsoft.com/office/drawing/2014/main" id="{C5BAF985-A9B5-36A0-177A-CDCC70C91D19}"/>
              </a:ext>
            </a:extLst>
          </p:cNvPr>
          <p:cNvPicPr>
            <a:picLocks noChangeAspect="1"/>
          </p:cNvPicPr>
          <p:nvPr/>
        </p:nvPicPr>
        <p:blipFill rotWithShape="1">
          <a:blip r:embed="rId5">
            <a:extLst>
              <a:ext uri="{28A0092B-C50C-407E-A947-70E740481C1C}">
                <a14:useLocalDpi xmlns:a14="http://schemas.microsoft.com/office/drawing/2010/main" val="0"/>
              </a:ext>
            </a:extLst>
          </a:blip>
          <a:srcRect l="43297"/>
          <a:stretch/>
        </p:blipFill>
        <p:spPr>
          <a:xfrm>
            <a:off x="2510463" y="3874960"/>
            <a:ext cx="1800364" cy="888824"/>
          </a:xfrm>
          <a:prstGeom prst="rect">
            <a:avLst/>
          </a:prstGeom>
        </p:spPr>
      </p:pic>
      <p:pic>
        <p:nvPicPr>
          <p:cNvPr id="11" name="Picture 10" descr="A red x in a circle&#10;&#10;Description automatically generated">
            <a:extLst>
              <a:ext uri="{FF2B5EF4-FFF2-40B4-BE49-F238E27FC236}">
                <a16:creationId xmlns:a16="http://schemas.microsoft.com/office/drawing/2014/main" id="{2E3B78BE-A755-26C5-2368-33BCA71DF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822" y="2970470"/>
            <a:ext cx="3175076" cy="888824"/>
          </a:xfrm>
          <a:prstGeom prst="rect">
            <a:avLst/>
          </a:prstGeom>
        </p:spPr>
      </p:pic>
      <p:pic>
        <p:nvPicPr>
          <p:cNvPr id="10" name="Picture 9" descr="A red x in a circle&#10;&#10;Description automatically generated">
            <a:extLst>
              <a:ext uri="{FF2B5EF4-FFF2-40B4-BE49-F238E27FC236}">
                <a16:creationId xmlns:a16="http://schemas.microsoft.com/office/drawing/2014/main" id="{C320BDFD-9D75-7D77-D2F8-54AC039DDF00}"/>
              </a:ext>
            </a:extLst>
          </p:cNvPr>
          <p:cNvPicPr>
            <a:picLocks noChangeAspect="1"/>
          </p:cNvPicPr>
          <p:nvPr/>
        </p:nvPicPr>
        <p:blipFill rotWithShape="1">
          <a:blip r:embed="rId4">
            <a:extLst>
              <a:ext uri="{28A0092B-C50C-407E-A947-70E740481C1C}">
                <a14:useLocalDpi xmlns:a14="http://schemas.microsoft.com/office/drawing/2010/main" val="0"/>
              </a:ext>
            </a:extLst>
          </a:blip>
          <a:srcRect l="23409"/>
          <a:stretch/>
        </p:blipFill>
        <p:spPr>
          <a:xfrm>
            <a:off x="2675908" y="2965849"/>
            <a:ext cx="2431817" cy="88882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CA676916-A1B4-AD7B-3B12-6A824224ED8F}"/>
              </a:ext>
            </a:extLst>
          </p:cNvPr>
          <p:cNvPicPr>
            <a:picLocks noChangeAspect="1"/>
          </p:cNvPicPr>
          <p:nvPr/>
        </p:nvPicPr>
        <p:blipFill rotWithShape="1">
          <a:blip r:embed="rId3">
            <a:extLst>
              <a:ext uri="{28A0092B-C50C-407E-A947-70E740481C1C}">
                <a14:useLocalDpi xmlns:a14="http://schemas.microsoft.com/office/drawing/2010/main" val="0"/>
              </a:ext>
            </a:extLst>
          </a:blip>
          <a:srcRect r="29525"/>
          <a:stretch/>
        </p:blipFill>
        <p:spPr>
          <a:xfrm>
            <a:off x="8812129" y="2969968"/>
            <a:ext cx="2237633" cy="888824"/>
          </a:xfrm>
          <a:prstGeom prst="rect">
            <a:avLst/>
          </a:prstGeom>
        </p:spPr>
      </p:pic>
      <p:pic>
        <p:nvPicPr>
          <p:cNvPr id="13" name="Picture 12" descr="A red x in a circle&#10;&#10;Description automatically generated">
            <a:extLst>
              <a:ext uri="{FF2B5EF4-FFF2-40B4-BE49-F238E27FC236}">
                <a16:creationId xmlns:a16="http://schemas.microsoft.com/office/drawing/2014/main" id="{86C48B4A-F8DE-B76D-3EB4-7E8B64051F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756" y="2945309"/>
            <a:ext cx="3175076" cy="888824"/>
          </a:xfrm>
          <a:prstGeom prst="rect">
            <a:avLst/>
          </a:prstGeom>
        </p:spPr>
      </p:pic>
      <p:pic>
        <p:nvPicPr>
          <p:cNvPr id="12" name="Picture 11" descr="A red x in a circle&#10;&#10;Description automatically generated">
            <a:extLst>
              <a:ext uri="{FF2B5EF4-FFF2-40B4-BE49-F238E27FC236}">
                <a16:creationId xmlns:a16="http://schemas.microsoft.com/office/drawing/2014/main" id="{91D2BD91-6FBB-BEEE-1993-FE7B14471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072" y="2932900"/>
            <a:ext cx="3175076" cy="888824"/>
          </a:xfrm>
          <a:prstGeom prst="rect">
            <a:avLst/>
          </a:prstGeom>
        </p:spPr>
      </p:pic>
      <p:pic>
        <p:nvPicPr>
          <p:cNvPr id="28" name="Picture 27" descr="A red x in a circle&#10;&#10;Description automatically generated">
            <a:extLst>
              <a:ext uri="{FF2B5EF4-FFF2-40B4-BE49-F238E27FC236}">
                <a16:creationId xmlns:a16="http://schemas.microsoft.com/office/drawing/2014/main" id="{A305C905-265F-03AF-84A3-ED6028313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7865" y="3873373"/>
            <a:ext cx="3175076" cy="888824"/>
          </a:xfrm>
          <a:prstGeom prst="rect">
            <a:avLst/>
          </a:prstGeom>
        </p:spPr>
      </p:pic>
      <p:pic>
        <p:nvPicPr>
          <p:cNvPr id="24" name="Picture 23" descr="A yellow circle with black exclamation mark&#10;&#10;Description automatically generated">
            <a:extLst>
              <a:ext uri="{FF2B5EF4-FFF2-40B4-BE49-F238E27FC236}">
                <a16:creationId xmlns:a16="http://schemas.microsoft.com/office/drawing/2014/main" id="{AB67D629-1AC0-2D70-892B-1B4A1A516E07}"/>
              </a:ext>
            </a:extLst>
          </p:cNvPr>
          <p:cNvPicPr>
            <a:picLocks noChangeAspect="1"/>
          </p:cNvPicPr>
          <p:nvPr/>
        </p:nvPicPr>
        <p:blipFill rotWithShape="1">
          <a:blip r:embed="rId5">
            <a:extLst>
              <a:ext uri="{28A0092B-C50C-407E-A947-70E740481C1C}">
                <a14:useLocalDpi xmlns:a14="http://schemas.microsoft.com/office/drawing/2010/main" val="0"/>
              </a:ext>
            </a:extLst>
          </a:blip>
          <a:srcRect l="39121" r="18818"/>
          <a:stretch/>
        </p:blipFill>
        <p:spPr>
          <a:xfrm>
            <a:off x="9897949" y="3845026"/>
            <a:ext cx="1335491" cy="888824"/>
          </a:xfrm>
          <a:prstGeom prst="rect">
            <a:avLst/>
          </a:prstGeom>
        </p:spPr>
      </p:pic>
      <p:sp>
        <p:nvSpPr>
          <p:cNvPr id="2" name="Title 1">
            <a:extLst>
              <a:ext uri="{FF2B5EF4-FFF2-40B4-BE49-F238E27FC236}">
                <a16:creationId xmlns:a16="http://schemas.microsoft.com/office/drawing/2014/main" id="{E0DD7530-4D1A-FB1B-FDE9-006F67426AC8}"/>
              </a:ext>
            </a:extLst>
          </p:cNvPr>
          <p:cNvSpPr>
            <a:spLocks noGrp="1"/>
          </p:cNvSpPr>
          <p:nvPr>
            <p:ph type="title"/>
          </p:nvPr>
        </p:nvSpPr>
        <p:spPr/>
        <p:txBody>
          <a:bodyPr/>
          <a:lstStyle/>
          <a:p>
            <a:r>
              <a:rPr lang="en-GB">
                <a:solidFill>
                  <a:schemeClr val="bg1"/>
                </a:solidFill>
              </a:rPr>
              <a:t>Competitor Analysis</a:t>
            </a:r>
          </a:p>
        </p:txBody>
      </p:sp>
    </p:spTree>
    <p:extLst>
      <p:ext uri="{BB962C8B-B14F-4D97-AF65-F5344CB8AC3E}">
        <p14:creationId xmlns:p14="http://schemas.microsoft.com/office/powerpoint/2010/main" val="2965061321"/>
      </p:ext>
    </p:extLst>
  </p:cSld>
  <p:clrMapOvr>
    <a:masterClrMapping/>
  </p:clrMapOvr>
  <mc:AlternateContent xmlns:mc="http://schemas.openxmlformats.org/markup-compatibility/2006" xmlns:p14="http://schemas.microsoft.com/office/powerpoint/2010/main">
    <mc:Choice Requires="p14">
      <p:transition spd="slow" p14:dur="2000" advTm="48904"/>
    </mc:Choice>
    <mc:Fallback xmlns="">
      <p:transition spd="slow" advTm="4890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10.xml><?xml version="1.0" encoding="utf-8"?>
<p:tagLst xmlns:a="http://schemas.openxmlformats.org/drawingml/2006/main" xmlns:r="http://schemas.openxmlformats.org/officeDocument/2006/relationships" xmlns:p="http://schemas.openxmlformats.org/presentationml/2006/main">
  <p:tag name="TIMING" val="|6.9|7.2|9.7"/>
</p:tagLst>
</file>

<file path=ppt/tags/tag11.xml><?xml version="1.0" encoding="utf-8"?>
<p:tagLst xmlns:a="http://schemas.openxmlformats.org/drawingml/2006/main" xmlns:r="http://schemas.openxmlformats.org/officeDocument/2006/relationships" xmlns:p="http://schemas.openxmlformats.org/presentationml/2006/main">
  <p:tag name="TIMING" val="|5.9|30.1"/>
</p:tagLst>
</file>

<file path=ppt/tags/tag12.xml><?xml version="1.0" encoding="utf-8"?>
<p:tagLst xmlns:a="http://schemas.openxmlformats.org/drawingml/2006/main" xmlns:r="http://schemas.openxmlformats.org/officeDocument/2006/relationships" xmlns:p="http://schemas.openxmlformats.org/presentationml/2006/main">
  <p:tag name="TIMING" val="|22.6|10.8|12.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7"/>
</p:tagLst>
</file>

<file path=ppt/tags/tag15.xml><?xml version="1.0" encoding="utf-8"?>
<p:tagLst xmlns:a="http://schemas.openxmlformats.org/drawingml/2006/main" xmlns:r="http://schemas.openxmlformats.org/officeDocument/2006/relationships" xmlns:p="http://schemas.openxmlformats.org/presentationml/2006/main">
  <p:tag name="TIMING" val="|1|35.9"/>
</p:tagLst>
</file>

<file path=ppt/tags/tag16.xml><?xml version="1.0" encoding="utf-8"?>
<p:tagLst xmlns:a="http://schemas.openxmlformats.org/drawingml/2006/main" xmlns:r="http://schemas.openxmlformats.org/officeDocument/2006/relationships" xmlns:p="http://schemas.openxmlformats.org/presentationml/2006/main">
  <p:tag name="TIMING" val="|1|1.9|11.2|15.2|9.7"/>
</p:tagLst>
</file>

<file path=ppt/tags/tag17.xml><?xml version="1.0" encoding="utf-8"?>
<p:tagLst xmlns:a="http://schemas.openxmlformats.org/drawingml/2006/main" xmlns:r="http://schemas.openxmlformats.org/officeDocument/2006/relationships" xmlns:p="http://schemas.openxmlformats.org/presentationml/2006/main">
  <p:tag name="TIMING" val="|1.9|1.5|1.7|1.6"/>
</p:tagLst>
</file>

<file path=ppt/tags/tag18.xml><?xml version="1.0" encoding="utf-8"?>
<p:tagLst xmlns:a="http://schemas.openxmlformats.org/drawingml/2006/main" xmlns:r="http://schemas.openxmlformats.org/officeDocument/2006/relationships" xmlns:p="http://schemas.openxmlformats.org/presentationml/2006/main">
  <p:tag name="TIMING" val="|1.3|10.5|12.7"/>
</p:tagLst>
</file>

<file path=ppt/tags/tag19.xml><?xml version="1.0" encoding="utf-8"?>
<p:tagLst xmlns:a="http://schemas.openxmlformats.org/drawingml/2006/main" xmlns:r="http://schemas.openxmlformats.org/officeDocument/2006/relationships" xmlns:p="http://schemas.openxmlformats.org/presentationml/2006/main">
  <p:tag name="TIMING" val="|7|18.2|18.7|12.1"/>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2.1"/>
</p:tagLst>
</file>

<file path=ppt/tags/tag5.xml><?xml version="1.0" encoding="utf-8"?>
<p:tagLst xmlns:a="http://schemas.openxmlformats.org/drawingml/2006/main" xmlns:r="http://schemas.openxmlformats.org/officeDocument/2006/relationships" xmlns:p="http://schemas.openxmlformats.org/presentationml/2006/main">
  <p:tag name="TIMING" val="|2.6"/>
</p:tagLst>
</file>

<file path=ppt/tags/tag6.xml><?xml version="1.0" encoding="utf-8"?>
<p:tagLst xmlns:a="http://schemas.openxmlformats.org/drawingml/2006/main" xmlns:r="http://schemas.openxmlformats.org/officeDocument/2006/relationships" xmlns:p="http://schemas.openxmlformats.org/presentationml/2006/main">
  <p:tag name="TIMING" val="|1.6"/>
</p:tagLst>
</file>

<file path=ppt/tags/tag7.xml><?xml version="1.0" encoding="utf-8"?>
<p:tagLst xmlns:a="http://schemas.openxmlformats.org/drawingml/2006/main" xmlns:r="http://schemas.openxmlformats.org/officeDocument/2006/relationships" xmlns:p="http://schemas.openxmlformats.org/presentationml/2006/main">
  <p:tag name="TIMING" val="|2"/>
</p:tagLst>
</file>

<file path=ppt/tags/tag8.xml><?xml version="1.0" encoding="utf-8"?>
<p:tagLst xmlns:a="http://schemas.openxmlformats.org/drawingml/2006/main" xmlns:r="http://schemas.openxmlformats.org/officeDocument/2006/relationships" xmlns:p="http://schemas.openxmlformats.org/presentationml/2006/main">
  <p:tag name="TIMING" val="|3.6"/>
</p:tagLst>
</file>

<file path=ppt/tags/tag9.xml><?xml version="1.0" encoding="utf-8"?>
<p:tagLst xmlns:a="http://schemas.openxmlformats.org/drawingml/2006/main" xmlns:r="http://schemas.openxmlformats.org/officeDocument/2006/relationships" xmlns:p="http://schemas.openxmlformats.org/presentationml/2006/main">
  <p:tag name="TIMING" val="|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D521E0ACC27C42A2EB4FF799B23C29" ma:contentTypeVersion="10" ma:contentTypeDescription="Create a new document." ma:contentTypeScope="" ma:versionID="c77ff46be856dd1c44790c9cbb46940d">
  <xsd:schema xmlns:xsd="http://www.w3.org/2001/XMLSchema" xmlns:xs="http://www.w3.org/2001/XMLSchema" xmlns:p="http://schemas.microsoft.com/office/2006/metadata/properties" xmlns:ns2="d8c1e038-50c0-4b1b-bc54-569c1fb5b725" xmlns:ns3="f072fb5d-4b46-4085-b1f4-954710e64be5" targetNamespace="http://schemas.microsoft.com/office/2006/metadata/properties" ma:root="true" ma:fieldsID="e5032be5bee40d4e50aaacc86ca5647b" ns2:_="" ns3:_="">
    <xsd:import namespace="d8c1e038-50c0-4b1b-bc54-569c1fb5b725"/>
    <xsd:import namespace="f072fb5d-4b46-4085-b1f4-954710e64be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1e038-50c0-4b1b-bc54-569c1fb5b7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72fb5d-4b46-4085-b1f4-954710e64be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C195B5-125E-4DCF-B333-8D2BBB0B411A}">
  <ds:schemaRefs>
    <ds:schemaRef ds:uri="http://schemas.microsoft.com/office/2006/metadata/properties"/>
    <ds:schemaRef ds:uri="d8c1e038-50c0-4b1b-bc54-569c1fb5b725"/>
    <ds:schemaRef ds:uri="http://purl.org/dc/term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infopath/2007/PartnerControls"/>
    <ds:schemaRef ds:uri="f072fb5d-4b46-4085-b1f4-954710e64be5"/>
    <ds:schemaRef ds:uri="http://www.w3.org/XML/1998/namespace"/>
  </ds:schemaRefs>
</ds:datastoreItem>
</file>

<file path=customXml/itemProps2.xml><?xml version="1.0" encoding="utf-8"?>
<ds:datastoreItem xmlns:ds="http://schemas.openxmlformats.org/officeDocument/2006/customXml" ds:itemID="{C04606FF-3895-4C0B-83BD-271DEBDD7579}">
  <ds:schemaRefs>
    <ds:schemaRef ds:uri="http://schemas.microsoft.com/sharepoint/v3/contenttype/forms"/>
  </ds:schemaRefs>
</ds:datastoreItem>
</file>

<file path=customXml/itemProps3.xml><?xml version="1.0" encoding="utf-8"?>
<ds:datastoreItem xmlns:ds="http://schemas.openxmlformats.org/officeDocument/2006/customXml" ds:itemID="{244A9892-A45D-4D91-9392-CE0A6633F5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c1e038-50c0-4b1b-bc54-569c1fb5b725"/>
    <ds:schemaRef ds:uri="f072fb5d-4b46-4085-b1f4-954710e64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vecteezy_business-marketing-slide-presentation-template_7791042</Template>
  <TotalTime>4</TotalTime>
  <Words>5665</Words>
  <Application>Microsoft Office PowerPoint</Application>
  <PresentationFormat>Widescreen</PresentationFormat>
  <Paragraphs>1260</Paragraphs>
  <Slides>33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Adelle Sans</vt:lpstr>
      <vt:lpstr>Arial</vt:lpstr>
      <vt:lpstr>Arial Black</vt:lpstr>
      <vt:lpstr>Arial Bold</vt:lpstr>
      <vt:lpstr>Calibri</vt:lpstr>
      <vt:lpstr>Futura Medium</vt:lpstr>
      <vt:lpstr>Futura PT Bold</vt:lpstr>
      <vt:lpstr>MS Reference Sans Serif</vt:lpstr>
      <vt:lpstr>Times New Roman</vt:lpstr>
      <vt:lpstr>Office Theme</vt:lpstr>
      <vt:lpstr>PowerPoint Presentation</vt:lpstr>
      <vt:lpstr>The Issue</vt:lpstr>
      <vt:lpstr>The Idea</vt:lpstr>
      <vt:lpstr>Expert Accounts</vt:lpstr>
      <vt:lpstr>Affiliate Logistics</vt:lpstr>
      <vt:lpstr>Customer Logistics</vt:lpstr>
      <vt:lpstr>System Diagram</vt:lpstr>
      <vt:lpstr>Pricing Strategy </vt:lpstr>
      <vt:lpstr>Competitor Analysis</vt:lpstr>
      <vt:lpstr>Value Proposition</vt:lpstr>
      <vt:lpstr>Survey Data</vt:lpstr>
      <vt:lpstr>Addressable Market</vt:lpstr>
      <vt:lpstr>Market Analysis</vt:lpstr>
      <vt:lpstr>Route to Market</vt:lpstr>
      <vt:lpstr>Business Insight</vt:lpstr>
      <vt:lpstr>Partnerships</vt:lpstr>
      <vt:lpstr>Profit vs Cost</vt:lpstr>
      <vt:lpstr>Growth Forecast</vt:lpstr>
      <vt:lpstr>Who We Are?</vt:lpstr>
      <vt:lpstr>Investors &amp; Funding</vt:lpstr>
      <vt:lpstr>Risks</vt:lpstr>
      <vt:lpstr>References</vt:lpstr>
      <vt:lpstr>Appendix      Year 1 Finances</vt:lpstr>
      <vt:lpstr>Appendix      Year 2 Finances</vt:lpstr>
      <vt:lpstr>Appendix      Year 3 Finances </vt:lpstr>
      <vt:lpstr>Appendix      Year 4 Finances </vt:lpstr>
      <vt:lpstr>Appendix      Year 5 Finances </vt:lpstr>
      <vt:lpstr>Appendix    Value Analysis</vt:lpstr>
      <vt:lpstr>Appendix   Stakeholder Analysis</vt:lpstr>
      <vt:lpstr>Appendix   Affiliate Survey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Reuben Marland</dc:creator>
  <cp:lastModifiedBy>Reuben Marland</cp:lastModifiedBy>
  <cp:revision>8</cp:revision>
  <dcterms:created xsi:type="dcterms:W3CDTF">2023-12-10T17:21:09Z</dcterms:created>
  <dcterms:modified xsi:type="dcterms:W3CDTF">2024-04-25T16:04:33Z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0x01010087D521E0ACC27C42A2EB4FF799B23C29</vt:lpwstr>
  </property>
</Properties>
</file>