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73" r:id="rId14"/>
    <p:sldId id="268" r:id="rId15"/>
    <p:sldId id="275" r:id="rId16"/>
    <p:sldId id="274" r:id="rId17"/>
    <p:sldId id="276" r:id="rId18"/>
    <p:sldId id="277" r:id="rId19"/>
    <p:sldId id="278" r:id="rId20"/>
    <p:sldId id="279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1BE3AC-CDF6-4A46-8A3D-F97D5027367C}">
          <p14:sldIdLst>
            <p14:sldId id="256"/>
            <p14:sldId id="257"/>
            <p14:sldId id="258"/>
            <p14:sldId id="259"/>
            <p14:sldId id="271"/>
            <p14:sldId id="262"/>
            <p14:sldId id="263"/>
            <p14:sldId id="264"/>
            <p14:sldId id="265"/>
            <p14:sldId id="266"/>
            <p14:sldId id="272"/>
            <p14:sldId id="267"/>
            <p14:sldId id="273"/>
            <p14:sldId id="268"/>
            <p14:sldId id="275"/>
            <p14:sldId id="274"/>
            <p14:sldId id="276"/>
            <p14:sldId id="277"/>
            <p14:sldId id="278"/>
            <p14:sldId id="279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4DA"/>
    <a:srgbClr val="212A39"/>
    <a:srgbClr val="E6F4F7"/>
    <a:srgbClr val="FF9A52"/>
    <a:srgbClr val="262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026" autoAdjust="0"/>
  </p:normalViewPr>
  <p:slideViewPr>
    <p:cSldViewPr snapToGrid="0">
      <p:cViewPr varScale="1">
        <p:scale>
          <a:sx n="64" d="100"/>
          <a:sy n="64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49D8D-596E-4A9B-8C65-038F6F59E3A7}" type="datetimeFigureOut">
              <a:rPr lang="en-ZA" smtClean="0"/>
              <a:t>2018/06/27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E0659-6BB8-434A-98E5-E3D901C3D9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8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E0659-6BB8-434A-98E5-E3D901C3D991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261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F4A9-6803-401B-8587-273355785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A6B19-6A46-4727-8C67-7BC55DF38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0DA4F-392F-43AE-B1F7-E36D39C6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04AB-143B-476A-AD44-06D3C09F4EE2}" type="datetime1">
              <a:rPr lang="en-ZA" smtClean="0"/>
              <a:t>2018/06/27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7D643-408D-4A3D-8A2A-46BFB7F7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4A56C-FDA7-4CF7-A8A6-295DB29F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59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8426-C2A0-4976-A5C9-1F3BDB15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BD788-AF76-4DC0-9406-76E9ACC80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8A8E-3BB7-45B3-BC39-9648EFE1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742A-3CA3-4F12-A42F-8AC083376FBB}" type="datetime1">
              <a:rPr lang="en-ZA" smtClean="0"/>
              <a:t>2018/06/27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5225-8298-423E-BF23-003B397D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389B-F838-4A7F-A418-3C4613E5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30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2D157-8303-406A-9DB5-5404E1EDB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10299-C651-40C1-8BA0-26EAAA68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944BA-76E6-4109-AEAB-BE073147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0955-5852-4530-B579-3C7B970E9075}" type="datetime1">
              <a:rPr lang="en-ZA" smtClean="0"/>
              <a:t>2018/06/27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A0B4B-1818-4EFF-808E-148B6493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A66AF-D4B2-4D88-8103-33D46C44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831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3EA2-CE77-47AC-83FE-5179131D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1316-0785-4BFA-96E1-2CE467B8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7052-8DD7-4705-9DC1-A50F940C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4FC-129B-4B05-B7DD-B758116078E3}" type="datetime1">
              <a:rPr lang="en-ZA" smtClean="0"/>
              <a:t>2018/06/27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0FD9-7DC7-4D10-A4E5-DE33D611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9B5FC-61CC-4F14-A92B-665D3EFD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063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DEB7-A0FC-429A-8B6B-5FF3954A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39919-EAD4-4A79-9CCC-6A875730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70439-932D-4417-98B0-1E3B64ED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28BF-D30B-4958-87FC-7FEE1757A30C}" type="datetime1">
              <a:rPr lang="en-ZA" smtClean="0"/>
              <a:t>2018/06/27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92DBB-15BB-4541-830D-1D15F319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945F1-522A-4CAE-B546-9D3BB644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764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07A6-0C63-40DB-B0AB-3D326ED4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5CED-E141-4611-903D-BB79C681D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F1E2-3CB4-40BA-8B62-1B0544A8B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0B70C-06DA-46D5-9FAB-18C968C7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37A0-472F-413F-8C4A-609BDD1D492B}" type="datetime1">
              <a:rPr lang="en-ZA" smtClean="0"/>
              <a:t>2018/06/27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FF0C6-797A-42AD-8AFA-E8FF5EB6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E2F4B-3A5C-4E8D-AF06-B907B776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248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079E-2A1C-47A8-944E-19796046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3623D-7753-413F-AFF7-86E7CDD5E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67468-3E04-4601-9072-908BEF8F4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25758-AFF1-49C5-A237-243A856A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3E013-D7FC-4A98-9A8D-0D7CC489E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4E4DC-CF21-4423-9ACD-FC26F127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A2B8-624A-4AF9-A179-9584EC34A9BC}" type="datetime1">
              <a:rPr lang="en-ZA" smtClean="0"/>
              <a:t>2018/06/27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42F0F-73FC-4CE5-8CA7-8E5D5EAE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BA6C5-405C-42FD-88FA-545E477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409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8621-DC23-4EA5-AC12-8D0A8BCF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D947A-EC9D-40CF-A4B9-E4237EC3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A86B-6685-47CC-ABA9-81E1099DDBCA}" type="datetime1">
              <a:rPr lang="en-ZA" smtClean="0"/>
              <a:t>2018/06/27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ECC3A-195E-4E75-9AFD-119FDFB2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DC9A1-CF46-4DE4-9320-2F017E9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195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879C4-C4FA-49D3-874D-755EEFBB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BF30-94A5-45B3-92F6-C4B717E7CF8B}" type="datetime1">
              <a:rPr lang="en-ZA" smtClean="0"/>
              <a:t>2018/06/27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C6583-A7CD-49AE-8676-A3E0142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A59E8-F270-467C-B7CD-C5DDF987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106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795F-77C8-4139-84A6-C031F6D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1A9E-4102-423C-9A93-09B7F7F7C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5A837-F27B-435C-96C3-E1CA2DE72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1B76B-4205-46A9-867C-B4F77730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A78-1511-4191-901C-BDF9B34EF69F}" type="datetime1">
              <a:rPr lang="en-ZA" smtClean="0"/>
              <a:t>2018/06/27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70AAF-8875-478D-8EE5-4FE45E86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807B-AEB1-4F54-BC3C-6FF85BE6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90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8024-05ED-4046-AE31-AB926FFA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41494-AE77-48C2-9304-298947EE0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5995A-D9D0-4E81-8B44-91C1461A1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0A7D9-B252-48FB-94D5-CAC307C3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BBD3-00A6-49E5-96CD-9D22C78AF866}" type="datetime1">
              <a:rPr lang="en-ZA" smtClean="0"/>
              <a:t>2018/06/27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40A7A-E5DD-482E-BD5C-F3BB648C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46943-8B4F-486E-A6E3-344BE52B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10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BEFDD-A5B3-4FAA-8FBA-9D266BAA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58736-6358-42B3-8B99-2CDE9342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3D75-6F2A-484F-B632-4D1460A5C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E37A8-3B3F-44A6-89C4-B40B6022AFFA}" type="datetime1">
              <a:rPr lang="en-ZA" smtClean="0"/>
              <a:t>2018/06/27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F9D7-A72E-4251-BD2A-17DA9A352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5B11-F92E-466D-A320-57D757A6B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54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C2E2-3A50-4EB2-9E8B-ACF9D0CBE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112" y="495921"/>
            <a:ext cx="4679092" cy="1800770"/>
          </a:xfrm>
        </p:spPr>
        <p:txBody>
          <a:bodyPr>
            <a:noAutofit/>
          </a:bodyPr>
          <a:lstStyle/>
          <a:p>
            <a:r>
              <a:rPr lang="en-ZA" sz="24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metabolic flux analysis and energy production comparison between </a:t>
            </a:r>
            <a:r>
              <a:rPr lang="en-ZA" sz="2400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Actinobacillus succinogenes </a:t>
            </a:r>
            <a:r>
              <a:rPr lang="en-ZA" sz="24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ZA" sz="2400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 </a:t>
            </a:r>
            <a:r>
              <a:rPr lang="en-ZA" sz="2400" i="1" dirty="0" err="1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succiniciproducens</a:t>
            </a:r>
            <a:endParaRPr lang="en-ZA" sz="2400" i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5E459-85B5-4172-9934-84D210B85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022" y="2963324"/>
            <a:ext cx="4245272" cy="1811342"/>
          </a:xfrm>
        </p:spPr>
        <p:txBody>
          <a:bodyPr>
            <a:normAutofit lnSpcReduction="10000"/>
          </a:bodyPr>
          <a:lstStyle/>
          <a:p>
            <a:r>
              <a:rPr lang="en-ZA" sz="1800" dirty="0">
                <a:solidFill>
                  <a:srgbClr val="E6F4F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RM, Swart</a:t>
            </a:r>
          </a:p>
          <a:p>
            <a:endParaRPr lang="en-ZA" sz="1800" dirty="0">
              <a:solidFill>
                <a:srgbClr val="E6F4F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ZA" sz="1800" dirty="0">
                <a:solidFill>
                  <a:srgbClr val="E6F4F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Department of Chemical Engineering</a:t>
            </a:r>
          </a:p>
          <a:p>
            <a:endParaRPr lang="en-ZA" sz="1800" dirty="0">
              <a:solidFill>
                <a:srgbClr val="E6F4F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ZA" sz="1800" dirty="0">
                <a:solidFill>
                  <a:srgbClr val="E6F4F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University of Pretoria</a:t>
            </a:r>
          </a:p>
          <a:p>
            <a:endParaRPr lang="en-ZA" sz="1800" u="sng" dirty="0">
              <a:solidFill>
                <a:srgbClr val="E6F4F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4B1EE4-9BE9-422D-A193-1059CB16419B}"/>
              </a:ext>
            </a:extLst>
          </p:cNvPr>
          <p:cNvGrpSpPr/>
          <p:nvPr/>
        </p:nvGrpSpPr>
        <p:grpSpPr>
          <a:xfrm>
            <a:off x="3491290" y="-2630812"/>
            <a:ext cx="15957595" cy="7492260"/>
            <a:chOff x="4184395" y="-1731106"/>
            <a:chExt cx="10774910" cy="8317635"/>
          </a:xfrm>
          <a:blipFill dpi="0" rotWithShape="1">
            <a:blip r:embed="rId2"/>
            <a:srcRect/>
            <a:tile tx="0" ty="0" sx="100000" sy="100000" flip="none" algn="tl"/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F70AE7B-DBAA-48D9-9782-7A082F3318E8}"/>
                </a:ext>
              </a:extLst>
            </p:cNvPr>
            <p:cNvSpPr/>
            <p:nvPr/>
          </p:nvSpPr>
          <p:spPr>
            <a:xfrm rot="19450197">
              <a:off x="4202113" y="-308482"/>
              <a:ext cx="10416316" cy="103201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783FD5E-20A2-4F36-B4A6-667269100DE1}"/>
                </a:ext>
              </a:extLst>
            </p:cNvPr>
            <p:cNvSpPr/>
            <p:nvPr/>
          </p:nvSpPr>
          <p:spPr>
            <a:xfrm rot="19450197">
              <a:off x="4202113" y="1242392"/>
              <a:ext cx="10416316" cy="11489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DD0A61-0838-4D81-AF6E-26682F1EE88A}"/>
                </a:ext>
              </a:extLst>
            </p:cNvPr>
            <p:cNvSpPr/>
            <p:nvPr/>
          </p:nvSpPr>
          <p:spPr>
            <a:xfrm rot="19450197">
              <a:off x="4184395" y="-1731106"/>
              <a:ext cx="10416316" cy="78754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E540180-A7C5-41B1-A822-FF9B3DB541AF}"/>
                </a:ext>
              </a:extLst>
            </p:cNvPr>
            <p:cNvSpPr/>
            <p:nvPr/>
          </p:nvSpPr>
          <p:spPr>
            <a:xfrm rot="19450197">
              <a:off x="4254382" y="3030547"/>
              <a:ext cx="10416316" cy="14173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1E25E3-A430-4960-980C-65B960FD2733}"/>
                </a:ext>
              </a:extLst>
            </p:cNvPr>
            <p:cNvSpPr/>
            <p:nvPr/>
          </p:nvSpPr>
          <p:spPr>
            <a:xfrm rot="19450197">
              <a:off x="4542989" y="4907515"/>
              <a:ext cx="10416316" cy="167901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0571728-3FDA-42EE-A0D8-AA4408910BFE}"/>
              </a:ext>
            </a:extLst>
          </p:cNvPr>
          <p:cNvSpPr/>
          <p:nvPr/>
        </p:nvSpPr>
        <p:spPr>
          <a:xfrm>
            <a:off x="1445669" y="0"/>
            <a:ext cx="10668000" cy="192474"/>
          </a:xfrm>
          <a:prstGeom prst="rect">
            <a:avLst/>
          </a:prstGeom>
          <a:solidFill>
            <a:srgbClr val="262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A61654-A7BC-455E-8764-6377522D61A1}"/>
              </a:ext>
            </a:extLst>
          </p:cNvPr>
          <p:cNvSpPr/>
          <p:nvPr/>
        </p:nvSpPr>
        <p:spPr>
          <a:xfrm rot="19450197">
            <a:off x="5762655" y="4372104"/>
            <a:ext cx="15426518" cy="1512402"/>
          </a:xfrm>
          <a:prstGeom prst="roundRect">
            <a:avLst>
              <a:gd name="adj" fmla="val 500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ECFC8-75BE-4614-B74D-9B95AE5C82C9}"/>
              </a:ext>
            </a:extLst>
          </p:cNvPr>
          <p:cNvSpPr/>
          <p:nvPr/>
        </p:nvSpPr>
        <p:spPr>
          <a:xfrm rot="5400000">
            <a:off x="8514139" y="3465155"/>
            <a:ext cx="7250997" cy="244412"/>
          </a:xfrm>
          <a:prstGeom prst="rect">
            <a:avLst/>
          </a:prstGeom>
          <a:solidFill>
            <a:srgbClr val="262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099F32-FAA1-4995-A901-A8877D715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66" y="-884553"/>
            <a:ext cx="2810267" cy="581106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40429AA-F7D8-4567-9954-F62C1CEF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750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76528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Paper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10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200" y="1690688"/>
            <a:ext cx="4323344" cy="3041950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Biomass growth: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33849" y="2547951"/>
            <a:ext cx="3800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a noticeably lower biomass concentration.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More carbon can be directed to catabolites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values were determine through the use of a metabolic model.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21" y="1690688"/>
            <a:ext cx="4254758" cy="4165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7416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8546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Results &amp; Discussion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11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200" y="2291882"/>
            <a:ext cx="10279743" cy="2991318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914419"/>
            </a:xfrm>
            <a:prstGeom prst="round2SameRect">
              <a:avLst>
                <a:gd name="adj1" fmla="val 44609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Overall: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33849" y="3100189"/>
            <a:ext cx="9648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data from the previously shown figures was extracted.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the analysis was conducted using the Python coding language in the Jupyter notebook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report was also written in this environment which allowed to run the code within the report as well as easily link to the code.</a:t>
            </a:r>
          </a:p>
        </p:txBody>
      </p:sp>
    </p:spTree>
    <p:extLst>
      <p:ext uri="{BB962C8B-B14F-4D97-AF65-F5344CB8AC3E}">
        <p14:creationId xmlns:p14="http://schemas.microsoft.com/office/powerpoint/2010/main" val="267708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68808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Mass balance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12</a:t>
            </a:fld>
            <a:endParaRPr lang="en-Z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2A0A00-65F4-4B68-ACCB-C5E7B0E5BC11}"/>
              </a:ext>
            </a:extLst>
          </p:cNvPr>
          <p:cNvGrpSpPr/>
          <p:nvPr/>
        </p:nvGrpSpPr>
        <p:grpSpPr>
          <a:xfrm>
            <a:off x="838200" y="1690688"/>
            <a:ext cx="4323344" cy="2300741"/>
            <a:chOff x="838200" y="1690688"/>
            <a:chExt cx="4323344" cy="416574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ADE55DE-70C9-41BF-A9A2-50615C945718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0C0CEB05-F560-46BD-B063-67E8865FDCDD}"/>
                </a:ext>
              </a:extLst>
            </p:cNvPr>
            <p:cNvSpPr/>
            <p:nvPr/>
          </p:nvSpPr>
          <p:spPr>
            <a:xfrm>
              <a:off x="838200" y="1690688"/>
              <a:ext cx="4323344" cy="1129389"/>
            </a:xfrm>
            <a:prstGeom prst="round2SameRect">
              <a:avLst>
                <a:gd name="adj1" fmla="val 29058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Succi: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69A5BC-45DD-4F28-8398-8A1FCB9E8DB1}"/>
              </a:ext>
            </a:extLst>
          </p:cNvPr>
          <p:cNvSpPr txBox="1"/>
          <p:nvPr/>
        </p:nvSpPr>
        <p:spPr>
          <a:xfrm>
            <a:off x="996779" y="2402573"/>
            <a:ext cx="3800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ZA" i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Succi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error = 12,31%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Carbon sink, pyruvate or CO</a:t>
            </a:r>
            <a:r>
              <a:rPr lang="en-ZA" baseline="-250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B22740-CA62-4E60-98A5-73ABF3EE3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96196"/>
              </p:ext>
            </p:extLst>
          </p:nvPr>
        </p:nvGraphicFramePr>
        <p:xfrm>
          <a:off x="5901267" y="2469628"/>
          <a:ext cx="5418666" cy="3606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332634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0815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Biomass calculated (g/l)</a:t>
                      </a:r>
                      <a:endParaRPr lang="da-DK" b="1" dirty="0">
                        <a:effectLst/>
                      </a:endParaRPr>
                    </a:p>
                  </a:txBody>
                  <a:tcPr anchor="ctr">
                    <a:solidFill>
                      <a:srgbClr val="21A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effectLst/>
                        </a:rPr>
                        <a:t>Biomass (g/l) Ladakis, et al. (2018)</a:t>
                      </a:r>
                      <a:endParaRPr lang="en-ZA" dirty="0"/>
                    </a:p>
                  </a:txBody>
                  <a:tcPr>
                    <a:solidFill>
                      <a:srgbClr val="21A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66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8.043652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8.268500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10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8.972723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8.757975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96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9.074009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8.439278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53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9.027901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8.346848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34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8.414268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8.105461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09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4.680004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4.689667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46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3.060670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3.096459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55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4.727327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1.822547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47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90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68808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Mass balance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13</a:t>
            </a:fld>
            <a:endParaRPr lang="en-Z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2A0A00-65F4-4B68-ACCB-C5E7B0E5BC11}"/>
              </a:ext>
            </a:extLst>
          </p:cNvPr>
          <p:cNvGrpSpPr/>
          <p:nvPr/>
        </p:nvGrpSpPr>
        <p:grpSpPr>
          <a:xfrm>
            <a:off x="838200" y="1690688"/>
            <a:ext cx="4323344" cy="2257198"/>
            <a:chOff x="838200" y="1690688"/>
            <a:chExt cx="4323344" cy="416574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ADE55DE-70C9-41BF-A9A2-50615C945718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0C0CEB05-F560-46BD-B063-67E8865FDCDD}"/>
                </a:ext>
              </a:extLst>
            </p:cNvPr>
            <p:cNvSpPr/>
            <p:nvPr/>
          </p:nvSpPr>
          <p:spPr>
            <a:xfrm>
              <a:off x="838200" y="1690688"/>
              <a:ext cx="4323344" cy="1151176"/>
            </a:xfrm>
            <a:prstGeom prst="round2SameRect">
              <a:avLst>
                <a:gd name="adj1" fmla="val 29058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Basfia: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69A5BC-45DD-4F28-8398-8A1FCB9E8DB1}"/>
              </a:ext>
            </a:extLst>
          </p:cNvPr>
          <p:cNvSpPr txBox="1"/>
          <p:nvPr/>
        </p:nvSpPr>
        <p:spPr>
          <a:xfrm>
            <a:off x="996779" y="2454061"/>
            <a:ext cx="3800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ZA" i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error = 11,85%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Consistently less biomass, CO</a:t>
            </a:r>
            <a:r>
              <a:rPr lang="en-ZA" baseline="-250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consumption.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B22740-CA62-4E60-98A5-73ABF3EE3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62878"/>
              </p:ext>
            </p:extLst>
          </p:nvPr>
        </p:nvGraphicFramePr>
        <p:xfrm>
          <a:off x="5901266" y="2469627"/>
          <a:ext cx="5452534" cy="28160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2733263489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1120815446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r" fontAlgn="ctr"/>
                      <a:r>
                        <a:rPr lang="en-ZA" b="1" dirty="0">
                          <a:effectLst/>
                        </a:rPr>
                        <a:t>Biomass calculated (g/l)</a:t>
                      </a:r>
                      <a:endParaRPr lang="da-DK" b="1" dirty="0">
                        <a:effectLst/>
                      </a:endParaRPr>
                    </a:p>
                  </a:txBody>
                  <a:tcPr anchor="ctr">
                    <a:solidFill>
                      <a:srgbClr val="21A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effectLst/>
                        </a:rPr>
                        <a:t>Biomass (g/l) Ladakis, et al. (2018)</a:t>
                      </a:r>
                    </a:p>
                  </a:txBody>
                  <a:tcPr>
                    <a:solidFill>
                      <a:srgbClr val="21A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663679"/>
                  </a:ext>
                </a:extLst>
              </a:tr>
              <a:tr h="435187"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5.177417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5.488145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106562"/>
                  </a:ext>
                </a:extLst>
              </a:tr>
              <a:tr h="435187"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4.370697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4.531535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966801"/>
                  </a:ext>
                </a:extLst>
              </a:tr>
              <a:tr h="435187"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2.517662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2.636464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538519"/>
                  </a:ext>
                </a:extLst>
              </a:tr>
              <a:tr h="435187"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2.049101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2.563182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349761"/>
                  </a:ext>
                </a:extLst>
              </a:tr>
              <a:tr h="435187"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1.821668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1.965719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09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90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8546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Results &amp; Discussion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14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948871" y="2140631"/>
            <a:ext cx="10294257" cy="3113541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Metabolic analysis: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178992" y="3014722"/>
            <a:ext cx="9590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Rate matrix: nodal balances,  NADH balance, stoichiometric and rate specifications.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Rates were calculated from the mass 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Through the a CO</a:t>
            </a:r>
            <a:r>
              <a:rPr lang="en-ZA" baseline="-250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comparison between the mass balance and flux model it was determined that they solved for the same solution.</a:t>
            </a:r>
          </a:p>
        </p:txBody>
      </p:sp>
    </p:spTree>
    <p:extLst>
      <p:ext uri="{BB962C8B-B14F-4D97-AF65-F5344CB8AC3E}">
        <p14:creationId xmlns:p14="http://schemas.microsoft.com/office/powerpoint/2010/main" val="3129598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8546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Metabolic flux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15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200" y="1690688"/>
            <a:ext cx="4323344" cy="3113541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Succinic acid production: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99425" y="2751151"/>
            <a:ext cx="3800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has high rate of succinic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Expected: lower biomass and higher production concentration.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full TCA cycle may be a cause.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8" y="1722210"/>
            <a:ext cx="6154056" cy="4102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8047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8546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Metabolic flux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16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200" y="1690688"/>
            <a:ext cx="4323344" cy="3113541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ATP production: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99425" y="2751151"/>
            <a:ext cx="3800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ATP balance was not used in the flux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clearly out produces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Able to pump out more succinate.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8" y="1722210"/>
            <a:ext cx="6154056" cy="4102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9999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8546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Metabolic flux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17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200" y="1690688"/>
            <a:ext cx="4323344" cy="3113541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Enzyme activity: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99425" y="2482224"/>
            <a:ext cx="3800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Phosphoenolpyruvate carboxylase enzyme is present in both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Succi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PEP to OXA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enzyme is far more active in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Explains ATP and succinic rates.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8" y="1722210"/>
            <a:ext cx="6154055" cy="4102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2132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8546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Metabolic flux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18</a:t>
            </a:fld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2" y="2723198"/>
            <a:ext cx="5590892" cy="37272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2E1818-858B-43E5-AD75-1C60225C4691}"/>
              </a:ext>
            </a:extLst>
          </p:cNvPr>
          <p:cNvSpPr/>
          <p:nvPr/>
        </p:nvSpPr>
        <p:spPr>
          <a:xfrm>
            <a:off x="509716" y="1690691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B334CCE-A586-4E4D-96ED-35649D456E0A}"/>
              </a:ext>
            </a:extLst>
          </p:cNvPr>
          <p:cNvSpPr/>
          <p:nvPr/>
        </p:nvSpPr>
        <p:spPr>
          <a:xfrm rot="16200000">
            <a:off x="1399403" y="801001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</a:t>
            </a:r>
            <a:r>
              <a:rPr lang="en-ZA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consumption: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5DB01-7750-48DF-90B4-77D84C3CC0CC}"/>
              </a:ext>
            </a:extLst>
          </p:cNvPr>
          <p:cNvSpPr txBox="1"/>
          <p:nvPr/>
        </p:nvSpPr>
        <p:spPr>
          <a:xfrm>
            <a:off x="3163330" y="1876724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constant CO2 consumption which leads to higher rates.</a:t>
            </a:r>
            <a:endParaRPr lang="en-ZA" dirty="0">
              <a:solidFill>
                <a:srgbClr val="21A4DA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35D92A-26A8-4A60-8026-F92239CAA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7" y="2723198"/>
            <a:ext cx="5590892" cy="37272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27441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8546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Metabolic flux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19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200" y="1690688"/>
            <a:ext cx="4323344" cy="3113541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Xylose consumption: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99425" y="2482224"/>
            <a:ext cx="3800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 some points </a:t>
            </a:r>
            <a:r>
              <a:rPr lang="en-ZA" i="1" dirty="0" err="1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Basfia’s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xylose consumption is more than double that of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Succi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combined with the higher CO</a:t>
            </a:r>
            <a:r>
              <a:rPr lang="en-ZA" baseline="-250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rates explains how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able is able to produce higher rates.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8" y="1722210"/>
            <a:ext cx="6154055" cy="4102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3413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31488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Technical background</a:t>
            </a:r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2</a:t>
            </a:fld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A21151-CCFE-4E4D-8143-411E6F9F6B72}"/>
              </a:ext>
            </a:extLst>
          </p:cNvPr>
          <p:cNvSpPr/>
          <p:nvPr/>
        </p:nvSpPr>
        <p:spPr>
          <a:xfrm>
            <a:off x="642551" y="1841157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213E176-1119-4263-95F4-9ED86DFAF917}"/>
              </a:ext>
            </a:extLst>
          </p:cNvPr>
          <p:cNvSpPr/>
          <p:nvPr/>
        </p:nvSpPr>
        <p:spPr>
          <a:xfrm rot="16200000">
            <a:off x="1532238" y="951467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i="1" dirty="0" err="1"/>
              <a:t>Actinobacillus</a:t>
            </a:r>
            <a:r>
              <a:rPr lang="en-ZA" i="1" dirty="0"/>
              <a:t>         succinogenes:</a:t>
            </a:r>
            <a:endParaRPr lang="en-ZA" dirty="0">
              <a:solidFill>
                <a:srgbClr val="E6F4F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6E62A-41A3-4652-9CE4-357A937E3287}"/>
              </a:ext>
            </a:extLst>
          </p:cNvPr>
          <p:cNvSpPr txBox="1"/>
          <p:nvPr/>
        </p:nvSpPr>
        <p:spPr>
          <a:xfrm>
            <a:off x="3296165" y="2027190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wild-strain, succinic acid producer, high yields</a:t>
            </a:r>
            <a:endParaRPr lang="en-ZA" dirty="0">
              <a:solidFill>
                <a:srgbClr val="21A4DA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D0A3A8-FE88-4277-8C22-6403075ECCC6}"/>
              </a:ext>
            </a:extLst>
          </p:cNvPr>
          <p:cNvSpPr/>
          <p:nvPr/>
        </p:nvSpPr>
        <p:spPr>
          <a:xfrm>
            <a:off x="642551" y="3108830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88966C53-E455-496C-9C0C-8D1EB3216B91}"/>
              </a:ext>
            </a:extLst>
          </p:cNvPr>
          <p:cNvSpPr/>
          <p:nvPr/>
        </p:nvSpPr>
        <p:spPr>
          <a:xfrm rot="16200000">
            <a:off x="1532238" y="2219140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i="1" dirty="0"/>
              <a:t>Basfia </a:t>
            </a:r>
            <a:r>
              <a:rPr lang="en-ZA" i="1" dirty="0" err="1"/>
              <a:t>succiniciproducens</a:t>
            </a:r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1FC9E-5E96-4C2F-8FDD-36BFBFE26EB5}"/>
              </a:ext>
            </a:extLst>
          </p:cNvPr>
          <p:cNvSpPr txBox="1"/>
          <p:nvPr/>
        </p:nvSpPr>
        <p:spPr>
          <a:xfrm>
            <a:off x="3296165" y="3294863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A4DA"/>
                </a:solidFill>
                <a:latin typeface="Lato" panose="020F0502020204030203"/>
              </a:rPr>
              <a:t>wild-strain, limited literature, TCA cycle</a:t>
            </a:r>
            <a:endParaRPr lang="en-ZA" dirty="0">
              <a:solidFill>
                <a:srgbClr val="21A4DA"/>
              </a:solidFill>
              <a:latin typeface="Lato" panose="020F0502020204030203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3C3701-83D4-4232-A382-2B257195F7D2}"/>
              </a:ext>
            </a:extLst>
          </p:cNvPr>
          <p:cNvSpPr/>
          <p:nvPr/>
        </p:nvSpPr>
        <p:spPr>
          <a:xfrm>
            <a:off x="642551" y="4370036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D2154575-5575-4CE1-A74F-A870B06F1718}"/>
              </a:ext>
            </a:extLst>
          </p:cNvPr>
          <p:cNvSpPr/>
          <p:nvPr/>
        </p:nvSpPr>
        <p:spPr>
          <a:xfrm rot="16200000">
            <a:off x="1532238" y="3480346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/>
              <a:t>Spent sulphite liquor</a:t>
            </a:r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4CB70-73CD-43C5-8B14-4A6FA5447B0B}"/>
              </a:ext>
            </a:extLst>
          </p:cNvPr>
          <p:cNvSpPr txBox="1"/>
          <p:nvPr/>
        </p:nvSpPr>
        <p:spPr>
          <a:xfrm>
            <a:off x="3296165" y="4556069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liquid waste stream, acidic sulphite wood pulping process, C5 and C6 sugars</a:t>
            </a:r>
            <a:endParaRPr lang="en-ZA" dirty="0">
              <a:solidFill>
                <a:srgbClr val="21A4DA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EE3399-D2C1-47FC-AABC-888837A13250}"/>
              </a:ext>
            </a:extLst>
          </p:cNvPr>
          <p:cNvSpPr/>
          <p:nvPr/>
        </p:nvSpPr>
        <p:spPr>
          <a:xfrm>
            <a:off x="642551" y="5625790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42E6635E-BC8B-4936-A859-81F2216E3619}"/>
              </a:ext>
            </a:extLst>
          </p:cNvPr>
          <p:cNvSpPr/>
          <p:nvPr/>
        </p:nvSpPr>
        <p:spPr>
          <a:xfrm rot="16200000">
            <a:off x="1532238" y="4736100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Xylose: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609C83-8991-4CA7-843C-F7131BE89FDA}"/>
              </a:ext>
            </a:extLst>
          </p:cNvPr>
          <p:cNvSpPr txBox="1"/>
          <p:nvPr/>
        </p:nvSpPr>
        <p:spPr>
          <a:xfrm>
            <a:off x="3296165" y="5811823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A4DA"/>
                </a:solidFill>
                <a:latin typeface="Lato" panose="020F0502020204030203" pitchFamily="34" charset="0"/>
              </a:rPr>
              <a:t>predominant sugar in SSL, simplifies analysis through modeling </a:t>
            </a:r>
            <a:endParaRPr lang="en-ZA" dirty="0">
              <a:solidFill>
                <a:srgbClr val="21A4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88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8546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Metabolic flux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20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200" y="1690688"/>
            <a:ext cx="4323344" cy="3113541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TCA analysis: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99425" y="2482224"/>
            <a:ext cx="3800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uses the reductive and oxidative branch of the TCA cycle to produce succinate.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it seems to have optimised it metabolism by shutting down the oxidative branch.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9" y="1722210"/>
            <a:ext cx="6154053" cy="4102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72131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64489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1917" y="5722669"/>
            <a:ext cx="2743200" cy="365125"/>
          </a:xfrm>
        </p:spPr>
        <p:txBody>
          <a:bodyPr/>
          <a:lstStyle/>
          <a:p>
            <a:fld id="{3A60DE4A-5E46-4155-8041-B7FA9708C052}" type="slidenum">
              <a:rPr lang="en-ZA" smtClean="0"/>
              <a:t>21</a:t>
            </a:fld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A21151-CCFE-4E4D-8143-411E6F9F6B72}"/>
              </a:ext>
            </a:extLst>
          </p:cNvPr>
          <p:cNvSpPr/>
          <p:nvPr/>
        </p:nvSpPr>
        <p:spPr>
          <a:xfrm>
            <a:off x="425311" y="2071534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213E176-1119-4263-95F4-9ED86DFAF917}"/>
              </a:ext>
            </a:extLst>
          </p:cNvPr>
          <p:cNvSpPr/>
          <p:nvPr/>
        </p:nvSpPr>
        <p:spPr>
          <a:xfrm rot="16200000">
            <a:off x="1314998" y="1181844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Succinic acid: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6E62A-41A3-4652-9CE4-357A937E3287}"/>
              </a:ext>
            </a:extLst>
          </p:cNvPr>
          <p:cNvSpPr txBox="1"/>
          <p:nvPr/>
        </p:nvSpPr>
        <p:spPr>
          <a:xfrm>
            <a:off x="3078925" y="2257567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able to produce at far higher rates.</a:t>
            </a:r>
            <a:endParaRPr lang="en-ZA" dirty="0">
              <a:solidFill>
                <a:srgbClr val="21A4DA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D0A3A8-FE88-4277-8C22-6403075ECCC6}"/>
              </a:ext>
            </a:extLst>
          </p:cNvPr>
          <p:cNvSpPr/>
          <p:nvPr/>
        </p:nvSpPr>
        <p:spPr>
          <a:xfrm>
            <a:off x="425311" y="3339207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88966C53-E455-496C-9C0C-8D1EB3216B91}"/>
              </a:ext>
            </a:extLst>
          </p:cNvPr>
          <p:cNvSpPr/>
          <p:nvPr/>
        </p:nvSpPr>
        <p:spPr>
          <a:xfrm rot="16200000">
            <a:off x="1314998" y="2449517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/>
              <a:t>Phosphoenolpyruvate carboxylase enzyme </a:t>
            </a:r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1FC9E-5E96-4C2F-8FDD-36BFBFE26EB5}"/>
              </a:ext>
            </a:extLst>
          </p:cNvPr>
          <p:cNvSpPr txBox="1"/>
          <p:nvPr/>
        </p:nvSpPr>
        <p:spPr>
          <a:xfrm>
            <a:off x="3078925" y="3523380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enzyme is more active in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Basfia,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contributes to ATP production, CO</a:t>
            </a:r>
            <a:r>
              <a:rPr lang="en-ZA" baseline="-250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rate.</a:t>
            </a:r>
            <a:endParaRPr lang="en-ZA" dirty="0">
              <a:solidFill>
                <a:srgbClr val="21A4DA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3C3701-83D4-4232-A382-2B257195F7D2}"/>
              </a:ext>
            </a:extLst>
          </p:cNvPr>
          <p:cNvSpPr/>
          <p:nvPr/>
        </p:nvSpPr>
        <p:spPr>
          <a:xfrm>
            <a:off x="425311" y="4600413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D2154575-5575-4CE1-A74F-A870B06F1718}"/>
              </a:ext>
            </a:extLst>
          </p:cNvPr>
          <p:cNvSpPr/>
          <p:nvPr/>
        </p:nvSpPr>
        <p:spPr>
          <a:xfrm rot="16200000">
            <a:off x="1314998" y="3710723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TCA cycle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4CB70-73CD-43C5-8B14-4A6FA5447B0B}"/>
              </a:ext>
            </a:extLst>
          </p:cNvPr>
          <p:cNvSpPr txBox="1"/>
          <p:nvPr/>
        </p:nvSpPr>
        <p:spPr>
          <a:xfrm>
            <a:off x="3078925" y="4786446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 all carbon is then channelled through the reductive pathways.</a:t>
            </a:r>
            <a:endParaRPr lang="en-ZA" dirty="0">
              <a:solidFill>
                <a:srgbClr val="21A4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44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C2E2-3A50-4EB2-9E8B-ACF9D0CBE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066" y="2898962"/>
            <a:ext cx="4679092" cy="1418670"/>
          </a:xfrm>
        </p:spPr>
        <p:txBody>
          <a:bodyPr>
            <a:noAutofit/>
          </a:bodyPr>
          <a:lstStyle/>
          <a:p>
            <a:r>
              <a:rPr lang="en-ZA" sz="36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you.</a:t>
            </a:r>
            <a:br>
              <a:rPr lang="en-ZA" sz="36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ZA" sz="36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sz="36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Questions?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4B1EE4-9BE9-422D-A193-1059CB16419B}"/>
              </a:ext>
            </a:extLst>
          </p:cNvPr>
          <p:cNvGrpSpPr/>
          <p:nvPr/>
        </p:nvGrpSpPr>
        <p:grpSpPr>
          <a:xfrm>
            <a:off x="3491290" y="-2630812"/>
            <a:ext cx="15957595" cy="7492260"/>
            <a:chOff x="4184395" y="-1731106"/>
            <a:chExt cx="10774910" cy="8317635"/>
          </a:xfrm>
          <a:blipFill dpi="0" rotWithShape="1">
            <a:blip r:embed="rId2"/>
            <a:srcRect/>
            <a:tile tx="0" ty="0" sx="100000" sy="100000" flip="none" algn="tl"/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F70AE7B-DBAA-48D9-9782-7A082F3318E8}"/>
                </a:ext>
              </a:extLst>
            </p:cNvPr>
            <p:cNvSpPr/>
            <p:nvPr/>
          </p:nvSpPr>
          <p:spPr>
            <a:xfrm rot="19450197">
              <a:off x="4202113" y="-308482"/>
              <a:ext cx="10416316" cy="103201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783FD5E-20A2-4F36-B4A6-667269100DE1}"/>
                </a:ext>
              </a:extLst>
            </p:cNvPr>
            <p:cNvSpPr/>
            <p:nvPr/>
          </p:nvSpPr>
          <p:spPr>
            <a:xfrm rot="19450197">
              <a:off x="4202113" y="1242392"/>
              <a:ext cx="10416316" cy="11489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DD0A61-0838-4D81-AF6E-26682F1EE88A}"/>
                </a:ext>
              </a:extLst>
            </p:cNvPr>
            <p:cNvSpPr/>
            <p:nvPr/>
          </p:nvSpPr>
          <p:spPr>
            <a:xfrm rot="19450197">
              <a:off x="4184395" y="-1731106"/>
              <a:ext cx="10416316" cy="78754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E540180-A7C5-41B1-A822-FF9B3DB541AF}"/>
                </a:ext>
              </a:extLst>
            </p:cNvPr>
            <p:cNvSpPr/>
            <p:nvPr/>
          </p:nvSpPr>
          <p:spPr>
            <a:xfrm rot="19450197">
              <a:off x="4254382" y="3030547"/>
              <a:ext cx="10416316" cy="14173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1E25E3-A430-4960-980C-65B960FD2733}"/>
                </a:ext>
              </a:extLst>
            </p:cNvPr>
            <p:cNvSpPr/>
            <p:nvPr/>
          </p:nvSpPr>
          <p:spPr>
            <a:xfrm rot="19450197">
              <a:off x="4542989" y="4907515"/>
              <a:ext cx="10416316" cy="167901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0571728-3FDA-42EE-A0D8-AA4408910BFE}"/>
              </a:ext>
            </a:extLst>
          </p:cNvPr>
          <p:cNvSpPr/>
          <p:nvPr/>
        </p:nvSpPr>
        <p:spPr>
          <a:xfrm>
            <a:off x="1445669" y="0"/>
            <a:ext cx="10668000" cy="192474"/>
          </a:xfrm>
          <a:prstGeom prst="rect">
            <a:avLst/>
          </a:prstGeom>
          <a:solidFill>
            <a:srgbClr val="262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A61654-A7BC-455E-8764-6377522D61A1}"/>
              </a:ext>
            </a:extLst>
          </p:cNvPr>
          <p:cNvSpPr/>
          <p:nvPr/>
        </p:nvSpPr>
        <p:spPr>
          <a:xfrm rot="19450197">
            <a:off x="5762655" y="4372104"/>
            <a:ext cx="15426518" cy="1512402"/>
          </a:xfrm>
          <a:prstGeom prst="roundRect">
            <a:avLst>
              <a:gd name="adj" fmla="val 500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ECFC8-75BE-4614-B74D-9B95AE5C82C9}"/>
              </a:ext>
            </a:extLst>
          </p:cNvPr>
          <p:cNvSpPr/>
          <p:nvPr/>
        </p:nvSpPr>
        <p:spPr>
          <a:xfrm rot="5400000">
            <a:off x="8514139" y="3465155"/>
            <a:ext cx="7250997" cy="244412"/>
          </a:xfrm>
          <a:prstGeom prst="rect">
            <a:avLst/>
          </a:prstGeom>
          <a:solidFill>
            <a:srgbClr val="262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099F32-FAA1-4995-A901-A8877D715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66" y="-884553"/>
            <a:ext cx="2810267" cy="581106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40429AA-F7D8-4567-9954-F62C1CEF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385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55820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 statement</a:t>
            </a:r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3</a:t>
            </a:fld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A21151-CCFE-4E4D-8143-411E6F9F6B72}"/>
              </a:ext>
            </a:extLst>
          </p:cNvPr>
          <p:cNvSpPr/>
          <p:nvPr/>
        </p:nvSpPr>
        <p:spPr>
          <a:xfrm>
            <a:off x="669388" y="2744019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213E176-1119-4263-95F4-9ED86DFAF917}"/>
              </a:ext>
            </a:extLst>
          </p:cNvPr>
          <p:cNvSpPr/>
          <p:nvPr/>
        </p:nvSpPr>
        <p:spPr>
          <a:xfrm rot="16200000">
            <a:off x="1559075" y="1854329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Motivation: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6E62A-41A3-4652-9CE4-357A937E3287}"/>
              </a:ext>
            </a:extLst>
          </p:cNvPr>
          <p:cNvSpPr txBox="1"/>
          <p:nvPr/>
        </p:nvSpPr>
        <p:spPr>
          <a:xfrm>
            <a:off x="3323002" y="2930052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A4DA"/>
                </a:solidFill>
                <a:latin typeface="Lato" panose="020F0502020204030203"/>
              </a:rPr>
              <a:t>gain more insight into the research through mass and energy analysis </a:t>
            </a:r>
            <a:endParaRPr lang="en-ZA" dirty="0">
              <a:solidFill>
                <a:srgbClr val="21A4DA"/>
              </a:solidFill>
              <a:latin typeface="Lato" panose="020F0502020204030203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D0A3A8-FE88-4277-8C22-6403075ECCC6}"/>
              </a:ext>
            </a:extLst>
          </p:cNvPr>
          <p:cNvSpPr/>
          <p:nvPr/>
        </p:nvSpPr>
        <p:spPr>
          <a:xfrm>
            <a:off x="669388" y="4011692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88966C53-E455-496C-9C0C-8D1EB3216B91}"/>
              </a:ext>
            </a:extLst>
          </p:cNvPr>
          <p:cNvSpPr/>
          <p:nvPr/>
        </p:nvSpPr>
        <p:spPr>
          <a:xfrm rot="16200000">
            <a:off x="1559075" y="3122002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Hypothesis: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1FC9E-5E96-4C2F-8FDD-36BFBFE26EB5}"/>
              </a:ext>
            </a:extLst>
          </p:cNvPr>
          <p:cNvSpPr txBox="1"/>
          <p:nvPr/>
        </p:nvSpPr>
        <p:spPr>
          <a:xfrm>
            <a:off x="3323002" y="4197725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 full TCA in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enabled higher succinic acid titres </a:t>
            </a:r>
            <a:endParaRPr lang="en-ZA" dirty="0">
              <a:solidFill>
                <a:srgbClr val="21A4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35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355049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Aim &amp; Objectives</a:t>
            </a:r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4</a:t>
            </a:fld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D0A3A8-FE88-4277-8C22-6403075ECCC6}"/>
              </a:ext>
            </a:extLst>
          </p:cNvPr>
          <p:cNvSpPr/>
          <p:nvPr/>
        </p:nvSpPr>
        <p:spPr>
          <a:xfrm>
            <a:off x="638400" y="2720419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88966C53-E455-496C-9C0C-8D1EB3216B91}"/>
              </a:ext>
            </a:extLst>
          </p:cNvPr>
          <p:cNvSpPr/>
          <p:nvPr/>
        </p:nvSpPr>
        <p:spPr>
          <a:xfrm rot="16200000">
            <a:off x="1528087" y="1830729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1FC9E-5E96-4C2F-8FDD-36BFBFE26EB5}"/>
              </a:ext>
            </a:extLst>
          </p:cNvPr>
          <p:cNvSpPr txBox="1"/>
          <p:nvPr/>
        </p:nvSpPr>
        <p:spPr>
          <a:xfrm>
            <a:off x="3292014" y="2906452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mass balance check, metabolic pathways, energy analysis </a:t>
            </a:r>
            <a:endParaRPr lang="en-ZA" dirty="0">
              <a:solidFill>
                <a:srgbClr val="21A4DA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3C3701-83D4-4232-A382-2B257195F7D2}"/>
              </a:ext>
            </a:extLst>
          </p:cNvPr>
          <p:cNvSpPr/>
          <p:nvPr/>
        </p:nvSpPr>
        <p:spPr>
          <a:xfrm>
            <a:off x="594122" y="4314526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D2154575-5575-4CE1-A74F-A870B06F1718}"/>
              </a:ext>
            </a:extLst>
          </p:cNvPr>
          <p:cNvSpPr/>
          <p:nvPr/>
        </p:nvSpPr>
        <p:spPr>
          <a:xfrm rot="16200000">
            <a:off x="1483809" y="3424836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Hypothesis: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4CB70-73CD-43C5-8B14-4A6FA5447B0B}"/>
              </a:ext>
            </a:extLst>
          </p:cNvPr>
          <p:cNvSpPr txBox="1"/>
          <p:nvPr/>
        </p:nvSpPr>
        <p:spPr>
          <a:xfrm>
            <a:off x="3247736" y="4500559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compare metabolic mechanisms, determine validity  </a:t>
            </a:r>
            <a:endParaRPr lang="en-ZA" dirty="0">
              <a:solidFill>
                <a:srgbClr val="21A4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9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8546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Mass balances</a:t>
            </a:r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5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68680" y="1690688"/>
            <a:ext cx="10866120" cy="4276160"/>
            <a:chOff x="838200" y="1690687"/>
            <a:chExt cx="4323344" cy="416574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7"/>
              <a:ext cx="4323344" cy="5069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Equations: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3D37C3-86C4-4D21-A057-9137D0CE610B}"/>
                  </a:ext>
                </a:extLst>
              </p:cNvPr>
              <p:cNvSpPr txBox="1"/>
              <p:nvPr/>
            </p:nvSpPr>
            <p:spPr>
              <a:xfrm>
                <a:off x="970711" y="2355793"/>
                <a:ext cx="10472352" cy="4365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𝑋𝑦𝑙𝑜𝑠𝑒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𝐶𝑂</m:t>
                    </m:r>
                    <m:r>
                      <a:rPr lang="en-ZA" sz="2000" i="1" baseline="-25000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2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𝑁𝐻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3→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𝑋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𝑆𝑢𝑐𝑐𝑖𝑛𝑖𝑐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 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𝑎𝑐𝑖𝑑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𝐴𝑐𝑒𝑡𝑖𝑐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 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𝑎𝑐𝑖𝑑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𝐹𝑜𝑟𝑚𝑖𝑐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 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𝑎𝑐𝑖𝑑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𝑊𝑎𝑡𝑒𝑟</m:t>
                    </m:r>
                  </m:oMath>
                </a14:m>
                <a:endParaRPr lang="en-ZA" sz="2000" i="1" dirty="0">
                  <a:solidFill>
                    <a:srgbClr val="21A4DA"/>
                  </a:solidFill>
                  <a:latin typeface="Cambria Math" panose="02040503050406030204" pitchFamily="18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342900" indent="-34290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𝑋𝑦𝑙𝑜𝑠𝑒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𝐶𝑂</m:t>
                    </m:r>
                    <m:r>
                      <a:rPr lang="en-ZA" sz="2000" i="1" baseline="-2500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2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𝑁𝐻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3→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𝑋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𝑆𝑢𝑐𝑐𝑖𝑛𝑖𝑐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 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𝑎𝑐𝑖𝑑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𝐴𝑐𝑒𝑡𝑖𝑐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 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𝑎𝑐𝑖𝑑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𝐹𝑜𝑟𝑚𝑖𝑐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 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𝑎𝑐𝑖𝑑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𝐿𝑎𝑐𝑡𝑖𝑐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 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𝑎𝑐𝑖𝑑</m:t>
                    </m:r>
                  </m:oMath>
                </a14:m>
                <a:endParaRPr lang="en-US" sz="2000" i="1" dirty="0">
                  <a:solidFill>
                    <a:srgbClr val="21A4DA"/>
                  </a:solidFill>
                  <a:latin typeface="Cambria Math" panose="02040503050406030204" pitchFamily="18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457200" indent="-45720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𝑆𝑢𝑐𝑐𝑖</m:t>
                    </m:r>
                    <m:r>
                      <a:rPr lang="en-US" sz="2000" b="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: </m:t>
                    </m:r>
                    <m:r>
                      <a:rPr lang="pt-BR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𝐶𝐻</m:t>
                    </m:r>
                    <m:r>
                      <a:rPr lang="pt-BR" sz="2000" i="1" baseline="-2500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1.896</m:t>
                    </m:r>
                    <m:r>
                      <a:rPr lang="pt-BR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𝑂</m:t>
                    </m:r>
                    <m:r>
                      <a:rPr lang="pt-BR" sz="2000" i="1" baseline="-2500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0.603</m:t>
                    </m:r>
                    <m:r>
                      <a:rPr lang="pt-BR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𝑁</m:t>
                    </m:r>
                    <m:r>
                      <a:rPr lang="pt-BR" sz="2000" i="1" baseline="-2500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0.258</m:t>
                    </m:r>
                  </m:oMath>
                </a14:m>
                <a:endParaRPr lang="en-ZA" sz="2000" b="0" baseline="-25000" dirty="0">
                  <a:solidFill>
                    <a:srgbClr val="21A4DA"/>
                  </a:solidFill>
                  <a:latin typeface="Lato" panose="020F0502020204030203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457200" indent="-45720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solidFill>
                      <a:srgbClr val="21A4DA"/>
                    </a:solidFill>
                    <a:ea typeface="Lato" panose="020F0502020204030203" pitchFamily="34" charset="0"/>
                    <a:cs typeface="Lato" panose="020F0502020204030203" pitchFamily="34" charset="0"/>
                  </a:rPr>
                  <a:t>Basfia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: </m:t>
                    </m:r>
                    <m:r>
                      <a:rPr lang="pt-BR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𝐶𝐻</m:t>
                    </m:r>
                    <m:r>
                      <a:rPr lang="pt-BR" sz="2000" i="1" baseline="-2500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1.8</m:t>
                    </m:r>
                    <m:r>
                      <a:rPr lang="pt-BR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𝑂</m:t>
                    </m:r>
                    <m:r>
                      <a:rPr lang="pt-BR" sz="2000" i="1" baseline="-2500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0.</m:t>
                    </m:r>
                    <m:r>
                      <a:rPr lang="en-US" sz="2000" b="0" i="1" baseline="-25000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5</m:t>
                    </m:r>
                    <m:r>
                      <a:rPr lang="pt-BR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𝑁</m:t>
                    </m:r>
                    <m:r>
                      <a:rPr lang="pt-BR" sz="2000" i="1" baseline="-2500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0.2</m:t>
                    </m:r>
                  </m:oMath>
                </a14:m>
                <a:endParaRPr lang="en-ZA" sz="2000" baseline="-25000" dirty="0">
                  <a:solidFill>
                    <a:srgbClr val="21A4DA"/>
                  </a:solidFill>
                  <a:latin typeface="Lato" panose="020F0502020204030203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ZA" sz="2000" b="0" dirty="0">
                  <a:solidFill>
                    <a:srgbClr val="21A4DA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ZA" sz="2000" dirty="0">
                  <a:solidFill>
                    <a:srgbClr val="21A4DA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ZA" sz="2000" b="0" dirty="0">
                  <a:solidFill>
                    <a:srgbClr val="21A4DA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ZA" sz="2000" dirty="0">
                  <a:solidFill>
                    <a:srgbClr val="21A4DA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3D37C3-86C4-4D21-A057-9137D0CE6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1" y="2355793"/>
                <a:ext cx="10472352" cy="4365682"/>
              </a:xfrm>
              <a:prstGeom prst="rect">
                <a:avLst/>
              </a:prstGeom>
              <a:blipFill>
                <a:blip r:embed="rId2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44B666-6B6F-4641-A72A-0B2CD84B9F9F}"/>
              </a:ext>
            </a:extLst>
          </p:cNvPr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2846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321353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</a:t>
            </a:r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fld>
            <a:endParaRPr lang="en-ZA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1163B5-94F4-48D1-9E2F-D2068154B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97" y="168745"/>
            <a:ext cx="4057429" cy="62101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542AC0-495A-4520-BD3B-5A2B00F3E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66" y="1592100"/>
            <a:ext cx="4057429" cy="4764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7CD3D35-B8D2-4EF3-93DE-5D034D055DA5}"/>
              </a:ext>
            </a:extLst>
          </p:cNvPr>
          <p:cNvGrpSpPr/>
          <p:nvPr/>
        </p:nvGrpSpPr>
        <p:grpSpPr>
          <a:xfrm>
            <a:off x="217296" y="1614616"/>
            <a:ext cx="2805868" cy="2957384"/>
            <a:chOff x="838200" y="1690688"/>
            <a:chExt cx="4323344" cy="416574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5C0156D-0F23-46A7-BF42-3D20C3ED0EFB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29338147-5097-4785-8A22-70CF062B228B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49848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Metabolic pathways: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4603EF5-1A43-4755-83E0-033EF9A2475A}"/>
              </a:ext>
            </a:extLst>
          </p:cNvPr>
          <p:cNvSpPr txBox="1"/>
          <p:nvPr/>
        </p:nvSpPr>
        <p:spPr>
          <a:xfrm>
            <a:off x="217296" y="2309793"/>
            <a:ext cx="2937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Pentose phosphate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Anaerobic fermentation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Glycolysis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TCA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Rates determined from concentration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ZA" dirty="0">
              <a:solidFill>
                <a:srgbClr val="21A4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1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98773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Paper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7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200" y="1690688"/>
            <a:ext cx="4323344" cy="2611589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Succinic acid production: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33849" y="2547951"/>
            <a:ext cx="3800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Xylose fermentation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(▲),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Succi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(△)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Highest production rate at     0.04 1/h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ZA" dirty="0">
              <a:solidFill>
                <a:srgbClr val="21A4DA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70" y="1690688"/>
            <a:ext cx="4476881" cy="4165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E1FBA6F-474C-4BFC-9CF5-787C45495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245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Main-italic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0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98937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Paper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8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200" y="1690688"/>
            <a:ext cx="4323344" cy="2611589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By-product production: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33849" y="2395459"/>
            <a:ext cx="3800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Acetic acid (▲,△), formic acid (■,□) and lactic acid (●)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By-product concentrations decrease for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Succi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 with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they seem to increase.</a:t>
            </a:r>
            <a:endParaRPr lang="en-ZA" dirty="0">
              <a:solidFill>
                <a:srgbClr val="21A4DA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86" y="1718954"/>
            <a:ext cx="4307248" cy="4109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43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9810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Paper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9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199" y="1690689"/>
            <a:ext cx="4514803" cy="2856598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Xylose </a:t>
              </a:r>
              <a:r>
                <a:rPr lang="en-ZA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consumption rate: </a:t>
              </a:r>
              <a:endPara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33849" y="2547951"/>
            <a:ext cx="4143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Initial xylose concentration of 40 g/l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Consumption of xylose decreases as the dilution rate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 more analysis is required (rate).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55" y="1690688"/>
            <a:ext cx="4512893" cy="4165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798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784</Words>
  <Application>Microsoft Office PowerPoint</Application>
  <PresentationFormat>Widescreen</PresentationFormat>
  <Paragraphs>201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Lato</vt:lpstr>
      <vt:lpstr>STIXMathJax_Main-italic</vt:lpstr>
      <vt:lpstr>Office Theme</vt:lpstr>
      <vt:lpstr>The metabolic flux analysis and energy production comparison between Actinobacillus succinogenes and Basfia succiniciproducens</vt:lpstr>
      <vt:lpstr> Technical background </vt:lpstr>
      <vt:lpstr> Problem statement </vt:lpstr>
      <vt:lpstr> Aim &amp; Objectives </vt:lpstr>
      <vt:lpstr> Mass balances </vt:lpstr>
      <vt:lpstr> Modelling </vt:lpstr>
      <vt:lpstr> Paper analysis </vt:lpstr>
      <vt:lpstr> Paper analysis </vt:lpstr>
      <vt:lpstr> Paper analysis </vt:lpstr>
      <vt:lpstr> Paper analysis </vt:lpstr>
      <vt:lpstr> Results &amp; Discussion </vt:lpstr>
      <vt:lpstr> Mass balance </vt:lpstr>
      <vt:lpstr> Mass balance </vt:lpstr>
      <vt:lpstr> Results &amp; Discussion </vt:lpstr>
      <vt:lpstr> Metabolic flux analysis </vt:lpstr>
      <vt:lpstr> Metabolic flux analysis </vt:lpstr>
      <vt:lpstr> Metabolic flux analysis </vt:lpstr>
      <vt:lpstr> Metabolic flux analysis </vt:lpstr>
      <vt:lpstr> Metabolic flux analysis </vt:lpstr>
      <vt:lpstr> Metabolic flux analysis </vt:lpstr>
      <vt:lpstr> Conclusion </vt:lpstr>
      <vt:lpstr>Thank you.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Reuben Swart</dc:creator>
  <cp:lastModifiedBy>Reuben Swart</cp:lastModifiedBy>
  <cp:revision>64</cp:revision>
  <dcterms:created xsi:type="dcterms:W3CDTF">2017-10-26T08:34:51Z</dcterms:created>
  <dcterms:modified xsi:type="dcterms:W3CDTF">2018-06-27T06:57:36Z</dcterms:modified>
</cp:coreProperties>
</file>