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>
        <p:scale>
          <a:sx n="150" d="100"/>
          <a:sy n="150" d="100"/>
        </p:scale>
        <p:origin x="-942" y="-3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54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044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94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2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66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51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93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45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747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62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865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C3CE-855A-4C6C-97A9-87F0F4F13707}" type="datetimeFigureOut">
              <a:rPr lang="en-ZA" smtClean="0"/>
              <a:t>2018/06/13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D095-8E62-4519-9827-5B0F64C9B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116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43DC4E33-5193-4092-94BE-78B41761DF9A}"/>
              </a:ext>
            </a:extLst>
          </p:cNvPr>
          <p:cNvSpPr/>
          <p:nvPr/>
        </p:nvSpPr>
        <p:spPr>
          <a:xfrm>
            <a:off x="4590334" y="4242010"/>
            <a:ext cx="78743" cy="414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EF54337A-53A9-4F85-A5EC-18EFD2BB88AA}"/>
              </a:ext>
            </a:extLst>
          </p:cNvPr>
          <p:cNvSpPr/>
          <p:nvPr/>
        </p:nvSpPr>
        <p:spPr>
          <a:xfrm>
            <a:off x="3880324" y="3736795"/>
            <a:ext cx="40133" cy="4474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921713F1-B7B7-490B-B251-0280BFFF6E18}"/>
              </a:ext>
            </a:extLst>
          </p:cNvPr>
          <p:cNvSpPr/>
          <p:nvPr/>
        </p:nvSpPr>
        <p:spPr>
          <a:xfrm>
            <a:off x="3889599" y="1882948"/>
            <a:ext cx="40133" cy="4474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C46BA779-481A-4270-852A-8880BDA8C89A}"/>
              </a:ext>
            </a:extLst>
          </p:cNvPr>
          <p:cNvSpPr/>
          <p:nvPr/>
        </p:nvSpPr>
        <p:spPr>
          <a:xfrm>
            <a:off x="5203973" y="2469580"/>
            <a:ext cx="54000" cy="54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870DEBEE-51EC-4783-8403-B06BC39E7C8F}"/>
              </a:ext>
            </a:extLst>
          </p:cNvPr>
          <p:cNvSpPr/>
          <p:nvPr/>
        </p:nvSpPr>
        <p:spPr>
          <a:xfrm>
            <a:off x="4714247" y="2025944"/>
            <a:ext cx="54000" cy="54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FBBD37-BA78-490E-AF9B-EC17A4028DC6}"/>
              </a:ext>
            </a:extLst>
          </p:cNvPr>
          <p:cNvGrpSpPr/>
          <p:nvPr/>
        </p:nvGrpSpPr>
        <p:grpSpPr>
          <a:xfrm>
            <a:off x="3520676" y="1373175"/>
            <a:ext cx="769225" cy="276999"/>
            <a:chOff x="4794422" y="694534"/>
            <a:chExt cx="815546" cy="369332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2B3C867-80F3-4383-9190-6E03658A113C}"/>
                </a:ext>
              </a:extLst>
            </p:cNvPr>
            <p:cNvSpPr/>
            <p:nvPr/>
          </p:nvSpPr>
          <p:spPr>
            <a:xfrm>
              <a:off x="4843849" y="729049"/>
              <a:ext cx="716692" cy="30891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5597B2-B0A7-49D2-BF85-1C24C02EAE1E}"/>
                </a:ext>
              </a:extLst>
            </p:cNvPr>
            <p:cNvSpPr txBox="1"/>
            <p:nvPr/>
          </p:nvSpPr>
          <p:spPr>
            <a:xfrm>
              <a:off x="4794422" y="694534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1200" dirty="0"/>
                <a:t>Xylose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8E295-2B52-4E72-8413-D74F2F7F67A4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3901646" y="1650174"/>
            <a:ext cx="3643" cy="37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F9F9601-0B1B-479D-9EF7-B3E297C39D85}"/>
              </a:ext>
            </a:extLst>
          </p:cNvPr>
          <p:cNvSpPr/>
          <p:nvPr/>
        </p:nvSpPr>
        <p:spPr>
          <a:xfrm>
            <a:off x="3874646" y="2021681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012E2-9F87-40AA-884F-C438F6163AC1}"/>
              </a:ext>
            </a:extLst>
          </p:cNvPr>
          <p:cNvCxnSpPr>
            <a:cxnSpLocks/>
          </p:cNvCxnSpPr>
          <p:nvPr/>
        </p:nvCxnSpPr>
        <p:spPr>
          <a:xfrm>
            <a:off x="3917092" y="2048681"/>
            <a:ext cx="5066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90D71FB-CC5D-47ED-9FAB-042AEF55008D}"/>
              </a:ext>
            </a:extLst>
          </p:cNvPr>
          <p:cNvSpPr/>
          <p:nvPr/>
        </p:nvSpPr>
        <p:spPr>
          <a:xfrm>
            <a:off x="4429019" y="2021681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6D7B90-8F8F-40A7-8F66-2D18AAAD153B}"/>
              </a:ext>
            </a:extLst>
          </p:cNvPr>
          <p:cNvCxnSpPr>
            <a:cxnSpLocks/>
          </p:cNvCxnSpPr>
          <p:nvPr/>
        </p:nvCxnSpPr>
        <p:spPr>
          <a:xfrm flipV="1">
            <a:off x="4450719" y="1832533"/>
            <a:ext cx="0" cy="18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160CC2-E178-48BF-B6A9-DBB4479CF99E}"/>
              </a:ext>
            </a:extLst>
          </p:cNvPr>
          <p:cNvSpPr txBox="1"/>
          <p:nvPr/>
        </p:nvSpPr>
        <p:spPr>
          <a:xfrm>
            <a:off x="4242046" y="1572299"/>
            <a:ext cx="427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CO</a:t>
            </a:r>
            <a:r>
              <a:rPr lang="en-ZA" sz="12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AC9E91-956E-4D51-8374-4E4FAAAD4FA7}"/>
              </a:ext>
            </a:extLst>
          </p:cNvPr>
          <p:cNvCxnSpPr>
            <a:cxnSpLocks/>
          </p:cNvCxnSpPr>
          <p:nvPr/>
        </p:nvCxnSpPr>
        <p:spPr>
          <a:xfrm>
            <a:off x="4476235" y="2048681"/>
            <a:ext cx="5066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A6CD62-B3DD-4117-9833-DA69AE90B4A7}"/>
              </a:ext>
            </a:extLst>
          </p:cNvPr>
          <p:cNvGrpSpPr/>
          <p:nvPr/>
        </p:nvGrpSpPr>
        <p:grpSpPr>
          <a:xfrm>
            <a:off x="4972791" y="1910181"/>
            <a:ext cx="281052" cy="276999"/>
            <a:chOff x="4794422" y="698842"/>
            <a:chExt cx="815546" cy="369332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C414426F-03DB-4E83-BFC6-729CB6C3AAA4}"/>
                </a:ext>
              </a:extLst>
            </p:cNvPr>
            <p:cNvSpPr/>
            <p:nvPr/>
          </p:nvSpPr>
          <p:spPr>
            <a:xfrm>
              <a:off x="4843849" y="729049"/>
              <a:ext cx="716692" cy="30891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6AD9E-824A-4C95-9F39-EA53309F0764}"/>
                </a:ext>
              </a:extLst>
            </p:cNvPr>
            <p:cNvSpPr txBox="1"/>
            <p:nvPr/>
          </p:nvSpPr>
          <p:spPr>
            <a:xfrm>
              <a:off x="4794422" y="698842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1200" dirty="0"/>
                <a:t>X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DB259E-42B7-4855-A6BF-2636AFBAB7D6}"/>
              </a:ext>
            </a:extLst>
          </p:cNvPr>
          <p:cNvCxnSpPr>
            <a:cxnSpLocks/>
          </p:cNvCxnSpPr>
          <p:nvPr/>
        </p:nvCxnSpPr>
        <p:spPr>
          <a:xfrm>
            <a:off x="3901646" y="2075682"/>
            <a:ext cx="0" cy="3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A6DA0D-1493-4A50-9C46-C0E04789EE18}"/>
              </a:ext>
            </a:extLst>
          </p:cNvPr>
          <p:cNvSpPr txBox="1"/>
          <p:nvPr/>
        </p:nvSpPr>
        <p:spPr>
          <a:xfrm>
            <a:off x="3652311" y="2382376"/>
            <a:ext cx="549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Xu5P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EF148C-A705-437D-9867-1FEA5EB8A2EC}"/>
              </a:ext>
            </a:extLst>
          </p:cNvPr>
          <p:cNvCxnSpPr>
            <a:cxnSpLocks/>
          </p:cNvCxnSpPr>
          <p:nvPr/>
        </p:nvCxnSpPr>
        <p:spPr>
          <a:xfrm>
            <a:off x="3901646" y="2604319"/>
            <a:ext cx="0" cy="3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E832B3-7CC3-4160-A3BE-51407B6F3A30}"/>
              </a:ext>
            </a:extLst>
          </p:cNvPr>
          <p:cNvSpPr txBox="1"/>
          <p:nvPr/>
        </p:nvSpPr>
        <p:spPr>
          <a:xfrm>
            <a:off x="3652310" y="2919034"/>
            <a:ext cx="480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F6P</a:t>
            </a:r>
            <a:endParaRPr lang="en-ZA" sz="135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00D03E-7567-489D-9741-FADD4D72E8E3}"/>
              </a:ext>
            </a:extLst>
          </p:cNvPr>
          <p:cNvCxnSpPr>
            <a:cxnSpLocks/>
          </p:cNvCxnSpPr>
          <p:nvPr/>
        </p:nvCxnSpPr>
        <p:spPr>
          <a:xfrm>
            <a:off x="3900391" y="3147244"/>
            <a:ext cx="0" cy="3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8284B4-077B-4E8B-88CA-6A17D1AA7A8E}"/>
              </a:ext>
            </a:extLst>
          </p:cNvPr>
          <p:cNvSpPr txBox="1"/>
          <p:nvPr/>
        </p:nvSpPr>
        <p:spPr>
          <a:xfrm>
            <a:off x="3652310" y="3468805"/>
            <a:ext cx="49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G3P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2C9D07-3CA3-400D-A055-8716F637B1C3}"/>
              </a:ext>
            </a:extLst>
          </p:cNvPr>
          <p:cNvCxnSpPr>
            <a:cxnSpLocks/>
          </p:cNvCxnSpPr>
          <p:nvPr/>
        </p:nvCxnSpPr>
        <p:spPr>
          <a:xfrm>
            <a:off x="3894405" y="3697313"/>
            <a:ext cx="0" cy="3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4131DE-4B78-429C-94DD-19D1B70394A1}"/>
              </a:ext>
            </a:extLst>
          </p:cNvPr>
          <p:cNvSpPr txBox="1"/>
          <p:nvPr/>
        </p:nvSpPr>
        <p:spPr>
          <a:xfrm>
            <a:off x="3645070" y="4018577"/>
            <a:ext cx="49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PEP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933035F-A04E-4826-9FBE-605483FAE38B}"/>
              </a:ext>
            </a:extLst>
          </p:cNvPr>
          <p:cNvCxnSpPr>
            <a:cxnSpLocks/>
            <a:stCxn id="28" idx="1"/>
            <a:endCxn id="32" idx="1"/>
          </p:cNvCxnSpPr>
          <p:nvPr/>
        </p:nvCxnSpPr>
        <p:spPr>
          <a:xfrm rot="10800000" flipV="1">
            <a:off x="3652311" y="2520875"/>
            <a:ext cx="1" cy="1086429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DAEE56-B3B7-4E24-8695-1F7F34A1E989}"/>
              </a:ext>
            </a:extLst>
          </p:cNvPr>
          <p:cNvCxnSpPr>
            <a:cxnSpLocks/>
          </p:cNvCxnSpPr>
          <p:nvPr/>
        </p:nvCxnSpPr>
        <p:spPr>
          <a:xfrm flipH="1">
            <a:off x="4118332" y="2496580"/>
            <a:ext cx="491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B293515-7992-4E22-8F80-5655702B4CB9}"/>
              </a:ext>
            </a:extLst>
          </p:cNvPr>
          <p:cNvSpPr/>
          <p:nvPr/>
        </p:nvSpPr>
        <p:spPr>
          <a:xfrm>
            <a:off x="4536918" y="2469580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560933-2D0D-4802-937E-D1E2D307399D}"/>
              </a:ext>
            </a:extLst>
          </p:cNvPr>
          <p:cNvSpPr txBox="1"/>
          <p:nvPr/>
        </p:nvSpPr>
        <p:spPr>
          <a:xfrm>
            <a:off x="4326155" y="2039025"/>
            <a:ext cx="424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CO</a:t>
            </a:r>
            <a:r>
              <a:rPr lang="en-ZA" sz="12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B04D6E-DFF5-4F70-8BCF-0C993ED18ECF}"/>
              </a:ext>
            </a:extLst>
          </p:cNvPr>
          <p:cNvCxnSpPr>
            <a:cxnSpLocks/>
          </p:cNvCxnSpPr>
          <p:nvPr/>
        </p:nvCxnSpPr>
        <p:spPr>
          <a:xfrm flipV="1">
            <a:off x="4564081" y="2280431"/>
            <a:ext cx="0" cy="18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E8BB2F-D8ED-4260-90C2-C7817F09755A}"/>
              </a:ext>
            </a:extLst>
          </p:cNvPr>
          <p:cNvCxnSpPr>
            <a:cxnSpLocks/>
          </p:cNvCxnSpPr>
          <p:nvPr/>
        </p:nvCxnSpPr>
        <p:spPr>
          <a:xfrm flipH="1">
            <a:off x="4590918" y="2496580"/>
            <a:ext cx="806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F80C2E5-4CCC-4052-9664-49F9DF0141A5}"/>
              </a:ext>
            </a:extLst>
          </p:cNvPr>
          <p:cNvCxnSpPr>
            <a:cxnSpLocks/>
            <a:stCxn id="30" idx="3"/>
            <a:endCxn id="51" idx="2"/>
          </p:cNvCxnSpPr>
          <p:nvPr/>
        </p:nvCxnSpPr>
        <p:spPr>
          <a:xfrm flipV="1">
            <a:off x="4132693" y="2635079"/>
            <a:ext cx="1415588" cy="4224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49B1D8-B7A6-4712-918C-99DF4E48C269}"/>
              </a:ext>
            </a:extLst>
          </p:cNvPr>
          <p:cNvSpPr txBox="1"/>
          <p:nvPr/>
        </p:nvSpPr>
        <p:spPr>
          <a:xfrm>
            <a:off x="5298945" y="2358080"/>
            <a:ext cx="49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G6P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AE372FC-3A69-406B-B8C1-49690070D037}"/>
              </a:ext>
            </a:extLst>
          </p:cNvPr>
          <p:cNvCxnSpPr>
            <a:cxnSpLocks/>
            <a:stCxn id="34" idx="1"/>
            <a:endCxn id="54" idx="0"/>
          </p:cNvCxnSpPr>
          <p:nvPr/>
        </p:nvCxnSpPr>
        <p:spPr>
          <a:xfrm rot="10800000" flipV="1">
            <a:off x="3024440" y="4157076"/>
            <a:ext cx="620630" cy="5853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B1707A46-BD07-4D42-9E1E-8FEFB085B15A}"/>
              </a:ext>
            </a:extLst>
          </p:cNvPr>
          <p:cNvSpPr/>
          <p:nvPr/>
        </p:nvSpPr>
        <p:spPr>
          <a:xfrm>
            <a:off x="2997440" y="4742442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50FD69-F057-45D8-8637-C383FD74624A}"/>
              </a:ext>
            </a:extLst>
          </p:cNvPr>
          <p:cNvSpPr txBox="1"/>
          <p:nvPr/>
        </p:nvSpPr>
        <p:spPr>
          <a:xfrm>
            <a:off x="4528658" y="4379138"/>
            <a:ext cx="44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PYR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889A29-259A-4E01-8D8B-79B4C587A628}"/>
              </a:ext>
            </a:extLst>
          </p:cNvPr>
          <p:cNvGrpSpPr/>
          <p:nvPr/>
        </p:nvGrpSpPr>
        <p:grpSpPr>
          <a:xfrm>
            <a:off x="2796045" y="5132694"/>
            <a:ext cx="456788" cy="276999"/>
            <a:chOff x="4794422" y="698842"/>
            <a:chExt cx="815546" cy="369332"/>
          </a:xfrm>
        </p:grpSpPr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88C8B2D-C4BD-4FD1-BCC5-994B0F46D94E}"/>
                </a:ext>
              </a:extLst>
            </p:cNvPr>
            <p:cNvSpPr/>
            <p:nvPr/>
          </p:nvSpPr>
          <p:spPr>
            <a:xfrm>
              <a:off x="4843849" y="729049"/>
              <a:ext cx="716692" cy="30891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99DCC1-5756-4C28-BDF7-CB8747AA793C}"/>
                </a:ext>
              </a:extLst>
            </p:cNvPr>
            <p:cNvSpPr txBox="1"/>
            <p:nvPr/>
          </p:nvSpPr>
          <p:spPr>
            <a:xfrm>
              <a:off x="4794422" y="698842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1200" dirty="0"/>
                <a:t>SA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C03F1F-B806-47A2-A13D-48EFD4DD743F}"/>
              </a:ext>
            </a:extLst>
          </p:cNvPr>
          <p:cNvCxnSpPr>
            <a:cxnSpLocks/>
          </p:cNvCxnSpPr>
          <p:nvPr/>
        </p:nvCxnSpPr>
        <p:spPr>
          <a:xfrm>
            <a:off x="3025500" y="4796442"/>
            <a:ext cx="0" cy="3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87AE05B-1A26-4443-B939-E6E4F1DD71BC}"/>
              </a:ext>
            </a:extLst>
          </p:cNvPr>
          <p:cNvSpPr txBox="1"/>
          <p:nvPr/>
        </p:nvSpPr>
        <p:spPr>
          <a:xfrm>
            <a:off x="2381937" y="4630942"/>
            <a:ext cx="44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CO</a:t>
            </a:r>
            <a:r>
              <a:rPr lang="en-ZA" sz="12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563531-BBC4-4CA7-B257-993451FF1D20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724244" y="4769442"/>
            <a:ext cx="27319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C4C650A1-9F75-4DE7-B5F0-59057641EB5E}"/>
              </a:ext>
            </a:extLst>
          </p:cNvPr>
          <p:cNvCxnSpPr>
            <a:cxnSpLocks/>
            <a:stCxn id="34" idx="3"/>
            <a:endCxn id="60" idx="0"/>
          </p:cNvCxnSpPr>
          <p:nvPr/>
        </p:nvCxnSpPr>
        <p:spPr>
          <a:xfrm>
            <a:off x="4143741" y="4157077"/>
            <a:ext cx="605134" cy="222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0B652819-C4E6-4F40-95B7-F5B82A3159AC}"/>
              </a:ext>
            </a:extLst>
          </p:cNvPr>
          <p:cNvSpPr/>
          <p:nvPr/>
        </p:nvSpPr>
        <p:spPr>
          <a:xfrm>
            <a:off x="5170304" y="4742442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612FB942-94B0-45B3-A964-4D74C3E0E696}"/>
              </a:ext>
            </a:extLst>
          </p:cNvPr>
          <p:cNvCxnSpPr>
            <a:cxnSpLocks/>
            <a:stCxn id="60" idx="1"/>
            <a:endCxn id="94" idx="0"/>
          </p:cNvCxnSpPr>
          <p:nvPr/>
        </p:nvCxnSpPr>
        <p:spPr>
          <a:xfrm rot="10800000" flipV="1">
            <a:off x="4310394" y="4517638"/>
            <a:ext cx="218264" cy="224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C3F792A-AF8D-4EF0-8942-02CB2B4BAB2C}"/>
              </a:ext>
            </a:extLst>
          </p:cNvPr>
          <p:cNvCxnSpPr>
            <a:cxnSpLocks/>
            <a:stCxn id="60" idx="3"/>
            <a:endCxn id="74" idx="0"/>
          </p:cNvCxnSpPr>
          <p:nvPr/>
        </p:nvCxnSpPr>
        <p:spPr>
          <a:xfrm>
            <a:off x="4969091" y="4517638"/>
            <a:ext cx="228213" cy="224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00963F8-C786-4DED-B1F4-D593FF280708}"/>
              </a:ext>
            </a:extLst>
          </p:cNvPr>
          <p:cNvSpPr txBox="1"/>
          <p:nvPr/>
        </p:nvSpPr>
        <p:spPr>
          <a:xfrm>
            <a:off x="3689654" y="4624675"/>
            <a:ext cx="44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CO</a:t>
            </a:r>
            <a:r>
              <a:rPr lang="en-ZA" sz="12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D42A414C-C4B5-4CE4-B3E8-DC327001A0BD}"/>
              </a:ext>
            </a:extLst>
          </p:cNvPr>
          <p:cNvSpPr/>
          <p:nvPr/>
        </p:nvSpPr>
        <p:spPr>
          <a:xfrm>
            <a:off x="4283394" y="4742442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2B63968-D7B7-4B5F-B98A-F55E0FAF282B}"/>
              </a:ext>
            </a:extLst>
          </p:cNvPr>
          <p:cNvCxnSpPr>
            <a:cxnSpLocks/>
          </p:cNvCxnSpPr>
          <p:nvPr/>
        </p:nvCxnSpPr>
        <p:spPr>
          <a:xfrm flipH="1">
            <a:off x="4055197" y="4769442"/>
            <a:ext cx="230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32B884-6F3C-4BCD-8E44-17E963C638C8}"/>
              </a:ext>
            </a:extLst>
          </p:cNvPr>
          <p:cNvCxnSpPr>
            <a:cxnSpLocks/>
          </p:cNvCxnSpPr>
          <p:nvPr/>
        </p:nvCxnSpPr>
        <p:spPr>
          <a:xfrm flipV="1">
            <a:off x="5224305" y="4764237"/>
            <a:ext cx="27319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6B0358-14C2-46F3-8147-EF4D2FF3B8A9}"/>
              </a:ext>
            </a:extLst>
          </p:cNvPr>
          <p:cNvGrpSpPr/>
          <p:nvPr/>
        </p:nvGrpSpPr>
        <p:grpSpPr>
          <a:xfrm>
            <a:off x="5471479" y="4634509"/>
            <a:ext cx="456788" cy="276999"/>
            <a:chOff x="4794422" y="698842"/>
            <a:chExt cx="815546" cy="369332"/>
          </a:xfrm>
        </p:grpSpPr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4547AC49-39EA-4C04-9C16-68C31AA57919}"/>
                </a:ext>
              </a:extLst>
            </p:cNvPr>
            <p:cNvSpPr/>
            <p:nvPr/>
          </p:nvSpPr>
          <p:spPr>
            <a:xfrm>
              <a:off x="4843849" y="729049"/>
              <a:ext cx="716692" cy="30891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7A71EE0-A750-4372-8134-98DAFD43EF67}"/>
                </a:ext>
              </a:extLst>
            </p:cNvPr>
            <p:cNvSpPr txBox="1"/>
            <p:nvPr/>
          </p:nvSpPr>
          <p:spPr>
            <a:xfrm>
              <a:off x="4794422" y="698842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1200" dirty="0"/>
                <a:t>FOR</a:t>
              </a:r>
            </a:p>
          </p:txBody>
        </p:sp>
      </p:grp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E6E277B6-15F0-4B27-8450-789064B86832}"/>
              </a:ext>
            </a:extLst>
          </p:cNvPr>
          <p:cNvSpPr/>
          <p:nvPr/>
        </p:nvSpPr>
        <p:spPr>
          <a:xfrm>
            <a:off x="4724143" y="5078696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F882E9D2-3C70-4127-88F2-AD020A263E52}"/>
              </a:ext>
            </a:extLst>
          </p:cNvPr>
          <p:cNvCxnSpPr>
            <a:cxnSpLocks/>
            <a:stCxn id="94" idx="4"/>
            <a:endCxn id="107" idx="2"/>
          </p:cNvCxnSpPr>
          <p:nvPr/>
        </p:nvCxnSpPr>
        <p:spPr>
          <a:xfrm rot="16200000" flipH="1">
            <a:off x="4362641" y="4744194"/>
            <a:ext cx="309254" cy="4137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3EF6B1D3-B7CE-4DFE-B681-F3518B09B97F}"/>
              </a:ext>
            </a:extLst>
          </p:cNvPr>
          <p:cNvCxnSpPr>
            <a:cxnSpLocks/>
            <a:stCxn id="74" idx="4"/>
            <a:endCxn id="107" idx="6"/>
          </p:cNvCxnSpPr>
          <p:nvPr/>
        </p:nvCxnSpPr>
        <p:spPr>
          <a:xfrm rot="5400000">
            <a:off x="4833097" y="4741488"/>
            <a:ext cx="309254" cy="4191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7DA6FF5-DEFB-4897-B4F8-48241AC104C1}"/>
              </a:ext>
            </a:extLst>
          </p:cNvPr>
          <p:cNvCxnSpPr>
            <a:cxnSpLocks/>
          </p:cNvCxnSpPr>
          <p:nvPr/>
        </p:nvCxnSpPr>
        <p:spPr>
          <a:xfrm>
            <a:off x="4751143" y="5132696"/>
            <a:ext cx="0" cy="20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EC9CA17-207A-4D31-B88A-63E139034801}"/>
              </a:ext>
            </a:extLst>
          </p:cNvPr>
          <p:cNvGrpSpPr/>
          <p:nvPr/>
        </p:nvGrpSpPr>
        <p:grpSpPr>
          <a:xfrm>
            <a:off x="4522749" y="5322894"/>
            <a:ext cx="456788" cy="276999"/>
            <a:chOff x="4794422" y="698842"/>
            <a:chExt cx="815546" cy="369332"/>
          </a:xfrm>
        </p:grpSpPr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FC0E4843-877D-4BD9-B5C4-14302A52A06F}"/>
                </a:ext>
              </a:extLst>
            </p:cNvPr>
            <p:cNvSpPr/>
            <p:nvPr/>
          </p:nvSpPr>
          <p:spPr>
            <a:xfrm>
              <a:off x="4843849" y="729049"/>
              <a:ext cx="716692" cy="30891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12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5813297-C1EF-4903-9E57-ECAF23441A3C}"/>
                </a:ext>
              </a:extLst>
            </p:cNvPr>
            <p:cNvSpPr txBox="1"/>
            <p:nvPr/>
          </p:nvSpPr>
          <p:spPr>
            <a:xfrm>
              <a:off x="4794422" y="698842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1200" dirty="0"/>
                <a:t>ACA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9D1B881-5575-468A-A8E1-7F157F3B8696}"/>
              </a:ext>
            </a:extLst>
          </p:cNvPr>
          <p:cNvGrpSpPr/>
          <p:nvPr/>
        </p:nvGrpSpPr>
        <p:grpSpPr>
          <a:xfrm>
            <a:off x="4836402" y="1582488"/>
            <a:ext cx="592848" cy="215444"/>
            <a:chOff x="6718686" y="937937"/>
            <a:chExt cx="815546" cy="349517"/>
          </a:xfrm>
        </p:grpSpPr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CB45B28-5CEF-4EBA-B7E1-DC7EEF3DC3E2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5A526F5-9782-4E1B-8FD8-9DDD11CF5E12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349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dirty="0"/>
                <a:t>ß NADH</a:t>
              </a:r>
            </a:p>
          </p:txBody>
        </p:sp>
      </p:grp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D0E25F09-3F96-4F25-9830-643DBA46ABA0}"/>
              </a:ext>
            </a:extLst>
          </p:cNvPr>
          <p:cNvCxnSpPr>
            <a:cxnSpLocks/>
            <a:stCxn id="141" idx="0"/>
            <a:endCxn id="120" idx="2"/>
          </p:cNvCxnSpPr>
          <p:nvPr/>
        </p:nvCxnSpPr>
        <p:spPr>
          <a:xfrm rot="5400000" flipH="1" flipV="1">
            <a:off x="4643382" y="1796994"/>
            <a:ext cx="326815" cy="1310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0CE9D61-1B7E-4BE8-B210-38794A4663E1}"/>
              </a:ext>
            </a:extLst>
          </p:cNvPr>
          <p:cNvGrpSpPr/>
          <p:nvPr/>
        </p:nvGrpSpPr>
        <p:grpSpPr>
          <a:xfrm>
            <a:off x="5038464" y="2167617"/>
            <a:ext cx="497407" cy="222742"/>
            <a:chOff x="6717951" y="1747156"/>
            <a:chExt cx="663209" cy="296989"/>
          </a:xfrm>
        </p:grpSpPr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EBB9065E-C0C9-472D-A8AA-881D56288BBA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D1198DA-19FB-47D2-81A0-935CEA9EA43C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28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dirty="0"/>
                <a:t>γ ATP</a:t>
              </a:r>
            </a:p>
          </p:txBody>
        </p:sp>
      </p:grp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E649E7F1-79FA-4FD5-8928-0DEB025CACB6}"/>
              </a:ext>
            </a:extLst>
          </p:cNvPr>
          <p:cNvCxnSpPr>
            <a:cxnSpLocks/>
            <a:stCxn id="129" idx="1"/>
            <a:endCxn id="141" idx="4"/>
          </p:cNvCxnSpPr>
          <p:nvPr/>
        </p:nvCxnSpPr>
        <p:spPr>
          <a:xfrm rot="10800000">
            <a:off x="4741248" y="2079945"/>
            <a:ext cx="297217" cy="195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FAFE190-A61F-4BDE-A685-120F2EA2E69A}"/>
              </a:ext>
            </a:extLst>
          </p:cNvPr>
          <p:cNvGrpSpPr/>
          <p:nvPr/>
        </p:nvGrpSpPr>
        <p:grpSpPr>
          <a:xfrm>
            <a:off x="4510365" y="2582910"/>
            <a:ext cx="592848" cy="215444"/>
            <a:chOff x="6718686" y="937937"/>
            <a:chExt cx="815546" cy="349516"/>
          </a:xfrm>
        </p:grpSpPr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5EA3F31B-034F-4ABA-A2B3-1F00ED19B0C3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77A14DF-C749-4F82-8C77-6DD85E34676A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349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baseline="30000" dirty="0"/>
                <a:t>1</a:t>
              </a:r>
              <a:r>
                <a:rPr lang="en-ZA" sz="800" dirty="0"/>
                <a:t>/</a:t>
              </a:r>
              <a:r>
                <a:rPr lang="en-ZA" sz="800" baseline="-25000" dirty="0"/>
                <a:t>3 </a:t>
              </a:r>
              <a:r>
                <a:rPr lang="en-ZA" sz="800" dirty="0"/>
                <a:t>NADH</a:t>
              </a:r>
            </a:p>
          </p:txBody>
        </p:sp>
      </p:grp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69F59263-FDEF-4553-865F-CDAC663AD951}"/>
              </a:ext>
            </a:extLst>
          </p:cNvPr>
          <p:cNvCxnSpPr>
            <a:cxnSpLocks/>
            <a:endCxn id="155" idx="3"/>
          </p:cNvCxnSpPr>
          <p:nvPr/>
        </p:nvCxnSpPr>
        <p:spPr>
          <a:xfrm rot="5400000">
            <a:off x="5075667" y="2562320"/>
            <a:ext cx="155859" cy="1007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DFEEC6F-B8DB-4D98-8AA0-C9A35AE9A824}"/>
              </a:ext>
            </a:extLst>
          </p:cNvPr>
          <p:cNvGrpSpPr/>
          <p:nvPr/>
        </p:nvGrpSpPr>
        <p:grpSpPr>
          <a:xfrm>
            <a:off x="3311206" y="1624101"/>
            <a:ext cx="497407" cy="222742"/>
            <a:chOff x="6717951" y="1747156"/>
            <a:chExt cx="663209" cy="296989"/>
          </a:xfrm>
        </p:grpSpPr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655CE719-39ED-41F6-ACC3-63C4F8BCEA0F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D6E6F12-A38D-49DA-BD81-286EA28A2C93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28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baseline="30000" dirty="0"/>
                <a:t>1</a:t>
              </a:r>
              <a:r>
                <a:rPr lang="en-ZA" sz="800" dirty="0"/>
                <a:t>/</a:t>
              </a:r>
              <a:r>
                <a:rPr lang="en-ZA" sz="800" baseline="-25000" dirty="0"/>
                <a:t>5</a:t>
              </a:r>
              <a:r>
                <a:rPr lang="en-ZA" sz="800" dirty="0"/>
                <a:t> ATP</a:t>
              </a:r>
            </a:p>
          </p:txBody>
        </p:sp>
      </p:grp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07224967-A130-49BF-9BD5-F648DFB3E953}"/>
              </a:ext>
            </a:extLst>
          </p:cNvPr>
          <p:cNvCxnSpPr>
            <a:cxnSpLocks/>
            <a:stCxn id="164" idx="2"/>
            <a:endCxn id="165" idx="2"/>
          </p:cNvCxnSpPr>
          <p:nvPr/>
        </p:nvCxnSpPr>
        <p:spPr>
          <a:xfrm rot="16200000" flipH="1">
            <a:off x="3691867" y="1707587"/>
            <a:ext cx="65775" cy="3296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35BCC1B-119B-4967-B0B4-23B9FBE3683A}"/>
              </a:ext>
            </a:extLst>
          </p:cNvPr>
          <p:cNvGrpSpPr/>
          <p:nvPr/>
        </p:nvGrpSpPr>
        <p:grpSpPr>
          <a:xfrm>
            <a:off x="3154162" y="3894401"/>
            <a:ext cx="592848" cy="215444"/>
            <a:chOff x="6718686" y="937937"/>
            <a:chExt cx="815546" cy="349516"/>
          </a:xfrm>
        </p:grpSpPr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11181D5A-E182-4911-B918-37AFFCEBC883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0435FEC-6174-45FE-ADD2-C252A1C9CA4C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349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baseline="30000" dirty="0"/>
                <a:t>1</a:t>
              </a:r>
              <a:r>
                <a:rPr lang="en-ZA" sz="800" dirty="0"/>
                <a:t>/</a:t>
              </a:r>
              <a:r>
                <a:rPr lang="en-ZA" sz="800" baseline="-25000" dirty="0"/>
                <a:t>3 </a:t>
              </a:r>
              <a:r>
                <a:rPr lang="en-ZA" sz="800" dirty="0"/>
                <a:t>NADH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65CA4D0-9DAE-409E-9E40-3466C10AE234}"/>
              </a:ext>
            </a:extLst>
          </p:cNvPr>
          <p:cNvGrpSpPr/>
          <p:nvPr/>
        </p:nvGrpSpPr>
        <p:grpSpPr>
          <a:xfrm>
            <a:off x="4048889" y="3871590"/>
            <a:ext cx="497407" cy="222742"/>
            <a:chOff x="6717951" y="1747156"/>
            <a:chExt cx="663209" cy="296989"/>
          </a:xfrm>
        </p:grpSpPr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ACDDA1C-B2A1-465F-862C-7D410BB917D6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D204FA3-B07A-423D-9B05-CCBE0F3ACCB9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28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baseline="30000" dirty="0"/>
                <a:t>1</a:t>
              </a:r>
              <a:r>
                <a:rPr lang="en-ZA" sz="800" dirty="0"/>
                <a:t>/</a:t>
              </a:r>
              <a:r>
                <a:rPr lang="en-ZA" sz="800" baseline="-25000" dirty="0"/>
                <a:t>3</a:t>
              </a:r>
              <a:r>
                <a:rPr lang="en-ZA" sz="800" dirty="0"/>
                <a:t> ATP</a:t>
              </a:r>
            </a:p>
          </p:txBody>
        </p:sp>
      </p:grp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B92B2E28-E57D-4534-AC48-D70379C19A59}"/>
              </a:ext>
            </a:extLst>
          </p:cNvPr>
          <p:cNvCxnSpPr>
            <a:cxnSpLocks/>
            <a:endCxn id="176" idx="0"/>
          </p:cNvCxnSpPr>
          <p:nvPr/>
        </p:nvCxnSpPr>
        <p:spPr>
          <a:xfrm rot="10800000" flipV="1">
            <a:off x="3450587" y="3759165"/>
            <a:ext cx="413681" cy="1352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64FBA067-CE83-4D8A-8EBF-1B76542E8CBB}"/>
              </a:ext>
            </a:extLst>
          </p:cNvPr>
          <p:cNvCxnSpPr>
            <a:cxnSpLocks/>
            <a:stCxn id="172" idx="6"/>
            <a:endCxn id="179" idx="0"/>
          </p:cNvCxnSpPr>
          <p:nvPr/>
        </p:nvCxnSpPr>
        <p:spPr>
          <a:xfrm>
            <a:off x="3920457" y="3759167"/>
            <a:ext cx="377136" cy="112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58DFF28-3378-4139-8BDD-081C1DBC2D7A}"/>
              </a:ext>
            </a:extLst>
          </p:cNvPr>
          <p:cNvGrpSpPr/>
          <p:nvPr/>
        </p:nvGrpSpPr>
        <p:grpSpPr>
          <a:xfrm>
            <a:off x="4921601" y="3992894"/>
            <a:ext cx="497407" cy="222742"/>
            <a:chOff x="6717951" y="1747156"/>
            <a:chExt cx="663209" cy="296989"/>
          </a:xfrm>
        </p:grpSpPr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A961EF23-719E-4031-B428-69E4F7509207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F06C6E-9815-42FB-8F46-492BF314E0F0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28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baseline="30000" dirty="0"/>
                <a:t>1</a:t>
              </a:r>
              <a:r>
                <a:rPr lang="en-ZA" sz="800" dirty="0"/>
                <a:t>/</a:t>
              </a:r>
              <a:r>
                <a:rPr lang="en-ZA" sz="800" baseline="-25000" dirty="0"/>
                <a:t>3</a:t>
              </a:r>
              <a:r>
                <a:rPr lang="en-ZA" sz="800" dirty="0"/>
                <a:t> ATP</a:t>
              </a:r>
            </a:p>
          </p:txBody>
        </p:sp>
      </p:grp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B5D4CCDF-6E7E-47E7-BFDB-30ED8D1FDBEA}"/>
              </a:ext>
            </a:extLst>
          </p:cNvPr>
          <p:cNvCxnSpPr>
            <a:cxnSpLocks/>
            <a:stCxn id="188" idx="0"/>
            <a:endCxn id="191" idx="1"/>
          </p:cNvCxnSpPr>
          <p:nvPr/>
        </p:nvCxnSpPr>
        <p:spPr>
          <a:xfrm rot="5400000" flipH="1" flipV="1">
            <a:off x="4704956" y="4025366"/>
            <a:ext cx="141394" cy="2918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DA6F8F9-5C7C-4000-98E0-3675DF7FB172}"/>
              </a:ext>
            </a:extLst>
          </p:cNvPr>
          <p:cNvGrpSpPr/>
          <p:nvPr/>
        </p:nvGrpSpPr>
        <p:grpSpPr>
          <a:xfrm>
            <a:off x="2285824" y="4998389"/>
            <a:ext cx="592848" cy="215444"/>
            <a:chOff x="6718686" y="937937"/>
            <a:chExt cx="815546" cy="349516"/>
          </a:xfrm>
        </p:grpSpPr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0D4BF1E3-A614-4CD9-853A-7722E92551E6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57D8599-1BD4-449A-A920-F2C4A3AE55B2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349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baseline="30000" dirty="0"/>
                <a:t>1</a:t>
              </a:r>
              <a:r>
                <a:rPr lang="en-ZA" sz="800" dirty="0"/>
                <a:t>/</a:t>
              </a:r>
              <a:r>
                <a:rPr lang="en-ZA" sz="800" baseline="-25000" dirty="0"/>
                <a:t>2 </a:t>
              </a:r>
              <a:r>
                <a:rPr lang="en-ZA" sz="800" dirty="0"/>
                <a:t>NADH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FAB5508-B0B8-4448-B2CD-85532860C239}"/>
              </a:ext>
            </a:extLst>
          </p:cNvPr>
          <p:cNvGrpSpPr/>
          <p:nvPr/>
        </p:nvGrpSpPr>
        <p:grpSpPr>
          <a:xfrm>
            <a:off x="3180551" y="4975576"/>
            <a:ext cx="565859" cy="338554"/>
            <a:chOff x="6717951" y="1747156"/>
            <a:chExt cx="663209" cy="451405"/>
          </a:xfrm>
        </p:grpSpPr>
        <p:sp>
          <p:nvSpPr>
            <p:cNvPr id="211" name="Flowchart: Connector 210">
              <a:extLst>
                <a:ext uri="{FF2B5EF4-FFF2-40B4-BE49-F238E27FC236}">
                  <a16:creationId xmlns:a16="http://schemas.microsoft.com/office/drawing/2014/main" id="{75882E0F-33D3-4CC9-8205-D1EA221F0B10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1E5BDD7-E71C-40BF-AEE8-27499600360F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baseline="30000" dirty="0"/>
                <a:t>5</a:t>
              </a:r>
              <a:r>
                <a:rPr lang="en-ZA" sz="800" dirty="0"/>
                <a:t>/</a:t>
              </a:r>
              <a:r>
                <a:rPr lang="en-ZA" sz="800" baseline="-25000" dirty="0"/>
                <a:t>12</a:t>
              </a:r>
              <a:r>
                <a:rPr lang="en-ZA" sz="800" dirty="0"/>
                <a:t> ATP</a:t>
              </a:r>
            </a:p>
          </p:txBody>
        </p:sp>
      </p:grp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B0476540-94D2-432C-AB51-6CBA40324C5A}"/>
              </a:ext>
            </a:extLst>
          </p:cNvPr>
          <p:cNvCxnSpPr>
            <a:cxnSpLocks/>
            <a:stCxn id="209" idx="0"/>
          </p:cNvCxnSpPr>
          <p:nvPr/>
        </p:nvCxnSpPr>
        <p:spPr>
          <a:xfrm rot="5400000" flipH="1" flipV="1">
            <a:off x="2726483" y="4717768"/>
            <a:ext cx="136387" cy="4248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2626E1C6-9298-4F99-9277-DB4F9B621A05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3052120" y="4863154"/>
            <a:ext cx="411361" cy="112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EEF6570-F6BA-495C-B893-FD5DB7316959}"/>
              </a:ext>
            </a:extLst>
          </p:cNvPr>
          <p:cNvGrpSpPr/>
          <p:nvPr/>
        </p:nvGrpSpPr>
        <p:grpSpPr>
          <a:xfrm>
            <a:off x="3880324" y="5107931"/>
            <a:ext cx="592848" cy="215444"/>
            <a:chOff x="6718686" y="937937"/>
            <a:chExt cx="815546" cy="349516"/>
          </a:xfrm>
        </p:grpSpPr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20E3AA95-C095-4DDE-9F3B-4A55C4818948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9E2496B3-ACE6-47E5-8E85-81400EE5CE61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349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baseline="30000" dirty="0"/>
                <a:t>1</a:t>
              </a:r>
              <a:r>
                <a:rPr lang="en-ZA" sz="800" dirty="0"/>
                <a:t>/</a:t>
              </a:r>
              <a:r>
                <a:rPr lang="en-ZA" sz="800" baseline="-25000" dirty="0"/>
                <a:t>2 </a:t>
              </a:r>
              <a:r>
                <a:rPr lang="en-ZA" sz="800" dirty="0"/>
                <a:t>NADH</a:t>
              </a:r>
            </a:p>
          </p:txBody>
        </p:sp>
      </p:grpSp>
      <p:cxnSp>
        <p:nvCxnSpPr>
          <p:cNvPr id="221" name="Connector: Curved 220">
            <a:extLst>
              <a:ext uri="{FF2B5EF4-FFF2-40B4-BE49-F238E27FC236}">
                <a16:creationId xmlns:a16="http://schemas.microsoft.com/office/drawing/2014/main" id="{24965D6A-ADAF-4CE8-93E9-A98A251A0BB3}"/>
              </a:ext>
            </a:extLst>
          </p:cNvPr>
          <p:cNvCxnSpPr>
            <a:cxnSpLocks/>
            <a:endCxn id="220" idx="0"/>
          </p:cNvCxnSpPr>
          <p:nvPr/>
        </p:nvCxnSpPr>
        <p:spPr>
          <a:xfrm rot="10800000" flipV="1">
            <a:off x="4176749" y="4978089"/>
            <a:ext cx="179325" cy="1298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7DD02C1-66AA-4616-AE78-0E2318CC4CCB}"/>
              </a:ext>
            </a:extLst>
          </p:cNvPr>
          <p:cNvGrpSpPr/>
          <p:nvPr/>
        </p:nvGrpSpPr>
        <p:grpSpPr>
          <a:xfrm>
            <a:off x="5062243" y="5292154"/>
            <a:ext cx="497407" cy="222742"/>
            <a:chOff x="6717951" y="1747156"/>
            <a:chExt cx="663209" cy="296989"/>
          </a:xfrm>
        </p:grpSpPr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5B78173F-8C84-4809-880B-EFD7CE512FF3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CB2F030-2A77-4986-9A58-56E3D962A178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28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800" baseline="30000" dirty="0"/>
                <a:t>1</a:t>
              </a:r>
              <a:r>
                <a:rPr lang="en-ZA" sz="800" dirty="0"/>
                <a:t>/</a:t>
              </a:r>
              <a:r>
                <a:rPr lang="en-ZA" sz="800" baseline="-25000" dirty="0"/>
                <a:t>2</a:t>
              </a:r>
              <a:r>
                <a:rPr lang="en-ZA" sz="800" dirty="0"/>
                <a:t> ATP</a:t>
              </a:r>
            </a:p>
          </p:txBody>
        </p:sp>
      </p:grpSp>
      <p:cxnSp>
        <p:nvCxnSpPr>
          <p:cNvPr id="227" name="Connector: Curved 226">
            <a:extLst>
              <a:ext uri="{FF2B5EF4-FFF2-40B4-BE49-F238E27FC236}">
                <a16:creationId xmlns:a16="http://schemas.microsoft.com/office/drawing/2014/main" id="{57362ED9-4B3D-49C3-93B3-8FEF6206F552}"/>
              </a:ext>
            </a:extLst>
          </p:cNvPr>
          <p:cNvCxnSpPr>
            <a:cxnSpLocks/>
            <a:endCxn id="226" idx="0"/>
          </p:cNvCxnSpPr>
          <p:nvPr/>
        </p:nvCxnSpPr>
        <p:spPr>
          <a:xfrm>
            <a:off x="4775653" y="5180878"/>
            <a:ext cx="535294" cy="1112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6F11E52-B8BB-43A4-853B-00839869CDBE}"/>
              </a:ext>
            </a:extLst>
          </p:cNvPr>
          <p:cNvSpPr txBox="1"/>
          <p:nvPr/>
        </p:nvSpPr>
        <p:spPr>
          <a:xfrm>
            <a:off x="3671756" y="2131642"/>
            <a:ext cx="28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3E03E0D-A75C-4955-8A37-AFBD4C7C7E66}"/>
              </a:ext>
            </a:extLst>
          </p:cNvPr>
          <p:cNvSpPr txBox="1"/>
          <p:nvPr/>
        </p:nvSpPr>
        <p:spPr>
          <a:xfrm>
            <a:off x="3851821" y="1659472"/>
            <a:ext cx="316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460A5EF-86F8-4DF0-87A7-713765F48F0E}"/>
              </a:ext>
            </a:extLst>
          </p:cNvPr>
          <p:cNvSpPr txBox="1"/>
          <p:nvPr/>
        </p:nvSpPr>
        <p:spPr>
          <a:xfrm>
            <a:off x="4663287" y="1832563"/>
            <a:ext cx="34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C81ABF9-F3C1-4067-86DD-127970FFF9F6}"/>
              </a:ext>
            </a:extLst>
          </p:cNvPr>
          <p:cNvSpPr txBox="1"/>
          <p:nvPr/>
        </p:nvSpPr>
        <p:spPr>
          <a:xfrm>
            <a:off x="3688242" y="2639259"/>
            <a:ext cx="285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3</a:t>
            </a:r>
            <a:endParaRPr lang="en-ZA" sz="750" baseline="-25000" dirty="0">
              <a:latin typeface="Bahnschrift Light Condensed" panose="020B0502040204020203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003ADBA-407E-4CC6-952D-8E26F86A4753}"/>
              </a:ext>
            </a:extLst>
          </p:cNvPr>
          <p:cNvSpPr txBox="1"/>
          <p:nvPr/>
        </p:nvSpPr>
        <p:spPr>
          <a:xfrm>
            <a:off x="4483019" y="2813925"/>
            <a:ext cx="441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CC57825-F3FA-48E5-96DA-FE7DF706E0B5}"/>
              </a:ext>
            </a:extLst>
          </p:cNvPr>
          <p:cNvSpPr txBox="1"/>
          <p:nvPr/>
        </p:nvSpPr>
        <p:spPr>
          <a:xfrm>
            <a:off x="3210698" y="2954724"/>
            <a:ext cx="308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41236E8-6CC7-40DC-93AB-A9705F1712D1}"/>
              </a:ext>
            </a:extLst>
          </p:cNvPr>
          <p:cNvSpPr txBox="1"/>
          <p:nvPr/>
        </p:nvSpPr>
        <p:spPr>
          <a:xfrm>
            <a:off x="3652310" y="3167897"/>
            <a:ext cx="30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6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5F6A97F-38BE-46F6-A729-55CA82C99C19}"/>
              </a:ext>
            </a:extLst>
          </p:cNvPr>
          <p:cNvSpPr txBox="1"/>
          <p:nvPr/>
        </p:nvSpPr>
        <p:spPr>
          <a:xfrm>
            <a:off x="3671755" y="3792012"/>
            <a:ext cx="285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7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7F8975D-8CE6-4CC9-93CA-83153DD52A1B}"/>
              </a:ext>
            </a:extLst>
          </p:cNvPr>
          <p:cNvSpPr txBox="1"/>
          <p:nvPr/>
        </p:nvSpPr>
        <p:spPr>
          <a:xfrm>
            <a:off x="2777946" y="4841069"/>
            <a:ext cx="300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8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CE16050-1701-4DD1-8FBC-F16EC128B04A}"/>
              </a:ext>
            </a:extLst>
          </p:cNvPr>
          <p:cNvSpPr txBox="1"/>
          <p:nvPr/>
        </p:nvSpPr>
        <p:spPr>
          <a:xfrm>
            <a:off x="4150981" y="4131393"/>
            <a:ext cx="281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9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0898EED-785A-4408-A4B6-F5C87A2F57B0}"/>
              </a:ext>
            </a:extLst>
          </p:cNvPr>
          <p:cNvSpPr txBox="1"/>
          <p:nvPr/>
        </p:nvSpPr>
        <p:spPr>
          <a:xfrm>
            <a:off x="4275304" y="5002652"/>
            <a:ext cx="331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6A65F0B-2D57-421B-AC33-4A3CDF372B96}"/>
              </a:ext>
            </a:extLst>
          </p:cNvPr>
          <p:cNvSpPr txBox="1"/>
          <p:nvPr/>
        </p:nvSpPr>
        <p:spPr>
          <a:xfrm>
            <a:off x="4885057" y="4996212"/>
            <a:ext cx="339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3096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Flowchart: Connector 638">
            <a:extLst>
              <a:ext uri="{FF2B5EF4-FFF2-40B4-BE49-F238E27FC236}">
                <a16:creationId xmlns:a16="http://schemas.microsoft.com/office/drawing/2014/main" id="{BC32BCE5-9791-4256-90DE-89A5F39BB9AC}"/>
              </a:ext>
            </a:extLst>
          </p:cNvPr>
          <p:cNvSpPr/>
          <p:nvPr/>
        </p:nvSpPr>
        <p:spPr>
          <a:xfrm>
            <a:off x="4694937" y="6037602"/>
            <a:ext cx="54000" cy="54000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616" name="Flowchart: Connector 615">
            <a:extLst>
              <a:ext uri="{FF2B5EF4-FFF2-40B4-BE49-F238E27FC236}">
                <a16:creationId xmlns:a16="http://schemas.microsoft.com/office/drawing/2014/main" id="{BF612046-D1E1-4944-800A-E9FDF085AF46}"/>
              </a:ext>
            </a:extLst>
          </p:cNvPr>
          <p:cNvSpPr/>
          <p:nvPr/>
        </p:nvSpPr>
        <p:spPr>
          <a:xfrm>
            <a:off x="5078242" y="5431487"/>
            <a:ext cx="40133" cy="4474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613" name="Flowchart: Connector 612">
            <a:extLst>
              <a:ext uri="{FF2B5EF4-FFF2-40B4-BE49-F238E27FC236}">
                <a16:creationId xmlns:a16="http://schemas.microsoft.com/office/drawing/2014/main" id="{0D498C7D-029E-47D6-A84B-A24E6760F30E}"/>
              </a:ext>
            </a:extLst>
          </p:cNvPr>
          <p:cNvSpPr/>
          <p:nvPr/>
        </p:nvSpPr>
        <p:spPr>
          <a:xfrm>
            <a:off x="3394543" y="5992442"/>
            <a:ext cx="40133" cy="4474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281" name="Flowchart: Connector 280">
            <a:extLst>
              <a:ext uri="{FF2B5EF4-FFF2-40B4-BE49-F238E27FC236}">
                <a16:creationId xmlns:a16="http://schemas.microsoft.com/office/drawing/2014/main" id="{592D31B7-662F-43EB-9FB8-927D2ECF2A93}"/>
              </a:ext>
            </a:extLst>
          </p:cNvPr>
          <p:cNvSpPr/>
          <p:nvPr/>
        </p:nvSpPr>
        <p:spPr>
          <a:xfrm>
            <a:off x="3969224" y="2355415"/>
            <a:ext cx="40133" cy="4474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282" name="Flowchart: Connector 281">
            <a:extLst>
              <a:ext uri="{FF2B5EF4-FFF2-40B4-BE49-F238E27FC236}">
                <a16:creationId xmlns:a16="http://schemas.microsoft.com/office/drawing/2014/main" id="{DBD28C5A-F69E-498E-987B-9F286DCBE695}"/>
              </a:ext>
            </a:extLst>
          </p:cNvPr>
          <p:cNvSpPr/>
          <p:nvPr/>
        </p:nvSpPr>
        <p:spPr>
          <a:xfrm>
            <a:off x="3978499" y="501568"/>
            <a:ext cx="40133" cy="4474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283" name="Flowchart: Connector 282">
            <a:extLst>
              <a:ext uri="{FF2B5EF4-FFF2-40B4-BE49-F238E27FC236}">
                <a16:creationId xmlns:a16="http://schemas.microsoft.com/office/drawing/2014/main" id="{9ED7BA75-967B-4CD7-BDF3-B78ABCF69FAB}"/>
              </a:ext>
            </a:extLst>
          </p:cNvPr>
          <p:cNvSpPr/>
          <p:nvPr/>
        </p:nvSpPr>
        <p:spPr>
          <a:xfrm>
            <a:off x="5292873" y="1088200"/>
            <a:ext cx="54000" cy="54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284" name="Flowchart: Connector 283">
            <a:extLst>
              <a:ext uri="{FF2B5EF4-FFF2-40B4-BE49-F238E27FC236}">
                <a16:creationId xmlns:a16="http://schemas.microsoft.com/office/drawing/2014/main" id="{428614EF-30EC-4878-8FE7-D6C91411B287}"/>
              </a:ext>
            </a:extLst>
          </p:cNvPr>
          <p:cNvSpPr/>
          <p:nvPr/>
        </p:nvSpPr>
        <p:spPr>
          <a:xfrm>
            <a:off x="4803147" y="644564"/>
            <a:ext cx="54000" cy="54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727923D-7E43-45F0-8D4A-EDA280D9E9CB}"/>
              </a:ext>
            </a:extLst>
          </p:cNvPr>
          <p:cNvGrpSpPr/>
          <p:nvPr/>
        </p:nvGrpSpPr>
        <p:grpSpPr>
          <a:xfrm>
            <a:off x="3684716" y="0"/>
            <a:ext cx="611660" cy="276999"/>
            <a:chOff x="4794422" y="698842"/>
            <a:chExt cx="815546" cy="369332"/>
          </a:xfrm>
        </p:grpSpPr>
        <p:sp>
          <p:nvSpPr>
            <p:cNvPr id="286" name="Flowchart: Connector 285">
              <a:extLst>
                <a:ext uri="{FF2B5EF4-FFF2-40B4-BE49-F238E27FC236}">
                  <a16:creationId xmlns:a16="http://schemas.microsoft.com/office/drawing/2014/main" id="{3A4479A1-9B5A-4042-9B47-9392C91F48D1}"/>
                </a:ext>
              </a:extLst>
            </p:cNvPr>
            <p:cNvSpPr/>
            <p:nvPr/>
          </p:nvSpPr>
          <p:spPr>
            <a:xfrm>
              <a:off x="4843849" y="729049"/>
              <a:ext cx="716692" cy="30891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1200" dirty="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6744FD7-02FB-46B0-B6E6-EBCD9F6AE464}"/>
                </a:ext>
              </a:extLst>
            </p:cNvPr>
            <p:cNvSpPr txBox="1"/>
            <p:nvPr/>
          </p:nvSpPr>
          <p:spPr>
            <a:xfrm>
              <a:off x="4794422" y="698842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1200" dirty="0"/>
                <a:t>Xylose</a:t>
              </a:r>
            </a:p>
          </p:txBody>
        </p:sp>
      </p:grp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4507777E-75DA-4335-9355-132DB276BBB7}"/>
              </a:ext>
            </a:extLst>
          </p:cNvPr>
          <p:cNvCxnSpPr>
            <a:cxnSpLocks/>
          </p:cNvCxnSpPr>
          <p:nvPr/>
        </p:nvCxnSpPr>
        <p:spPr>
          <a:xfrm>
            <a:off x="3993959" y="300082"/>
            <a:ext cx="0" cy="340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Flowchart: Connector 288">
            <a:extLst>
              <a:ext uri="{FF2B5EF4-FFF2-40B4-BE49-F238E27FC236}">
                <a16:creationId xmlns:a16="http://schemas.microsoft.com/office/drawing/2014/main" id="{91B54CF4-83BE-495E-9572-061D8B77E37C}"/>
              </a:ext>
            </a:extLst>
          </p:cNvPr>
          <p:cNvSpPr/>
          <p:nvPr/>
        </p:nvSpPr>
        <p:spPr>
          <a:xfrm>
            <a:off x="3963546" y="640301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79E45F3-C10D-4BDD-8DFC-D07223A1F8C4}"/>
              </a:ext>
            </a:extLst>
          </p:cNvPr>
          <p:cNvCxnSpPr>
            <a:cxnSpLocks/>
          </p:cNvCxnSpPr>
          <p:nvPr/>
        </p:nvCxnSpPr>
        <p:spPr>
          <a:xfrm>
            <a:off x="4005992" y="667301"/>
            <a:ext cx="5066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Flowchart: Connector 290">
            <a:extLst>
              <a:ext uri="{FF2B5EF4-FFF2-40B4-BE49-F238E27FC236}">
                <a16:creationId xmlns:a16="http://schemas.microsoft.com/office/drawing/2014/main" id="{2A720903-8F8D-42CD-BE0A-054A181F1839}"/>
              </a:ext>
            </a:extLst>
          </p:cNvPr>
          <p:cNvSpPr/>
          <p:nvPr/>
        </p:nvSpPr>
        <p:spPr>
          <a:xfrm>
            <a:off x="4517919" y="640301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2D1163DF-86A6-40C7-A1D1-E43BFC379E7E}"/>
              </a:ext>
            </a:extLst>
          </p:cNvPr>
          <p:cNvCxnSpPr>
            <a:cxnSpLocks/>
          </p:cNvCxnSpPr>
          <p:nvPr/>
        </p:nvCxnSpPr>
        <p:spPr>
          <a:xfrm flipV="1">
            <a:off x="4539619" y="451153"/>
            <a:ext cx="0" cy="18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13F0007D-2E27-4A08-922E-E1319A2E938F}"/>
              </a:ext>
            </a:extLst>
          </p:cNvPr>
          <p:cNvSpPr txBox="1"/>
          <p:nvPr/>
        </p:nvSpPr>
        <p:spPr>
          <a:xfrm>
            <a:off x="4310830" y="190919"/>
            <a:ext cx="447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CO</a:t>
            </a:r>
            <a:r>
              <a:rPr lang="en-ZA" sz="12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DF9C070F-1E27-41FA-812C-72A3AA78650F}"/>
              </a:ext>
            </a:extLst>
          </p:cNvPr>
          <p:cNvCxnSpPr>
            <a:cxnSpLocks/>
          </p:cNvCxnSpPr>
          <p:nvPr/>
        </p:nvCxnSpPr>
        <p:spPr>
          <a:xfrm>
            <a:off x="4565135" y="667301"/>
            <a:ext cx="5066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7BA2D86-6920-436D-BF77-1270D92F0FF3}"/>
              </a:ext>
            </a:extLst>
          </p:cNvPr>
          <p:cNvGrpSpPr/>
          <p:nvPr/>
        </p:nvGrpSpPr>
        <p:grpSpPr>
          <a:xfrm>
            <a:off x="5061691" y="528801"/>
            <a:ext cx="281052" cy="300082"/>
            <a:chOff x="4794422" y="698842"/>
            <a:chExt cx="815546" cy="400109"/>
          </a:xfrm>
        </p:grpSpPr>
        <p:sp>
          <p:nvSpPr>
            <p:cNvPr id="296" name="Flowchart: Connector 295">
              <a:extLst>
                <a:ext uri="{FF2B5EF4-FFF2-40B4-BE49-F238E27FC236}">
                  <a16:creationId xmlns:a16="http://schemas.microsoft.com/office/drawing/2014/main" id="{38348FA9-EA18-4C44-9F5B-B0E8EE90D873}"/>
                </a:ext>
              </a:extLst>
            </p:cNvPr>
            <p:cNvSpPr/>
            <p:nvPr/>
          </p:nvSpPr>
          <p:spPr>
            <a:xfrm>
              <a:off x="4843849" y="729049"/>
              <a:ext cx="716692" cy="30891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825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B04551A-B5A7-4262-8402-C2A106245EBA}"/>
                </a:ext>
              </a:extLst>
            </p:cNvPr>
            <p:cNvSpPr txBox="1"/>
            <p:nvPr/>
          </p:nvSpPr>
          <p:spPr>
            <a:xfrm>
              <a:off x="4794422" y="698842"/>
              <a:ext cx="81554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1350" dirty="0"/>
                <a:t>X</a:t>
              </a:r>
            </a:p>
          </p:txBody>
        </p:sp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56ABC71-C4E2-432F-8197-7569B649EFBC}"/>
              </a:ext>
            </a:extLst>
          </p:cNvPr>
          <p:cNvCxnSpPr>
            <a:cxnSpLocks/>
          </p:cNvCxnSpPr>
          <p:nvPr/>
        </p:nvCxnSpPr>
        <p:spPr>
          <a:xfrm>
            <a:off x="3990546" y="694302"/>
            <a:ext cx="0" cy="3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1DB8E277-6DB0-4C91-8E7F-10C3958D9543}"/>
              </a:ext>
            </a:extLst>
          </p:cNvPr>
          <p:cNvSpPr txBox="1"/>
          <p:nvPr/>
        </p:nvSpPr>
        <p:spPr>
          <a:xfrm>
            <a:off x="3741211" y="1000996"/>
            <a:ext cx="49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Xu5P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27F0053-0A72-4E5C-92FE-3EAAA83AFEBD}"/>
              </a:ext>
            </a:extLst>
          </p:cNvPr>
          <p:cNvCxnSpPr>
            <a:cxnSpLocks/>
          </p:cNvCxnSpPr>
          <p:nvPr/>
        </p:nvCxnSpPr>
        <p:spPr>
          <a:xfrm>
            <a:off x="3990546" y="1222939"/>
            <a:ext cx="0" cy="3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557F487E-4263-4DFA-88AB-E8566C162497}"/>
              </a:ext>
            </a:extLst>
          </p:cNvPr>
          <p:cNvSpPr txBox="1"/>
          <p:nvPr/>
        </p:nvSpPr>
        <p:spPr>
          <a:xfrm>
            <a:off x="3741210" y="1537654"/>
            <a:ext cx="49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F6P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5775729F-4220-40AC-BC45-74A843D26D67}"/>
              </a:ext>
            </a:extLst>
          </p:cNvPr>
          <p:cNvCxnSpPr>
            <a:cxnSpLocks/>
          </p:cNvCxnSpPr>
          <p:nvPr/>
        </p:nvCxnSpPr>
        <p:spPr>
          <a:xfrm>
            <a:off x="3989291" y="1765864"/>
            <a:ext cx="0" cy="3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6B463B87-1C66-4758-84A0-44426CDDA467}"/>
              </a:ext>
            </a:extLst>
          </p:cNvPr>
          <p:cNvSpPr txBox="1"/>
          <p:nvPr/>
        </p:nvSpPr>
        <p:spPr>
          <a:xfrm>
            <a:off x="3741210" y="2087425"/>
            <a:ext cx="49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G3P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E633673-F8F5-4C99-A7C1-04CA2419A684}"/>
              </a:ext>
            </a:extLst>
          </p:cNvPr>
          <p:cNvCxnSpPr>
            <a:cxnSpLocks/>
          </p:cNvCxnSpPr>
          <p:nvPr/>
        </p:nvCxnSpPr>
        <p:spPr>
          <a:xfrm>
            <a:off x="3983305" y="2315933"/>
            <a:ext cx="0" cy="3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CBD9803A-EB0A-4E7B-9F53-B24D40D8C5F8}"/>
              </a:ext>
            </a:extLst>
          </p:cNvPr>
          <p:cNvSpPr txBox="1"/>
          <p:nvPr/>
        </p:nvSpPr>
        <p:spPr>
          <a:xfrm>
            <a:off x="3733970" y="2637197"/>
            <a:ext cx="49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PEP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306" name="Connector: Curved 305">
            <a:extLst>
              <a:ext uri="{FF2B5EF4-FFF2-40B4-BE49-F238E27FC236}">
                <a16:creationId xmlns:a16="http://schemas.microsoft.com/office/drawing/2014/main" id="{C5FA38FE-BA6D-446F-ABBB-C7EEE82CEC59}"/>
              </a:ext>
            </a:extLst>
          </p:cNvPr>
          <p:cNvCxnSpPr>
            <a:cxnSpLocks/>
            <a:stCxn id="299" idx="1"/>
            <a:endCxn id="303" idx="1"/>
          </p:cNvCxnSpPr>
          <p:nvPr/>
        </p:nvCxnSpPr>
        <p:spPr>
          <a:xfrm rot="10800000" flipV="1">
            <a:off x="3741211" y="1139495"/>
            <a:ext cx="1" cy="1086429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C9CA05B-37D2-4A9E-AFC6-04FDD8754BB1}"/>
              </a:ext>
            </a:extLst>
          </p:cNvPr>
          <p:cNvCxnSpPr>
            <a:cxnSpLocks/>
          </p:cNvCxnSpPr>
          <p:nvPr/>
        </p:nvCxnSpPr>
        <p:spPr>
          <a:xfrm flipH="1">
            <a:off x="4127147" y="1127205"/>
            <a:ext cx="491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Connector 307">
            <a:extLst>
              <a:ext uri="{FF2B5EF4-FFF2-40B4-BE49-F238E27FC236}">
                <a16:creationId xmlns:a16="http://schemas.microsoft.com/office/drawing/2014/main" id="{A41D855D-8FD6-41D0-84CE-319FFDA915C1}"/>
              </a:ext>
            </a:extLst>
          </p:cNvPr>
          <p:cNvSpPr/>
          <p:nvPr/>
        </p:nvSpPr>
        <p:spPr>
          <a:xfrm>
            <a:off x="4625818" y="1088200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152E083-725F-4356-8F83-291E43B23402}"/>
              </a:ext>
            </a:extLst>
          </p:cNvPr>
          <p:cNvSpPr txBox="1"/>
          <p:nvPr/>
        </p:nvSpPr>
        <p:spPr>
          <a:xfrm>
            <a:off x="4392327" y="657645"/>
            <a:ext cx="44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CO</a:t>
            </a:r>
            <a:r>
              <a:rPr lang="en-ZA" sz="12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8D9CB480-CD4A-4128-B2DA-758D87AEC3D3}"/>
              </a:ext>
            </a:extLst>
          </p:cNvPr>
          <p:cNvCxnSpPr>
            <a:cxnSpLocks/>
          </p:cNvCxnSpPr>
          <p:nvPr/>
        </p:nvCxnSpPr>
        <p:spPr>
          <a:xfrm flipV="1">
            <a:off x="4652981" y="899051"/>
            <a:ext cx="0" cy="18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C6E7D9A0-48D7-4B62-92D1-675D64C77801}"/>
              </a:ext>
            </a:extLst>
          </p:cNvPr>
          <p:cNvCxnSpPr>
            <a:cxnSpLocks/>
          </p:cNvCxnSpPr>
          <p:nvPr/>
        </p:nvCxnSpPr>
        <p:spPr>
          <a:xfrm flipH="1">
            <a:off x="4679818" y="1115200"/>
            <a:ext cx="806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Curved 311">
            <a:extLst>
              <a:ext uri="{FF2B5EF4-FFF2-40B4-BE49-F238E27FC236}">
                <a16:creationId xmlns:a16="http://schemas.microsoft.com/office/drawing/2014/main" id="{F4A84AC4-4D03-4E5A-823C-35E35DDE151F}"/>
              </a:ext>
            </a:extLst>
          </p:cNvPr>
          <p:cNvCxnSpPr>
            <a:cxnSpLocks/>
          </p:cNvCxnSpPr>
          <p:nvPr/>
        </p:nvCxnSpPr>
        <p:spPr>
          <a:xfrm flipV="1">
            <a:off x="4285806" y="1253699"/>
            <a:ext cx="1377875" cy="4290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D8C200E7-2E76-4F26-BA22-8A6963A3CC73}"/>
              </a:ext>
            </a:extLst>
          </p:cNvPr>
          <p:cNvSpPr txBox="1"/>
          <p:nvPr/>
        </p:nvSpPr>
        <p:spPr>
          <a:xfrm>
            <a:off x="5387845" y="976700"/>
            <a:ext cx="49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G6P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314" name="Connector: Curved 313">
            <a:extLst>
              <a:ext uri="{FF2B5EF4-FFF2-40B4-BE49-F238E27FC236}">
                <a16:creationId xmlns:a16="http://schemas.microsoft.com/office/drawing/2014/main" id="{424CD0BF-1B92-49FD-940F-6620E50E25E0}"/>
              </a:ext>
            </a:extLst>
          </p:cNvPr>
          <p:cNvCxnSpPr>
            <a:cxnSpLocks/>
            <a:endCxn id="315" idx="0"/>
          </p:cNvCxnSpPr>
          <p:nvPr/>
        </p:nvCxnSpPr>
        <p:spPr>
          <a:xfrm rot="10800000" flipV="1">
            <a:off x="2671358" y="2790396"/>
            <a:ext cx="1074675" cy="625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Flowchart: Connector 314">
            <a:extLst>
              <a:ext uri="{FF2B5EF4-FFF2-40B4-BE49-F238E27FC236}">
                <a16:creationId xmlns:a16="http://schemas.microsoft.com/office/drawing/2014/main" id="{D8D07F72-9CBF-4569-9644-85448CB02BBD}"/>
              </a:ext>
            </a:extLst>
          </p:cNvPr>
          <p:cNvSpPr/>
          <p:nvPr/>
        </p:nvSpPr>
        <p:spPr>
          <a:xfrm>
            <a:off x="2644357" y="3416116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F0C8A8D-B16F-4561-B06F-44D679A05F23}"/>
              </a:ext>
            </a:extLst>
          </p:cNvPr>
          <p:cNvSpPr txBox="1"/>
          <p:nvPr/>
        </p:nvSpPr>
        <p:spPr>
          <a:xfrm>
            <a:off x="3769074" y="3189060"/>
            <a:ext cx="44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PYR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86071123-1804-4057-B654-BA7D72E90384}"/>
              </a:ext>
            </a:extLst>
          </p:cNvPr>
          <p:cNvCxnSpPr>
            <a:cxnSpLocks/>
            <a:endCxn id="315" idx="1"/>
          </p:cNvCxnSpPr>
          <p:nvPr/>
        </p:nvCxnSpPr>
        <p:spPr>
          <a:xfrm>
            <a:off x="2194190" y="3416115"/>
            <a:ext cx="458075" cy="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2617C9D3-16C0-468D-8C7E-9826D14D9D26}"/>
              </a:ext>
            </a:extLst>
          </p:cNvPr>
          <p:cNvSpPr txBox="1"/>
          <p:nvPr/>
        </p:nvSpPr>
        <p:spPr>
          <a:xfrm>
            <a:off x="5369521" y="5258145"/>
            <a:ext cx="42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CO</a:t>
            </a:r>
            <a:r>
              <a:rPr lang="en-ZA" sz="12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B6314BB-DB6D-4753-B056-A75C54427758}"/>
              </a:ext>
            </a:extLst>
          </p:cNvPr>
          <p:cNvCxnSpPr>
            <a:cxnSpLocks/>
            <a:stCxn id="486" idx="6"/>
            <a:endCxn id="321" idx="1"/>
          </p:cNvCxnSpPr>
          <p:nvPr/>
        </p:nvCxnSpPr>
        <p:spPr>
          <a:xfrm>
            <a:off x="5115691" y="5396645"/>
            <a:ext cx="253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Flowchart: Connector 323">
            <a:extLst>
              <a:ext uri="{FF2B5EF4-FFF2-40B4-BE49-F238E27FC236}">
                <a16:creationId xmlns:a16="http://schemas.microsoft.com/office/drawing/2014/main" id="{E626D116-68D8-47C5-8737-33CDDDDB32FF}"/>
              </a:ext>
            </a:extLst>
          </p:cNvPr>
          <p:cNvSpPr/>
          <p:nvPr/>
        </p:nvSpPr>
        <p:spPr>
          <a:xfrm>
            <a:off x="4417615" y="3744056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325" name="Connector: Curved 324">
            <a:extLst>
              <a:ext uri="{FF2B5EF4-FFF2-40B4-BE49-F238E27FC236}">
                <a16:creationId xmlns:a16="http://schemas.microsoft.com/office/drawing/2014/main" id="{F93D7853-2537-4C24-9FCD-8F955345B6F6}"/>
              </a:ext>
            </a:extLst>
          </p:cNvPr>
          <p:cNvCxnSpPr>
            <a:cxnSpLocks/>
            <a:stCxn id="316" idx="1"/>
            <a:endCxn id="328" idx="0"/>
          </p:cNvCxnSpPr>
          <p:nvPr/>
        </p:nvCxnSpPr>
        <p:spPr>
          <a:xfrm rot="10800000" flipV="1">
            <a:off x="3557706" y="3327560"/>
            <a:ext cx="211369" cy="4164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Connector: Curved 325">
            <a:extLst>
              <a:ext uri="{FF2B5EF4-FFF2-40B4-BE49-F238E27FC236}">
                <a16:creationId xmlns:a16="http://schemas.microsoft.com/office/drawing/2014/main" id="{55B29E76-A9CE-4529-928F-66A4AA952E6C}"/>
              </a:ext>
            </a:extLst>
          </p:cNvPr>
          <p:cNvCxnSpPr>
            <a:cxnSpLocks/>
            <a:stCxn id="316" idx="3"/>
            <a:endCxn id="324" idx="0"/>
          </p:cNvCxnSpPr>
          <p:nvPr/>
        </p:nvCxnSpPr>
        <p:spPr>
          <a:xfrm>
            <a:off x="4209507" y="3327560"/>
            <a:ext cx="235108" cy="4164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3FC07FDB-A9E1-4F14-AAFD-D9DB42C5667A}"/>
              </a:ext>
            </a:extLst>
          </p:cNvPr>
          <p:cNvSpPr txBox="1"/>
          <p:nvPr/>
        </p:nvSpPr>
        <p:spPr>
          <a:xfrm>
            <a:off x="2959617" y="3626289"/>
            <a:ext cx="420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CO</a:t>
            </a:r>
            <a:r>
              <a:rPr lang="en-ZA" sz="12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sp>
        <p:nvSpPr>
          <p:cNvPr id="328" name="Flowchart: Connector 327">
            <a:extLst>
              <a:ext uri="{FF2B5EF4-FFF2-40B4-BE49-F238E27FC236}">
                <a16:creationId xmlns:a16="http://schemas.microsoft.com/office/drawing/2014/main" id="{E9EEB949-E616-42C5-AF73-F040EE415E3D}"/>
              </a:ext>
            </a:extLst>
          </p:cNvPr>
          <p:cNvSpPr/>
          <p:nvPr/>
        </p:nvSpPr>
        <p:spPr>
          <a:xfrm>
            <a:off x="3530705" y="3744056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09D93EE-3A59-42F8-A11B-046A041AB761}"/>
              </a:ext>
            </a:extLst>
          </p:cNvPr>
          <p:cNvCxnSpPr>
            <a:cxnSpLocks/>
          </p:cNvCxnSpPr>
          <p:nvPr/>
        </p:nvCxnSpPr>
        <p:spPr>
          <a:xfrm flipH="1">
            <a:off x="3302508" y="3771056"/>
            <a:ext cx="230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9F9742C-4B68-4D8C-8F38-032631960620}"/>
              </a:ext>
            </a:extLst>
          </p:cNvPr>
          <p:cNvCxnSpPr>
            <a:cxnSpLocks/>
            <a:stCxn id="324" idx="6"/>
            <a:endCxn id="333" idx="1"/>
          </p:cNvCxnSpPr>
          <p:nvPr/>
        </p:nvCxnSpPr>
        <p:spPr>
          <a:xfrm>
            <a:off x="4471615" y="3771056"/>
            <a:ext cx="311905" cy="1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8F86FFE-4230-4D0F-8013-5CCBB16AF2E2}"/>
              </a:ext>
            </a:extLst>
          </p:cNvPr>
          <p:cNvGrpSpPr/>
          <p:nvPr/>
        </p:nvGrpSpPr>
        <p:grpSpPr>
          <a:xfrm>
            <a:off x="4783520" y="3634074"/>
            <a:ext cx="456788" cy="276999"/>
            <a:chOff x="4827598" y="716125"/>
            <a:chExt cx="815546" cy="369332"/>
          </a:xfrm>
        </p:grpSpPr>
        <p:sp>
          <p:nvSpPr>
            <p:cNvPr id="332" name="Flowchart: Connector 331">
              <a:extLst>
                <a:ext uri="{FF2B5EF4-FFF2-40B4-BE49-F238E27FC236}">
                  <a16:creationId xmlns:a16="http://schemas.microsoft.com/office/drawing/2014/main" id="{6B11917C-CF97-48D9-8A32-19672C87CD42}"/>
                </a:ext>
              </a:extLst>
            </p:cNvPr>
            <p:cNvSpPr/>
            <p:nvPr/>
          </p:nvSpPr>
          <p:spPr>
            <a:xfrm>
              <a:off x="4843849" y="729049"/>
              <a:ext cx="716692" cy="30891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1200" dirty="0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4F203AF-6B11-434E-B832-E2F978256BB1}"/>
                </a:ext>
              </a:extLst>
            </p:cNvPr>
            <p:cNvSpPr txBox="1"/>
            <p:nvPr/>
          </p:nvSpPr>
          <p:spPr>
            <a:xfrm>
              <a:off x="4827598" y="716125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1200" dirty="0"/>
                <a:t>FOR</a:t>
              </a:r>
            </a:p>
          </p:txBody>
        </p:sp>
      </p:grpSp>
      <p:sp>
        <p:nvSpPr>
          <p:cNvPr id="334" name="Flowchart: Connector 333">
            <a:extLst>
              <a:ext uri="{FF2B5EF4-FFF2-40B4-BE49-F238E27FC236}">
                <a16:creationId xmlns:a16="http://schemas.microsoft.com/office/drawing/2014/main" id="{CD202EEE-A665-48BB-93C2-679257252E53}"/>
              </a:ext>
            </a:extLst>
          </p:cNvPr>
          <p:cNvSpPr/>
          <p:nvPr/>
        </p:nvSpPr>
        <p:spPr>
          <a:xfrm>
            <a:off x="3971454" y="4080310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335" name="Connector: Curved 334">
            <a:extLst>
              <a:ext uri="{FF2B5EF4-FFF2-40B4-BE49-F238E27FC236}">
                <a16:creationId xmlns:a16="http://schemas.microsoft.com/office/drawing/2014/main" id="{7C76C552-0C4C-4F10-ADDC-E60E179947BC}"/>
              </a:ext>
            </a:extLst>
          </p:cNvPr>
          <p:cNvCxnSpPr>
            <a:cxnSpLocks/>
            <a:stCxn id="328" idx="4"/>
            <a:endCxn id="334" idx="2"/>
          </p:cNvCxnSpPr>
          <p:nvPr/>
        </p:nvCxnSpPr>
        <p:spPr>
          <a:xfrm rot="16200000" flipH="1">
            <a:off x="3609952" y="3745808"/>
            <a:ext cx="309254" cy="4137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nector: Curved 335">
            <a:extLst>
              <a:ext uri="{FF2B5EF4-FFF2-40B4-BE49-F238E27FC236}">
                <a16:creationId xmlns:a16="http://schemas.microsoft.com/office/drawing/2014/main" id="{254851C6-E544-4713-9C50-2C8A2ABF286E}"/>
              </a:ext>
            </a:extLst>
          </p:cNvPr>
          <p:cNvCxnSpPr>
            <a:cxnSpLocks/>
            <a:stCxn id="324" idx="4"/>
            <a:endCxn id="334" idx="6"/>
          </p:cNvCxnSpPr>
          <p:nvPr/>
        </p:nvCxnSpPr>
        <p:spPr>
          <a:xfrm rot="5400000">
            <a:off x="4080408" y="3743102"/>
            <a:ext cx="309254" cy="4191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4DA247E2-BFFA-4EB4-9B0B-D906DDC9E20D}"/>
              </a:ext>
            </a:extLst>
          </p:cNvPr>
          <p:cNvCxnSpPr>
            <a:cxnSpLocks/>
          </p:cNvCxnSpPr>
          <p:nvPr/>
        </p:nvCxnSpPr>
        <p:spPr>
          <a:xfrm>
            <a:off x="3998454" y="4134310"/>
            <a:ext cx="0" cy="20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C1CDEB1-369C-4CE7-8ACA-3DF5DE942097}"/>
              </a:ext>
            </a:extLst>
          </p:cNvPr>
          <p:cNvGrpSpPr/>
          <p:nvPr/>
        </p:nvGrpSpPr>
        <p:grpSpPr>
          <a:xfrm>
            <a:off x="4925302" y="201108"/>
            <a:ext cx="592848" cy="230832"/>
            <a:chOff x="6718686" y="937937"/>
            <a:chExt cx="815546" cy="374481"/>
          </a:xfrm>
        </p:grpSpPr>
        <p:sp>
          <p:nvSpPr>
            <p:cNvPr id="342" name="Flowchart: Connector 341">
              <a:extLst>
                <a:ext uri="{FF2B5EF4-FFF2-40B4-BE49-F238E27FC236}">
                  <a16:creationId xmlns:a16="http://schemas.microsoft.com/office/drawing/2014/main" id="{892DA6F3-8D66-4CC1-8CE5-02161C6D23E9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98A347D-35D9-4E79-879F-B8E795145F1A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374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dirty="0"/>
                <a:t>ß NADH</a:t>
              </a:r>
            </a:p>
          </p:txBody>
        </p:sp>
      </p:grp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261C01EE-9342-45B5-95CC-BAAE97B17813}"/>
              </a:ext>
            </a:extLst>
          </p:cNvPr>
          <p:cNvCxnSpPr>
            <a:cxnSpLocks/>
            <a:stCxn id="284" idx="0"/>
            <a:endCxn id="342" idx="2"/>
          </p:cNvCxnSpPr>
          <p:nvPr/>
        </p:nvCxnSpPr>
        <p:spPr>
          <a:xfrm rot="5400000" flipH="1" flipV="1">
            <a:off x="4732282" y="415614"/>
            <a:ext cx="326815" cy="1310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59D9AD15-26D0-49FA-8A47-F84BDAF957EB}"/>
              </a:ext>
            </a:extLst>
          </p:cNvPr>
          <p:cNvGrpSpPr/>
          <p:nvPr/>
        </p:nvGrpSpPr>
        <p:grpSpPr>
          <a:xfrm>
            <a:off x="5127364" y="786240"/>
            <a:ext cx="497407" cy="230832"/>
            <a:chOff x="6717951" y="1747156"/>
            <a:chExt cx="663209" cy="307775"/>
          </a:xfrm>
        </p:grpSpPr>
        <p:sp>
          <p:nvSpPr>
            <p:cNvPr id="346" name="Flowchart: Connector 345">
              <a:extLst>
                <a:ext uri="{FF2B5EF4-FFF2-40B4-BE49-F238E27FC236}">
                  <a16:creationId xmlns:a16="http://schemas.microsoft.com/office/drawing/2014/main" id="{CBA2296C-2757-4CA8-8AA9-DCB061B44CB0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DC4F7E3A-ECFE-499F-9283-E661C577F33D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dirty="0"/>
                <a:t>γ ATP</a:t>
              </a:r>
            </a:p>
          </p:txBody>
        </p:sp>
      </p:grpSp>
      <p:cxnSp>
        <p:nvCxnSpPr>
          <p:cNvPr id="348" name="Connector: Curved 347">
            <a:extLst>
              <a:ext uri="{FF2B5EF4-FFF2-40B4-BE49-F238E27FC236}">
                <a16:creationId xmlns:a16="http://schemas.microsoft.com/office/drawing/2014/main" id="{9803E875-A504-4274-AD35-1D71EEC2C68C}"/>
              </a:ext>
            </a:extLst>
          </p:cNvPr>
          <p:cNvCxnSpPr>
            <a:cxnSpLocks/>
            <a:stCxn id="347" idx="1"/>
            <a:endCxn id="284" idx="4"/>
          </p:cNvCxnSpPr>
          <p:nvPr/>
        </p:nvCxnSpPr>
        <p:spPr>
          <a:xfrm rot="10800000">
            <a:off x="4830148" y="698564"/>
            <a:ext cx="297217" cy="2030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0E5B15E-4F83-4F66-9D90-78B5846B5A7B}"/>
              </a:ext>
            </a:extLst>
          </p:cNvPr>
          <p:cNvGrpSpPr/>
          <p:nvPr/>
        </p:nvGrpSpPr>
        <p:grpSpPr>
          <a:xfrm>
            <a:off x="4491144" y="1263034"/>
            <a:ext cx="702898" cy="429370"/>
            <a:chOff x="6718686" y="937937"/>
            <a:chExt cx="815546" cy="599170"/>
          </a:xfrm>
        </p:grpSpPr>
        <p:sp>
          <p:nvSpPr>
            <p:cNvPr id="350" name="Flowchart: Connector 349">
              <a:extLst>
                <a:ext uri="{FF2B5EF4-FFF2-40B4-BE49-F238E27FC236}">
                  <a16:creationId xmlns:a16="http://schemas.microsoft.com/office/drawing/2014/main" id="{208A6264-2689-4B64-AEE4-39258FFD4886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71A28540-D491-49C0-A91F-9F8BCFD9BC86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599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3 </a:t>
              </a:r>
              <a:r>
                <a:rPr lang="en-ZA" sz="900" dirty="0"/>
                <a:t>NADH</a:t>
              </a:r>
            </a:p>
          </p:txBody>
        </p:sp>
      </p:grpSp>
      <p:cxnSp>
        <p:nvCxnSpPr>
          <p:cNvPr id="352" name="Connector: Curved 351">
            <a:extLst>
              <a:ext uri="{FF2B5EF4-FFF2-40B4-BE49-F238E27FC236}">
                <a16:creationId xmlns:a16="http://schemas.microsoft.com/office/drawing/2014/main" id="{F62D2D97-818E-4BFA-9F14-42166D9C95E3}"/>
              </a:ext>
            </a:extLst>
          </p:cNvPr>
          <p:cNvCxnSpPr>
            <a:cxnSpLocks/>
            <a:endCxn id="351" idx="3"/>
          </p:cNvCxnSpPr>
          <p:nvPr/>
        </p:nvCxnSpPr>
        <p:spPr>
          <a:xfrm rot="5400000">
            <a:off x="5158956" y="1249985"/>
            <a:ext cx="170938" cy="1007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Connector: Curved 355">
            <a:extLst>
              <a:ext uri="{FF2B5EF4-FFF2-40B4-BE49-F238E27FC236}">
                <a16:creationId xmlns:a16="http://schemas.microsoft.com/office/drawing/2014/main" id="{3D32F918-2BE6-45F6-8A6F-6416CE65B1BE}"/>
              </a:ext>
            </a:extLst>
          </p:cNvPr>
          <p:cNvCxnSpPr>
            <a:cxnSpLocks/>
            <a:stCxn id="183" idx="2"/>
            <a:endCxn id="282" idx="2"/>
          </p:cNvCxnSpPr>
          <p:nvPr/>
        </p:nvCxnSpPr>
        <p:spPr>
          <a:xfrm rot="16200000" flipH="1">
            <a:off x="3703696" y="249137"/>
            <a:ext cx="86196" cy="4634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836D6D1D-386D-4F0A-A6D5-32F6B10EB5F9}"/>
              </a:ext>
            </a:extLst>
          </p:cNvPr>
          <p:cNvGrpSpPr/>
          <p:nvPr/>
        </p:nvGrpSpPr>
        <p:grpSpPr>
          <a:xfrm>
            <a:off x="3163565" y="2513019"/>
            <a:ext cx="672345" cy="369332"/>
            <a:chOff x="6718686" y="937937"/>
            <a:chExt cx="815546" cy="506968"/>
          </a:xfrm>
        </p:grpSpPr>
        <p:sp>
          <p:nvSpPr>
            <p:cNvPr id="358" name="Flowchart: Connector 357">
              <a:extLst>
                <a:ext uri="{FF2B5EF4-FFF2-40B4-BE49-F238E27FC236}">
                  <a16:creationId xmlns:a16="http://schemas.microsoft.com/office/drawing/2014/main" id="{7211B7C4-D955-4663-B456-3A5DF5DEDCC6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E7FB725E-A15D-45FD-A08D-856512ADDB96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506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3 </a:t>
              </a:r>
              <a:r>
                <a:rPr lang="en-ZA" sz="900" dirty="0"/>
                <a:t>NADH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81F3B775-30C0-44ED-AEC5-C8BB365FDAA8}"/>
              </a:ext>
            </a:extLst>
          </p:cNvPr>
          <p:cNvGrpSpPr/>
          <p:nvPr/>
        </p:nvGrpSpPr>
        <p:grpSpPr>
          <a:xfrm>
            <a:off x="4137789" y="2490210"/>
            <a:ext cx="611148" cy="369332"/>
            <a:chOff x="6717951" y="1747156"/>
            <a:chExt cx="663209" cy="492442"/>
          </a:xfrm>
        </p:grpSpPr>
        <p:sp>
          <p:nvSpPr>
            <p:cNvPr id="361" name="Flowchart: Connector 360">
              <a:extLst>
                <a:ext uri="{FF2B5EF4-FFF2-40B4-BE49-F238E27FC236}">
                  <a16:creationId xmlns:a16="http://schemas.microsoft.com/office/drawing/2014/main" id="{8C4FA3B8-57EC-4357-A66B-ADCF5DA04406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561F527F-A68E-48AF-85E8-6710188D2E69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3</a:t>
              </a:r>
              <a:r>
                <a:rPr lang="en-ZA" sz="900" dirty="0"/>
                <a:t> ATP</a:t>
              </a:r>
            </a:p>
          </p:txBody>
        </p:sp>
      </p:grpSp>
      <p:cxnSp>
        <p:nvCxnSpPr>
          <p:cNvPr id="363" name="Connector: Curved 362">
            <a:extLst>
              <a:ext uri="{FF2B5EF4-FFF2-40B4-BE49-F238E27FC236}">
                <a16:creationId xmlns:a16="http://schemas.microsoft.com/office/drawing/2014/main" id="{AB3F0DA1-544C-4791-B04C-B93E658628CD}"/>
              </a:ext>
            </a:extLst>
          </p:cNvPr>
          <p:cNvCxnSpPr>
            <a:cxnSpLocks/>
            <a:endCxn id="359" idx="0"/>
          </p:cNvCxnSpPr>
          <p:nvPr/>
        </p:nvCxnSpPr>
        <p:spPr>
          <a:xfrm rot="10800000" flipV="1">
            <a:off x="3499739" y="2377785"/>
            <a:ext cx="453431" cy="1352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Connector: Curved 363">
            <a:extLst>
              <a:ext uri="{FF2B5EF4-FFF2-40B4-BE49-F238E27FC236}">
                <a16:creationId xmlns:a16="http://schemas.microsoft.com/office/drawing/2014/main" id="{150664C4-D2EE-4EA7-B697-91936FBE82DA}"/>
              </a:ext>
            </a:extLst>
          </p:cNvPr>
          <p:cNvCxnSpPr>
            <a:cxnSpLocks/>
            <a:stCxn id="281" idx="6"/>
            <a:endCxn id="362" idx="0"/>
          </p:cNvCxnSpPr>
          <p:nvPr/>
        </p:nvCxnSpPr>
        <p:spPr>
          <a:xfrm>
            <a:off x="4009357" y="2377787"/>
            <a:ext cx="434006" cy="112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96FEC8AA-0E03-4ACB-99FE-1BD2356D492A}"/>
              </a:ext>
            </a:extLst>
          </p:cNvPr>
          <p:cNvGrpSpPr/>
          <p:nvPr/>
        </p:nvGrpSpPr>
        <p:grpSpPr>
          <a:xfrm>
            <a:off x="3163565" y="2939461"/>
            <a:ext cx="531023" cy="369332"/>
            <a:chOff x="6717951" y="1747156"/>
            <a:chExt cx="663209" cy="492442"/>
          </a:xfrm>
        </p:grpSpPr>
        <p:sp>
          <p:nvSpPr>
            <p:cNvPr id="366" name="Flowchart: Connector 365">
              <a:extLst>
                <a:ext uri="{FF2B5EF4-FFF2-40B4-BE49-F238E27FC236}">
                  <a16:creationId xmlns:a16="http://schemas.microsoft.com/office/drawing/2014/main" id="{B452C64B-4409-4B29-AB1D-CC4DE35F8A86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D265B9E-2354-4A5B-A1E2-193072522743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3</a:t>
              </a:r>
              <a:r>
                <a:rPr lang="en-ZA" sz="900" dirty="0"/>
                <a:t> ATP</a:t>
              </a:r>
            </a:p>
          </p:txBody>
        </p:sp>
      </p:grp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4D2D4794-1951-4B18-9283-4F5C20A78326}"/>
              </a:ext>
            </a:extLst>
          </p:cNvPr>
          <p:cNvCxnSpPr>
            <a:cxnSpLocks/>
            <a:stCxn id="305" idx="2"/>
            <a:endCxn id="367" idx="3"/>
          </p:cNvCxnSpPr>
          <p:nvPr/>
        </p:nvCxnSpPr>
        <p:spPr>
          <a:xfrm rot="5400000">
            <a:off x="3733982" y="2874802"/>
            <a:ext cx="209931" cy="288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D7C9D6AE-9358-4C83-8A71-8DCCBA08D8BF}"/>
              </a:ext>
            </a:extLst>
          </p:cNvPr>
          <p:cNvGrpSpPr/>
          <p:nvPr/>
        </p:nvGrpSpPr>
        <p:grpSpPr>
          <a:xfrm>
            <a:off x="5372186" y="5645482"/>
            <a:ext cx="646057" cy="369332"/>
            <a:chOff x="6718686" y="937937"/>
            <a:chExt cx="815546" cy="502353"/>
          </a:xfrm>
        </p:grpSpPr>
        <p:sp>
          <p:nvSpPr>
            <p:cNvPr id="370" name="Flowchart: Connector 369">
              <a:extLst>
                <a:ext uri="{FF2B5EF4-FFF2-40B4-BE49-F238E27FC236}">
                  <a16:creationId xmlns:a16="http://schemas.microsoft.com/office/drawing/2014/main" id="{B4739942-7345-40E0-9C3B-7284F1E08C05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7D90BF4B-9BA7-458B-B1A4-46FC70958A8E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502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5 </a:t>
              </a:r>
              <a:r>
                <a:rPr lang="en-ZA" sz="900" dirty="0"/>
                <a:t>NADH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C6E91CB9-8326-4160-8964-FC92004C1A3C}"/>
              </a:ext>
            </a:extLst>
          </p:cNvPr>
          <p:cNvGrpSpPr/>
          <p:nvPr/>
        </p:nvGrpSpPr>
        <p:grpSpPr>
          <a:xfrm>
            <a:off x="1628315" y="4532474"/>
            <a:ext cx="611966" cy="369332"/>
            <a:chOff x="6717951" y="1747156"/>
            <a:chExt cx="663209" cy="492442"/>
          </a:xfrm>
        </p:grpSpPr>
        <p:sp>
          <p:nvSpPr>
            <p:cNvPr id="373" name="Flowchart: Connector 372">
              <a:extLst>
                <a:ext uri="{FF2B5EF4-FFF2-40B4-BE49-F238E27FC236}">
                  <a16:creationId xmlns:a16="http://schemas.microsoft.com/office/drawing/2014/main" id="{D7E31C9A-33EC-4BE5-99F4-3592F63902A4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D3BADAE-CFAD-46AA-B23D-D35927FAEDE7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4</a:t>
              </a:r>
              <a:r>
                <a:rPr lang="en-ZA" sz="900" dirty="0"/>
                <a:t> ATP</a:t>
              </a:r>
            </a:p>
          </p:txBody>
        </p:sp>
      </p:grp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80262EA4-6560-445F-A46F-FCD9ED8FB4F3}"/>
              </a:ext>
            </a:extLst>
          </p:cNvPr>
          <p:cNvCxnSpPr>
            <a:cxnSpLocks/>
            <a:stCxn id="611" idx="1"/>
            <a:endCxn id="613" idx="7"/>
          </p:cNvCxnSpPr>
          <p:nvPr/>
        </p:nvCxnSpPr>
        <p:spPr>
          <a:xfrm rot="10800000" flipV="1">
            <a:off x="3428800" y="5712035"/>
            <a:ext cx="69939" cy="2869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Connector: Curved 375">
            <a:extLst>
              <a:ext uri="{FF2B5EF4-FFF2-40B4-BE49-F238E27FC236}">
                <a16:creationId xmlns:a16="http://schemas.microsoft.com/office/drawing/2014/main" id="{1600F587-EB3E-4E82-8F23-A7FEB08C6995}"/>
              </a:ext>
            </a:extLst>
          </p:cNvPr>
          <p:cNvCxnSpPr>
            <a:cxnSpLocks/>
            <a:endCxn id="374" idx="0"/>
          </p:cNvCxnSpPr>
          <p:nvPr/>
        </p:nvCxnSpPr>
        <p:spPr>
          <a:xfrm rot="10800000" flipV="1">
            <a:off x="1934299" y="4270240"/>
            <a:ext cx="450749" cy="2622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39C37A1-01F4-4D76-BD24-32AAA084F098}"/>
              </a:ext>
            </a:extLst>
          </p:cNvPr>
          <p:cNvGrpSpPr/>
          <p:nvPr/>
        </p:nvGrpSpPr>
        <p:grpSpPr>
          <a:xfrm>
            <a:off x="3010072" y="4109544"/>
            <a:ext cx="710411" cy="369332"/>
            <a:chOff x="6718686" y="937937"/>
            <a:chExt cx="815546" cy="599170"/>
          </a:xfrm>
        </p:grpSpPr>
        <p:sp>
          <p:nvSpPr>
            <p:cNvPr id="378" name="Flowchart: Connector 377">
              <a:extLst>
                <a:ext uri="{FF2B5EF4-FFF2-40B4-BE49-F238E27FC236}">
                  <a16:creationId xmlns:a16="http://schemas.microsoft.com/office/drawing/2014/main" id="{CC8B697A-A5C7-4108-A5BF-CA5952CF8912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28CBA434-12A7-4901-BA78-AD08DC4DF8F6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599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2 </a:t>
              </a:r>
              <a:r>
                <a:rPr lang="en-ZA" sz="900" dirty="0"/>
                <a:t>NADH</a:t>
              </a:r>
            </a:p>
          </p:txBody>
        </p:sp>
      </p:grpSp>
      <p:cxnSp>
        <p:nvCxnSpPr>
          <p:cNvPr id="380" name="Connector: Curved 379">
            <a:extLst>
              <a:ext uri="{FF2B5EF4-FFF2-40B4-BE49-F238E27FC236}">
                <a16:creationId xmlns:a16="http://schemas.microsoft.com/office/drawing/2014/main" id="{2AF1229E-38CD-49FA-A62C-2867B5702D6E}"/>
              </a:ext>
            </a:extLst>
          </p:cNvPr>
          <p:cNvCxnSpPr>
            <a:cxnSpLocks/>
            <a:endCxn id="379" idx="0"/>
          </p:cNvCxnSpPr>
          <p:nvPr/>
        </p:nvCxnSpPr>
        <p:spPr>
          <a:xfrm rot="10800000" flipV="1">
            <a:off x="3365278" y="3979704"/>
            <a:ext cx="238106" cy="1298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D30B6139-9251-4117-A594-5856AB764A5F}"/>
              </a:ext>
            </a:extLst>
          </p:cNvPr>
          <p:cNvGrpSpPr/>
          <p:nvPr/>
        </p:nvGrpSpPr>
        <p:grpSpPr>
          <a:xfrm>
            <a:off x="4488908" y="3936367"/>
            <a:ext cx="660004" cy="340057"/>
            <a:chOff x="6717951" y="1747156"/>
            <a:chExt cx="663209" cy="492442"/>
          </a:xfrm>
        </p:grpSpPr>
        <p:sp>
          <p:nvSpPr>
            <p:cNvPr id="382" name="Flowchart: Connector 381">
              <a:extLst>
                <a:ext uri="{FF2B5EF4-FFF2-40B4-BE49-F238E27FC236}">
                  <a16:creationId xmlns:a16="http://schemas.microsoft.com/office/drawing/2014/main" id="{65913481-A870-44CC-9125-357C8E1E6505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0935C403-64D7-4B70-A396-5EBAAAF0597D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2</a:t>
              </a:r>
              <a:r>
                <a:rPr lang="en-ZA" sz="900" dirty="0"/>
                <a:t> ATP</a:t>
              </a:r>
            </a:p>
          </p:txBody>
        </p:sp>
      </p:grpSp>
      <p:cxnSp>
        <p:nvCxnSpPr>
          <p:cNvPr id="384" name="Connector: Curved 383">
            <a:extLst>
              <a:ext uri="{FF2B5EF4-FFF2-40B4-BE49-F238E27FC236}">
                <a16:creationId xmlns:a16="http://schemas.microsoft.com/office/drawing/2014/main" id="{812612E0-F106-4948-BBD5-2ECFE82D1B3C}"/>
              </a:ext>
            </a:extLst>
          </p:cNvPr>
          <p:cNvCxnSpPr>
            <a:cxnSpLocks/>
            <a:stCxn id="406" idx="3"/>
            <a:endCxn id="383" idx="2"/>
          </p:cNvCxnSpPr>
          <p:nvPr/>
        </p:nvCxnSpPr>
        <p:spPr>
          <a:xfrm flipV="1">
            <a:off x="4323183" y="4180014"/>
            <a:ext cx="495727" cy="2516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CC4738D0-2E15-4597-8212-23DF641211DF}"/>
              </a:ext>
            </a:extLst>
          </p:cNvPr>
          <p:cNvSpPr txBox="1"/>
          <p:nvPr/>
        </p:nvSpPr>
        <p:spPr>
          <a:xfrm>
            <a:off x="3769074" y="750262"/>
            <a:ext cx="279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11A9308A-7339-489B-B7DA-8372668E9D3F}"/>
              </a:ext>
            </a:extLst>
          </p:cNvPr>
          <p:cNvSpPr txBox="1"/>
          <p:nvPr/>
        </p:nvSpPr>
        <p:spPr>
          <a:xfrm>
            <a:off x="3940721" y="278092"/>
            <a:ext cx="316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0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0B245032-7731-4831-A904-A459B4C32B9B}"/>
              </a:ext>
            </a:extLst>
          </p:cNvPr>
          <p:cNvSpPr txBox="1"/>
          <p:nvPr/>
        </p:nvSpPr>
        <p:spPr>
          <a:xfrm>
            <a:off x="4782123" y="436447"/>
            <a:ext cx="34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E9186F0-BC4E-4400-AA7F-8184A73235D5}"/>
              </a:ext>
            </a:extLst>
          </p:cNvPr>
          <p:cNvSpPr txBox="1"/>
          <p:nvPr/>
        </p:nvSpPr>
        <p:spPr>
          <a:xfrm>
            <a:off x="3769074" y="1257879"/>
            <a:ext cx="293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3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45BDCB3-3F4A-4065-B135-9CA128604276}"/>
              </a:ext>
            </a:extLst>
          </p:cNvPr>
          <p:cNvSpPr txBox="1"/>
          <p:nvPr/>
        </p:nvSpPr>
        <p:spPr>
          <a:xfrm>
            <a:off x="4571919" y="1432545"/>
            <a:ext cx="441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4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43CDD5E-8827-4B5F-BF7D-F8AE62FD286B}"/>
              </a:ext>
            </a:extLst>
          </p:cNvPr>
          <p:cNvSpPr txBox="1"/>
          <p:nvPr/>
        </p:nvSpPr>
        <p:spPr>
          <a:xfrm>
            <a:off x="3299598" y="1573344"/>
            <a:ext cx="308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5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114FA625-4D85-41B4-90A5-7BCD68A61116}"/>
              </a:ext>
            </a:extLst>
          </p:cNvPr>
          <p:cNvSpPr txBox="1"/>
          <p:nvPr/>
        </p:nvSpPr>
        <p:spPr>
          <a:xfrm>
            <a:off x="3741210" y="1786517"/>
            <a:ext cx="30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6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D08F832-DAA5-44FB-888B-95917ED14321}"/>
              </a:ext>
            </a:extLst>
          </p:cNvPr>
          <p:cNvSpPr txBox="1"/>
          <p:nvPr/>
        </p:nvSpPr>
        <p:spPr>
          <a:xfrm>
            <a:off x="3760655" y="2410632"/>
            <a:ext cx="285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7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4CE9A8F-33BA-44C5-B7CE-D5CBE4988816}"/>
              </a:ext>
            </a:extLst>
          </p:cNvPr>
          <p:cNvSpPr txBox="1"/>
          <p:nvPr/>
        </p:nvSpPr>
        <p:spPr>
          <a:xfrm>
            <a:off x="2613707" y="4842196"/>
            <a:ext cx="3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8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D593D0C4-4267-4194-81CE-60FFF4E9CD45}"/>
              </a:ext>
            </a:extLst>
          </p:cNvPr>
          <p:cNvSpPr txBox="1"/>
          <p:nvPr/>
        </p:nvSpPr>
        <p:spPr>
          <a:xfrm>
            <a:off x="3773032" y="2797954"/>
            <a:ext cx="281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9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A8574DAA-E28F-4936-86CA-C0B7258663A3}"/>
              </a:ext>
            </a:extLst>
          </p:cNvPr>
          <p:cNvSpPr txBox="1"/>
          <p:nvPr/>
        </p:nvSpPr>
        <p:spPr>
          <a:xfrm>
            <a:off x="3522615" y="4004266"/>
            <a:ext cx="331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10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CC159C11-0F36-4BB6-AA59-B9F726C11EBF}"/>
              </a:ext>
            </a:extLst>
          </p:cNvPr>
          <p:cNvSpPr txBox="1"/>
          <p:nvPr/>
        </p:nvSpPr>
        <p:spPr>
          <a:xfrm>
            <a:off x="4132368" y="3997826"/>
            <a:ext cx="339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11</a:t>
            </a:r>
          </a:p>
        </p:txBody>
      </p: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143988D2-58A0-481B-B945-8328C02109FB}"/>
              </a:ext>
            </a:extLst>
          </p:cNvPr>
          <p:cNvCxnSpPr>
            <a:cxnSpLocks/>
          </p:cNvCxnSpPr>
          <p:nvPr/>
        </p:nvCxnSpPr>
        <p:spPr>
          <a:xfrm>
            <a:off x="3989291" y="2866161"/>
            <a:ext cx="0" cy="36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53D5AFB9-8FB7-4E5E-891A-01092B21A1EE}"/>
              </a:ext>
            </a:extLst>
          </p:cNvPr>
          <p:cNvCxnSpPr>
            <a:cxnSpLocks/>
            <a:stCxn id="406" idx="3"/>
          </p:cNvCxnSpPr>
          <p:nvPr/>
        </p:nvCxnSpPr>
        <p:spPr>
          <a:xfrm>
            <a:off x="4323183" y="4431709"/>
            <a:ext cx="642417" cy="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F1904C37-B9BC-4A7A-9B65-4C31F6DAED61}"/>
              </a:ext>
            </a:extLst>
          </p:cNvPr>
          <p:cNvSpPr txBox="1"/>
          <p:nvPr/>
        </p:nvSpPr>
        <p:spPr>
          <a:xfrm>
            <a:off x="3741210" y="4293209"/>
            <a:ext cx="581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Light Condensed" panose="020B0502040204020203" pitchFamily="34" charset="0"/>
              </a:defRPr>
            </a:lvl1pPr>
          </a:lstStyle>
          <a:p>
            <a:r>
              <a:rPr lang="en-ZA" sz="1200" dirty="0"/>
              <a:t>AcCoa</a:t>
            </a:r>
          </a:p>
        </p:txBody>
      </p: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111A0051-8395-4D76-A1E0-02DFCCC16425}"/>
              </a:ext>
            </a:extLst>
          </p:cNvPr>
          <p:cNvCxnSpPr>
            <a:cxnSpLocks/>
            <a:stCxn id="316" idx="3"/>
            <a:endCxn id="425" idx="1"/>
          </p:cNvCxnSpPr>
          <p:nvPr/>
        </p:nvCxnSpPr>
        <p:spPr>
          <a:xfrm flipV="1">
            <a:off x="4209507" y="3326674"/>
            <a:ext cx="802407" cy="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C9CCD3EF-97C2-4682-B2D4-B94323F2DA02}"/>
              </a:ext>
            </a:extLst>
          </p:cNvPr>
          <p:cNvGrpSpPr/>
          <p:nvPr/>
        </p:nvGrpSpPr>
        <p:grpSpPr>
          <a:xfrm>
            <a:off x="5011914" y="3183191"/>
            <a:ext cx="460335" cy="305945"/>
            <a:chOff x="4344441" y="4366355"/>
            <a:chExt cx="581973" cy="319930"/>
          </a:xfrm>
        </p:grpSpPr>
        <p:sp>
          <p:nvSpPr>
            <p:cNvPr id="424" name="Flowchart: Connector 423">
              <a:extLst>
                <a:ext uri="{FF2B5EF4-FFF2-40B4-BE49-F238E27FC236}">
                  <a16:creationId xmlns:a16="http://schemas.microsoft.com/office/drawing/2014/main" id="{95B8C83A-4DF5-46DF-B9CA-682632FCBFFB}"/>
                </a:ext>
              </a:extLst>
            </p:cNvPr>
            <p:cNvSpPr/>
            <p:nvPr/>
          </p:nvSpPr>
          <p:spPr>
            <a:xfrm>
              <a:off x="4403745" y="4414735"/>
              <a:ext cx="504622" cy="27155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1200" dirty="0"/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765F96AA-6584-4781-838D-7A986285FAFF}"/>
                </a:ext>
              </a:extLst>
            </p:cNvPr>
            <p:cNvSpPr txBox="1"/>
            <p:nvPr/>
          </p:nvSpPr>
          <p:spPr>
            <a:xfrm>
              <a:off x="4344441" y="4366355"/>
              <a:ext cx="58197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1200" dirty="0"/>
                <a:t>LAC</a:t>
              </a:r>
            </a:p>
          </p:txBody>
        </p:sp>
      </p:grpSp>
      <p:sp>
        <p:nvSpPr>
          <p:cNvPr id="430" name="Flowchart: Connector 429">
            <a:extLst>
              <a:ext uri="{FF2B5EF4-FFF2-40B4-BE49-F238E27FC236}">
                <a16:creationId xmlns:a16="http://schemas.microsoft.com/office/drawing/2014/main" id="{B465E1B7-D767-4240-835C-2288AA392329}"/>
              </a:ext>
            </a:extLst>
          </p:cNvPr>
          <p:cNvSpPr/>
          <p:nvPr/>
        </p:nvSpPr>
        <p:spPr>
          <a:xfrm>
            <a:off x="3978196" y="4786391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E6F4D24C-28B9-42FF-99BB-F847E4CF2802}"/>
              </a:ext>
            </a:extLst>
          </p:cNvPr>
          <p:cNvCxnSpPr>
            <a:cxnSpLocks/>
          </p:cNvCxnSpPr>
          <p:nvPr/>
        </p:nvCxnSpPr>
        <p:spPr>
          <a:xfrm>
            <a:off x="4005992" y="4580324"/>
            <a:ext cx="0" cy="206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4B18BE3A-CFCF-4560-A162-98D437F411F5}"/>
              </a:ext>
            </a:extLst>
          </p:cNvPr>
          <p:cNvSpPr txBox="1"/>
          <p:nvPr/>
        </p:nvSpPr>
        <p:spPr>
          <a:xfrm>
            <a:off x="4539618" y="4973522"/>
            <a:ext cx="44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CIT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2A4035A4-5289-4268-8DE4-FADF0EE89B4C}"/>
              </a:ext>
            </a:extLst>
          </p:cNvPr>
          <p:cNvSpPr txBox="1"/>
          <p:nvPr/>
        </p:nvSpPr>
        <p:spPr>
          <a:xfrm>
            <a:off x="3814071" y="5922905"/>
            <a:ext cx="44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SUC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E62DFA11-B2DD-4076-872C-D82F4A01E271}"/>
              </a:ext>
            </a:extLst>
          </p:cNvPr>
          <p:cNvSpPr txBox="1"/>
          <p:nvPr/>
        </p:nvSpPr>
        <p:spPr>
          <a:xfrm>
            <a:off x="2924664" y="5574546"/>
            <a:ext cx="498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MAL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7339E8CE-8E49-4659-A34D-EA7E0ED4F414}"/>
              </a:ext>
            </a:extLst>
          </p:cNvPr>
          <p:cNvSpPr txBox="1"/>
          <p:nvPr/>
        </p:nvSpPr>
        <p:spPr>
          <a:xfrm>
            <a:off x="2915325" y="5053389"/>
            <a:ext cx="52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OXA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528010A4-55A0-4CF6-BAF3-7BD3CFF523AD}"/>
              </a:ext>
            </a:extLst>
          </p:cNvPr>
          <p:cNvCxnSpPr>
            <a:cxnSpLocks/>
            <a:stCxn id="439" idx="0"/>
            <a:endCxn id="430" idx="2"/>
          </p:cNvCxnSpPr>
          <p:nvPr/>
        </p:nvCxnSpPr>
        <p:spPr>
          <a:xfrm rot="5400000" flipH="1" flipV="1">
            <a:off x="3456953" y="4532147"/>
            <a:ext cx="239998" cy="8024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Connector: Curved 468">
            <a:extLst>
              <a:ext uri="{FF2B5EF4-FFF2-40B4-BE49-F238E27FC236}">
                <a16:creationId xmlns:a16="http://schemas.microsoft.com/office/drawing/2014/main" id="{CE1425C1-BD44-428D-9F4B-AE7A4D1B9B89}"/>
              </a:ext>
            </a:extLst>
          </p:cNvPr>
          <p:cNvCxnSpPr>
            <a:cxnSpLocks/>
            <a:stCxn id="438" idx="2"/>
            <a:endCxn id="437" idx="1"/>
          </p:cNvCxnSpPr>
          <p:nvPr/>
        </p:nvCxnSpPr>
        <p:spPr>
          <a:xfrm rot="16200000" flipH="1">
            <a:off x="3389165" y="5636499"/>
            <a:ext cx="209860" cy="6399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Connector: Curved 478">
            <a:extLst>
              <a:ext uri="{FF2B5EF4-FFF2-40B4-BE49-F238E27FC236}">
                <a16:creationId xmlns:a16="http://schemas.microsoft.com/office/drawing/2014/main" id="{664B9FFF-7963-4CAF-B591-9436A24AB09A}"/>
              </a:ext>
            </a:extLst>
          </p:cNvPr>
          <p:cNvCxnSpPr>
            <a:cxnSpLocks/>
            <a:stCxn id="430" idx="6"/>
            <a:endCxn id="435" idx="0"/>
          </p:cNvCxnSpPr>
          <p:nvPr/>
        </p:nvCxnSpPr>
        <p:spPr>
          <a:xfrm>
            <a:off x="4032196" y="4813391"/>
            <a:ext cx="727961" cy="1601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DF79E7D7-51BF-4073-BE33-D4567BEE5740}"/>
              </a:ext>
            </a:extLst>
          </p:cNvPr>
          <p:cNvSpPr txBox="1"/>
          <p:nvPr/>
        </p:nvSpPr>
        <p:spPr>
          <a:xfrm>
            <a:off x="4699051" y="6180447"/>
            <a:ext cx="4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CO</a:t>
            </a:r>
            <a:r>
              <a:rPr lang="en-ZA" sz="12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875B69C8-B47E-46F7-8F8B-B7FD53FA96B4}"/>
              </a:ext>
            </a:extLst>
          </p:cNvPr>
          <p:cNvCxnSpPr>
            <a:cxnSpLocks/>
            <a:stCxn id="525" idx="4"/>
          </p:cNvCxnSpPr>
          <p:nvPr/>
        </p:nvCxnSpPr>
        <p:spPr>
          <a:xfrm flipH="1">
            <a:off x="4861323" y="6090830"/>
            <a:ext cx="3571" cy="144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Flowchart: Connector 485">
            <a:extLst>
              <a:ext uri="{FF2B5EF4-FFF2-40B4-BE49-F238E27FC236}">
                <a16:creationId xmlns:a16="http://schemas.microsoft.com/office/drawing/2014/main" id="{E888962E-9C46-43A5-A9C7-C1DA0168DA66}"/>
              </a:ext>
            </a:extLst>
          </p:cNvPr>
          <p:cNvSpPr/>
          <p:nvPr/>
        </p:nvSpPr>
        <p:spPr>
          <a:xfrm>
            <a:off x="5061691" y="5369645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500" name="Connector: Curved 499">
            <a:extLst>
              <a:ext uri="{FF2B5EF4-FFF2-40B4-BE49-F238E27FC236}">
                <a16:creationId xmlns:a16="http://schemas.microsoft.com/office/drawing/2014/main" id="{C3D6B43C-C225-4BF4-8F76-513AD8A64C5B}"/>
              </a:ext>
            </a:extLst>
          </p:cNvPr>
          <p:cNvCxnSpPr>
            <a:cxnSpLocks/>
            <a:stCxn id="435" idx="3"/>
            <a:endCxn id="486" idx="0"/>
          </p:cNvCxnSpPr>
          <p:nvPr/>
        </p:nvCxnSpPr>
        <p:spPr>
          <a:xfrm>
            <a:off x="4980695" y="5112022"/>
            <a:ext cx="107996" cy="2576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9" name="TextBox 518">
            <a:extLst>
              <a:ext uri="{FF2B5EF4-FFF2-40B4-BE49-F238E27FC236}">
                <a16:creationId xmlns:a16="http://schemas.microsoft.com/office/drawing/2014/main" id="{87848804-0CC0-4C7C-A1B6-6B9B3A0C7C2B}"/>
              </a:ext>
            </a:extLst>
          </p:cNvPr>
          <p:cNvSpPr txBox="1"/>
          <p:nvPr/>
        </p:nvSpPr>
        <p:spPr>
          <a:xfrm>
            <a:off x="4813857" y="5573562"/>
            <a:ext cx="5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>
                <a:latin typeface="Bahnschrift Light Condensed" panose="020B0502040204020203" pitchFamily="34" charset="0"/>
              </a:rPr>
              <a:t>α</a:t>
            </a:r>
            <a:r>
              <a:rPr lang="en-ZA" sz="1200" dirty="0">
                <a:latin typeface="Bahnschrift Light Condensed" panose="020B0502040204020203" pitchFamily="34" charset="0"/>
              </a:rPr>
              <a:t>-KET</a:t>
            </a:r>
            <a:endParaRPr lang="en-ZA" sz="1200" baseline="-25000" dirty="0">
              <a:latin typeface="Bahnschrift Light Condensed" panose="020B0502040204020203" pitchFamily="34" charset="0"/>
            </a:endParaRPr>
          </a:p>
        </p:txBody>
      </p:sp>
      <p:cxnSp>
        <p:nvCxnSpPr>
          <p:cNvPr id="521" name="Connector: Curved 520">
            <a:extLst>
              <a:ext uri="{FF2B5EF4-FFF2-40B4-BE49-F238E27FC236}">
                <a16:creationId xmlns:a16="http://schemas.microsoft.com/office/drawing/2014/main" id="{6C5B0E26-F104-471B-ABD0-9FC32F117214}"/>
              </a:ext>
            </a:extLst>
          </p:cNvPr>
          <p:cNvCxnSpPr>
            <a:cxnSpLocks/>
            <a:stCxn id="519" idx="2"/>
            <a:endCxn id="525" idx="6"/>
          </p:cNvCxnSpPr>
          <p:nvPr/>
        </p:nvCxnSpPr>
        <p:spPr>
          <a:xfrm rot="5400000">
            <a:off x="4885158" y="5857298"/>
            <a:ext cx="213269" cy="1997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5" name="Flowchart: Connector 524">
            <a:extLst>
              <a:ext uri="{FF2B5EF4-FFF2-40B4-BE49-F238E27FC236}">
                <a16:creationId xmlns:a16="http://schemas.microsoft.com/office/drawing/2014/main" id="{39F206A3-35E4-4A53-BB9B-3BD8CF4CB2A8}"/>
              </a:ext>
            </a:extLst>
          </p:cNvPr>
          <p:cNvSpPr/>
          <p:nvPr/>
        </p:nvSpPr>
        <p:spPr>
          <a:xfrm>
            <a:off x="4837894" y="6036830"/>
            <a:ext cx="54000" cy="5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0598455B-42EA-4002-9861-0E43488A20E8}"/>
              </a:ext>
            </a:extLst>
          </p:cNvPr>
          <p:cNvCxnSpPr>
            <a:cxnSpLocks/>
            <a:stCxn id="525" idx="2"/>
            <a:endCxn id="437" idx="3"/>
          </p:cNvCxnSpPr>
          <p:nvPr/>
        </p:nvCxnSpPr>
        <p:spPr>
          <a:xfrm flipH="1" flipV="1">
            <a:off x="4254504" y="6061405"/>
            <a:ext cx="583390" cy="2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5EB2F4FD-7496-4B87-846D-94B36DE35408}"/>
              </a:ext>
            </a:extLst>
          </p:cNvPr>
          <p:cNvGrpSpPr/>
          <p:nvPr/>
        </p:nvGrpSpPr>
        <p:grpSpPr>
          <a:xfrm>
            <a:off x="3820142" y="6396693"/>
            <a:ext cx="424108" cy="287115"/>
            <a:chOff x="4361831" y="4386203"/>
            <a:chExt cx="581973" cy="300082"/>
          </a:xfrm>
        </p:grpSpPr>
        <p:sp>
          <p:nvSpPr>
            <p:cNvPr id="542" name="Flowchart: Connector 541">
              <a:extLst>
                <a:ext uri="{FF2B5EF4-FFF2-40B4-BE49-F238E27FC236}">
                  <a16:creationId xmlns:a16="http://schemas.microsoft.com/office/drawing/2014/main" id="{7674BAD4-CE2A-4B1B-B549-FF3609832839}"/>
                </a:ext>
              </a:extLst>
            </p:cNvPr>
            <p:cNvSpPr/>
            <p:nvPr/>
          </p:nvSpPr>
          <p:spPr>
            <a:xfrm>
              <a:off x="4403745" y="4414735"/>
              <a:ext cx="504622" cy="27155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1200" dirty="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F4A8C01F-6FAC-4970-BF24-9C16EF29EF2E}"/>
                </a:ext>
              </a:extLst>
            </p:cNvPr>
            <p:cNvSpPr txBox="1"/>
            <p:nvPr/>
          </p:nvSpPr>
          <p:spPr>
            <a:xfrm>
              <a:off x="4361831" y="4386203"/>
              <a:ext cx="581973" cy="289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1200" dirty="0"/>
                <a:t>SA</a:t>
              </a:r>
            </a:p>
          </p:txBody>
        </p:sp>
      </p:grp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3778644C-DD4C-4315-B05D-7B4768CABE11}"/>
              </a:ext>
            </a:extLst>
          </p:cNvPr>
          <p:cNvCxnSpPr>
            <a:cxnSpLocks/>
            <a:stCxn id="437" idx="2"/>
            <a:endCxn id="543" idx="0"/>
          </p:cNvCxnSpPr>
          <p:nvPr/>
        </p:nvCxnSpPr>
        <p:spPr>
          <a:xfrm flipH="1">
            <a:off x="4032196" y="6199904"/>
            <a:ext cx="2092" cy="196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Connector: Curved 556">
            <a:extLst>
              <a:ext uri="{FF2B5EF4-FFF2-40B4-BE49-F238E27FC236}">
                <a16:creationId xmlns:a16="http://schemas.microsoft.com/office/drawing/2014/main" id="{E9527C8D-2FE3-42D3-B9E2-33F942F781BE}"/>
              </a:ext>
            </a:extLst>
          </p:cNvPr>
          <p:cNvCxnSpPr>
            <a:cxnSpLocks/>
            <a:stCxn id="315" idx="2"/>
            <a:endCxn id="439" idx="1"/>
          </p:cNvCxnSpPr>
          <p:nvPr/>
        </p:nvCxnSpPr>
        <p:spPr>
          <a:xfrm rot="10800000" flipH="1" flipV="1">
            <a:off x="2644357" y="3443115"/>
            <a:ext cx="270968" cy="1748773"/>
          </a:xfrm>
          <a:prstGeom prst="curvedConnector3">
            <a:avLst>
              <a:gd name="adj1" fmla="val -843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1A31EC40-B0AF-44ED-9BC4-046BB7C6B1D7}"/>
              </a:ext>
            </a:extLst>
          </p:cNvPr>
          <p:cNvCxnSpPr>
            <a:cxnSpLocks/>
            <a:endCxn id="519" idx="0"/>
          </p:cNvCxnSpPr>
          <p:nvPr/>
        </p:nvCxnSpPr>
        <p:spPr>
          <a:xfrm>
            <a:off x="5088691" y="5431487"/>
            <a:ext cx="2998" cy="1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8F557FFC-2BAF-4769-B748-4D101803D007}"/>
              </a:ext>
            </a:extLst>
          </p:cNvPr>
          <p:cNvCxnSpPr>
            <a:cxnSpLocks/>
            <a:stCxn id="439" idx="2"/>
            <a:endCxn id="438" idx="0"/>
          </p:cNvCxnSpPr>
          <p:nvPr/>
        </p:nvCxnSpPr>
        <p:spPr>
          <a:xfrm flipH="1">
            <a:off x="3174120" y="5330388"/>
            <a:ext cx="1589" cy="244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TextBox 601">
            <a:extLst>
              <a:ext uri="{FF2B5EF4-FFF2-40B4-BE49-F238E27FC236}">
                <a16:creationId xmlns:a16="http://schemas.microsoft.com/office/drawing/2014/main" id="{37C968F2-523D-404B-AB9B-9F61A0F41A3A}"/>
              </a:ext>
            </a:extLst>
          </p:cNvPr>
          <p:cNvSpPr txBox="1"/>
          <p:nvPr/>
        </p:nvSpPr>
        <p:spPr>
          <a:xfrm>
            <a:off x="1818472" y="3266074"/>
            <a:ext cx="433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>
                <a:latin typeface="Bahnschrift Light Condensed" panose="020B0502040204020203" pitchFamily="34" charset="0"/>
              </a:rPr>
              <a:t>CO</a:t>
            </a:r>
            <a:r>
              <a:rPr lang="en-ZA" sz="1200" baseline="-25000" dirty="0">
                <a:latin typeface="Bahnschrift Light Condensed" panose="020B0502040204020203" pitchFamily="34" charset="0"/>
              </a:rPr>
              <a:t>2</a:t>
            </a:r>
          </a:p>
        </p:txBody>
      </p:sp>
      <p:sp>
        <p:nvSpPr>
          <p:cNvPr id="606" name="Flowchart: Connector 605">
            <a:extLst>
              <a:ext uri="{FF2B5EF4-FFF2-40B4-BE49-F238E27FC236}">
                <a16:creationId xmlns:a16="http://schemas.microsoft.com/office/drawing/2014/main" id="{2D116E42-038D-486F-84F8-AAB6C87551B0}"/>
              </a:ext>
            </a:extLst>
          </p:cNvPr>
          <p:cNvSpPr/>
          <p:nvPr/>
        </p:nvSpPr>
        <p:spPr>
          <a:xfrm>
            <a:off x="2428099" y="4224174"/>
            <a:ext cx="40133" cy="4474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1350"/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E42487AF-22EC-47B5-8B79-DFC38874873E}"/>
              </a:ext>
            </a:extLst>
          </p:cNvPr>
          <p:cNvGrpSpPr/>
          <p:nvPr/>
        </p:nvGrpSpPr>
        <p:grpSpPr>
          <a:xfrm>
            <a:off x="3498738" y="5596620"/>
            <a:ext cx="619190" cy="252679"/>
            <a:chOff x="6718686" y="937937"/>
            <a:chExt cx="815546" cy="343686"/>
          </a:xfrm>
        </p:grpSpPr>
        <p:sp>
          <p:nvSpPr>
            <p:cNvPr id="610" name="Flowchart: Connector 609">
              <a:extLst>
                <a:ext uri="{FF2B5EF4-FFF2-40B4-BE49-F238E27FC236}">
                  <a16:creationId xmlns:a16="http://schemas.microsoft.com/office/drawing/2014/main" id="{765B70D4-FA6A-49FA-8A34-3580559FF85B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F8B9416A-7F83-4507-AD2A-48F25D6C0BB3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313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2 </a:t>
              </a:r>
              <a:r>
                <a:rPr lang="en-ZA" sz="900" dirty="0"/>
                <a:t>NADH</a:t>
              </a:r>
            </a:p>
          </p:txBody>
        </p:sp>
      </p:grp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171C9FB9-5685-46D5-9515-9AD66D09A14A}"/>
              </a:ext>
            </a:extLst>
          </p:cNvPr>
          <p:cNvCxnSpPr>
            <a:cxnSpLocks/>
            <a:stCxn id="616" idx="6"/>
            <a:endCxn id="371" idx="0"/>
          </p:cNvCxnSpPr>
          <p:nvPr/>
        </p:nvCxnSpPr>
        <p:spPr>
          <a:xfrm>
            <a:off x="5118375" y="5453859"/>
            <a:ext cx="576840" cy="1916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D656BA3F-5567-4AC2-93D8-1BD290FCC208}"/>
              </a:ext>
            </a:extLst>
          </p:cNvPr>
          <p:cNvGrpSpPr/>
          <p:nvPr/>
        </p:nvGrpSpPr>
        <p:grpSpPr>
          <a:xfrm>
            <a:off x="4038658" y="6145648"/>
            <a:ext cx="631026" cy="369332"/>
            <a:chOff x="6718686" y="937937"/>
            <a:chExt cx="814956" cy="502353"/>
          </a:xfrm>
        </p:grpSpPr>
        <p:sp>
          <p:nvSpPr>
            <p:cNvPr id="632" name="Flowchart: Connector 631">
              <a:extLst>
                <a:ext uri="{FF2B5EF4-FFF2-40B4-BE49-F238E27FC236}">
                  <a16:creationId xmlns:a16="http://schemas.microsoft.com/office/drawing/2014/main" id="{E2435D54-0666-4037-ABFF-D55E4D747BB4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A3288734-D582-4FBB-A9D2-F541039D6828}"/>
                </a:ext>
              </a:extLst>
            </p:cNvPr>
            <p:cNvSpPr txBox="1"/>
            <p:nvPr/>
          </p:nvSpPr>
          <p:spPr>
            <a:xfrm>
              <a:off x="6718686" y="937937"/>
              <a:ext cx="814956" cy="502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4 </a:t>
              </a:r>
              <a:r>
                <a:rPr lang="en-ZA" sz="900" dirty="0"/>
                <a:t>NADH</a:t>
              </a:r>
            </a:p>
          </p:txBody>
        </p: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8BCD10E9-F702-43B9-B58C-177A8FFA4C7B}"/>
              </a:ext>
            </a:extLst>
          </p:cNvPr>
          <p:cNvGrpSpPr/>
          <p:nvPr/>
        </p:nvGrpSpPr>
        <p:grpSpPr>
          <a:xfrm>
            <a:off x="4087904" y="5609098"/>
            <a:ext cx="564958" cy="369332"/>
            <a:chOff x="6717951" y="1747156"/>
            <a:chExt cx="663209" cy="492442"/>
          </a:xfrm>
        </p:grpSpPr>
        <p:sp>
          <p:nvSpPr>
            <p:cNvPr id="635" name="Flowchart: Connector 634">
              <a:extLst>
                <a:ext uri="{FF2B5EF4-FFF2-40B4-BE49-F238E27FC236}">
                  <a16:creationId xmlns:a16="http://schemas.microsoft.com/office/drawing/2014/main" id="{3F19B14A-E3DC-49B2-81FA-6BA684810280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269BC900-222B-4377-8AF1-8F73A2ED717A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4</a:t>
              </a:r>
              <a:r>
                <a:rPr lang="en-ZA" sz="900" dirty="0"/>
                <a:t> ATP</a:t>
              </a:r>
            </a:p>
          </p:txBody>
        </p:sp>
      </p:grpSp>
      <p:cxnSp>
        <p:nvCxnSpPr>
          <p:cNvPr id="640" name="Connector: Curved 639">
            <a:extLst>
              <a:ext uri="{FF2B5EF4-FFF2-40B4-BE49-F238E27FC236}">
                <a16:creationId xmlns:a16="http://schemas.microsoft.com/office/drawing/2014/main" id="{7C245DA0-E5AF-4B42-8444-99463E6D08FE}"/>
              </a:ext>
            </a:extLst>
          </p:cNvPr>
          <p:cNvCxnSpPr>
            <a:cxnSpLocks/>
            <a:stCxn id="639" idx="0"/>
            <a:endCxn id="636" idx="3"/>
          </p:cNvCxnSpPr>
          <p:nvPr/>
        </p:nvCxnSpPr>
        <p:spPr>
          <a:xfrm rot="16200000" flipV="1">
            <a:off x="4565481" y="5881145"/>
            <a:ext cx="243838" cy="690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Connector: Curved 643">
            <a:extLst>
              <a:ext uri="{FF2B5EF4-FFF2-40B4-BE49-F238E27FC236}">
                <a16:creationId xmlns:a16="http://schemas.microsoft.com/office/drawing/2014/main" id="{F7983809-9622-4A91-9BB6-684B84AA3330}"/>
              </a:ext>
            </a:extLst>
          </p:cNvPr>
          <p:cNvCxnSpPr>
            <a:cxnSpLocks/>
            <a:stCxn id="639" idx="4"/>
            <a:endCxn id="633" idx="3"/>
          </p:cNvCxnSpPr>
          <p:nvPr/>
        </p:nvCxnSpPr>
        <p:spPr>
          <a:xfrm rot="5400000">
            <a:off x="4599202" y="6162085"/>
            <a:ext cx="193218" cy="52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4044B223-A40E-4F2B-956C-85C0F7F66E08}"/>
              </a:ext>
            </a:extLst>
          </p:cNvPr>
          <p:cNvGrpSpPr/>
          <p:nvPr/>
        </p:nvGrpSpPr>
        <p:grpSpPr>
          <a:xfrm>
            <a:off x="4018632" y="2888607"/>
            <a:ext cx="606412" cy="257084"/>
            <a:chOff x="6718686" y="937937"/>
            <a:chExt cx="815546" cy="343686"/>
          </a:xfrm>
        </p:grpSpPr>
        <p:sp>
          <p:nvSpPr>
            <p:cNvPr id="654" name="Flowchart: Connector 653">
              <a:extLst>
                <a:ext uri="{FF2B5EF4-FFF2-40B4-BE49-F238E27FC236}">
                  <a16:creationId xmlns:a16="http://schemas.microsoft.com/office/drawing/2014/main" id="{F29841C1-FADE-43BB-80DB-AAFA0DDC9670}"/>
                </a:ext>
              </a:extLst>
            </p:cNvPr>
            <p:cNvSpPr/>
            <p:nvPr/>
          </p:nvSpPr>
          <p:spPr>
            <a:xfrm>
              <a:off x="6768113" y="972704"/>
              <a:ext cx="716692" cy="308919"/>
            </a:xfrm>
            <a:prstGeom prst="flowChartConnector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BA39CB0A-BA5B-4154-A33C-1C0E0BA8737D}"/>
                </a:ext>
              </a:extLst>
            </p:cNvPr>
            <p:cNvSpPr txBox="1"/>
            <p:nvPr/>
          </p:nvSpPr>
          <p:spPr>
            <a:xfrm>
              <a:off x="6718686" y="937937"/>
              <a:ext cx="815546" cy="308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3 </a:t>
              </a:r>
              <a:r>
                <a:rPr lang="en-ZA" sz="900" dirty="0"/>
                <a:t>NADH</a:t>
              </a:r>
            </a:p>
          </p:txBody>
        </p:sp>
      </p:grpSp>
      <p:cxnSp>
        <p:nvCxnSpPr>
          <p:cNvPr id="656" name="Connector: Curved 655">
            <a:extLst>
              <a:ext uri="{FF2B5EF4-FFF2-40B4-BE49-F238E27FC236}">
                <a16:creationId xmlns:a16="http://schemas.microsoft.com/office/drawing/2014/main" id="{C592A0A9-E54B-4EC5-8015-66D02B6C7A51}"/>
              </a:ext>
            </a:extLst>
          </p:cNvPr>
          <p:cNvCxnSpPr>
            <a:cxnSpLocks/>
            <a:stCxn id="654" idx="4"/>
          </p:cNvCxnSpPr>
          <p:nvPr/>
        </p:nvCxnSpPr>
        <p:spPr>
          <a:xfrm rot="16200000" flipH="1">
            <a:off x="4275531" y="3191997"/>
            <a:ext cx="163102" cy="70489"/>
          </a:xfrm>
          <a:prstGeom prst="curvedConnector3">
            <a:avLst>
              <a:gd name="adj1" fmla="val 66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F0C2B3B5-C5FE-4B41-A015-D273C88DB489}"/>
              </a:ext>
            </a:extLst>
          </p:cNvPr>
          <p:cNvSpPr txBox="1"/>
          <p:nvPr/>
        </p:nvSpPr>
        <p:spPr>
          <a:xfrm>
            <a:off x="4474646" y="3119785"/>
            <a:ext cx="339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12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F087EE0C-56E1-4171-8423-D38D93A514B9}"/>
              </a:ext>
            </a:extLst>
          </p:cNvPr>
          <p:cNvSpPr txBox="1"/>
          <p:nvPr/>
        </p:nvSpPr>
        <p:spPr>
          <a:xfrm>
            <a:off x="3931367" y="4475049"/>
            <a:ext cx="339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13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46151C6F-9A51-4F4B-B71B-0A7C9100945D}"/>
              </a:ext>
            </a:extLst>
          </p:cNvPr>
          <p:cNvSpPr txBox="1"/>
          <p:nvPr/>
        </p:nvSpPr>
        <p:spPr>
          <a:xfrm>
            <a:off x="4683983" y="4212922"/>
            <a:ext cx="339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14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FE43806B-9AC6-41C0-9E8D-586603086028}"/>
              </a:ext>
            </a:extLst>
          </p:cNvPr>
          <p:cNvSpPr txBox="1"/>
          <p:nvPr/>
        </p:nvSpPr>
        <p:spPr>
          <a:xfrm>
            <a:off x="4789373" y="5359083"/>
            <a:ext cx="339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15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FE79ACA6-695C-4B8D-9EC5-0106F798BD09}"/>
              </a:ext>
            </a:extLst>
          </p:cNvPr>
          <p:cNvSpPr txBox="1"/>
          <p:nvPr/>
        </p:nvSpPr>
        <p:spPr>
          <a:xfrm>
            <a:off x="4304968" y="5857402"/>
            <a:ext cx="339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16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22C3D629-F4FA-4152-BEC3-67DCC0E29732}"/>
              </a:ext>
            </a:extLst>
          </p:cNvPr>
          <p:cNvSpPr txBox="1"/>
          <p:nvPr/>
        </p:nvSpPr>
        <p:spPr>
          <a:xfrm>
            <a:off x="3569434" y="4770332"/>
            <a:ext cx="339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17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30062A77-F1BC-4095-A9E4-22B2D4C27D41}"/>
              </a:ext>
            </a:extLst>
          </p:cNvPr>
          <p:cNvSpPr txBox="1"/>
          <p:nvPr/>
        </p:nvSpPr>
        <p:spPr>
          <a:xfrm>
            <a:off x="3422590" y="5851336"/>
            <a:ext cx="339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900" dirty="0">
                <a:latin typeface="Bahnschrift Light Condensed" panose="020B0502040204020203" pitchFamily="34" charset="0"/>
              </a:rPr>
              <a:t>v</a:t>
            </a:r>
            <a:r>
              <a:rPr lang="en-ZA" sz="900" baseline="-25000" dirty="0">
                <a:latin typeface="Bahnschrift Light Condensed" panose="020B0502040204020203" pitchFamily="34" charset="0"/>
              </a:rPr>
              <a:t>18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5BADAB-99E2-4F59-ABFE-09FCEAC6B05A}"/>
              </a:ext>
            </a:extLst>
          </p:cNvPr>
          <p:cNvGrpSpPr/>
          <p:nvPr/>
        </p:nvGrpSpPr>
        <p:grpSpPr>
          <a:xfrm>
            <a:off x="4947542" y="4265492"/>
            <a:ext cx="460335" cy="286965"/>
            <a:chOff x="4361831" y="4386203"/>
            <a:chExt cx="581973" cy="300082"/>
          </a:xfrm>
        </p:grpSpPr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E03B24CA-CE74-4175-82C4-C517DC5B8A77}"/>
                </a:ext>
              </a:extLst>
            </p:cNvPr>
            <p:cNvSpPr/>
            <p:nvPr/>
          </p:nvSpPr>
          <p:spPr>
            <a:xfrm>
              <a:off x="4403745" y="4414735"/>
              <a:ext cx="504622" cy="27155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12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72E0C59-6704-4BDD-9C78-E9FDF8373ACC}"/>
                </a:ext>
              </a:extLst>
            </p:cNvPr>
            <p:cNvSpPr txBox="1"/>
            <p:nvPr/>
          </p:nvSpPr>
          <p:spPr>
            <a:xfrm>
              <a:off x="4361831" y="4386203"/>
              <a:ext cx="58197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US" sz="1200" dirty="0"/>
                <a:t>ACE</a:t>
              </a:r>
              <a:endParaRPr lang="en-ZA" sz="1200" dirty="0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C1A92BD-D2C4-4F04-8681-A2642F9ADA4B}"/>
              </a:ext>
            </a:extLst>
          </p:cNvPr>
          <p:cNvGrpSpPr/>
          <p:nvPr/>
        </p:nvGrpSpPr>
        <p:grpSpPr>
          <a:xfrm>
            <a:off x="3266385" y="206912"/>
            <a:ext cx="497407" cy="230832"/>
            <a:chOff x="6717945" y="1747154"/>
            <a:chExt cx="663208" cy="307775"/>
          </a:xfrm>
        </p:grpSpPr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A358E294-99A4-4AC5-A1D9-8AC447103ED4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02AD36A-6A94-4B80-B4C7-F1492F3556AE}"/>
                </a:ext>
              </a:extLst>
            </p:cNvPr>
            <p:cNvSpPr txBox="1"/>
            <p:nvPr/>
          </p:nvSpPr>
          <p:spPr>
            <a:xfrm>
              <a:off x="6717945" y="1747154"/>
              <a:ext cx="663208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5</a:t>
              </a:r>
              <a:r>
                <a:rPr lang="en-ZA" sz="900" dirty="0"/>
                <a:t>ATP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EDD564E-88FA-4E02-8E33-BAA9D825036A}"/>
              </a:ext>
            </a:extLst>
          </p:cNvPr>
          <p:cNvGrpSpPr/>
          <p:nvPr/>
        </p:nvGrpSpPr>
        <p:grpSpPr>
          <a:xfrm>
            <a:off x="2476460" y="6030232"/>
            <a:ext cx="564958" cy="230832"/>
            <a:chOff x="6717951" y="1747156"/>
            <a:chExt cx="663209" cy="307776"/>
          </a:xfrm>
        </p:grpSpPr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EFB950A-48A8-4401-AFDC-3249585316F8}"/>
                </a:ext>
              </a:extLst>
            </p:cNvPr>
            <p:cNvSpPr/>
            <p:nvPr/>
          </p:nvSpPr>
          <p:spPr>
            <a:xfrm>
              <a:off x="6758146" y="1777362"/>
              <a:ext cx="582820" cy="266783"/>
            </a:xfrm>
            <a:prstGeom prst="flowChartConnector">
              <a:avLst/>
            </a:prstGeom>
            <a:noFill/>
            <a:ln>
              <a:solidFill>
                <a:srgbClr val="00FF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9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98B6DA5-6A4B-410A-956F-9B671FD06494}"/>
                </a:ext>
              </a:extLst>
            </p:cNvPr>
            <p:cNvSpPr txBox="1"/>
            <p:nvPr/>
          </p:nvSpPr>
          <p:spPr>
            <a:xfrm>
              <a:off x="6717951" y="1747156"/>
              <a:ext cx="6632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Bahnschrift Light Condensed" panose="020B0502040204020203" pitchFamily="34" charset="0"/>
                </a:defRPr>
              </a:lvl1pPr>
            </a:lstStyle>
            <a:p>
              <a:r>
                <a:rPr lang="en-ZA" sz="900" baseline="30000" dirty="0"/>
                <a:t>1</a:t>
              </a:r>
              <a:r>
                <a:rPr lang="en-ZA" sz="900" dirty="0"/>
                <a:t>/</a:t>
              </a:r>
              <a:r>
                <a:rPr lang="en-ZA" sz="900" baseline="-25000" dirty="0"/>
                <a:t>6</a:t>
              </a:r>
              <a:r>
                <a:rPr lang="en-ZA" sz="900" dirty="0"/>
                <a:t> ATP</a:t>
              </a:r>
            </a:p>
          </p:txBody>
        </p:sp>
      </p:grp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680CD8AD-834D-418C-B297-936EF0EBABFA}"/>
              </a:ext>
            </a:extLst>
          </p:cNvPr>
          <p:cNvCxnSpPr>
            <a:cxnSpLocks/>
            <a:stCxn id="438" idx="2"/>
            <a:endCxn id="175" idx="3"/>
          </p:cNvCxnSpPr>
          <p:nvPr/>
        </p:nvCxnSpPr>
        <p:spPr>
          <a:xfrm rot="5400000">
            <a:off x="2960718" y="5932245"/>
            <a:ext cx="294103" cy="132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19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124</Words>
  <Application>Microsoft Office PowerPoint</Application>
  <PresentationFormat>On-screen Show (4:3)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Light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Swart</dc:creator>
  <cp:lastModifiedBy>Reuben Swart</cp:lastModifiedBy>
  <cp:revision>31</cp:revision>
  <dcterms:created xsi:type="dcterms:W3CDTF">2018-05-29T06:30:40Z</dcterms:created>
  <dcterms:modified xsi:type="dcterms:W3CDTF">2018-06-13T18:47:44Z</dcterms:modified>
</cp:coreProperties>
</file>