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6" r:id="rId5"/>
    <p:sldId id="259" r:id="rId6"/>
    <p:sldId id="260" r:id="rId7"/>
    <p:sldId id="267" r:id="rId8"/>
    <p:sldId id="261" r:id="rId9"/>
    <p:sldId id="262" r:id="rId10"/>
    <p:sldId id="263" r:id="rId11"/>
    <p:sldId id="264"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12/4/2023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68118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12/4/2023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1935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12/4/2023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3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12/4/2023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3559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12/4/2023</a:t>
            </a:fld>
            <a:endParaRPr lang="en-US" dirty="0"/>
          </a:p>
        </p:txBody>
      </p:sp>
    </p:spTree>
    <p:extLst>
      <p:ext uri="{BB962C8B-B14F-4D97-AF65-F5344CB8AC3E}">
        <p14:creationId xmlns:p14="http://schemas.microsoft.com/office/powerpoint/2010/main" val="2103132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12/4/2023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54809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12/4/2023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842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12/4/2023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76063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12/4/2023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1365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12/4/2023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57227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12/4/2023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34585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12/4/2023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46911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82261050-2FAB-1F87-FA36-F0FFD4E490D0}"/>
              </a:ext>
            </a:extLst>
          </p:cNvPr>
          <p:cNvPicPr>
            <a:picLocks noChangeAspect="1"/>
          </p:cNvPicPr>
          <p:nvPr/>
        </p:nvPicPr>
        <p:blipFill rotWithShape="1">
          <a:blip r:embed="rId2"/>
          <a:srcRect l="3699" r="17045" b="-2"/>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0B6E3A4-B5E5-9413-F600-F6DEDFB50A19}"/>
              </a:ext>
            </a:extLst>
          </p:cNvPr>
          <p:cNvSpPr>
            <a:spLocks noGrp="1"/>
          </p:cNvSpPr>
          <p:nvPr>
            <p:ph type="ctrTitle"/>
          </p:nvPr>
        </p:nvSpPr>
        <p:spPr>
          <a:xfrm>
            <a:off x="1180531" y="1346268"/>
            <a:ext cx="5274860" cy="3066706"/>
          </a:xfrm>
        </p:spPr>
        <p:txBody>
          <a:bodyPr anchor="b">
            <a:normAutofit/>
          </a:bodyPr>
          <a:lstStyle/>
          <a:p>
            <a:pPr>
              <a:lnSpc>
                <a:spcPct val="110000"/>
              </a:lnSpc>
            </a:pPr>
            <a:r>
              <a:rPr lang="en-GB" sz="4200" dirty="0"/>
              <a:t>Learning from Data Coursework Presentation</a:t>
            </a:r>
          </a:p>
        </p:txBody>
      </p:sp>
      <p:sp>
        <p:nvSpPr>
          <p:cNvPr id="3" name="Subtitle 2">
            <a:extLst>
              <a:ext uri="{FF2B5EF4-FFF2-40B4-BE49-F238E27FC236}">
                <a16:creationId xmlns:a16="http://schemas.microsoft.com/office/drawing/2014/main" id="{90C4FE2E-6432-27DA-2528-B46A88E6D32A}"/>
              </a:ext>
            </a:extLst>
          </p:cNvPr>
          <p:cNvSpPr>
            <a:spLocks noGrp="1"/>
          </p:cNvSpPr>
          <p:nvPr>
            <p:ph type="subTitle" idx="1"/>
          </p:nvPr>
        </p:nvSpPr>
        <p:spPr>
          <a:xfrm>
            <a:off x="1201212" y="4412974"/>
            <a:ext cx="4162357" cy="1576188"/>
          </a:xfrm>
        </p:spPr>
        <p:txBody>
          <a:bodyPr anchor="t">
            <a:normAutofit/>
          </a:bodyPr>
          <a:lstStyle/>
          <a:p>
            <a:r>
              <a:rPr lang="en-GB" dirty="0"/>
              <a:t>By Reuben Kurian</a:t>
            </a:r>
          </a:p>
        </p:txBody>
      </p:sp>
    </p:spTree>
    <p:extLst>
      <p:ext uri="{BB962C8B-B14F-4D97-AF65-F5344CB8AC3E}">
        <p14:creationId xmlns:p14="http://schemas.microsoft.com/office/powerpoint/2010/main" val="366547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2D74A-E12A-E62E-4F90-D754FA184E4E}"/>
              </a:ext>
            </a:extLst>
          </p:cNvPr>
          <p:cNvSpPr>
            <a:spLocks noGrp="1"/>
          </p:cNvSpPr>
          <p:nvPr>
            <p:ph type="title"/>
          </p:nvPr>
        </p:nvSpPr>
        <p:spPr/>
        <p:txBody>
          <a:bodyPr/>
          <a:lstStyle/>
          <a:p>
            <a:r>
              <a:rPr lang="en-GB" dirty="0"/>
              <a:t>Data Analysis and Results Overview</a:t>
            </a:r>
          </a:p>
        </p:txBody>
      </p:sp>
      <p:pic>
        <p:nvPicPr>
          <p:cNvPr id="5" name="Content Placeholder 4" descr="A graph showing a line of values&#10;&#10;Description automatically generated with medium confidence">
            <a:extLst>
              <a:ext uri="{FF2B5EF4-FFF2-40B4-BE49-F238E27FC236}">
                <a16:creationId xmlns:a16="http://schemas.microsoft.com/office/drawing/2014/main" id="{C9D67546-72C3-941E-4D6E-022B8E5D3B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240" y="2322513"/>
            <a:ext cx="4818875" cy="3651250"/>
          </a:xfrm>
        </p:spPr>
      </p:pic>
    </p:spTree>
    <p:extLst>
      <p:ext uri="{BB962C8B-B14F-4D97-AF65-F5344CB8AC3E}">
        <p14:creationId xmlns:p14="http://schemas.microsoft.com/office/powerpoint/2010/main" val="1855407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0B71-123A-510F-8DEA-D73AA4A5E91B}"/>
              </a:ext>
            </a:extLst>
          </p:cNvPr>
          <p:cNvSpPr>
            <a:spLocks noGrp="1"/>
          </p:cNvSpPr>
          <p:nvPr>
            <p:ph type="title"/>
          </p:nvPr>
        </p:nvSpPr>
        <p:spPr/>
        <p:txBody>
          <a:bodyPr/>
          <a:lstStyle/>
          <a:p>
            <a:r>
              <a:rPr lang="en-GB" dirty="0"/>
              <a:t>Data Analysis and Results Overview</a:t>
            </a:r>
          </a:p>
        </p:txBody>
      </p:sp>
      <p:pic>
        <p:nvPicPr>
          <p:cNvPr id="5" name="Content Placeholder 4" descr="A graph showing a line of values&#10;&#10;Description automatically generated">
            <a:extLst>
              <a:ext uri="{FF2B5EF4-FFF2-40B4-BE49-F238E27FC236}">
                <a16:creationId xmlns:a16="http://schemas.microsoft.com/office/drawing/2014/main" id="{20EA284C-6605-832D-7D2E-71A506736B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240" y="2315586"/>
            <a:ext cx="5014040" cy="3651250"/>
          </a:xfrm>
        </p:spPr>
      </p:pic>
    </p:spTree>
    <p:extLst>
      <p:ext uri="{BB962C8B-B14F-4D97-AF65-F5344CB8AC3E}">
        <p14:creationId xmlns:p14="http://schemas.microsoft.com/office/powerpoint/2010/main" val="1735675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1853-51E0-868E-7EC6-08BC6EF800A6}"/>
              </a:ext>
            </a:extLst>
          </p:cNvPr>
          <p:cNvSpPr>
            <a:spLocks noGrp="1"/>
          </p:cNvSpPr>
          <p:nvPr>
            <p:ph type="title"/>
          </p:nvPr>
        </p:nvSpPr>
        <p:spPr/>
        <p:txBody>
          <a:bodyPr>
            <a:normAutofit fontScale="90000"/>
          </a:bodyPr>
          <a:lstStyle/>
          <a:p>
            <a:r>
              <a:rPr lang="en-GB" dirty="0"/>
              <a:t>Limitations of my data and chosen methods</a:t>
            </a:r>
          </a:p>
        </p:txBody>
      </p:sp>
      <p:sp>
        <p:nvSpPr>
          <p:cNvPr id="3" name="Content Placeholder 2">
            <a:extLst>
              <a:ext uri="{FF2B5EF4-FFF2-40B4-BE49-F238E27FC236}">
                <a16:creationId xmlns:a16="http://schemas.microsoft.com/office/drawing/2014/main" id="{6C9CD20F-F232-F3C7-376D-CCBB3A0B3DE7}"/>
              </a:ext>
            </a:extLst>
          </p:cNvPr>
          <p:cNvSpPr>
            <a:spLocks noGrp="1"/>
          </p:cNvSpPr>
          <p:nvPr>
            <p:ph idx="1"/>
          </p:nvPr>
        </p:nvSpPr>
        <p:spPr/>
        <p:txBody>
          <a:bodyPr>
            <a:normAutofit/>
          </a:bodyPr>
          <a:lstStyle/>
          <a:p>
            <a:r>
              <a:rPr lang="en-GB" dirty="0"/>
              <a:t>There are a few limitations on my data and the methods I used to obtain my results. The dataset has a few limitations, which include industry bias, the timeframe only being ten years and the dataset only containing stock price data from ten companies.</a:t>
            </a:r>
          </a:p>
          <a:p>
            <a:r>
              <a:rPr lang="en-GB" dirty="0"/>
              <a:t>Limitations on my methods include only using one method of testing the data (only using R2 scores), only using three models, not adjusting hyperparameters for random forests model and not using a different training/testing split to compare results.</a:t>
            </a:r>
          </a:p>
        </p:txBody>
      </p:sp>
    </p:spTree>
    <p:extLst>
      <p:ext uri="{BB962C8B-B14F-4D97-AF65-F5344CB8AC3E}">
        <p14:creationId xmlns:p14="http://schemas.microsoft.com/office/powerpoint/2010/main" val="574290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8C66-F81D-7757-2C30-E9FF96C94F61}"/>
              </a:ext>
            </a:extLst>
          </p:cNvPr>
          <p:cNvSpPr>
            <a:spLocks noGrp="1"/>
          </p:cNvSpPr>
          <p:nvPr>
            <p:ph type="title"/>
          </p:nvPr>
        </p:nvSpPr>
        <p:spPr/>
        <p:txBody>
          <a:bodyPr/>
          <a:lstStyle/>
          <a:p>
            <a:r>
              <a:rPr lang="en-GB" dirty="0"/>
              <a:t>Concluding Remarks</a:t>
            </a:r>
          </a:p>
        </p:txBody>
      </p:sp>
      <p:sp>
        <p:nvSpPr>
          <p:cNvPr id="3" name="Content Placeholder 2">
            <a:extLst>
              <a:ext uri="{FF2B5EF4-FFF2-40B4-BE49-F238E27FC236}">
                <a16:creationId xmlns:a16="http://schemas.microsoft.com/office/drawing/2014/main" id="{8221D4A4-30F2-347A-8190-2B1F03A48BE1}"/>
              </a:ext>
            </a:extLst>
          </p:cNvPr>
          <p:cNvSpPr>
            <a:spLocks noGrp="1"/>
          </p:cNvSpPr>
          <p:nvPr>
            <p:ph idx="1"/>
          </p:nvPr>
        </p:nvSpPr>
        <p:spPr/>
        <p:txBody>
          <a:bodyPr/>
          <a:lstStyle/>
          <a:p>
            <a:r>
              <a:rPr lang="en-GB" dirty="0"/>
              <a:t>Throughout the course of this project, I have learnt how to find datasets, preprocess data, train and test machine learning models and allowed myself to learn more about machine learning techniques, more specifically regression. The key takeaways are that machine learning models that utilise regression can effectively predict stock price movements based on historical data. In the real world, the values may be influenced by many other factors, from financial factors to global events. </a:t>
            </a:r>
          </a:p>
        </p:txBody>
      </p:sp>
    </p:spTree>
    <p:extLst>
      <p:ext uri="{BB962C8B-B14F-4D97-AF65-F5344CB8AC3E}">
        <p14:creationId xmlns:p14="http://schemas.microsoft.com/office/powerpoint/2010/main" val="161506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3CC1-20F1-8515-FC94-2ED97B6F588E}"/>
              </a:ext>
            </a:extLst>
          </p:cNvPr>
          <p:cNvSpPr>
            <a:spLocks noGrp="1"/>
          </p:cNvSpPr>
          <p:nvPr>
            <p:ph type="title"/>
          </p:nvPr>
        </p:nvSpPr>
        <p:spPr/>
        <p:txBody>
          <a:bodyPr/>
          <a:lstStyle/>
          <a:p>
            <a:r>
              <a:rPr lang="en-GB" dirty="0"/>
              <a:t>Research Question</a:t>
            </a:r>
          </a:p>
        </p:txBody>
      </p:sp>
      <p:sp>
        <p:nvSpPr>
          <p:cNvPr id="3" name="Content Placeholder 2">
            <a:extLst>
              <a:ext uri="{FF2B5EF4-FFF2-40B4-BE49-F238E27FC236}">
                <a16:creationId xmlns:a16="http://schemas.microsoft.com/office/drawing/2014/main" id="{5392CE93-AD59-E632-EE4C-1B8A4D0EFF47}"/>
              </a:ext>
            </a:extLst>
          </p:cNvPr>
          <p:cNvSpPr>
            <a:spLocks noGrp="1"/>
          </p:cNvSpPr>
          <p:nvPr>
            <p:ph idx="1"/>
          </p:nvPr>
        </p:nvSpPr>
        <p:spPr/>
        <p:txBody>
          <a:bodyPr>
            <a:normAutofit/>
          </a:bodyPr>
          <a:lstStyle/>
          <a:p>
            <a:r>
              <a:rPr lang="en-GB" sz="1600" dirty="0"/>
              <a:t>My research question is "Can machine learning models accurately predict stock price movements based on historical market data?“. There are a multitude of reasons as to why anyone should care about my question. These reasons include:</a:t>
            </a:r>
          </a:p>
          <a:p>
            <a:pPr marL="171450" indent="-171450">
              <a:buFont typeface="Arial" panose="020B0604020202020204" pitchFamily="34" charset="0"/>
              <a:buChar char="•"/>
            </a:pPr>
            <a:r>
              <a:rPr lang="en-GB" sz="1600" dirty="0"/>
              <a:t>Investment Decision Making</a:t>
            </a:r>
          </a:p>
          <a:p>
            <a:pPr marL="171450" indent="-171450">
              <a:buFont typeface="Arial" panose="020B0604020202020204" pitchFamily="34" charset="0"/>
              <a:buChar char="•"/>
            </a:pPr>
            <a:r>
              <a:rPr lang="en-GB" sz="1600" dirty="0"/>
              <a:t>Risk Management</a:t>
            </a:r>
          </a:p>
          <a:p>
            <a:pPr marL="171450" indent="-171450">
              <a:buFont typeface="Arial" panose="020B0604020202020204" pitchFamily="34" charset="0"/>
              <a:buChar char="•"/>
            </a:pPr>
            <a:r>
              <a:rPr lang="en-GB" sz="1600" dirty="0"/>
              <a:t>Algorithmic Trading</a:t>
            </a:r>
          </a:p>
          <a:p>
            <a:pPr marL="171450" indent="-171450">
              <a:buFont typeface="Arial" panose="020B0604020202020204" pitchFamily="34" charset="0"/>
              <a:buChar char="•"/>
            </a:pPr>
            <a:r>
              <a:rPr lang="en-GB" sz="1600" dirty="0"/>
              <a:t>Market Analysis</a:t>
            </a:r>
          </a:p>
        </p:txBody>
      </p:sp>
    </p:spTree>
    <p:extLst>
      <p:ext uri="{BB962C8B-B14F-4D97-AF65-F5344CB8AC3E}">
        <p14:creationId xmlns:p14="http://schemas.microsoft.com/office/powerpoint/2010/main" val="2254402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83F0-9A55-DC52-6AEE-DC5EC58FE0B5}"/>
              </a:ext>
            </a:extLst>
          </p:cNvPr>
          <p:cNvSpPr>
            <a:spLocks noGrp="1"/>
          </p:cNvSpPr>
          <p:nvPr>
            <p:ph type="title"/>
          </p:nvPr>
        </p:nvSpPr>
        <p:spPr/>
        <p:txBody>
          <a:bodyPr/>
          <a:lstStyle/>
          <a:p>
            <a:r>
              <a:rPr lang="en-GB" dirty="0"/>
              <a:t>Introduction to my Dataset</a:t>
            </a:r>
          </a:p>
        </p:txBody>
      </p:sp>
      <p:sp>
        <p:nvSpPr>
          <p:cNvPr id="3" name="Content Placeholder 2">
            <a:extLst>
              <a:ext uri="{FF2B5EF4-FFF2-40B4-BE49-F238E27FC236}">
                <a16:creationId xmlns:a16="http://schemas.microsoft.com/office/drawing/2014/main" id="{9AF92785-8783-F9A1-149B-9D4D69910280}"/>
              </a:ext>
            </a:extLst>
          </p:cNvPr>
          <p:cNvSpPr>
            <a:spLocks noGrp="1"/>
          </p:cNvSpPr>
          <p:nvPr>
            <p:ph idx="1"/>
          </p:nvPr>
        </p:nvSpPr>
        <p:spPr/>
        <p:txBody>
          <a:bodyPr>
            <a:normAutofit fontScale="92500"/>
          </a:bodyPr>
          <a:lstStyle/>
          <a:p>
            <a:r>
              <a:rPr lang="en-GB" sz="1600" dirty="0"/>
              <a:t>My dataset consists of historical stock market data from 10 companies The dataset contains information such as:</a:t>
            </a:r>
          </a:p>
          <a:p>
            <a:r>
              <a:rPr lang="en-GB" sz="1600" dirty="0"/>
              <a:t>- company name</a:t>
            </a:r>
          </a:p>
          <a:p>
            <a:r>
              <a:rPr lang="en-GB" sz="1600" dirty="0"/>
              <a:t>- the date</a:t>
            </a:r>
          </a:p>
          <a:p>
            <a:r>
              <a:rPr lang="en-GB" sz="1600" dirty="0"/>
              <a:t>- the trading volume, the opening, closing, high and low prices on this given date. </a:t>
            </a:r>
          </a:p>
          <a:p>
            <a:r>
              <a:rPr lang="en-GB" sz="1600" dirty="0"/>
              <a:t>It is a large dataset, containing 25,161 rows, with data from Apple, Starbucks, Microsoft, Cisco Systems, Qualcomm, Meta, Amazon, Tesla, Advanced Micro Devices, and Netflix, spanning over the course of 10 years.</a:t>
            </a:r>
          </a:p>
        </p:txBody>
      </p:sp>
    </p:spTree>
    <p:extLst>
      <p:ext uri="{BB962C8B-B14F-4D97-AF65-F5344CB8AC3E}">
        <p14:creationId xmlns:p14="http://schemas.microsoft.com/office/powerpoint/2010/main" val="1465942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92EF9-DA30-B3E7-F044-48A4F4290CC6}"/>
              </a:ext>
            </a:extLst>
          </p:cNvPr>
          <p:cNvSpPr>
            <a:spLocks noGrp="1"/>
          </p:cNvSpPr>
          <p:nvPr>
            <p:ph type="title"/>
          </p:nvPr>
        </p:nvSpPr>
        <p:spPr/>
        <p:txBody>
          <a:bodyPr/>
          <a:lstStyle/>
          <a:p>
            <a:r>
              <a:rPr lang="en-GB" dirty="0"/>
              <a:t>Preprocessing</a:t>
            </a:r>
          </a:p>
        </p:txBody>
      </p:sp>
      <p:pic>
        <p:nvPicPr>
          <p:cNvPr id="7" name="Content Placeholder 6" descr="A computer code with red text&#10;&#10;Description automatically generated">
            <a:extLst>
              <a:ext uri="{FF2B5EF4-FFF2-40B4-BE49-F238E27FC236}">
                <a16:creationId xmlns:a16="http://schemas.microsoft.com/office/drawing/2014/main" id="{9D7B16F7-939B-D95A-639D-9216BE2EFC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240" y="2185988"/>
            <a:ext cx="7901940" cy="1066800"/>
          </a:xfrm>
        </p:spPr>
      </p:pic>
      <p:pic>
        <p:nvPicPr>
          <p:cNvPr id="10" name="Picture 9" descr="A screenshot of a computer code&#10;&#10;Description automatically generated">
            <a:extLst>
              <a:ext uri="{FF2B5EF4-FFF2-40B4-BE49-F238E27FC236}">
                <a16:creationId xmlns:a16="http://schemas.microsoft.com/office/drawing/2014/main" id="{E04F0067-ECCF-4356-A557-D6B3EF5B7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240" y="3429000"/>
            <a:ext cx="4198620" cy="1112520"/>
          </a:xfrm>
          <a:prstGeom prst="rect">
            <a:avLst/>
          </a:prstGeom>
        </p:spPr>
      </p:pic>
      <p:sp>
        <p:nvSpPr>
          <p:cNvPr id="11" name="TextBox 10">
            <a:extLst>
              <a:ext uri="{FF2B5EF4-FFF2-40B4-BE49-F238E27FC236}">
                <a16:creationId xmlns:a16="http://schemas.microsoft.com/office/drawing/2014/main" id="{3B395111-FAA0-993D-E7C4-219A506241EE}"/>
              </a:ext>
            </a:extLst>
          </p:cNvPr>
          <p:cNvSpPr txBox="1"/>
          <p:nvPr/>
        </p:nvSpPr>
        <p:spPr>
          <a:xfrm>
            <a:off x="1920240" y="4705350"/>
            <a:ext cx="7901940" cy="646331"/>
          </a:xfrm>
          <a:prstGeom prst="rect">
            <a:avLst/>
          </a:prstGeom>
          <a:noFill/>
        </p:spPr>
        <p:txBody>
          <a:bodyPr wrap="square" rtlCol="0">
            <a:spAutoFit/>
          </a:bodyPr>
          <a:lstStyle/>
          <a:p>
            <a:r>
              <a:rPr lang="en-GB" dirty="0"/>
              <a:t>As shown above, preprocessing was undertaken to ensure that the data was ready to be used by the models.</a:t>
            </a:r>
          </a:p>
        </p:txBody>
      </p:sp>
    </p:spTree>
    <p:extLst>
      <p:ext uri="{BB962C8B-B14F-4D97-AF65-F5344CB8AC3E}">
        <p14:creationId xmlns:p14="http://schemas.microsoft.com/office/powerpoint/2010/main" val="2322770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2202-DF29-567E-9BAE-BE94AE1861B2}"/>
              </a:ext>
            </a:extLst>
          </p:cNvPr>
          <p:cNvSpPr>
            <a:spLocks noGrp="1"/>
          </p:cNvSpPr>
          <p:nvPr>
            <p:ph type="title"/>
          </p:nvPr>
        </p:nvSpPr>
        <p:spPr/>
        <p:txBody>
          <a:bodyPr>
            <a:normAutofit fontScale="90000"/>
          </a:bodyPr>
          <a:lstStyle/>
          <a:p>
            <a:r>
              <a:rPr lang="en-GB" dirty="0"/>
              <a:t>The type of Machine Learning Technique Used</a:t>
            </a:r>
          </a:p>
        </p:txBody>
      </p:sp>
      <p:sp>
        <p:nvSpPr>
          <p:cNvPr id="3" name="Content Placeholder 2">
            <a:extLst>
              <a:ext uri="{FF2B5EF4-FFF2-40B4-BE49-F238E27FC236}">
                <a16:creationId xmlns:a16="http://schemas.microsoft.com/office/drawing/2014/main" id="{7B589A9F-E5DC-41DA-E033-9B690A1B21A8}"/>
              </a:ext>
            </a:extLst>
          </p:cNvPr>
          <p:cNvSpPr>
            <a:spLocks noGrp="1"/>
          </p:cNvSpPr>
          <p:nvPr>
            <p:ph idx="1"/>
          </p:nvPr>
        </p:nvSpPr>
        <p:spPr/>
        <p:txBody>
          <a:bodyPr/>
          <a:lstStyle/>
          <a:p>
            <a:r>
              <a:rPr lang="en-GB" dirty="0"/>
              <a:t>The machine learning technique I used is regression. I chose regression as my machine learning technique as it makes most sense for the type of data I am working with, and regression would produce the most usable predictions as opposed to classification and clustering, which cannot predict continuous values.</a:t>
            </a:r>
          </a:p>
        </p:txBody>
      </p:sp>
    </p:spTree>
    <p:extLst>
      <p:ext uri="{BB962C8B-B14F-4D97-AF65-F5344CB8AC3E}">
        <p14:creationId xmlns:p14="http://schemas.microsoft.com/office/powerpoint/2010/main" val="185988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C090-23C2-224E-424F-B614902E4F95}"/>
              </a:ext>
            </a:extLst>
          </p:cNvPr>
          <p:cNvSpPr>
            <a:spLocks noGrp="1"/>
          </p:cNvSpPr>
          <p:nvPr>
            <p:ph type="title"/>
          </p:nvPr>
        </p:nvSpPr>
        <p:spPr/>
        <p:txBody>
          <a:bodyPr>
            <a:normAutofit fontScale="90000"/>
          </a:bodyPr>
          <a:lstStyle/>
          <a:p>
            <a:r>
              <a:rPr lang="en-GB" dirty="0"/>
              <a:t>Description of Machine Learning models employed</a:t>
            </a:r>
          </a:p>
        </p:txBody>
      </p:sp>
      <p:sp>
        <p:nvSpPr>
          <p:cNvPr id="3" name="Content Placeholder 2">
            <a:extLst>
              <a:ext uri="{FF2B5EF4-FFF2-40B4-BE49-F238E27FC236}">
                <a16:creationId xmlns:a16="http://schemas.microsoft.com/office/drawing/2014/main" id="{52301492-543F-14FF-2804-36B588D96C70}"/>
              </a:ext>
            </a:extLst>
          </p:cNvPr>
          <p:cNvSpPr>
            <a:spLocks noGrp="1"/>
          </p:cNvSpPr>
          <p:nvPr>
            <p:ph idx="1"/>
          </p:nvPr>
        </p:nvSpPr>
        <p:spPr/>
        <p:txBody>
          <a:bodyPr>
            <a:normAutofit/>
          </a:bodyPr>
          <a:lstStyle/>
          <a:p>
            <a:r>
              <a:rPr lang="en-GB" dirty="0"/>
              <a:t>I have decided to use three machine learning models for my data analysis. One model is a linear regression model, one is a neural network (multi-layer perceptron) regressor model and the other is a random forest regressor model.</a:t>
            </a:r>
          </a:p>
        </p:txBody>
      </p:sp>
    </p:spTree>
    <p:extLst>
      <p:ext uri="{BB962C8B-B14F-4D97-AF65-F5344CB8AC3E}">
        <p14:creationId xmlns:p14="http://schemas.microsoft.com/office/powerpoint/2010/main" val="995693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04392-21AE-19D7-D877-E2A319DF235A}"/>
              </a:ext>
            </a:extLst>
          </p:cNvPr>
          <p:cNvSpPr>
            <a:spLocks noGrp="1"/>
          </p:cNvSpPr>
          <p:nvPr>
            <p:ph type="title"/>
          </p:nvPr>
        </p:nvSpPr>
        <p:spPr/>
        <p:txBody>
          <a:bodyPr/>
          <a:lstStyle/>
          <a:p>
            <a:r>
              <a:rPr lang="en-GB" dirty="0"/>
              <a:t>Training the Models</a:t>
            </a:r>
          </a:p>
        </p:txBody>
      </p:sp>
      <p:pic>
        <p:nvPicPr>
          <p:cNvPr id="5" name="Content Placeholder 4" descr="A screenshot of a computer program&#10;&#10;Description automatically generated">
            <a:extLst>
              <a:ext uri="{FF2B5EF4-FFF2-40B4-BE49-F238E27FC236}">
                <a16:creationId xmlns:a16="http://schemas.microsoft.com/office/drawing/2014/main" id="{FA4A04C1-7BFA-735E-FE12-568F365D19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240" y="2293938"/>
            <a:ext cx="5296714" cy="3651250"/>
          </a:xfrm>
        </p:spPr>
      </p:pic>
      <p:sp>
        <p:nvSpPr>
          <p:cNvPr id="6" name="TextBox 5">
            <a:extLst>
              <a:ext uri="{FF2B5EF4-FFF2-40B4-BE49-F238E27FC236}">
                <a16:creationId xmlns:a16="http://schemas.microsoft.com/office/drawing/2014/main" id="{4F5601B5-7D5E-F10D-09A2-0791975D4EB0}"/>
              </a:ext>
            </a:extLst>
          </p:cNvPr>
          <p:cNvSpPr txBox="1"/>
          <p:nvPr/>
        </p:nvSpPr>
        <p:spPr>
          <a:xfrm>
            <a:off x="7305964" y="2293938"/>
            <a:ext cx="3384847" cy="1754326"/>
          </a:xfrm>
          <a:prstGeom prst="rect">
            <a:avLst/>
          </a:prstGeom>
          <a:noFill/>
        </p:spPr>
        <p:txBody>
          <a:bodyPr wrap="square" rtlCol="0">
            <a:spAutoFit/>
          </a:bodyPr>
          <a:lstStyle/>
          <a:p>
            <a:r>
              <a:rPr lang="en-GB" dirty="0"/>
              <a:t>The image on the left shows how I trained the models. I used the </a:t>
            </a:r>
            <a:r>
              <a:rPr lang="en-GB" dirty="0" err="1"/>
              <a:t>sklearn</a:t>
            </a:r>
            <a:r>
              <a:rPr lang="en-GB" dirty="0"/>
              <a:t> library, which provides me with the various models that I can use. </a:t>
            </a:r>
          </a:p>
        </p:txBody>
      </p:sp>
    </p:spTree>
    <p:extLst>
      <p:ext uri="{BB962C8B-B14F-4D97-AF65-F5344CB8AC3E}">
        <p14:creationId xmlns:p14="http://schemas.microsoft.com/office/powerpoint/2010/main" val="1280518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B4E54-24D7-9218-7157-EC50633C9FDF}"/>
              </a:ext>
            </a:extLst>
          </p:cNvPr>
          <p:cNvSpPr>
            <a:spLocks noGrp="1"/>
          </p:cNvSpPr>
          <p:nvPr>
            <p:ph type="title"/>
          </p:nvPr>
        </p:nvSpPr>
        <p:spPr/>
        <p:txBody>
          <a:bodyPr/>
          <a:lstStyle/>
          <a:p>
            <a:r>
              <a:rPr lang="en-GB" dirty="0"/>
              <a:t>Data Analysis and Results Overview</a:t>
            </a:r>
          </a:p>
        </p:txBody>
      </p:sp>
      <p:pic>
        <p:nvPicPr>
          <p:cNvPr id="18" name="Content Placeholder 17" descr="A screenshot of a computer code&#10;&#10;Description automatically generated">
            <a:extLst>
              <a:ext uri="{FF2B5EF4-FFF2-40B4-BE49-F238E27FC236}">
                <a16:creationId xmlns:a16="http://schemas.microsoft.com/office/drawing/2014/main" id="{E6022904-72F1-CA13-1DCC-58B36AE06E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240" y="2286953"/>
            <a:ext cx="3805798" cy="1494472"/>
          </a:xfrm>
        </p:spPr>
      </p:pic>
      <p:sp>
        <p:nvSpPr>
          <p:cNvPr id="19" name="TextBox 18">
            <a:extLst>
              <a:ext uri="{FF2B5EF4-FFF2-40B4-BE49-F238E27FC236}">
                <a16:creationId xmlns:a16="http://schemas.microsoft.com/office/drawing/2014/main" id="{7B5A2EC1-EBA5-6DE6-5BD3-063E2B4F3D48}"/>
              </a:ext>
            </a:extLst>
          </p:cNvPr>
          <p:cNvSpPr txBox="1"/>
          <p:nvPr/>
        </p:nvSpPr>
        <p:spPr>
          <a:xfrm>
            <a:off x="5809673" y="2286953"/>
            <a:ext cx="4881138" cy="3693319"/>
          </a:xfrm>
          <a:prstGeom prst="rect">
            <a:avLst/>
          </a:prstGeom>
          <a:noFill/>
        </p:spPr>
        <p:txBody>
          <a:bodyPr wrap="square" rtlCol="0">
            <a:spAutoFit/>
          </a:bodyPr>
          <a:lstStyle/>
          <a:p>
            <a:r>
              <a:rPr lang="en-GB" dirty="0"/>
              <a:t>The image on the left displays the R-squared (R2) scores of the three models. As shown, all of the values are very close together. They are all above 0.999, with the LR model having the highest accuracy at 0.99981 (to 5 decimal places), then the NN model (MLP regressor) having an R2 score of 0.99979, and the RF regressor model having an accuracy of 0.99975. The values being so close to 1 suggests that all of these models are performing extremely well on the dataset.</a:t>
            </a:r>
          </a:p>
        </p:txBody>
      </p:sp>
    </p:spTree>
    <p:extLst>
      <p:ext uri="{BB962C8B-B14F-4D97-AF65-F5344CB8AC3E}">
        <p14:creationId xmlns:p14="http://schemas.microsoft.com/office/powerpoint/2010/main" val="2449915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1AF3-09BA-C6D5-486B-F8B9B9D98BED}"/>
              </a:ext>
            </a:extLst>
          </p:cNvPr>
          <p:cNvSpPr>
            <a:spLocks noGrp="1"/>
          </p:cNvSpPr>
          <p:nvPr>
            <p:ph type="title"/>
          </p:nvPr>
        </p:nvSpPr>
        <p:spPr/>
        <p:txBody>
          <a:bodyPr/>
          <a:lstStyle/>
          <a:p>
            <a:r>
              <a:rPr lang="en-GB" dirty="0"/>
              <a:t>Data Analysis and Results Overview</a:t>
            </a:r>
          </a:p>
        </p:txBody>
      </p:sp>
      <p:pic>
        <p:nvPicPr>
          <p:cNvPr id="5" name="Content Placeholder 4" descr="A graph showing a graph of values&#10;&#10;Description automatically generated with medium confidence">
            <a:extLst>
              <a:ext uri="{FF2B5EF4-FFF2-40B4-BE49-F238E27FC236}">
                <a16:creationId xmlns:a16="http://schemas.microsoft.com/office/drawing/2014/main" id="{6D291871-8D61-6E1B-A4EE-04B1238A13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240" y="2274888"/>
            <a:ext cx="4883711" cy="3651250"/>
          </a:xfrm>
        </p:spPr>
      </p:pic>
    </p:spTree>
    <p:extLst>
      <p:ext uri="{BB962C8B-B14F-4D97-AF65-F5344CB8AC3E}">
        <p14:creationId xmlns:p14="http://schemas.microsoft.com/office/powerpoint/2010/main" val="2553904508"/>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213B39"/>
      </a:dk2>
      <a:lt2>
        <a:srgbClr val="E2E8E7"/>
      </a:lt2>
      <a:accent1>
        <a:srgbClr val="EA7281"/>
      </a:accent1>
      <a:accent2>
        <a:srgbClr val="E67D53"/>
      </a:accent2>
      <a:accent3>
        <a:srgbClr val="C89F3B"/>
      </a:accent3>
      <a:accent4>
        <a:srgbClr val="9DAB3D"/>
      </a:accent4>
      <a:accent5>
        <a:srgbClr val="7BB44B"/>
      </a:accent5>
      <a:accent6>
        <a:srgbClr val="3EBA38"/>
      </a:accent6>
      <a:hlink>
        <a:srgbClr val="568E87"/>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2315</TotalTime>
  <Words>617</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Meiryo</vt:lpstr>
      <vt:lpstr>Arial</vt:lpstr>
      <vt:lpstr>Corbel</vt:lpstr>
      <vt:lpstr>SketchLinesVTI</vt:lpstr>
      <vt:lpstr>Learning from Data Coursework Presentation</vt:lpstr>
      <vt:lpstr>Research Question</vt:lpstr>
      <vt:lpstr>Introduction to my Dataset</vt:lpstr>
      <vt:lpstr>Preprocessing</vt:lpstr>
      <vt:lpstr>The type of Machine Learning Technique Used</vt:lpstr>
      <vt:lpstr>Description of Machine Learning models employed</vt:lpstr>
      <vt:lpstr>Training the Models</vt:lpstr>
      <vt:lpstr>Data Analysis and Results Overview</vt:lpstr>
      <vt:lpstr>Data Analysis and Results Overview</vt:lpstr>
      <vt:lpstr>Data Analysis and Results Overview</vt:lpstr>
      <vt:lpstr>Data Analysis and Results Overview</vt:lpstr>
      <vt:lpstr>Limitations of my data and chosen methods</vt:lpstr>
      <vt:lpstr>Concluding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Kurian, Reuben</dc:creator>
  <cp:lastModifiedBy>Kurian, Reuben</cp:lastModifiedBy>
  <cp:revision>61</cp:revision>
  <dcterms:created xsi:type="dcterms:W3CDTF">2023-12-03T23:54:06Z</dcterms:created>
  <dcterms:modified xsi:type="dcterms:W3CDTF">2023-12-06T03:01:07Z</dcterms:modified>
</cp:coreProperties>
</file>