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6858000" cy="9906000" type="A4"/>
  <p:notesSz cx="6858000" cy="9906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26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070860"/>
            <a:ext cx="5829300" cy="2080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0"/>
            <a:ext cx="4800600" cy="247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858000" cy="9906000"/>
          </a:xfrm>
          <a:custGeom>
            <a:avLst/>
            <a:gdLst/>
            <a:ahLst/>
            <a:cxnLst/>
            <a:rect l="l" t="t" r="r" b="b"/>
            <a:pathLst>
              <a:path w="6858000" h="9906000">
                <a:moveTo>
                  <a:pt x="6858000" y="0"/>
                </a:moveTo>
                <a:lnTo>
                  <a:pt x="0" y="0"/>
                </a:lnTo>
                <a:lnTo>
                  <a:pt x="0" y="9905999"/>
                </a:lnTo>
                <a:lnTo>
                  <a:pt x="6858000" y="9905999"/>
                </a:lnTo>
                <a:lnTo>
                  <a:pt x="685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396240"/>
            <a:ext cx="6172200" cy="158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278380"/>
            <a:ext cx="617220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6"/>
            <a:ext cx="6858000" cy="38783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4221" y="4986020"/>
            <a:ext cx="491934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Hello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welcome,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name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lang="en-US" sz="1200" spc="-20" dirty="0">
                <a:latin typeface="Arial MT"/>
                <a:cs typeface="Arial MT"/>
              </a:rPr>
              <a:t>Reuel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today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presenting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to </a:t>
            </a:r>
            <a:r>
              <a:rPr sz="1200" dirty="0">
                <a:latin typeface="Arial MT"/>
                <a:cs typeface="Arial MT"/>
              </a:rPr>
              <a:t>you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results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Analytics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task.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43525" cy="3497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summarize: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03299"/>
              </a:lnSpc>
              <a:spcBef>
                <a:spcPts val="1320"/>
              </a:spcBef>
            </a:pP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tackled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task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found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top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popular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categories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asked,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but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also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went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step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further.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Arial MT"/>
              <a:cs typeface="Arial MT"/>
            </a:endParaRPr>
          </a:p>
          <a:p>
            <a:pPr marL="12700" marR="361950" indent="93345">
              <a:lnSpc>
                <a:spcPts val="1390"/>
              </a:lnSpc>
              <a:buChar char="-"/>
              <a:tabLst>
                <a:tab pos="106045" algn="l"/>
              </a:tabLst>
            </a:pP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found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animals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science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two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popular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categories, </a:t>
            </a:r>
            <a:r>
              <a:rPr sz="1200" dirty="0">
                <a:latin typeface="Arial MT"/>
                <a:cs typeface="Arial MT"/>
              </a:rPr>
              <a:t>suggesting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users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like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"real-</a:t>
            </a:r>
            <a:r>
              <a:rPr sz="1200" dirty="0">
                <a:latin typeface="Arial MT"/>
                <a:cs typeface="Arial MT"/>
              </a:rPr>
              <a:t>life"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"factual"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content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-"/>
            </a:pPr>
            <a:endParaRPr sz="1200">
              <a:latin typeface="Arial MT"/>
              <a:cs typeface="Arial MT"/>
            </a:endParaRPr>
          </a:p>
          <a:p>
            <a:pPr marL="12700" marR="81280" indent="93345">
              <a:lnSpc>
                <a:spcPct val="100000"/>
              </a:lnSpc>
              <a:buChar char="-"/>
              <a:tabLst>
                <a:tab pos="106045" algn="l"/>
              </a:tabLst>
            </a:pPr>
            <a:r>
              <a:rPr sz="1200" dirty="0">
                <a:latin typeface="Arial MT"/>
                <a:cs typeface="Arial MT"/>
              </a:rPr>
              <a:t>We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also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found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food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common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theme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amongst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popular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content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popular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food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category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healthy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eating.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could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signal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to </a:t>
            </a:r>
            <a:r>
              <a:rPr sz="1200" dirty="0">
                <a:latin typeface="Arial MT"/>
                <a:cs typeface="Arial MT"/>
              </a:rPr>
              <a:t>show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people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platform,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could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</a:t>
            </a:r>
            <a:r>
              <a:rPr sz="1200" spc="-20" dirty="0">
                <a:latin typeface="Arial MT"/>
                <a:cs typeface="Arial MT"/>
              </a:rPr>
              <a:t> this </a:t>
            </a:r>
            <a:r>
              <a:rPr sz="1200" dirty="0">
                <a:latin typeface="Arial MT"/>
                <a:cs typeface="Arial MT"/>
              </a:rPr>
              <a:t>insight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boost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engagement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even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further.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example,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could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run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a </a:t>
            </a:r>
            <a:r>
              <a:rPr sz="1200" dirty="0">
                <a:latin typeface="Arial MT"/>
                <a:cs typeface="Arial MT"/>
              </a:rPr>
              <a:t>campaign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content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focused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category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work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healthy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eating </a:t>
            </a:r>
            <a:r>
              <a:rPr sz="1200" dirty="0">
                <a:latin typeface="Arial MT"/>
                <a:cs typeface="Arial MT"/>
              </a:rPr>
              <a:t>brands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promote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content.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-"/>
            </a:pPr>
            <a:endParaRPr sz="1200">
              <a:latin typeface="Arial MT"/>
              <a:cs typeface="Arial MT"/>
            </a:endParaRPr>
          </a:p>
          <a:p>
            <a:pPr marL="12700" marR="229235" indent="93345" algn="just">
              <a:lnSpc>
                <a:spcPct val="99400"/>
              </a:lnSpc>
              <a:buChar char="-"/>
              <a:tabLst>
                <a:tab pos="106045" algn="l"/>
              </a:tabLst>
            </a:pPr>
            <a:r>
              <a:rPr sz="1200" dirty="0">
                <a:latin typeface="Arial MT"/>
                <a:cs typeface="Arial MT"/>
              </a:rPr>
              <a:t>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much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analysis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insightful,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ready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take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next </a:t>
            </a:r>
            <a:r>
              <a:rPr sz="1200" dirty="0">
                <a:latin typeface="Arial MT"/>
                <a:cs typeface="Arial MT"/>
              </a:rPr>
              <a:t>stage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expertise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within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Accenture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help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realize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these </a:t>
            </a:r>
            <a:r>
              <a:rPr sz="1200" dirty="0">
                <a:latin typeface="Arial MT"/>
                <a:cs typeface="Arial MT"/>
              </a:rPr>
              <a:t>kinds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insights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production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across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organization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real-</a:t>
            </a:r>
            <a:r>
              <a:rPr sz="1200" dirty="0">
                <a:latin typeface="Arial MT"/>
                <a:cs typeface="Arial MT"/>
              </a:rPr>
              <a:t>time.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We </a:t>
            </a:r>
            <a:r>
              <a:rPr sz="1200" dirty="0">
                <a:latin typeface="Arial MT"/>
                <a:cs typeface="Arial MT"/>
              </a:rPr>
              <a:t>would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love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help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this.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2"/>
            <a:ext cx="6858000" cy="38783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73828"/>
            <a:ext cx="532066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Thank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much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listening,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please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feel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ask </a:t>
            </a:r>
            <a:r>
              <a:rPr sz="1800" dirty="0">
                <a:latin typeface="Calibri"/>
                <a:cs typeface="Calibri"/>
              </a:rPr>
              <a:t>any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questions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20" dirty="0">
                <a:latin typeface="Calibri"/>
                <a:cs typeface="Calibri"/>
              </a:rPr>
              <a:t> have!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0"/>
            <a:ext cx="6858000" cy="38783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19395" cy="3497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Today's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agenda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10" dirty="0">
                <a:latin typeface="Arial MT"/>
                <a:cs typeface="Arial MT"/>
              </a:rPr>
              <a:t> follows:</a:t>
            </a:r>
            <a:endParaRPr sz="1200">
              <a:latin typeface="Arial MT"/>
              <a:cs typeface="Arial MT"/>
            </a:endParaRPr>
          </a:p>
          <a:p>
            <a:pPr marL="12700" marR="255270" indent="169545">
              <a:lnSpc>
                <a:spcPct val="103299"/>
              </a:lnSpc>
              <a:spcBef>
                <a:spcPts val="1320"/>
              </a:spcBef>
              <a:buAutoNum type="arabicPeriod"/>
              <a:tabLst>
                <a:tab pos="182245" algn="l"/>
              </a:tabLst>
            </a:pP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recap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overall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project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give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level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understanding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business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problem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we're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tackling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specific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requirements.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12700" marR="5080" indent="169545">
              <a:lnSpc>
                <a:spcPct val="97500"/>
              </a:lnSpc>
              <a:buAutoNum type="arabicPeriod"/>
              <a:tabLst>
                <a:tab pos="182245" algn="l"/>
              </a:tabLst>
            </a:pP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dive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specific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problem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Analytics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team,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have </a:t>
            </a:r>
            <a:r>
              <a:rPr sz="1200" dirty="0">
                <a:latin typeface="Arial MT"/>
                <a:cs typeface="Arial MT"/>
              </a:rPr>
              <a:t>been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focusing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give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some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background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such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big </a:t>
            </a:r>
            <a:r>
              <a:rPr sz="1200" spc="-10" dirty="0">
                <a:latin typeface="Arial MT"/>
                <a:cs typeface="Arial MT"/>
              </a:rPr>
              <a:t>problem.</a:t>
            </a:r>
            <a:endParaRPr sz="1200">
              <a:latin typeface="Arial MT"/>
              <a:cs typeface="Arial MT"/>
            </a:endParaRPr>
          </a:p>
          <a:p>
            <a:pPr marL="12700" marR="184785" indent="169545">
              <a:lnSpc>
                <a:spcPct val="105000"/>
              </a:lnSpc>
              <a:spcBef>
                <a:spcPts val="1365"/>
              </a:spcBef>
              <a:buAutoNum type="arabicPeriod"/>
              <a:tabLst>
                <a:tab pos="182245" algn="l"/>
              </a:tabLst>
            </a:pPr>
            <a:r>
              <a:rPr sz="1200" dirty="0">
                <a:latin typeface="Arial MT"/>
                <a:cs typeface="Arial MT"/>
              </a:rPr>
              <a:t>After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introducing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problem,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over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team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responsible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our </a:t>
            </a:r>
            <a:r>
              <a:rPr sz="1200" dirty="0">
                <a:latin typeface="Arial MT"/>
                <a:cs typeface="Arial MT"/>
              </a:rPr>
              <a:t>side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tackling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0" dirty="0">
                <a:latin typeface="Arial MT"/>
                <a:cs typeface="Arial MT"/>
              </a:rPr>
              <a:t> task.</a:t>
            </a:r>
            <a:endParaRPr sz="1200">
              <a:latin typeface="Arial MT"/>
              <a:cs typeface="Arial MT"/>
            </a:endParaRPr>
          </a:p>
          <a:p>
            <a:pPr marL="12700" marR="139065" indent="169545">
              <a:lnSpc>
                <a:spcPct val="103299"/>
              </a:lnSpc>
              <a:spcBef>
                <a:spcPts val="1325"/>
              </a:spcBef>
              <a:buAutoNum type="arabicPeriod"/>
              <a:tabLst>
                <a:tab pos="182245" algn="l"/>
              </a:tabLst>
            </a:pPr>
            <a:r>
              <a:rPr sz="1200" dirty="0">
                <a:latin typeface="Arial MT"/>
                <a:cs typeface="Arial MT"/>
              </a:rPr>
              <a:t>I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over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high-</a:t>
            </a:r>
            <a:r>
              <a:rPr sz="1200" dirty="0">
                <a:latin typeface="Arial MT"/>
                <a:cs typeface="Arial MT"/>
              </a:rPr>
              <a:t>level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process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followed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complete</a:t>
            </a:r>
            <a:r>
              <a:rPr sz="1200" spc="-20" dirty="0">
                <a:latin typeface="Arial MT"/>
                <a:cs typeface="Arial MT"/>
              </a:rPr>
              <a:t> this </a:t>
            </a:r>
            <a:r>
              <a:rPr sz="1200" dirty="0">
                <a:latin typeface="Arial MT"/>
                <a:cs typeface="Arial MT"/>
              </a:rPr>
              <a:t>task,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complete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clarity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how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tackle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kinds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tasks.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  <a:buFont typeface="Arial MT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12700" marR="250825" indent="169545">
              <a:lnSpc>
                <a:spcPts val="1390"/>
              </a:lnSpc>
              <a:buAutoNum type="arabicPeriod"/>
              <a:tabLst>
                <a:tab pos="182245" algn="l"/>
              </a:tabLst>
            </a:pPr>
            <a:r>
              <a:rPr sz="1200" dirty="0">
                <a:latin typeface="Arial MT"/>
                <a:cs typeface="Arial MT"/>
              </a:rPr>
              <a:t>Finally,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over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important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results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present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a </a:t>
            </a:r>
            <a:r>
              <a:rPr sz="1200" dirty="0">
                <a:latin typeface="Arial MT"/>
                <a:cs typeface="Arial MT"/>
              </a:rPr>
              <a:t>series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insights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visualizatio's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analysis.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wrap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up,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summarize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open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questions.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4"/>
            <a:ext cx="6858000" cy="38783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80990" cy="275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kick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things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recap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engagement.</a:t>
            </a:r>
            <a:endParaRPr sz="1200">
              <a:latin typeface="Arial MT"/>
              <a:cs typeface="Arial MT"/>
            </a:endParaRPr>
          </a:p>
          <a:p>
            <a:pPr marL="12700" marR="83820" algn="just">
              <a:lnSpc>
                <a:spcPct val="100000"/>
              </a:lnSpc>
              <a:spcBef>
                <a:spcPts val="1365"/>
              </a:spcBef>
            </a:pPr>
            <a:r>
              <a:rPr sz="1200" dirty="0">
                <a:latin typeface="Arial MT"/>
                <a:cs typeface="Arial MT"/>
              </a:rPr>
              <a:t>We,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Accenture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embarked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3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month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pilot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Social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Buzz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focus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on </a:t>
            </a:r>
            <a:r>
              <a:rPr sz="1200" dirty="0">
                <a:latin typeface="Arial MT"/>
                <a:cs typeface="Arial MT"/>
              </a:rPr>
              <a:t>3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main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tasks,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aligned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some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biggest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challenges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you're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currently facing.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00800"/>
              </a:lnSpc>
            </a:pPr>
            <a:r>
              <a:rPr sz="1200" dirty="0">
                <a:latin typeface="Arial MT"/>
                <a:cs typeface="Arial MT"/>
              </a:rPr>
              <a:t>Social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Buzz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reached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huge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scale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recent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years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become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recognized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a </a:t>
            </a:r>
            <a:r>
              <a:rPr sz="1200" dirty="0">
                <a:latin typeface="Arial MT"/>
                <a:cs typeface="Arial MT"/>
              </a:rPr>
              <a:t>global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unicorn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company.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help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manage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scale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to </a:t>
            </a:r>
            <a:r>
              <a:rPr sz="1200" dirty="0">
                <a:latin typeface="Arial MT"/>
                <a:cs typeface="Arial MT"/>
              </a:rPr>
              <a:t>guide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right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direction.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200">
              <a:latin typeface="Arial MT"/>
              <a:cs typeface="Arial MT"/>
            </a:endParaRPr>
          </a:p>
          <a:p>
            <a:pPr marL="12700" marR="130810">
              <a:lnSpc>
                <a:spcPct val="98700"/>
              </a:lnSpc>
            </a:pPr>
            <a:r>
              <a:rPr sz="1200" dirty="0">
                <a:latin typeface="Arial MT"/>
                <a:cs typeface="Arial MT"/>
              </a:rPr>
              <a:t>Firstly,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doing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audit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big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practice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sharing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best </a:t>
            </a:r>
            <a:r>
              <a:rPr sz="1200" dirty="0">
                <a:latin typeface="Arial MT"/>
                <a:cs typeface="Arial MT"/>
              </a:rPr>
              <a:t>practices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industry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expertise.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Secondly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guiding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through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a </a:t>
            </a:r>
            <a:r>
              <a:rPr sz="1200" dirty="0">
                <a:latin typeface="Arial MT"/>
                <a:cs typeface="Arial MT"/>
              </a:rPr>
              <a:t>successful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IPO,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which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deep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expertise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knowledge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within</a:t>
            </a:r>
            <a:r>
              <a:rPr sz="1200" spc="-25" dirty="0">
                <a:latin typeface="Arial MT"/>
                <a:cs typeface="Arial MT"/>
              </a:rPr>
              <a:t> our </a:t>
            </a:r>
            <a:r>
              <a:rPr sz="1200" dirty="0">
                <a:latin typeface="Arial MT"/>
                <a:cs typeface="Arial MT"/>
              </a:rPr>
              <a:t>team.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finally,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conducted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analysis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insights </a:t>
            </a:r>
            <a:r>
              <a:rPr sz="1200" dirty="0">
                <a:latin typeface="Arial MT"/>
                <a:cs typeface="Arial MT"/>
              </a:rPr>
              <a:t>regarding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top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popular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categories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content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4"/>
            <a:ext cx="6858000" cy="3878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86705" cy="458851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Focusing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point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mentioned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Analytics </a:t>
            </a:r>
            <a:r>
              <a:rPr sz="1200" dirty="0">
                <a:latin typeface="Arial MT"/>
                <a:cs typeface="Arial MT"/>
              </a:rPr>
              <a:t>team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been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specifically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focused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on.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200">
              <a:latin typeface="Arial MT"/>
              <a:cs typeface="Arial MT"/>
            </a:endParaRPr>
          </a:p>
          <a:p>
            <a:pPr marL="12700" marR="133985">
              <a:lnSpc>
                <a:spcPts val="139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Clearly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such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grand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scale,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such</a:t>
            </a:r>
            <a:r>
              <a:rPr sz="1200" spc="-20" dirty="0">
                <a:latin typeface="Arial MT"/>
                <a:cs typeface="Arial MT"/>
              </a:rPr>
              <a:t> vast </a:t>
            </a:r>
            <a:r>
              <a:rPr sz="1200" dirty="0">
                <a:latin typeface="Arial MT"/>
                <a:cs typeface="Arial MT"/>
              </a:rPr>
              <a:t>amounts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challenges.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give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background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how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much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you've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been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creating: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Arial MT"/>
                <a:cs typeface="Arial MT"/>
              </a:rPr>
              <a:t>-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told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platform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receives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over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100000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posts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which</a:t>
            </a:r>
            <a:endParaRPr sz="1200">
              <a:latin typeface="Arial MT"/>
              <a:cs typeface="Arial MT"/>
            </a:endParaRPr>
          </a:p>
          <a:p>
            <a:pPr marL="12700" marR="115570">
              <a:lnSpc>
                <a:spcPts val="1390"/>
              </a:lnSpc>
              <a:spcBef>
                <a:spcPts val="135"/>
              </a:spcBef>
            </a:pPr>
            <a:r>
              <a:rPr sz="1200" dirty="0">
                <a:latin typeface="Arial MT"/>
                <a:cs typeface="Arial MT"/>
              </a:rPr>
              <a:t>amounts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36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500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000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posts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every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year,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which,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unstructured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data </a:t>
            </a:r>
            <a:r>
              <a:rPr sz="1200" dirty="0">
                <a:latin typeface="Arial MT"/>
                <a:cs typeface="Arial MT"/>
              </a:rPr>
              <a:t>making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hard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make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sense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of.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 marR="83185">
              <a:lnSpc>
                <a:spcPct val="1008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age,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content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king.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Just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look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some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biggest</a:t>
            </a:r>
            <a:r>
              <a:rPr sz="1200" spc="-10" dirty="0">
                <a:latin typeface="Arial MT"/>
                <a:cs typeface="Arial MT"/>
              </a:rPr>
              <a:t> platforms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world,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example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YouTube,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Facebook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Netflix...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content businesses...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But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how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capitalize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when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much?</a:t>
            </a:r>
            <a:endParaRPr sz="1200">
              <a:latin typeface="Arial MT"/>
              <a:cs typeface="Arial MT"/>
            </a:endParaRPr>
          </a:p>
          <a:p>
            <a:pPr marL="12700" marR="36830">
              <a:lnSpc>
                <a:spcPct val="101699"/>
              </a:lnSpc>
              <a:spcBef>
                <a:spcPts val="1345"/>
              </a:spcBef>
            </a:pPr>
            <a:r>
              <a:rPr sz="1200" dirty="0">
                <a:latin typeface="Arial MT"/>
                <a:cs typeface="Arial MT"/>
              </a:rPr>
              <a:t>It's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just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about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harvesting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much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content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possible...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value</a:t>
            </a:r>
            <a:r>
              <a:rPr sz="1200" spc="-25" dirty="0">
                <a:latin typeface="Arial MT"/>
                <a:cs typeface="Arial MT"/>
              </a:rPr>
              <a:t> is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understanding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crunching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content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gain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deeper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understanding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of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audience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therefore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provide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personalized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enjoyable experience.</a:t>
            </a:r>
            <a:endParaRPr sz="1200">
              <a:latin typeface="Arial MT"/>
              <a:cs typeface="Arial MT"/>
            </a:endParaRPr>
          </a:p>
          <a:p>
            <a:pPr marL="12700" marR="62230">
              <a:lnSpc>
                <a:spcPct val="100000"/>
              </a:lnSpc>
              <a:spcBef>
                <a:spcPts val="1370"/>
              </a:spcBef>
            </a:pP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where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analytics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expertise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insights</a:t>
            </a:r>
            <a:r>
              <a:rPr sz="1200" spc="-20" dirty="0">
                <a:latin typeface="Arial MT"/>
                <a:cs typeface="Arial MT"/>
              </a:rPr>
              <a:t> that </a:t>
            </a:r>
            <a:r>
              <a:rPr sz="1200" dirty="0">
                <a:latin typeface="Arial MT"/>
                <a:cs typeface="Arial MT"/>
              </a:rPr>
              <a:t>we've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uncovered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task,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show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exactly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how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take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analytics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production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scale.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4"/>
            <a:ext cx="6858000" cy="3878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58765" cy="2214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1275">
              <a:lnSpc>
                <a:spcPct val="99400"/>
              </a:lnSpc>
              <a:spcBef>
                <a:spcPts val="105"/>
              </a:spcBef>
            </a:pPr>
            <a:r>
              <a:rPr sz="1200" dirty="0">
                <a:latin typeface="Arial MT"/>
                <a:cs typeface="Arial MT"/>
              </a:rPr>
              <a:t>Talking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about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experience,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large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analytics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practice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Accenture </a:t>
            </a:r>
            <a:r>
              <a:rPr sz="1200" dirty="0">
                <a:latin typeface="Arial MT"/>
                <a:cs typeface="Arial MT"/>
              </a:rPr>
              <a:t>but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team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3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people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primarily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focusing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task.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Andrew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Fleming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Chief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Technical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Architect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expertise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really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helped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guide</a:t>
            </a:r>
            <a:r>
              <a:rPr sz="1200" spc="-25" dirty="0">
                <a:latin typeface="Arial MT"/>
                <a:cs typeface="Arial MT"/>
              </a:rPr>
              <a:t> the </a:t>
            </a:r>
            <a:r>
              <a:rPr sz="1200" dirty="0">
                <a:latin typeface="Arial MT"/>
                <a:cs typeface="Arial MT"/>
              </a:rPr>
              <a:t>team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produce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quality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analysis.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97500"/>
              </a:lnSpc>
            </a:pPr>
            <a:r>
              <a:rPr sz="1200" dirty="0">
                <a:latin typeface="Arial MT"/>
                <a:cs typeface="Arial MT"/>
              </a:rPr>
              <a:t>Marcus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Rompton,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senior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principal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worked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worlds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biggest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clients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solving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their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problems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heavily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involved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engineering </a:t>
            </a:r>
            <a:r>
              <a:rPr sz="1200" dirty="0">
                <a:latin typeface="Arial MT"/>
                <a:cs typeface="Arial MT"/>
              </a:rPr>
              <a:t>side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project.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 marR="61594">
              <a:lnSpc>
                <a:spcPct val="100800"/>
              </a:lnSpc>
            </a:pP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finally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myself,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[NAME],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solely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responsible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taking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leadership </a:t>
            </a:r>
            <a:r>
              <a:rPr sz="1200" dirty="0">
                <a:latin typeface="Arial MT"/>
                <a:cs typeface="Arial MT"/>
              </a:rPr>
              <a:t>guidance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delivering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quality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insights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raw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datasets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turning </a:t>
            </a:r>
            <a:r>
              <a:rPr sz="1200" dirty="0">
                <a:latin typeface="Arial MT"/>
                <a:cs typeface="Arial MT"/>
              </a:rPr>
              <a:t>these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decisions.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4"/>
            <a:ext cx="6858000" cy="38783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68290" cy="404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So,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how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tackle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10" dirty="0">
                <a:latin typeface="Arial MT"/>
                <a:cs typeface="Arial MT"/>
              </a:rPr>
              <a:t> problem?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1200" dirty="0">
                <a:latin typeface="Arial MT"/>
                <a:cs typeface="Arial MT"/>
              </a:rPr>
              <a:t>Well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approached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steps: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 marR="5080" indent="169545">
              <a:lnSpc>
                <a:spcPct val="100800"/>
              </a:lnSpc>
              <a:buAutoNum type="arabicPeriod"/>
              <a:tabLst>
                <a:tab pos="182245" algn="l"/>
              </a:tabLst>
            </a:pP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understanding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key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success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project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understand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detail.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took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understand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domain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business.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 MT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12700" marR="88265" indent="16954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182245" algn="l"/>
              </a:tabLst>
            </a:pP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cleaning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after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understanding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cleaned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available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datasets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thought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about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what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ideal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dataset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should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look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like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for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problem.</a:t>
            </a:r>
            <a:endParaRPr sz="1200">
              <a:latin typeface="Arial MT"/>
              <a:cs typeface="Arial MT"/>
            </a:endParaRPr>
          </a:p>
          <a:p>
            <a:pPr marL="12700" marR="135255" indent="169545">
              <a:lnSpc>
                <a:spcPct val="100000"/>
              </a:lnSpc>
              <a:spcBef>
                <a:spcPts val="1365"/>
              </a:spcBef>
              <a:buAutoNum type="arabicPeriod"/>
              <a:tabLst>
                <a:tab pos="182245" algn="l"/>
              </a:tabLst>
            </a:pP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modelling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After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ensuring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clean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analysis,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needed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process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dataset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precisely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answer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business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questions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produce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results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needed.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 MT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12700" marR="41275" indent="16954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182245" algn="l"/>
              </a:tabLst>
            </a:pP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analysis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new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dataset,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analytical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expertise</a:t>
            </a:r>
            <a:r>
              <a:rPr sz="1200" spc="-25" dirty="0">
                <a:latin typeface="Arial MT"/>
                <a:cs typeface="Arial MT"/>
              </a:rPr>
              <a:t> to </a:t>
            </a:r>
            <a:r>
              <a:rPr sz="1200" dirty="0">
                <a:latin typeface="Arial MT"/>
                <a:cs typeface="Arial MT"/>
              </a:rPr>
              <a:t>uncover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insights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dataset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produce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visualizations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describe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the </a:t>
            </a:r>
            <a:r>
              <a:rPr sz="1200" spc="-10" dirty="0">
                <a:latin typeface="Arial MT"/>
                <a:cs typeface="Arial MT"/>
              </a:rPr>
              <a:t>insights.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  <a:buFont typeface="Arial MT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12700" marR="50800" indent="169545">
              <a:lnSpc>
                <a:spcPts val="1390"/>
              </a:lnSpc>
              <a:buAutoNum type="arabicPeriod"/>
              <a:tabLst>
                <a:tab pos="182245" algn="l"/>
              </a:tabLst>
            </a:pP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finally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these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insights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unlock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decisions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make </a:t>
            </a:r>
            <a:r>
              <a:rPr sz="1200" dirty="0">
                <a:latin typeface="Arial MT"/>
                <a:cs typeface="Arial MT"/>
              </a:rPr>
              <a:t>recommendations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next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steps.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4"/>
            <a:ext cx="6858000" cy="3878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28285" cy="2393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2550">
              <a:lnSpc>
                <a:spcPct val="97500"/>
              </a:lnSpc>
              <a:spcBef>
                <a:spcPts val="135"/>
              </a:spcBef>
            </a:pP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found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total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16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unique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categories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posts </a:t>
            </a:r>
            <a:r>
              <a:rPr sz="1200" dirty="0">
                <a:latin typeface="Arial MT"/>
                <a:cs typeface="Arial MT"/>
              </a:rPr>
              <a:t>across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sample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dataset.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includes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things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such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Food,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Science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 </a:t>
            </a:r>
            <a:r>
              <a:rPr sz="1200" spc="-10" dirty="0">
                <a:latin typeface="Arial MT"/>
                <a:cs typeface="Arial MT"/>
              </a:rPr>
              <a:t>Animals.</a:t>
            </a:r>
            <a:endParaRPr sz="1200">
              <a:latin typeface="Arial MT"/>
              <a:cs typeface="Arial MT"/>
            </a:endParaRPr>
          </a:p>
          <a:p>
            <a:pPr marL="12700" marR="51435">
              <a:lnSpc>
                <a:spcPct val="105000"/>
              </a:lnSpc>
              <a:spcBef>
                <a:spcPts val="1370"/>
              </a:spcBef>
            </a:pPr>
            <a:r>
              <a:rPr sz="1200" dirty="0">
                <a:latin typeface="Arial MT"/>
                <a:cs typeface="Arial MT"/>
              </a:rPr>
              <a:t>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well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1897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reactions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just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animal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category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alone! </a:t>
            </a:r>
            <a:r>
              <a:rPr sz="1200" dirty="0">
                <a:latin typeface="Arial MT"/>
                <a:cs typeface="Arial MT"/>
              </a:rPr>
              <a:t>People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obviously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really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like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animals!</a:t>
            </a:r>
            <a:endParaRPr sz="1200">
              <a:latin typeface="Arial MT"/>
              <a:cs typeface="Arial MT"/>
            </a:endParaRPr>
          </a:p>
          <a:p>
            <a:pPr marL="12700" marR="165100">
              <a:lnSpc>
                <a:spcPct val="100000"/>
              </a:lnSpc>
              <a:spcBef>
                <a:spcPts val="1365"/>
              </a:spcBef>
            </a:pP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also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common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month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users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within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January.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This </a:t>
            </a:r>
            <a:r>
              <a:rPr sz="1200" dirty="0">
                <a:latin typeface="Arial MT"/>
                <a:cs typeface="Arial MT"/>
              </a:rPr>
              <a:t>aligns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seasonal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trends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social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media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users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feel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need</a:t>
            </a:r>
            <a:r>
              <a:rPr sz="1200" spc="-25" dirty="0">
                <a:latin typeface="Arial MT"/>
                <a:cs typeface="Arial MT"/>
              </a:rPr>
              <a:t> to </a:t>
            </a:r>
            <a:r>
              <a:rPr sz="1200" dirty="0">
                <a:latin typeface="Arial MT"/>
                <a:cs typeface="Arial MT"/>
              </a:rPr>
              <a:t>reconnect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people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after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calendar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events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such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Christmas.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ts val="1420"/>
              </a:lnSpc>
            </a:pPr>
            <a:r>
              <a:rPr sz="1200" dirty="0">
                <a:latin typeface="Arial MT"/>
                <a:cs typeface="Arial MT"/>
              </a:rPr>
              <a:t>But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now,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main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question...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which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is...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top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popular </a:t>
            </a:r>
            <a:r>
              <a:rPr sz="1200" dirty="0">
                <a:latin typeface="Arial MT"/>
                <a:cs typeface="Arial MT"/>
              </a:rPr>
              <a:t>categories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posts?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3"/>
            <a:ext cx="6858000" cy="38783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82895" cy="2393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77470">
              <a:lnSpc>
                <a:spcPct val="97500"/>
              </a:lnSpc>
              <a:spcBef>
                <a:spcPts val="135"/>
              </a:spcBef>
            </a:pP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analysis,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top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popular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categories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posts </a:t>
            </a:r>
            <a:r>
              <a:rPr sz="1200" dirty="0">
                <a:latin typeface="Arial MT"/>
                <a:cs typeface="Arial MT"/>
              </a:rPr>
              <a:t>were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animals,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science,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healthy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eating,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technology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food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descending order.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 MT"/>
              <a:cs typeface="Arial MT"/>
            </a:endParaRPr>
          </a:p>
          <a:p>
            <a:pPr marL="12700" marR="140970">
              <a:lnSpc>
                <a:spcPct val="1008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Animals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aggregate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popularity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score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around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74965.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very </a:t>
            </a:r>
            <a:r>
              <a:rPr sz="1200" dirty="0">
                <a:latin typeface="Arial MT"/>
                <a:cs typeface="Arial MT"/>
              </a:rPr>
              <a:t>interesting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both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food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healthy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eating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within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top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really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shows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food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highly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engaging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content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category.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Healthy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eating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ranks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slightly </a:t>
            </a:r>
            <a:r>
              <a:rPr sz="1200" dirty="0">
                <a:latin typeface="Arial MT"/>
                <a:cs typeface="Arial MT"/>
              </a:rPr>
              <a:t>higher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food,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perhaps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skewed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towards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healthy </a:t>
            </a:r>
            <a:r>
              <a:rPr sz="1200" dirty="0">
                <a:latin typeface="Arial MT"/>
                <a:cs typeface="Arial MT"/>
              </a:rPr>
              <a:t>eaters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health-</a:t>
            </a:r>
            <a:r>
              <a:rPr sz="1200" dirty="0">
                <a:latin typeface="Arial MT"/>
                <a:cs typeface="Arial MT"/>
              </a:rPr>
              <a:t>conscious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people.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975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Finally,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also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interesting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science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technology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too.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suggest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people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enjoy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consuming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factual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content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snippets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content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they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learn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something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from.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2"/>
            <a:ext cx="6858000" cy="38783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21" y="4986020"/>
            <a:ext cx="5386070" cy="2037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76530">
              <a:lnSpc>
                <a:spcPct val="99400"/>
              </a:lnSpc>
              <a:spcBef>
                <a:spcPts val="105"/>
              </a:spcBef>
            </a:pPr>
            <a:r>
              <a:rPr sz="1200" dirty="0">
                <a:latin typeface="Arial MT"/>
                <a:cs typeface="Arial MT"/>
              </a:rPr>
              <a:t>Additionally,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chart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%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split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popularity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between</a:t>
            </a:r>
            <a:r>
              <a:rPr sz="1200" spc="-25" dirty="0">
                <a:latin typeface="Arial MT"/>
                <a:cs typeface="Arial MT"/>
              </a:rPr>
              <a:t> the </a:t>
            </a:r>
            <a:r>
              <a:rPr sz="1200" dirty="0">
                <a:latin typeface="Arial MT"/>
                <a:cs typeface="Arial MT"/>
              </a:rPr>
              <a:t>top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categories.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much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difference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between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share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each </a:t>
            </a:r>
            <a:r>
              <a:rPr sz="1200" dirty="0">
                <a:latin typeface="Arial MT"/>
                <a:cs typeface="Arial MT"/>
              </a:rPr>
              <a:t>category,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however,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difference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between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1st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popular,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animals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popular,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science,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largest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gap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equal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1.1%.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In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terms,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could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suggest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popular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category,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animals,</a:t>
            </a:r>
            <a:r>
              <a:rPr sz="1200" spc="5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tailing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away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categories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continue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get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-25" dirty="0">
                <a:latin typeface="Arial MT"/>
                <a:cs typeface="Arial MT"/>
              </a:rPr>
              <a:t> and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popular.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avoid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issue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where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content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category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consumes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entire </a:t>
            </a:r>
            <a:r>
              <a:rPr sz="1200" dirty="0">
                <a:latin typeface="Arial MT"/>
                <a:cs typeface="Arial MT"/>
              </a:rPr>
              <a:t>platform,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important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ensure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algorithms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used</a:t>
            </a:r>
            <a:r>
              <a:rPr sz="1200" spc="-25" dirty="0">
                <a:latin typeface="Arial MT"/>
                <a:cs typeface="Arial MT"/>
              </a:rPr>
              <a:t> to</a:t>
            </a:r>
            <a:r>
              <a:rPr sz="1200" spc="5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govern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content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platform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gives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fair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balance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content</a:t>
            </a:r>
            <a:r>
              <a:rPr sz="1200" spc="5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categories.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792"/>
            <a:ext cx="6858000" cy="38783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1387</Words>
  <Application>Microsoft Office PowerPoint</Application>
  <PresentationFormat>A4 Paper (210x297 mm)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 MT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Reuel Almeida Chinan</cp:lastModifiedBy>
  <cp:revision>1</cp:revision>
  <dcterms:created xsi:type="dcterms:W3CDTF">2024-06-09T06:39:15Z</dcterms:created>
  <dcterms:modified xsi:type="dcterms:W3CDTF">2024-06-09T06:43:55Z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2024-06-09T00:00:00Z</vt:filetime>
  </property>
  <property fmtid="{D5CDD505-2E9C-101B-9397-08002B2CF9AE}" pid="4" name="Producer">
    <vt:lpwstr>macOS Version 10.15.6 (Build 19G2021) Quartz PDFContext</vt:lpwstr>
  </property>
</Properties>
</file>