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 id="2147483705" r:id="rId54"/>
    <p:sldLayoutId id="2147483706" r:id="rId55"/>
    <p:sldLayoutId id="2147483707" r:id="rId56"/>
    <p:sldLayoutId id="2147483708" r:id="rId57"/>
    <p:sldLayoutId id="2147483709" r:id="rId58"/>
    <p:sldLayoutId id="2147483710" r:id="rId59"/>
    <p:sldLayoutId id="2147483711" r:id="rId60"/>
    <p:sldLayoutId id="2147483712" r:id="rId61"/>
    <p:sldLayoutId id="2147483713" r:id="rId62"/>
    <p:sldLayoutId id="2147483714" r:id="rId63"/>
    <p:sldLayoutId id="2147483715" r:id="rId64"/>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1D8662E-D66F-6F15-E4AE-98984E622A26}"/>
              </a:ext>
            </a:extLst>
          </p:cNvPr>
          <p:cNvSpPr>
            <a:spLocks noGrp="1"/>
          </p:cNvSpPr>
          <p:nvPr>
            <p:ph type="subTitle" idx="3"/>
          </p:nvPr>
        </p:nvSpPr>
        <p:spPr>
          <a:xfrm>
            <a:off x="733957" y="2791993"/>
            <a:ext cx="6868800" cy="436195"/>
          </a:xfrm>
        </p:spPr>
        <p:txBody>
          <a:bodyPr/>
          <a:lstStyle/>
          <a:p>
            <a:r>
              <a:rPr lang="en-US" dirty="0"/>
              <a:t>Project Progress and Key Findings</a:t>
            </a:r>
            <a:endParaRPr lang="en-IN" dirty="0"/>
          </a:p>
        </p:txBody>
      </p:sp>
      <p:sp>
        <p:nvSpPr>
          <p:cNvPr id="6" name="Rectangle 1">
            <a:extLst>
              <a:ext uri="{FF2B5EF4-FFF2-40B4-BE49-F238E27FC236}">
                <a16:creationId xmlns:a16="http://schemas.microsoft.com/office/drawing/2014/main" id="{509E1FBB-59F5-7E94-9DC1-E100F05935B9}"/>
              </a:ext>
            </a:extLst>
          </p:cNvPr>
          <p:cNvSpPr>
            <a:spLocks noGrp="1" noChangeArrowheads="1"/>
          </p:cNvSpPr>
          <p:nvPr>
            <p:ph type="ctrTitle"/>
          </p:nvPr>
        </p:nvSpPr>
        <p:spPr bwMode="auto">
          <a:xfrm>
            <a:off x="663571" y="1813918"/>
            <a:ext cx="77764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2"/>
                </a:solidFill>
                <a:effectLst/>
                <a:latin typeface="Arial" panose="020B0604020202020204" pitchFamily="34" charset="0"/>
              </a:rPr>
              <a:t>Predictive Model for Customer Churn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5389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1970A3-689F-8B62-C881-C595BA66DEB8}"/>
              </a:ext>
            </a:extLst>
          </p:cNvPr>
          <p:cNvSpPr>
            <a:spLocks noGrp="1"/>
          </p:cNvSpPr>
          <p:nvPr>
            <p:ph type="ctrTitle"/>
          </p:nvPr>
        </p:nvSpPr>
        <p:spPr>
          <a:xfrm>
            <a:off x="1117415" y="1886243"/>
            <a:ext cx="6868800" cy="640648"/>
          </a:xfrm>
        </p:spPr>
        <p:txBody>
          <a:bodyPr>
            <a:normAutofit fontScale="90000"/>
          </a:bodyPr>
          <a:lstStyle/>
          <a:p>
            <a:pPr algn="ctr"/>
            <a:r>
              <a:rPr lang="en-US" dirty="0"/>
              <a:t>Agenda</a:t>
            </a:r>
            <a:endParaRPr lang="en-IN" dirty="0"/>
          </a:p>
        </p:txBody>
      </p:sp>
      <p:sp>
        <p:nvSpPr>
          <p:cNvPr id="6" name="Rectangle 1">
            <a:extLst>
              <a:ext uri="{FF2B5EF4-FFF2-40B4-BE49-F238E27FC236}">
                <a16:creationId xmlns:a16="http://schemas.microsoft.com/office/drawing/2014/main" id="{7F141A61-74D2-E558-0F59-FE2A2273DD73}"/>
              </a:ext>
            </a:extLst>
          </p:cNvPr>
          <p:cNvSpPr>
            <a:spLocks noGrp="1" noChangeArrowheads="1"/>
          </p:cNvSpPr>
          <p:nvPr>
            <p:ph type="subTitle" idx="3"/>
          </p:nvPr>
        </p:nvSpPr>
        <p:spPr bwMode="auto">
          <a:xfrm>
            <a:off x="1117415" y="2819382"/>
            <a:ext cx="622709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Introduction</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Data Overview</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Model Performance</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Business Impact</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Recommendations</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Conclusion</a:t>
            </a:r>
            <a:r>
              <a:rPr kumimoji="0" lang="en-US" altLang="en-US" sz="1800" b="0" i="0" u="none" strike="noStrike" cap="none" normalizeH="0" baseline="0" dirty="0">
                <a:ln>
                  <a:noFill/>
                </a:ln>
                <a:solidFill>
                  <a:schemeClr val="tx2"/>
                </a:solidFill>
                <a:effectLst/>
                <a:latin typeface="Arial" panose="020B0604020202020204" pitchFamily="34" charset="0"/>
              </a:rPr>
              <a:t> </a:t>
            </a:r>
          </a:p>
        </p:txBody>
      </p:sp>
    </p:spTree>
    <p:extLst>
      <p:ext uri="{BB962C8B-B14F-4D97-AF65-F5344CB8AC3E}">
        <p14:creationId xmlns:p14="http://schemas.microsoft.com/office/powerpoint/2010/main" val="1802478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8DB0D9-7328-511A-D57C-B473DC6DA309}"/>
              </a:ext>
            </a:extLst>
          </p:cNvPr>
          <p:cNvSpPr>
            <a:spLocks noGrp="1"/>
          </p:cNvSpPr>
          <p:nvPr>
            <p:ph type="ctrTitle"/>
          </p:nvPr>
        </p:nvSpPr>
        <p:spPr>
          <a:xfrm>
            <a:off x="1117415" y="1886242"/>
            <a:ext cx="6868800" cy="827461"/>
          </a:xfrm>
        </p:spPr>
        <p:txBody>
          <a:bodyPr/>
          <a:lstStyle/>
          <a:p>
            <a:pPr algn="ctr"/>
            <a:r>
              <a:rPr lang="en-IN" dirty="0"/>
              <a:t>Introduction</a:t>
            </a:r>
          </a:p>
        </p:txBody>
      </p:sp>
      <p:sp>
        <p:nvSpPr>
          <p:cNvPr id="6" name="Rectangle 1">
            <a:extLst>
              <a:ext uri="{FF2B5EF4-FFF2-40B4-BE49-F238E27FC236}">
                <a16:creationId xmlns:a16="http://schemas.microsoft.com/office/drawing/2014/main" id="{EE24B2C6-C8E9-3310-1A30-C0020505EE2A}"/>
              </a:ext>
            </a:extLst>
          </p:cNvPr>
          <p:cNvSpPr>
            <a:spLocks noGrp="1" noChangeArrowheads="1"/>
          </p:cNvSpPr>
          <p:nvPr>
            <p:ph type="subTitle" idx="3"/>
          </p:nvPr>
        </p:nvSpPr>
        <p:spPr bwMode="auto">
          <a:xfrm>
            <a:off x="556975" y="3250056"/>
            <a:ext cx="83952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Objective:</a:t>
            </a:r>
            <a:r>
              <a:rPr kumimoji="0" lang="en-US" altLang="en-US" sz="1800" b="0" i="0" u="none" strike="noStrike" cap="none" normalizeH="0" baseline="0" dirty="0">
                <a:ln>
                  <a:noFill/>
                </a:ln>
                <a:solidFill>
                  <a:schemeClr val="tx2"/>
                </a:solidFill>
                <a:effectLst/>
                <a:latin typeface="Arial" panose="020B0604020202020204" pitchFamily="34" charset="0"/>
              </a:rPr>
              <a:t> Develop a predictive model to identify customers at risk of churning.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Importance:</a:t>
            </a:r>
            <a:r>
              <a:rPr kumimoji="0" lang="en-US" altLang="en-US" sz="1800" b="0" i="0" u="none" strike="noStrike" cap="none" normalizeH="0" baseline="0" dirty="0">
                <a:ln>
                  <a:noFill/>
                </a:ln>
                <a:solidFill>
                  <a:schemeClr val="tx2"/>
                </a:solidFill>
                <a:effectLst/>
                <a:latin typeface="Arial" panose="020B0604020202020204" pitchFamily="34" charset="0"/>
              </a:rPr>
              <a:t> Enhancing customer retention and optimizing resource allocation. </a:t>
            </a:r>
          </a:p>
        </p:txBody>
      </p:sp>
    </p:spTree>
    <p:extLst>
      <p:ext uri="{BB962C8B-B14F-4D97-AF65-F5344CB8AC3E}">
        <p14:creationId xmlns:p14="http://schemas.microsoft.com/office/powerpoint/2010/main" val="3109561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BE545-1F66-E450-2B72-A89D395D8E79}"/>
              </a:ext>
            </a:extLst>
          </p:cNvPr>
          <p:cNvSpPr>
            <a:spLocks noGrp="1"/>
          </p:cNvSpPr>
          <p:nvPr>
            <p:ph type="ctrTitle"/>
          </p:nvPr>
        </p:nvSpPr>
        <p:spPr>
          <a:xfrm>
            <a:off x="1117415" y="1886243"/>
            <a:ext cx="6868800" cy="768468"/>
          </a:xfrm>
        </p:spPr>
        <p:txBody>
          <a:bodyPr/>
          <a:lstStyle/>
          <a:p>
            <a:pPr algn="ctr"/>
            <a:r>
              <a:rPr lang="en-IN" dirty="0"/>
              <a:t>Data Overview</a:t>
            </a:r>
          </a:p>
        </p:txBody>
      </p:sp>
      <p:sp>
        <p:nvSpPr>
          <p:cNvPr id="6" name="Rectangle 1">
            <a:extLst>
              <a:ext uri="{FF2B5EF4-FFF2-40B4-BE49-F238E27FC236}">
                <a16:creationId xmlns:a16="http://schemas.microsoft.com/office/drawing/2014/main" id="{248FC85E-320B-C25D-BFB9-973D3B2C5A83}"/>
              </a:ext>
            </a:extLst>
          </p:cNvPr>
          <p:cNvSpPr>
            <a:spLocks noGrp="1" noChangeArrowheads="1"/>
          </p:cNvSpPr>
          <p:nvPr>
            <p:ph type="subTitle" idx="3"/>
          </p:nvPr>
        </p:nvSpPr>
        <p:spPr bwMode="auto">
          <a:xfrm>
            <a:off x="1117101" y="2692348"/>
            <a:ext cx="700434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Datasets Used:</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solidFill>
                <a:effectLst/>
                <a:latin typeface="Arial" panose="020B0604020202020204" pitchFamily="34" charset="0"/>
              </a:rPr>
              <a:t>Historical customer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solidFill>
                <a:effectLst/>
                <a:latin typeface="Arial" panose="020B0604020202020204" pitchFamily="34" charset="0"/>
              </a:rPr>
              <a:t>Historical pricing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solidFill>
                <a:effectLst/>
                <a:latin typeface="Arial" panose="020B0604020202020204" pitchFamily="34" charset="0"/>
              </a:rPr>
              <a:t>Churn indicators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Feature Engineering:</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solidFill>
                <a:effectLst/>
                <a:latin typeface="Arial" panose="020B0604020202020204" pitchFamily="34" charset="0"/>
              </a:rPr>
              <a:t>Creation of new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solidFill>
                <a:effectLst/>
                <a:latin typeface="Arial" panose="020B0604020202020204" pitchFamily="34" charset="0"/>
              </a:rPr>
              <a:t>Combination of relevant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6923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C6180-876C-0218-E2B9-9634A3D7B5F5}"/>
              </a:ext>
            </a:extLst>
          </p:cNvPr>
          <p:cNvSpPr>
            <a:spLocks noGrp="1"/>
          </p:cNvSpPr>
          <p:nvPr>
            <p:ph type="ctrTitle"/>
          </p:nvPr>
        </p:nvSpPr>
        <p:spPr>
          <a:xfrm>
            <a:off x="1127247" y="2141881"/>
            <a:ext cx="6868800" cy="827461"/>
          </a:xfrm>
        </p:spPr>
        <p:txBody>
          <a:bodyPr/>
          <a:lstStyle/>
          <a:p>
            <a:pPr algn="ctr"/>
            <a:r>
              <a:rPr lang="en-IN" dirty="0"/>
              <a:t>Model Performance</a:t>
            </a:r>
          </a:p>
        </p:txBody>
      </p:sp>
      <p:sp>
        <p:nvSpPr>
          <p:cNvPr id="6" name="Rectangle 1">
            <a:extLst>
              <a:ext uri="{FF2B5EF4-FFF2-40B4-BE49-F238E27FC236}">
                <a16:creationId xmlns:a16="http://schemas.microsoft.com/office/drawing/2014/main" id="{DB59EDF9-A3DF-E0CE-6DF3-D428C1FAB304}"/>
              </a:ext>
            </a:extLst>
          </p:cNvPr>
          <p:cNvSpPr>
            <a:spLocks noGrp="1" noChangeArrowheads="1"/>
          </p:cNvSpPr>
          <p:nvPr>
            <p:ph type="subTitle" idx="3"/>
          </p:nvPr>
        </p:nvSpPr>
        <p:spPr bwMode="auto">
          <a:xfrm>
            <a:off x="1304925" y="3316605"/>
            <a:ext cx="745561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Accuracy:</a:t>
            </a:r>
            <a:r>
              <a:rPr kumimoji="0" lang="en-US" altLang="en-US" sz="1800" b="0" i="0" u="none" strike="noStrike" cap="none" normalizeH="0" baseline="0" dirty="0">
                <a:ln>
                  <a:noFill/>
                </a:ln>
                <a:solidFill>
                  <a:schemeClr val="tx2"/>
                </a:solidFill>
                <a:effectLst/>
                <a:latin typeface="Arial" panose="020B0604020202020204" pitchFamily="34" charset="0"/>
              </a:rPr>
              <a:t> 89.87%</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Precision for Non-Churned Customers:</a:t>
            </a:r>
            <a:r>
              <a:rPr kumimoji="0" lang="en-US" altLang="en-US" sz="1800" b="0" i="0" u="none" strike="noStrike" cap="none" normalizeH="0" baseline="0" dirty="0">
                <a:ln>
                  <a:noFill/>
                </a:ln>
                <a:solidFill>
                  <a:schemeClr val="tx2"/>
                </a:solidFill>
                <a:effectLst/>
                <a:latin typeface="Arial" panose="020B0604020202020204" pitchFamily="34" charset="0"/>
              </a:rPr>
              <a:t> 90%</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Recall for Non-Churned Customers:</a:t>
            </a:r>
            <a:r>
              <a:rPr kumimoji="0" lang="en-US" altLang="en-US" sz="1800" b="0" i="0" u="none" strike="noStrike" cap="none" normalizeH="0" baseline="0" dirty="0">
                <a:ln>
                  <a:noFill/>
                </a:ln>
                <a:solidFill>
                  <a:schemeClr val="tx2"/>
                </a:solidFill>
                <a:effectLst/>
                <a:latin typeface="Arial" panose="020B0604020202020204" pitchFamily="34" charset="0"/>
              </a:rPr>
              <a:t> 100%</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Precision for Churned Customers:</a:t>
            </a:r>
            <a:r>
              <a:rPr kumimoji="0" lang="en-US" altLang="en-US" sz="1800" b="0" i="0" u="none" strike="noStrike" cap="none" normalizeH="0" baseline="0" dirty="0">
                <a:ln>
                  <a:noFill/>
                </a:ln>
                <a:solidFill>
                  <a:schemeClr val="tx2"/>
                </a:solidFill>
                <a:effectLst/>
                <a:latin typeface="Arial" panose="020B0604020202020204" pitchFamily="34" charset="0"/>
              </a:rPr>
              <a:t> 71%</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Recall for Churned Customers:</a:t>
            </a:r>
            <a:r>
              <a:rPr kumimoji="0" lang="en-US" altLang="en-US" sz="1800" b="0" i="0" u="none" strike="noStrike" cap="none" normalizeH="0" baseline="0" dirty="0">
                <a:ln>
                  <a:noFill/>
                </a:ln>
                <a:solidFill>
                  <a:schemeClr val="tx2"/>
                </a:solidFill>
                <a:effectLst/>
                <a:latin typeface="Arial" panose="020B0604020202020204" pitchFamily="34" charset="0"/>
              </a:rPr>
              <a:t> 5% </a:t>
            </a:r>
          </a:p>
        </p:txBody>
      </p:sp>
    </p:spTree>
    <p:extLst>
      <p:ext uri="{BB962C8B-B14F-4D97-AF65-F5344CB8AC3E}">
        <p14:creationId xmlns:p14="http://schemas.microsoft.com/office/powerpoint/2010/main" val="33763001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5B23F46D-853E-36A6-1359-97B3A7AB1183}"/>
              </a:ext>
            </a:extLst>
          </p:cNvPr>
          <p:cNvSpPr>
            <a:spLocks noGrp="1"/>
          </p:cNvSpPr>
          <p:nvPr>
            <p:ph type="subTitle" idx="3"/>
          </p:nvPr>
        </p:nvSpPr>
        <p:spPr>
          <a:xfrm>
            <a:off x="1117415" y="4382226"/>
            <a:ext cx="6868800" cy="45719"/>
          </a:xfrm>
        </p:spPr>
        <p:txBody>
          <a:bodyPr/>
          <a:lstStyle/>
          <a:p>
            <a:pPr>
              <a:buFont typeface="Arial" panose="020B0604020202020204" pitchFamily="34" charset="0"/>
              <a:buChar char="•"/>
            </a:pPr>
            <a:r>
              <a:rPr lang="en-US" b="1" dirty="0"/>
              <a:t>Confusion Matrix:</a:t>
            </a:r>
            <a:endParaRPr lang="en-US" dirty="0"/>
          </a:p>
          <a:p>
            <a:pPr marL="457200" lvl="1" indent="0" algn="l"/>
            <a:r>
              <a:rPr lang="en-US" dirty="0">
                <a:solidFill>
                  <a:schemeClr val="tx2"/>
                </a:solidFill>
              </a:rPr>
              <a:t>True Negatives: 2611</a:t>
            </a:r>
          </a:p>
          <a:p>
            <a:pPr marL="457200" lvl="1" indent="0" algn="l"/>
            <a:r>
              <a:rPr lang="en-US" dirty="0">
                <a:solidFill>
                  <a:schemeClr val="tx2"/>
                </a:solidFill>
              </a:rPr>
              <a:t>False Positives: 6</a:t>
            </a:r>
          </a:p>
          <a:p>
            <a:pPr marL="457200" lvl="1" indent="0" algn="l"/>
            <a:r>
              <a:rPr lang="en-US" dirty="0">
                <a:solidFill>
                  <a:schemeClr val="tx2"/>
                </a:solidFill>
              </a:rPr>
              <a:t>False Negatives: 290</a:t>
            </a:r>
          </a:p>
          <a:p>
            <a:pPr marL="457200" lvl="1" indent="0" algn="l"/>
            <a:r>
              <a:rPr lang="en-US" dirty="0">
                <a:solidFill>
                  <a:schemeClr val="tx2"/>
                </a:solidFill>
              </a:rPr>
              <a:t>True Positives: 15</a:t>
            </a:r>
          </a:p>
          <a:p>
            <a:pPr>
              <a:buFont typeface="Arial" panose="020B0604020202020204" pitchFamily="34" charset="0"/>
              <a:buChar char="•"/>
            </a:pPr>
            <a:r>
              <a:rPr lang="en-US" b="1" dirty="0"/>
              <a:t>Classification Report:</a:t>
            </a:r>
            <a:endParaRPr lang="en-US" dirty="0"/>
          </a:p>
          <a:p>
            <a:pPr marL="457200" lvl="1" indent="0" algn="l"/>
            <a:r>
              <a:rPr lang="en-US" dirty="0">
                <a:solidFill>
                  <a:schemeClr val="tx2"/>
                </a:solidFill>
              </a:rPr>
              <a:t>Detailed metrics for both churned and non-churned customers</a:t>
            </a:r>
          </a:p>
          <a:p>
            <a:endParaRPr lang="en-IN" dirty="0"/>
          </a:p>
        </p:txBody>
      </p:sp>
      <p:sp>
        <p:nvSpPr>
          <p:cNvPr id="5" name="Title 4">
            <a:extLst>
              <a:ext uri="{FF2B5EF4-FFF2-40B4-BE49-F238E27FC236}">
                <a16:creationId xmlns:a16="http://schemas.microsoft.com/office/drawing/2014/main" id="{3EF7DB92-0700-73B6-B4CF-56996EA2A225}"/>
              </a:ext>
            </a:extLst>
          </p:cNvPr>
          <p:cNvSpPr>
            <a:spLocks noGrp="1"/>
          </p:cNvSpPr>
          <p:nvPr>
            <p:ph type="ctrTitle"/>
          </p:nvPr>
        </p:nvSpPr>
        <p:spPr>
          <a:xfrm>
            <a:off x="1117415" y="1886243"/>
            <a:ext cx="6868800" cy="1024105"/>
          </a:xfrm>
        </p:spPr>
        <p:txBody>
          <a:bodyPr>
            <a:normAutofit fontScale="90000"/>
          </a:bodyPr>
          <a:lstStyle/>
          <a:p>
            <a:r>
              <a:rPr lang="en-IN" sz="4400" dirty="0"/>
              <a:t>Confusion Matrix &amp; Classification Report</a:t>
            </a:r>
          </a:p>
        </p:txBody>
      </p:sp>
    </p:spTree>
    <p:extLst>
      <p:ext uri="{BB962C8B-B14F-4D97-AF65-F5344CB8AC3E}">
        <p14:creationId xmlns:p14="http://schemas.microsoft.com/office/powerpoint/2010/main" val="2916678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69B909-E4A5-2CED-9ECA-5B4427ACD2A6}"/>
              </a:ext>
            </a:extLst>
          </p:cNvPr>
          <p:cNvSpPr>
            <a:spLocks noGrp="1"/>
          </p:cNvSpPr>
          <p:nvPr>
            <p:ph type="ctrTitle"/>
          </p:nvPr>
        </p:nvSpPr>
        <p:spPr>
          <a:xfrm>
            <a:off x="1117415" y="1651819"/>
            <a:ext cx="6868800" cy="727587"/>
          </a:xfrm>
        </p:spPr>
        <p:txBody>
          <a:bodyPr>
            <a:normAutofit fontScale="90000"/>
          </a:bodyPr>
          <a:lstStyle/>
          <a:p>
            <a:r>
              <a:rPr lang="en-IN" dirty="0"/>
              <a:t>Business Impact</a:t>
            </a:r>
          </a:p>
        </p:txBody>
      </p:sp>
      <p:sp>
        <p:nvSpPr>
          <p:cNvPr id="6" name="Rectangle 1">
            <a:extLst>
              <a:ext uri="{FF2B5EF4-FFF2-40B4-BE49-F238E27FC236}">
                <a16:creationId xmlns:a16="http://schemas.microsoft.com/office/drawing/2014/main" id="{0B41A0EE-DED2-4965-C815-BDBB08A9C557}"/>
              </a:ext>
            </a:extLst>
          </p:cNvPr>
          <p:cNvSpPr>
            <a:spLocks noGrp="1" noChangeArrowheads="1"/>
          </p:cNvSpPr>
          <p:nvPr>
            <p:ph type="subTitle" idx="3"/>
          </p:nvPr>
        </p:nvSpPr>
        <p:spPr bwMode="auto">
          <a:xfrm>
            <a:off x="1117600" y="2497129"/>
            <a:ext cx="526618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Customer Retention:</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Accurate identification of non-churned customers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Focused retention strategies for churn risks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Cost Efficiency:</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Resource allocation optimization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Minimizing unnecessary retention costs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Revenue Optimization:</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Improved identification of churned customers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Enhanced customer satisfaction and loyalty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0146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0F10269-0C41-674B-6ABA-C1177497B133}"/>
              </a:ext>
            </a:extLst>
          </p:cNvPr>
          <p:cNvSpPr>
            <a:spLocks noGrp="1"/>
          </p:cNvSpPr>
          <p:nvPr>
            <p:ph type="subTitle" idx="3"/>
          </p:nvPr>
        </p:nvSpPr>
        <p:spPr>
          <a:xfrm>
            <a:off x="1117415" y="2595718"/>
            <a:ext cx="6868800" cy="3336184"/>
          </a:xfrm>
        </p:spPr>
        <p:txBody>
          <a:bodyPr/>
          <a:lstStyle/>
          <a:p>
            <a:pPr marL="152400" indent="0"/>
            <a:r>
              <a:rPr lang="en-US" b="1" dirty="0">
                <a:solidFill>
                  <a:schemeClr val="tx2"/>
                </a:solidFill>
              </a:rPr>
              <a:t>Address Class Imbalance:</a:t>
            </a:r>
            <a:endParaRPr lang="en-US" dirty="0">
              <a:solidFill>
                <a:schemeClr val="tx2"/>
              </a:solidFill>
            </a:endParaRPr>
          </a:p>
          <a:p>
            <a:pPr marL="742950" lvl="1" indent="-285750" algn="l">
              <a:buFont typeface="Arial" panose="020B0604020202020204" pitchFamily="34" charset="0"/>
              <a:buChar char="•"/>
            </a:pPr>
            <a:r>
              <a:rPr lang="en-US" dirty="0">
                <a:solidFill>
                  <a:schemeClr val="tx2"/>
                </a:solidFill>
              </a:rPr>
              <a:t>Techniques like oversampling, </a:t>
            </a:r>
            <a:r>
              <a:rPr lang="en-US" dirty="0" err="1">
                <a:solidFill>
                  <a:schemeClr val="tx2"/>
                </a:solidFill>
              </a:rPr>
              <a:t>undersampling</a:t>
            </a:r>
            <a:r>
              <a:rPr lang="en-US" dirty="0">
                <a:solidFill>
                  <a:schemeClr val="tx2"/>
                </a:solidFill>
              </a:rPr>
              <a:t>, or class weighting</a:t>
            </a:r>
          </a:p>
          <a:p>
            <a:pPr marL="152400" indent="0"/>
            <a:r>
              <a:rPr lang="en-US" b="1" dirty="0">
                <a:solidFill>
                  <a:schemeClr val="tx2"/>
                </a:solidFill>
              </a:rPr>
              <a:t>Further Feature Engineering:</a:t>
            </a:r>
            <a:endParaRPr lang="en-US" dirty="0">
              <a:solidFill>
                <a:schemeClr val="tx2"/>
              </a:solidFill>
            </a:endParaRPr>
          </a:p>
          <a:p>
            <a:pPr marL="742950" lvl="1" indent="-285750" algn="l">
              <a:buFont typeface="Arial" panose="020B0604020202020204" pitchFamily="34" charset="0"/>
              <a:buChar char="•"/>
            </a:pPr>
            <a:r>
              <a:rPr lang="en-US" dirty="0">
                <a:solidFill>
                  <a:schemeClr val="tx2"/>
                </a:solidFill>
              </a:rPr>
              <a:t>Explore new features for better churn prediction</a:t>
            </a:r>
          </a:p>
          <a:p>
            <a:pPr marL="152400" indent="0"/>
            <a:r>
              <a:rPr lang="en-US" b="1" dirty="0">
                <a:solidFill>
                  <a:schemeClr val="tx2"/>
                </a:solidFill>
              </a:rPr>
              <a:t>Model Tuning and Experimentation:</a:t>
            </a:r>
            <a:endParaRPr lang="en-US" dirty="0">
              <a:solidFill>
                <a:schemeClr val="tx2"/>
              </a:solidFill>
            </a:endParaRPr>
          </a:p>
          <a:p>
            <a:pPr marL="742950" lvl="1" indent="-285750" algn="l">
              <a:buFont typeface="Arial" panose="020B0604020202020204" pitchFamily="34" charset="0"/>
              <a:buChar char="•"/>
            </a:pPr>
            <a:r>
              <a:rPr lang="en-US" dirty="0">
                <a:solidFill>
                  <a:schemeClr val="tx2"/>
                </a:solidFill>
              </a:rPr>
              <a:t>Hyperparameter tuning and testing different models</a:t>
            </a:r>
          </a:p>
          <a:p>
            <a:pPr marL="152400" indent="0"/>
            <a:r>
              <a:rPr lang="en-US" b="1" dirty="0">
                <a:solidFill>
                  <a:schemeClr val="tx2"/>
                </a:solidFill>
              </a:rPr>
              <a:t>Regular Model Updates:</a:t>
            </a:r>
            <a:endParaRPr lang="en-US" dirty="0">
              <a:solidFill>
                <a:schemeClr val="tx2"/>
              </a:solidFill>
            </a:endParaRPr>
          </a:p>
          <a:p>
            <a:pPr marL="742950" lvl="1" indent="-285750" algn="l">
              <a:buFont typeface="Arial" panose="020B0604020202020204" pitchFamily="34" charset="0"/>
              <a:buChar char="•"/>
            </a:pPr>
            <a:r>
              <a:rPr lang="en-US" dirty="0">
                <a:solidFill>
                  <a:schemeClr val="tx2"/>
                </a:solidFill>
              </a:rPr>
              <a:t>Keep the model updated with new data</a:t>
            </a:r>
          </a:p>
          <a:p>
            <a:endParaRPr lang="en-IN" dirty="0"/>
          </a:p>
        </p:txBody>
      </p:sp>
      <p:sp>
        <p:nvSpPr>
          <p:cNvPr id="5" name="Title 4">
            <a:extLst>
              <a:ext uri="{FF2B5EF4-FFF2-40B4-BE49-F238E27FC236}">
                <a16:creationId xmlns:a16="http://schemas.microsoft.com/office/drawing/2014/main" id="{9611E54F-2200-EE9F-5D39-9EACEC8E6D6F}"/>
              </a:ext>
            </a:extLst>
          </p:cNvPr>
          <p:cNvSpPr>
            <a:spLocks noGrp="1"/>
          </p:cNvSpPr>
          <p:nvPr>
            <p:ph type="ctrTitle"/>
          </p:nvPr>
        </p:nvSpPr>
        <p:spPr>
          <a:xfrm>
            <a:off x="1117415" y="1886243"/>
            <a:ext cx="6868800" cy="709474"/>
          </a:xfrm>
        </p:spPr>
        <p:txBody>
          <a:bodyPr>
            <a:normAutofit fontScale="90000"/>
          </a:bodyPr>
          <a:lstStyle/>
          <a:p>
            <a:r>
              <a:rPr lang="en-IN" dirty="0"/>
              <a:t>Recommendations</a:t>
            </a:r>
          </a:p>
        </p:txBody>
      </p:sp>
    </p:spTree>
    <p:extLst>
      <p:ext uri="{BB962C8B-B14F-4D97-AF65-F5344CB8AC3E}">
        <p14:creationId xmlns:p14="http://schemas.microsoft.com/office/powerpoint/2010/main" val="3569667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35CAF0-79C6-C687-ADC1-FBD7ED80C2E8}"/>
              </a:ext>
            </a:extLst>
          </p:cNvPr>
          <p:cNvSpPr>
            <a:spLocks noGrp="1"/>
          </p:cNvSpPr>
          <p:nvPr>
            <p:ph type="ctrTitle"/>
          </p:nvPr>
        </p:nvSpPr>
        <p:spPr>
          <a:xfrm>
            <a:off x="1117415" y="1886242"/>
            <a:ext cx="6868800" cy="827461"/>
          </a:xfrm>
        </p:spPr>
        <p:txBody>
          <a:bodyPr/>
          <a:lstStyle/>
          <a:p>
            <a:r>
              <a:rPr lang="en-IN" dirty="0"/>
              <a:t>Conclusion</a:t>
            </a:r>
          </a:p>
        </p:txBody>
      </p:sp>
      <p:sp>
        <p:nvSpPr>
          <p:cNvPr id="6" name="Rectangle 1">
            <a:extLst>
              <a:ext uri="{FF2B5EF4-FFF2-40B4-BE49-F238E27FC236}">
                <a16:creationId xmlns:a16="http://schemas.microsoft.com/office/drawing/2014/main" id="{0907601A-DAB4-2C5E-B913-FAFB633A6713}"/>
              </a:ext>
            </a:extLst>
          </p:cNvPr>
          <p:cNvSpPr>
            <a:spLocks noGrp="1" noChangeArrowheads="1"/>
          </p:cNvSpPr>
          <p:nvPr>
            <p:ph type="subTitle" idx="3"/>
          </p:nvPr>
        </p:nvSpPr>
        <p:spPr bwMode="auto">
          <a:xfrm>
            <a:off x="1117600" y="3146783"/>
            <a:ext cx="699742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Summary:</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The model shows promising accuracy and 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Efficient resource allocation and revenue optimization.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Recommendations for further improvement.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solidFill>
                <a:effectLst/>
                <a:latin typeface="Arial" panose="020B0604020202020204" pitchFamily="34" charset="0"/>
              </a:rPr>
              <a:t>Next Steps:</a:t>
            </a:r>
            <a:endParaRPr kumimoji="0" lang="en-US" altLang="en-US" sz="1800" b="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Implement recommendations and continue model refinement.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solidFill>
                <a:effectLst/>
                <a:latin typeface="Arial" panose="020B0604020202020204" pitchFamily="34" charset="0"/>
              </a:rPr>
              <a:t>Regularly update the model with new data for sustained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0044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BCG Grid 16:9</vt:lpstr>
      <vt:lpstr>Predictive Model for Customer Churn </vt:lpstr>
      <vt:lpstr>Agenda</vt:lpstr>
      <vt:lpstr>Introduction</vt:lpstr>
      <vt:lpstr>Data Overview</vt:lpstr>
      <vt:lpstr>Model Performance</vt:lpstr>
      <vt:lpstr>Confusion Matrix &amp; Classification Report</vt:lpstr>
      <vt:lpstr>Business Impact</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Reuel Almeida Chinan</cp:lastModifiedBy>
  <cp:revision>2</cp:revision>
  <dcterms:created xsi:type="dcterms:W3CDTF">2016-11-04T11:46:04Z</dcterms:created>
  <dcterms:modified xsi:type="dcterms:W3CDTF">2024-06-29T06:43:42Z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