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B0EC8-7D70-4B33-BD4A-A411209E579A}" type="datetimeFigureOut">
              <a:rPr lang="LID4096" smtClean="0"/>
              <a:t>07/20/2022</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B9908-E7CE-4604-97F4-0FDFA915CE77}" type="slidenum">
              <a:rPr lang="LID4096" smtClean="0"/>
              <a:t>‹#›</a:t>
            </a:fld>
            <a:endParaRPr lang="LID4096"/>
          </a:p>
        </p:txBody>
      </p:sp>
    </p:spTree>
    <p:extLst>
      <p:ext uri="{BB962C8B-B14F-4D97-AF65-F5344CB8AC3E}">
        <p14:creationId xmlns:p14="http://schemas.microsoft.com/office/powerpoint/2010/main" val="2209731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personio</a:t>
            </a:r>
            <a:r>
              <a:rPr lang="en-US" dirty="0"/>
              <a:t> – see what the typical </a:t>
            </a:r>
          </a:p>
          <a:p>
            <a:r>
              <a:rPr lang="en-US" dirty="0"/>
              <a:t>LinkedIn scraper</a:t>
            </a:r>
          </a:p>
          <a:p>
            <a:endParaRPr lang="en-US" dirty="0"/>
          </a:p>
        </p:txBody>
      </p:sp>
      <p:sp>
        <p:nvSpPr>
          <p:cNvPr id="4" name="Slide Number Placeholder 3"/>
          <p:cNvSpPr>
            <a:spLocks noGrp="1"/>
          </p:cNvSpPr>
          <p:nvPr>
            <p:ph type="sldNum" sz="quarter" idx="5"/>
          </p:nvPr>
        </p:nvSpPr>
        <p:spPr/>
        <p:txBody>
          <a:bodyPr/>
          <a:lstStyle/>
          <a:p>
            <a:fld id="{A6CB9908-E7CE-4604-97F4-0FDFA915CE77}" type="slidenum">
              <a:rPr lang="LID4096" smtClean="0"/>
              <a:t>2</a:t>
            </a:fld>
            <a:endParaRPr lang="LID4096"/>
          </a:p>
        </p:txBody>
      </p:sp>
    </p:spTree>
    <p:extLst>
      <p:ext uri="{BB962C8B-B14F-4D97-AF65-F5344CB8AC3E}">
        <p14:creationId xmlns:p14="http://schemas.microsoft.com/office/powerpoint/2010/main" val="109825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2B03-B4E6-7D81-B935-B3A5DA873D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A24B741E-DC69-DCE2-9396-64CD2AF052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27A6E3C8-19B8-11B6-A8DC-C7CD828EFDE0}"/>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5" name="Footer Placeholder 4">
            <a:extLst>
              <a:ext uri="{FF2B5EF4-FFF2-40B4-BE49-F238E27FC236}">
                <a16:creationId xmlns:a16="http://schemas.microsoft.com/office/drawing/2014/main" id="{BF62D80B-84AF-62EC-C13E-82FC1BBA12E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79A05CD-336C-0C13-53EB-135706B12807}"/>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174805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EFB0-23BE-CADE-761A-99FA27ACFF9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38AA666-B52A-22E4-1FAA-02921D8B83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F9B2AD6-8F29-4A7D-BBE7-D4A1C466D65C}"/>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5" name="Footer Placeholder 4">
            <a:extLst>
              <a:ext uri="{FF2B5EF4-FFF2-40B4-BE49-F238E27FC236}">
                <a16:creationId xmlns:a16="http://schemas.microsoft.com/office/drawing/2014/main" id="{5E97A6E9-77F6-5898-CE1E-000D1A8CBB8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6C20209-75FF-40B7-168F-EDE3D924E47B}"/>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348195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30986-04E8-6BD0-03CA-B9119A51DC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14AE64F9-E3AF-1B04-9042-229A444736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2E0A368-226A-9120-2784-F64F634C42B8}"/>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5" name="Footer Placeholder 4">
            <a:extLst>
              <a:ext uri="{FF2B5EF4-FFF2-40B4-BE49-F238E27FC236}">
                <a16:creationId xmlns:a16="http://schemas.microsoft.com/office/drawing/2014/main" id="{F86F2D08-A0B0-0D2C-3A88-4782A2C3D85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144E991-D083-C343-E095-EB0E31A38D6A}"/>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219644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955-BC0B-02FD-156F-F1DAFB57D17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AECC90E-5070-9103-F4C7-E2DCA4B3F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FF9A847-1FE3-6CFA-C607-EA20AF4633FA}"/>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5" name="Footer Placeholder 4">
            <a:extLst>
              <a:ext uri="{FF2B5EF4-FFF2-40B4-BE49-F238E27FC236}">
                <a16:creationId xmlns:a16="http://schemas.microsoft.com/office/drawing/2014/main" id="{5B7693DD-D369-06A4-0042-C93CDCBCB1B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4E22417-8652-5372-6532-5452F1E4DE5B}"/>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122330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D301-181A-89B3-007A-471751D78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23B8C63E-8A5C-A4DA-717B-AF5B82859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EBFD70-F285-A1C7-FD60-E72ED3360BAD}"/>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5" name="Footer Placeholder 4">
            <a:extLst>
              <a:ext uri="{FF2B5EF4-FFF2-40B4-BE49-F238E27FC236}">
                <a16:creationId xmlns:a16="http://schemas.microsoft.com/office/drawing/2014/main" id="{86048E8B-AAF8-D850-75C8-48897DDABC9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3972186-8896-0A32-F76A-D8043C01DCE4}"/>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117164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19C-2F88-24A4-5A40-3CDC9690513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5B3CB85-F40E-A2CD-124D-B5325F7692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C7CE0F20-4B48-3DE4-316D-DFE716B25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20A13663-2C41-FF0F-D83B-DE15B477B6B5}"/>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6" name="Footer Placeholder 5">
            <a:extLst>
              <a:ext uri="{FF2B5EF4-FFF2-40B4-BE49-F238E27FC236}">
                <a16:creationId xmlns:a16="http://schemas.microsoft.com/office/drawing/2014/main" id="{0783A4C9-89A1-A88A-8FE4-D1E88012D92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F9D91D1-0379-5C67-6ACA-5DE19487BB77}"/>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27637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2DFA-0FC6-403B-F2CE-BDED4002DF4F}"/>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B627B42B-C64C-43B8-D1EE-E7B2C549C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C8F44-9A6C-22C1-2504-3EDC8AD10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8A9A5751-BDFE-97C6-ED74-2CF084EEB4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ACFB20-9E40-B950-CE85-B0E91AC35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301E5102-AEBE-E12E-C720-850E2C6926DA}"/>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8" name="Footer Placeholder 7">
            <a:extLst>
              <a:ext uri="{FF2B5EF4-FFF2-40B4-BE49-F238E27FC236}">
                <a16:creationId xmlns:a16="http://schemas.microsoft.com/office/drawing/2014/main" id="{DA8FD06A-7DE3-8CA3-8EAF-6C5B9A14AF4F}"/>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C213308A-C6A8-FB1C-ACA3-2C533CED6E03}"/>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402231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A05A-CBE9-6F11-25BA-5583882A1E5F}"/>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50FFFF0-F758-BCA9-6FB3-B6456D02B492}"/>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4" name="Footer Placeholder 3">
            <a:extLst>
              <a:ext uri="{FF2B5EF4-FFF2-40B4-BE49-F238E27FC236}">
                <a16:creationId xmlns:a16="http://schemas.microsoft.com/office/drawing/2014/main" id="{539B086C-4F6E-AF81-9061-6E2C04C53BA3}"/>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DBE68FF-CD0B-509E-C274-6CB5149DDF26}"/>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402760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EDD16-865C-6AF1-A3A0-A1C7EEC1E9B0}"/>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3" name="Footer Placeholder 2">
            <a:extLst>
              <a:ext uri="{FF2B5EF4-FFF2-40B4-BE49-F238E27FC236}">
                <a16:creationId xmlns:a16="http://schemas.microsoft.com/office/drawing/2014/main" id="{E1AB4DD4-AB08-7773-8B08-24E47F9829BC}"/>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3571DA11-009A-4AE2-889C-E023D1DE6E69}"/>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149691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6147B-88FF-D90F-3DAC-E6A11864A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650473E-AD8B-75A3-3AEB-62B0F43C7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ACBD03A7-0AE9-FEF2-E02E-BC7A0D634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021DB-693C-FE87-5B38-B558E5340C06}"/>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6" name="Footer Placeholder 5">
            <a:extLst>
              <a:ext uri="{FF2B5EF4-FFF2-40B4-BE49-F238E27FC236}">
                <a16:creationId xmlns:a16="http://schemas.microsoft.com/office/drawing/2014/main" id="{1C12C1CA-3189-63F4-EF2B-6A401CB6338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E8A54C4-D991-F0D2-E1FD-299F1D5B2877}"/>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179050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020F-3E3B-EC67-C27B-EF7EE5FE3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477DE767-CC66-64C3-2531-C6DF7E9B2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490AAEF-7AB6-36ED-80C5-02EED4ED9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03506B-BF58-8F01-F305-C41050ACFCFB}"/>
              </a:ext>
            </a:extLst>
          </p:cNvPr>
          <p:cNvSpPr>
            <a:spLocks noGrp="1"/>
          </p:cNvSpPr>
          <p:nvPr>
            <p:ph type="dt" sz="half" idx="10"/>
          </p:nvPr>
        </p:nvSpPr>
        <p:spPr/>
        <p:txBody>
          <a:bodyPr/>
          <a:lstStyle/>
          <a:p>
            <a:fld id="{84D5AAE1-9811-4D66-9A2F-CF83618C7FEE}" type="datetimeFigureOut">
              <a:rPr lang="LID4096" smtClean="0"/>
              <a:t>07/20/2022</a:t>
            </a:fld>
            <a:endParaRPr lang="LID4096"/>
          </a:p>
        </p:txBody>
      </p:sp>
      <p:sp>
        <p:nvSpPr>
          <p:cNvPr id="6" name="Footer Placeholder 5">
            <a:extLst>
              <a:ext uri="{FF2B5EF4-FFF2-40B4-BE49-F238E27FC236}">
                <a16:creationId xmlns:a16="http://schemas.microsoft.com/office/drawing/2014/main" id="{D437241C-73CC-EB9B-9954-589F02068CE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09EDBCA-5BEF-DAEB-09FE-70A7C62E3442}"/>
              </a:ext>
            </a:extLst>
          </p:cNvPr>
          <p:cNvSpPr>
            <a:spLocks noGrp="1"/>
          </p:cNvSpPr>
          <p:nvPr>
            <p:ph type="sldNum" sz="quarter" idx="12"/>
          </p:nvPr>
        </p:nvSpPr>
        <p:spPr/>
        <p:txBody>
          <a:bodyPr/>
          <a:lstStyle/>
          <a:p>
            <a:fld id="{67EE103C-AB3D-4412-BACE-A84BA43DEE6C}" type="slidenum">
              <a:rPr lang="LID4096" smtClean="0"/>
              <a:t>‹#›</a:t>
            </a:fld>
            <a:endParaRPr lang="LID4096"/>
          </a:p>
        </p:txBody>
      </p:sp>
    </p:spTree>
    <p:extLst>
      <p:ext uri="{BB962C8B-B14F-4D97-AF65-F5344CB8AC3E}">
        <p14:creationId xmlns:p14="http://schemas.microsoft.com/office/powerpoint/2010/main" val="13738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DAD1B-71F2-6EE2-17E5-3CB8CB3F6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1A6611D2-EBDF-B24D-9922-C75F47197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13685D3-021F-3509-38C2-5E90532F2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5AAE1-9811-4D66-9A2F-CF83618C7FEE}" type="datetimeFigureOut">
              <a:rPr lang="LID4096" smtClean="0"/>
              <a:t>07/20/2022</a:t>
            </a:fld>
            <a:endParaRPr lang="LID4096"/>
          </a:p>
        </p:txBody>
      </p:sp>
      <p:sp>
        <p:nvSpPr>
          <p:cNvPr id="5" name="Footer Placeholder 4">
            <a:extLst>
              <a:ext uri="{FF2B5EF4-FFF2-40B4-BE49-F238E27FC236}">
                <a16:creationId xmlns:a16="http://schemas.microsoft.com/office/drawing/2014/main" id="{88D28682-71E2-A0E5-BAB6-0C7B68919D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FAAEF21-0A98-7F2B-0142-8FE76DFE20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103C-AB3D-4412-BACE-A84BA43DEE6C}" type="slidenum">
              <a:rPr lang="LID4096" smtClean="0"/>
              <a:t>‹#›</a:t>
            </a:fld>
            <a:endParaRPr lang="LID4096"/>
          </a:p>
        </p:txBody>
      </p:sp>
    </p:spTree>
    <p:extLst>
      <p:ext uri="{BB962C8B-B14F-4D97-AF65-F5344CB8AC3E}">
        <p14:creationId xmlns:p14="http://schemas.microsoft.com/office/powerpoint/2010/main" val="244637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28DCED-9B10-A034-E3E9-C9EB8A148BD9}"/>
              </a:ext>
            </a:extLst>
          </p:cNvPr>
          <p:cNvSpPr>
            <a:spLocks noGrp="1"/>
          </p:cNvSpPr>
          <p:nvPr>
            <p:ph type="ctrTitle"/>
          </p:nvPr>
        </p:nvSpPr>
        <p:spPr>
          <a:xfrm>
            <a:off x="795338" y="1566473"/>
            <a:ext cx="10601325" cy="2166723"/>
          </a:xfrm>
        </p:spPr>
        <p:txBody>
          <a:bodyPr>
            <a:normAutofit/>
          </a:bodyPr>
          <a:lstStyle/>
          <a:p>
            <a:r>
              <a:rPr lang="en-US" sz="6600"/>
              <a:t>Final Project</a:t>
            </a:r>
            <a:endParaRPr lang="LID4096" sz="6600"/>
          </a:p>
        </p:txBody>
      </p:sp>
      <p:sp>
        <p:nvSpPr>
          <p:cNvPr id="3" name="Subtitle 2">
            <a:extLst>
              <a:ext uri="{FF2B5EF4-FFF2-40B4-BE49-F238E27FC236}">
                <a16:creationId xmlns:a16="http://schemas.microsoft.com/office/drawing/2014/main" id="{5B894C52-DAC8-E919-9235-413E1BEDB541}"/>
              </a:ext>
            </a:extLst>
          </p:cNvPr>
          <p:cNvSpPr>
            <a:spLocks noGrp="1"/>
          </p:cNvSpPr>
          <p:nvPr>
            <p:ph type="subTitle" idx="1"/>
          </p:nvPr>
        </p:nvSpPr>
        <p:spPr>
          <a:xfrm>
            <a:off x="795338" y="4092320"/>
            <a:ext cx="10601325" cy="1144884"/>
          </a:xfrm>
        </p:spPr>
        <p:txBody>
          <a:bodyPr>
            <a:normAutofit/>
          </a:bodyPr>
          <a:lstStyle/>
          <a:p>
            <a:r>
              <a:rPr lang="en-US" dirty="0"/>
              <a:t>People Analytics – Understanding and Predicting Reasons for Employee Attrition</a:t>
            </a:r>
            <a:endParaRPr lang="LID4096" dirty="0"/>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49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FD7D-5EB8-C132-EBA2-E8D6A76B02AB}"/>
              </a:ext>
            </a:extLst>
          </p:cNvPr>
          <p:cNvSpPr>
            <a:spLocks noGrp="1"/>
          </p:cNvSpPr>
          <p:nvPr>
            <p:ph type="title"/>
          </p:nvPr>
        </p:nvSpPr>
        <p:spPr>
          <a:xfrm>
            <a:off x="4965430" y="629268"/>
            <a:ext cx="6586491" cy="1286160"/>
          </a:xfrm>
        </p:spPr>
        <p:txBody>
          <a:bodyPr anchor="b">
            <a:normAutofit/>
          </a:bodyPr>
          <a:lstStyle/>
          <a:p>
            <a:r>
              <a:rPr lang="en-US" dirty="0"/>
              <a:t>IBM Dataset </a:t>
            </a:r>
            <a:br>
              <a:rPr lang="en-US" dirty="0"/>
            </a:br>
            <a:r>
              <a:rPr lang="en-US" sz="2800" i="1" dirty="0"/>
              <a:t>Classification and EDA task</a:t>
            </a:r>
            <a:endParaRPr lang="LID4096" sz="2800" i="1" dirty="0"/>
          </a:p>
        </p:txBody>
      </p:sp>
      <p:sp>
        <p:nvSpPr>
          <p:cNvPr id="3" name="Content Placeholder 2">
            <a:extLst>
              <a:ext uri="{FF2B5EF4-FFF2-40B4-BE49-F238E27FC236}">
                <a16:creationId xmlns:a16="http://schemas.microsoft.com/office/drawing/2014/main" id="{7ECDEBC1-FF81-DF27-C0CF-2589101A9B41}"/>
              </a:ext>
            </a:extLst>
          </p:cNvPr>
          <p:cNvSpPr>
            <a:spLocks noGrp="1"/>
          </p:cNvSpPr>
          <p:nvPr>
            <p:ph idx="1"/>
          </p:nvPr>
        </p:nvSpPr>
        <p:spPr>
          <a:xfrm>
            <a:off x="4965431" y="2438400"/>
            <a:ext cx="6586489" cy="3785419"/>
          </a:xfrm>
        </p:spPr>
        <p:txBody>
          <a:bodyPr>
            <a:normAutofit fontScale="92500" lnSpcReduction="10000"/>
          </a:bodyPr>
          <a:lstStyle/>
          <a:p>
            <a:r>
              <a:rPr lang="en-US" sz="1900" dirty="0"/>
              <a:t>1471 employees</a:t>
            </a:r>
          </a:p>
          <a:p>
            <a:r>
              <a:rPr lang="en-US" sz="1900" dirty="0"/>
              <a:t>35 features</a:t>
            </a:r>
          </a:p>
          <a:p>
            <a:r>
              <a:rPr lang="en-US" sz="1900" dirty="0"/>
              <a:t>Features include </a:t>
            </a:r>
            <a:r>
              <a:rPr lang="en-US" sz="1900" b="1" dirty="0"/>
              <a:t>employee factors </a:t>
            </a:r>
            <a:r>
              <a:rPr lang="en-US" sz="1900" dirty="0"/>
              <a:t>(e.g. age, time in company), </a:t>
            </a:r>
            <a:r>
              <a:rPr lang="en-US" sz="1900" b="1" dirty="0"/>
              <a:t>department factors </a:t>
            </a:r>
            <a:r>
              <a:rPr lang="en-US" sz="1900" dirty="0"/>
              <a:t>(department, tenure of manager), and </a:t>
            </a:r>
            <a:r>
              <a:rPr lang="en-US" sz="1900" b="1" dirty="0"/>
              <a:t>performance factors</a:t>
            </a:r>
            <a:r>
              <a:rPr lang="en-US" sz="1900" dirty="0"/>
              <a:t> (pay, performance ratings), and </a:t>
            </a:r>
            <a:r>
              <a:rPr lang="en-US" sz="1900" b="1" dirty="0"/>
              <a:t>satisfaction</a:t>
            </a:r>
            <a:r>
              <a:rPr lang="en-US" sz="1900" dirty="0"/>
              <a:t> </a:t>
            </a:r>
            <a:r>
              <a:rPr lang="en-US" sz="1900" b="1" dirty="0"/>
              <a:t>factors</a:t>
            </a:r>
            <a:r>
              <a:rPr lang="en-US" sz="1900" dirty="0"/>
              <a:t> (satisfaction with job, with environment, with manager)</a:t>
            </a:r>
          </a:p>
          <a:p>
            <a:endParaRPr lang="en-US" sz="1900" dirty="0"/>
          </a:p>
          <a:p>
            <a:r>
              <a:rPr lang="en-US" sz="1900" dirty="0"/>
              <a:t>Key </a:t>
            </a:r>
            <a:r>
              <a:rPr lang="en-US" sz="1900" b="1" dirty="0"/>
              <a:t>question</a:t>
            </a:r>
            <a:r>
              <a:rPr lang="en-US" sz="1900" dirty="0"/>
              <a:t>: Can we predict which factors lead to employee attrition?</a:t>
            </a:r>
          </a:p>
          <a:p>
            <a:r>
              <a:rPr lang="en-US" sz="1900" b="1" dirty="0"/>
              <a:t>Secondary question</a:t>
            </a:r>
            <a:r>
              <a:rPr lang="en-US" sz="1900" dirty="0"/>
              <a:t>: What else can we learn about attrition at this company?  Who stays and who goes? Is attrition bad (e.g. do we lose high or low performers?) Are there relationships between attrition and department, pay, tenure, manager, </a:t>
            </a:r>
            <a:r>
              <a:rPr lang="en-US" sz="1900" dirty="0" err="1"/>
              <a:t>etc</a:t>
            </a:r>
            <a:r>
              <a:rPr lang="en-US" sz="1900" dirty="0"/>
              <a:t>?</a:t>
            </a:r>
            <a:endParaRPr lang="LID4096" sz="1900" dirty="0"/>
          </a:p>
        </p:txBody>
      </p:sp>
      <p:pic>
        <p:nvPicPr>
          <p:cNvPr id="5" name="Picture 4" descr="Person holding a puzzle piece">
            <a:extLst>
              <a:ext uri="{FF2B5EF4-FFF2-40B4-BE49-F238E27FC236}">
                <a16:creationId xmlns:a16="http://schemas.microsoft.com/office/drawing/2014/main" id="{BA5FF454-D2B0-8E78-F9D0-00E0B76B4446}"/>
              </a:ext>
            </a:extLst>
          </p:cNvPr>
          <p:cNvPicPr>
            <a:picLocks noChangeAspect="1"/>
          </p:cNvPicPr>
          <p:nvPr/>
        </p:nvPicPr>
        <p:blipFill rotWithShape="1">
          <a:blip r:embed="rId3"/>
          <a:srcRect l="27265" r="2694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9CE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60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144</Words>
  <Application>Microsoft Office PowerPoint</Application>
  <PresentationFormat>Widescreen</PresentationFormat>
  <Paragraphs>12</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Final Project</vt:lpstr>
      <vt:lpstr>IBM Dataset  Classification and EDA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Michael Taylor</dc:creator>
  <cp:lastModifiedBy>Michael Taylor</cp:lastModifiedBy>
  <cp:revision>6</cp:revision>
  <dcterms:created xsi:type="dcterms:W3CDTF">2022-07-20T12:26:47Z</dcterms:created>
  <dcterms:modified xsi:type="dcterms:W3CDTF">2022-07-20T12:48:51Z</dcterms:modified>
</cp:coreProperties>
</file>