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14" autoAdjust="0"/>
    <p:restoredTop sz="81967"/>
  </p:normalViewPr>
  <p:slideViewPr>
    <p:cSldViewPr snapToGrid="0">
      <p:cViewPr varScale="1">
        <p:scale>
          <a:sx n="100" d="100"/>
          <a:sy n="100" d="100"/>
        </p:scale>
        <p:origin x="1950" y="798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BAEF34-DDA1-41A6-94BB-1D7567B3088F}" type="datetime1">
              <a:rPr lang="ko-KR" altLang="en-US"/>
              <a:pPr lvl="0">
                <a:defRPr/>
              </a:pPr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3508E54-26A4-461A-9177-07CC1B35B5F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하지만 </a:t>
            </a:r>
            <a:r>
              <a:rPr lang="en-US" altLang="ko-KR"/>
              <a:t>,</a:t>
            </a:r>
            <a:r>
              <a:rPr lang="ko-KR" altLang="en-US"/>
              <a:t> 왼쪽 그림에서는</a:t>
            </a:r>
            <a:r>
              <a:rPr lang="en-US" altLang="ko-KR"/>
              <a:t>,</a:t>
            </a:r>
            <a:r>
              <a:rPr lang="ko-KR" altLang="en-US"/>
              <a:t> 결정경계가 </a:t>
            </a:r>
            <a:r>
              <a:rPr lang="en-US" altLang="ko-KR"/>
              <a:t>x1=5</a:t>
            </a:r>
            <a:r>
              <a:rPr lang="ko-KR" altLang="en-US"/>
              <a:t>축에 놓여있습니다</a:t>
            </a:r>
            <a:r>
              <a:rPr lang="en-US" altLang="ko-KR"/>
              <a:t>.</a:t>
            </a:r>
            <a:r>
              <a:rPr lang="ko-KR" altLang="en-US"/>
              <a:t> 이 결정경계는 </a:t>
            </a:r>
            <a:r>
              <a:rPr lang="en-US" altLang="ko-KR"/>
              <a:t>3D</a:t>
            </a:r>
            <a:r>
              <a:rPr lang="ko-KR" altLang="en-US"/>
              <a:t> 공간에서는 수직평면으로</a:t>
            </a:r>
            <a:endParaRPr lang="ko-KR" altLang="en-US"/>
          </a:p>
          <a:p>
            <a:pPr>
              <a:defRPr/>
            </a:pPr>
            <a:r>
              <a:rPr lang="ko-KR" altLang="en-US"/>
              <a:t>매우 단순하지만 펼쳐진 매니폴드에서는 결정경계가 더 복잡해진다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따라서 모델을 훈련시키기 전에 훈련 세트의 차원을 감소시키면 훈련속도는 빨라지지만</a:t>
            </a:r>
            <a:endParaRPr lang="ko-KR" altLang="en-US"/>
          </a:p>
          <a:p>
            <a:pPr>
              <a:defRPr/>
            </a:pPr>
            <a:r>
              <a:rPr lang="ko-KR" altLang="en-US"/>
              <a:t>항상 더 낫거나 간단한 솔루션이 되는 것이 아니고</a:t>
            </a:r>
            <a:r>
              <a:rPr lang="en-US" altLang="ko-KR"/>
              <a:t>,</a:t>
            </a:r>
            <a:r>
              <a:rPr lang="ko-KR" altLang="en-US"/>
              <a:t> 데이터셋에 달려있습니다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주성분 분석은 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PCA</a:t>
            </a:r>
            <a:r>
              <a:rPr lang="ko-KR" altLang="en-US"/>
              <a:t>는 데이터에 가장 가까운 초평면을 정의한 다음</a:t>
            </a:r>
            <a:r>
              <a:rPr lang="en-US" altLang="ko-KR"/>
              <a:t>,</a:t>
            </a:r>
            <a:r>
              <a:rPr lang="ko-KR" altLang="en-US"/>
              <a:t> 데이터를 이 평면에 투영시키는 기법입니다</a:t>
            </a:r>
            <a:r>
              <a:rPr lang="en-US" altLang="ko-KR"/>
              <a:t>.</a:t>
            </a:r>
            <a:r>
              <a:rPr lang="ko-KR" altLang="en-US"/>
              <a:t> 따라서 투영하기 전 올바른 초평면을 찾는 것이 중요한데</a:t>
            </a:r>
            <a:r>
              <a:rPr lang="en-US" altLang="ko-KR"/>
              <a:t>,</a:t>
            </a:r>
            <a:r>
              <a:rPr lang="ko-KR" altLang="en-US"/>
              <a:t> 분산이 최대로 보존되는 축을 선택하면 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분산이 최대로 보존되는 축을 선택하게 되면</a:t>
            </a:r>
            <a:r>
              <a:rPr lang="en-US" altLang="ko-KR"/>
              <a:t>,</a:t>
            </a:r>
            <a:r>
              <a:rPr lang="ko-KR" altLang="en-US"/>
              <a:t> 정보손실이 가장 적게 발생하기 때문입니다</a:t>
            </a:r>
            <a:r>
              <a:rPr lang="en-US" altLang="ko-KR"/>
              <a:t>.</a:t>
            </a:r>
            <a:r>
              <a:rPr lang="ko-KR" altLang="en-US"/>
              <a:t> 다시말해</a:t>
            </a:r>
            <a:r>
              <a:rPr lang="en-US" altLang="ko-KR"/>
              <a:t>,</a:t>
            </a:r>
            <a:r>
              <a:rPr lang="ko-KR" altLang="en-US"/>
              <a:t> 원본데이터 셋과 투영된 것 사이의 평균제곱거리를 최소화하는 축을 선택한다고 할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실선(c1 벡터)에 투영된 것은 분산을 최대로 보존(오른쪽 맨 위) vs 점선(c2 벡터)에 투영된 것은 분산을 매우 적게 유지(오른쪽 맨 아래)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주성분이란</a:t>
            </a:r>
            <a:r>
              <a:rPr lang="en-US" altLang="ko-KR"/>
              <a:t>,</a:t>
            </a:r>
            <a:r>
              <a:rPr lang="ko-KR" altLang="en-US"/>
              <a:t> 고차원 데이터셋이라면 </a:t>
            </a:r>
            <a:r>
              <a:rPr lang="en-US" altLang="ko-KR"/>
              <a:t>PCA(</a:t>
            </a:r>
            <a:r>
              <a:rPr lang="ko-KR" altLang="en-US"/>
              <a:t>주성분 분석</a:t>
            </a:r>
            <a:r>
              <a:rPr lang="en-US" altLang="ko-KR"/>
              <a:t>)</a:t>
            </a:r>
            <a:r>
              <a:rPr lang="ko-KR" altLang="en-US"/>
              <a:t>는 이전의 두축에 직교하는 세번째 축을 찾으며</a:t>
            </a:r>
            <a:r>
              <a:rPr lang="en-US" altLang="ko-KR"/>
              <a:t>,</a:t>
            </a:r>
            <a:r>
              <a:rPr lang="ko-KR" altLang="en-US"/>
              <a:t> 데이터 셋에 있는 차원의 수만큼 네번쨰</a:t>
            </a:r>
            <a:r>
              <a:rPr lang="en-US" altLang="ko-KR"/>
              <a:t>,</a:t>
            </a:r>
            <a:r>
              <a:rPr lang="ko-KR" altLang="en-US"/>
              <a:t> 다섯번째</a:t>
            </a:r>
            <a:r>
              <a:rPr lang="en-US" altLang="ko-KR"/>
              <a:t>,,,n</a:t>
            </a:r>
            <a:r>
              <a:rPr lang="ko-KR" altLang="en-US"/>
              <a:t>번째 축을 찾습니다</a:t>
            </a:r>
            <a:r>
              <a:rPr lang="en-US" altLang="ko-KR"/>
              <a:t>.</a:t>
            </a:r>
            <a:r>
              <a:rPr lang="ko-KR" altLang="en-US"/>
              <a:t> 여기서 </a:t>
            </a:r>
            <a:r>
              <a:rPr lang="en-US" altLang="ko-KR"/>
              <a:t>i</a:t>
            </a:r>
            <a:r>
              <a:rPr lang="ko-KR" altLang="en-US"/>
              <a:t>번째 축을 </a:t>
            </a:r>
            <a:r>
              <a:rPr lang="en-US" altLang="ko-KR"/>
              <a:t>i</a:t>
            </a:r>
            <a:r>
              <a:rPr lang="ko-KR" altLang="en-US"/>
              <a:t>번쨰 주성분이라고 부릅니다</a:t>
            </a:r>
            <a:r>
              <a:rPr lang="en-US" altLang="ko-KR"/>
              <a:t>.</a:t>
            </a:r>
            <a:r>
              <a:rPr lang="ko-KR" altLang="en-US"/>
              <a:t> 그림을 예시로 들면</a:t>
            </a:r>
            <a:r>
              <a:rPr lang="en-US" altLang="ko-KR"/>
              <a:t>,</a:t>
            </a:r>
            <a:r>
              <a:rPr lang="ko-KR" altLang="en-US"/>
              <a:t> 첫번째 </a:t>
            </a:r>
            <a:r>
              <a:rPr lang="en-US" altLang="ko-KR"/>
              <a:t>PC</a:t>
            </a:r>
            <a:r>
              <a:rPr lang="ko-KR" altLang="en-US"/>
              <a:t>는 벡터 </a:t>
            </a:r>
            <a:r>
              <a:rPr lang="en-US" altLang="ko-KR"/>
              <a:t>c1</a:t>
            </a:r>
            <a:r>
              <a:rPr lang="ko-KR" altLang="en-US"/>
              <a:t>이 놓인 축이고</a:t>
            </a:r>
            <a:r>
              <a:rPr lang="en-US" altLang="ko-KR"/>
              <a:t>,</a:t>
            </a:r>
            <a:r>
              <a:rPr lang="ko-KR" altLang="en-US"/>
              <a:t> 두번째 </a:t>
            </a:r>
            <a:r>
              <a:rPr lang="en-US" altLang="ko-KR"/>
              <a:t>PC</a:t>
            </a:r>
            <a:r>
              <a:rPr lang="ko-KR" altLang="en-US"/>
              <a:t>는 벡터 </a:t>
            </a:r>
            <a:r>
              <a:rPr lang="en-US" altLang="ko-KR"/>
              <a:t>c2</a:t>
            </a:r>
            <a:r>
              <a:rPr lang="ko-KR" altLang="en-US"/>
              <a:t>가 놓인 축입니다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특잇값 분해에 대한 내용을 완벽하게 이해하려면 선형대수와 다변량 통계지식이 필요해서 일단은 이정도로 이해하고 넘어갔습니다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 과정을 통해 주성분을 모두 추출했다면</a:t>
            </a:r>
            <a:r>
              <a:rPr lang="en-US" altLang="ko-KR"/>
              <a:t>,</a:t>
            </a:r>
            <a:r>
              <a:rPr lang="ko-KR" altLang="en-US"/>
              <a:t> 처음 </a:t>
            </a:r>
            <a:r>
              <a:rPr lang="en-US" altLang="ko-KR"/>
              <a:t>d</a:t>
            </a:r>
            <a:r>
              <a:rPr lang="ko-KR" altLang="en-US"/>
              <a:t>개의 주성분으로 정의한 초평면에 투영하여 데이터셋의 차원을 </a:t>
            </a:r>
            <a:r>
              <a:rPr lang="en-US" altLang="ko-KR"/>
              <a:t>d</a:t>
            </a:r>
            <a:r>
              <a:rPr lang="ko-KR" altLang="en-US"/>
              <a:t>차원으로 축소시킬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사이킷런의 </a:t>
            </a:r>
            <a:r>
              <a:rPr lang="en-US" altLang="ko-KR"/>
              <a:t>PCA</a:t>
            </a:r>
            <a:r>
              <a:rPr lang="ko-KR" altLang="en-US"/>
              <a:t>모델은 </a:t>
            </a:r>
            <a:r>
              <a:rPr lang="en-US" altLang="ko-KR"/>
              <a:t>SVD</a:t>
            </a:r>
            <a:r>
              <a:rPr lang="ko-KR" altLang="en-US"/>
              <a:t>분해방법을 사용합니다</a:t>
            </a:r>
            <a:r>
              <a:rPr lang="en-US" altLang="ko-KR"/>
              <a:t>.</a:t>
            </a:r>
            <a:r>
              <a:rPr lang="ko-KR" altLang="en-US"/>
              <a:t> 참고로</a:t>
            </a:r>
            <a:r>
              <a:rPr lang="en-US" altLang="ko-KR"/>
              <a:t>,</a:t>
            </a:r>
            <a:r>
              <a:rPr lang="ko-KR" altLang="en-US"/>
              <a:t> 사이킷런의 </a:t>
            </a:r>
            <a:r>
              <a:rPr lang="en-US" altLang="ko-KR"/>
              <a:t>PCA</a:t>
            </a:r>
            <a:r>
              <a:rPr lang="ko-KR" altLang="en-US"/>
              <a:t>모델은 자동으로 데이터를 중앙에 맞춰줍니다</a:t>
            </a:r>
            <a:r>
              <a:rPr lang="en-US" altLang="ko-KR"/>
              <a:t>.</a:t>
            </a:r>
            <a:r>
              <a:rPr lang="ko-KR" altLang="en-US"/>
              <a:t> 여기서 </a:t>
            </a:r>
            <a:r>
              <a:rPr lang="en-US" altLang="ko-KR"/>
              <a:t>n_components</a:t>
            </a:r>
            <a:r>
              <a:rPr lang="ko-KR" altLang="en-US"/>
              <a:t>는 매개변수로</a:t>
            </a:r>
            <a:r>
              <a:rPr lang="en-US" altLang="ko-KR"/>
              <a:t>,</a:t>
            </a:r>
            <a:r>
              <a:rPr lang="ko-KR" altLang="en-US"/>
              <a:t> 주성분 개수를 지정해줍니다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여기서 </a:t>
            </a:r>
            <a:r>
              <a:rPr lang="en-US" altLang="ko-KR"/>
              <a:t>explained_variance_ratio_</a:t>
            </a:r>
            <a:r>
              <a:rPr lang="ko-KR" altLang="en-US"/>
              <a:t>는 변수로</a:t>
            </a:r>
            <a:r>
              <a:rPr lang="en-US" altLang="ko-KR"/>
              <a:t>,</a:t>
            </a:r>
            <a:r>
              <a:rPr lang="ko-KR" altLang="en-US"/>
              <a:t> 주성분의 설명된 분산의 비율입니다</a:t>
            </a:r>
            <a:r>
              <a:rPr lang="en-US" altLang="ko-KR"/>
              <a:t>.</a:t>
            </a:r>
            <a:r>
              <a:rPr lang="ko-KR" altLang="en-US"/>
              <a:t> 즉</a:t>
            </a:r>
            <a:r>
              <a:rPr lang="en-US" altLang="ko-KR"/>
              <a:t>,</a:t>
            </a:r>
            <a:r>
              <a:rPr lang="ko-KR" altLang="en-US"/>
              <a:t> 전체분산에서 차지하는 비율이고</a:t>
            </a:r>
            <a:r>
              <a:rPr lang="en-US" altLang="ko-KR"/>
              <a:t>,</a:t>
            </a:r>
            <a:r>
              <a:rPr lang="ko-KR" altLang="en-US"/>
              <a:t> 이 비율이 높을수록 차원축소과정에서 정보손실이 적게 발생합니다</a:t>
            </a:r>
            <a:r>
              <a:rPr lang="en-US" altLang="ko-KR"/>
              <a:t>.</a:t>
            </a:r>
            <a:r>
              <a:rPr lang="ko-KR" altLang="en-US"/>
              <a:t> 주로 이 비율을 확인해서 주성분의 개수</a:t>
            </a:r>
            <a:r>
              <a:rPr lang="en-US" altLang="ko-KR"/>
              <a:t>,</a:t>
            </a:r>
            <a:r>
              <a:rPr lang="ko-KR" altLang="en-US"/>
              <a:t> 즉 적절한 차원수를 결정합니다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차원축소를 하면 훈련세트의 크기가 줄어들어</a:t>
            </a:r>
            <a:r>
              <a:rPr lang="en-US" altLang="ko-KR"/>
              <a:t>,</a:t>
            </a:r>
            <a:r>
              <a:rPr lang="ko-KR" altLang="en-US"/>
              <a:t> 분류알고리즘의 속도를 크게 높일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또한 반대로 압축된 데이터셋에 </a:t>
            </a:r>
            <a:r>
              <a:rPr lang="en-US" altLang="ko-KR"/>
              <a:t>PCA</a:t>
            </a:r>
            <a:r>
              <a:rPr lang="ko-KR" altLang="en-US"/>
              <a:t>투영반환을 적용시켜</a:t>
            </a:r>
            <a:r>
              <a:rPr lang="en-US" altLang="ko-KR"/>
              <a:t>,</a:t>
            </a:r>
            <a:r>
              <a:rPr lang="ko-KR" altLang="en-US"/>
              <a:t> 원본데이터와 유사하게 만들 수 있습니다</a:t>
            </a:r>
            <a:r>
              <a:rPr lang="en-US" altLang="ko-KR"/>
              <a:t>.</a:t>
            </a:r>
            <a:r>
              <a:rPr lang="ko-KR" altLang="en-US"/>
              <a:t>이 때 </a:t>
            </a:r>
            <a:r>
              <a:rPr lang="en-US" altLang="ko-KR"/>
              <a:t>inverse_transform() </a:t>
            </a:r>
            <a:r>
              <a:rPr lang="ko-KR" altLang="en-US"/>
              <a:t>메서드를 사용하면 됩니다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ko-KR" altLang="en-US"/>
              <a:t>코드는 </a:t>
            </a:r>
            <a:r>
              <a:rPr lang="en-US" altLang="ko-KR"/>
              <a:t>MNIST</a:t>
            </a:r>
            <a:r>
              <a:rPr lang="ko-KR" altLang="en-US"/>
              <a:t>데이터셋을 </a:t>
            </a:r>
            <a:r>
              <a:rPr lang="en-US" altLang="ko-KR"/>
              <a:t>154</a:t>
            </a:r>
            <a:r>
              <a:rPr lang="ko-KR" altLang="en-US"/>
              <a:t>차원으로 압축하고 </a:t>
            </a:r>
            <a:r>
              <a:rPr lang="en-US" altLang="ko-KR"/>
              <a:t>inverse_transform()</a:t>
            </a:r>
            <a:r>
              <a:rPr lang="ko-KR" altLang="en-US"/>
              <a:t>메서드를 통해  </a:t>
            </a:r>
            <a:r>
              <a:rPr lang="en-US" altLang="ko-KR"/>
              <a:t>784</a:t>
            </a:r>
            <a:r>
              <a:rPr lang="ko-KR" altLang="en-US"/>
              <a:t>차원으로 복원하는 코드입니다</a:t>
            </a:r>
            <a:r>
              <a:rPr lang="en-US" altLang="ko-KR"/>
              <a:t>.</a:t>
            </a:r>
            <a:r>
              <a:rPr lang="ko-KR" altLang="en-US"/>
              <a:t> 하지만 원본데이터와 똑같이 복구시킬 순 없고</a:t>
            </a:r>
            <a:r>
              <a:rPr lang="en-US" altLang="ko-KR"/>
              <a:t>,</a:t>
            </a:r>
            <a:r>
              <a:rPr lang="ko-KR" altLang="en-US"/>
              <a:t> 원본데이터와 재구성된 데이터 사이의 평균제곱거리를 재구성오차라고 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그림은 원본훈련세트</a:t>
            </a:r>
            <a:r>
              <a:rPr lang="en-US" altLang="ko-KR"/>
              <a:t>(</a:t>
            </a:r>
            <a:r>
              <a:rPr lang="ko-KR" altLang="en-US"/>
              <a:t>왼쪽</a:t>
            </a:r>
            <a:r>
              <a:rPr lang="en-US" altLang="ko-KR"/>
              <a:t>)</a:t>
            </a:r>
            <a:r>
              <a:rPr lang="ko-KR" altLang="en-US"/>
              <a:t>과</a:t>
            </a:r>
            <a:r>
              <a:rPr lang="en-US" altLang="ko-KR"/>
              <a:t>,</a:t>
            </a:r>
            <a:r>
              <a:rPr lang="ko-KR" altLang="en-US"/>
              <a:t> 샘플을 압축한 후 복원한 결과인데 이미지 품질이 조금 손실된 것을 볼 수 있지만 숫자모양은 거의 온전한 상태입니다</a:t>
            </a:r>
            <a:r>
              <a:rPr lang="en-US" altLang="ko-KR"/>
              <a:t>.</a:t>
            </a:r>
            <a:r>
              <a:rPr lang="ko-KR" altLang="en-US"/>
              <a:t> 그리고 원본의 차원 수로 되돌리는 </a:t>
            </a:r>
            <a:r>
              <a:rPr lang="en-US" altLang="ko-KR"/>
              <a:t>PCA</a:t>
            </a:r>
            <a:r>
              <a:rPr lang="ko-KR" altLang="en-US"/>
              <a:t> 역변환 공식은 다음과 같습니다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랜덤 </a:t>
            </a:r>
            <a:r>
              <a:rPr lang="en-US" altLang="ko-KR"/>
              <a:t>PCA</a:t>
            </a:r>
            <a:r>
              <a:rPr lang="ko-KR" altLang="en-US"/>
              <a:t>를 사용하면</a:t>
            </a:r>
            <a:r>
              <a:rPr lang="en-US" altLang="ko-KR"/>
              <a:t>,</a:t>
            </a:r>
            <a:r>
              <a:rPr lang="ko-KR" altLang="en-US"/>
              <a:t> 처음 </a:t>
            </a:r>
            <a:r>
              <a:rPr lang="en-US" altLang="ko-KR"/>
              <a:t>d</a:t>
            </a:r>
            <a:r>
              <a:rPr lang="ko-KR" altLang="en-US"/>
              <a:t>개의 주성분에 대한 근사값을 빠르게 찾을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머신러닝 문제에서 훈련샘플이 무수히 많은 특성</a:t>
            </a:r>
            <a:r>
              <a:rPr lang="en-US" altLang="ko-KR"/>
              <a:t>(feature)</a:t>
            </a:r>
            <a:r>
              <a:rPr lang="ko-KR" altLang="en-US"/>
              <a:t>을 갖고있는 경우가 존재합니다</a:t>
            </a:r>
            <a:r>
              <a:rPr lang="en-US" altLang="ko-KR"/>
              <a:t>.</a:t>
            </a:r>
            <a:r>
              <a:rPr lang="ko-KR" altLang="en-US"/>
              <a:t> 이렇게 많은 특성들이 존재하게 되면</a:t>
            </a:r>
            <a:r>
              <a:rPr lang="en-US" altLang="ko-KR"/>
              <a:t>,</a:t>
            </a:r>
            <a:r>
              <a:rPr lang="ko-KR" altLang="en-US"/>
              <a:t> 훈련속도가 느려질 뿐만 아니라 좋은 솔루션을 찾기가 힘들어 이러한 문제의 해결방법인 </a:t>
            </a:r>
            <a:r>
              <a:rPr lang="en-US" altLang="ko-KR"/>
              <a:t>“</a:t>
            </a:r>
            <a:r>
              <a:rPr lang="ko-KR" altLang="en-US"/>
              <a:t>차원축소</a:t>
            </a:r>
            <a:r>
              <a:rPr lang="en-US" altLang="ko-KR"/>
              <a:t>”</a:t>
            </a:r>
            <a:r>
              <a:rPr lang="ko-KR" altLang="en-US"/>
              <a:t>에 대해서 발표하겠습니다</a:t>
            </a:r>
            <a:r>
              <a:rPr lang="en-US" altLang="ko-KR"/>
              <a:t>.</a:t>
            </a:r>
            <a:r>
              <a:rPr lang="ko-KR" altLang="en-US"/>
              <a:t> 일단 들어가기 앞서</a:t>
            </a:r>
            <a:r>
              <a:rPr lang="en-US" altLang="ko-KR"/>
              <a:t>,</a:t>
            </a:r>
            <a:r>
              <a:rPr lang="ko-KR" altLang="en-US"/>
              <a:t> 차원을 축소시키면 일부정보가 유실돼서</a:t>
            </a:r>
            <a:r>
              <a:rPr lang="en-US" altLang="ko-KR"/>
              <a:t>,</a:t>
            </a:r>
            <a:r>
              <a:rPr lang="ko-KR" altLang="en-US"/>
              <a:t> 훈련속도가 빨라질 순 있지만</a:t>
            </a:r>
            <a:r>
              <a:rPr lang="en-US" altLang="ko-KR"/>
              <a:t>,</a:t>
            </a:r>
            <a:r>
              <a:rPr lang="ko-KR" altLang="en-US"/>
              <a:t> 정보손실의 문제가 발생할 수도 있습니다</a:t>
            </a:r>
            <a:r>
              <a:rPr lang="en-US" altLang="ko-KR"/>
              <a:t>.</a:t>
            </a:r>
            <a:r>
              <a:rPr lang="ko-KR" altLang="en-US"/>
              <a:t>그리고 차원수를 줄이면 고차원 훈련세트를 하나의 압축된 그래프로 표현할 수 있고</a:t>
            </a:r>
            <a:r>
              <a:rPr lang="en-US" altLang="ko-KR"/>
              <a:t>,</a:t>
            </a:r>
            <a:r>
              <a:rPr lang="ko-KR" altLang="en-US"/>
              <a:t> 군집과 같은 시각적인 패턴 또한 감지하기 쉬워 중요한 </a:t>
            </a:r>
            <a:r>
              <a:rPr lang="en-US" altLang="ko-KR"/>
              <a:t>insight</a:t>
            </a:r>
            <a:r>
              <a:rPr lang="ko-KR" altLang="en-US"/>
              <a:t>를 도출해내는 경우가 많습니다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PCA</a:t>
            </a:r>
            <a:r>
              <a:rPr lang="ko-KR" altLang="en-US"/>
              <a:t>를 구현할 때의 문제점은</a:t>
            </a:r>
            <a:r>
              <a:rPr lang="en-US" altLang="ko-KR"/>
              <a:t> SVD</a:t>
            </a:r>
            <a:r>
              <a:rPr lang="ko-KR" altLang="en-US"/>
              <a:t>알고리즘을 실행하기 위해 전체 훈련 세트를 메모리에 올려야한다는 것입니다</a:t>
            </a:r>
            <a:r>
              <a:rPr lang="en-US" altLang="ko-KR"/>
              <a:t>.</a:t>
            </a:r>
            <a:r>
              <a:rPr lang="ko-KR" altLang="en-US"/>
              <a:t> 이를 해결하기 위해 나온 알고리즘이 바로 </a:t>
            </a:r>
            <a:r>
              <a:rPr lang="en-US" altLang="ko-KR"/>
              <a:t>IPCA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IPCA</a:t>
            </a:r>
            <a:r>
              <a:rPr lang="ko-KR" altLang="en-US"/>
              <a:t>는 메모리 문제 때문에 개발된 알고리즘이며</a:t>
            </a:r>
            <a:r>
              <a:rPr lang="en-US" altLang="ko-KR"/>
              <a:t>,</a:t>
            </a:r>
            <a:r>
              <a:rPr lang="ko-KR" altLang="en-US"/>
              <a:t> 훈련세트가 크고 온라인으로 </a:t>
            </a:r>
            <a:r>
              <a:rPr lang="en-US" altLang="ko-KR"/>
              <a:t>PCA</a:t>
            </a:r>
            <a:r>
              <a:rPr lang="ko-KR" altLang="en-US"/>
              <a:t>를 적용할 때 유용합니다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여러가지 커널을 사용해 2차원으로 축소시킨 스위스 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- 다음 코드는 두 단계의 파이프라인으로,</a:t>
            </a:r>
            <a:endParaRPr lang="ko-KR" altLang="en-US"/>
          </a:p>
          <a:p>
            <a:pPr>
              <a:defRPr/>
            </a:pPr>
            <a:r>
              <a:rPr lang="ko-KR" altLang="en-US"/>
              <a:t>- 먼저 kPCA를 사용해 차원을 2차원으로 축소하고</a:t>
            </a:r>
            <a:endParaRPr lang="ko-KR" altLang="en-US"/>
          </a:p>
          <a:p>
            <a:pPr>
              <a:defRPr/>
            </a:pPr>
            <a:r>
              <a:rPr lang="ko-KR" altLang="en-US"/>
              <a:t>- 분류를 위해 로지스틱 회귀를 적용</a:t>
            </a:r>
            <a:endParaRPr lang="ko-KR" altLang="en-US"/>
          </a:p>
          <a:p>
            <a:pPr>
              <a:defRPr/>
            </a:pPr>
            <a:r>
              <a:rPr lang="ko-KR" altLang="en-US"/>
              <a:t>- 그 후 파이프라인 마지막 단계에서 가장 높은 분류 정확도를 얻기 위해 GridSearchCV를 사용해 kPCA의 가장 좋은 커널과 gamma 파라미터를 찾음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데이터에서</a:t>
            </a:r>
            <a:r>
              <a:rPr lang="en-US" altLang="ko-KR"/>
              <a:t> </a:t>
            </a:r>
            <a:r>
              <a:rPr lang="ko-KR" altLang="en-US"/>
              <a:t>모델을 학습할 때 독립적인 샘플이 많을수록 학습이 잘 되는 반면</a:t>
            </a:r>
            <a:r>
              <a:rPr lang="en-US" altLang="ko-KR"/>
              <a:t>,</a:t>
            </a:r>
            <a:r>
              <a:rPr lang="ko-KR" altLang="en-US"/>
              <a:t> 차원이 커질수록 학습이 어려워지고</a:t>
            </a:r>
            <a:endParaRPr lang="ko-KR" altLang="en-US"/>
          </a:p>
          <a:p>
            <a:pPr>
              <a:defRPr/>
            </a:pPr>
            <a:r>
              <a:rPr lang="ko-KR" altLang="en-US"/>
              <a:t>더많은 데이터를 필요로 하는 현상을 말하는데</a:t>
            </a:r>
            <a:r>
              <a:rPr lang="en-US" altLang="ko-KR"/>
              <a:t>,</a:t>
            </a:r>
            <a:r>
              <a:rPr lang="ko-KR" altLang="en-US"/>
              <a:t> 간단하게 말하면 차원이 증가하면서 </a:t>
            </a:r>
            <a:r>
              <a:rPr lang="en-US" altLang="ko-KR"/>
              <a:t>,</a:t>
            </a:r>
            <a:r>
              <a:rPr lang="ko-KR" altLang="en-US"/>
              <a:t>즉 변수가 증가하면서 모델의 성능이 안좋아지는 현상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무조건 변수의 수가 증가한다고해서 차원의 저주 문제가 있는 것이 아니라</a:t>
            </a:r>
            <a:r>
              <a:rPr lang="en-US" altLang="ko-KR"/>
              <a:t>,</a:t>
            </a:r>
            <a:r>
              <a:rPr lang="ko-KR" altLang="en-US"/>
              <a:t> 관측치 수 보다 변수의 수가 많아지면 발생한다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그리고 차원의 저주문제에 치명적인 알고리즘이 있는데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knn</a:t>
            </a:r>
            <a:r>
              <a:rPr lang="ko-KR" altLang="en-US"/>
              <a:t>이라고 최근접 이웃은 자신과 가장 가까운 이웃 </a:t>
            </a:r>
            <a:r>
              <a:rPr lang="en-US" altLang="ko-KR"/>
              <a:t>k</a:t>
            </a:r>
            <a:r>
              <a:rPr lang="ko-KR" altLang="en-US"/>
              <a:t>개를 보고 결과값을 정하게 되는데</a:t>
            </a:r>
            <a:r>
              <a:rPr lang="en-US" altLang="ko-KR"/>
              <a:t>,</a:t>
            </a:r>
            <a:r>
              <a:rPr lang="ko-KR" altLang="en-US"/>
              <a:t> 차원이 커질수록 데이터간 거리가 점차 생겨 관측치에 가까운 이웃이 없는 현상이 발생하게됩니다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그래서 차원의 저주문제를 해결하기위한 방안으로는 두가지가 있는데</a:t>
            </a:r>
            <a:r>
              <a:rPr lang="en-US" altLang="ko-KR"/>
              <a:t>,</a:t>
            </a:r>
            <a:r>
              <a:rPr lang="ko-KR" altLang="en-US"/>
              <a:t> 많은양의 데이터 획득 이부분은 사실상 불가능하다고 보고</a:t>
            </a:r>
            <a:r>
              <a:rPr lang="en-US" altLang="ko-KR"/>
              <a:t>,</a:t>
            </a:r>
            <a:r>
              <a:rPr lang="ko-KR" altLang="en-US"/>
              <a:t> 결국 차원축소 방법을 통해 문제를 해결해야합니다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차원축소를 위한 접근방법으로</a:t>
            </a:r>
            <a:r>
              <a:rPr lang="en-US" altLang="ko-KR"/>
              <a:t>,</a:t>
            </a:r>
            <a:r>
              <a:rPr lang="ko-KR" altLang="en-US"/>
              <a:t> 투영에 대해 설명하겠습니다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모든 훈련 샘플은 고차원 공간 안의 저차원 부분 공간에 놓여 있는데</a:t>
            </a:r>
            <a:r>
              <a:rPr lang="en-US" altLang="ko-KR"/>
              <a:t>,</a:t>
            </a:r>
            <a:r>
              <a:rPr lang="ko-KR" altLang="en-US"/>
              <a:t> 쉽게 말하면, 왼쪽 그림처럼 대부분의 훈련 샘플들이 저차원 부분 공간에 위치한다는 의미입니다</a:t>
            </a:r>
            <a:r>
              <a:rPr lang="en-US" altLang="ko-KR"/>
              <a:t>.</a:t>
            </a:r>
            <a:r>
              <a:rPr lang="ko-KR" altLang="en-US"/>
              <a:t>  따라서 이 저차원 부분 공간에 수직으로(즉, 샘플과 평면 사이의 가장 짧은 직선을 따라) 투영(projection)하면, 오른쪽과 같이 2차원 데이터 셋을 얻을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투영(projection)을 통해 고차원 데이터를 저차원으로 만들어 줄 수 있으나, 이 방법이 항상 최선인 것은 아닙니다</a:t>
            </a:r>
            <a:r>
              <a:rPr lang="en-US" altLang="ko-KR"/>
              <a:t>.</a:t>
            </a:r>
            <a:r>
              <a:rPr lang="ko-KR" altLang="en-US"/>
              <a:t> 이와같은 </a:t>
            </a:r>
            <a:r>
              <a:rPr lang="en-US" altLang="ko-KR"/>
              <a:t>“</a:t>
            </a:r>
            <a:r>
              <a:rPr lang="ko-KR" altLang="en-US"/>
              <a:t>스위스 롤</a:t>
            </a:r>
            <a:r>
              <a:rPr lang="en-US" altLang="ko-KR"/>
              <a:t>”</a:t>
            </a:r>
            <a:r>
              <a:rPr lang="ko-KR" altLang="en-US"/>
              <a:t>형태의 데이터 셋은 부분공간이 뒤틀려있기 때문에</a:t>
            </a:r>
            <a:r>
              <a:rPr lang="en-US" altLang="ko-KR"/>
              <a:t>,</a:t>
            </a:r>
            <a:r>
              <a:rPr lang="ko-KR" altLang="en-US"/>
              <a:t>  우리는 오른쪽 그래프처럼 스위스 롤을 펼친 </a:t>
            </a:r>
            <a:r>
              <a:rPr lang="en-US" altLang="ko-KR"/>
              <a:t>2D</a:t>
            </a:r>
            <a:r>
              <a:rPr lang="ko-KR" altLang="en-US"/>
              <a:t> 데이터셋을 얻고자 하지만</a:t>
            </a:r>
            <a:r>
              <a:rPr lang="en-US" altLang="ko-KR"/>
              <a:t>,</a:t>
            </a:r>
            <a:r>
              <a:rPr lang="ko-KR" altLang="en-US"/>
              <a:t> 투영을 통해 차원을 축소시키면 스위스롤의 층이 가운데 그래프처럼 서로 뭉개져버립니다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그리고 다음으로 매니폴드 학습이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(Manifold란 고차원 데이터가 있을 때 고차원 데이터를 데이터 공간에 뿌리면 sample들을 잘 아우르는 subspace가 있을 것이라는 가정에서 학습을 진행하는 방법입니다.)</a:t>
            </a:r>
            <a:endParaRPr lang="en-US" altLang="ko-KR"/>
          </a:p>
          <a:p>
            <a:pPr>
              <a:defRPr/>
            </a:pPr>
            <a:r>
              <a:rPr lang="ko-KR" altLang="en-US"/>
              <a:t>스위스롤은 </a:t>
            </a:r>
            <a:r>
              <a:rPr lang="en-US" altLang="ko-KR"/>
              <a:t>2</a:t>
            </a:r>
            <a:r>
              <a:rPr lang="ko-KR" altLang="en-US"/>
              <a:t>차원 매니폴드의 한 예인데</a:t>
            </a:r>
            <a:r>
              <a:rPr lang="en-US" altLang="ko-KR"/>
              <a:t>,</a:t>
            </a:r>
            <a:r>
              <a:rPr lang="ko-KR" altLang="en-US"/>
              <a:t> 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차원 매니폴드는 고차원 공간에서 휘어지거나 뒤틀린 모양입니다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일반적으로 </a:t>
            </a:r>
            <a:r>
              <a:rPr lang="en-US" altLang="ko-KR"/>
              <a:t>d</a:t>
            </a:r>
            <a:r>
              <a:rPr lang="ko-KR" altLang="en-US"/>
              <a:t>차원 매니폴드는 전체의 어느 한 부분에만 한정되는 </a:t>
            </a:r>
            <a:r>
              <a:rPr lang="en-US" altLang="ko-KR"/>
              <a:t>d</a:t>
            </a:r>
            <a:r>
              <a:rPr lang="ko-KR" altLang="en-US"/>
              <a:t>차원 초평면으로 보일 수 있는 </a:t>
            </a:r>
            <a:r>
              <a:rPr lang="en-US" altLang="ko-KR"/>
              <a:t>n</a:t>
            </a:r>
            <a:r>
              <a:rPr lang="ko-KR" altLang="en-US"/>
              <a:t>차원 공간의 일부입니다</a:t>
            </a:r>
            <a:r>
              <a:rPr lang="en-US" altLang="ko-KR"/>
              <a:t>.</a:t>
            </a:r>
            <a:r>
              <a:rPr lang="ko-KR" altLang="en-US"/>
              <a:t> 대다수의 차원축소 알고리즘은 매니폴드 학습방식을 사용합니다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이는 대부분 실제 고차원 데이터셋이 더 낮은 저차원 매니폴드에 가깝게 놓여있다는 매니폴드 가설에 근거하는데</a:t>
            </a:r>
            <a:r>
              <a:rPr lang="en-US" altLang="ko-KR"/>
              <a:t>,</a:t>
            </a:r>
            <a:r>
              <a:rPr lang="ko-KR" altLang="en-US"/>
              <a:t> 매니폴드 가설은 종종 다른 가정과 같이 병행되는데</a:t>
            </a:r>
            <a:r>
              <a:rPr lang="en-US" altLang="ko-KR"/>
              <a:t>,</a:t>
            </a:r>
            <a:r>
              <a:rPr lang="ko-KR" altLang="en-US"/>
              <a:t> 바로 처리해야할 작업</a:t>
            </a:r>
            <a:r>
              <a:rPr lang="en-US" altLang="ko-KR"/>
              <a:t>(ex. </a:t>
            </a:r>
            <a:r>
              <a:rPr lang="ko-KR" altLang="en-US"/>
              <a:t>분류 또는 회귀문제</a:t>
            </a:r>
            <a:r>
              <a:rPr lang="en-US" altLang="ko-KR"/>
              <a:t>)</a:t>
            </a:r>
            <a:r>
              <a:rPr lang="ko-KR" altLang="en-US"/>
              <a:t>이 저차원의 매니폴드 공간에 표현되면 더 간단해질 것이라는 가정입니다</a:t>
            </a:r>
            <a:r>
              <a:rPr lang="en-US" altLang="ko-KR"/>
              <a:t>.</a:t>
            </a:r>
            <a:r>
              <a:rPr lang="ko-KR" altLang="en-US"/>
              <a:t> 요약하면 모델을 훈련시키기 전에 훈련세트의 차원을 감소시키면</a:t>
            </a:r>
            <a:r>
              <a:rPr lang="en-US" altLang="ko-KR"/>
              <a:t>,</a:t>
            </a:r>
            <a:r>
              <a:rPr lang="ko-KR" altLang="en-US"/>
              <a:t> 훈련속도는 빨라지지만 항상 더 나은 솔루션을 제공해주지는 않는다는 것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예를들어</a:t>
            </a:r>
            <a:r>
              <a:rPr lang="en-US" altLang="ko-KR"/>
              <a:t>,</a:t>
            </a:r>
            <a:r>
              <a:rPr lang="ko-KR" altLang="en-US"/>
              <a:t> 왼쪽 그림에서 스위스롤은 두개의 클래스로 나누어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왼쪽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3D)</a:t>
            </a:r>
            <a:r>
              <a:rPr lang="ko-KR" altLang="en-US"/>
              <a:t> 에서는 결정경계가 매우 복잡하지만 펼쳐진 매니폴드 공간인 </a:t>
            </a:r>
            <a:r>
              <a:rPr lang="en-US" altLang="ko-KR"/>
              <a:t>2D(</a:t>
            </a:r>
            <a:r>
              <a:rPr lang="ko-KR" altLang="en-US"/>
              <a:t>오른쪽</a:t>
            </a:r>
            <a:r>
              <a:rPr lang="en-US" altLang="ko-KR"/>
              <a:t>)</a:t>
            </a:r>
            <a:r>
              <a:rPr lang="ko-KR" altLang="en-US"/>
              <a:t>에서는</a:t>
            </a:r>
            <a:endParaRPr lang="ko-KR" altLang="en-US"/>
          </a:p>
          <a:p>
            <a:pPr>
              <a:defRPr/>
            </a:pPr>
            <a:r>
              <a:rPr lang="ko-KR" altLang="en-US"/>
              <a:t>결정경계가 단순한 직선이다</a:t>
            </a:r>
            <a:r>
              <a:rPr lang="en-US" altLang="ko-KR"/>
              <a:t>.</a:t>
            </a:r>
            <a:r>
              <a:rPr lang="ko-KR" altLang="en-US"/>
              <a:t> 이 예에서는 매니폴드 가정이 유효합니다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2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1121927" y="1496595"/>
            <a:ext cx="9948139" cy="135184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00412" y="1707176"/>
            <a:ext cx="9191176" cy="91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ea typeface="나눔스퀘어 ExtraBold"/>
              </a:rPr>
              <a:t>8</a:t>
            </a:r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ea typeface="나눔스퀘어 ExtraBold"/>
              </a:rPr>
              <a:t>장</a:t>
            </a:r>
            <a:r>
              <a:rPr lang="en-US" altLang="ko-KR" sz="5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ea typeface="나눔스퀘어 ExtraBold"/>
              </a:rPr>
              <a:t>.</a:t>
            </a:r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ea typeface="나눔스퀘어 ExtraBold"/>
              </a:rPr>
              <a:t> 차원축소</a:t>
            </a:r>
            <a:endParaRPr lang="ko-KR" altLang="en-US" sz="540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4158970" y="4519939"/>
            <a:ext cx="3877949" cy="1505238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2021.07.09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MinYoung Yeo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dufmasky@gmail.com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9425" y="2983646"/>
            <a:ext cx="5631933" cy="1704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차원 축소를 위한 접근 방법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매니폴드 가정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809" y="2469017"/>
            <a:ext cx="4258654" cy="3460156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53062" y="2442481"/>
            <a:ext cx="4373883" cy="3564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차원 축소를 위한 접근 방법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매니폴드 가정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1859" y="2324345"/>
            <a:ext cx="4361695" cy="3639125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05672" y="2253036"/>
            <a:ext cx="4474402" cy="3791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564411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주성분 분석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(PCA;Principal Component Analysis)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데이터에 가장 가까운 초평면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(hyperplane)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을 정의한 다음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데이터를 이 평면에 투영시키는 기법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4093" y="3031674"/>
            <a:ext cx="3371850" cy="3209925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85557" y="3016022"/>
            <a:ext cx="3038475" cy="3248025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7908713" y="3428999"/>
            <a:ext cx="3180669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7185540" y="3429000"/>
            <a:ext cx="4776546" cy="17316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다른 방향으로 투영하는 것 보다</a:t>
            </a:r>
            <a:endParaRPr lang="ko-KR" altLang="en-US"/>
          </a:p>
          <a:p>
            <a:pPr>
              <a:defRPr/>
            </a:pPr>
            <a:r>
              <a:rPr lang="ko-KR" altLang="en-US"/>
              <a:t>분산이 최대로 보존하는 축을 선택하는 것이 정보가 가장 적게 손실되므로 합리적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=</a:t>
            </a:r>
            <a:r>
              <a:rPr lang="ko-KR" altLang="en-US"/>
              <a:t>원본 데이터셋과 투영된 것 사이의 평균 </a:t>
            </a:r>
            <a:endParaRPr lang="ko-KR" altLang="en-US"/>
          </a:p>
          <a:p>
            <a:pPr>
              <a:defRPr/>
            </a:pPr>
            <a:r>
              <a:rPr lang="ko-KR" altLang="en-US"/>
              <a:t>제곱 거리를 최소화 하는 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31992" y="2819041"/>
            <a:ext cx="3584968" cy="327730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주성분</a:t>
            </a:r>
            <a:endParaRPr lang="ko-KR" altLang="en-US" sz="19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19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고차원 데이터셋이라면 </a:t>
            </a:r>
            <a:r>
              <a:rPr lang="en-US" altLang="ko-KR" sz="19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r>
              <a:rPr lang="ko-KR" altLang="en-US" sz="19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는 이전의 두 축에 직교하는 세번째 축을 찾으며</a:t>
            </a:r>
            <a:r>
              <a:rPr lang="en-US" altLang="ko-KR" sz="19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</a:t>
            </a:r>
            <a:r>
              <a:rPr lang="ko-KR" altLang="en-US" sz="19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ko-KR" altLang="en-US" sz="19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9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 데이터셋에 있는 차원의 수만큼 </a:t>
            </a:r>
            <a:r>
              <a:rPr lang="en-US" altLang="ko-KR" sz="19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</a:t>
            </a:r>
            <a:r>
              <a:rPr lang="ko-KR" altLang="en-US" sz="19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번째 축을 찾음</a:t>
            </a:r>
            <a:endParaRPr lang="ko-KR" altLang="en-US" sz="19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1900" b="1">
                <a:solidFill>
                  <a:srgbClr val="262626"/>
                </a:solidFill>
                <a:latin typeface="Arial"/>
                <a:cs typeface="Arial"/>
              </a:rPr>
              <a:t>i</a:t>
            </a:r>
            <a:r>
              <a:rPr lang="ko-KR" altLang="en-US" sz="1900" b="1">
                <a:solidFill>
                  <a:srgbClr val="262626"/>
                </a:solidFill>
                <a:latin typeface="Arial"/>
                <a:cs typeface="Arial"/>
              </a:rPr>
              <a:t>번째 축을 이 데이터의 </a:t>
            </a:r>
            <a:r>
              <a:rPr lang="en-US" altLang="ko-KR" sz="1900" b="1">
                <a:solidFill>
                  <a:srgbClr val="262626"/>
                </a:solidFill>
                <a:latin typeface="Arial"/>
                <a:cs typeface="Arial"/>
              </a:rPr>
              <a:t>i</a:t>
            </a:r>
            <a:r>
              <a:rPr lang="ko-KR" altLang="en-US" sz="1900" b="1">
                <a:solidFill>
                  <a:srgbClr val="262626"/>
                </a:solidFill>
                <a:latin typeface="Arial"/>
                <a:cs typeface="Arial"/>
              </a:rPr>
              <a:t>번째 주성분</a:t>
            </a:r>
            <a:r>
              <a:rPr lang="en-US" altLang="ko-KR" sz="1900" b="1">
                <a:solidFill>
                  <a:srgbClr val="262626"/>
                </a:solidFill>
                <a:latin typeface="Arial"/>
                <a:cs typeface="Arial"/>
              </a:rPr>
              <a:t>(PC;Principal Component)</a:t>
            </a:r>
            <a:r>
              <a:rPr lang="ko-KR" altLang="en-US" sz="1900" b="1">
                <a:solidFill>
                  <a:srgbClr val="262626"/>
                </a:solidFill>
                <a:latin typeface="Arial"/>
                <a:cs typeface="Arial"/>
              </a:rPr>
              <a:t>라고 부름</a:t>
            </a:r>
            <a:endParaRPr lang="ko-KR" altLang="en-US" sz="1900" b="1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1900" b="1">
                <a:solidFill>
                  <a:srgbClr val="262626"/>
                </a:solidFill>
                <a:latin typeface="Arial"/>
                <a:cs typeface="Arial"/>
              </a:rPr>
              <a:t>첫번째 </a:t>
            </a:r>
            <a:r>
              <a:rPr lang="en-US" altLang="ko-KR" sz="1900" b="1">
                <a:solidFill>
                  <a:srgbClr val="262626"/>
                </a:solidFill>
                <a:latin typeface="Arial"/>
                <a:cs typeface="Arial"/>
              </a:rPr>
              <a:t>PC</a:t>
            </a:r>
            <a:r>
              <a:rPr lang="ko-KR" altLang="en-US" sz="1900" b="1">
                <a:solidFill>
                  <a:srgbClr val="262626"/>
                </a:solidFill>
                <a:latin typeface="Arial"/>
                <a:cs typeface="Arial"/>
              </a:rPr>
              <a:t>는 벡터</a:t>
            </a:r>
            <a:r>
              <a:rPr lang="en-US" altLang="ko-KR" sz="1900" b="1">
                <a:solidFill>
                  <a:srgbClr val="262626"/>
                </a:solidFill>
                <a:latin typeface="Arial"/>
                <a:cs typeface="Arial"/>
              </a:rPr>
              <a:t>c1</a:t>
            </a:r>
            <a:r>
              <a:rPr lang="ko-KR" altLang="en-US" sz="1900" b="1">
                <a:solidFill>
                  <a:srgbClr val="262626"/>
                </a:solidFill>
                <a:latin typeface="Arial"/>
                <a:cs typeface="Arial"/>
              </a:rPr>
              <a:t>이 놓인 축이고</a:t>
            </a:r>
            <a:r>
              <a:rPr lang="en-US" altLang="ko-KR" sz="1900" b="1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lang="ko-KR" altLang="en-US" sz="1900" b="1">
                <a:solidFill>
                  <a:srgbClr val="262626"/>
                </a:solidFill>
                <a:latin typeface="Arial"/>
                <a:cs typeface="Arial"/>
              </a:rPr>
              <a:t> 두번째 </a:t>
            </a:r>
            <a:r>
              <a:rPr lang="en-US" altLang="ko-KR" sz="1900" b="1">
                <a:solidFill>
                  <a:srgbClr val="262626"/>
                </a:solidFill>
                <a:latin typeface="Arial"/>
                <a:cs typeface="Arial"/>
              </a:rPr>
              <a:t>PC</a:t>
            </a:r>
            <a:r>
              <a:rPr lang="ko-KR" altLang="en-US" sz="1900" b="1">
                <a:solidFill>
                  <a:srgbClr val="262626"/>
                </a:solidFill>
                <a:latin typeface="Arial"/>
                <a:cs typeface="Arial"/>
              </a:rPr>
              <a:t>는 벡터 </a:t>
            </a:r>
            <a:r>
              <a:rPr lang="en-US" altLang="ko-KR" sz="1900" b="1">
                <a:solidFill>
                  <a:srgbClr val="262626"/>
                </a:solidFill>
                <a:latin typeface="Arial"/>
                <a:cs typeface="Arial"/>
              </a:rPr>
              <a:t>c2</a:t>
            </a:r>
            <a:r>
              <a:rPr lang="ko-KR" altLang="en-US" sz="1900" b="1">
                <a:solidFill>
                  <a:srgbClr val="262626"/>
                </a:solidFill>
                <a:latin typeface="Arial"/>
                <a:cs typeface="Arial"/>
              </a:rPr>
              <a:t>가 놓인 축</a:t>
            </a:r>
            <a:endParaRPr lang="ko-KR" altLang="en-US" sz="1900" b="1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908713" y="3428999"/>
            <a:ext cx="3180669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7694635" y="3429000"/>
            <a:ext cx="4776546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64628" y="3696167"/>
            <a:ext cx="2862744" cy="249966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특잇값 분해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(SVD;Singular Value Decomposition)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훈련 세트의 주성분을 찾는 방법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표준 행렬 분해 기술로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 훈련세트 행렬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를 세 개 행렬의 행렬 곱셈인 UΣV^T  로 분해할 수 있음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여기서 찾고자 하는 모든 주성분의 단위벡터가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V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에 다음과 같이 담겨있음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908713" y="3428999"/>
            <a:ext cx="3180669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7415454" y="3428999"/>
            <a:ext cx="4776546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차원으로 투영하기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주성분을 모두 추출했다면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처음 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d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개의 주성분으로 정의한 초평면에 투영하여 데이터셋의 차원을 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d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차원으로 축소할 수 있음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이 초평면은 분산을 가능한 한 최대로 보존하는 투영을 보장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mc:Ignorable="hp" hp:hslEmbossed="0">
              <a:solidFill>
                <a:srgbClr val="262626"/>
              </a:solidFill>
              <a:latin typeface="Arial"/>
              <a:ea typeface="+mn-ea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908713" y="3428999"/>
            <a:ext cx="3180669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7415454" y="3428999"/>
            <a:ext cx="4776546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사이킷런 사용하기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2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사이킷런의 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PCA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모델은 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SVD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분해방법을 사용하여 구현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2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PCA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모델을 사용해 데이터셋의 차원을 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2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로 줄이는 코드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908713" y="3428999"/>
            <a:ext cx="3180669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7415454" y="3428999"/>
            <a:ext cx="4776546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2161" y="3905250"/>
            <a:ext cx="8185375" cy="1406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설명된 분산의 비율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주성분의 설명된 분산의 비율은 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explained_variance_ratio_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변수에 저장되어 있음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이 비율은 각 주성분의 축을 따라 있는 데이터셋의 분산 비율을 나타냄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908713" y="3428999"/>
            <a:ext cx="3180669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7415454" y="3428999"/>
            <a:ext cx="4776546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3506" y="4118741"/>
            <a:ext cx="10844988" cy="492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압축을 위한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차원을 축소하고 난 후에는 훈련세트의 크기가 줄어듦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분류알고리즘의 속도를 크게 높일 수 있다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.</a:t>
            </a:r>
            <a:endParaRPr lang="en-US" altLang="ko-KR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반대로 압축된 데이터셋에 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PCA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투영반환을 적용시켜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원본데이터와 유사하게 만들 수 있다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.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415454" y="3429000"/>
            <a:ext cx="3180669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5373" y="4399435"/>
            <a:ext cx="10708815" cy="1064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압축을 위한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1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역변환 공식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15620" y="5079147"/>
            <a:ext cx="3699430" cy="7864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415454" y="3429000"/>
            <a:ext cx="3180669" cy="308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3339" y="2224270"/>
            <a:ext cx="5132661" cy="2662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목차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64770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차원의 저주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2.</a:t>
            </a:r>
            <a:r>
              <a: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차원 축소를 위한 접근 방법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</a:t>
            </a:r>
            <a:r>
              <a: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4.</a:t>
            </a:r>
            <a:r>
              <a: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커널 </a:t>
            </a: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5.</a:t>
            </a:r>
            <a:r>
              <a: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LLE</a:t>
            </a:r>
            <a:endParaRPr lang="en-US" altLang="ko-KR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6. </a:t>
            </a:r>
            <a:r>
              <a: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다른 차원 축소 기법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en-US" altLang="ko-KR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랜덤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기본값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(default)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이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“auto”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인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svd_solver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매개변수를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“randomized”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로 지정하면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     사이킷런은 랜덤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PCA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라는 확률적 알고리즘을 사용합니다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415454" y="3429000"/>
            <a:ext cx="3180669" cy="308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4245" y="3959115"/>
            <a:ext cx="11243509" cy="75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3.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점진적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PCA(IPCA)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PCA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를 구현할 때의 문제점은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SVD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 알고리즘을 실행하기 위해 전체 훈련 세트를 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     메모리에 올려야 한다는 것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    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이를 해결하기 위해 나온 알고리즘이 바로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IPCA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이다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IPCA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는 메모리 문제 때문에 개발된 알고리즘이며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 훈련세트가 크고 온라인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실시간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PCA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를 적용할 때 유용</a:t>
            </a: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415454" y="3429000"/>
            <a:ext cx="3180669" cy="308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4.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커널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700213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커널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PCA(kPCA)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커널 기법을 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PCA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에 적용해서 차원축소를 위한 복잡한 비선형 투영을 수행할 수도 있음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이 기법은 투영된 후에 샘플의 군집을 유지하거나 꼬인 매니폴드에 가까운 데이터셋</a:t>
            </a:r>
            <a:endParaRPr lang="en-US" altLang="ko-KR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defTabSz="91440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    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(ex.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스위스롤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)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을 펼칠 때도 유용하다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.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사이킷런의 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KernelPCA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를 사용하며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kernel 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매개변수를 통해 사용할 커널을 지정해 줄 수 있다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.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415454" y="3429000"/>
            <a:ext cx="3180669" cy="308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4.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커널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커널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선형 커널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RBF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커널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 시그모이드 커널을 사용하여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Arial"/>
                <a:cs typeface="Arial"/>
              </a:rPr>
              <a:t>차원으로 축소시킨 스위스 롤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415454" y="3429000"/>
            <a:ext cx="3180669" cy="308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5325" y="3101372"/>
            <a:ext cx="9055881" cy="3084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4.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커널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커널선택과 하이퍼파라미터 튜닝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kPCA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는 비지도 학습이므로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좋은 커널과 하이퍼파라미터 선택을 위한 명확한 성능 측정 기준이 없음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그러나 차원축소는 종종 지도학습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(ex.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분류</a:t>
            </a:r>
            <a:r>
              <a:rPr lang="en-US" altLang="ko-KR" sz="2100" b="1">
                <a:solidFill>
                  <a:srgbClr val="262626"/>
                </a:solidFill>
                <a:latin typeface="Arial"/>
                <a:cs typeface="Arial"/>
              </a:rPr>
              <a:t>)</a:t>
            </a: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의 전처리 단계로 활용되므로 그리드 탐색을 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0" indent="0" defTabSz="91440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100" b="1">
                <a:solidFill>
                  <a:srgbClr val="262626"/>
                </a:solidFill>
                <a:latin typeface="Arial"/>
                <a:cs typeface="Arial"/>
              </a:rPr>
              <a:t>     통해  성능이 뛰어난 커널과 하이퍼파라미터를 선택할 수 있음</a:t>
            </a:r>
            <a:endParaRPr lang="ko-KR" altLang="en-US" sz="2100" b="1">
              <a:solidFill>
                <a:srgbClr val="262626"/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415454" y="3429000"/>
            <a:ext cx="3180669" cy="308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4.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커널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PCA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커널선택과 하이퍼파라미터 튜닝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262626"/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415454" y="3429000"/>
            <a:ext cx="3180669" cy="308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7054" y="2275160"/>
            <a:ext cx="9269317" cy="3667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5.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LLE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91440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지역 선형 임베딩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(LLE; Locally Linear Embedding)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강력한 비선형 차원축소 기법이며</a:t>
            </a:r>
            <a:r>
              <a:rPr lang="en-US" altLang="ko-KR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</a:t>
            </a: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투영</a:t>
            </a:r>
            <a:r>
              <a:rPr lang="en-US" altLang="ko-KR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(projection)</a:t>
            </a: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에 의존하지 않는 매니폴드 학습이다</a:t>
            </a:r>
            <a:r>
              <a:rPr lang="en-US" altLang="ko-KR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ko-KR" altLang="en-US" sz="21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그러나 대용량 데이터셋에 적용하기는 어렵다</a:t>
            </a:r>
            <a:r>
              <a:rPr lang="en-US" altLang="ko-KR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ko-KR" altLang="en-US" sz="21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사이킷런의 </a:t>
            </a:r>
            <a:r>
              <a:rPr lang="en-US" altLang="ko-KR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Locally Linear Embedding</a:t>
            </a: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클래스를 사용하면 된다</a:t>
            </a:r>
            <a:r>
              <a:rPr lang="en-US" altLang="ko-KR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endParaRPr lang="ko-KR" altLang="en-US" sz="21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415454" y="3429000"/>
            <a:ext cx="3180669" cy="308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6.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다른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차원 축소 기법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596" y="1424316"/>
            <a:ext cx="11268808" cy="4531984"/>
          </a:xfrm>
        </p:spPr>
        <p:txBody>
          <a:bodyPr vert="horz" wrap="square" lIns="91440" tIns="45720" rIns="91440" bIns="4572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705" b="1">
                <a:solidFill>
                  <a:schemeClr val="dk1"/>
                </a:solidFill>
                <a:latin typeface="Arial"/>
                <a:cs typeface="Arial"/>
              </a:rPr>
              <a:t>랜덤투영</a:t>
            </a:r>
            <a:endParaRPr lang="ko-KR" altLang="en-US" sz="1700" b="1">
              <a:solidFill>
                <a:schemeClr val="dk1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17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altLang="ko-KR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-</a:t>
            </a: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랜덤한 선형 투영을 사용해 데이터를 저차원 공간으로 투영한다</a:t>
            </a:r>
            <a:r>
              <a:rPr lang="en-US" altLang="ko-KR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endParaRPr lang="en-US" altLang="ko-KR" sz="21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  </a:t>
            </a:r>
            <a:r>
              <a:rPr lang="en-US" altLang="ko-KR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사이킷런의 </a:t>
            </a:r>
            <a:r>
              <a:rPr lang="en-US" altLang="ko-KR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random_projection</a:t>
            </a: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패키지를 사용하면 된다</a:t>
            </a:r>
            <a:r>
              <a:rPr lang="en-US" altLang="ko-KR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ko-KR" altLang="en-US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486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다차원 스케일링</a:t>
            </a:r>
            <a:endParaRPr lang="ko-KR" altLang="en-US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7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   </a:t>
            </a:r>
            <a:r>
              <a:rPr lang="en-US" altLang="ko-KR" sz="227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27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샘플간의 거리를 보존하면서 차원을 축소한다</a:t>
            </a:r>
            <a:r>
              <a:rPr lang="en-US" altLang="ko-KR" sz="227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227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ko-KR" altLang="en-US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endParaRPr lang="ko-KR" altLang="en-US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705" b="1">
                <a:solidFill>
                  <a:schemeClr val="dk1"/>
                </a:solidFill>
                <a:latin typeface="Arial"/>
                <a:cs typeface="Arial"/>
              </a:rPr>
              <a:t>Isomap</a:t>
            </a:r>
            <a:endParaRPr lang="en-US" altLang="ko-KR" sz="1700" b="1">
              <a:solidFill>
                <a:schemeClr val="dk1"/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7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</a:t>
            </a:r>
            <a:r>
              <a:rPr lang="ko-KR" altLang="en-US" sz="227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먼저 각 샘플을 가장 가까운 이웃과 연결하는 식으로 그래프를 만든다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ko-KR" altLang="en-US" sz="2054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  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그 다음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</a:t>
            </a: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샘플간의 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geodesic distance</a:t>
            </a: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를 유지하면서 차원을 축소한다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227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ko-KR" altLang="en-US" sz="227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415454" y="3429000"/>
            <a:ext cx="3180669" cy="308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6.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다른</a:t>
            </a: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차원 축소 기법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4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486" b="1">
                <a:solidFill>
                  <a:schemeClr val="dk1"/>
                </a:solidFill>
                <a:latin typeface="Arial"/>
                <a:cs typeface="Arial"/>
              </a:rPr>
              <a:t>t-SNE</a:t>
            </a:r>
            <a:endParaRPr lang="en-US" altLang="ko-KR" sz="2486" b="1">
              <a:solidFill>
                <a:schemeClr val="dk1"/>
              </a:solidFill>
              <a:latin typeface="Arial"/>
              <a:cs typeface="Arial"/>
            </a:endParaRPr>
          </a:p>
          <a:p>
            <a:pPr marL="0" indent="0" defTabSz="914400">
              <a:lnSpc>
                <a:spcPct val="14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17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altLang="ko-KR" sz="2117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-</a:t>
            </a: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비슷한 샘플은 가까이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</a:t>
            </a: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비슷하지 않은 샘플은 멀리 떨어지도록 하면서 차원을 축소한다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endParaRPr lang="en-US" altLang="ko-KR" sz="2054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 defTabSz="914400">
              <a:lnSpc>
                <a:spcPct val="14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  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주로 시각화에 많이 사용된다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(</a:t>
            </a:r>
            <a:r>
              <a:rPr lang="ko-KR" altLang="en-US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특히 고차원 공간에 있는 샘플의 군집을 시각화할 때</a:t>
            </a:r>
            <a:r>
              <a:rPr lang="en-US" altLang="ko-KR" sz="2054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)</a:t>
            </a:r>
            <a:endParaRPr lang="en-US" altLang="ko-KR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 defTabSz="914400">
              <a:lnSpc>
                <a:spcPct val="14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 defTabSz="914400">
              <a:lnSpc>
                <a:spcPct val="14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486" b="1">
                <a:solidFill>
                  <a:schemeClr val="dk1"/>
                </a:solidFill>
                <a:latin typeface="Arial"/>
                <a:cs typeface="Arial"/>
              </a:rPr>
              <a:t>선형 판별 분석</a:t>
            </a:r>
            <a:r>
              <a:rPr lang="en-US" altLang="ko-KR" sz="2486" b="1">
                <a:solidFill>
                  <a:schemeClr val="dk1"/>
                </a:solidFill>
                <a:latin typeface="Arial"/>
                <a:cs typeface="Arial"/>
              </a:rPr>
              <a:t>(LDA; Linear Discriminant Analysis)</a:t>
            </a:r>
            <a:endParaRPr lang="en-US" altLang="ko-KR" sz="1700" b="1">
              <a:solidFill>
                <a:schemeClr val="dk1"/>
              </a:solidFill>
              <a:latin typeface="Arial"/>
              <a:cs typeface="Arial"/>
            </a:endParaRPr>
          </a:p>
          <a:p>
            <a:pPr marL="0" indent="0" defTabSz="914400">
              <a:lnSpc>
                <a:spcPct val="14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17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</a:t>
            </a:r>
            <a:r>
              <a:rPr lang="ko-KR" altLang="en-US" sz="19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sz="2117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altLang="ko-KR" sz="2117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117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분류 알고리즘임에도 훈련 과정에서 클래스 사이를 가장 잘 구분하는 축을 학습한다</a:t>
            </a:r>
            <a:r>
              <a:rPr lang="en-US" altLang="ko-KR" sz="2117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endParaRPr lang="en-US" altLang="ko-KR" sz="2117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 defTabSz="914400">
              <a:lnSpc>
                <a:spcPct val="14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117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  </a:t>
            </a:r>
            <a:r>
              <a:rPr lang="en-US" altLang="ko-KR" sz="2117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117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이 축은 데이터가 투영되는 초평면을 정의하는 데 사용할 수 있다</a:t>
            </a:r>
            <a:r>
              <a:rPr lang="en-US" altLang="ko-KR" sz="2117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2117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ko-KR" altLang="en-US" sz="2117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 defTabSz="914400">
              <a:lnSpc>
                <a:spcPct val="14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117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</a:t>
            </a:r>
            <a:endParaRPr lang="ko-KR" altLang="en-US" sz="2117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27" name=""/>
          <p:cNvSpPr txBox="1"/>
          <p:nvPr/>
        </p:nvSpPr>
        <p:spPr>
          <a:xfrm>
            <a:off x="7415454" y="3429000"/>
            <a:ext cx="3180669" cy="308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Preview</a:t>
            </a:r>
            <a:endParaRPr lang="en-US" altLang="ko-KR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31875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차원을 축소시키면 일부정보 유실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차원 수를 둘 또는 셋으로 줄이면 고차원 훈련세트를 하나의 압축된 그래프로 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 표현할 수 있고</a:t>
            </a:r>
            <a:r>
              <a:rPr lang="en-US" altLang="ko-KR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</a:t>
            </a:r>
            <a:r>
              <a: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군집과 같은 시각적인 패턴 또한 감지하기 쉬움</a:t>
            </a: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en-US" altLang="ko-KR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차원의 저주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0542134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데이터 학습을 위해 차원이 증가하면서 학습데이터 수가 차원의 수 보다            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4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적어져 성능이 저하되는 현상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4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4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0016" y="3428999"/>
            <a:ext cx="7448865" cy="2386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차원의 저주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차원의 저주 문제에 치명적인 알고리즘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: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KNN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(=K-Nearest Neighborhood,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최근접 이웃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)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해결방법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: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많은 양의 데이터 획득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-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차원 축소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차원 축소를 위한 접근 방법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투영</a:t>
            </a:r>
            <a:endParaRPr lang="ko-KR" altLang="en-US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ko-KR" altLang="en-US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7868" y="2322739"/>
            <a:ext cx="5931354" cy="326707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2145166"/>
            <a:ext cx="4333875" cy="3486150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1037105" y="5716701"/>
            <a:ext cx="4269241" cy="367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차원에 가깝게 배치된 </a:t>
            </a:r>
            <a:r>
              <a:rPr lang="en-US" altLang="ko-KR"/>
              <a:t>3</a:t>
            </a:r>
            <a:r>
              <a:rPr lang="ko-KR" altLang="en-US"/>
              <a:t>차원 데이터셋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6096000" y="5699011"/>
            <a:ext cx="4439331" cy="366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투영하여 만들어진 새로운 </a:t>
            </a:r>
            <a:r>
              <a:rPr lang="en-US" altLang="ko-KR"/>
              <a:t>2D</a:t>
            </a:r>
            <a:r>
              <a:rPr lang="ko-KR" altLang="en-US"/>
              <a:t> 데이터 셋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차원 축소를 위한 접근 방법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투영</a:t>
            </a:r>
            <a:endParaRPr lang="ko-KR" altLang="en-US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ko-KR" altLang="en-US" sz="17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3195" y="2513919"/>
            <a:ext cx="4467225" cy="321891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32564" y="2918732"/>
            <a:ext cx="7036418" cy="2539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차원 축소를 위한 접근 방법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매니폴드 학습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- 2D 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매니폴드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스위스 롤은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2D 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매니폴드의 한 예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2D 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매니폴드는 고차원 공간에서 휘어지거나 뒤틀린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2D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모양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차원 매니폴드는 국부적으로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차원 초평면으로 보일 수 있는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n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차원 공간의 일부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(d&lt;n)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(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이때 스위스롤은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d=2, n=3)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en-US" altLang="ko-KR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2.</a:t>
            </a:r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차원 축소를 위한 접근 방법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3" y="1690688"/>
            <a:ext cx="11268808" cy="4351338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매니폴드 가정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매니폴드 가정은 종종 암묵적으로 다른 가정과 병행되곤 함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처리해야 할 작업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(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분류나 회귀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)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이 저차원의 매니폴드 공간에 표현되면 더 간단해질 것이라는 가정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  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=&gt;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항상 유효하진 않다</a:t>
            </a:r>
            <a:r>
              <a:rPr lang="en-US" altLang="ko-KR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.</a:t>
            </a:r>
            <a:r>
              <a:rPr lang="ko-KR" altLang="en-US" sz="23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Clr>
                <a:srgbClr val="004f9e"/>
              </a:buClr>
              <a:buFont typeface="Wingdings"/>
              <a:buNone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32000" indent="-432000">
              <a:lnSpc>
                <a:spcPct val="130000"/>
              </a:lnSpc>
              <a:buClr>
                <a:srgbClr val="004f9e"/>
              </a:buClr>
              <a:buFont typeface="Wingdings"/>
              <a:buChar char="§"/>
              <a:defRPr/>
            </a:pPr>
            <a:endParaRPr lang="ko-KR" altLang="en-US" sz="23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1524</ep:Words>
  <ep:PresentationFormat>와이드스크린</ep:PresentationFormat>
  <ep:Paragraphs>341</ep:Paragraphs>
  <ep:Slides>28</ep:Slides>
  <ep:Notes>55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Office 테마</vt:lpstr>
      <vt:lpstr>슬라이드 1</vt:lpstr>
      <vt:lpstr>목차</vt:lpstr>
      <vt:lpstr>Preview</vt:lpstr>
      <vt:lpstr>차원의 저주</vt:lpstr>
      <vt:lpstr>1. 차원의 저주</vt:lpstr>
      <vt:lpstr>2. 차원 축소를 위한 접근 방법</vt:lpstr>
      <vt:lpstr>2. 차원 축소를 위한 접근 방법</vt:lpstr>
      <vt:lpstr>2. 차원 축소를 위한 접근 방법</vt:lpstr>
      <vt:lpstr>2. 차원 축소를 위한 접근 방법</vt:lpstr>
      <vt:lpstr>2. 차원 축소를 위한 접근 방법</vt:lpstr>
      <vt:lpstr>2. 차원 축소를 위한 접근 방법</vt:lpstr>
      <vt:lpstr>3. PCA</vt:lpstr>
      <vt:lpstr>3. PCA</vt:lpstr>
      <vt:lpstr>3. PCA</vt:lpstr>
      <vt:lpstr>3. PCA</vt:lpstr>
      <vt:lpstr>3. PCA</vt:lpstr>
      <vt:lpstr>3. PCA</vt:lpstr>
      <vt:lpstr>3. PCA</vt:lpstr>
      <vt:lpstr>3. PCA</vt:lpstr>
      <vt:lpstr>3. PCA</vt:lpstr>
      <vt:lpstr>3. PCA</vt:lpstr>
      <vt:lpstr>4. 커널 PCA</vt:lpstr>
      <vt:lpstr>4. 커널 PCA</vt:lpstr>
      <vt:lpstr>4. 커널 PCA</vt:lpstr>
      <vt:lpstr>4. 커널 PCA</vt:lpstr>
      <vt:lpstr>5. LLE</vt:lpstr>
      <vt:lpstr>6. 다른 차원 축소 기법</vt:lpstr>
      <vt:lpstr>6. 다른 차원 축소 기법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2021-06-28T08:46:54.000</dcterms:created>
  <dc:creator>SeoYoung-Duk</dc:creator>
  <cp:lastModifiedBy>user</cp:lastModifiedBy>
  <dcterms:modified xsi:type="dcterms:W3CDTF">2021-07-08T16:57:07.766</dcterms:modified>
  <cp:revision>135</cp:revision>
  <dc:title>PowerPoint 프레젠테이션</dc:title>
  <cp:version>1000.0000.01</cp:version>
</cp:coreProperties>
</file>