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31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5" r:id="rId21"/>
    <p:sldId id="306" r:id="rId22"/>
    <p:sldId id="307" r:id="rId23"/>
    <p:sldId id="309" r:id="rId24"/>
    <p:sldId id="310" r:id="rId25"/>
    <p:sldId id="311" r:id="rId26"/>
    <p:sldId id="312" r:id="rId27"/>
    <p:sldId id="313" r:id="rId28"/>
    <p:sldId id="314" r:id="rId29"/>
    <p:sldId id="31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9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5F8165-3C0A-4247-A5F8-9EEE2292C03E}" v="3" dt="2021-08-19T14:23:30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1967"/>
  </p:normalViewPr>
  <p:slideViewPr>
    <p:cSldViewPr snapToGrid="0">
      <p:cViewPr varScale="1">
        <p:scale>
          <a:sx n="93" d="100"/>
          <a:sy n="93" d="100"/>
        </p:scale>
        <p:origin x="1272" y="90"/>
      </p:cViewPr>
      <p:guideLst>
        <p:guide orient="horz" pos="215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여민영" userId="vxU4QFOu85ALyXc4/LfFJ8cP/yMOKMyV522n7FTVS7g=" providerId="None" clId="Web-{E85F8165-3C0A-4247-A5F8-9EEE2292C03E}"/>
    <pc:docChg chg="delSld">
      <pc:chgData name="여민영" userId="vxU4QFOu85ALyXc4/LfFJ8cP/yMOKMyV522n7FTVS7g=" providerId="None" clId="Web-{E85F8165-3C0A-4247-A5F8-9EEE2292C03E}" dt="2021-08-19T14:23:30.913" v="2"/>
      <pc:docMkLst>
        <pc:docMk/>
      </pc:docMkLst>
      <pc:sldChg chg="del">
        <pc:chgData name="여민영" userId="vxU4QFOu85ALyXc4/LfFJ8cP/yMOKMyV522n7FTVS7g=" providerId="None" clId="Web-{E85F8165-3C0A-4247-A5F8-9EEE2292C03E}" dt="2021-08-19T14:23:26.569" v="0"/>
        <pc:sldMkLst>
          <pc:docMk/>
          <pc:sldMk cId="0" sldId="258"/>
        </pc:sldMkLst>
      </pc:sldChg>
      <pc:sldChg chg="del">
        <pc:chgData name="여민영" userId="vxU4QFOu85ALyXc4/LfFJ8cP/yMOKMyV522n7FTVS7g=" providerId="None" clId="Web-{E85F8165-3C0A-4247-A5F8-9EEE2292C03E}" dt="2021-08-19T14:23:27.507" v="1"/>
        <pc:sldMkLst>
          <pc:docMk/>
          <pc:sldMk cId="2506311205" sldId="284"/>
        </pc:sldMkLst>
      </pc:sldChg>
      <pc:sldChg chg="del">
        <pc:chgData name="여민영" userId="vxU4QFOu85ALyXc4/LfFJ8cP/yMOKMyV522n7FTVS7g=" providerId="None" clId="Web-{E85F8165-3C0A-4247-A5F8-9EEE2292C03E}" dt="2021-08-19T14:23:30.913" v="2"/>
        <pc:sldMkLst>
          <pc:docMk/>
          <pc:sldMk cId="477691518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BAEF34-DDA1-41A6-94BB-1D7567B3088F}" type="datetime1">
              <a:rPr lang="ko-KR" altLang="en-US"/>
              <a:pPr lvl="0">
                <a:defRPr/>
              </a:pPr>
              <a:t>2021-08-19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3508E54-26A4-461A-9177-07CC1B35B5F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활성화 함수가 필요한 이유는</a:t>
            </a:r>
            <a:r>
              <a:rPr lang="en-US" altLang="ko-KR" dirty="0"/>
              <a:t>, </a:t>
            </a:r>
            <a:r>
              <a:rPr lang="ko-KR" altLang="en-US" dirty="0"/>
              <a:t>선형 변환을 여러 개 연결해도 얻을 수 있는 것은 선형 변환 </a:t>
            </a:r>
            <a:r>
              <a:rPr lang="ko-KR" altLang="en-US" dirty="0" err="1"/>
              <a:t>뿐이여서</a:t>
            </a:r>
            <a:r>
              <a:rPr lang="en-US" altLang="ko-KR" dirty="0"/>
              <a:t>, </a:t>
            </a:r>
            <a:r>
              <a:rPr lang="ko-KR" altLang="en-US" dirty="0"/>
              <a:t>층 사이에 비선형성을 추가하지 않으면 아무리 층을 많이 쌓아도 하나의 층과 </a:t>
            </a:r>
            <a:r>
              <a:rPr lang="ko-KR" altLang="en-US" dirty="0" err="1"/>
              <a:t>동일해집니다</a:t>
            </a:r>
            <a:r>
              <a:rPr lang="en-US" altLang="ko-KR" dirty="0"/>
              <a:t>. </a:t>
            </a:r>
            <a:r>
              <a:rPr lang="ko-KR" altLang="en-US" dirty="0" err="1"/>
              <a:t>이런층으로는</a:t>
            </a:r>
            <a:r>
              <a:rPr lang="ko-KR" altLang="en-US" dirty="0"/>
              <a:t> 복잡한 문제를 풀 수 없습니다</a:t>
            </a:r>
            <a:r>
              <a:rPr lang="en-US" altLang="ko-KR" dirty="0"/>
              <a:t>. </a:t>
            </a:r>
            <a:r>
              <a:rPr lang="ko-KR" altLang="en-US" dirty="0"/>
              <a:t>반대로 비선형 활성화 함수가 있는 충분히 큰 심층 신경망은 이론적으로 어떤 연속함수도 근사할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459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다층 </a:t>
            </a:r>
            <a:r>
              <a:rPr lang="ko-KR" altLang="en-US" dirty="0" err="1"/>
              <a:t>퍼셉트론은</a:t>
            </a:r>
            <a:r>
              <a:rPr lang="ko-KR" altLang="en-US" dirty="0"/>
              <a:t> 회귀작업에 사용할 수 있습니다</a:t>
            </a:r>
            <a:r>
              <a:rPr lang="en-US" altLang="ko-KR" dirty="0"/>
              <a:t>. </a:t>
            </a:r>
            <a:r>
              <a:rPr lang="ko-KR" altLang="en-US" dirty="0"/>
              <a:t>값 하나를 예측하는데 </a:t>
            </a:r>
            <a:r>
              <a:rPr lang="en-US" altLang="ko-KR" dirty="0"/>
              <a:t>( </a:t>
            </a:r>
            <a:r>
              <a:rPr lang="ko-KR" altLang="en-US" dirty="0" err="1"/>
              <a:t>예를들어</a:t>
            </a:r>
            <a:r>
              <a:rPr lang="ko-KR" altLang="en-US" dirty="0"/>
              <a:t> 여러 특성으로 주택가격을 예측할 때</a:t>
            </a:r>
            <a:r>
              <a:rPr lang="en-US" altLang="ko-KR" dirty="0"/>
              <a:t>), </a:t>
            </a:r>
            <a:r>
              <a:rPr lang="ko-KR" altLang="en-US" dirty="0"/>
              <a:t>출력 뉴런이 하나만 필요합니다</a:t>
            </a:r>
            <a:r>
              <a:rPr lang="en-US" altLang="ko-KR" dirty="0"/>
              <a:t>. </a:t>
            </a:r>
            <a:r>
              <a:rPr lang="ko-KR" altLang="en-US" dirty="0"/>
              <a:t>이 뉴런의 출력이 예측된 값입니다</a:t>
            </a:r>
            <a:r>
              <a:rPr lang="en-US" altLang="ko-KR" dirty="0"/>
              <a:t>. </a:t>
            </a:r>
            <a:r>
              <a:rPr lang="ko-KR" altLang="en-US" dirty="0" err="1"/>
              <a:t>다변량</a:t>
            </a:r>
            <a:r>
              <a:rPr lang="ko-KR" altLang="en-US" dirty="0"/>
              <a:t> 회귀에서는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동시에 </a:t>
            </a:r>
            <a:r>
              <a:rPr lang="ko-KR" altLang="en-US" dirty="0" err="1"/>
              <a:t>여러값을</a:t>
            </a:r>
            <a:r>
              <a:rPr lang="ko-KR" altLang="en-US" dirty="0"/>
              <a:t> 예측하는 경우</a:t>
            </a:r>
            <a:r>
              <a:rPr lang="en-US" altLang="ko-KR" dirty="0"/>
              <a:t>) </a:t>
            </a:r>
            <a:r>
              <a:rPr lang="ko-KR" altLang="en-US" dirty="0"/>
              <a:t>출력 차원마다 출력 뉴런이 하나씩 필요합니다</a:t>
            </a:r>
            <a:r>
              <a:rPr lang="en-US" altLang="ko-KR" dirty="0"/>
              <a:t>. </a:t>
            </a:r>
            <a:r>
              <a:rPr lang="ko-KR" altLang="en-US" dirty="0" err="1"/>
              <a:t>예를들어</a:t>
            </a:r>
            <a:r>
              <a:rPr lang="ko-KR" altLang="en-US" dirty="0"/>
              <a:t> 이미지에서 물체의 중심위치를 파악하려면 </a:t>
            </a:r>
            <a:r>
              <a:rPr lang="en-US" altLang="ko-KR" dirty="0"/>
              <a:t>2d</a:t>
            </a:r>
            <a:r>
              <a:rPr lang="ko-KR" altLang="en-US" dirty="0"/>
              <a:t>좌표를 </a:t>
            </a:r>
            <a:r>
              <a:rPr lang="ko-KR" altLang="en-US" dirty="0" err="1"/>
              <a:t>예측해야합니다</a:t>
            </a:r>
            <a:r>
              <a:rPr lang="en-US" altLang="ko-KR" dirty="0"/>
              <a:t>. </a:t>
            </a:r>
            <a:r>
              <a:rPr lang="ko-KR" altLang="en-US" dirty="0"/>
              <a:t>따라서 출력 뉴런 두개가 필요합니다</a:t>
            </a:r>
            <a:r>
              <a:rPr lang="en-US" altLang="ko-KR" dirty="0"/>
              <a:t>. </a:t>
            </a:r>
            <a:r>
              <a:rPr lang="ko-KR" altLang="en-US" dirty="0"/>
              <a:t>이 물체 주위로 </a:t>
            </a:r>
            <a:r>
              <a:rPr lang="ko-KR" altLang="en-US" dirty="0" err="1"/>
              <a:t>바운딩</a:t>
            </a:r>
            <a:r>
              <a:rPr lang="ko-KR" altLang="en-US" dirty="0"/>
              <a:t> 박스를 그리려면 물체의 너비와 높이를 나타내는 두 숫자가 더 필요합니다</a:t>
            </a:r>
            <a:r>
              <a:rPr lang="en-US" altLang="ko-KR" dirty="0"/>
              <a:t>. </a:t>
            </a:r>
            <a:r>
              <a:rPr lang="ko-KR" altLang="en-US" dirty="0"/>
              <a:t>결국 출력 뉴런 </a:t>
            </a:r>
            <a:r>
              <a:rPr lang="ko-KR" altLang="en-US" dirty="0" err="1"/>
              <a:t>네개가</a:t>
            </a:r>
            <a:r>
              <a:rPr lang="ko-KR" altLang="en-US" dirty="0"/>
              <a:t> 있어야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7359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다층 </a:t>
            </a:r>
            <a:r>
              <a:rPr lang="ko-KR" altLang="en-US" dirty="0" err="1"/>
              <a:t>퍼셉트론은</a:t>
            </a:r>
            <a:r>
              <a:rPr lang="ko-KR" altLang="en-US" dirty="0"/>
              <a:t> 분류작업에도 사용할 수 있습니다</a:t>
            </a:r>
            <a:r>
              <a:rPr lang="en-US" altLang="ko-KR" dirty="0"/>
              <a:t>. </a:t>
            </a:r>
            <a:r>
              <a:rPr lang="ko-KR" altLang="en-US" dirty="0"/>
              <a:t>이진분류 문제에서는 로지스틱 활성화 함수를 가진 하나의 출력 뉴런만 필요합니다</a:t>
            </a:r>
            <a:r>
              <a:rPr lang="en-US" altLang="ko-KR" dirty="0"/>
              <a:t>. </a:t>
            </a:r>
            <a:r>
              <a:rPr lang="ko-KR" altLang="en-US" dirty="0"/>
              <a:t>출력은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 실수이고</a:t>
            </a:r>
            <a:r>
              <a:rPr lang="en-US" altLang="ko-KR" dirty="0"/>
              <a:t>, </a:t>
            </a:r>
            <a:r>
              <a:rPr lang="ko-KR" altLang="en-US" dirty="0"/>
              <a:t>이를 양성 클래스에 대한 예측확률로 해석할 수 있습니다</a:t>
            </a:r>
            <a:r>
              <a:rPr lang="en-US" altLang="ko-KR" dirty="0"/>
              <a:t>. </a:t>
            </a:r>
            <a:r>
              <a:rPr lang="ko-KR" altLang="en-US" dirty="0"/>
              <a:t>음성 클래스에 대한 예측 확률은 </a:t>
            </a:r>
            <a:r>
              <a:rPr lang="en-US" altLang="ko-KR" dirty="0"/>
              <a:t>1</a:t>
            </a:r>
            <a:r>
              <a:rPr lang="ko-KR" altLang="en-US" dirty="0"/>
              <a:t>에서 양성 클래스의 예측확률을 </a:t>
            </a:r>
            <a:r>
              <a:rPr lang="ko-KR" altLang="en-US" dirty="0" err="1"/>
              <a:t>뺸</a:t>
            </a:r>
            <a:r>
              <a:rPr lang="ko-KR" altLang="en-US" dirty="0"/>
              <a:t> 값입니다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/>
              <a:t>다층 </a:t>
            </a:r>
            <a:r>
              <a:rPr lang="ko-KR" altLang="en-US" dirty="0" err="1"/>
              <a:t>퍼셉트론은</a:t>
            </a:r>
            <a:r>
              <a:rPr lang="ko-KR" altLang="en-US" dirty="0"/>
              <a:t> 다중 레이블 이진분류 문제를 쉽게 처리할 수 있습니다</a:t>
            </a:r>
            <a:r>
              <a:rPr lang="en-US" altLang="ko-KR" dirty="0"/>
              <a:t>. </a:t>
            </a:r>
            <a:r>
              <a:rPr lang="ko-KR" altLang="en-US" dirty="0"/>
              <a:t>그리고 각 샘플이 </a:t>
            </a:r>
            <a:r>
              <a:rPr lang="en-US" altLang="ko-KR" dirty="0"/>
              <a:t>3</a:t>
            </a:r>
            <a:r>
              <a:rPr lang="ko-KR" altLang="en-US" dirty="0"/>
              <a:t>개이상의 클래스 중 한 클래스에만 속할 수 있다면</a:t>
            </a:r>
            <a:r>
              <a:rPr lang="en-US" altLang="ko-KR" dirty="0"/>
              <a:t>(</a:t>
            </a:r>
            <a:r>
              <a:rPr lang="ko-KR" altLang="en-US" dirty="0" err="1"/>
              <a:t>예를들어</a:t>
            </a:r>
            <a:r>
              <a:rPr lang="ko-KR" altLang="en-US" dirty="0"/>
              <a:t> 숫자 이미지 분류에서 클래스 </a:t>
            </a:r>
            <a:r>
              <a:rPr lang="en-US" altLang="ko-KR" dirty="0"/>
              <a:t>0</a:t>
            </a:r>
            <a:r>
              <a:rPr lang="ko-KR" altLang="en-US" dirty="0"/>
              <a:t>에서  </a:t>
            </a:r>
            <a:r>
              <a:rPr lang="en-US" altLang="ko-KR" dirty="0"/>
              <a:t>9</a:t>
            </a:r>
            <a:r>
              <a:rPr lang="ko-KR" altLang="en-US" dirty="0"/>
              <a:t>까지</a:t>
            </a:r>
            <a:r>
              <a:rPr lang="en-US" altLang="ko-KR" dirty="0"/>
              <a:t>) </a:t>
            </a:r>
            <a:r>
              <a:rPr lang="ko-KR" altLang="en-US" dirty="0"/>
              <a:t>클래스마다 하나의 출력 뉴런이 필요합니다</a:t>
            </a:r>
            <a:r>
              <a:rPr lang="en-US" altLang="ko-KR" dirty="0"/>
              <a:t>. </a:t>
            </a:r>
            <a:r>
              <a:rPr lang="ko-KR" altLang="en-US" dirty="0"/>
              <a:t>출력층에는 소프트 맥스 활성화 함수를 사용해야 합니다</a:t>
            </a:r>
            <a:r>
              <a:rPr lang="en-US" altLang="ko-KR" dirty="0"/>
              <a:t>.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함수는 모든 예측확률을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사이로 만들고 더했을 때 </a:t>
            </a:r>
            <a:r>
              <a:rPr lang="en-US" altLang="ko-KR" dirty="0"/>
              <a:t>1</a:t>
            </a:r>
            <a:r>
              <a:rPr lang="ko-KR" altLang="en-US" dirty="0"/>
              <a:t>이 되도록 만드는데</a:t>
            </a:r>
            <a:r>
              <a:rPr lang="en-US" altLang="ko-KR" dirty="0"/>
              <a:t>, </a:t>
            </a:r>
            <a:r>
              <a:rPr lang="ko-KR" altLang="en-US" dirty="0"/>
              <a:t>이를 다중분류라고 부릅니다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754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다음 그림은 분류에 사용되는 </a:t>
            </a:r>
            <a:r>
              <a:rPr lang="en-US" altLang="ko-KR" dirty="0"/>
              <a:t>(</a:t>
            </a:r>
            <a:r>
              <a:rPr lang="ko-KR" altLang="en-US" dirty="0" err="1"/>
              <a:t>렐루와</a:t>
            </a:r>
            <a:r>
              <a:rPr lang="ko-KR" altLang="en-US" dirty="0"/>
              <a:t> </a:t>
            </a:r>
            <a:r>
              <a:rPr lang="ko-KR" altLang="en-US" dirty="0" err="1"/>
              <a:t>소프트맥스를</a:t>
            </a:r>
            <a:r>
              <a:rPr lang="ko-KR" altLang="en-US" dirty="0"/>
              <a:t> 포함한</a:t>
            </a:r>
            <a:r>
              <a:rPr lang="en-US" altLang="ko-KR" dirty="0"/>
              <a:t>)</a:t>
            </a:r>
            <a:r>
              <a:rPr lang="ko-KR" altLang="en-US" dirty="0"/>
              <a:t>현대적 다층 </a:t>
            </a:r>
            <a:r>
              <a:rPr lang="ko-KR" altLang="en-US" dirty="0" err="1"/>
              <a:t>퍼셉트론입니다</a:t>
            </a:r>
            <a:r>
              <a:rPr lang="en-US" altLang="ko-KR" dirty="0"/>
              <a:t>. </a:t>
            </a:r>
            <a:r>
              <a:rPr lang="ko-KR" altLang="en-US" dirty="0"/>
              <a:t>앞에서 설명했듯이 출력층에는 </a:t>
            </a:r>
            <a:r>
              <a:rPr lang="ko-KR" altLang="en-US" dirty="0" err="1"/>
              <a:t>소프트맥스</a:t>
            </a:r>
            <a:r>
              <a:rPr lang="ko-KR" altLang="en-US" dirty="0"/>
              <a:t> 활성화 함수를 사용했고</a:t>
            </a:r>
            <a:r>
              <a:rPr lang="en-US" altLang="ko-KR" dirty="0"/>
              <a:t>, </a:t>
            </a:r>
            <a:r>
              <a:rPr lang="ko-KR" altLang="en-US" dirty="0"/>
              <a:t>클래스마다 하나의 </a:t>
            </a:r>
            <a:r>
              <a:rPr lang="ko-KR" altLang="en-US" dirty="0" err="1"/>
              <a:t>출력뉴런이</a:t>
            </a:r>
            <a:r>
              <a:rPr lang="ko-KR" altLang="en-US" dirty="0"/>
              <a:t> 존재합니다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813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그 다음으로</a:t>
            </a:r>
            <a:r>
              <a:rPr lang="en-US" altLang="ko-KR" dirty="0"/>
              <a:t>, </a:t>
            </a:r>
            <a:r>
              <a:rPr lang="ko-KR" altLang="en-US" dirty="0" err="1"/>
              <a:t>텐서플로의</a:t>
            </a:r>
            <a:r>
              <a:rPr lang="ko-KR" altLang="en-US" dirty="0"/>
              <a:t> 자체적 </a:t>
            </a:r>
            <a:r>
              <a:rPr lang="ko-KR" altLang="en-US" dirty="0" err="1"/>
              <a:t>케라스</a:t>
            </a:r>
            <a:r>
              <a:rPr lang="ko-KR" altLang="en-US" dirty="0"/>
              <a:t> 구현인 </a:t>
            </a:r>
            <a:r>
              <a:rPr lang="en-US" altLang="ko-KR" dirty="0" err="1"/>
              <a:t>tf.keras</a:t>
            </a:r>
            <a:r>
              <a:rPr lang="ko-KR" altLang="en-US" dirty="0"/>
              <a:t>를 통한 실습을 진행하였습니다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 err="1"/>
              <a:t>시퀀셜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를 사용해서 이미지 분류기 만들기를 실습하였습니다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/>
              <a:t>먼저 패션 </a:t>
            </a:r>
            <a:r>
              <a:rPr lang="en-US" altLang="ko-KR" dirty="0"/>
              <a:t>MNIST</a:t>
            </a:r>
            <a:r>
              <a:rPr lang="ko-KR" altLang="en-US" dirty="0"/>
              <a:t>데이터셋을 </a:t>
            </a:r>
            <a:r>
              <a:rPr lang="ko-KR" altLang="en-US" dirty="0" err="1"/>
              <a:t>적재한뒤</a:t>
            </a:r>
            <a:r>
              <a:rPr lang="en-US" altLang="ko-KR" dirty="0"/>
              <a:t>, </a:t>
            </a:r>
            <a:r>
              <a:rPr lang="ko-KR" altLang="en-US" dirty="0"/>
              <a:t>훈련세트의 크기와 데이터 타입을 확인하였습니다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191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이 데이터 셋은 이미 훈련세트와 테스트 세트로 나누어져 있습니다</a:t>
            </a:r>
            <a:r>
              <a:rPr lang="en-US" altLang="ko-KR" dirty="0"/>
              <a:t>. </a:t>
            </a:r>
            <a:r>
              <a:rPr lang="ko-KR" altLang="en-US" dirty="0"/>
              <a:t>하지만 검증세트는 없으므로 여기에서 만들어줬습니다</a:t>
            </a:r>
            <a:r>
              <a:rPr lang="en-US" altLang="ko-KR" dirty="0"/>
              <a:t>. </a:t>
            </a:r>
            <a:r>
              <a:rPr lang="ko-KR" altLang="en-US" dirty="0"/>
              <a:t>또한 경사 하강법으로 신경망을 훈련하기 때문에 입력 특성의 스케일을 </a:t>
            </a:r>
            <a:r>
              <a:rPr lang="ko-KR" altLang="en-US" dirty="0" err="1"/>
              <a:t>조정해야하는데</a:t>
            </a:r>
            <a:r>
              <a:rPr lang="en-US" altLang="ko-KR" dirty="0"/>
              <a:t>, </a:t>
            </a:r>
            <a:r>
              <a:rPr lang="ko-KR" altLang="en-US" dirty="0"/>
              <a:t>간편하게 픽셀강도를 </a:t>
            </a:r>
            <a:r>
              <a:rPr lang="en-US" altLang="ko-KR" dirty="0"/>
              <a:t>255.0</a:t>
            </a:r>
            <a:r>
              <a:rPr lang="ko-KR" altLang="en-US" dirty="0"/>
              <a:t>으로 나눠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</a:t>
            </a:r>
            <a:r>
              <a:rPr lang="ko-KR" altLang="en-US" dirty="0"/>
              <a:t>사이 범위로 조정했습니다</a:t>
            </a:r>
            <a:r>
              <a:rPr lang="en-US" altLang="ko-KR" dirty="0"/>
              <a:t>. </a:t>
            </a:r>
            <a:r>
              <a:rPr lang="ko-KR" altLang="en-US" dirty="0"/>
              <a:t>그리고 패션 </a:t>
            </a:r>
            <a:r>
              <a:rPr lang="en-US" altLang="ko-KR" dirty="0"/>
              <a:t>MNIST</a:t>
            </a:r>
            <a:r>
              <a:rPr lang="ko-KR" altLang="en-US" dirty="0"/>
              <a:t>는 레이블에 해당하는 아이템을 나타내기 위해 클래스 이름의 리스트를 만들어야 합니다</a:t>
            </a:r>
            <a:r>
              <a:rPr lang="en-US" altLang="ko-KR" dirty="0"/>
              <a:t>. </a:t>
            </a:r>
            <a:r>
              <a:rPr lang="ko-KR" altLang="en-US" dirty="0" err="1"/>
              <a:t>예를들어</a:t>
            </a:r>
            <a:r>
              <a:rPr lang="ko-KR" altLang="en-US" dirty="0"/>
              <a:t> 훈련세트에 있는 첫번째 이미지는 코트를 나타냅니다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424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이제 신경망을 </a:t>
            </a:r>
            <a:r>
              <a:rPr lang="ko-KR" altLang="en-US" dirty="0" err="1"/>
              <a:t>만들텐데</a:t>
            </a:r>
            <a:r>
              <a:rPr lang="en-US" altLang="ko-KR" dirty="0"/>
              <a:t>, </a:t>
            </a:r>
            <a:r>
              <a:rPr lang="ko-KR" altLang="en-US" dirty="0"/>
              <a:t>다음은 두개의 은닉층으로 이루어진 분류용 다층 </a:t>
            </a:r>
            <a:r>
              <a:rPr lang="ko-KR" altLang="en-US" dirty="0" err="1"/>
              <a:t>퍼셉트론입니다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/>
              <a:t>첫번째 라인은 </a:t>
            </a:r>
            <a:r>
              <a:rPr lang="en-US" altLang="ko-KR" dirty="0"/>
              <a:t>sequential </a:t>
            </a:r>
            <a:r>
              <a:rPr lang="ko-KR" altLang="en-US" dirty="0"/>
              <a:t>모델을 만듭니다</a:t>
            </a:r>
            <a:r>
              <a:rPr lang="en-US" altLang="ko-KR" dirty="0"/>
              <a:t>. </a:t>
            </a:r>
            <a:r>
              <a:rPr lang="ko-KR" altLang="en-US" dirty="0"/>
              <a:t>이 모델은 가장 간단한 </a:t>
            </a:r>
            <a:r>
              <a:rPr lang="ko-KR" altLang="en-US" dirty="0" err="1"/>
              <a:t>케라스의</a:t>
            </a:r>
            <a:r>
              <a:rPr lang="ko-KR" altLang="en-US" dirty="0"/>
              <a:t> 신경망 모델입니다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 err="1"/>
              <a:t>그다음</a:t>
            </a:r>
            <a:r>
              <a:rPr lang="ko-KR" altLang="en-US" dirty="0"/>
              <a:t> 첫번째 층을 만들고 모델에 추가합니다</a:t>
            </a:r>
            <a:r>
              <a:rPr lang="en-US" altLang="ko-KR" dirty="0"/>
              <a:t>. Flatten</a:t>
            </a:r>
            <a:r>
              <a:rPr lang="ko-KR" altLang="en-US" dirty="0"/>
              <a:t>층은 입력 이미지를 </a:t>
            </a:r>
            <a:r>
              <a:rPr lang="en-US" altLang="ko-KR" dirty="0"/>
              <a:t>1D </a:t>
            </a:r>
            <a:r>
              <a:rPr lang="ko-KR" altLang="en-US" dirty="0"/>
              <a:t>배열로 변환하고</a:t>
            </a:r>
            <a:r>
              <a:rPr lang="en-US" altLang="ko-KR" dirty="0"/>
              <a:t>, </a:t>
            </a:r>
            <a:r>
              <a:rPr lang="ko-KR" altLang="en-US" dirty="0"/>
              <a:t>모델의 첫번째 층이므로 </a:t>
            </a:r>
            <a:r>
              <a:rPr lang="en-US" altLang="ko-KR" dirty="0" err="1"/>
              <a:t>input_shape</a:t>
            </a:r>
            <a:r>
              <a:rPr lang="ko-KR" altLang="en-US" dirty="0"/>
              <a:t>을 </a:t>
            </a:r>
            <a:r>
              <a:rPr lang="ko-KR" altLang="en-US" dirty="0" err="1"/>
              <a:t>지정해야합니다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 err="1"/>
              <a:t>그다음</a:t>
            </a:r>
            <a:r>
              <a:rPr lang="ko-KR" altLang="en-US" dirty="0"/>
              <a:t> 뉴런 </a:t>
            </a:r>
            <a:r>
              <a:rPr lang="en-US" altLang="ko-KR" dirty="0"/>
              <a:t>300</a:t>
            </a:r>
            <a:r>
              <a:rPr lang="ko-KR" altLang="en-US" dirty="0"/>
              <a:t>개를 가진 </a:t>
            </a:r>
            <a:r>
              <a:rPr lang="en-US" altLang="ko-KR" dirty="0"/>
              <a:t>Dense </a:t>
            </a:r>
            <a:r>
              <a:rPr lang="ko-KR" altLang="en-US" dirty="0"/>
              <a:t>은닉층을 추가하고</a:t>
            </a:r>
            <a:r>
              <a:rPr lang="en-US" altLang="ko-KR" dirty="0"/>
              <a:t>, </a:t>
            </a:r>
            <a:r>
              <a:rPr lang="ko-KR" altLang="en-US" dirty="0"/>
              <a:t>이 층은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활성화 함수를 사용합니다</a:t>
            </a:r>
            <a:r>
              <a:rPr lang="en-US" altLang="ko-KR" dirty="0"/>
              <a:t>. </a:t>
            </a:r>
            <a:r>
              <a:rPr lang="ko-KR" altLang="en-US" dirty="0"/>
              <a:t>다음 뉴런 </a:t>
            </a:r>
            <a:r>
              <a:rPr lang="en-US" altLang="ko-KR" dirty="0"/>
              <a:t>100</a:t>
            </a:r>
            <a:r>
              <a:rPr lang="ko-KR" altLang="en-US" dirty="0"/>
              <a:t>개를 가진 </a:t>
            </a:r>
            <a:r>
              <a:rPr lang="ko-KR" altLang="en-US" dirty="0" err="1"/>
              <a:t>두번</a:t>
            </a:r>
            <a:r>
              <a:rPr lang="ko-KR" altLang="en-US" dirty="0"/>
              <a:t> 째 </a:t>
            </a:r>
            <a:r>
              <a:rPr lang="en-US" altLang="ko-KR" dirty="0"/>
              <a:t>Dense</a:t>
            </a:r>
            <a:r>
              <a:rPr lang="ko-KR" altLang="en-US" dirty="0"/>
              <a:t>은닉층을 추가하고</a:t>
            </a:r>
            <a:r>
              <a:rPr lang="en-US" altLang="ko-KR" dirty="0"/>
              <a:t>, </a:t>
            </a:r>
            <a:r>
              <a:rPr lang="ko-KR" altLang="en-US" dirty="0"/>
              <a:t>이 역시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활성화 함수를 사용합니다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/>
              <a:t>마지막으로 클래스마다 하나씩 뉴런 </a:t>
            </a:r>
            <a:r>
              <a:rPr lang="en-US" altLang="ko-KR" dirty="0"/>
              <a:t>10</a:t>
            </a:r>
            <a:r>
              <a:rPr lang="ko-KR" altLang="en-US" dirty="0"/>
              <a:t>개를 가진 </a:t>
            </a:r>
            <a:r>
              <a:rPr lang="en-US" altLang="ko-KR" dirty="0"/>
              <a:t>Dense</a:t>
            </a:r>
            <a:r>
              <a:rPr lang="ko-KR" altLang="en-US" dirty="0"/>
              <a:t>출력층을 추가합니다</a:t>
            </a:r>
            <a:r>
              <a:rPr lang="en-US" altLang="ko-KR" dirty="0"/>
              <a:t>. </a:t>
            </a:r>
            <a:r>
              <a:rPr lang="ko-KR" altLang="en-US" dirty="0"/>
              <a:t>배타적인 클래스이므로 </a:t>
            </a:r>
            <a:r>
              <a:rPr lang="ko-KR" altLang="en-US" dirty="0" err="1"/>
              <a:t>소프트맥스</a:t>
            </a:r>
            <a:r>
              <a:rPr lang="ko-KR" altLang="en-US" dirty="0"/>
              <a:t> 활성화 함수를 사용합니다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195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모델을 만들고 나서 </a:t>
            </a:r>
            <a:r>
              <a:rPr lang="en-US" altLang="ko-KR" dirty="0"/>
              <a:t>compile() </a:t>
            </a:r>
            <a:r>
              <a:rPr lang="ko-KR" altLang="en-US" dirty="0"/>
              <a:t>메서드를 호출하여 사용할 손실함수와 </a:t>
            </a:r>
            <a:r>
              <a:rPr lang="ko-KR" altLang="en-US" dirty="0" err="1"/>
              <a:t>옵티마이저를</a:t>
            </a:r>
            <a:r>
              <a:rPr lang="ko-KR" altLang="en-US" dirty="0"/>
              <a:t> </a:t>
            </a:r>
            <a:r>
              <a:rPr lang="ko-KR" altLang="en-US" dirty="0" err="1"/>
              <a:t>지정해야합니다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/>
              <a:t>먼저 레이블이 정수 하나로 </a:t>
            </a:r>
            <a:r>
              <a:rPr lang="ko-KR" altLang="en-US" dirty="0" err="1"/>
              <a:t>이루어져있고</a:t>
            </a:r>
            <a:r>
              <a:rPr lang="ko-KR" altLang="en-US" dirty="0"/>
              <a:t> 클래스가 배타적이므로 </a:t>
            </a:r>
            <a:r>
              <a:rPr lang="en-US" altLang="ko-KR" dirty="0"/>
              <a:t>“</a:t>
            </a:r>
            <a:r>
              <a:rPr lang="en-US" altLang="ko-KR" dirty="0" err="1"/>
              <a:t>sparse_categorical_crossentropy</a:t>
            </a:r>
            <a:r>
              <a:rPr lang="en-US" altLang="ko-KR" dirty="0"/>
              <a:t>” </a:t>
            </a:r>
            <a:r>
              <a:rPr lang="ko-KR" altLang="en-US" dirty="0"/>
              <a:t>손실을 사용하고</a:t>
            </a:r>
            <a:r>
              <a:rPr lang="en-US" altLang="ko-KR" dirty="0"/>
              <a:t>, </a:t>
            </a:r>
            <a:r>
              <a:rPr lang="ko-KR" altLang="en-US" dirty="0" err="1"/>
              <a:t>옵티마이저에</a:t>
            </a:r>
            <a:r>
              <a:rPr lang="ko-KR" altLang="en-US" dirty="0"/>
              <a:t> </a:t>
            </a:r>
            <a:r>
              <a:rPr lang="en-US" altLang="ko-KR" dirty="0" err="1"/>
              <a:t>sgd</a:t>
            </a:r>
            <a:r>
              <a:rPr lang="ko-KR" altLang="en-US" dirty="0"/>
              <a:t>를 지정하면 기본 확률적 경사 하강법을 사용하여 모델을 훈련한다는 의미로</a:t>
            </a:r>
            <a:r>
              <a:rPr lang="en-US" altLang="ko-KR" dirty="0"/>
              <a:t>, </a:t>
            </a:r>
            <a:r>
              <a:rPr lang="ko-KR" altLang="en-US" dirty="0" err="1"/>
              <a:t>케라스가</a:t>
            </a:r>
            <a:r>
              <a:rPr lang="ko-KR" altLang="en-US" dirty="0"/>
              <a:t> 앞서 소개한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알고리즘을 수행합니다</a:t>
            </a:r>
            <a:r>
              <a:rPr lang="en-US" altLang="ko-KR" dirty="0"/>
              <a:t>. </a:t>
            </a:r>
            <a:r>
              <a:rPr lang="ko-KR" altLang="en-US" dirty="0"/>
              <a:t>마지막으로 분류기 이므로 훈련과 평가시에 정확도를 측정하기 위해 </a:t>
            </a:r>
            <a:r>
              <a:rPr lang="en-US" altLang="ko-KR" dirty="0"/>
              <a:t>“accuracy”</a:t>
            </a:r>
            <a:r>
              <a:rPr lang="ko-KR" altLang="en-US" dirty="0"/>
              <a:t>로 지정합니다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361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그다음</a:t>
            </a:r>
            <a:r>
              <a:rPr lang="ko-KR" altLang="en-US" dirty="0"/>
              <a:t> 모델 훈련과 평가인데</a:t>
            </a:r>
            <a:r>
              <a:rPr lang="en-US" altLang="ko-KR" dirty="0"/>
              <a:t>, </a:t>
            </a:r>
            <a:r>
              <a:rPr lang="ko-KR" altLang="en-US" dirty="0" err="1"/>
              <a:t>에폭이</a:t>
            </a:r>
            <a:r>
              <a:rPr lang="ko-KR" altLang="en-US" dirty="0"/>
              <a:t> 끝날 때마다 검증세트를 사용해 손실과 추가적인 측정지표를 계산합니다</a:t>
            </a:r>
            <a:r>
              <a:rPr lang="en-US" altLang="ko-KR" dirty="0"/>
              <a:t>. </a:t>
            </a:r>
            <a:r>
              <a:rPr lang="ko-KR" altLang="en-US" dirty="0"/>
              <a:t>이는 모델이 얼마나 잘 수행되는지 확인하는데 유용하며</a:t>
            </a:r>
            <a:r>
              <a:rPr lang="en-US" altLang="ko-KR" dirty="0"/>
              <a:t>, </a:t>
            </a:r>
            <a:r>
              <a:rPr lang="ko-KR" altLang="en-US" dirty="0"/>
              <a:t>훈련세트 성능이 검증세트보다 월등히 높다면 모델이 훈련세트에 </a:t>
            </a:r>
            <a:r>
              <a:rPr lang="ko-KR" altLang="en-US" dirty="0" err="1"/>
              <a:t>과적합</a:t>
            </a:r>
            <a:r>
              <a:rPr lang="ko-KR" altLang="en-US" dirty="0"/>
              <a:t> 되었을 것입니다</a:t>
            </a:r>
            <a:r>
              <a:rPr lang="en-US" altLang="ko-KR" dirty="0"/>
              <a:t>. </a:t>
            </a:r>
            <a:r>
              <a:rPr lang="ko-KR" altLang="en-US" dirty="0"/>
              <a:t>훈련 </a:t>
            </a:r>
            <a:r>
              <a:rPr lang="ko-KR" altLang="en-US" dirty="0" err="1"/>
              <a:t>에폭마다</a:t>
            </a:r>
            <a:r>
              <a:rPr lang="ko-KR" altLang="en-US" dirty="0"/>
              <a:t> </a:t>
            </a:r>
            <a:r>
              <a:rPr lang="ko-KR" altLang="en-US" dirty="0" err="1"/>
              <a:t>케라스는</a:t>
            </a:r>
            <a:r>
              <a:rPr lang="ko-KR" altLang="en-US" dirty="0"/>
              <a:t> 다음 정보를 출력하는데</a:t>
            </a:r>
            <a:r>
              <a:rPr lang="en-US" altLang="ko-KR" dirty="0"/>
              <a:t>, </a:t>
            </a:r>
            <a:r>
              <a:rPr lang="ko-KR" altLang="en-US" dirty="0"/>
              <a:t>처리한 샘플 개수</a:t>
            </a:r>
            <a:r>
              <a:rPr lang="en-US" altLang="ko-KR" dirty="0"/>
              <a:t>, </a:t>
            </a:r>
            <a:r>
              <a:rPr lang="ko-KR" altLang="en-US" dirty="0"/>
              <a:t>샘플 마다 걸린 평균 훈련 시간</a:t>
            </a:r>
            <a:r>
              <a:rPr lang="en-US" altLang="ko-KR" dirty="0"/>
              <a:t>, </a:t>
            </a:r>
            <a:r>
              <a:rPr lang="ko-KR" altLang="en-US" dirty="0"/>
              <a:t>훈련세트와 검증세트에 대한 손실과 정확도를 출력합니다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87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이번엔 </a:t>
            </a:r>
            <a:r>
              <a:rPr lang="ko-KR" altLang="en-US" dirty="0" err="1"/>
              <a:t>시퀀셜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사용해 회귀용 다층 </a:t>
            </a:r>
            <a:r>
              <a:rPr lang="ko-KR" altLang="en-US" dirty="0" err="1"/>
              <a:t>퍼셉트론을</a:t>
            </a:r>
            <a:r>
              <a:rPr lang="ko-KR" altLang="en-US" dirty="0"/>
              <a:t> </a:t>
            </a:r>
            <a:r>
              <a:rPr lang="ko-KR" altLang="en-US" dirty="0" err="1"/>
              <a:t>만들건데</a:t>
            </a:r>
            <a:r>
              <a:rPr lang="en-US" altLang="ko-KR" dirty="0"/>
              <a:t>, </a:t>
            </a:r>
            <a:r>
              <a:rPr lang="ko-KR" altLang="en-US" dirty="0"/>
              <a:t>캘리포니아 주택 가격 데이터셋으로 바꾸어 회귀 신경망으로 이를 해결해보았습니다</a:t>
            </a:r>
            <a:r>
              <a:rPr lang="en-US" altLang="ko-KR" dirty="0"/>
              <a:t>. </a:t>
            </a:r>
            <a:r>
              <a:rPr lang="ko-KR" altLang="en-US" dirty="0"/>
              <a:t>우선 </a:t>
            </a:r>
            <a:r>
              <a:rPr lang="en-US" altLang="ko-KR" dirty="0" err="1"/>
              <a:t>fetch_California_housing</a:t>
            </a:r>
            <a:r>
              <a:rPr lang="en-US" altLang="ko-KR" dirty="0"/>
              <a:t>() </a:t>
            </a:r>
            <a:r>
              <a:rPr lang="ko-KR" altLang="en-US" dirty="0"/>
              <a:t>함수를 사용해 데이터를 적재하였고</a:t>
            </a:r>
            <a:r>
              <a:rPr lang="en-US" altLang="ko-KR" dirty="0"/>
              <a:t>, </a:t>
            </a:r>
            <a:r>
              <a:rPr lang="ko-KR" altLang="en-US" dirty="0"/>
              <a:t>훈련세트</a:t>
            </a:r>
            <a:r>
              <a:rPr lang="en-US" altLang="ko-KR" dirty="0"/>
              <a:t>, </a:t>
            </a:r>
            <a:r>
              <a:rPr lang="ko-KR" altLang="en-US" dirty="0"/>
              <a:t>검증세트</a:t>
            </a:r>
            <a:r>
              <a:rPr lang="en-US" altLang="ko-KR" dirty="0"/>
              <a:t>, </a:t>
            </a:r>
            <a:r>
              <a:rPr lang="ko-KR" altLang="en-US" dirty="0"/>
              <a:t>테스트 세트로 나누고 모든 특성의 스케일을 조정합니다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27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퍼셉트론은</a:t>
            </a:r>
            <a:r>
              <a:rPr lang="ko-KR" altLang="en-US" dirty="0"/>
              <a:t> 층이 하나뿐인 </a:t>
            </a:r>
            <a:r>
              <a:rPr lang="en-US" altLang="ko-KR" dirty="0"/>
              <a:t>TLU</a:t>
            </a:r>
            <a:r>
              <a:rPr lang="ko-KR" altLang="en-US" dirty="0"/>
              <a:t>로 구성됩니다</a:t>
            </a:r>
            <a:r>
              <a:rPr lang="en-US" altLang="ko-KR" dirty="0"/>
              <a:t>. </a:t>
            </a:r>
            <a:r>
              <a:rPr lang="ko-KR" altLang="en-US" dirty="0"/>
              <a:t>각 </a:t>
            </a:r>
            <a:r>
              <a:rPr lang="en-US" altLang="ko-KR" dirty="0"/>
              <a:t>TLU</a:t>
            </a:r>
            <a:r>
              <a:rPr lang="ko-KR" altLang="en-US" dirty="0"/>
              <a:t>는 모든 입력에 연결되어 있는데</a:t>
            </a:r>
            <a:r>
              <a:rPr lang="en-US" altLang="ko-KR" dirty="0"/>
              <a:t>, </a:t>
            </a:r>
            <a:r>
              <a:rPr lang="ko-KR" altLang="en-US" dirty="0" err="1"/>
              <a:t>한층에</a:t>
            </a:r>
            <a:r>
              <a:rPr lang="ko-KR" altLang="en-US" dirty="0"/>
              <a:t> 있는 모든 뉴런이 이전 층의 모든 뉴런과 연결되어 있을 때 이를 완전 연결 층 또는 </a:t>
            </a:r>
            <a:r>
              <a:rPr lang="ko-KR" altLang="en-US" dirty="0" err="1"/>
              <a:t>밀집층</a:t>
            </a:r>
            <a:r>
              <a:rPr lang="ko-KR" altLang="en-US" dirty="0"/>
              <a:t> 이라고 부릅니다</a:t>
            </a:r>
            <a:r>
              <a:rPr lang="en-US" altLang="ko-KR" dirty="0"/>
              <a:t>. </a:t>
            </a:r>
            <a:r>
              <a:rPr lang="ko-KR" altLang="en-US" dirty="0" err="1"/>
              <a:t>퍼셉트론의</a:t>
            </a:r>
            <a:r>
              <a:rPr lang="ko-KR" altLang="en-US" dirty="0"/>
              <a:t> 입력은 </a:t>
            </a:r>
            <a:r>
              <a:rPr lang="ko-KR" altLang="en-US" dirty="0" err="1"/>
              <a:t>입력뉴런이라고</a:t>
            </a:r>
            <a:r>
              <a:rPr lang="ko-KR" altLang="en-US" dirty="0"/>
              <a:t> 불리는 특별한 통과 뉴런에 주입되고</a:t>
            </a:r>
            <a:r>
              <a:rPr lang="en-US" altLang="ko-KR" dirty="0"/>
              <a:t>, </a:t>
            </a:r>
            <a:r>
              <a:rPr lang="ko-KR" altLang="en-US" dirty="0"/>
              <a:t>이 뉴런은 어떤 입력이 주입되든 그냥 출력으로 통과시킵니다</a:t>
            </a:r>
            <a:r>
              <a:rPr lang="en-US" altLang="ko-KR" dirty="0"/>
              <a:t>. </a:t>
            </a:r>
            <a:r>
              <a:rPr lang="ko-KR" altLang="en-US" dirty="0"/>
              <a:t>입력층은 모두 </a:t>
            </a:r>
            <a:r>
              <a:rPr lang="ko-KR" altLang="en-US" dirty="0" err="1"/>
              <a:t>입력뉴런으로</a:t>
            </a:r>
            <a:r>
              <a:rPr lang="ko-KR" altLang="en-US" dirty="0"/>
              <a:t> 구성됩니다</a:t>
            </a:r>
            <a:r>
              <a:rPr lang="en-US" altLang="ko-KR" dirty="0"/>
              <a:t>.  </a:t>
            </a:r>
            <a:r>
              <a:rPr lang="ko-KR" altLang="en-US" dirty="0"/>
              <a:t>보통 여기에 편향 특성이 더해지고</a:t>
            </a:r>
            <a:r>
              <a:rPr lang="en-US" altLang="ko-KR" dirty="0"/>
              <a:t>, </a:t>
            </a:r>
            <a:r>
              <a:rPr lang="ko-KR" altLang="en-US" dirty="0"/>
              <a:t>전형적으로 이 편향 특성은 항상 </a:t>
            </a:r>
            <a:r>
              <a:rPr lang="en-US" altLang="ko-KR" dirty="0"/>
              <a:t>1</a:t>
            </a:r>
            <a:r>
              <a:rPr lang="ko-KR" altLang="en-US" dirty="0"/>
              <a:t>을 출력하는 특별한 종류의 뉴런인 </a:t>
            </a:r>
            <a:r>
              <a:rPr lang="ko-KR" altLang="en-US" dirty="0" err="1"/>
              <a:t>편향뉴련으로</a:t>
            </a:r>
            <a:r>
              <a:rPr lang="ko-KR" altLang="en-US" dirty="0"/>
              <a:t> 표현됩니다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252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시퀀셜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를 사용해 회귀용 </a:t>
            </a:r>
            <a:r>
              <a:rPr lang="en-US" altLang="ko-KR" dirty="0"/>
              <a:t>MLP</a:t>
            </a:r>
            <a:r>
              <a:rPr lang="ko-KR" altLang="en-US" dirty="0"/>
              <a:t>를 구축</a:t>
            </a:r>
            <a:r>
              <a:rPr lang="en-US" altLang="ko-KR" dirty="0"/>
              <a:t>, </a:t>
            </a:r>
            <a:r>
              <a:rPr lang="ko-KR" altLang="en-US" dirty="0"/>
              <a:t>훈련</a:t>
            </a:r>
            <a:r>
              <a:rPr lang="en-US" altLang="ko-KR" dirty="0"/>
              <a:t>, </a:t>
            </a:r>
            <a:r>
              <a:rPr lang="ko-KR" altLang="en-US" dirty="0"/>
              <a:t>평가</a:t>
            </a:r>
            <a:r>
              <a:rPr lang="en-US" altLang="ko-KR" dirty="0"/>
              <a:t>, </a:t>
            </a:r>
            <a:r>
              <a:rPr lang="ko-KR" altLang="en-US" dirty="0"/>
              <a:t>예측하는 방법은 분류에서 했던 것과 매우 비슷하고</a:t>
            </a:r>
            <a:r>
              <a:rPr lang="en-US" altLang="ko-KR" dirty="0"/>
              <a:t>, </a:t>
            </a:r>
            <a:r>
              <a:rPr lang="ko-KR" altLang="en-US" dirty="0"/>
              <a:t>주된 차이점은 하나의 값을 예측하기 때문에 출력층이 활성화 함수가 없는 하나의 뉴런을 가진다는 것과 손실함수로 </a:t>
            </a:r>
            <a:r>
              <a:rPr lang="ko-KR" altLang="en-US" dirty="0" err="1"/>
              <a:t>평균제곱오차를</a:t>
            </a:r>
            <a:r>
              <a:rPr lang="ko-KR" altLang="en-US" dirty="0"/>
              <a:t> 사용한다는 겁니다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494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 </a:t>
            </a:r>
            <a:r>
              <a:rPr lang="ko-KR" altLang="en-US" dirty="0" err="1"/>
              <a:t>그다음</a:t>
            </a:r>
            <a:r>
              <a:rPr lang="en-US" altLang="ko-KR" dirty="0"/>
              <a:t>, </a:t>
            </a:r>
            <a:r>
              <a:rPr lang="ko-KR" altLang="en-US" dirty="0"/>
              <a:t>함수형 </a:t>
            </a:r>
            <a:r>
              <a:rPr lang="en-US" altLang="ko-KR" dirty="0"/>
              <a:t>API</a:t>
            </a:r>
            <a:r>
              <a:rPr lang="ko-KR" altLang="en-US" dirty="0"/>
              <a:t>를 사용해 복잡한 모델을 만들어보았습니다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/>
              <a:t>순차적이지 않은 신경망의 한 예는 와이드 </a:t>
            </a:r>
            <a:r>
              <a:rPr lang="en-US" altLang="ko-KR" dirty="0"/>
              <a:t>&amp; </a:t>
            </a:r>
            <a:r>
              <a:rPr lang="ko-KR" altLang="en-US" dirty="0"/>
              <a:t>딥 신경망 입니다</a:t>
            </a:r>
            <a:r>
              <a:rPr lang="en-US" altLang="ko-KR" dirty="0"/>
              <a:t>. </a:t>
            </a:r>
            <a:r>
              <a:rPr lang="ko-KR" altLang="en-US" dirty="0"/>
              <a:t>이 신경망 구조는 입력의 일부 또는 전체가 출력층에 바로 연결됩니다</a:t>
            </a:r>
            <a:r>
              <a:rPr lang="en-US" altLang="ko-KR" dirty="0"/>
              <a:t>. </a:t>
            </a:r>
            <a:r>
              <a:rPr lang="ko-KR" altLang="en-US" dirty="0"/>
              <a:t>이 구조를 사용하면 신경망이 복잡한 패턴과 간단한 규칙을 모두 학습할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108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먼저 </a:t>
            </a:r>
            <a:r>
              <a:rPr lang="en-US" altLang="ko-KR" dirty="0"/>
              <a:t>input </a:t>
            </a:r>
            <a:r>
              <a:rPr lang="ko-KR" altLang="en-US" dirty="0"/>
              <a:t>객체를 만들어 </a:t>
            </a:r>
            <a:r>
              <a:rPr lang="en-US" altLang="ko-KR" dirty="0"/>
              <a:t>shape</a:t>
            </a:r>
            <a:r>
              <a:rPr lang="ko-KR" altLang="en-US" dirty="0"/>
              <a:t>과 </a:t>
            </a:r>
            <a:r>
              <a:rPr lang="en-US" altLang="ko-KR" dirty="0" err="1"/>
              <a:t>dtype</a:t>
            </a:r>
            <a:r>
              <a:rPr lang="ko-KR" altLang="en-US" dirty="0"/>
              <a:t>을 포함해 모델의 입력을 정의합니다</a:t>
            </a:r>
            <a:r>
              <a:rPr lang="en-US" altLang="ko-KR" dirty="0"/>
              <a:t>. </a:t>
            </a:r>
            <a:r>
              <a:rPr lang="ko-KR" altLang="en-US" dirty="0" err="1"/>
              <a:t>그다음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개의 뉴런과 </a:t>
            </a:r>
            <a:r>
              <a:rPr lang="ko-KR" altLang="en-US" dirty="0" err="1"/>
              <a:t>렐루</a:t>
            </a:r>
            <a:r>
              <a:rPr lang="ko-KR" altLang="en-US" dirty="0"/>
              <a:t> 활성화 함수를 가진 </a:t>
            </a:r>
            <a:r>
              <a:rPr lang="en-US" altLang="ko-KR" dirty="0"/>
              <a:t>dense</a:t>
            </a:r>
            <a:r>
              <a:rPr lang="ko-KR" altLang="en-US" dirty="0"/>
              <a:t>층을 만듭니다</a:t>
            </a:r>
            <a:r>
              <a:rPr lang="en-US" altLang="ko-KR" dirty="0"/>
              <a:t>. </a:t>
            </a:r>
            <a:r>
              <a:rPr lang="ko-KR" altLang="en-US" dirty="0"/>
              <a:t>이 층은 만들어지자마자 입력과 함께 함수처럼 호출됩니다</a:t>
            </a:r>
            <a:r>
              <a:rPr lang="en-US" altLang="ko-KR" dirty="0"/>
              <a:t>. </a:t>
            </a:r>
            <a:r>
              <a:rPr lang="ko-KR" altLang="en-US" dirty="0"/>
              <a:t>이를 함수형 </a:t>
            </a:r>
            <a:r>
              <a:rPr lang="en-US" altLang="ko-KR" dirty="0"/>
              <a:t>API</a:t>
            </a:r>
            <a:r>
              <a:rPr lang="ko-KR" altLang="en-US" dirty="0"/>
              <a:t>라고 부르는 이유입니다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/>
              <a:t>두번째 은닉층을 만들고 함수처럼 호출합니다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concatenate</a:t>
            </a:r>
            <a:r>
              <a:rPr lang="ko-KR" altLang="en-US" dirty="0"/>
              <a:t>층을 만들고 또 함수처럼 호출하여 두번째 은닉층의 출력과 입력을 연결합니다</a:t>
            </a:r>
            <a:r>
              <a:rPr lang="en-US" altLang="ko-KR" dirty="0"/>
              <a:t>. </a:t>
            </a:r>
            <a:r>
              <a:rPr lang="ko-KR" altLang="en-US" dirty="0"/>
              <a:t>하나의 뉴런과 활성화 함수가 없는 출력층을 만들고 </a:t>
            </a:r>
            <a:r>
              <a:rPr lang="en-US" altLang="ko-KR" dirty="0"/>
              <a:t>concatenate</a:t>
            </a:r>
            <a:r>
              <a:rPr lang="ko-KR" altLang="en-US" dirty="0"/>
              <a:t>층이 </a:t>
            </a:r>
            <a:r>
              <a:rPr lang="ko-KR" altLang="en-US" dirty="0" err="1"/>
              <a:t>만든결과를</a:t>
            </a:r>
            <a:r>
              <a:rPr lang="ko-KR" altLang="en-US" dirty="0"/>
              <a:t> 사용해  호출하고</a:t>
            </a:r>
            <a:r>
              <a:rPr lang="en-US" altLang="ko-KR" dirty="0"/>
              <a:t>, </a:t>
            </a:r>
            <a:r>
              <a:rPr lang="ko-KR" altLang="en-US" dirty="0"/>
              <a:t>마지막으로 사용할 입력과 출력을 지정하여 </a:t>
            </a:r>
            <a:r>
              <a:rPr lang="ko-KR" altLang="en-US" dirty="0" err="1"/>
              <a:t>케라스</a:t>
            </a:r>
            <a:r>
              <a:rPr lang="ko-KR" altLang="en-US" dirty="0"/>
              <a:t> 모델을 만듭니다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4569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 </a:t>
            </a:r>
            <a:r>
              <a:rPr lang="ko-KR" altLang="en-US" dirty="0" err="1"/>
              <a:t>시퀀셜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와 함수형 </a:t>
            </a:r>
            <a:r>
              <a:rPr lang="en-US" altLang="ko-KR" dirty="0"/>
              <a:t>API</a:t>
            </a:r>
            <a:r>
              <a:rPr lang="ko-KR" altLang="en-US" dirty="0"/>
              <a:t>를 사용하면 훈련된 </a:t>
            </a:r>
            <a:r>
              <a:rPr lang="ko-KR" altLang="en-US" dirty="0" err="1"/>
              <a:t>케라스</a:t>
            </a:r>
            <a:r>
              <a:rPr lang="ko-KR" altLang="en-US" dirty="0"/>
              <a:t> 모델을 저장하는 것은 간단합니다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/>
              <a:t>하지만 훈련이 몇시간 동안 지속되는 경우에는 훈련 마지막에 모델을 </a:t>
            </a:r>
            <a:r>
              <a:rPr lang="ko-KR" altLang="en-US" dirty="0" err="1"/>
              <a:t>저장하는것</a:t>
            </a:r>
            <a:r>
              <a:rPr lang="ko-KR" altLang="en-US" dirty="0"/>
              <a:t> 뿐만 아니라 훈련 도중 일정 간격으로 체크포인트를 저장해야 하는데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ko-KR" altLang="en-US" dirty="0" err="1"/>
              <a:t>콜백을</a:t>
            </a:r>
            <a:r>
              <a:rPr lang="ko-KR" altLang="en-US" dirty="0"/>
              <a:t> 사용하면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484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 fit() </a:t>
            </a:r>
            <a:r>
              <a:rPr lang="ko-KR" altLang="en-US" dirty="0"/>
              <a:t>메서드의 </a:t>
            </a:r>
            <a:r>
              <a:rPr lang="en-US" altLang="ko-KR" dirty="0"/>
              <a:t>callbacks</a:t>
            </a:r>
            <a:r>
              <a:rPr lang="ko-KR" altLang="en-US" dirty="0"/>
              <a:t>매개변수를 사용하여 </a:t>
            </a:r>
            <a:r>
              <a:rPr lang="ko-KR" altLang="en-US" dirty="0" err="1"/>
              <a:t>케라스가</a:t>
            </a:r>
            <a:r>
              <a:rPr lang="ko-KR" altLang="en-US" dirty="0"/>
              <a:t> 훈련의 시작이나 끝에 호출할 객체 리스트를 지정할 수 있습니다</a:t>
            </a:r>
            <a:r>
              <a:rPr lang="en-US" altLang="ko-KR" dirty="0"/>
              <a:t>. </a:t>
            </a:r>
            <a:r>
              <a:rPr lang="en-US" altLang="ko-KR" dirty="0" err="1"/>
              <a:t>ModelCheckpoint</a:t>
            </a:r>
            <a:r>
              <a:rPr lang="ko-KR" altLang="en-US" dirty="0"/>
              <a:t>는 훈련하는 동안 일정한 간격으로 모델의 체크포인트를 저장하고</a:t>
            </a:r>
            <a:r>
              <a:rPr lang="en-US" altLang="ko-KR" dirty="0"/>
              <a:t>, </a:t>
            </a:r>
            <a:r>
              <a:rPr lang="ko-KR" altLang="en-US" dirty="0"/>
              <a:t>기본적으로 매 </a:t>
            </a:r>
            <a:r>
              <a:rPr lang="ko-KR" altLang="en-US" dirty="0" err="1"/>
              <a:t>에폭의</a:t>
            </a:r>
            <a:r>
              <a:rPr lang="ko-KR" altLang="en-US" dirty="0"/>
              <a:t> 끝에서 호출됩니다</a:t>
            </a:r>
            <a:r>
              <a:rPr lang="en-US" altLang="ko-KR" dirty="0"/>
              <a:t>. </a:t>
            </a:r>
            <a:r>
              <a:rPr lang="en-US" altLang="ko-KR" dirty="0" err="1"/>
              <a:t>ModelCheckpoint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 err="1"/>
              <a:t>save_best_only</a:t>
            </a:r>
            <a:r>
              <a:rPr lang="en-US" altLang="ko-KR" dirty="0"/>
              <a:t> = True</a:t>
            </a:r>
            <a:r>
              <a:rPr lang="ko-KR" altLang="en-US" dirty="0"/>
              <a:t>로 최상의 </a:t>
            </a:r>
            <a:r>
              <a:rPr lang="ko-KR" altLang="en-US" dirty="0" err="1"/>
              <a:t>검증세트점수에서만</a:t>
            </a:r>
            <a:r>
              <a:rPr lang="ko-KR" altLang="en-US" dirty="0"/>
              <a:t> 모델을 저장하여 </a:t>
            </a:r>
            <a:r>
              <a:rPr lang="ko-KR" altLang="en-US" dirty="0" err="1"/>
              <a:t>오랜훈련시간으로</a:t>
            </a:r>
            <a:r>
              <a:rPr lang="ko-KR" altLang="en-US" dirty="0"/>
              <a:t> 훈련세트에 </a:t>
            </a:r>
            <a:r>
              <a:rPr lang="ko-KR" altLang="en-US" dirty="0" err="1"/>
              <a:t>과적합될</a:t>
            </a:r>
            <a:r>
              <a:rPr lang="ko-KR" altLang="en-US" dirty="0"/>
              <a:t> 걱정을 하지 않아도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306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 </a:t>
            </a:r>
            <a:r>
              <a:rPr lang="ko-KR" altLang="en-US" dirty="0"/>
              <a:t>신속한 프로토타입을 만들고 탐색 공간을 제한하기위해 각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어떤 값이 적절한지 조절하기 위해 은닉층의 개수와 뉴런의 개수를 고르고 주요 </a:t>
            </a:r>
            <a:r>
              <a:rPr lang="ko-KR" altLang="en-US" dirty="0" err="1"/>
              <a:t>하이퍼파라미터에서</a:t>
            </a:r>
            <a:r>
              <a:rPr lang="ko-KR" altLang="en-US" dirty="0"/>
              <a:t> 좋은 값을 선택하는 </a:t>
            </a:r>
            <a:r>
              <a:rPr lang="ko-KR" altLang="en-US" dirty="0" err="1"/>
              <a:t>가이드라인중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먼저 은닉층의 개수에 대해서 설명하겠습니다</a:t>
            </a:r>
            <a:r>
              <a:rPr lang="en-US" altLang="ko-KR" dirty="0"/>
              <a:t>. </a:t>
            </a:r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은닉층이 하나인 다층 </a:t>
            </a:r>
            <a:r>
              <a:rPr lang="ko-KR" altLang="en-US" dirty="0" err="1"/>
              <a:t>퍼셉트론이더라도</a:t>
            </a:r>
            <a:r>
              <a:rPr lang="ko-KR" altLang="en-US" dirty="0"/>
              <a:t> 뉴런개수가 충분하면 복잡한 함수도 모델링 할 수 있지만</a:t>
            </a:r>
            <a:r>
              <a:rPr lang="en-US" altLang="ko-KR" dirty="0"/>
              <a:t>, </a:t>
            </a:r>
            <a:r>
              <a:rPr lang="ko-KR" altLang="en-US" dirty="0"/>
              <a:t>복잡한 문제에서는 심층 신경망이 얕은 신경망보다 파라미터 효율성이 좋습니다</a:t>
            </a:r>
            <a:r>
              <a:rPr lang="en-US" altLang="ko-KR" dirty="0"/>
              <a:t>. </a:t>
            </a:r>
            <a:r>
              <a:rPr lang="ko-KR" altLang="en-US" dirty="0"/>
              <a:t>심층 신경망은 복잡한 함수를 모델링하는데 얕은 신경망보다 훨씬 적은 수의 뉴런을 사용하므로 동일한 양의 훈련데이터에서 더 높은 성능을 냅니다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/>
              <a:t>대규모 이미지 분류나 음성인식 같은 매우 복잡한 작업에서는 일반적으로 </a:t>
            </a:r>
            <a:r>
              <a:rPr lang="ko-KR" altLang="en-US" dirty="0" err="1"/>
              <a:t>수십개</a:t>
            </a:r>
            <a:r>
              <a:rPr lang="ko-KR" altLang="en-US" dirty="0"/>
              <a:t> 층의 네트워크가 필요합니다</a:t>
            </a:r>
            <a:r>
              <a:rPr lang="en-US" altLang="ko-KR" dirty="0"/>
              <a:t>. </a:t>
            </a:r>
            <a:r>
              <a:rPr lang="ko-KR" altLang="en-US" dirty="0"/>
              <a:t>훈련데이터도 아주 많이 필요하고</a:t>
            </a:r>
            <a:r>
              <a:rPr lang="en-US" altLang="ko-KR" dirty="0"/>
              <a:t>, </a:t>
            </a:r>
            <a:r>
              <a:rPr lang="ko-KR" altLang="en-US" dirty="0" err="1"/>
              <a:t>이런네트워크를</a:t>
            </a:r>
            <a:r>
              <a:rPr lang="ko-KR" altLang="en-US" dirty="0"/>
              <a:t> 처음부터 훈련하는 경우는 드물다고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9840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그 다음 은닉층의 </a:t>
            </a:r>
            <a:r>
              <a:rPr lang="ko-KR" altLang="en-US" dirty="0" err="1"/>
              <a:t>뉴런개수입니다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/>
              <a:t>입력층과 출력층의 뉴런개수는 해당작업에 필요한 입력과 출력의 형태에 따라 결정됩니다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/>
              <a:t>층의 개수와 마찬가지로 네트워크가 과적합되기 전까지 점진적으로 </a:t>
            </a:r>
            <a:r>
              <a:rPr lang="ko-KR" altLang="en-US" dirty="0" err="1"/>
              <a:t>뉴런수를</a:t>
            </a:r>
            <a:r>
              <a:rPr lang="ko-KR" altLang="en-US" dirty="0"/>
              <a:t> 늘릴 수 있습니다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실제로는 필요한 것 보다 더 많은 층과 뉴런을 가진 모델을 선택하고 그 후 </a:t>
            </a:r>
            <a:r>
              <a:rPr lang="ko-KR" altLang="en-US" dirty="0" err="1"/>
              <a:t>과적합</a:t>
            </a:r>
            <a:r>
              <a:rPr lang="ko-KR" altLang="en-US" dirty="0"/>
              <a:t> 되지 않도록 조기종료나 규제를 사용하는 것이 간단하고 효과적입니다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01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 </a:t>
            </a:r>
            <a:r>
              <a:rPr lang="ko-KR" altLang="en-US" dirty="0"/>
              <a:t>다음은 가장 중요한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중 일부와 이를 조정하는 방법입니다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 err="1"/>
              <a:t>학습률은</a:t>
            </a:r>
            <a:r>
              <a:rPr lang="ko-KR" altLang="en-US" dirty="0"/>
              <a:t> 가장 중요한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일반적으로 최적의 </a:t>
            </a:r>
            <a:r>
              <a:rPr lang="ko-KR" altLang="en-US" dirty="0" err="1"/>
              <a:t>학습률은</a:t>
            </a:r>
            <a:r>
              <a:rPr lang="ko-KR" altLang="en-US" dirty="0"/>
              <a:t> </a:t>
            </a:r>
            <a:r>
              <a:rPr lang="ko-KR" altLang="en-US" dirty="0" err="1"/>
              <a:t>최대학습률의</a:t>
            </a:r>
            <a:r>
              <a:rPr lang="ko-KR" altLang="en-US" dirty="0"/>
              <a:t> 절반 정도입니다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좋은 </a:t>
            </a:r>
            <a:r>
              <a:rPr lang="ko-KR" altLang="en-US" dirty="0" err="1"/>
              <a:t>학습률을</a:t>
            </a:r>
            <a:r>
              <a:rPr lang="ko-KR" altLang="en-US" dirty="0"/>
              <a:t> 찾는 하나의 방법은 매우 낮은 </a:t>
            </a:r>
            <a:r>
              <a:rPr lang="ko-KR" altLang="en-US" dirty="0" err="1"/>
              <a:t>학습률에서</a:t>
            </a:r>
            <a:r>
              <a:rPr lang="ko-KR" altLang="en-US" dirty="0"/>
              <a:t> 시작해 점진적으로 매우 큰 </a:t>
            </a:r>
            <a:r>
              <a:rPr lang="ko-KR" altLang="en-US" dirty="0" err="1"/>
              <a:t>학습률까지</a:t>
            </a:r>
            <a:r>
              <a:rPr lang="ko-KR" altLang="en-US" dirty="0"/>
              <a:t> </a:t>
            </a:r>
            <a:r>
              <a:rPr lang="ko-KR" altLang="en-US" dirty="0" err="1"/>
              <a:t>수백번</a:t>
            </a:r>
            <a:r>
              <a:rPr lang="ko-KR" altLang="en-US" dirty="0"/>
              <a:t> 반복하며 모델을 훈련하는 것입니다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 err="1"/>
              <a:t>옵티마이저는</a:t>
            </a:r>
            <a:r>
              <a:rPr lang="ko-KR" altLang="en-US" dirty="0"/>
              <a:t> 고전적인 평범한 미니배치 </a:t>
            </a:r>
            <a:r>
              <a:rPr lang="ko-KR" altLang="en-US" dirty="0" err="1"/>
              <a:t>경사하강법보다</a:t>
            </a:r>
            <a:r>
              <a:rPr lang="ko-KR" altLang="en-US" dirty="0"/>
              <a:t> 더 좋은 </a:t>
            </a:r>
            <a:r>
              <a:rPr lang="ko-KR" altLang="en-US" dirty="0" err="1"/>
              <a:t>옵티마이저를</a:t>
            </a:r>
            <a:r>
              <a:rPr lang="ko-KR" altLang="en-US" dirty="0"/>
              <a:t> 선택하고</a:t>
            </a:r>
            <a:r>
              <a:rPr lang="en-US" altLang="ko-KR" dirty="0"/>
              <a:t>, </a:t>
            </a:r>
            <a:r>
              <a:rPr lang="ko-KR" altLang="en-US" dirty="0"/>
              <a:t>이를 튜닝하는 것도 매우 중요합니다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9902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배치크기는 모델 성능과 훈련시간에 큰 영향을 미칠 수 있습니다</a:t>
            </a:r>
            <a:r>
              <a:rPr lang="en-US" altLang="ko-KR" dirty="0"/>
              <a:t>. </a:t>
            </a:r>
            <a:r>
              <a:rPr lang="ko-KR" altLang="en-US" dirty="0"/>
              <a:t>큰 배치크기는 일반화 성능에 영향을 미치지 않고 훈련시간을 매우 단축합니다</a:t>
            </a:r>
            <a:r>
              <a:rPr lang="en-US" altLang="ko-KR" dirty="0"/>
              <a:t>. </a:t>
            </a:r>
            <a:r>
              <a:rPr lang="ko-KR" altLang="en-US" dirty="0"/>
              <a:t>따라서 한가지 전략은 </a:t>
            </a:r>
            <a:r>
              <a:rPr lang="ko-KR" altLang="en-US" dirty="0" err="1"/>
              <a:t>학습률</a:t>
            </a:r>
            <a:r>
              <a:rPr lang="ko-KR" altLang="en-US" dirty="0"/>
              <a:t> 예열을 사용해 큰 배치 크기를 시도해보는 것입니다</a:t>
            </a:r>
            <a:r>
              <a:rPr lang="en-US" altLang="ko-KR" dirty="0"/>
              <a:t>. </a:t>
            </a:r>
            <a:r>
              <a:rPr lang="ko-KR" altLang="en-US" dirty="0"/>
              <a:t>만약 훈련이 불안정하거나 최종성능이 만족스럽지 않다면 작은 배치크기를 사용해보면 됩니다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/>
              <a:t>활성화 함수는 일반적으로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활성화</a:t>
            </a:r>
            <a:r>
              <a:rPr lang="en-US" altLang="ko-KR" dirty="0"/>
              <a:t> </a:t>
            </a:r>
            <a:r>
              <a:rPr lang="ko-KR" altLang="en-US" dirty="0"/>
              <a:t>함수가 모든 은닉층에 좋은 기본값입니다</a:t>
            </a:r>
            <a:r>
              <a:rPr lang="en-US" altLang="ko-KR" dirty="0"/>
              <a:t>. </a:t>
            </a:r>
            <a:r>
              <a:rPr lang="ko-KR" altLang="en-US" dirty="0"/>
              <a:t>출력층의 활성화 함수는 수행하는 작업에 따라 달라집니다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/>
              <a:t>그리고 대부분의 경우 훈련 반복횟수는 튜닝할 필요가 없고</a:t>
            </a:r>
            <a:r>
              <a:rPr lang="en-US" altLang="ko-KR" dirty="0"/>
              <a:t>, </a:t>
            </a:r>
            <a:r>
              <a:rPr lang="ko-KR" altLang="en-US" dirty="0"/>
              <a:t>대신 조기종료를 사용합니다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13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그림은 입력 두개와 출력 </a:t>
            </a:r>
            <a:r>
              <a:rPr lang="ko-KR" altLang="en-US" dirty="0" err="1"/>
              <a:t>세개로</a:t>
            </a:r>
            <a:r>
              <a:rPr lang="ko-KR" altLang="en-US" dirty="0"/>
              <a:t> 구성된 </a:t>
            </a:r>
            <a:r>
              <a:rPr lang="ko-KR" altLang="en-US" dirty="0" err="1"/>
              <a:t>퍼셉트론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퍼셉트론은</a:t>
            </a:r>
            <a:r>
              <a:rPr lang="ko-KR" altLang="en-US" dirty="0"/>
              <a:t> 샘플을 세개의 다른 이진 클래스로 동시에 분류할 수 있으므로 다중 레이블 분류기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81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다층 </a:t>
            </a:r>
            <a:r>
              <a:rPr lang="ko-KR" altLang="en-US" dirty="0" err="1"/>
              <a:t>퍼셉트론은</a:t>
            </a:r>
            <a:r>
              <a:rPr lang="ko-KR" altLang="en-US" dirty="0"/>
              <a:t> </a:t>
            </a:r>
            <a:r>
              <a:rPr lang="ko-KR" altLang="en-US" dirty="0" err="1"/>
              <a:t>입력층</a:t>
            </a:r>
            <a:r>
              <a:rPr lang="ko-KR" altLang="en-US" dirty="0"/>
              <a:t> 하나와 </a:t>
            </a:r>
            <a:r>
              <a:rPr lang="ko-KR" altLang="en-US" dirty="0" err="1"/>
              <a:t>은닉층</a:t>
            </a:r>
            <a:r>
              <a:rPr lang="ko-KR" altLang="en-US" dirty="0"/>
              <a:t> 이라 불리는 하나이상의</a:t>
            </a:r>
            <a:r>
              <a:rPr lang="en-US" altLang="ko-KR" dirty="0"/>
              <a:t>TLU </a:t>
            </a:r>
            <a:r>
              <a:rPr lang="ko-KR" altLang="en-US" dirty="0"/>
              <a:t>층과 마지막 출력층으로 구성됩니다</a:t>
            </a:r>
            <a:r>
              <a:rPr lang="en-US" altLang="ko-KR" dirty="0"/>
              <a:t>. </a:t>
            </a:r>
            <a:r>
              <a:rPr lang="ko-KR" altLang="en-US" dirty="0"/>
              <a:t>입력층과 가까운 층을 보통 하위층이라 부르고</a:t>
            </a:r>
            <a:r>
              <a:rPr lang="en-US" altLang="ko-KR" dirty="0"/>
              <a:t>, </a:t>
            </a:r>
            <a:r>
              <a:rPr lang="ko-KR" altLang="en-US" dirty="0"/>
              <a:t>출력에 가까운 층을 상위층이라고 부릅니다</a:t>
            </a:r>
            <a:r>
              <a:rPr lang="en-US" altLang="ko-KR" dirty="0"/>
              <a:t>. </a:t>
            </a:r>
            <a:r>
              <a:rPr lang="ko-KR" altLang="en-US" dirty="0"/>
              <a:t>출력층을 제외하고 모든 층은 </a:t>
            </a:r>
            <a:r>
              <a:rPr lang="ko-KR" altLang="en-US" dirty="0" err="1"/>
              <a:t>편향뉴런을</a:t>
            </a:r>
            <a:r>
              <a:rPr lang="ko-KR" altLang="en-US" dirty="0"/>
              <a:t> 포함하며 다음 층과 완전히 연결되어 있습니다</a:t>
            </a:r>
            <a:r>
              <a:rPr lang="en-US" altLang="ko-KR" dirty="0"/>
              <a:t>.  </a:t>
            </a:r>
            <a:r>
              <a:rPr lang="ko-KR" altLang="en-US" dirty="0"/>
              <a:t>은닉층을 여러 개 쌓아 올린 인공 신경망을 심층 신경망 </a:t>
            </a:r>
            <a:r>
              <a:rPr lang="en-US" altLang="ko-KR" dirty="0"/>
              <a:t>(DNN)</a:t>
            </a:r>
            <a:r>
              <a:rPr lang="ko-KR" altLang="en-US" dirty="0" err="1"/>
              <a:t>이라하고</a:t>
            </a:r>
            <a:r>
              <a:rPr lang="en-US" altLang="ko-KR" dirty="0"/>
              <a:t>, </a:t>
            </a:r>
            <a:r>
              <a:rPr lang="ko-KR" altLang="en-US" dirty="0" err="1"/>
              <a:t>딥러닝은</a:t>
            </a:r>
            <a:r>
              <a:rPr lang="ko-KR" altLang="en-US" dirty="0"/>
              <a:t> 심층 신경망을 연구하는 분야입니다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949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역전파</a:t>
            </a:r>
            <a:r>
              <a:rPr lang="ko-KR" altLang="en-US" dirty="0"/>
              <a:t> 훈련 알고리즘은</a:t>
            </a:r>
            <a:r>
              <a:rPr lang="en-US" altLang="ko-KR" dirty="0"/>
              <a:t>, </a:t>
            </a:r>
            <a:r>
              <a:rPr lang="ko-KR" altLang="en-US" dirty="0"/>
              <a:t>효율적인 기법으로 </a:t>
            </a:r>
            <a:r>
              <a:rPr lang="ko-KR" altLang="en-US" dirty="0" err="1"/>
              <a:t>그레이디언트를</a:t>
            </a:r>
            <a:r>
              <a:rPr lang="ko-KR" altLang="en-US" dirty="0"/>
              <a:t> 자동으로 계산하는 </a:t>
            </a:r>
            <a:r>
              <a:rPr lang="ko-KR" altLang="en-US" dirty="0" err="1"/>
              <a:t>경사하강법입니다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/>
              <a:t>네트워크를 </a:t>
            </a:r>
            <a:r>
              <a:rPr lang="ko-KR" altLang="en-US" dirty="0" err="1"/>
              <a:t>두번</a:t>
            </a:r>
            <a:r>
              <a:rPr lang="ko-KR" altLang="en-US" dirty="0"/>
              <a:t> 통과하는 것 만으로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알고리즘은 모든 모델 파라미터에 대한 네트워크 오차의 </a:t>
            </a:r>
            <a:r>
              <a:rPr lang="ko-KR" altLang="en-US" dirty="0" err="1"/>
              <a:t>그레디언트를</a:t>
            </a:r>
            <a:r>
              <a:rPr lang="ko-KR" altLang="en-US" dirty="0"/>
              <a:t> 계산할 수 있습니다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오차를 감소시키기 위해 각 연결 가중치와 </a:t>
            </a:r>
            <a:r>
              <a:rPr lang="ko-KR" altLang="en-US" dirty="0" err="1"/>
              <a:t>편향값이</a:t>
            </a:r>
            <a:r>
              <a:rPr lang="ko-KR" altLang="en-US" dirty="0"/>
              <a:t> 어떻게 바뀌어야 할 지 알 수 있습니다</a:t>
            </a:r>
            <a:r>
              <a:rPr lang="en-US" altLang="ko-KR" dirty="0"/>
              <a:t>. </a:t>
            </a:r>
            <a:r>
              <a:rPr lang="ko-KR" altLang="en-US" dirty="0" err="1"/>
              <a:t>그래디언트를</a:t>
            </a:r>
            <a:r>
              <a:rPr lang="ko-KR" altLang="en-US" dirty="0"/>
              <a:t>  구하고 나면 </a:t>
            </a:r>
            <a:r>
              <a:rPr lang="ko-KR" altLang="en-US" dirty="0" err="1"/>
              <a:t>경사하강법을</a:t>
            </a:r>
            <a:r>
              <a:rPr lang="ko-KR" altLang="en-US" dirty="0"/>
              <a:t> 수행하고</a:t>
            </a:r>
            <a:r>
              <a:rPr lang="en-US" altLang="ko-KR" dirty="0"/>
              <a:t>, </a:t>
            </a:r>
            <a:r>
              <a:rPr lang="ko-KR" altLang="en-US" dirty="0"/>
              <a:t>전체과정은 네트워크가 어떤 해결책으로 수렴될 때 까지 반복됩니다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472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구체적으로 설명하자면</a:t>
            </a:r>
            <a:r>
              <a:rPr lang="en-US" altLang="ko-KR" dirty="0"/>
              <a:t>, </a:t>
            </a:r>
            <a:r>
              <a:rPr lang="ko-KR" altLang="en-US" dirty="0"/>
              <a:t>한번에 하나의 </a:t>
            </a:r>
            <a:r>
              <a:rPr lang="ko-KR" altLang="en-US" dirty="0" err="1"/>
              <a:t>미니배치씩</a:t>
            </a:r>
            <a:r>
              <a:rPr lang="ko-KR" altLang="en-US" dirty="0"/>
              <a:t> 진행하여 전체훈련 세트를 처리하고</a:t>
            </a:r>
            <a:r>
              <a:rPr lang="en-US" altLang="ko-KR" dirty="0"/>
              <a:t>, </a:t>
            </a:r>
            <a:r>
              <a:rPr lang="ko-KR" altLang="en-US" dirty="0"/>
              <a:t>이 과정을 반복합니다</a:t>
            </a:r>
            <a:r>
              <a:rPr lang="en-US" altLang="ko-KR" dirty="0"/>
              <a:t>. </a:t>
            </a:r>
            <a:r>
              <a:rPr lang="ko-KR" altLang="en-US" dirty="0"/>
              <a:t>각 반복을 </a:t>
            </a:r>
            <a:r>
              <a:rPr lang="ko-KR" altLang="en-US" dirty="0" err="1"/>
              <a:t>에폭이라고</a:t>
            </a:r>
            <a:r>
              <a:rPr lang="ko-KR" altLang="en-US" dirty="0"/>
              <a:t> 부릅니다</a:t>
            </a:r>
            <a:r>
              <a:rPr lang="en-US" altLang="ko-KR" dirty="0"/>
              <a:t>. </a:t>
            </a:r>
            <a:r>
              <a:rPr lang="ko-KR" altLang="en-US" dirty="0"/>
              <a:t>각 미니배치는 네트워크의 입력층으로 전달되어 첫번째 은닉층으로 보내집니다</a:t>
            </a:r>
            <a:r>
              <a:rPr lang="en-US" altLang="ko-KR" dirty="0"/>
              <a:t>. </a:t>
            </a:r>
            <a:r>
              <a:rPr lang="ko-KR" altLang="en-US" dirty="0"/>
              <a:t>그 다음</a:t>
            </a:r>
            <a:r>
              <a:rPr lang="en-US" altLang="ko-KR" dirty="0"/>
              <a:t>, </a:t>
            </a:r>
            <a:r>
              <a:rPr lang="ko-KR" altLang="en-US" dirty="0"/>
              <a:t>해당층에 있는 모든 뉴런의 출력을 계산합니다</a:t>
            </a:r>
            <a:r>
              <a:rPr lang="en-US" altLang="ko-KR" dirty="0"/>
              <a:t>. </a:t>
            </a:r>
            <a:r>
              <a:rPr lang="ko-KR" altLang="en-US" dirty="0"/>
              <a:t>이 결과는 다음층으로 전달되고</a:t>
            </a:r>
            <a:r>
              <a:rPr lang="en-US" altLang="ko-KR" dirty="0"/>
              <a:t>, </a:t>
            </a:r>
            <a:r>
              <a:rPr lang="ko-KR" altLang="en-US" dirty="0"/>
              <a:t>다시 이 층의 출력을 계산하여 결과는 다음층으로 전달됩니다</a:t>
            </a:r>
            <a:r>
              <a:rPr lang="en-US" altLang="ko-KR" dirty="0"/>
              <a:t>. </a:t>
            </a:r>
            <a:r>
              <a:rPr lang="ko-KR" altLang="en-US" dirty="0"/>
              <a:t>이런 식으로 마지막 층인 출력층의 출력을 계산할 때까지 계속되는데</a:t>
            </a:r>
            <a:r>
              <a:rPr lang="en-US" altLang="ko-KR" dirty="0"/>
              <a:t>, </a:t>
            </a:r>
            <a:r>
              <a:rPr lang="ko-KR" altLang="en-US" dirty="0"/>
              <a:t>이것이 </a:t>
            </a:r>
            <a:r>
              <a:rPr lang="ko-KR" altLang="en-US" dirty="0" err="1"/>
              <a:t>정방향</a:t>
            </a:r>
            <a:r>
              <a:rPr lang="ko-KR" altLang="en-US" dirty="0"/>
              <a:t> 계산입니다</a:t>
            </a:r>
            <a:r>
              <a:rPr lang="en-US" altLang="ko-KR" dirty="0"/>
              <a:t>. </a:t>
            </a:r>
            <a:r>
              <a:rPr lang="ko-KR" altLang="en-US" dirty="0"/>
              <a:t>역방향 계산을 위해 중간 </a:t>
            </a:r>
            <a:r>
              <a:rPr lang="ko-KR" altLang="en-US" dirty="0" err="1"/>
              <a:t>계산값을</a:t>
            </a:r>
            <a:r>
              <a:rPr lang="ko-KR" altLang="en-US" dirty="0"/>
              <a:t> 모두 저장하는 것 외에는 예측을 만드는 것과 정확히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45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그 다음 알고리즘이 네트워크의 출력오차를 측정합니다</a:t>
            </a:r>
            <a:r>
              <a:rPr lang="en-US" altLang="ko-KR" dirty="0"/>
              <a:t>. </a:t>
            </a:r>
            <a:r>
              <a:rPr lang="ko-KR" altLang="en-US" dirty="0"/>
              <a:t>이제 각 출력연결이 이 오차에 기여하는 정도를 계산합니다</a:t>
            </a:r>
            <a:r>
              <a:rPr lang="en-US" altLang="ko-KR" dirty="0"/>
              <a:t>. </a:t>
            </a:r>
            <a:r>
              <a:rPr lang="ko-KR" altLang="en-US" dirty="0"/>
              <a:t>연쇄법칙을 사용하면 이 단계를 빠르고 정확하게 수행할 수 있습니다</a:t>
            </a:r>
            <a:r>
              <a:rPr lang="en-US" altLang="ko-KR" dirty="0"/>
              <a:t>. </a:t>
            </a:r>
            <a:r>
              <a:rPr lang="ko-KR" altLang="en-US" dirty="0"/>
              <a:t>이 알고리즘은 또 다시 연쇄법칙을 사용해서 이전 층의 연결 가중치가 이 오차의 기여정도에 얼마나 기여했는지 측정하고</a:t>
            </a:r>
            <a:r>
              <a:rPr lang="en-US" altLang="ko-KR" dirty="0"/>
              <a:t>, </a:t>
            </a:r>
            <a:r>
              <a:rPr lang="ko-KR" altLang="en-US" dirty="0"/>
              <a:t>이렇게 입력층에 도달할 때 까지 역방향으로 계속됩니다</a:t>
            </a:r>
            <a:r>
              <a:rPr lang="en-US" altLang="ko-KR" dirty="0"/>
              <a:t>. </a:t>
            </a:r>
            <a:r>
              <a:rPr lang="ko-KR" altLang="en-US" dirty="0"/>
              <a:t>이런 역방향 단계는 오차 </a:t>
            </a:r>
            <a:r>
              <a:rPr lang="ko-KR" altLang="en-US" dirty="0" err="1"/>
              <a:t>그래디언트를</a:t>
            </a:r>
            <a:r>
              <a:rPr lang="ko-KR" altLang="en-US" dirty="0"/>
              <a:t> 거꾸로 전파함으로써 네트워크에 있는 모든 연결 가중치에 대한 오차 </a:t>
            </a:r>
            <a:r>
              <a:rPr lang="ko-KR" altLang="en-US" dirty="0" err="1"/>
              <a:t>그래디언트를</a:t>
            </a:r>
            <a:r>
              <a:rPr lang="ko-KR" altLang="en-US" dirty="0"/>
              <a:t> 측정합니다</a:t>
            </a:r>
            <a:r>
              <a:rPr lang="en-US" altLang="ko-KR" dirty="0"/>
              <a:t>. </a:t>
            </a:r>
            <a:r>
              <a:rPr lang="ko-KR" altLang="en-US" dirty="0"/>
              <a:t>마지막으로 이 오차가 감소하도록 가중치를 조정합니다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/>
              <a:t>요약하자면 </a:t>
            </a:r>
            <a:r>
              <a:rPr lang="en-US" altLang="ko-KR" dirty="0"/>
              <a:t>, </a:t>
            </a:r>
            <a:r>
              <a:rPr lang="ko-KR" altLang="en-US" dirty="0"/>
              <a:t>각 훈련 샘플에 대해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알고리즘이 먼저 예측을 만들고</a:t>
            </a:r>
            <a:r>
              <a:rPr lang="en-US" altLang="ko-KR" dirty="0"/>
              <a:t>,(</a:t>
            </a:r>
            <a:r>
              <a:rPr lang="ko-KR" altLang="en-US" dirty="0" err="1"/>
              <a:t>정방향</a:t>
            </a:r>
            <a:r>
              <a:rPr lang="ko-KR" altLang="en-US" dirty="0"/>
              <a:t> 계산</a:t>
            </a:r>
            <a:r>
              <a:rPr lang="en-US" altLang="ko-KR" dirty="0"/>
              <a:t>), </a:t>
            </a:r>
            <a:r>
              <a:rPr lang="ko-KR" altLang="en-US" dirty="0"/>
              <a:t>오차를 측정하고</a:t>
            </a:r>
            <a:r>
              <a:rPr lang="en-US" altLang="ko-KR" dirty="0"/>
              <a:t>, </a:t>
            </a:r>
            <a:r>
              <a:rPr lang="ko-KR" altLang="en-US" dirty="0"/>
              <a:t>역방향으로 각 층을 거치면서 각 연결이 오차에 기여한 정도를 측정합니다</a:t>
            </a:r>
            <a:r>
              <a:rPr lang="en-US" altLang="ko-KR" dirty="0"/>
              <a:t>.(</a:t>
            </a:r>
            <a:r>
              <a:rPr lang="ko-KR" altLang="en-US" dirty="0"/>
              <a:t>역방향 계산</a:t>
            </a:r>
            <a:r>
              <a:rPr lang="en-US" altLang="ko-KR" dirty="0"/>
              <a:t>). </a:t>
            </a:r>
            <a:r>
              <a:rPr lang="ko-KR" altLang="en-US" dirty="0"/>
              <a:t>마지막으로 이 오차가 감소하도록 가중치를 조정합니다</a:t>
            </a:r>
            <a:r>
              <a:rPr lang="en-US" altLang="ko-KR" dirty="0"/>
              <a:t>. (</a:t>
            </a:r>
            <a:r>
              <a:rPr lang="ko-KR" altLang="en-US" dirty="0" err="1"/>
              <a:t>경사하강법</a:t>
            </a:r>
            <a:r>
              <a:rPr lang="ko-KR" altLang="en-US" dirty="0"/>
              <a:t> 단계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787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이 알고리즘을 잘 작동하고자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구조에서 계단함수를 </a:t>
            </a:r>
            <a:r>
              <a:rPr lang="ko-KR" altLang="en-US" dirty="0" err="1"/>
              <a:t>로지스틱함수로</a:t>
            </a:r>
            <a:r>
              <a:rPr lang="ko-KR" altLang="en-US" dirty="0"/>
              <a:t> 바꿨습니다</a:t>
            </a:r>
            <a:r>
              <a:rPr lang="en-US" altLang="ko-KR" dirty="0"/>
              <a:t>. </a:t>
            </a:r>
            <a:r>
              <a:rPr lang="ko-KR" altLang="en-US" dirty="0"/>
              <a:t>계단 함수에는 수평선 밖에 없으니 계산할 </a:t>
            </a:r>
            <a:r>
              <a:rPr lang="ko-KR" altLang="en-US" dirty="0" err="1"/>
              <a:t>그레디언트가</a:t>
            </a:r>
            <a:r>
              <a:rPr lang="ko-KR" altLang="en-US" dirty="0"/>
              <a:t> 없습니다</a:t>
            </a:r>
            <a:r>
              <a:rPr lang="en-US" altLang="ko-KR" dirty="0"/>
              <a:t>. (</a:t>
            </a:r>
            <a:r>
              <a:rPr lang="ko-KR" altLang="en-US" dirty="0" err="1"/>
              <a:t>경사하강법은</a:t>
            </a:r>
            <a:r>
              <a:rPr lang="ko-KR" altLang="en-US" dirty="0"/>
              <a:t> 평편한 곳을 이동할 수 없음</a:t>
            </a:r>
            <a:r>
              <a:rPr lang="en-US" altLang="ko-KR" dirty="0"/>
              <a:t>) </a:t>
            </a:r>
            <a:r>
              <a:rPr lang="ko-KR" altLang="en-US" dirty="0"/>
              <a:t>반면 로지스틱 함수는 어디서든지 </a:t>
            </a:r>
            <a:r>
              <a:rPr lang="en-US" altLang="ko-KR" dirty="0"/>
              <a:t>0</a:t>
            </a:r>
            <a:r>
              <a:rPr lang="ko-KR" altLang="en-US" dirty="0"/>
              <a:t>이 아닌 </a:t>
            </a:r>
            <a:r>
              <a:rPr lang="ko-KR" altLang="en-US" dirty="0" err="1"/>
              <a:t>그래디언트가</a:t>
            </a:r>
            <a:r>
              <a:rPr lang="ko-KR" altLang="en-US" dirty="0"/>
              <a:t> 잘 정의되어 있습니다</a:t>
            </a:r>
            <a:r>
              <a:rPr lang="en-US" altLang="ko-KR" dirty="0"/>
              <a:t>. </a:t>
            </a:r>
            <a:r>
              <a:rPr lang="ko-KR" altLang="en-US" dirty="0"/>
              <a:t>사실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알고리즘은 로지스틱 함수 뿐만 아니라 다른 활성화 </a:t>
            </a:r>
            <a:r>
              <a:rPr lang="ko-KR" altLang="en-US" dirty="0" err="1"/>
              <a:t>함수와도</a:t>
            </a:r>
            <a:r>
              <a:rPr lang="ko-KR" altLang="en-US" dirty="0"/>
              <a:t> 사용될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824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널리 쓰이는 다른 두개의 활성화 함수는 다음과 같습니다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/>
              <a:t>첫번째로</a:t>
            </a:r>
            <a:r>
              <a:rPr lang="en-US" altLang="ko-KR" dirty="0"/>
              <a:t>, </a:t>
            </a:r>
            <a:r>
              <a:rPr lang="ko-KR" altLang="en-US" dirty="0" err="1"/>
              <a:t>하이퍼볼릭</a:t>
            </a:r>
            <a:r>
              <a:rPr lang="ko-KR" altLang="en-US" dirty="0"/>
              <a:t> 탄젠트 함수는 로지스틱 함수처럼 이 활성화 함수도 </a:t>
            </a:r>
            <a:r>
              <a:rPr lang="en-US" altLang="ko-KR" dirty="0"/>
              <a:t>s</a:t>
            </a:r>
            <a:r>
              <a:rPr lang="ko-KR" altLang="en-US" dirty="0"/>
              <a:t>자 모양이고</a:t>
            </a:r>
            <a:r>
              <a:rPr lang="en-US" altLang="ko-KR" dirty="0"/>
              <a:t>, </a:t>
            </a:r>
            <a:r>
              <a:rPr lang="ko-KR" altLang="en-US" dirty="0"/>
              <a:t>연속적이며 </a:t>
            </a:r>
            <a:r>
              <a:rPr lang="ko-KR" altLang="en-US" dirty="0" err="1"/>
              <a:t>미분가능합니다</a:t>
            </a:r>
            <a:r>
              <a:rPr lang="en-US" altLang="ko-KR" dirty="0"/>
              <a:t>. </a:t>
            </a:r>
            <a:r>
              <a:rPr lang="ko-KR" altLang="en-US" dirty="0"/>
              <a:t>하지만 출력범위가 </a:t>
            </a:r>
            <a:r>
              <a:rPr lang="en-US" altLang="ko-KR" dirty="0"/>
              <a:t>-1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사이입니다</a:t>
            </a:r>
            <a:r>
              <a:rPr lang="en-US" altLang="ko-KR" dirty="0"/>
              <a:t>. (</a:t>
            </a:r>
            <a:r>
              <a:rPr lang="ko-KR" altLang="en-US" dirty="0" err="1"/>
              <a:t>로지스틱함수는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사이</a:t>
            </a:r>
            <a:r>
              <a:rPr lang="en-US" altLang="ko-KR" dirty="0"/>
              <a:t>) </a:t>
            </a:r>
            <a:r>
              <a:rPr lang="ko-KR" altLang="en-US" dirty="0"/>
              <a:t>이 범위는 훈련 초기에 각 층의 출력을 원점근처로 모으는 경향이 있습니다</a:t>
            </a:r>
            <a:r>
              <a:rPr lang="en-US" altLang="ko-KR" dirty="0"/>
              <a:t>. </a:t>
            </a:r>
            <a:r>
              <a:rPr lang="ko-KR" altLang="en-US" dirty="0"/>
              <a:t>이는 종종 빠르게 수렴되도록 도와줍니다</a:t>
            </a:r>
            <a:r>
              <a:rPr lang="en-US" altLang="ko-KR" dirty="0"/>
              <a:t>. </a:t>
            </a:r>
          </a:p>
          <a:p>
            <a:pPr lvl="0">
              <a:defRPr/>
            </a:pPr>
            <a:r>
              <a:rPr lang="ko-KR" altLang="en-US" dirty="0" err="1"/>
              <a:t>렐루함수는</a:t>
            </a:r>
            <a:r>
              <a:rPr lang="ko-KR" altLang="en-US" dirty="0"/>
              <a:t> 연속적이지만 </a:t>
            </a:r>
            <a:r>
              <a:rPr lang="en-US" altLang="ko-KR" dirty="0"/>
              <a:t>z=0</a:t>
            </a:r>
            <a:r>
              <a:rPr lang="ko-KR" altLang="en-US" dirty="0"/>
              <a:t>에서 </a:t>
            </a:r>
            <a:r>
              <a:rPr lang="ko-KR" altLang="en-US" dirty="0" err="1"/>
              <a:t>미분가능하지</a:t>
            </a:r>
            <a:r>
              <a:rPr lang="ko-KR" altLang="en-US" dirty="0"/>
              <a:t> 않습니다</a:t>
            </a:r>
            <a:r>
              <a:rPr lang="en-US" altLang="ko-KR" dirty="0"/>
              <a:t>. </a:t>
            </a:r>
            <a:r>
              <a:rPr lang="ko-KR" altLang="en-US" dirty="0"/>
              <a:t>기울기가 갑자기 변해서 </a:t>
            </a:r>
            <a:r>
              <a:rPr lang="ko-KR" altLang="en-US" dirty="0" err="1"/>
              <a:t>경사하강법이</a:t>
            </a:r>
            <a:r>
              <a:rPr lang="ko-KR" altLang="en-US" dirty="0"/>
              <a:t> 엉뚱한 곳으로 튈 수 있기 때문입니다</a:t>
            </a:r>
            <a:r>
              <a:rPr lang="en-US" altLang="ko-KR" dirty="0"/>
              <a:t>.  Z&lt;0 </a:t>
            </a:r>
            <a:r>
              <a:rPr lang="ko-KR" altLang="en-US" dirty="0"/>
              <a:t>일 경우 도함수는 </a:t>
            </a:r>
            <a:r>
              <a:rPr lang="en-US" altLang="ko-KR" dirty="0"/>
              <a:t>0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그러나 실제로는 잘 작동하고 계산속도가 빠르다는 장점이 있어 기본 활성화 함수가 되었습니다</a:t>
            </a:r>
            <a:r>
              <a:rPr lang="en-US" altLang="ko-KR" dirty="0"/>
              <a:t>. </a:t>
            </a:r>
            <a:r>
              <a:rPr lang="ko-KR" altLang="en-US" dirty="0"/>
              <a:t>무엇보다 중요한 점은 출력에 최댓값이 없다는 점이 </a:t>
            </a:r>
            <a:r>
              <a:rPr lang="ko-KR" altLang="en-US" dirty="0" err="1"/>
              <a:t>경사하강법에</a:t>
            </a:r>
            <a:r>
              <a:rPr lang="ko-KR" altLang="en-US" dirty="0"/>
              <a:t> 있는 일부문제를 완화 해줍니다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36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/>
          <p:cNvSpPr/>
          <p:nvPr/>
        </p:nvSpPr>
        <p:spPr>
          <a:xfrm>
            <a:off x="1121927" y="1496595"/>
            <a:ext cx="9948139" cy="135184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00412" y="1851554"/>
            <a:ext cx="919117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ea typeface="나눔스퀘어 ExtraBold"/>
              </a:rPr>
              <a:t>10</a:t>
            </a:r>
            <a:r>
              <a:rPr lang="ko-KR" altLang="en-US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ea typeface="나눔스퀘어 ExtraBold"/>
              </a:rPr>
              <a:t>장</a:t>
            </a:r>
            <a:r>
              <a:rPr lang="en-US" altLang="ko-KR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ea typeface="나눔스퀘어 ExtraBold"/>
              </a:rPr>
              <a:t>.</a:t>
            </a:r>
            <a:r>
              <a:rPr lang="ko-KR" altLang="en-US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ea typeface="나눔스퀘어 ExtraBold"/>
              </a:rPr>
              <a:t> </a:t>
            </a:r>
            <a:r>
              <a:rPr lang="ko-KR" altLang="en-US" sz="3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ea typeface="나눔스퀘어 ExtraBold"/>
              </a:rPr>
              <a:t>케라스를</a:t>
            </a:r>
            <a:r>
              <a:rPr lang="ko-KR" altLang="en-US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ea typeface="나눔스퀘어 ExtraBold"/>
              </a:rPr>
              <a:t> 사용한 인공 신경망 소개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4158970" y="4519939"/>
            <a:ext cx="3877949" cy="1505238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2021.07.23</a:t>
            </a:r>
          </a:p>
          <a:p>
            <a:pPr lvl="0"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MinYoung Yeo</a:t>
            </a:r>
          </a:p>
          <a:p>
            <a:pPr lvl="0"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dufmasky@gmail.com</a:t>
            </a:r>
          </a:p>
        </p:txBody>
      </p:sp>
      <p:pic>
        <p:nvPicPr>
          <p:cNvPr id="5" name="그림 4" descr="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79425" y="2983646"/>
            <a:ext cx="5631933" cy="1704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7"/>
            <a:ext cx="11268808" cy="46710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1-4.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다층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퍼셉트론과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역전파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800" dirty="0" err="1">
                <a:solidFill>
                  <a:srgbClr val="262626"/>
                </a:solidFill>
                <a:highlight>
                  <a:srgbClr val="FFFF00"/>
                </a:highlight>
                <a:latin typeface="Arial"/>
                <a:cs typeface="Arial"/>
              </a:rPr>
              <a:t>하이퍼볼릭</a:t>
            </a:r>
            <a:r>
              <a:rPr lang="ko-KR" altLang="en-US" sz="1800" dirty="0">
                <a:solidFill>
                  <a:srgbClr val="262626"/>
                </a:solidFill>
                <a:highlight>
                  <a:srgbClr val="FFFF00"/>
                </a:highlight>
                <a:latin typeface="Arial"/>
                <a:cs typeface="Arial"/>
              </a:rPr>
              <a:t> 탄젠트 함수</a:t>
            </a:r>
            <a:r>
              <a:rPr lang="en-US" altLang="ko-KR" sz="1800" dirty="0">
                <a:solidFill>
                  <a:srgbClr val="262626"/>
                </a:solidFill>
                <a:highlight>
                  <a:srgbClr val="FFFF00"/>
                </a:highlight>
                <a:latin typeface="Arial"/>
                <a:cs typeface="Arial"/>
              </a:rPr>
              <a:t>(</a:t>
            </a:r>
            <a:r>
              <a:rPr lang="ko-KR" altLang="en-US" sz="1800" dirty="0" err="1">
                <a:solidFill>
                  <a:srgbClr val="262626"/>
                </a:solidFill>
                <a:highlight>
                  <a:srgbClr val="FFFF00"/>
                </a:highlight>
                <a:latin typeface="Arial"/>
                <a:cs typeface="Arial"/>
              </a:rPr>
              <a:t>쌍곡</a:t>
            </a:r>
            <a:r>
              <a:rPr lang="ko-KR" altLang="en-US" sz="1800" dirty="0">
                <a:solidFill>
                  <a:srgbClr val="262626"/>
                </a:solidFill>
                <a:highlight>
                  <a:srgbClr val="FFFF00"/>
                </a:highlight>
                <a:latin typeface="Arial"/>
                <a:cs typeface="Arial"/>
              </a:rPr>
              <a:t> 탄젠트 함수</a:t>
            </a:r>
            <a:r>
              <a:rPr lang="en-US" altLang="ko-KR" sz="1800" dirty="0">
                <a:solidFill>
                  <a:srgbClr val="262626"/>
                </a:solidFill>
                <a:highlight>
                  <a:srgbClr val="FFFF00"/>
                </a:highlight>
                <a:latin typeface="Arial"/>
                <a:cs typeface="Arial"/>
              </a:rPr>
              <a:t>)</a:t>
            </a:r>
          </a:p>
          <a:p>
            <a:pPr lvl="1"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400" dirty="0">
                <a:solidFill>
                  <a:srgbClr val="262626"/>
                </a:solidFill>
                <a:latin typeface="Arial"/>
                <a:cs typeface="Arial"/>
              </a:rPr>
              <a:t>tanh(z) = 2</a:t>
            </a:r>
            <a:r>
              <a:rPr lang="el-GR" altLang="ko-KR" sz="1400" dirty="0">
                <a:solidFill>
                  <a:srgbClr val="262626"/>
                </a:solidFill>
                <a:latin typeface="Arial"/>
                <a:cs typeface="Arial"/>
              </a:rPr>
              <a:t>σ</a:t>
            </a:r>
            <a:r>
              <a:rPr lang="en-US" altLang="ko-KR" sz="1400" dirty="0">
                <a:solidFill>
                  <a:srgbClr val="262626"/>
                </a:solidFill>
                <a:latin typeface="Arial"/>
                <a:cs typeface="Arial"/>
              </a:rPr>
              <a:t>(2z)-1</a:t>
            </a:r>
          </a:p>
          <a:p>
            <a:pPr lvl="1"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400" dirty="0">
                <a:solidFill>
                  <a:srgbClr val="262626"/>
                </a:solidFill>
                <a:latin typeface="Arial"/>
                <a:cs typeface="Arial"/>
              </a:rPr>
              <a:t>로지스틱 함수처럼 </a:t>
            </a:r>
            <a:r>
              <a:rPr lang="en-US" altLang="ko-KR" sz="1400" dirty="0">
                <a:solidFill>
                  <a:srgbClr val="262626"/>
                </a:solidFill>
                <a:latin typeface="Arial"/>
                <a:cs typeface="Arial"/>
              </a:rPr>
              <a:t>S</a:t>
            </a:r>
            <a:r>
              <a:rPr lang="ko-KR" altLang="en-US" sz="1400" dirty="0">
                <a:solidFill>
                  <a:srgbClr val="262626"/>
                </a:solidFill>
                <a:latin typeface="Arial"/>
                <a:cs typeface="Arial"/>
              </a:rPr>
              <a:t>자 모양이고 연속적이며 미분가능</a:t>
            </a:r>
            <a:endParaRPr lang="en-US" altLang="ko-KR" sz="1400" dirty="0">
              <a:solidFill>
                <a:srgbClr val="262626"/>
              </a:solidFill>
              <a:latin typeface="Arial"/>
              <a:cs typeface="Arial"/>
            </a:endParaRPr>
          </a:p>
          <a:p>
            <a:pPr lvl="1"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400" dirty="0">
                <a:solidFill>
                  <a:srgbClr val="262626"/>
                </a:solidFill>
                <a:latin typeface="Arial"/>
                <a:cs typeface="Arial"/>
              </a:rPr>
              <a:t>출력범위 </a:t>
            </a:r>
            <a:r>
              <a:rPr lang="en-US" altLang="ko-KR" sz="1400" dirty="0">
                <a:solidFill>
                  <a:srgbClr val="262626"/>
                </a:solidFill>
                <a:latin typeface="Arial"/>
                <a:cs typeface="Arial"/>
              </a:rPr>
              <a:t>-1</a:t>
            </a:r>
            <a:r>
              <a:rPr lang="ko-KR" altLang="en-US" sz="1400" dirty="0">
                <a:solidFill>
                  <a:srgbClr val="262626"/>
                </a:solidFill>
                <a:latin typeface="Arial"/>
                <a:cs typeface="Arial"/>
              </a:rPr>
              <a:t>에서 </a:t>
            </a:r>
            <a:r>
              <a:rPr lang="en-US" altLang="ko-KR" sz="1400" dirty="0">
                <a:solidFill>
                  <a:srgbClr val="262626"/>
                </a:solidFill>
                <a:latin typeface="Arial"/>
                <a:cs typeface="Arial"/>
              </a:rPr>
              <a:t>1</a:t>
            </a:r>
            <a:r>
              <a:rPr lang="ko-KR" altLang="en-US" sz="1400" dirty="0">
                <a:solidFill>
                  <a:srgbClr val="262626"/>
                </a:solidFill>
                <a:latin typeface="Arial"/>
                <a:cs typeface="Arial"/>
              </a:rPr>
              <a:t>사이 </a:t>
            </a:r>
            <a:endParaRPr lang="en-US" altLang="ko-KR" sz="1400" dirty="0">
              <a:solidFill>
                <a:srgbClr val="262626"/>
              </a:solidFill>
              <a:latin typeface="Arial"/>
              <a:cs typeface="Arial"/>
            </a:endParaRPr>
          </a:p>
          <a:p>
            <a:pPr lvl="1"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400" dirty="0">
                <a:solidFill>
                  <a:srgbClr val="262626"/>
                </a:solidFill>
                <a:latin typeface="Arial"/>
                <a:cs typeface="Arial"/>
              </a:rPr>
              <a:t>이 범위는 각 층의 출력을 원점 근처로 모으는 경향</a:t>
            </a:r>
            <a:endParaRPr lang="en-US" altLang="ko-KR" sz="1400" dirty="0">
              <a:solidFill>
                <a:srgbClr val="262626"/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800" dirty="0" err="1">
                <a:solidFill>
                  <a:srgbClr val="262626"/>
                </a:solidFill>
                <a:highlight>
                  <a:srgbClr val="FFFF00"/>
                </a:highlight>
                <a:latin typeface="Arial"/>
                <a:cs typeface="Arial"/>
              </a:rPr>
              <a:t>ReLU</a:t>
            </a:r>
            <a:r>
              <a:rPr lang="en-US" altLang="ko-KR" sz="1800" dirty="0">
                <a:solidFill>
                  <a:srgbClr val="262626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ko-KR" altLang="en-US" sz="1800" dirty="0">
                <a:solidFill>
                  <a:srgbClr val="262626"/>
                </a:solidFill>
                <a:highlight>
                  <a:srgbClr val="FFFF00"/>
                </a:highlight>
                <a:latin typeface="Arial"/>
                <a:cs typeface="Arial"/>
              </a:rPr>
              <a:t>함수</a:t>
            </a:r>
            <a:endParaRPr lang="en-US" altLang="ko-KR" sz="1800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lvl="1"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400" dirty="0" err="1">
                <a:solidFill>
                  <a:srgbClr val="262626"/>
                </a:solidFill>
                <a:latin typeface="Arial"/>
                <a:cs typeface="Arial"/>
              </a:rPr>
              <a:t>ReLU</a:t>
            </a:r>
            <a:r>
              <a:rPr lang="en-US" altLang="ko-KR" sz="1400" dirty="0">
                <a:solidFill>
                  <a:srgbClr val="262626"/>
                </a:solidFill>
                <a:latin typeface="Arial"/>
                <a:cs typeface="Arial"/>
              </a:rPr>
              <a:t>(z) = max(0,z)</a:t>
            </a:r>
          </a:p>
          <a:p>
            <a:pPr lvl="1"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400" dirty="0" err="1">
                <a:solidFill>
                  <a:srgbClr val="262626"/>
                </a:solidFill>
                <a:latin typeface="Arial"/>
                <a:cs typeface="Arial"/>
              </a:rPr>
              <a:t>ReLU</a:t>
            </a:r>
            <a:r>
              <a:rPr lang="ko-KR" altLang="en-US" sz="1400" dirty="0">
                <a:solidFill>
                  <a:srgbClr val="262626"/>
                </a:solidFill>
                <a:latin typeface="Arial"/>
                <a:cs typeface="Arial"/>
              </a:rPr>
              <a:t>함수는 연속적이지만 </a:t>
            </a:r>
            <a:r>
              <a:rPr lang="en-US" altLang="ko-KR" sz="1400" dirty="0">
                <a:solidFill>
                  <a:srgbClr val="262626"/>
                </a:solidFill>
                <a:latin typeface="Arial"/>
                <a:cs typeface="Arial"/>
              </a:rPr>
              <a:t>z=0</a:t>
            </a:r>
            <a:r>
              <a:rPr lang="ko-KR" altLang="en-US" sz="1400" dirty="0">
                <a:solidFill>
                  <a:srgbClr val="262626"/>
                </a:solidFill>
                <a:latin typeface="Arial"/>
                <a:cs typeface="Arial"/>
              </a:rPr>
              <a:t>에서 미분 가능 </a:t>
            </a:r>
            <a:r>
              <a:rPr lang="en-US" altLang="ko-KR" sz="1400" dirty="0">
                <a:solidFill>
                  <a:srgbClr val="262626"/>
                </a:solidFill>
                <a:latin typeface="Arial"/>
                <a:cs typeface="Arial"/>
              </a:rPr>
              <a:t>X</a:t>
            </a:r>
          </a:p>
          <a:p>
            <a:pPr lvl="1"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400" dirty="0">
                <a:solidFill>
                  <a:srgbClr val="262626"/>
                </a:solidFill>
                <a:latin typeface="Arial"/>
                <a:cs typeface="Arial"/>
              </a:rPr>
              <a:t>Z &lt; 0 </a:t>
            </a:r>
            <a:r>
              <a:rPr lang="ko-KR" altLang="en-US" sz="1400" dirty="0">
                <a:solidFill>
                  <a:srgbClr val="262626"/>
                </a:solidFill>
                <a:latin typeface="Arial"/>
                <a:cs typeface="Arial"/>
              </a:rPr>
              <a:t>일 경우 도함수는 </a:t>
            </a:r>
            <a:r>
              <a:rPr lang="en-US" altLang="ko-KR" sz="1400" dirty="0">
                <a:solidFill>
                  <a:srgbClr val="262626"/>
                </a:solidFill>
                <a:latin typeface="Arial"/>
                <a:cs typeface="Arial"/>
              </a:rPr>
              <a:t>0</a:t>
            </a:r>
          </a:p>
          <a:p>
            <a:pPr lvl="1"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400" dirty="0">
                <a:solidFill>
                  <a:srgbClr val="262626"/>
                </a:solidFill>
                <a:latin typeface="Arial"/>
                <a:cs typeface="Arial"/>
              </a:rPr>
              <a:t>출력에 최댓값이 없다는 점이 </a:t>
            </a:r>
            <a:r>
              <a:rPr lang="ko-KR" altLang="en-US" sz="1400" dirty="0" err="1">
                <a:solidFill>
                  <a:srgbClr val="262626"/>
                </a:solidFill>
                <a:latin typeface="Arial"/>
                <a:cs typeface="Arial"/>
              </a:rPr>
              <a:t>경사하강법에</a:t>
            </a:r>
            <a:r>
              <a:rPr lang="ko-KR" altLang="en-US" sz="1400" dirty="0">
                <a:solidFill>
                  <a:srgbClr val="262626"/>
                </a:solidFill>
                <a:latin typeface="Arial"/>
                <a:cs typeface="Arial"/>
              </a:rPr>
              <a:t> 있는 일부 문제 완화</a:t>
            </a:r>
            <a:endParaRPr lang="en-US" altLang="ko-KR" sz="1400" dirty="0">
              <a:solidFill>
                <a:srgbClr val="262626"/>
              </a:solidFill>
              <a:latin typeface="Arial"/>
              <a:cs typeface="Arial"/>
            </a:endParaRPr>
          </a:p>
          <a:p>
            <a:pPr marL="457200" lvl="1" indent="0">
              <a:lnSpc>
                <a:spcPct val="130000"/>
              </a:lnSpc>
              <a:buClr>
                <a:srgbClr val="004F9E"/>
              </a:buClr>
              <a:buNone/>
              <a:defRPr/>
            </a:pPr>
            <a:endParaRPr lang="en-US" altLang="ko-KR" sz="1400" dirty="0">
              <a:solidFill>
                <a:srgbClr val="262626"/>
              </a:solidFill>
              <a:latin typeface="Arial"/>
              <a:cs typeface="Arial"/>
            </a:endParaRPr>
          </a:p>
          <a:p>
            <a:pPr marL="457200" lvl="1" indent="0">
              <a:lnSpc>
                <a:spcPct val="130000"/>
              </a:lnSpc>
              <a:buClr>
                <a:srgbClr val="004F9E"/>
              </a:buClr>
              <a:buNone/>
              <a:defRPr/>
            </a:pPr>
            <a:endParaRPr lang="en-US" altLang="ko-KR" sz="1400" dirty="0">
              <a:solidFill>
                <a:srgbClr val="262626"/>
              </a:solidFill>
              <a:latin typeface="Arial"/>
              <a:cs typeface="Arial"/>
            </a:endParaRPr>
          </a:p>
          <a:p>
            <a:pPr marL="457200" lvl="1" indent="0">
              <a:lnSpc>
                <a:spcPct val="130000"/>
              </a:lnSpc>
              <a:buClr>
                <a:srgbClr val="004F9E"/>
              </a:buClr>
              <a:buNone/>
              <a:defRPr/>
            </a:pPr>
            <a:endParaRPr lang="en-US" altLang="ko-KR" sz="1400" dirty="0">
              <a:solidFill>
                <a:srgbClr val="262626"/>
              </a:solidFill>
              <a:latin typeface="Arial"/>
              <a:cs typeface="Arial"/>
            </a:endParaRPr>
          </a:p>
          <a:p>
            <a:pPr marL="457200" lvl="1" indent="0">
              <a:lnSpc>
                <a:spcPct val="130000"/>
              </a:lnSpc>
              <a:buClr>
                <a:srgbClr val="004F9E"/>
              </a:buClr>
              <a:buNone/>
              <a:defRPr/>
            </a:pPr>
            <a:endParaRPr lang="en-US" altLang="ko-KR" sz="1400" dirty="0">
              <a:solidFill>
                <a:srgbClr val="262626"/>
              </a:solidFill>
              <a:latin typeface="Arial"/>
              <a:cs typeface="Arial"/>
            </a:endParaRPr>
          </a:p>
          <a:p>
            <a:pPr marL="457200" lvl="1" indent="0">
              <a:lnSpc>
                <a:spcPct val="130000"/>
              </a:lnSpc>
              <a:buClr>
                <a:srgbClr val="004F9E"/>
              </a:buClr>
              <a:buNone/>
              <a:defRPr/>
            </a:pPr>
            <a:endParaRPr lang="en-US" altLang="ko-KR" sz="1400" dirty="0">
              <a:solidFill>
                <a:srgbClr val="262626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30000"/>
              </a:lnSpc>
              <a:buClr>
                <a:srgbClr val="004F9E"/>
              </a:buClr>
              <a:buFont typeface="Wingdings"/>
              <a:buAutoNum type="arabicPeriod" startAt="5"/>
              <a:defRPr/>
            </a:pPr>
            <a:endParaRPr lang="en-US" altLang="ko-KR" sz="1800" b="1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1.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생물학적 뉴런과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인공뉴런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13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7"/>
            <a:ext cx="11268808" cy="46710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1-4.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다층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퍼셉트론과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역전파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None/>
              <a:defRPr/>
            </a:pPr>
            <a:endParaRPr lang="en-US" altLang="ko-KR" sz="1800" b="1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None/>
              <a:defRPr/>
            </a:pPr>
            <a:r>
              <a:rPr lang="ko-KR" altLang="en-US" sz="1800" dirty="0">
                <a:solidFill>
                  <a:srgbClr val="262626"/>
                </a:solidFill>
                <a:highlight>
                  <a:srgbClr val="FFFF00"/>
                </a:highlight>
                <a:latin typeface="Arial"/>
                <a:cs typeface="Arial"/>
              </a:rPr>
              <a:t>활성화 함수가 필요한 이유</a:t>
            </a:r>
            <a:endParaRPr lang="en-US" altLang="ko-KR" sz="1800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선형 변환을 여러 개 연결해도 얻을 수 있는 것은 선형 변환 뿐</a:t>
            </a:r>
            <a:endParaRPr lang="en-US" altLang="ko-KR" sz="1800" dirty="0">
              <a:solidFill>
                <a:srgbClr val="262626"/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층 사이에 비선형성을 추가하지 않으면 아무리 층을 많이 쌓아도 하나의 층과 동일해짐</a:t>
            </a:r>
            <a:endParaRPr lang="en-US" altLang="ko-KR" sz="1800" dirty="0">
              <a:solidFill>
                <a:srgbClr val="262626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None/>
              <a:defRPr/>
            </a:pPr>
            <a:r>
              <a:rPr lang="en-US" altLang="ko-KR" sz="1800" dirty="0">
                <a:solidFill>
                  <a:srgbClr val="262626"/>
                </a:solidFill>
                <a:latin typeface="Arial"/>
                <a:cs typeface="Arial"/>
              </a:rPr>
              <a:t>   =&gt;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복잡한 문제를 풀 수 없음</a:t>
            </a:r>
            <a:endParaRPr lang="en-US" altLang="ko-KR" sz="1800" dirty="0">
              <a:solidFill>
                <a:srgbClr val="262626"/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비선형 활성화 함수가 있는 충분히 큰 심층 신경망은 이론적으로 어떤 연속 함수도 근사 가능</a:t>
            </a:r>
            <a:endParaRPr lang="en-US" altLang="ko-KR" sz="1800" dirty="0">
              <a:solidFill>
                <a:srgbClr val="262626"/>
              </a:solidFill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1.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생물학적 뉴런과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인공뉴런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7"/>
            <a:ext cx="11268808" cy="46710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1-5.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회귀를 위한 다층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다층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퍼셉트론은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회귀작업에 사용 가능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값 하나를 예측하는데 출력 뉴런이 하나만 필요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이 뉴런의 출력이 예측된 값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다변량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회귀에서는 출력 차원마다 출력 뉴런이 하나씩 필요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1800" b="1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1.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생물학적 뉴런과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인공뉴런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06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7"/>
            <a:ext cx="11268808" cy="46710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1-6.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분류를 위한 다층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/>
                <a:cs typeface="Arial"/>
              </a:rPr>
              <a:t>이진분류 문제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양성 클래스에 대한 예측확률로 해석 가능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음성 클래스에 대한 예측확률은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1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에서 양성클래스의 예측확률을 뺀 값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None/>
              <a:defRPr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/>
                <a:cs typeface="Arial"/>
              </a:rPr>
              <a:t>다중 레이블 이진분류 문제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None/>
              <a:defRPr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/>
                <a:cs typeface="Arial"/>
              </a:rPr>
              <a:t>다중분류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각 샘플이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3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개이상의 클래스 중 한 클래스에만 속할 수 있다면 클래스마다 하나의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출력뉴런이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필요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출력층에는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소프트맥스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활성화 함수를 사용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소프트맥스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함수는 모든 예측확률을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0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과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1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사이로 만들고 더했을 때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1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이 되도록 만듦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1800" b="1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1.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생물학적 뉴런과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인공뉴런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47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7"/>
            <a:ext cx="11268808" cy="46710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1-6.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분류를 위한 다층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1800" b="1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1.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생물학적 뉴런과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인공뉴런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692C4B-1F2A-4DA8-B4A5-D31A522E2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562" y="2332639"/>
            <a:ext cx="50482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7"/>
            <a:ext cx="11268808" cy="46710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2-1-1.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시퀀셜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API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를 사용하여 이미지 분류기 만들기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1800" b="1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케라스로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다층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1A3BD5-2F50-428F-B870-C531180D1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97342"/>
            <a:ext cx="10329361" cy="284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2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7"/>
            <a:ext cx="11268808" cy="46710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2-1-1.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시퀀셜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API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를 사용하여 이미지 분류기 만들기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1800" b="1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케라스로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다층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2835FF2-AB8C-407F-A54F-E4E1CD5F7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2486025"/>
            <a:ext cx="101441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7"/>
            <a:ext cx="11268808" cy="46710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2-1-2.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시퀀셜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API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를 사용하여 모델 만들기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1800" b="1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케라스로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다층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D14545-B48A-4231-A11B-D464DD8BA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3" y="2889083"/>
            <a:ext cx="10528382" cy="107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6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7"/>
            <a:ext cx="11268808" cy="46710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2-1-3.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모델 컴파일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1800" b="1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케라스로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다층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FAEB91-6C67-40BD-AE27-79BC86E7E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83" y="2692951"/>
            <a:ext cx="11268808" cy="8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7"/>
            <a:ext cx="11268808" cy="46710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2-1-4.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모델 훈련과 평가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1800" b="1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케라스로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다층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452762-1B2A-4B68-A95C-57DE217CC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12" y="2618389"/>
            <a:ext cx="104965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4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64770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004F9E"/>
              </a:buClr>
              <a:buFont typeface="+mj-lt"/>
              <a:buAutoNum type="arabicPeriod"/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생물학적 뉴런과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인공뉴런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4F9E"/>
              </a:buClr>
              <a:buFont typeface="+mj-lt"/>
              <a:buAutoNum type="arabicPeriod"/>
              <a:defRPr/>
            </a:pP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케라스로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다층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구현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4F9E"/>
              </a:buClr>
              <a:buFont typeface="+mj-lt"/>
              <a:buAutoNum type="arabicPeriod"/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신경망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하이퍼파라미터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튜닝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7"/>
            <a:ext cx="11268808" cy="46710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2-2.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시퀀셜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API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를 사용해 회귀용 다층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제작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1800" b="1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케라스로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다층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F188B5-E1E1-414F-8074-9E5506D44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3717"/>
            <a:ext cx="100869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7"/>
            <a:ext cx="11268808" cy="46710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2-2.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시퀀셜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API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를 사용해 회귀용 다층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제작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1800" b="1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케라스로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다층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83C05F-8B97-4819-905C-58C070DDD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37" y="2922921"/>
            <a:ext cx="100965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7"/>
            <a:ext cx="11268808" cy="46710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2-3.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함수용 </a:t>
            </a: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API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를 사용해 복잡한 모델 만들기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와이드 </a:t>
            </a:r>
            <a:r>
              <a:rPr lang="en-US" altLang="ko-KR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&amp; 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딥 신경망 </a:t>
            </a:r>
            <a:r>
              <a:rPr lang="en-US" altLang="ko-KR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: 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순차적이지 않은 신경망의 한 예</a:t>
            </a:r>
            <a:endParaRPr lang="en-US" altLang="ko-KR" sz="19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입력의 일부 또는 전체가 출력층에 바로 연결됨</a:t>
            </a:r>
            <a:endParaRPr lang="en-US" altLang="ko-KR" sz="19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신경망이 복잡한 패턴과 간단한 규칙을 모두 학습할 수 있음</a:t>
            </a:r>
            <a:endParaRPr lang="en-US" altLang="ko-KR" sz="19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1800" b="1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케라스로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다층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6856140-8BAF-4EEF-B1E2-B2E204E03329}"/>
              </a:ext>
            </a:extLst>
          </p:cNvPr>
          <p:cNvSpPr/>
          <p:nvPr/>
        </p:nvSpPr>
        <p:spPr>
          <a:xfrm>
            <a:off x="8694821" y="1925053"/>
            <a:ext cx="2277979" cy="4491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4D2D2C-4935-4F7E-8D1B-F5AA57CD8493}"/>
              </a:ext>
            </a:extLst>
          </p:cNvPr>
          <p:cNvSpPr/>
          <p:nvPr/>
        </p:nvSpPr>
        <p:spPr>
          <a:xfrm>
            <a:off x="8694820" y="2887210"/>
            <a:ext cx="2277979" cy="449179"/>
          </a:xfrm>
          <a:prstGeom prst="roundRect">
            <a:avLst/>
          </a:prstGeom>
          <a:solidFill>
            <a:srgbClr val="B69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274B1DC-4E54-407B-B165-8E7CA27C1FBE}"/>
              </a:ext>
            </a:extLst>
          </p:cNvPr>
          <p:cNvSpPr/>
          <p:nvPr/>
        </p:nvSpPr>
        <p:spPr>
          <a:xfrm>
            <a:off x="8694821" y="3978071"/>
            <a:ext cx="2277979" cy="44917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00C18EA-483A-4A36-B66C-48C97E2284B3}"/>
              </a:ext>
            </a:extLst>
          </p:cNvPr>
          <p:cNvSpPr/>
          <p:nvPr/>
        </p:nvSpPr>
        <p:spPr>
          <a:xfrm>
            <a:off x="8694820" y="5039665"/>
            <a:ext cx="2277979" cy="44917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A70226B-FB3A-4005-A2DA-731DEA38DA4F}"/>
              </a:ext>
            </a:extLst>
          </p:cNvPr>
          <p:cNvSpPr/>
          <p:nvPr/>
        </p:nvSpPr>
        <p:spPr>
          <a:xfrm>
            <a:off x="8694820" y="6047129"/>
            <a:ext cx="2277979" cy="44917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779D0692-BF2E-4701-B233-0B1FE6DED1FB}"/>
              </a:ext>
            </a:extLst>
          </p:cNvPr>
          <p:cNvSpPr/>
          <p:nvPr/>
        </p:nvSpPr>
        <p:spPr>
          <a:xfrm>
            <a:off x="9721513" y="2428247"/>
            <a:ext cx="224591" cy="378745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4FB2F745-E630-473B-92D4-43EB978954AA}"/>
              </a:ext>
            </a:extLst>
          </p:cNvPr>
          <p:cNvSpPr/>
          <p:nvPr/>
        </p:nvSpPr>
        <p:spPr>
          <a:xfrm>
            <a:off x="9729535" y="3495046"/>
            <a:ext cx="224591" cy="378745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A910C305-1687-4439-942D-45295446EE99}"/>
              </a:ext>
            </a:extLst>
          </p:cNvPr>
          <p:cNvSpPr/>
          <p:nvPr/>
        </p:nvSpPr>
        <p:spPr>
          <a:xfrm>
            <a:off x="9721515" y="4513714"/>
            <a:ext cx="224591" cy="378745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5AA1914D-AE07-44E6-A79F-8EDEB11B150A}"/>
              </a:ext>
            </a:extLst>
          </p:cNvPr>
          <p:cNvSpPr/>
          <p:nvPr/>
        </p:nvSpPr>
        <p:spPr>
          <a:xfrm>
            <a:off x="9729537" y="5564467"/>
            <a:ext cx="224591" cy="378745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00B272-1F7E-48E7-AF04-DA0FA38E6D93}"/>
              </a:ext>
            </a:extLst>
          </p:cNvPr>
          <p:cNvSpPr txBox="1"/>
          <p:nvPr/>
        </p:nvSpPr>
        <p:spPr>
          <a:xfrm>
            <a:off x="9352548" y="1972816"/>
            <a:ext cx="187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출력층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17188C-16B6-479A-A385-01FCE604F031}"/>
              </a:ext>
            </a:extLst>
          </p:cNvPr>
          <p:cNvSpPr txBox="1"/>
          <p:nvPr/>
        </p:nvSpPr>
        <p:spPr>
          <a:xfrm>
            <a:off x="9408696" y="2943363"/>
            <a:ext cx="187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층 연결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BC9682-73F7-48B2-928F-3F22EE22FC81}"/>
              </a:ext>
            </a:extLst>
          </p:cNvPr>
          <p:cNvSpPr txBox="1"/>
          <p:nvPr/>
        </p:nvSpPr>
        <p:spPr>
          <a:xfrm>
            <a:off x="9400676" y="4010157"/>
            <a:ext cx="187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3F882C-ED6E-41E8-BF77-7C0042E098CC}"/>
              </a:ext>
            </a:extLst>
          </p:cNvPr>
          <p:cNvSpPr txBox="1"/>
          <p:nvPr/>
        </p:nvSpPr>
        <p:spPr>
          <a:xfrm>
            <a:off x="9408698" y="5076957"/>
            <a:ext cx="187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A5D86A-2F11-4C86-8000-D8827D66FE25}"/>
              </a:ext>
            </a:extLst>
          </p:cNvPr>
          <p:cNvSpPr txBox="1"/>
          <p:nvPr/>
        </p:nvSpPr>
        <p:spPr>
          <a:xfrm>
            <a:off x="9416720" y="6095627"/>
            <a:ext cx="187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입력층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00AF2B-D2BA-4B9F-9861-BCE0DF1FE11A}"/>
              </a:ext>
            </a:extLst>
          </p:cNvPr>
          <p:cNvSpPr txBox="1"/>
          <p:nvPr/>
        </p:nvSpPr>
        <p:spPr>
          <a:xfrm>
            <a:off x="10891464" y="3515465"/>
            <a:ext cx="92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딥경로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4ABE62F-D347-4129-BB31-1778EDD28166}"/>
              </a:ext>
            </a:extLst>
          </p:cNvPr>
          <p:cNvCxnSpPr/>
          <p:nvPr/>
        </p:nvCxnSpPr>
        <p:spPr>
          <a:xfrm flipV="1">
            <a:off x="8165432" y="3336389"/>
            <a:ext cx="1010652" cy="104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517D157-68E3-4C22-9574-BD322E7D16E0}"/>
              </a:ext>
            </a:extLst>
          </p:cNvPr>
          <p:cNvCxnSpPr/>
          <p:nvPr/>
        </p:nvCxnSpPr>
        <p:spPr>
          <a:xfrm>
            <a:off x="8165432" y="4379489"/>
            <a:ext cx="0" cy="110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148EFDD-1FE0-4DAF-9B07-7C2738A98CD5}"/>
              </a:ext>
            </a:extLst>
          </p:cNvPr>
          <p:cNvCxnSpPr>
            <a:cxnSpLocks/>
          </p:cNvCxnSpPr>
          <p:nvPr/>
        </p:nvCxnSpPr>
        <p:spPr>
          <a:xfrm>
            <a:off x="8165432" y="5500299"/>
            <a:ext cx="1235244" cy="52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6C12A8-C637-484B-B26F-CC0EB48CE084}"/>
              </a:ext>
            </a:extLst>
          </p:cNvPr>
          <p:cNvSpPr txBox="1"/>
          <p:nvPr/>
        </p:nvSpPr>
        <p:spPr>
          <a:xfrm>
            <a:off x="6096000" y="4615292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와이드</a:t>
            </a:r>
            <a:r>
              <a:rPr lang="en-US" altLang="ko-KR" dirty="0"/>
              <a:t>(</a:t>
            </a:r>
            <a:r>
              <a:rPr lang="ko-KR" altLang="en-US" dirty="0"/>
              <a:t>짧은</a:t>
            </a:r>
            <a:r>
              <a:rPr lang="en-US" altLang="ko-KR" dirty="0"/>
              <a:t>) </a:t>
            </a:r>
            <a:r>
              <a:rPr lang="ko-KR" altLang="en-US" dirty="0"/>
              <a:t>경로</a:t>
            </a:r>
          </a:p>
        </p:txBody>
      </p:sp>
    </p:spTree>
    <p:extLst>
      <p:ext uri="{BB962C8B-B14F-4D97-AF65-F5344CB8AC3E}">
        <p14:creationId xmlns:p14="http://schemas.microsoft.com/office/powerpoint/2010/main" val="188777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7"/>
            <a:ext cx="11268808" cy="46710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2-3.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함수용 </a:t>
            </a: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API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를 사용해 복잡한 모델 만들기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1800" b="1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케라스로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다층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D86CB4-6287-4B80-A8B1-66B85B141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771775"/>
            <a:ext cx="100869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4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7"/>
            <a:ext cx="11268808" cy="46710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2-4. 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모델 저장과 복원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1800" b="1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케라스로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다층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A8602A-92D7-4AF9-8CA0-DE0D24C14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424112"/>
            <a:ext cx="10134600" cy="2009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2E5F3C-853A-467D-84D5-218D71FC7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4900611"/>
            <a:ext cx="100488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7"/>
            <a:ext cx="11268808" cy="46710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2-5.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콜백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1800" b="1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케라스로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다층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6FBDFE-9B45-473E-BB77-6A3F93DD9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2962275"/>
            <a:ext cx="100107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1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7"/>
            <a:ext cx="11268808" cy="46710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3-1.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은닉층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개수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은닉층이 하나인 다층 </a:t>
            </a:r>
            <a:r>
              <a:rPr lang="ko-KR" alt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퍼셉트론이더라도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뉴런개수가 충분하면 복잡한 함수 모델링</a:t>
            </a:r>
            <a:endParaRPr lang="en-US" altLang="ko-KR" sz="19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복잡한 문제에서는 심층 신경망이 얕은 신경망보다 파라미터 효율성이 좋음</a:t>
            </a:r>
            <a:endParaRPr lang="en-US" altLang="ko-KR" sz="19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심층 신경망은 복잡한 함수를 모델링하는데 얕은 신경망보다 훨씬 적은 수의 뉴런을 사용하므로 동일한 양의 훈련데이터에서 더 높은 성능을 냄</a:t>
            </a:r>
            <a:endParaRPr lang="en-US" altLang="ko-KR" sz="19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대규모 이미지 분류나 음성인식 같은 매우 복잡한 작업에서는 일반적으로 </a:t>
            </a:r>
            <a:r>
              <a:rPr lang="ko-KR" alt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수십개층의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네트워크 필요</a:t>
            </a:r>
            <a:endParaRPr lang="en-US" altLang="ko-KR" sz="19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1800" b="1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3.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신경망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하이퍼파라미터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튜닝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17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7"/>
            <a:ext cx="11268808" cy="46710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3-2.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은닉층의 뉴런개수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입력층과 출력층의 뉴런개수는 해당 작업에 필요한 입력과 출력의 형태에 따라 결정됨</a:t>
            </a:r>
            <a:endParaRPr lang="en-US" altLang="ko-KR" sz="19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네트워크가 과적합되기 전까지 점진적으로 </a:t>
            </a:r>
            <a:r>
              <a:rPr lang="ko-KR" alt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뉴런수를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늘릴 수 있음</a:t>
            </a:r>
            <a:endParaRPr lang="en-US" altLang="ko-KR" sz="19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하지만 실제로는 필요한 것보다 더 많은 층과 뉴런을 가진 모델을 선택하고 그 후 </a:t>
            </a:r>
            <a:r>
              <a:rPr lang="ko-KR" alt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과적합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되지 않도록 조기 종료나 규제를 사용하는 것이 간단하고 효과적</a:t>
            </a:r>
            <a:endParaRPr lang="en-US" altLang="ko-KR" sz="19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1800" b="1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3.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신경망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하이퍼파라미터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튜닝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6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7"/>
            <a:ext cx="11268808" cy="46710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3-3.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학습률</a:t>
            </a: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,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배치크기</a:t>
            </a: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,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그리고 다른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하이퍼파라미터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/>
                <a:cs typeface="Arial"/>
              </a:rPr>
              <a:t>학습률</a:t>
            </a:r>
            <a:endParaRPr lang="en-US" altLang="ko-KR" sz="19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가장 중요한 </a:t>
            </a:r>
            <a:r>
              <a:rPr lang="ko-KR" alt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하이퍼파라미터</a:t>
            </a:r>
            <a:endParaRPr lang="en-US" altLang="ko-KR" sz="19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일반적인 최적의 </a:t>
            </a:r>
            <a:r>
              <a:rPr lang="ko-KR" alt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학습률은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최대 </a:t>
            </a:r>
            <a:r>
              <a:rPr lang="ko-KR" alt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학습률의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절반정도</a:t>
            </a:r>
            <a:endParaRPr lang="en-US" altLang="ko-KR" sz="19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좋은 </a:t>
            </a:r>
            <a:r>
              <a:rPr lang="ko-KR" alt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학습률을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찾는 하나의 방법은 매우 낮은 </a:t>
            </a:r>
            <a:r>
              <a:rPr lang="ko-KR" alt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학습률에서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시작해 점진적으로 매우 큰 </a:t>
            </a:r>
            <a:r>
              <a:rPr lang="ko-KR" alt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학습률까지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endParaRPr lang="en-US" altLang="ko-KR" sz="19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None/>
              <a:defRPr/>
            </a:pPr>
            <a:r>
              <a:rPr lang="en-US" altLang="ko-KR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</a:t>
            </a:r>
            <a:r>
              <a:rPr lang="ko-KR" alt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수백번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반복하며 모델을 훈련하는 것</a:t>
            </a:r>
            <a:endParaRPr lang="en-US" altLang="ko-KR" sz="19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/>
                <a:cs typeface="Arial"/>
              </a:rPr>
              <a:t>옵티마이저</a:t>
            </a:r>
            <a:endParaRPr lang="en-US" altLang="ko-KR" sz="19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평범한 미니배치 </a:t>
            </a:r>
            <a:r>
              <a:rPr lang="ko-KR" alt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경사하강법보다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더 좋은 </a:t>
            </a:r>
            <a:r>
              <a:rPr lang="ko-KR" alt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옵티마이저를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선택하는것도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중요</a:t>
            </a:r>
            <a:endParaRPr lang="en-US" altLang="ko-KR" sz="19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1800" b="1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3.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신경망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하이퍼파라미터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튜닝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1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7"/>
            <a:ext cx="11268808" cy="491866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altLang="ko-K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3-3. </a:t>
            </a:r>
            <a:r>
              <a:rPr lang="ko-KR" altLang="en-US" sz="2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학습률</a:t>
            </a:r>
            <a:r>
              <a:rPr lang="en-US" altLang="ko-K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, </a:t>
            </a:r>
            <a:r>
              <a:rPr lang="ko-KR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배치크기</a:t>
            </a:r>
            <a:r>
              <a:rPr lang="en-US" altLang="ko-K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, </a:t>
            </a:r>
            <a:r>
              <a:rPr lang="ko-KR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그리고 다른 </a:t>
            </a:r>
            <a:r>
              <a:rPr lang="ko-KR" altLang="en-US" sz="2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하이퍼파라미터</a:t>
            </a:r>
            <a:endParaRPr lang="en-US" altLang="ko-KR" sz="25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/>
                <a:cs typeface="Arial"/>
              </a:rPr>
              <a:t>배치크기</a:t>
            </a:r>
            <a:endParaRPr lang="en-US" altLang="ko-KR" sz="21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모델 성능과 훈련시간</a:t>
            </a:r>
            <a:endParaRPr lang="en-US" altLang="ko-KR" sz="21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큰 배치 크기는 일반화 성능에 영향을 미치지 않고 훈련시간을 매우 단축</a:t>
            </a:r>
            <a:endParaRPr lang="en-US" altLang="ko-KR" sz="21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훈련이 불안정하거나 최종 성능이 만족스럽지 못하다면 작은 배치크기를 사용</a:t>
            </a:r>
            <a:endParaRPr lang="en-US" altLang="ko-KR" sz="21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None/>
              <a:defRPr/>
            </a:pP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/>
                <a:cs typeface="Arial"/>
              </a:rPr>
              <a:t>활성화 함수</a:t>
            </a:r>
            <a:endParaRPr lang="en-US" altLang="ko-KR" sz="21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일반적으로 </a:t>
            </a:r>
            <a:r>
              <a:rPr lang="en-US" altLang="ko-KR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ReLU</a:t>
            </a:r>
            <a:r>
              <a:rPr lang="en-US" altLang="ko-K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활성화함수가 모든 은닉층에 좋은 기본값</a:t>
            </a:r>
            <a:endParaRPr lang="en-US" altLang="ko-KR" sz="21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출력층의 활성화 함수는 수행하는 작업에 따라 달라짐</a:t>
            </a:r>
            <a:endParaRPr lang="en-US" altLang="ko-KR" sz="21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None/>
              <a:defRPr/>
            </a:pP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/>
                <a:cs typeface="Arial"/>
              </a:rPr>
              <a:t>반복횟수</a:t>
            </a:r>
            <a:endParaRPr lang="en-US" altLang="ko-KR" sz="21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대부분의 경우 훈련반복횟수는 튜닝하지 않고</a:t>
            </a:r>
            <a:r>
              <a:rPr lang="en-US" altLang="ko-K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, </a:t>
            </a: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조기종료를 사용</a:t>
            </a:r>
            <a:endParaRPr lang="en-US" altLang="ko-KR" sz="21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1800" b="1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3.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신경망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하이퍼파라미터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튜닝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1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1.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생물학적 뉴런과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인공뉴런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12318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04F9E"/>
              </a:buClr>
              <a:buNone/>
              <a:defRPr/>
            </a:pP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900" dirty="0">
                <a:highlight>
                  <a:srgbClr val="FFFF00"/>
                </a:highlight>
                <a:cs typeface="Arial"/>
              </a:rPr>
              <a:t>완전 연결 층 </a:t>
            </a:r>
            <a:r>
              <a:rPr lang="en-US" altLang="ko-KR" sz="1900" dirty="0">
                <a:highlight>
                  <a:srgbClr val="FFFF00"/>
                </a:highlight>
                <a:cs typeface="Arial"/>
              </a:rPr>
              <a:t>(</a:t>
            </a:r>
            <a:r>
              <a:rPr lang="ko-KR" altLang="en-US" sz="1900" dirty="0" err="1">
                <a:highlight>
                  <a:srgbClr val="FFFF00"/>
                </a:highlight>
                <a:cs typeface="Arial"/>
              </a:rPr>
              <a:t>밀집층</a:t>
            </a:r>
            <a:r>
              <a:rPr lang="en-US" altLang="ko-KR" sz="1900" dirty="0">
                <a:highlight>
                  <a:srgbClr val="FFFF00"/>
                </a:highlight>
                <a:cs typeface="Arial"/>
              </a:rPr>
              <a:t>) </a:t>
            </a:r>
            <a:r>
              <a:rPr lang="en-US" altLang="ko-KR" sz="1900" dirty="0">
                <a:cs typeface="Arial"/>
              </a:rPr>
              <a:t>: </a:t>
            </a:r>
            <a:r>
              <a:rPr lang="ko-KR" altLang="en-US" sz="1900" dirty="0">
                <a:cs typeface="Arial"/>
              </a:rPr>
              <a:t>한 층에 있는 모든 뉴런이 이전층의 모든 뉴런과 연결되어 있는 경우</a:t>
            </a:r>
            <a:endParaRPr lang="en-US" altLang="ko-KR" sz="1900" dirty="0">
              <a:cs typeface="Arial"/>
            </a:endParaRPr>
          </a:p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900" dirty="0" err="1">
                <a:cs typeface="Arial"/>
              </a:rPr>
              <a:t>퍼셉트론의</a:t>
            </a:r>
            <a:r>
              <a:rPr lang="ko-KR" altLang="en-US" sz="1900" dirty="0">
                <a:cs typeface="Arial"/>
              </a:rPr>
              <a:t> 입력은 </a:t>
            </a:r>
            <a:r>
              <a:rPr lang="ko-KR" altLang="en-US" sz="1900" dirty="0" err="1">
                <a:highlight>
                  <a:srgbClr val="FFFF00"/>
                </a:highlight>
                <a:cs typeface="Arial"/>
              </a:rPr>
              <a:t>입력뉴런</a:t>
            </a:r>
            <a:r>
              <a:rPr lang="ko-KR" altLang="en-US" sz="1900" dirty="0" err="1">
                <a:cs typeface="Arial"/>
              </a:rPr>
              <a:t>이라</a:t>
            </a:r>
            <a:r>
              <a:rPr lang="ko-KR" altLang="en-US" sz="1900" dirty="0">
                <a:cs typeface="Arial"/>
              </a:rPr>
              <a:t> 불리는 특별한 통과 뉴런에 주입</a:t>
            </a:r>
            <a:endParaRPr lang="en-US" altLang="ko-KR" sz="1900" dirty="0">
              <a:cs typeface="Arial"/>
            </a:endParaRPr>
          </a:p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900" dirty="0">
                <a:highlight>
                  <a:srgbClr val="FFFF00"/>
                </a:highlight>
                <a:cs typeface="Arial"/>
              </a:rPr>
              <a:t>입력층</a:t>
            </a:r>
            <a:r>
              <a:rPr lang="ko-KR" altLang="en-US" sz="1900" dirty="0">
                <a:cs typeface="Arial"/>
              </a:rPr>
              <a:t>은 모두 </a:t>
            </a:r>
            <a:r>
              <a:rPr lang="ko-KR" altLang="en-US" sz="1900" dirty="0" err="1">
                <a:cs typeface="Arial"/>
              </a:rPr>
              <a:t>입력뉴런으로</a:t>
            </a:r>
            <a:r>
              <a:rPr lang="ko-KR" altLang="en-US" sz="1900" dirty="0">
                <a:cs typeface="Arial"/>
              </a:rPr>
              <a:t> 구성</a:t>
            </a:r>
            <a:endParaRPr lang="en-US" altLang="ko-KR" sz="1900" dirty="0">
              <a:cs typeface="Arial"/>
            </a:endParaRPr>
          </a:p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cs typeface="Arial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  <a:defRPr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8"/>
            <a:ext cx="11268808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1-3.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</a:t>
            </a:r>
            <a:endParaRPr lang="ko-KR" altLang="en-US" sz="1900" b="1" dirty="0">
              <a:solidFill>
                <a:srgbClr val="26262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146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8"/>
            <a:ext cx="11268808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1-3.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</a:t>
            </a: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ko-KR" altLang="en-US" sz="1900" b="1" dirty="0">
              <a:solidFill>
                <a:srgbClr val="262626"/>
              </a:solidFill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1.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생물학적 뉴런과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인공뉴런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41838B-49EB-4EF4-8CE9-E0FD14261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263" y="2326105"/>
            <a:ext cx="5051473" cy="355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2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8"/>
            <a:ext cx="11268808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1-4.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다층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퍼셉트론과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역전파</a:t>
            </a:r>
            <a:endParaRPr lang="en-US" altLang="ko-KR" sz="19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/>
                <a:cs typeface="Arial"/>
              </a:rPr>
              <a:t>다층 </a:t>
            </a:r>
            <a:r>
              <a:rPr lang="ko-KR" alt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/>
                <a:cs typeface="Arial"/>
              </a:rPr>
              <a:t>퍼셉트론의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/>
                <a:cs typeface="Arial"/>
              </a:rPr>
              <a:t> 구조</a:t>
            </a:r>
            <a:endParaRPr lang="en-US" altLang="ko-KR" sz="19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입력층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하나</a:t>
            </a:r>
            <a:endParaRPr lang="en-US" altLang="ko-KR" sz="19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은닉층이라 불리는 하나 이상의 </a:t>
            </a:r>
            <a:r>
              <a:rPr lang="en-US" altLang="ko-KR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TLU 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층</a:t>
            </a:r>
            <a:endParaRPr lang="en-US" altLang="ko-KR" sz="19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출력층</a:t>
            </a:r>
            <a:endParaRPr lang="en-US" altLang="ko-KR" sz="19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ko-KR" altLang="en-US" sz="1900" b="1" dirty="0">
              <a:solidFill>
                <a:srgbClr val="262626"/>
              </a:solidFill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1.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생물학적 뉴런과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인공뉴런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3F84D8-E1D5-4392-BBB4-0FF112D56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570" y="2228728"/>
            <a:ext cx="4128587" cy="34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6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8"/>
            <a:ext cx="11268808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1-4.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다층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퍼셉트론과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역전파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1800" dirty="0" err="1">
                <a:solidFill>
                  <a:srgbClr val="262626"/>
                </a:solidFill>
                <a:highlight>
                  <a:srgbClr val="FFFF00"/>
                </a:highlight>
                <a:latin typeface="Arial"/>
                <a:cs typeface="Arial"/>
              </a:rPr>
              <a:t>역전파</a:t>
            </a:r>
            <a:r>
              <a:rPr lang="ko-KR" altLang="en-US" sz="1800" dirty="0">
                <a:solidFill>
                  <a:srgbClr val="262626"/>
                </a:solidFill>
                <a:highlight>
                  <a:srgbClr val="FFFF00"/>
                </a:highlight>
                <a:latin typeface="Arial"/>
                <a:cs typeface="Arial"/>
              </a:rPr>
              <a:t> 훈련 알고리즘</a:t>
            </a:r>
            <a:endParaRPr lang="en-US" altLang="ko-KR" sz="1800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다층 </a:t>
            </a:r>
            <a:r>
              <a:rPr lang="ko-KR" altLang="en-US" sz="1800" dirty="0" err="1">
                <a:solidFill>
                  <a:srgbClr val="262626"/>
                </a:solidFill>
                <a:latin typeface="Arial"/>
                <a:cs typeface="Arial"/>
              </a:rPr>
              <a:t>퍼셉트론을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 훈련하는 방법</a:t>
            </a:r>
            <a:endParaRPr lang="en-US" altLang="ko-KR" sz="1800" dirty="0">
              <a:solidFill>
                <a:srgbClr val="262626"/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효율적인 기법으로 </a:t>
            </a:r>
            <a:r>
              <a:rPr lang="ko-KR" altLang="en-US" sz="1800" dirty="0" err="1">
                <a:solidFill>
                  <a:srgbClr val="262626"/>
                </a:solidFill>
                <a:latin typeface="Arial"/>
                <a:cs typeface="Arial"/>
              </a:rPr>
              <a:t>그래디언트를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 자동으로 계산하는 경사 </a:t>
            </a:r>
            <a:r>
              <a:rPr lang="ko-KR" altLang="en-US" sz="1800" dirty="0" err="1">
                <a:solidFill>
                  <a:srgbClr val="262626"/>
                </a:solidFill>
                <a:latin typeface="Arial"/>
                <a:cs typeface="Arial"/>
              </a:rPr>
              <a:t>하강법</a:t>
            </a:r>
            <a:endParaRPr lang="en-US" altLang="ko-KR" sz="1800" dirty="0">
              <a:solidFill>
                <a:srgbClr val="262626"/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네트워크를 두 번</a:t>
            </a:r>
            <a:r>
              <a:rPr lang="en-US" altLang="ko-KR" sz="1800" dirty="0">
                <a:solidFill>
                  <a:srgbClr val="262626"/>
                </a:solidFill>
                <a:latin typeface="Arial"/>
                <a:cs typeface="Arial"/>
              </a:rPr>
              <a:t>(</a:t>
            </a:r>
            <a:r>
              <a:rPr lang="ko-KR" altLang="en-US" sz="1800" dirty="0" err="1">
                <a:solidFill>
                  <a:srgbClr val="262626"/>
                </a:solidFill>
                <a:latin typeface="Arial"/>
                <a:cs typeface="Arial"/>
              </a:rPr>
              <a:t>정방향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 한번</a:t>
            </a:r>
            <a:r>
              <a:rPr lang="en-US" altLang="ko-KR" sz="1800" dirty="0">
                <a:solidFill>
                  <a:srgbClr val="262626"/>
                </a:solidFill>
                <a:latin typeface="Arial"/>
                <a:cs typeface="Arial"/>
              </a:rPr>
              <a:t>, 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역방향 한번</a:t>
            </a:r>
            <a:r>
              <a:rPr lang="en-US" altLang="ko-KR" sz="1800" dirty="0">
                <a:solidFill>
                  <a:srgbClr val="262626"/>
                </a:solidFill>
                <a:latin typeface="Arial"/>
                <a:cs typeface="Arial"/>
              </a:rPr>
              <a:t>) 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통과하는 것만으로 </a:t>
            </a:r>
            <a:r>
              <a:rPr lang="ko-KR" altLang="en-US" sz="1800" dirty="0" err="1">
                <a:solidFill>
                  <a:srgbClr val="262626"/>
                </a:solidFill>
                <a:latin typeface="Arial"/>
                <a:cs typeface="Arial"/>
              </a:rPr>
              <a:t>역전파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 알고리즘은 모든 모델 파라미터에 대한 네트워크 오차의 </a:t>
            </a:r>
            <a:r>
              <a:rPr lang="ko-KR" altLang="en-US" sz="1800" dirty="0" err="1">
                <a:solidFill>
                  <a:srgbClr val="262626"/>
                </a:solidFill>
                <a:latin typeface="Arial"/>
                <a:cs typeface="Arial"/>
              </a:rPr>
              <a:t>그래디언트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 계산 가능</a:t>
            </a:r>
            <a:endParaRPr lang="en-US" altLang="ko-KR" sz="1800" dirty="0">
              <a:solidFill>
                <a:srgbClr val="262626"/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800" dirty="0" err="1">
                <a:solidFill>
                  <a:srgbClr val="262626"/>
                </a:solidFill>
                <a:latin typeface="Arial"/>
                <a:cs typeface="Arial"/>
              </a:rPr>
              <a:t>그래디언트를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 구하고 나면 평범한 </a:t>
            </a:r>
            <a:r>
              <a:rPr lang="ko-KR" altLang="en-US" sz="1800" dirty="0" err="1">
                <a:solidFill>
                  <a:srgbClr val="262626"/>
                </a:solidFill>
                <a:latin typeface="Arial"/>
                <a:cs typeface="Arial"/>
              </a:rPr>
              <a:t>경사하강법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 수행</a:t>
            </a:r>
            <a:endParaRPr lang="en-US" altLang="ko-KR" sz="1800" dirty="0">
              <a:solidFill>
                <a:srgbClr val="262626"/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전체과정은 네트워크가 어떤 해결책으로 수렴될 때 까지 반복</a:t>
            </a:r>
            <a:endParaRPr lang="en-US" altLang="ko-KR" sz="1800" dirty="0">
              <a:solidFill>
                <a:srgbClr val="262626"/>
              </a:solidFill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1.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생물학적 뉴런과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인공뉴런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2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7"/>
            <a:ext cx="11268808" cy="46710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1-4.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다층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퍼셉트론과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역전파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1800" dirty="0" err="1">
                <a:solidFill>
                  <a:srgbClr val="262626"/>
                </a:solidFill>
                <a:highlight>
                  <a:srgbClr val="FFFF00"/>
                </a:highlight>
                <a:latin typeface="Arial"/>
                <a:cs typeface="Arial"/>
              </a:rPr>
              <a:t>역전파</a:t>
            </a:r>
            <a:r>
              <a:rPr lang="ko-KR" altLang="en-US" sz="1800" dirty="0">
                <a:solidFill>
                  <a:srgbClr val="262626"/>
                </a:solidFill>
                <a:highlight>
                  <a:srgbClr val="FFFF00"/>
                </a:highlight>
                <a:latin typeface="Arial"/>
                <a:cs typeface="Arial"/>
              </a:rPr>
              <a:t> 훈련 알고리즘</a:t>
            </a:r>
            <a:endParaRPr lang="en-US" altLang="ko-KR" sz="1800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342900" indent="-342900">
              <a:lnSpc>
                <a:spcPct val="130000"/>
              </a:lnSpc>
              <a:buClr>
                <a:srgbClr val="004F9E"/>
              </a:buClr>
              <a:buFont typeface="Wingdings"/>
              <a:buAutoNum type="arabicPeriod"/>
              <a:defRPr/>
            </a:pP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하나의 </a:t>
            </a:r>
            <a:r>
              <a:rPr lang="ko-KR" altLang="en-US" sz="1800" dirty="0" err="1">
                <a:solidFill>
                  <a:srgbClr val="262626"/>
                </a:solidFill>
                <a:latin typeface="Arial"/>
                <a:cs typeface="Arial"/>
              </a:rPr>
              <a:t>미니배치씩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 진행하여 전체 훈련세트를 처리하는 과정을 반복</a:t>
            </a:r>
            <a:r>
              <a:rPr lang="en-US" altLang="ko-KR" sz="1800" dirty="0">
                <a:solidFill>
                  <a:srgbClr val="262626"/>
                </a:solidFill>
                <a:latin typeface="Arial"/>
                <a:cs typeface="Arial"/>
              </a:rPr>
              <a:t>(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각 반복</a:t>
            </a:r>
            <a:r>
              <a:rPr lang="en-US" altLang="ko-KR" sz="1800" dirty="0">
                <a:solidFill>
                  <a:srgbClr val="262626"/>
                </a:solidFill>
                <a:latin typeface="Arial"/>
                <a:cs typeface="Arial"/>
              </a:rPr>
              <a:t>=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lang="en-US" altLang="ko-KR" sz="1800" dirty="0">
                <a:solidFill>
                  <a:srgbClr val="262626"/>
                </a:solidFill>
                <a:latin typeface="Arial"/>
                <a:cs typeface="Arial"/>
              </a:rPr>
              <a:t>epoch)</a:t>
            </a:r>
          </a:p>
          <a:p>
            <a:pPr marL="342900" indent="-342900">
              <a:lnSpc>
                <a:spcPct val="130000"/>
              </a:lnSpc>
              <a:buClr>
                <a:srgbClr val="004F9E"/>
              </a:buClr>
              <a:buFont typeface="Wingdings"/>
              <a:buAutoNum type="arabicPeriod"/>
              <a:defRPr/>
            </a:pP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각 미니배치는 네트워크 입력층으로 전달되어 첫번째 은닉층으로 전달</a:t>
            </a:r>
            <a:endParaRPr lang="en-US" altLang="ko-KR" sz="1800" dirty="0">
              <a:solidFill>
                <a:srgbClr val="262626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30000"/>
              </a:lnSpc>
              <a:buClr>
                <a:srgbClr val="004F9E"/>
              </a:buClr>
              <a:buFont typeface="Wingdings"/>
              <a:buAutoNum type="arabicPeriod"/>
              <a:defRPr/>
            </a:pP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미니배치에 있는 모든 샘플에 대해 해당층에 있는 모든 뉴런의 출력을 계산 </a:t>
            </a:r>
            <a:r>
              <a:rPr lang="en-US" altLang="ko-KR" sz="1800" dirty="0">
                <a:solidFill>
                  <a:srgbClr val="262626"/>
                </a:solidFill>
                <a:latin typeface="Arial"/>
                <a:cs typeface="Arial"/>
              </a:rPr>
              <a:t>-&gt; 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결과는 다음층으로 전달</a:t>
            </a:r>
            <a:endParaRPr lang="en-US" altLang="ko-KR" sz="1800" dirty="0">
              <a:solidFill>
                <a:srgbClr val="262626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30000"/>
              </a:lnSpc>
              <a:buClr>
                <a:srgbClr val="004F9E"/>
              </a:buClr>
              <a:buFont typeface="Wingdings"/>
              <a:buAutoNum type="arabicPeriod"/>
              <a:defRPr/>
            </a:pP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다시 이 층의 출력을 계산</a:t>
            </a:r>
            <a:r>
              <a:rPr lang="en-US" altLang="ko-KR" sz="1800" dirty="0">
                <a:solidFill>
                  <a:srgbClr val="262626"/>
                </a:solidFill>
                <a:latin typeface="Arial"/>
                <a:cs typeface="Arial"/>
              </a:rPr>
              <a:t>, 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결과는 다음층으로 전달 </a:t>
            </a:r>
            <a:r>
              <a:rPr lang="en-US" altLang="ko-KR" sz="1800" dirty="0">
                <a:solidFill>
                  <a:srgbClr val="262626"/>
                </a:solidFill>
                <a:latin typeface="Arial"/>
                <a:cs typeface="Arial"/>
              </a:rPr>
              <a:t>-&gt; 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출력층을 계산할 때 까지 반복</a:t>
            </a:r>
            <a:endParaRPr lang="en-US" altLang="ko-KR" sz="1800" dirty="0">
              <a:solidFill>
                <a:srgbClr val="262626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30000"/>
              </a:lnSpc>
              <a:buClr>
                <a:srgbClr val="004F9E"/>
              </a:buClr>
              <a:buFont typeface="Wingdings"/>
              <a:buAutoNum type="arabicPeriod"/>
              <a:defRPr/>
            </a:pPr>
            <a:endParaRPr lang="en-US" altLang="ko-KR" sz="1800" b="1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1.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생물학적 뉴런과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인공뉴런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97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7"/>
            <a:ext cx="11268808" cy="46710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1-4.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다층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퍼셉트론과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역전파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1800" dirty="0" err="1">
                <a:solidFill>
                  <a:srgbClr val="262626"/>
                </a:solidFill>
                <a:highlight>
                  <a:srgbClr val="FFFF00"/>
                </a:highlight>
                <a:latin typeface="Arial"/>
                <a:cs typeface="Arial"/>
              </a:rPr>
              <a:t>역전파</a:t>
            </a:r>
            <a:r>
              <a:rPr lang="ko-KR" altLang="en-US" sz="1800" dirty="0">
                <a:solidFill>
                  <a:srgbClr val="262626"/>
                </a:solidFill>
                <a:highlight>
                  <a:srgbClr val="FFFF00"/>
                </a:highlight>
                <a:latin typeface="Arial"/>
                <a:cs typeface="Arial"/>
              </a:rPr>
              <a:t> 훈련 알고리즘</a:t>
            </a:r>
            <a:endParaRPr lang="en-US" altLang="ko-KR" sz="1800" dirty="0">
              <a:solidFill>
                <a:srgbClr val="262626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30000"/>
              </a:lnSpc>
              <a:buClr>
                <a:srgbClr val="004F9E"/>
              </a:buClr>
              <a:buFont typeface="+mj-lt"/>
              <a:buAutoNum type="arabicPeriod" startAt="5"/>
              <a:defRPr/>
            </a:pP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알고리즘이 네트워크의 출력오차를 측정</a:t>
            </a:r>
            <a:endParaRPr lang="en-US" altLang="ko-KR" sz="1800" dirty="0">
              <a:solidFill>
                <a:srgbClr val="262626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30000"/>
              </a:lnSpc>
              <a:buClr>
                <a:srgbClr val="004F9E"/>
              </a:buClr>
              <a:buFont typeface="Wingdings"/>
              <a:buAutoNum type="arabicPeriod" startAt="5"/>
              <a:defRPr/>
            </a:pP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각 출력 연결이 이 오차에 기여하는 정도를 계산</a:t>
            </a:r>
            <a:endParaRPr lang="en-US" altLang="ko-KR" sz="1800" dirty="0">
              <a:solidFill>
                <a:srgbClr val="262626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30000"/>
              </a:lnSpc>
              <a:buClr>
                <a:srgbClr val="004F9E"/>
              </a:buClr>
              <a:buFont typeface="Wingdings"/>
              <a:buAutoNum type="arabicPeriod" startAt="5"/>
              <a:defRPr/>
            </a:pP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연쇄법칙을 사용해 이전층의 연결 가중치가 이 오차의 기여정도에 얼마나 기여했는지 측정</a:t>
            </a:r>
            <a:endParaRPr lang="en-US" altLang="ko-KR" sz="1800" dirty="0">
              <a:solidFill>
                <a:srgbClr val="262626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30000"/>
              </a:lnSpc>
              <a:buClr>
                <a:srgbClr val="004F9E"/>
              </a:buClr>
              <a:buFont typeface="Wingdings"/>
              <a:buAutoNum type="arabicPeriod" startAt="5"/>
              <a:defRPr/>
            </a:pP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입력층에 도달할 때 까지 역방향으로 반복</a:t>
            </a:r>
            <a:r>
              <a:rPr lang="en-US" altLang="ko-KR" sz="1800" dirty="0">
                <a:solidFill>
                  <a:srgbClr val="262626"/>
                </a:solidFill>
                <a:latin typeface="Arial"/>
                <a:cs typeface="Arial"/>
              </a:rPr>
              <a:t>, </a:t>
            </a:r>
            <a:r>
              <a:rPr lang="ko-KR" altLang="en-US" sz="1800" dirty="0" err="1">
                <a:solidFill>
                  <a:srgbClr val="262626"/>
                </a:solidFill>
                <a:latin typeface="Arial"/>
                <a:cs typeface="Arial"/>
              </a:rPr>
              <a:t>경사하강법을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 통해 네트워크의 모든 연결 가중치를 수정</a:t>
            </a:r>
            <a:endParaRPr lang="en-US" altLang="ko-KR" sz="1800" dirty="0">
              <a:solidFill>
                <a:srgbClr val="262626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30000"/>
              </a:lnSpc>
              <a:buClr>
                <a:srgbClr val="004F9E"/>
              </a:buClr>
              <a:buFont typeface="Wingdings"/>
              <a:buAutoNum type="arabicPeriod" startAt="5"/>
              <a:defRPr/>
            </a:pPr>
            <a:endParaRPr lang="en-US" altLang="ko-KR" sz="1800" b="1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1.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생물학적 뉴런과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인공뉴런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18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B5A627-F6F3-416A-9B72-B7966E50D746}"/>
              </a:ext>
            </a:extLst>
          </p:cNvPr>
          <p:cNvSpPr txBox="1">
            <a:spLocks/>
          </p:cNvSpPr>
          <p:nvPr/>
        </p:nvSpPr>
        <p:spPr>
          <a:xfrm>
            <a:off x="438283" y="1690687"/>
            <a:ext cx="11268808" cy="46710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1-4. 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다층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퍼셉트론과</a:t>
            </a:r>
            <a:r>
              <a:rPr lang="ko-KR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2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역전파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1800" b="1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이 알고리즘을 잘 작동하고자 다층 </a:t>
            </a:r>
            <a:r>
              <a:rPr lang="ko-KR" altLang="en-US" sz="1800" dirty="0" err="1">
                <a:solidFill>
                  <a:srgbClr val="262626"/>
                </a:solidFill>
                <a:latin typeface="Arial"/>
                <a:cs typeface="Arial"/>
              </a:rPr>
              <a:t>퍼셉트론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 구조에서 계단함수를 로지스틱</a:t>
            </a:r>
            <a:r>
              <a:rPr lang="en-US" altLang="ko-KR" sz="1800" dirty="0">
                <a:solidFill>
                  <a:srgbClr val="262626"/>
                </a:solidFill>
                <a:latin typeface="Arial"/>
                <a:cs typeface="Arial"/>
              </a:rPr>
              <a:t>(</a:t>
            </a:r>
            <a:r>
              <a:rPr lang="ko-KR" altLang="en-US" sz="1800" dirty="0" err="1">
                <a:solidFill>
                  <a:srgbClr val="262626"/>
                </a:solidFill>
                <a:latin typeface="Arial"/>
                <a:cs typeface="Arial"/>
              </a:rPr>
              <a:t>시그모이드</a:t>
            </a:r>
            <a:r>
              <a:rPr lang="en-US" altLang="ko-KR" sz="1800" dirty="0">
                <a:solidFill>
                  <a:srgbClr val="262626"/>
                </a:solidFill>
                <a:latin typeface="Arial"/>
                <a:cs typeface="Arial"/>
              </a:rPr>
              <a:t>)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함수로 바꿈</a:t>
            </a:r>
            <a:endParaRPr lang="en-US" altLang="ko-KR" sz="1800" dirty="0">
              <a:solidFill>
                <a:srgbClr val="262626"/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계단 함수에는 수평선밖에 없으니 계산할 </a:t>
            </a:r>
            <a:r>
              <a:rPr lang="ko-KR" altLang="en-US" sz="1800" dirty="0" err="1">
                <a:solidFill>
                  <a:srgbClr val="262626"/>
                </a:solidFill>
                <a:latin typeface="Arial"/>
                <a:cs typeface="Arial"/>
              </a:rPr>
              <a:t>그래디언트가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 없음</a:t>
            </a:r>
            <a:endParaRPr lang="en-US" altLang="ko-KR" sz="1800" dirty="0">
              <a:solidFill>
                <a:srgbClr val="262626"/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로지스틱 함수는 어디서든지 </a:t>
            </a:r>
            <a:r>
              <a:rPr lang="en-US" altLang="ko-KR" sz="1800" dirty="0">
                <a:solidFill>
                  <a:srgbClr val="262626"/>
                </a:solidFill>
                <a:latin typeface="Arial"/>
                <a:cs typeface="Arial"/>
              </a:rPr>
              <a:t>0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이 아닌 </a:t>
            </a:r>
            <a:r>
              <a:rPr lang="ko-KR" altLang="en-US" sz="1800" dirty="0" err="1">
                <a:solidFill>
                  <a:srgbClr val="262626"/>
                </a:solidFill>
                <a:latin typeface="Arial"/>
                <a:cs typeface="Arial"/>
              </a:rPr>
              <a:t>그래디언트가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 잘 정의되어 있음</a:t>
            </a:r>
            <a:endParaRPr lang="en-US" altLang="ko-KR" sz="1800" dirty="0">
              <a:solidFill>
                <a:srgbClr val="262626"/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  <a:buClr>
                <a:srgbClr val="004F9E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800" dirty="0" err="1">
                <a:solidFill>
                  <a:srgbClr val="262626"/>
                </a:solidFill>
                <a:latin typeface="Arial"/>
                <a:cs typeface="Arial"/>
              </a:rPr>
              <a:t>역전파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 알고리즘은 로지스틱 함수 뿐만 아니라 다른 활성화 </a:t>
            </a:r>
            <a:r>
              <a:rPr lang="ko-KR" altLang="en-US" sz="1800" dirty="0" err="1">
                <a:solidFill>
                  <a:srgbClr val="262626"/>
                </a:solidFill>
                <a:latin typeface="Arial"/>
                <a:cs typeface="Arial"/>
              </a:rPr>
              <a:t>함수와도</a:t>
            </a:r>
            <a:r>
              <a:rPr lang="ko-KR" altLang="en-US" sz="1800" dirty="0">
                <a:solidFill>
                  <a:srgbClr val="262626"/>
                </a:solidFill>
                <a:latin typeface="Arial"/>
                <a:cs typeface="Arial"/>
              </a:rPr>
              <a:t> 사용될 수 있음</a:t>
            </a:r>
            <a:endParaRPr lang="en-US" altLang="ko-KR" sz="1800" dirty="0">
              <a:solidFill>
                <a:srgbClr val="262626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1800" dirty="0">
              <a:solidFill>
                <a:srgbClr val="262626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30000"/>
              </a:lnSpc>
              <a:buClr>
                <a:srgbClr val="004F9E"/>
              </a:buClr>
              <a:buFont typeface="Wingdings"/>
              <a:buAutoNum type="arabicPeriod" startAt="5"/>
              <a:defRPr/>
            </a:pPr>
            <a:endParaRPr lang="en-US" altLang="ko-KR" sz="1800" b="1" dirty="0">
              <a:solidFill>
                <a:srgbClr val="262626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004F9E"/>
              </a:buClr>
              <a:defRPr/>
            </a:pP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1.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생물학적 뉴런과 </a:t>
            </a:r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인공뉴런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37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3189</Words>
  <Application>Microsoft Office PowerPoint</Application>
  <PresentationFormat>와이드스크린</PresentationFormat>
  <Paragraphs>305</Paragraphs>
  <Slides>29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목차</vt:lpstr>
      <vt:lpstr>1. 생물학적 뉴런과 인공뉴런</vt:lpstr>
      <vt:lpstr>1. 생물학적 뉴런과 인공뉴런</vt:lpstr>
      <vt:lpstr>1. 생물학적 뉴런과 인공뉴런</vt:lpstr>
      <vt:lpstr>1. 생물학적 뉴런과 인공뉴런</vt:lpstr>
      <vt:lpstr>1. 생물학적 뉴런과 인공뉴런</vt:lpstr>
      <vt:lpstr>1. 생물학적 뉴런과 인공뉴런</vt:lpstr>
      <vt:lpstr>1. 생물학적 뉴런과 인공뉴런</vt:lpstr>
      <vt:lpstr>1. 생물학적 뉴런과 인공뉴런</vt:lpstr>
      <vt:lpstr>1. 생물학적 뉴런과 인공뉴런</vt:lpstr>
      <vt:lpstr>1. 생물학적 뉴런과 인공뉴런</vt:lpstr>
      <vt:lpstr>1. 생물학적 뉴런과 인공뉴런</vt:lpstr>
      <vt:lpstr>1. 생물학적 뉴런과 인공뉴런</vt:lpstr>
      <vt:lpstr>2. 케라스로 다층 퍼셉트론 구현</vt:lpstr>
      <vt:lpstr>2. 케라스로 다층 퍼셉트론 구현</vt:lpstr>
      <vt:lpstr>2. 케라스로 다층 퍼셉트론 구현</vt:lpstr>
      <vt:lpstr>2. 케라스로 다층 퍼셉트론 구현</vt:lpstr>
      <vt:lpstr>2. 케라스로 다층 퍼셉트론 구현</vt:lpstr>
      <vt:lpstr>2. 케라스로 다층 퍼셉트론 구현</vt:lpstr>
      <vt:lpstr>2. 케라스로 다층 퍼셉트론 구현</vt:lpstr>
      <vt:lpstr>2. 케라스로 다층 퍼셉트론 구현</vt:lpstr>
      <vt:lpstr>2. 케라스로 다층 퍼셉트론 구현</vt:lpstr>
      <vt:lpstr>2. 케라스로 다층 퍼셉트론 구현</vt:lpstr>
      <vt:lpstr>2. 케라스로 다층 퍼셉트론 구현</vt:lpstr>
      <vt:lpstr>3. 신경망 하이퍼파라미터 튜닝 </vt:lpstr>
      <vt:lpstr>3. 신경망 하이퍼파라미터 튜닝 </vt:lpstr>
      <vt:lpstr>3. 신경망 하이퍼파라미터 튜닝 </vt:lpstr>
      <vt:lpstr>3. 신경망 하이퍼파라미터 튜닝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여민영</cp:lastModifiedBy>
  <cp:revision>139</cp:revision>
  <dcterms:created xsi:type="dcterms:W3CDTF">2021-06-28T08:46:54Z</dcterms:created>
  <dcterms:modified xsi:type="dcterms:W3CDTF">2021-08-19T14:23:37Z</dcterms:modified>
  <cp:version>1000.0000.01</cp:version>
</cp:coreProperties>
</file>