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72" r:id="rId5"/>
    <p:sldId id="261" r:id="rId6"/>
    <p:sldId id="269" r:id="rId7"/>
    <p:sldId id="271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6600"/>
    <a:srgbClr val="5C8717"/>
    <a:srgbClr val="004F9E"/>
    <a:srgbClr val="F2F2F2"/>
    <a:srgbClr val="C2EDFE"/>
    <a:srgbClr val="FFFFFF"/>
    <a:srgbClr val="C000C0"/>
    <a:srgbClr val="820FB5"/>
    <a:srgbClr val="BA4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1901" autoAdjust="0"/>
  </p:normalViewPr>
  <p:slideViewPr>
    <p:cSldViewPr snapToGrid="0">
      <p:cViewPr varScale="1">
        <p:scale>
          <a:sx n="89" d="100"/>
          <a:sy n="89" d="100"/>
        </p:scale>
        <p:origin x="192" y="4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1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B01FC1-955B-490B-AF87-13EAFFB7B90C}"/>
              </a:ext>
            </a:extLst>
          </p:cNvPr>
          <p:cNvSpPr/>
          <p:nvPr/>
        </p:nvSpPr>
        <p:spPr>
          <a:xfrm>
            <a:off x="1819550" y="1801871"/>
            <a:ext cx="8552900" cy="27226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59459D-83D8-4415-B7B0-D078092631FC}"/>
              </a:ext>
            </a:extLst>
          </p:cNvPr>
          <p:cNvSpPr txBox="1">
            <a:spLocks/>
          </p:cNvSpPr>
          <p:nvPr/>
        </p:nvSpPr>
        <p:spPr>
          <a:xfrm>
            <a:off x="1524000" y="18018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b="1" dirty="0"/>
              <a:t>Monthly thing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추천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D5344-B1F6-3F45-944D-9CA130CD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51" y="1721290"/>
            <a:ext cx="6912298" cy="42055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A16F-C30B-BA48-94D6-2C96DB7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3FC914-62F0-F84D-B241-1D92869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Result - Recommended</a:t>
            </a:r>
            <a:endParaRPr kumimoji="1" lang="ko-Kore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F2AAF73-49EC-DF4C-B330-DDFF3789CB5F}"/>
              </a:ext>
            </a:extLst>
          </p:cNvPr>
          <p:cNvSpPr/>
          <p:nvPr/>
        </p:nvSpPr>
        <p:spPr>
          <a:xfrm>
            <a:off x="3148008" y="1795993"/>
            <a:ext cx="2247900" cy="3010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C74A822-29E6-4E46-AA27-B39A11A10FD1}"/>
              </a:ext>
            </a:extLst>
          </p:cNvPr>
          <p:cNvSpPr/>
          <p:nvPr/>
        </p:nvSpPr>
        <p:spPr>
          <a:xfrm>
            <a:off x="3148008" y="3950123"/>
            <a:ext cx="2247900" cy="3010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5B381-6730-C346-A229-8DCAC873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2" y="1690688"/>
            <a:ext cx="6245225" cy="406665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601A5B0-B6AE-AC42-9849-37A78B41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Product</a:t>
            </a:r>
            <a:endParaRPr kumimoji="1" lang="ko-Kore-KR" altLang="en-US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18E84485-277D-A342-B2BD-23F4F7F8EBE7}"/>
              </a:ext>
            </a:extLst>
          </p:cNvPr>
          <p:cNvSpPr/>
          <p:nvPr/>
        </p:nvSpPr>
        <p:spPr>
          <a:xfrm>
            <a:off x="3402015" y="1657912"/>
            <a:ext cx="4265612" cy="39211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EF2F0F5-D297-534C-A885-1FDAA7C0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09788"/>
              </p:ext>
            </p:extLst>
          </p:nvPr>
        </p:nvGraphicFramePr>
        <p:xfrm>
          <a:off x="8375650" y="3429000"/>
          <a:ext cx="162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268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Total Count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,</a:t>
                      </a:r>
                      <a:r>
                        <a:rPr lang="en-US" altLang="ko-Kore-KR" b="1" dirty="0"/>
                        <a:t>610 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8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8F3639-0AC4-0045-8F25-0492AE1B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78" y="1640268"/>
            <a:ext cx="5384008" cy="434899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AB39924-5A26-784E-86BB-23F0FC3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Rating</a:t>
            </a:r>
            <a:endParaRPr kumimoji="1" lang="ko-Kore-KR" altLang="en-US" b="1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B8816383-E1E6-5241-8313-C615012D6837}"/>
              </a:ext>
            </a:extLst>
          </p:cNvPr>
          <p:cNvSpPr/>
          <p:nvPr/>
        </p:nvSpPr>
        <p:spPr>
          <a:xfrm>
            <a:off x="3061092" y="3485965"/>
            <a:ext cx="4154092" cy="46831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E01610-AD9E-2E48-A0D4-EC719975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70265"/>
              </p:ext>
            </p:extLst>
          </p:nvPr>
        </p:nvGraphicFramePr>
        <p:xfrm>
          <a:off x="8347073" y="3429000"/>
          <a:ext cx="162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4268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Total Count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109,402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8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89AE089-E782-CD43-AFF5-373E85DD2895}"/>
              </a:ext>
            </a:extLst>
          </p:cNvPr>
          <p:cNvGraphicFramePr>
            <a:graphicFrameLocks noGrp="1"/>
          </p:cNvGraphicFramePr>
          <p:nvPr/>
        </p:nvGraphicFramePr>
        <p:xfrm>
          <a:off x="492920" y="2008159"/>
          <a:ext cx="11206160" cy="363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770">
                  <a:extLst>
                    <a:ext uri="{9D8B030D-6E8A-4147-A177-3AD203B41FA5}">
                      <a16:colId xmlns:a16="http://schemas.microsoft.com/office/drawing/2014/main" val="173538274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3594781586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561285135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3869152902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2533198248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67695341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461238710"/>
                    </a:ext>
                  </a:extLst>
                </a:gridCol>
                <a:gridCol w="1400770">
                  <a:extLst>
                    <a:ext uri="{9D8B030D-6E8A-4147-A177-3AD203B41FA5}">
                      <a16:colId xmlns:a16="http://schemas.microsoft.com/office/drawing/2014/main" val="50122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중복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구매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리뷰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정기결제구독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이벤트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참여</a:t>
                      </a:r>
                      <a:endParaRPr lang="ko-Kore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인기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ore-KR" altLang="en-US" sz="1400" dirty="0">
                          <a:solidFill>
                            <a:schemeClr val="bg1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9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Box</a:t>
                      </a:r>
                    </a:p>
                    <a:p>
                      <a:pPr algn="ctr"/>
                      <a:r>
                        <a:rPr lang="en-US" altLang="ko-Kore-KR" sz="1600" b="0" dirty="0"/>
                        <a:t>_purchase</a:t>
                      </a:r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Product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_item</a:t>
                      </a:r>
                    </a:p>
                    <a:p>
                      <a:pPr algn="ctr"/>
                      <a:r>
                        <a:rPr lang="en" altLang="ko-Kore-KR" sz="1600" b="0" dirty="0"/>
                        <a:t>_review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Ordinary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_basket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Regular_</a:t>
                      </a:r>
                    </a:p>
                    <a:p>
                      <a:pPr algn="ctr"/>
                      <a:r>
                        <a:rPr lang="en" altLang="ko-Kore-KR" sz="1600" b="0" dirty="0"/>
                        <a:t>subscription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Event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_reviewer</a:t>
                      </a:r>
                    </a:p>
                    <a:p>
                      <a:pPr algn="ctr"/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0" dirty="0"/>
                        <a:t>Product</a:t>
                      </a:r>
                    </a:p>
                    <a:p>
                      <a:pPr algn="ctr"/>
                      <a:r>
                        <a:rPr lang="en" altLang="ko-Kore-KR" sz="1600" b="0" dirty="0"/>
                        <a:t>_best</a:t>
                      </a:r>
                    </a:p>
                    <a:p>
                      <a:pPr algn="ctr"/>
                      <a:endParaRPr lang="ko-Kore-KR" altLang="en-US" sz="16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53808"/>
                  </a:ext>
                </a:extLst>
              </a:tr>
              <a:tr h="784254"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Rating </a:t>
                      </a: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Point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sz="1800" b="1" dirty="0">
                          <a:solidFill>
                            <a:srgbClr val="FF0000"/>
                          </a:solidFill>
                        </a:rPr>
                        <a:t>1-5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(float)</a:t>
                      </a:r>
                      <a:endParaRPr lang="ko-Kore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ore-KR" altLang="en-US" sz="1200" dirty="0"/>
                        <a:t>장바구니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b="1" dirty="0"/>
                        <a:t>O</a:t>
                      </a:r>
                    </a:p>
                    <a:p>
                      <a:pPr algn="ctr"/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/>
                        <a:t>X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ore-KR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4722"/>
                  </a:ext>
                </a:extLst>
              </a:tr>
              <a:tr h="8277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ore-KR" altLang="en-US" sz="1200" dirty="0"/>
                        <a:t>장바구니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b="1" dirty="0"/>
                        <a:t>X </a:t>
                      </a:r>
                      <a:r>
                        <a:rPr lang="en-US" altLang="ko-KR" sz="1200" dirty="0"/>
                        <a:t>(deleted)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b="1" dirty="0"/>
                        <a:t>X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en-US" altLang="ko-Kore-KR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9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2,693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,995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35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6,760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9,505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311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1,025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0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109,402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0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1BD0A-BB71-9A4E-8278-F9294A9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F6DCD1-0FB4-D046-8D55-E114CF91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Distribution of 109,402 ratings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789893-21CF-064C-8138-F8FC11E9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000247"/>
            <a:ext cx="6176963" cy="3847549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1B603D85-BCFE-A44C-A67D-51444AC9F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04916"/>
              </p:ext>
            </p:extLst>
          </p:nvPr>
        </p:nvGraphicFramePr>
        <p:xfrm>
          <a:off x="7804151" y="2870818"/>
          <a:ext cx="32400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01">
                  <a:extLst>
                    <a:ext uri="{9D8B030D-6E8A-4147-A177-3AD203B41FA5}">
                      <a16:colId xmlns:a16="http://schemas.microsoft.com/office/drawing/2014/main" val="2815901856"/>
                    </a:ext>
                  </a:extLst>
                </a:gridCol>
                <a:gridCol w="1030143">
                  <a:extLst>
                    <a:ext uri="{9D8B030D-6E8A-4147-A177-3AD203B41FA5}">
                      <a16:colId xmlns:a16="http://schemas.microsoft.com/office/drawing/2014/main" val="725884531"/>
                    </a:ext>
                  </a:extLst>
                </a:gridCol>
                <a:gridCol w="1030143">
                  <a:extLst>
                    <a:ext uri="{9D8B030D-6E8A-4147-A177-3AD203B41FA5}">
                      <a16:colId xmlns:a16="http://schemas.microsoft.com/office/drawing/2014/main" val="10281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Rating 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Count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Percent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0~1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1~2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2~3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9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3~4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90,452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4~5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18,934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0.17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109,402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3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3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F66A03-D6F3-9A40-AE0C-2A4E081F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4678"/>
            <a:ext cx="9283699" cy="45957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0DC139-0BBA-6E4F-81B3-E323D8E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User-Item Matrix 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188A7-7595-BB4B-855F-48CDA03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FDD2DCA-AA25-7E49-A629-D638BD1A6C12}"/>
              </a:ext>
            </a:extLst>
          </p:cNvPr>
          <p:cNvSpPr/>
          <p:nvPr/>
        </p:nvSpPr>
        <p:spPr>
          <a:xfrm>
            <a:off x="1971431" y="2131029"/>
            <a:ext cx="8372719" cy="36928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B15ABE-ED10-5A44-88A3-DD3492FC19B5}"/>
              </a:ext>
            </a:extLst>
          </p:cNvPr>
          <p:cNvSpPr/>
          <p:nvPr/>
        </p:nvSpPr>
        <p:spPr>
          <a:xfrm>
            <a:off x="1971430" y="2131028"/>
            <a:ext cx="814633" cy="3641121"/>
          </a:xfrm>
          <a:prstGeom prst="frame">
            <a:avLst>
              <a:gd name="adj1" fmla="val 548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6F52722-64D9-9645-9AD0-0B50FB0A68B8}"/>
              </a:ext>
            </a:extLst>
          </p:cNvPr>
          <p:cNvSpPr/>
          <p:nvPr/>
        </p:nvSpPr>
        <p:spPr>
          <a:xfrm>
            <a:off x="1871663" y="5815954"/>
            <a:ext cx="2005013" cy="369284"/>
          </a:xfrm>
          <a:prstGeom prst="frame">
            <a:avLst>
              <a:gd name="adj1" fmla="val 2483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049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333E2-19B8-CA48-9F26-99187A7D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User-Item Matrix - Data Count</a:t>
            </a:r>
            <a:endParaRPr kumimoji="1" lang="ko-Kore-KR" alt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E140E6E-B075-C048-9939-9AC87863A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982811"/>
              </p:ext>
            </p:extLst>
          </p:nvPr>
        </p:nvGraphicFramePr>
        <p:xfrm>
          <a:off x="1828007" y="2740977"/>
          <a:ext cx="853598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29129237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5922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04049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Item</a:t>
                      </a:r>
                      <a:endParaRPr lang="ko-Kore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0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+mj-lt"/>
                        </a:rPr>
                        <a:t>11,735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latin typeface="+mj-lt"/>
                        </a:rPr>
                        <a:t>1,187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1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Chosen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+mj-lt"/>
                        </a:rPr>
                        <a:t>구매 이력 횟수 </a:t>
                      </a:r>
                      <a:r>
                        <a:rPr lang="en-US" altLang="ko-KR" sz="1600" dirty="0">
                          <a:latin typeface="+mj-lt"/>
                        </a:rPr>
                        <a:t>1</a:t>
                      </a:r>
                      <a:r>
                        <a:rPr lang="ko-KR" altLang="en-US" sz="1600" dirty="0">
                          <a:latin typeface="+mj-lt"/>
                        </a:rPr>
                        <a:t>번 이상 </a:t>
                      </a:r>
                      <a:endParaRPr lang="en-US" altLang="ko-KR" sz="1600" dirty="0">
                        <a:latin typeface="+mj-lt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+mj-lt"/>
                        </a:rPr>
                        <a:t>장바구니 </a:t>
                      </a:r>
                      <a:r>
                        <a:rPr lang="en-US" altLang="ko-KR" sz="1600" dirty="0">
                          <a:latin typeface="+mj-lt"/>
                        </a:rPr>
                        <a:t>1</a:t>
                      </a:r>
                      <a:r>
                        <a:rPr lang="ko-KR" altLang="en-US" sz="1600" dirty="0">
                          <a:latin typeface="+mj-lt"/>
                        </a:rPr>
                        <a:t>번 이상 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+mj-lt"/>
                        </a:rPr>
                        <a:t>구매 이력 제품</a:t>
                      </a:r>
                      <a:endParaRPr lang="en-US" altLang="ko-KR" sz="1600" dirty="0">
                        <a:latin typeface="+mj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+mj-lt"/>
                        </a:rPr>
                        <a:t>장바구니 이력 제품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bg1"/>
                          </a:solidFill>
                        </a:rPr>
                        <a:t>Total Count</a:t>
                      </a:r>
                      <a:endParaRPr lang="ko-Kore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ore-KR" sz="1600" dirty="0">
                          <a:latin typeface="+mj-lt"/>
                        </a:rPr>
                        <a:t>122,017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ore-KR" sz="1600" dirty="0">
                          <a:latin typeface="+mj-lt"/>
                        </a:rPr>
                        <a:t>1,610</a:t>
                      </a:r>
                      <a:endParaRPr lang="ko-Kore-KR" altLang="en-US" sz="1600" dirty="0"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24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4D7FA-39FC-2B48-8988-BC8BD20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17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5CE805D-874D-EC40-B61B-B5B665C4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538263"/>
            <a:ext cx="6401214" cy="22386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BBD360-7AFE-6E43-A90B-85F5C3F7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Surprise - Model Selection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35EE3-531E-C544-8D2B-FFC310D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267A0FDF-7CB7-0F41-8D97-B7BC6E7A8112}"/>
              </a:ext>
            </a:extLst>
          </p:cNvPr>
          <p:cNvSpPr/>
          <p:nvPr/>
        </p:nvSpPr>
        <p:spPr>
          <a:xfrm>
            <a:off x="3556991" y="3614737"/>
            <a:ext cx="1554756" cy="1014413"/>
          </a:xfrm>
          <a:prstGeom prst="frame">
            <a:avLst>
              <a:gd name="adj1" fmla="val 58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4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C7CE-F902-134C-9F63-EDD5334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88016DF-13AD-3845-888D-8AB42CE0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User 103022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045CFA-4CAF-014C-B25C-2DA1460C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11" y="2561825"/>
            <a:ext cx="3983038" cy="21629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CA06A6-1988-E04C-BDED-962513D2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1" y="2561825"/>
            <a:ext cx="6664774" cy="21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173</Words>
  <Application>Microsoft Macintosh PowerPoint</Application>
  <PresentationFormat>와이드스크린</PresentationFormat>
  <Paragraphs>126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Product</vt:lpstr>
      <vt:lpstr>Rating</vt:lpstr>
      <vt:lpstr>Rating point</vt:lpstr>
      <vt:lpstr>Distribution of 109,402 ratings</vt:lpstr>
      <vt:lpstr>User-Item Matrix </vt:lpstr>
      <vt:lpstr>User-Item Matrix - Data Count</vt:lpstr>
      <vt:lpstr>Surprise - Model Selection</vt:lpstr>
      <vt:lpstr>User 103022</vt:lpstr>
      <vt:lpstr>Result -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151</cp:revision>
  <dcterms:created xsi:type="dcterms:W3CDTF">2021-06-28T08:46:54Z</dcterms:created>
  <dcterms:modified xsi:type="dcterms:W3CDTF">2021-08-24T08:36:11Z</dcterms:modified>
</cp:coreProperties>
</file>