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9" r:id="rId6"/>
    <p:sldId id="267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주" initials="이" lastIdx="2" clrIdx="0">
    <p:extLst>
      <p:ext uri="{19B8F6BF-5375-455C-9EA6-DF929625EA0E}">
        <p15:presenceInfo xmlns:p15="http://schemas.microsoft.com/office/powerpoint/2012/main" userId="S::12174830@office.inha.ac.kr::e2191b4a-2c29-4155-ba7a-580a6b8707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6600"/>
    <a:srgbClr val="5C8717"/>
    <a:srgbClr val="004F9E"/>
    <a:srgbClr val="F2F2F2"/>
    <a:srgbClr val="C2EDFE"/>
    <a:srgbClr val="FFFFFF"/>
    <a:srgbClr val="C000C0"/>
    <a:srgbClr val="820FB5"/>
    <a:srgbClr val="BA4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1901" autoAdjust="0"/>
  </p:normalViewPr>
  <p:slideViewPr>
    <p:cSldViewPr snapToGrid="0">
      <p:cViewPr varScale="1">
        <p:scale>
          <a:sx n="89" d="100"/>
          <a:sy n="89" d="100"/>
        </p:scale>
        <p:origin x="192" y="4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1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B01FC1-955B-490B-AF87-13EAFFB7B90C}"/>
              </a:ext>
            </a:extLst>
          </p:cNvPr>
          <p:cNvSpPr/>
          <p:nvPr/>
        </p:nvSpPr>
        <p:spPr>
          <a:xfrm>
            <a:off x="1819550" y="1801871"/>
            <a:ext cx="8552900" cy="27226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59459D-83D8-4415-B7B0-D078092631FC}"/>
              </a:ext>
            </a:extLst>
          </p:cNvPr>
          <p:cNvSpPr txBox="1">
            <a:spLocks/>
          </p:cNvSpPr>
          <p:nvPr/>
        </p:nvSpPr>
        <p:spPr>
          <a:xfrm>
            <a:off x="1524000" y="18018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b="1" dirty="0"/>
              <a:t>Monthly thing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추천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05B381-6730-C346-A229-8DCAC873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87" y="1690688"/>
            <a:ext cx="6245225" cy="406665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601A5B0-B6AE-AC42-9849-37A78B41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Product</a:t>
            </a:r>
            <a:endParaRPr kumimoji="1" lang="ko-Kore-KR" altLang="en-US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18E84485-277D-A342-B2BD-23F4F7F8EBE7}"/>
              </a:ext>
            </a:extLst>
          </p:cNvPr>
          <p:cNvSpPr/>
          <p:nvPr/>
        </p:nvSpPr>
        <p:spPr>
          <a:xfrm>
            <a:off x="4953000" y="1690688"/>
            <a:ext cx="4265612" cy="39211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F3F7C3-5986-F742-82C7-0AC0F94A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81" y="1690688"/>
            <a:ext cx="7158038" cy="367110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AB39924-5A26-784E-86BB-23F0FC32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Rating</a:t>
            </a:r>
            <a:endParaRPr kumimoji="1" lang="ko-Kore-KR" altLang="en-US" b="1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B8816383-E1E6-5241-8313-C615012D6837}"/>
              </a:ext>
            </a:extLst>
          </p:cNvPr>
          <p:cNvSpPr/>
          <p:nvPr/>
        </p:nvSpPr>
        <p:spPr>
          <a:xfrm>
            <a:off x="2516980" y="1690688"/>
            <a:ext cx="7158037" cy="46831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1BD0A-BB71-9A4E-8278-F9294A92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A46411-5106-5046-87AB-1DDBF956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7" y="1690688"/>
            <a:ext cx="7380288" cy="3846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5B33D8-A6DE-384F-BDD1-6C708B1B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3154362"/>
            <a:ext cx="3086100" cy="20066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7F6DCD1-0FB4-D046-8D55-E114CF91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b="1" dirty="0"/>
              <a:t>Distribution of 22462 ratings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731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C139-0BBA-6E4F-81B3-E323D8E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User-Item Matrix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188A7-7595-BB4B-855F-48CDA03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9101A-7344-0E41-8071-B34C7C17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32" y="1690688"/>
            <a:ext cx="8249135" cy="4221161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FDD2DCA-AA25-7E49-A629-D638BD1A6C12}"/>
              </a:ext>
            </a:extLst>
          </p:cNvPr>
          <p:cNvSpPr/>
          <p:nvPr/>
        </p:nvSpPr>
        <p:spPr>
          <a:xfrm>
            <a:off x="1971431" y="2131029"/>
            <a:ext cx="8249135" cy="36928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B15ABE-ED10-5A44-88A3-DD3492FC19B5}"/>
              </a:ext>
            </a:extLst>
          </p:cNvPr>
          <p:cNvSpPr/>
          <p:nvPr/>
        </p:nvSpPr>
        <p:spPr>
          <a:xfrm>
            <a:off x="1971430" y="2131029"/>
            <a:ext cx="814633" cy="3460146"/>
          </a:xfrm>
          <a:prstGeom prst="frame">
            <a:avLst>
              <a:gd name="adj1" fmla="val 548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BD360-7AFE-6E43-A90B-85F5C3F7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Surprise - Model Selection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662435-4278-DD41-BAA6-030E7C4CB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855" y="2551669"/>
            <a:ext cx="4992290" cy="2286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35EE3-531E-C544-8D2B-FFC310D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267A0FDF-7CB7-0F41-8D97-B7BC6E7A8112}"/>
              </a:ext>
            </a:extLst>
          </p:cNvPr>
          <p:cNvSpPr/>
          <p:nvPr/>
        </p:nvSpPr>
        <p:spPr>
          <a:xfrm>
            <a:off x="3556991" y="3614737"/>
            <a:ext cx="1554756" cy="1014413"/>
          </a:xfrm>
          <a:prstGeom prst="frame">
            <a:avLst>
              <a:gd name="adj1" fmla="val 58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4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6F9457-9B1D-F245-9F83-A0C45EBE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0" y="2516285"/>
            <a:ext cx="4321212" cy="23696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1AC7CE-F902-134C-9F63-EDD53342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D73F2-5907-2E4A-9FA1-2C2C0EB8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1" y="2516285"/>
            <a:ext cx="6819129" cy="236969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88016DF-13AD-3845-888D-8AB42CE0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User 103022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67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C464EA-4FB3-5E43-9438-2EF05388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37" y="1690688"/>
            <a:ext cx="5622925" cy="45657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6A16F-C30B-BA48-94D6-2C96DB7C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03FC914-62F0-F84D-B241-1D92869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ore-KR" b="1" dirty="0"/>
              <a:t>Result - Recommended</a:t>
            </a:r>
            <a:endParaRPr kumimoji="1" lang="ko-Kore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F2AAF73-49EC-DF4C-B330-DDFF3789CB5F}"/>
              </a:ext>
            </a:extLst>
          </p:cNvPr>
          <p:cNvSpPr/>
          <p:nvPr/>
        </p:nvSpPr>
        <p:spPr>
          <a:xfrm>
            <a:off x="3276599" y="1795993"/>
            <a:ext cx="2247900" cy="30100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C74A822-29E6-4E46-AA27-B39A11A10FD1}"/>
              </a:ext>
            </a:extLst>
          </p:cNvPr>
          <p:cNvSpPr/>
          <p:nvPr/>
        </p:nvSpPr>
        <p:spPr>
          <a:xfrm>
            <a:off x="3276599" y="4007275"/>
            <a:ext cx="2247900" cy="30100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6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B881-3327-824B-ABDE-3496711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Rating point</a:t>
            </a:r>
            <a:endParaRPr kumimoji="1" lang="ko-Kore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506F9-457A-D642-BA0C-BE159E5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051B-C53C-0444-9B5B-03810631D4C3}"/>
              </a:ext>
            </a:extLst>
          </p:cNvPr>
          <p:cNvSpPr txBox="1"/>
          <p:nvPr/>
        </p:nvSpPr>
        <p:spPr>
          <a:xfrm>
            <a:off x="1063625" y="1930400"/>
            <a:ext cx="10064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highlight>
                  <a:srgbClr val="FFFF00"/>
                </a:highlight>
              </a:rPr>
              <a:t>구매 </a:t>
            </a:r>
            <a:r>
              <a:rPr kumimoji="1" lang="en-US" altLang="ko-KR" sz="2800" dirty="0">
                <a:highlight>
                  <a:srgbClr val="FFFF00"/>
                </a:highlight>
              </a:rPr>
              <a:t>:</a:t>
            </a:r>
            <a:r>
              <a:rPr kumimoji="1" lang="ko-KR" altLang="en-US" sz="2800" dirty="0">
                <a:highlight>
                  <a:srgbClr val="FFFF00"/>
                </a:highlight>
              </a:rPr>
              <a:t> </a:t>
            </a:r>
            <a:r>
              <a:rPr kumimoji="1" lang="en-US" altLang="ko-KR" sz="2800" dirty="0">
                <a:highlight>
                  <a:srgbClr val="FFFF00"/>
                </a:highlight>
              </a:rPr>
              <a:t>3</a:t>
            </a:r>
            <a:r>
              <a:rPr kumimoji="1" lang="ko-KR" altLang="en-US" sz="2800" dirty="0">
                <a:highlight>
                  <a:srgbClr val="FFFF00"/>
                </a:highlight>
              </a:rPr>
              <a:t>점</a:t>
            </a:r>
            <a:endParaRPr kumimoji="1" lang="en-US" altLang="ko-KR" sz="28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highlight>
                  <a:srgbClr val="FFFF00"/>
                </a:highlight>
              </a:rPr>
              <a:t>중복 구매</a:t>
            </a:r>
            <a:r>
              <a:rPr kumimoji="1" lang="en-US" altLang="ko-KR" sz="2800" dirty="0">
                <a:highlight>
                  <a:srgbClr val="FFFF00"/>
                </a:highlight>
              </a:rPr>
              <a:t>:</a:t>
            </a:r>
            <a:r>
              <a:rPr kumimoji="1" lang="ko-KR" altLang="en-US" sz="2800" dirty="0">
                <a:highlight>
                  <a:srgbClr val="FFFF00"/>
                </a:highlight>
              </a:rPr>
              <a:t> </a:t>
            </a:r>
            <a:r>
              <a:rPr kumimoji="1" lang="en-US" altLang="ko-KR" sz="2800" dirty="0">
                <a:highlight>
                  <a:srgbClr val="FFFF00"/>
                </a:highlight>
              </a:rPr>
              <a:t>5</a:t>
            </a:r>
            <a:r>
              <a:rPr kumimoji="1" lang="ko-KR" altLang="en-US" sz="2800" dirty="0">
                <a:highlight>
                  <a:srgbClr val="FFFF00"/>
                </a:highlight>
              </a:rPr>
              <a:t>점</a:t>
            </a:r>
            <a:endParaRPr kumimoji="1" lang="en-US" altLang="ko-KR" sz="28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highlight>
                  <a:srgbClr val="FFFF00"/>
                </a:highlight>
              </a:rPr>
              <a:t>리뷰 </a:t>
            </a:r>
            <a:r>
              <a:rPr kumimoji="1" lang="en-US" altLang="ko-KR" sz="2800" dirty="0">
                <a:highlight>
                  <a:srgbClr val="FFFF00"/>
                </a:highlight>
              </a:rPr>
              <a:t>:</a:t>
            </a:r>
            <a:r>
              <a:rPr kumimoji="1" lang="ko-KR" altLang="en-US" sz="2800" dirty="0">
                <a:highlight>
                  <a:srgbClr val="FFFF00"/>
                </a:highlight>
              </a:rPr>
              <a:t> </a:t>
            </a:r>
            <a:r>
              <a:rPr kumimoji="1" lang="en-US" altLang="ko-KR" sz="2800" dirty="0">
                <a:highlight>
                  <a:srgbClr val="FFFF00"/>
                </a:highlight>
              </a:rPr>
              <a:t>1-5</a:t>
            </a:r>
            <a:r>
              <a:rPr kumimoji="1" lang="ko-KR" altLang="en-US" sz="2800" dirty="0">
                <a:highlight>
                  <a:srgbClr val="FFFF00"/>
                </a:highlight>
              </a:rPr>
              <a:t>점</a:t>
            </a:r>
            <a:r>
              <a:rPr kumimoji="1" lang="en-US" altLang="ko-KR" sz="2800" dirty="0">
                <a:highlight>
                  <a:srgbClr val="FFFF00"/>
                </a:highlight>
              </a:rPr>
              <a:t> </a:t>
            </a:r>
            <a:r>
              <a:rPr kumimoji="1" lang="ko-KR" altLang="en-US" sz="2800" dirty="0">
                <a:highlight>
                  <a:srgbClr val="FFFF00"/>
                </a:highlight>
              </a:rPr>
              <a:t> 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+</a:t>
            </a:r>
            <a:r>
              <a:rPr kumimoji="1" lang="ko-KR" altLang="en-US" sz="2800" dirty="0"/>
              <a:t> 리뷰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분석 </a:t>
            </a:r>
            <a:r>
              <a:rPr kumimoji="1" lang="en-US" altLang="ko-KR" sz="2800" dirty="0"/>
              <a:t>Korean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장바구니 </a:t>
            </a:r>
            <a:r>
              <a:rPr kumimoji="1" lang="en-US" altLang="ko-KR" sz="2000" dirty="0"/>
              <a:t>[</a:t>
            </a:r>
            <a:r>
              <a:rPr kumimoji="1" lang="en-US" altLang="ko-KR" sz="2000" dirty="0" err="1"/>
              <a:t>shopping_cart</a:t>
            </a:r>
            <a:r>
              <a:rPr kumimoji="1" lang="en-US" altLang="ko-KR" sz="2000" dirty="0"/>
              <a:t> + </a:t>
            </a:r>
            <a:r>
              <a:rPr kumimoji="1" lang="en-US" altLang="ko-KR" sz="2000" dirty="0" err="1"/>
              <a:t>shopping_cart_item</a:t>
            </a:r>
            <a:r>
              <a:rPr kumimoji="1" lang="en-US" altLang="ko-KR" sz="2000" dirty="0"/>
              <a:t>]</a:t>
            </a:r>
            <a:r>
              <a:rPr kumimoji="1" lang="en-US" altLang="ko-KR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정기결제구독</a:t>
            </a:r>
            <a:r>
              <a:rPr kumimoji="1" lang="en-US" altLang="ko-KR" sz="2800" dirty="0"/>
              <a:t> </a:t>
            </a:r>
            <a:r>
              <a:rPr kumimoji="1" lang="en-US" altLang="ko-KR" sz="2000" dirty="0"/>
              <a:t>[</a:t>
            </a:r>
            <a:r>
              <a:rPr kumimoji="1" lang="en-US" altLang="ko-KR" sz="2000" dirty="0" err="1"/>
              <a:t>monthlything.regular_subscription</a:t>
            </a:r>
            <a:r>
              <a:rPr kumimoji="1" lang="en-US" altLang="ko-KR" sz="2000" dirty="0"/>
              <a:t>] 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이벤트 참여 </a:t>
            </a:r>
            <a:r>
              <a:rPr kumimoji="1" lang="en-US" altLang="ko-KR" sz="2000" dirty="0"/>
              <a:t>[</a:t>
            </a:r>
            <a:r>
              <a:rPr kumimoji="1" lang="en-US" altLang="ko-KR" sz="2000" dirty="0" err="1"/>
              <a:t>event_reviewer</a:t>
            </a:r>
            <a:r>
              <a:rPr kumimoji="1" lang="en-US" altLang="ko-KR" sz="20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인기 아이템 </a:t>
            </a:r>
            <a:r>
              <a:rPr kumimoji="1" lang="en-US" altLang="ko-KR" sz="2000" dirty="0"/>
              <a:t>[</a:t>
            </a:r>
            <a:r>
              <a:rPr kumimoji="1" lang="en-US" altLang="ko-KR" sz="2000" dirty="0" err="1"/>
              <a:t>product_best</a:t>
            </a:r>
            <a:r>
              <a:rPr kumimoji="1" lang="en-US" altLang="ko-KR" sz="20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클릭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찜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77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90</Words>
  <Application>Microsoft Macintosh PowerPoint</Application>
  <PresentationFormat>와이드스크린</PresentationFormat>
  <Paragraphs>30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Product</vt:lpstr>
      <vt:lpstr>Rating</vt:lpstr>
      <vt:lpstr>Distribution of 22462 ratings</vt:lpstr>
      <vt:lpstr>User-Item Matrix</vt:lpstr>
      <vt:lpstr>Surprise - Model Selection</vt:lpstr>
      <vt:lpstr>User 103022</vt:lpstr>
      <vt:lpstr>Result - Recommended</vt:lpstr>
      <vt:lpstr>Rating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149</cp:revision>
  <dcterms:created xsi:type="dcterms:W3CDTF">2021-06-28T08:46:54Z</dcterms:created>
  <dcterms:modified xsi:type="dcterms:W3CDTF">2021-08-20T08:46:22Z</dcterms:modified>
</cp:coreProperties>
</file>