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6"/>
  </p:notesMasterIdLst>
  <p:sldIdLst>
    <p:sldId id="256" r:id="rId2"/>
    <p:sldId id="258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AAB5B-E33A-42DA-A1D1-6476A4A52234}" v="95" dt="2021-09-07T05:51:30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1956"/>
  </p:normalViewPr>
  <p:slideViewPr>
    <p:cSldViewPr snapToGrid="0">
      <p:cViewPr varScale="1">
        <p:scale>
          <a:sx n="102" d="100"/>
          <a:sy n="102" d="100"/>
        </p:scale>
        <p:origin x="984" y="184"/>
      </p:cViewPr>
      <p:guideLst>
        <p:guide orient="horz" pos="21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BAEF34-DDA1-41A6-94BB-1D7567B3088F}" type="datetime1">
              <a:rPr lang="ko-KR" altLang="en-US"/>
              <a:pPr lvl="0">
                <a:defRPr/>
              </a:pPr>
              <a:t>2021. 9. 7.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3508E54-26A4-461A-9177-07CC1B35B5F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466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496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70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391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0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82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97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897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668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14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438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150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3508E54-26A4-461A-9177-07CC1B35B5F2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62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1121927" y="1496595"/>
            <a:ext cx="9948139" cy="135184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400" b="1" dirty="0" err="1">
                <a:solidFill>
                  <a:schemeClr val="tx1"/>
                </a:solidFill>
              </a:rPr>
              <a:t>MonthlyThing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4158970" y="4519939"/>
            <a:ext cx="3877949" cy="1505238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2021.09.07</a:t>
            </a:r>
          </a:p>
        </p:txBody>
      </p:sp>
      <p:pic>
        <p:nvPicPr>
          <p:cNvPr id="5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79425" y="2983646"/>
            <a:ext cx="5631933" cy="1704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b="1" i="0" dirty="0">
                <a:solidFill>
                  <a:srgbClr val="333333"/>
                </a:solidFill>
                <a:effectLst/>
                <a:latin typeface="Spoqa Han Sans"/>
              </a:rPr>
              <a:t>5.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Spoqa Han Sans"/>
              </a:rPr>
              <a:t>신뢰도 행렬 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Spoqa Han Sans"/>
              </a:rPr>
              <a:t>C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Spoqa Han Sans"/>
              </a:rPr>
              <a:t>설정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FA8662C-B638-4912-8ACD-4E9C6CC2C3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2565876"/>
            <a:ext cx="44672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9F06D1-1632-44E8-855C-072C000F6DBC}"/>
              </a:ext>
            </a:extLst>
          </p:cNvPr>
          <p:cNvSpPr txBox="1"/>
          <p:nvPr/>
        </p:nvSpPr>
        <p:spPr>
          <a:xfrm>
            <a:off x="1774371" y="38517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confidence level of a rating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F632F4-2538-4BAC-ABA2-E9D9A3455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497" y="1690688"/>
            <a:ext cx="5170316" cy="405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8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b="1" i="0" dirty="0">
                <a:solidFill>
                  <a:srgbClr val="333333"/>
                </a:solidFill>
                <a:effectLst/>
                <a:latin typeface="Spoqa Han Sans"/>
              </a:rPr>
              <a:t>6. Loss Function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Spoqa Han Sans"/>
              </a:rPr>
              <a:t>설정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C12FBE4-2E7F-445D-89BF-FCB9465D6C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0780" y="2058331"/>
            <a:ext cx="7330440" cy="1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042A3F-7D85-447E-BC7E-CA330A32A963}"/>
              </a:ext>
            </a:extLst>
          </p:cNvPr>
          <p:cNvSpPr txBox="1"/>
          <p:nvPr/>
        </p:nvSpPr>
        <p:spPr>
          <a:xfrm>
            <a:off x="3298372" y="359860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effectLst/>
                <a:latin typeface="-apple-system"/>
              </a:rPr>
              <a:t>Set up loss 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C: confidence matrix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P: binary rating matrix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X: user latent matrix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Y: item latent matrix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-apple-system"/>
              </a:rPr>
              <a:t>r_lambda</a:t>
            </a:r>
            <a:r>
              <a:rPr lang="en-US" altLang="ko-KR" b="0" i="0" dirty="0">
                <a:effectLst/>
                <a:latin typeface="-apple-system"/>
              </a:rPr>
              <a:t>: regularization lambda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-apple-system"/>
              </a:rPr>
              <a:t>xTy</a:t>
            </a:r>
            <a:r>
              <a:rPr lang="en-US" altLang="ko-KR" b="0" i="0" dirty="0">
                <a:effectLst/>
                <a:latin typeface="-apple-system"/>
              </a:rPr>
              <a:t>: predict matrix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-apple-system"/>
              </a:rPr>
              <a:t>Total_loss</a:t>
            </a:r>
            <a:r>
              <a:rPr lang="en-US" altLang="ko-KR" b="0" i="0" dirty="0">
                <a:effectLst/>
                <a:latin typeface="-apple-system"/>
              </a:rPr>
              <a:t> = (</a:t>
            </a:r>
            <a:r>
              <a:rPr lang="en-US" altLang="ko-KR" b="0" i="0" dirty="0" err="1">
                <a:effectLst/>
                <a:latin typeface="-apple-system"/>
              </a:rPr>
              <a:t>confidence_level</a:t>
            </a:r>
            <a:r>
              <a:rPr lang="en-US" altLang="ko-KR" b="0" i="0" dirty="0">
                <a:effectLst/>
                <a:latin typeface="-apple-system"/>
              </a:rPr>
              <a:t> * predict loss) + regularization loss</a:t>
            </a:r>
          </a:p>
        </p:txBody>
      </p:sp>
    </p:spTree>
    <p:extLst>
      <p:ext uri="{BB962C8B-B14F-4D97-AF65-F5344CB8AC3E}">
        <p14:creationId xmlns:p14="http://schemas.microsoft.com/office/powerpoint/2010/main" val="305090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b="1" i="0" dirty="0">
                <a:solidFill>
                  <a:srgbClr val="333333"/>
                </a:solidFill>
                <a:effectLst/>
                <a:latin typeface="Spoqa Han Sans"/>
              </a:rPr>
              <a:t> 7. Optimizer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Spoqa Han Sans"/>
              </a:rPr>
              <a:t>설정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2D5E36F-22F3-45AE-AFB0-9BD97C1B1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80" y="2218567"/>
            <a:ext cx="6257349" cy="70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E40995-5E4D-4B25-9B2D-43AE18DE0EE5}"/>
              </a:ext>
            </a:extLst>
          </p:cNvPr>
          <p:cNvSpPr txBox="1"/>
          <p:nvPr/>
        </p:nvSpPr>
        <p:spPr>
          <a:xfrm>
            <a:off x="4637314" y="32126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User Latent Factor Optimizer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C3E762B-0F81-4020-B676-7F1A275BE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80" y="3957884"/>
            <a:ext cx="6257349" cy="72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50AC84-17BA-4E82-B66E-C3541490B811}"/>
              </a:ext>
            </a:extLst>
          </p:cNvPr>
          <p:cNvSpPr txBox="1"/>
          <p:nvPr/>
        </p:nvSpPr>
        <p:spPr>
          <a:xfrm>
            <a:off x="4833257" y="51116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5C5C5C"/>
                </a:solidFill>
                <a:effectLst/>
                <a:latin typeface="Spoqa Han Sans"/>
              </a:rPr>
              <a:t>Item Latent Factor Optimizer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6752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b="1" i="0" dirty="0">
                <a:solidFill>
                  <a:srgbClr val="333333"/>
                </a:solidFill>
                <a:effectLst/>
                <a:latin typeface="Spoqa Han Sans"/>
              </a:rPr>
              <a:t>8.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Spoqa Han Sans"/>
              </a:rPr>
              <a:t> 학습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E4CF966D-41AD-40CB-9A15-B1CD16357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4788" y="1272420"/>
            <a:ext cx="7122424" cy="5089295"/>
          </a:xfrm>
        </p:spPr>
      </p:pic>
    </p:spTree>
    <p:extLst>
      <p:ext uri="{BB962C8B-B14F-4D97-AF65-F5344CB8AC3E}">
        <p14:creationId xmlns:p14="http://schemas.microsoft.com/office/powerpoint/2010/main" val="32173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i="0" dirty="0">
                <a:solidFill>
                  <a:srgbClr val="333333"/>
                </a:solidFill>
                <a:effectLst/>
                <a:latin typeface="Spoqa Han Sans"/>
              </a:rPr>
              <a:t>9.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Spoqa Han Sans"/>
              </a:rPr>
              <a:t>학습 결과 분석 및 시각화</a:t>
            </a:r>
            <a:endParaRPr lang="ko-KR" altLang="en-US" sz="3600" b="1" i="0" dirty="0">
              <a:solidFill>
                <a:srgbClr val="5C5C5C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017CDDE8-5241-434E-95BA-6B94AE40F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6029" y="1524000"/>
            <a:ext cx="5319941" cy="4994563"/>
          </a:xfrm>
        </p:spPr>
      </p:pic>
    </p:spTree>
    <p:extLst>
      <p:ext uri="{BB962C8B-B14F-4D97-AF65-F5344CB8AC3E}">
        <p14:creationId xmlns:p14="http://schemas.microsoft.com/office/powerpoint/2010/main" val="141807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b="1" i="0" dirty="0">
                <a:effectLst/>
                <a:latin typeface="Noto Sans KR"/>
              </a:rPr>
              <a:t>Collaborative Filtering for Implicit Feedback Datasets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282" y="1690688"/>
            <a:ext cx="10915517" cy="4351338"/>
          </a:xfrm>
        </p:spPr>
        <p:txBody>
          <a:bodyPr>
            <a:normAutofit/>
          </a:bodyPr>
          <a:lstStyle/>
          <a:p>
            <a:r>
              <a:rPr lang="en-US" altLang="ko-KR" sz="2400" b="0" i="0" dirty="0">
                <a:effectLst/>
                <a:latin typeface="Noto Sans KR"/>
              </a:rPr>
              <a:t>Implicit feedback</a:t>
            </a:r>
            <a:r>
              <a:rPr lang="ko-KR" altLang="en-US" sz="2400" b="0" i="0" dirty="0">
                <a:effectLst/>
                <a:latin typeface="Noto Sans KR"/>
              </a:rPr>
              <a:t>을 추천 시스템에 사용</a:t>
            </a:r>
            <a:endParaRPr lang="en-US" altLang="ko-KR" sz="2400" b="0" i="0" dirty="0">
              <a:effectLst/>
              <a:latin typeface="Noto Sans KR"/>
            </a:endParaRPr>
          </a:p>
          <a:p>
            <a:r>
              <a:rPr lang="en-US" altLang="ko-KR" sz="2400" b="0" i="0" dirty="0">
                <a:effectLst/>
                <a:latin typeface="Noto Sans KR"/>
              </a:rPr>
              <a:t>Matrix factorization </a:t>
            </a:r>
            <a:r>
              <a:rPr lang="ko-KR" altLang="en-US" sz="2400" b="0" i="0" dirty="0">
                <a:effectLst/>
                <a:latin typeface="Noto Sans KR"/>
              </a:rPr>
              <a:t>에서 </a:t>
            </a:r>
            <a:r>
              <a:rPr lang="en-US" altLang="ko-KR" sz="2400" b="0" i="0" dirty="0">
                <a:effectLst/>
                <a:latin typeface="Noto Sans KR"/>
              </a:rPr>
              <a:t>SGD </a:t>
            </a:r>
            <a:r>
              <a:rPr lang="ko-KR" altLang="en-US" sz="2400" b="0" i="0" dirty="0">
                <a:effectLst/>
                <a:latin typeface="Noto Sans KR"/>
              </a:rPr>
              <a:t>대신 </a:t>
            </a:r>
            <a:r>
              <a:rPr lang="en-US" altLang="ko-KR" sz="2400" b="0" i="0" dirty="0">
                <a:effectLst/>
                <a:latin typeface="Noto Sans KR"/>
              </a:rPr>
              <a:t>Alternating Least </a:t>
            </a:r>
            <a:r>
              <a:rPr lang="en-US" altLang="ko-KR" sz="2400" b="0" i="0" dirty="0" err="1">
                <a:effectLst/>
                <a:latin typeface="Noto Sans KR"/>
              </a:rPr>
              <a:t>Squres</a:t>
            </a:r>
            <a:r>
              <a:rPr lang="en-US" altLang="ko-KR" sz="2400" b="0" i="0" dirty="0">
                <a:effectLst/>
                <a:latin typeface="Noto Sans KR"/>
              </a:rPr>
              <a:t> </a:t>
            </a:r>
            <a:r>
              <a:rPr lang="ko-KR" altLang="en-US" sz="2400" b="0" i="0" dirty="0">
                <a:effectLst/>
                <a:latin typeface="Noto Sans KR"/>
              </a:rPr>
              <a:t>방법으로 </a:t>
            </a:r>
            <a:endParaRPr lang="en-US" altLang="ko-KR" sz="2400" b="0" i="0" dirty="0"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sz="2400" dirty="0">
                <a:latin typeface="Noto Sans KR"/>
              </a:rPr>
              <a:t>   </a:t>
            </a:r>
            <a:r>
              <a:rPr lang="en-US" altLang="ko-KR" sz="2400" b="0" i="0" dirty="0">
                <a:effectLst/>
                <a:latin typeface="Noto Sans KR"/>
              </a:rPr>
              <a:t>optimization </a:t>
            </a:r>
            <a:r>
              <a:rPr lang="ko-KR" altLang="en-US" sz="2400" b="0" i="0" dirty="0">
                <a:effectLst/>
                <a:latin typeface="Noto Sans KR"/>
              </a:rPr>
              <a:t>진행</a:t>
            </a:r>
            <a:endParaRPr lang="ko-KR" altLang="en-US" sz="2400" dirty="0"/>
          </a:p>
          <a:p>
            <a:pPr marL="0" indent="0">
              <a:lnSpc>
                <a:spcPct val="100000"/>
              </a:lnSpc>
              <a:buClr>
                <a:srgbClr val="004F9E"/>
              </a:buClr>
              <a:buFont typeface="Wingdings"/>
              <a:buNone/>
              <a:defRPr/>
            </a:pP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59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b="1" i="0" dirty="0">
                <a:effectLst/>
                <a:latin typeface="Noto Sans KR"/>
              </a:rPr>
              <a:t>Previous work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1A6336-44E3-4FD1-8E84-0C3917851B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91" y="2942771"/>
            <a:ext cx="8555898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5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User item matrix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F1C77F-3F4B-4C6E-9A85-A809C7E24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9179" y="1870590"/>
            <a:ext cx="817359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0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b="1" dirty="0">
                <a:latin typeface="Noto Sans KR"/>
              </a:rPr>
              <a:t>ALS </a:t>
            </a:r>
            <a:r>
              <a:rPr lang="en-US" altLang="ko-KR" sz="3600" b="1" i="0" dirty="0">
                <a:effectLst/>
                <a:latin typeface="Noto Sans KR"/>
              </a:rPr>
              <a:t> Model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01F8391-8949-41A1-B0D3-4F93E32925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16" y="1690688"/>
            <a:ext cx="2578687" cy="97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47DBD4C-7BE3-4F6C-A56A-9E69293DE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04" y="2786062"/>
            <a:ext cx="44672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BF727D3-51DF-46CD-B8BB-305F83F61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4023" y="4189188"/>
            <a:ext cx="7619384" cy="11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0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b="1" i="0" dirty="0">
                <a:solidFill>
                  <a:srgbClr val="333333"/>
                </a:solidFill>
                <a:effectLst/>
                <a:latin typeface="Spoqa Han Sans"/>
              </a:rPr>
              <a:t>1.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Spoqa Han Sans"/>
              </a:rPr>
              <a:t>학습 파라미터 초기화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D541FD-714D-4797-B83D-5B9A5451C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56" y="2047500"/>
            <a:ext cx="8459773" cy="35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b="1" i="0" dirty="0">
                <a:solidFill>
                  <a:srgbClr val="333333"/>
                </a:solidFill>
                <a:effectLst/>
                <a:latin typeface="Spoqa Han Sans"/>
              </a:rPr>
              <a:t>2.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Spoqa Han Sans"/>
              </a:rPr>
              <a:t>학습용 평점 데이터 설정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6FDA9-6DB9-418A-85A4-5592D190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29" y="2502283"/>
            <a:ext cx="6912542" cy="24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b="1" i="0" dirty="0">
                <a:solidFill>
                  <a:srgbClr val="333333"/>
                </a:solidFill>
                <a:effectLst/>
                <a:latin typeface="Spoqa Han Sans"/>
              </a:rPr>
              <a:t>3.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Spoqa Han Sans"/>
              </a:rPr>
              <a:t>사용자와 아이템의 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Spoqa Han Sans"/>
              </a:rPr>
              <a:t>Latent Factor Matrix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Spoqa Han Sans"/>
              </a:rPr>
              <a:t>를 초기화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6A246E8A-C480-440A-9C00-BD90DD0E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8022" y="1939805"/>
            <a:ext cx="6315956" cy="4001058"/>
          </a:xfrm>
        </p:spPr>
      </p:pic>
    </p:spTree>
    <p:extLst>
      <p:ext uri="{BB962C8B-B14F-4D97-AF65-F5344CB8AC3E}">
        <p14:creationId xmlns:p14="http://schemas.microsoft.com/office/powerpoint/2010/main" val="38546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b="1" i="0" dirty="0">
                <a:solidFill>
                  <a:srgbClr val="333333"/>
                </a:solidFill>
                <a:effectLst/>
                <a:latin typeface="Spoqa Han Sans"/>
              </a:rPr>
              <a:t>4.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Spoqa Han Sans"/>
              </a:rPr>
              <a:t>선호도 행렬 </a:t>
            </a:r>
            <a:r>
              <a:rPr lang="en-US" altLang="ko-KR" sz="3600" b="1" i="0" dirty="0">
                <a:solidFill>
                  <a:srgbClr val="333333"/>
                </a:solidFill>
                <a:effectLst/>
                <a:latin typeface="Spoqa Han Sans"/>
              </a:rPr>
              <a:t>P </a:t>
            </a:r>
            <a:r>
              <a:rPr lang="ko-KR" altLang="en-US" sz="3600" b="1" i="0" dirty="0">
                <a:solidFill>
                  <a:srgbClr val="333333"/>
                </a:solidFill>
                <a:effectLst/>
                <a:latin typeface="Spoqa Han Sans"/>
              </a:rPr>
              <a:t>설정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6A93642-25BD-4471-A422-0159119E951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CE8EB0-9971-4B9A-B33D-BD84C10C78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03208"/>
            <a:ext cx="4248675" cy="161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51B61B-2223-4C6F-80E5-BF2022BC3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671" y="1844557"/>
            <a:ext cx="5633256" cy="42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174</Words>
  <Application>Microsoft Macintosh PowerPoint</Application>
  <PresentationFormat>와이드스크린</PresentationFormat>
  <Paragraphs>55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-apple-system</vt:lpstr>
      <vt:lpstr>맑은 고딕</vt:lpstr>
      <vt:lpstr>Noto Sans KR</vt:lpstr>
      <vt:lpstr>Spoqa Han Sans</vt:lpstr>
      <vt:lpstr>Arial</vt:lpstr>
      <vt:lpstr>Wingdings</vt:lpstr>
      <vt:lpstr>Office 테마</vt:lpstr>
      <vt:lpstr>PowerPoint 프레젠테이션</vt:lpstr>
      <vt:lpstr>Collaborative Filtering for Implicit Feedback Datasets</vt:lpstr>
      <vt:lpstr>Previous work</vt:lpstr>
      <vt:lpstr>User item matrix</vt:lpstr>
      <vt:lpstr>ALS  Model</vt:lpstr>
      <vt:lpstr>1. 학습 파라미터 초기화</vt:lpstr>
      <vt:lpstr>2. 학습용 평점 데이터 설정</vt:lpstr>
      <vt:lpstr>3. 사용자와 아이템의 Latent Factor Matrix를 초기화</vt:lpstr>
      <vt:lpstr>4. 선호도 행렬 P 설정</vt:lpstr>
      <vt:lpstr>5. 신뢰도 행렬 C 설정</vt:lpstr>
      <vt:lpstr>6. Loss Function 설정</vt:lpstr>
      <vt:lpstr> 7. Optimizer 설정</vt:lpstr>
      <vt:lpstr>8. 학습</vt:lpstr>
      <vt:lpstr>9. 학습 결과 분석 및 시각화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이 승주</cp:lastModifiedBy>
  <cp:revision>139</cp:revision>
  <dcterms:created xsi:type="dcterms:W3CDTF">2021-06-28T08:46:54Z</dcterms:created>
  <dcterms:modified xsi:type="dcterms:W3CDTF">2021-09-07T08:16:48Z</dcterms:modified>
  <cp:version>1000.0000.01</cp:version>
</cp:coreProperties>
</file>