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4" r:id="rId5"/>
    <p:sldId id="261" r:id="rId6"/>
    <p:sldId id="265" r:id="rId7"/>
    <p:sldId id="269" r:id="rId8"/>
    <p:sldId id="267" r:id="rId9"/>
    <p:sldId id="271" r:id="rId10"/>
    <p:sldId id="266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6600"/>
    <a:srgbClr val="5C8717"/>
    <a:srgbClr val="004F9E"/>
    <a:srgbClr val="F2F2F2"/>
    <a:srgbClr val="C2EDFE"/>
    <a:srgbClr val="FFFFFF"/>
    <a:srgbClr val="C000C0"/>
    <a:srgbClr val="820FB5"/>
    <a:srgbClr val="BA4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69835" autoAdjust="0"/>
  </p:normalViewPr>
  <p:slideViewPr>
    <p:cSldViewPr snapToGrid="0">
      <p:cViewPr varScale="1">
        <p:scale>
          <a:sx n="75" d="100"/>
          <a:sy n="75" d="100"/>
        </p:scale>
        <p:origin x="168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2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1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6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7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8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6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3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1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eeexplore.ieee.org/xpl/conhome/4781077/procee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B01FC1-955B-490B-AF87-13EAFFB7B90C}"/>
              </a:ext>
            </a:extLst>
          </p:cNvPr>
          <p:cNvSpPr/>
          <p:nvPr/>
        </p:nvSpPr>
        <p:spPr>
          <a:xfrm>
            <a:off x="1819550" y="1801871"/>
            <a:ext cx="8552900" cy="27226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59459D-83D8-4415-B7B0-D078092631FC}"/>
              </a:ext>
            </a:extLst>
          </p:cNvPr>
          <p:cNvSpPr txBox="1">
            <a:spLocks/>
          </p:cNvSpPr>
          <p:nvPr/>
        </p:nvSpPr>
        <p:spPr>
          <a:xfrm>
            <a:off x="1524000" y="18018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b="1" dirty="0"/>
              <a:t>Monthly thing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추천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C7CE-F902-134C-9F63-EDD5334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88016DF-13AD-3845-888D-8AB42CE0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Experiments : </a:t>
            </a:r>
            <a:r>
              <a:rPr kumimoji="1" lang="en-US" altLang="ko-Kore-KR" sz="4000" b="1" dirty="0"/>
              <a:t>Is Deep Learning Helpful? 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11970-503E-6140-AC53-A7055DE5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0" y="1403818"/>
            <a:ext cx="8981139" cy="47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C7CE-F902-134C-9F63-EDD5334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88016DF-13AD-3845-888D-8AB42CE0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NEXT PLAN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FEB21-4D56-D440-B84D-79A55B5642C4}"/>
              </a:ext>
            </a:extLst>
          </p:cNvPr>
          <p:cNvSpPr txBox="1"/>
          <p:nvPr/>
        </p:nvSpPr>
        <p:spPr>
          <a:xfrm>
            <a:off x="1398494" y="2044005"/>
            <a:ext cx="93950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NEUMF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Model </a:t>
            </a:r>
            <a:r>
              <a:rPr kumimoji="1" lang="en-US" altLang="ko-KR" sz="2400" dirty="0"/>
              <a:t>learning from </a:t>
            </a:r>
            <a:r>
              <a:rPr kumimoji="1" lang="en-US" altLang="ko-KR" sz="2400" dirty="0" err="1"/>
              <a:t>Monthlything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Implicit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ALS Model </a:t>
            </a:r>
            <a:r>
              <a:rPr kumimoji="1" lang="en-US" altLang="ko-KR" sz="2400" dirty="0"/>
              <a:t>learning from </a:t>
            </a:r>
            <a:r>
              <a:rPr kumimoji="1" lang="en-US" altLang="ko-KR" sz="2400" dirty="0" err="1"/>
              <a:t>Monthlything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Implicit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u="sng" dirty="0"/>
              <a:t>Comparison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5970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601A5B0-B6AE-AC42-9849-37A78B41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ALS Model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A214D-A234-7941-B8DC-D4A38458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726199"/>
            <a:ext cx="8674100" cy="1892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AED59F-14DB-5849-B0FD-57C00B27069C}"/>
              </a:ext>
            </a:extLst>
          </p:cNvPr>
          <p:cNvSpPr/>
          <p:nvPr/>
        </p:nvSpPr>
        <p:spPr>
          <a:xfrm>
            <a:off x="1758950" y="5031353"/>
            <a:ext cx="8756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333333"/>
                </a:solidFill>
                <a:latin typeface="Arial" panose="020B0604020202020204" pitchFamily="34" charset="0"/>
              </a:rPr>
              <a:t>Published in: </a:t>
            </a:r>
            <a:r>
              <a:rPr lang="en" altLang="ko-Kore-KR" dirty="0">
                <a:solidFill>
                  <a:srgbClr val="006699"/>
                </a:solidFill>
                <a:latin typeface="Arial" panose="020B0604020202020204" pitchFamily="34" charset="0"/>
                <a:hlinkClick r:id="rId4"/>
              </a:rPr>
              <a:t>2008 Eighth IEEE International Conference on Data Mining</a:t>
            </a:r>
            <a:r>
              <a:rPr lang="en" altLang="ko-Kore-KR" dirty="0">
                <a:solidFill>
                  <a:srgbClr val="006699"/>
                </a:solidFill>
                <a:latin typeface="Arial" panose="020B0604020202020204" pitchFamily="34" charset="0"/>
              </a:rPr>
              <a:t> (ICDM)</a:t>
            </a:r>
            <a:endParaRPr lang="ko-Kore-KR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DFE2017-6AD3-BC45-A5EA-CD8647EC7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976" y="3837724"/>
            <a:ext cx="6456045" cy="9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AB39924-5A26-784E-86BB-23F0FC3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Neural Collaborative Filtering (NCF)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125E95-259B-2344-A71D-8BD1B28C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66" y="1798367"/>
            <a:ext cx="8018463" cy="25552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43ECFB-01CB-E74D-9A41-2DBC5415DB42}"/>
              </a:ext>
            </a:extLst>
          </p:cNvPr>
          <p:cNvSpPr/>
          <p:nvPr/>
        </p:nvSpPr>
        <p:spPr>
          <a:xfrm>
            <a:off x="2439190" y="4602728"/>
            <a:ext cx="7313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333333"/>
                </a:solidFill>
                <a:latin typeface="Arial" panose="020B0604020202020204" pitchFamily="34" charset="0"/>
              </a:rPr>
              <a:t>Published in: </a:t>
            </a:r>
            <a:r>
              <a:rPr lang="en" altLang="ko-Kore-KR" dirty="0">
                <a:solidFill>
                  <a:srgbClr val="006699"/>
                </a:solidFill>
                <a:latin typeface="Arial" panose="020B0604020202020204" pitchFamily="34" charset="0"/>
              </a:rPr>
              <a:t> </a:t>
            </a:r>
            <a:r>
              <a:rPr lang="en" altLang="ko-Kore-KR" u="sng" dirty="0">
                <a:solidFill>
                  <a:schemeClr val="accent5">
                    <a:lumMod val="75000"/>
                  </a:schemeClr>
                </a:solidFill>
              </a:rPr>
              <a:t>International World Wide Web Conference </a:t>
            </a:r>
            <a:r>
              <a:rPr lang="en" altLang="ko-Kore-KR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(WWW)</a:t>
            </a:r>
            <a:endParaRPr lang="ko-Kore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A16F-C30B-BA48-94D6-2C96DB7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3FC914-62F0-F84D-B241-1D92869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Learning from Implicit Data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F0E72-436D-444A-8E4A-162719B4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21" y="1946694"/>
            <a:ext cx="8554357" cy="2361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CC641E-4B07-E54A-B7CD-A7452CE8679E}"/>
                  </a:ext>
                </a:extLst>
              </p:cNvPr>
              <p:cNvSpPr txBox="1"/>
              <p:nvPr/>
            </p:nvSpPr>
            <p:spPr>
              <a:xfrm>
                <a:off x="1631576" y="4159624"/>
                <a:ext cx="93950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Interaction</a:t>
                </a:r>
                <a:r>
                  <a:rPr kumimoji="1" lang="ko-Kore-KR" altLang="en-US" sz="2400" b="1" dirty="0"/>
                  <a:t>의</a:t>
                </a:r>
                <a:r>
                  <a:rPr kumimoji="1" lang="ko-KR" altLang="en-US" sz="2400" b="1" dirty="0"/>
                  <a:t> 여부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0</a:t>
                </a:r>
                <a:r>
                  <a:rPr kumimoji="1" lang="ko-KR" altLang="en-US" sz="2400" dirty="0"/>
                  <a:t> 또는 </a:t>
                </a:r>
                <a:r>
                  <a:rPr kumimoji="1" lang="en-US" altLang="ko-KR" sz="2400" dirty="0"/>
                  <a:t>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Interaction function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정의하고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user</a:t>
                </a:r>
                <a:r>
                  <a:rPr kumimoji="1" lang="ko-KR" altLang="en-US" sz="2400" dirty="0"/>
                  <a:t>와 </a:t>
                </a:r>
                <a:r>
                  <a:rPr kumimoji="1" lang="en-US" altLang="ko-KR" sz="2400" dirty="0"/>
                  <a:t>item</a:t>
                </a:r>
                <a:r>
                  <a:rPr kumimoji="1" lang="ko-KR" altLang="en-US" sz="2400" dirty="0"/>
                  <a:t>간 </a:t>
                </a:r>
                <a:r>
                  <a:rPr kumimoji="1" lang="en-US" altLang="ko-KR" sz="2400" dirty="0"/>
                  <a:t>interaction</a:t>
                </a:r>
                <a:r>
                  <a:rPr kumimoji="1" lang="ko-KR" altLang="en-US" sz="2400" dirty="0"/>
                  <a:t>이 있는지 확률을 예측하는 문제</a:t>
                </a:r>
                <a:endParaRPr kumimoji="1"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CC641E-4B07-E54A-B7CD-A7452CE8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76" y="4159624"/>
                <a:ext cx="9395012" cy="1384995"/>
              </a:xfrm>
              <a:prstGeom prst="rect">
                <a:avLst/>
              </a:prstGeom>
              <a:blipFill>
                <a:blip r:embed="rId4"/>
                <a:stretch>
                  <a:fillRect l="-945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 descr="page5image18143616">
            <a:extLst>
              <a:ext uri="{FF2B5EF4-FFF2-40B4-BE49-F238E27FC236}">
                <a16:creationId xmlns:a16="http://schemas.microsoft.com/office/drawing/2014/main" id="{29C33275-054C-A248-B2F4-1C972A88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4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5image32755568">
            <a:extLst>
              <a:ext uri="{FF2B5EF4-FFF2-40B4-BE49-F238E27FC236}">
                <a16:creationId xmlns:a16="http://schemas.microsoft.com/office/drawing/2014/main" id="{2EDD0D5D-70EF-7941-9004-9A1DB216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6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5image32745840">
            <a:extLst>
              <a:ext uri="{FF2B5EF4-FFF2-40B4-BE49-F238E27FC236}">
                <a16:creationId xmlns:a16="http://schemas.microsoft.com/office/drawing/2014/main" id="{BD4F15E3-4898-C745-9342-116DD2DB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5image32652320">
            <a:extLst>
              <a:ext uri="{FF2B5EF4-FFF2-40B4-BE49-F238E27FC236}">
                <a16:creationId xmlns:a16="http://schemas.microsoft.com/office/drawing/2014/main" id="{1F4BEE97-87AB-BC4D-8A0B-4B38F6D7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4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age5image32645456">
            <a:extLst>
              <a:ext uri="{FF2B5EF4-FFF2-40B4-BE49-F238E27FC236}">
                <a16:creationId xmlns:a16="http://schemas.microsoft.com/office/drawing/2014/main" id="{592E2D41-28A7-3645-B72B-FC8E1EA1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ge5image32646704">
            <a:extLst>
              <a:ext uri="{FF2B5EF4-FFF2-40B4-BE49-F238E27FC236}">
                <a16:creationId xmlns:a16="http://schemas.microsoft.com/office/drawing/2014/main" id="{4577AF39-8016-0B49-9C80-A1296459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ge5image32651072">
            <a:extLst>
              <a:ext uri="{FF2B5EF4-FFF2-40B4-BE49-F238E27FC236}">
                <a16:creationId xmlns:a16="http://schemas.microsoft.com/office/drawing/2014/main" id="{DA3B17CB-3A50-1342-9A09-F95E6DEC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age5image32646496">
            <a:extLst>
              <a:ext uri="{FF2B5EF4-FFF2-40B4-BE49-F238E27FC236}">
                <a16:creationId xmlns:a16="http://schemas.microsoft.com/office/drawing/2014/main" id="{7BDFBF04-88BA-4141-A5A8-E3EABC98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page5image32646288">
            <a:extLst>
              <a:ext uri="{FF2B5EF4-FFF2-40B4-BE49-F238E27FC236}">
                <a16:creationId xmlns:a16="http://schemas.microsoft.com/office/drawing/2014/main" id="{9A3701B3-04BC-3849-BD06-33F5976B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ge5image32644832">
            <a:extLst>
              <a:ext uri="{FF2B5EF4-FFF2-40B4-BE49-F238E27FC236}">
                <a16:creationId xmlns:a16="http://schemas.microsoft.com/office/drawing/2014/main" id="{A732B13F-B188-2149-A684-882F1073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page5image32644624">
            <a:extLst>
              <a:ext uri="{FF2B5EF4-FFF2-40B4-BE49-F238E27FC236}">
                <a16:creationId xmlns:a16="http://schemas.microsoft.com/office/drawing/2014/main" id="{B8F11A59-5070-094C-AA81-AA381DBD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age5image32644416">
            <a:extLst>
              <a:ext uri="{FF2B5EF4-FFF2-40B4-BE49-F238E27FC236}">
                <a16:creationId xmlns:a16="http://schemas.microsoft.com/office/drawing/2014/main" id="{9578E6D9-0D21-F246-AD22-78CFD2858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page5image32645040">
            <a:extLst>
              <a:ext uri="{FF2B5EF4-FFF2-40B4-BE49-F238E27FC236}">
                <a16:creationId xmlns:a16="http://schemas.microsoft.com/office/drawing/2014/main" id="{04CD99EF-B51C-7D42-B566-4F61DA49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age5image32548192">
            <a:extLst>
              <a:ext uri="{FF2B5EF4-FFF2-40B4-BE49-F238E27FC236}">
                <a16:creationId xmlns:a16="http://schemas.microsoft.com/office/drawing/2014/main" id="{580AF331-F752-F047-B877-7FB0C87B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4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page5image32546736">
            <a:extLst>
              <a:ext uri="{FF2B5EF4-FFF2-40B4-BE49-F238E27FC236}">
                <a16:creationId xmlns:a16="http://schemas.microsoft.com/office/drawing/2014/main" id="{124D7BBE-F523-2048-BB5F-63BEC175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Collaborative Filtering(2) - 알고리즘 및 결과">
            <a:extLst>
              <a:ext uri="{FF2B5EF4-FFF2-40B4-BE49-F238E27FC236}">
                <a16:creationId xmlns:a16="http://schemas.microsoft.com/office/drawing/2014/main" id="{FA7F131F-F551-AC4B-97AE-C5AFA50A6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93" y="1690688"/>
            <a:ext cx="6956425" cy="40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1BD0A-BB71-9A4E-8278-F9294A9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F6DCD1-0FB4-D046-8D55-E114CF91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Neural Collaborative Filtering (NCF)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3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User-Item Interaction Matrix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051B-C53C-0444-9B5B-03810631D4C3}"/>
              </a:ext>
            </a:extLst>
          </p:cNvPr>
          <p:cNvSpPr txBox="1"/>
          <p:nvPr/>
        </p:nvSpPr>
        <p:spPr>
          <a:xfrm>
            <a:off x="6593085" y="2194706"/>
            <a:ext cx="4922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User-Item Matrix</a:t>
            </a:r>
            <a:r>
              <a:rPr kumimoji="1" lang="ko-KR" altLang="en-US" sz="2400" b="1" dirty="0"/>
              <a:t>의 한계</a:t>
            </a:r>
            <a:endParaRPr kumimoji="1" lang="en-US" altLang="ko-KR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U4-&gt; U1&gt;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U3&gt;U2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P4-&gt; P1&gt;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P2&gt;P3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복잡한 관계를 </a:t>
            </a:r>
            <a:r>
              <a:rPr kumimoji="1" lang="en-US" altLang="ko-KR" sz="2000" dirty="0"/>
              <a:t>Low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dimension</a:t>
            </a:r>
            <a:r>
              <a:rPr kumimoji="1" lang="ko-KR" altLang="en-US" sz="2000" dirty="0"/>
              <a:t>에 표현하면서 문제 발생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Nonlinear</a:t>
            </a:r>
            <a:r>
              <a:rPr kumimoji="1" lang="ko-KR" altLang="en-US" sz="2400" b="1" dirty="0"/>
              <a:t>한 </a:t>
            </a:r>
            <a:r>
              <a:rPr kumimoji="1" lang="en-US" altLang="ko-KR" sz="2400" b="1" dirty="0"/>
              <a:t>Neural Network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사용</a:t>
            </a:r>
            <a:r>
              <a:rPr kumimoji="1" lang="ko-KR" altLang="en-US" sz="2400" dirty="0"/>
              <a:t>해서 복잡한 상관관계 표현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기존 </a:t>
            </a:r>
            <a:r>
              <a:rPr kumimoji="1" lang="en-US" altLang="ko-KR" sz="2000" dirty="0"/>
              <a:t>linear MF</a:t>
            </a:r>
            <a:r>
              <a:rPr kumimoji="1" lang="ko-KR" altLang="en-US" sz="2000" dirty="0"/>
              <a:t>의 한계 보완</a:t>
            </a:r>
            <a:r>
              <a:rPr kumimoji="1" lang="en-US" altLang="ko-KR" sz="2000" dirty="0"/>
              <a:t>)</a:t>
            </a:r>
            <a:endParaRPr kumimoji="1" lang="en-US" altLang="ko-KR" sz="2400" dirty="0"/>
          </a:p>
        </p:txBody>
      </p:sp>
      <p:pic>
        <p:nvPicPr>
          <p:cNvPr id="4100" name="Picture 4" descr="page5image32645456">
            <a:extLst>
              <a:ext uri="{FF2B5EF4-FFF2-40B4-BE49-F238E27FC236}">
                <a16:creationId xmlns:a16="http://schemas.microsoft.com/office/drawing/2014/main" id="{53C9BAAA-C586-D040-8AE0-273F66D3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D0D744-A0A2-074B-98CB-24E381BE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18"/>
            <a:ext cx="5593520" cy="37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C139-0BBA-6E4F-81B3-E323D8E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Neural Matrix Factorization Model</a:t>
            </a:r>
            <a:br>
              <a:rPr kumimoji="1" lang="en-US" altLang="ko-Kore-KR" b="1" dirty="0"/>
            </a:br>
            <a:r>
              <a:rPr kumimoji="1" lang="en-US" altLang="ko-KR" sz="3600" b="1" dirty="0"/>
              <a:t>(Fusion of GMF and MLP)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188A7-7595-BB4B-855F-48CDA03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517FB032-B709-4D44-92C7-D026382B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3800"/>
            <a:ext cx="7456487" cy="45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2BF4D2-6C46-E340-A3E7-7533DDDE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438" y="1984200"/>
            <a:ext cx="4389848" cy="132556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CCE6885-DA45-BA40-81DB-5E9A184D3088}"/>
              </a:ext>
            </a:extLst>
          </p:cNvPr>
          <p:cNvSpPr/>
          <p:nvPr/>
        </p:nvSpPr>
        <p:spPr>
          <a:xfrm>
            <a:off x="7310438" y="1965201"/>
            <a:ext cx="4519612" cy="1387425"/>
          </a:xfrm>
          <a:prstGeom prst="frame">
            <a:avLst>
              <a:gd name="adj1" fmla="val 27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D360-7AFE-6E43-A90B-85F5C3F7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Experiments : </a:t>
            </a:r>
            <a:r>
              <a:rPr lang="en" altLang="ko-Kore-KR" sz="4000" b="1" dirty="0"/>
              <a:t>Performance Comparison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35EE3-531E-C544-8D2B-FFC310D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83EF8-1D52-A149-AD00-3621BEEF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4" y="1539495"/>
            <a:ext cx="8175812" cy="45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968E-C015-7E41-BE1B-B8C7853F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Log Loss with Negative Sampling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7F3AE-DA0C-394A-A251-7FE5CEF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71A80-C902-5540-BAB6-17C94A1C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49" y="1535293"/>
            <a:ext cx="8243701" cy="44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182</Words>
  <Application>Microsoft Macintosh PowerPoint</Application>
  <PresentationFormat>와이드스크린</PresentationFormat>
  <Paragraphs>46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ALS Model</vt:lpstr>
      <vt:lpstr>Neural Collaborative Filtering (NCF)</vt:lpstr>
      <vt:lpstr>Learning from Implicit Data</vt:lpstr>
      <vt:lpstr>Neural Collaborative Filtering (NCF)</vt:lpstr>
      <vt:lpstr>User-Item Interaction Matrix</vt:lpstr>
      <vt:lpstr>Neural Matrix Factorization Model (Fusion of GMF and MLP)</vt:lpstr>
      <vt:lpstr>Experiments : Performance Comparison</vt:lpstr>
      <vt:lpstr>Log Loss with Negative Sampling</vt:lpstr>
      <vt:lpstr>Experiments : Is Deep Learning Helpful? </vt:lpstr>
      <vt:lpstr>NEXT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155</cp:revision>
  <dcterms:created xsi:type="dcterms:W3CDTF">2021-06-28T08:46:54Z</dcterms:created>
  <dcterms:modified xsi:type="dcterms:W3CDTF">2021-11-06T08:32:27Z</dcterms:modified>
</cp:coreProperties>
</file>