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5" r:id="rId4"/>
    <p:sldId id="276" r:id="rId5"/>
    <p:sldId id="280" r:id="rId6"/>
    <p:sldId id="277" r:id="rId7"/>
    <p:sldId id="271" r:id="rId8"/>
    <p:sldId id="278" r:id="rId9"/>
    <p:sldId id="282" r:id="rId10"/>
    <p:sldId id="283" r:id="rId11"/>
    <p:sldId id="284" r:id="rId12"/>
    <p:sldId id="285" r:id="rId13"/>
    <p:sldId id="279" r:id="rId14"/>
    <p:sldId id="274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주" initials="이" lastIdx="2" clrIdx="0">
    <p:extLst>
      <p:ext uri="{19B8F6BF-5375-455C-9EA6-DF929625EA0E}">
        <p15:presenceInfo xmlns:p15="http://schemas.microsoft.com/office/powerpoint/2012/main" userId="S::12174830@office.inha.ac.kr::e2191b4a-2c29-4155-ba7a-580a6b8707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FF2CC"/>
    <a:srgbClr val="669900"/>
    <a:srgbClr val="006600"/>
    <a:srgbClr val="5C8717"/>
    <a:srgbClr val="004F9E"/>
    <a:srgbClr val="F2F2F2"/>
    <a:srgbClr val="C2EDFE"/>
    <a:srgbClr val="FFFFFF"/>
    <a:srgbClr val="C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 autoAdjust="0"/>
    <p:restoredTop sz="57645" autoAdjust="0"/>
  </p:normalViewPr>
  <p:slideViewPr>
    <p:cSldViewPr snapToGrid="0">
      <p:cViewPr varScale="1">
        <p:scale>
          <a:sx n="70" d="100"/>
          <a:sy n="70" d="100"/>
        </p:scale>
        <p:origin x="214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uduuman/Downloads/&#4355;&#4457;&#4369;&#446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uduuman/Downloads/&#4355;&#4457;&#4369;&#446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rmse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not crawling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Sheet1!$B$7:$B$17</c:f>
              <c:strCache>
                <c:ptCount val="11"/>
                <c:pt idx="0">
                  <c:v>SVD</c:v>
                </c:pt>
                <c:pt idx="1">
                  <c:v>SVDpp</c:v>
                </c:pt>
                <c:pt idx="2">
                  <c:v>NMF</c:v>
                </c:pt>
                <c:pt idx="3">
                  <c:v>SlopOne</c:v>
                </c:pt>
                <c:pt idx="4">
                  <c:v>BaselineOnly</c:v>
                </c:pt>
                <c:pt idx="5">
                  <c:v>KNNBaseline</c:v>
                </c:pt>
                <c:pt idx="6">
                  <c:v>KNNBasic</c:v>
                </c:pt>
                <c:pt idx="7">
                  <c:v>KNNWithMeans</c:v>
                </c:pt>
                <c:pt idx="8">
                  <c:v>KNNWithZScore</c:v>
                </c:pt>
                <c:pt idx="9">
                  <c:v>CoClustering</c:v>
                </c:pt>
                <c:pt idx="10">
                  <c:v>NormalPredictor</c:v>
                </c:pt>
              </c:strCache>
            </c:strRef>
          </c:cat>
          <c:val>
            <c:numRef>
              <c:f>Sheet1!$C$7:$C$17</c:f>
              <c:numCache>
                <c:formatCode>General</c:formatCode>
                <c:ptCount val="11"/>
                <c:pt idx="0">
                  <c:v>0.77550699999999995</c:v>
                </c:pt>
                <c:pt idx="1">
                  <c:v>0.77065700000000004</c:v>
                </c:pt>
                <c:pt idx="2">
                  <c:v>0.84105399999999997</c:v>
                </c:pt>
                <c:pt idx="3">
                  <c:v>0.87349200000000005</c:v>
                </c:pt>
                <c:pt idx="4">
                  <c:v>0.78499399999999997</c:v>
                </c:pt>
                <c:pt idx="5">
                  <c:v>0.81955599999999995</c:v>
                </c:pt>
                <c:pt idx="6">
                  <c:v>0.84456900000000001</c:v>
                </c:pt>
                <c:pt idx="7">
                  <c:v>0.83179800000000004</c:v>
                </c:pt>
                <c:pt idx="8">
                  <c:v>0.84388600000000002</c:v>
                </c:pt>
                <c:pt idx="9">
                  <c:v>0.87214800000000003</c:v>
                </c:pt>
                <c:pt idx="10">
                  <c:v>1.1357729999999999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C-BF4D-9E85-C2AF721B512A}"/>
            </c:ext>
          </c:extLst>
        </c:ser>
        <c:ser>
          <c:idx val="1"/>
          <c:order val="1"/>
          <c:tx>
            <c:strRef>
              <c:f>Sheet1!$D$6</c:f>
              <c:strCache>
                <c:ptCount val="1"/>
                <c:pt idx="0">
                  <c:v>all crawling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Sheet1!$B$7:$B$17</c:f>
              <c:strCache>
                <c:ptCount val="11"/>
                <c:pt idx="0">
                  <c:v>SVD</c:v>
                </c:pt>
                <c:pt idx="1">
                  <c:v>SVDpp</c:v>
                </c:pt>
                <c:pt idx="2">
                  <c:v>NMF</c:v>
                </c:pt>
                <c:pt idx="3">
                  <c:v>SlopOne</c:v>
                </c:pt>
                <c:pt idx="4">
                  <c:v>BaselineOnly</c:v>
                </c:pt>
                <c:pt idx="5">
                  <c:v>KNNBaseline</c:v>
                </c:pt>
                <c:pt idx="6">
                  <c:v>KNNBasic</c:v>
                </c:pt>
                <c:pt idx="7">
                  <c:v>KNNWithMeans</c:v>
                </c:pt>
                <c:pt idx="8">
                  <c:v>KNNWithZScore</c:v>
                </c:pt>
                <c:pt idx="9">
                  <c:v>CoClustering</c:v>
                </c:pt>
                <c:pt idx="10">
                  <c:v>NormalPredictor</c:v>
                </c:pt>
              </c:strCache>
            </c:strRef>
          </c:cat>
          <c:val>
            <c:numRef>
              <c:f>Sheet1!$D$7:$D$17</c:f>
              <c:numCache>
                <c:formatCode>General</c:formatCode>
                <c:ptCount val="11"/>
                <c:pt idx="0">
                  <c:v>0.59702900000000003</c:v>
                </c:pt>
                <c:pt idx="1">
                  <c:v>0.59569799999999995</c:v>
                </c:pt>
                <c:pt idx="2">
                  <c:v>0.75860799999999995</c:v>
                </c:pt>
                <c:pt idx="3">
                  <c:v>0.64532699999999998</c:v>
                </c:pt>
                <c:pt idx="4">
                  <c:v>0.59363900000000003</c:v>
                </c:pt>
                <c:pt idx="5">
                  <c:v>0.58642000000000005</c:v>
                </c:pt>
                <c:pt idx="6">
                  <c:v>0.59002699999999997</c:v>
                </c:pt>
                <c:pt idx="7">
                  <c:v>0.64118299999999995</c:v>
                </c:pt>
                <c:pt idx="8">
                  <c:v>0.64206300000000005</c:v>
                </c:pt>
                <c:pt idx="9">
                  <c:v>0.65871599999999997</c:v>
                </c:pt>
                <c:pt idx="10">
                  <c:v>0.762845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7C-BF4D-9E85-C2AF721B512A}"/>
            </c:ext>
          </c:extLst>
        </c:ser>
        <c:ser>
          <c:idx val="2"/>
          <c:order val="2"/>
          <c:tx>
            <c:strRef>
              <c:f>Sheet1!$E$6</c:f>
              <c:strCache>
                <c:ptCount val="1"/>
                <c:pt idx="0">
                  <c:v>통합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Sheet1!$B$7:$B$17</c:f>
              <c:strCache>
                <c:ptCount val="11"/>
                <c:pt idx="0">
                  <c:v>SVD</c:v>
                </c:pt>
                <c:pt idx="1">
                  <c:v>SVDpp</c:v>
                </c:pt>
                <c:pt idx="2">
                  <c:v>NMF</c:v>
                </c:pt>
                <c:pt idx="3">
                  <c:v>SlopOne</c:v>
                </c:pt>
                <c:pt idx="4">
                  <c:v>BaselineOnly</c:v>
                </c:pt>
                <c:pt idx="5">
                  <c:v>KNNBaseline</c:v>
                </c:pt>
                <c:pt idx="6">
                  <c:v>KNNBasic</c:v>
                </c:pt>
                <c:pt idx="7">
                  <c:v>KNNWithMeans</c:v>
                </c:pt>
                <c:pt idx="8">
                  <c:v>KNNWithZScore</c:v>
                </c:pt>
                <c:pt idx="9">
                  <c:v>CoClustering</c:v>
                </c:pt>
                <c:pt idx="10">
                  <c:v>NormalPredictor</c:v>
                </c:pt>
              </c:strCache>
            </c:strRef>
          </c:cat>
          <c:val>
            <c:numRef>
              <c:f>Sheet1!$E$7:$E$17</c:f>
              <c:numCache>
                <c:formatCode>General</c:formatCode>
                <c:ptCount val="11"/>
                <c:pt idx="0">
                  <c:v>0.428286</c:v>
                </c:pt>
                <c:pt idx="1">
                  <c:v>0.41671200000000003</c:v>
                </c:pt>
                <c:pt idx="2">
                  <c:v>0.46325100000000002</c:v>
                </c:pt>
                <c:pt idx="3">
                  <c:v>0.489537</c:v>
                </c:pt>
                <c:pt idx="4">
                  <c:v>0.42722199999999999</c:v>
                </c:pt>
                <c:pt idx="5">
                  <c:v>0.43675599999999998</c:v>
                </c:pt>
                <c:pt idx="6">
                  <c:v>0.47535500000000003</c:v>
                </c:pt>
                <c:pt idx="7">
                  <c:v>0.46476400000000001</c:v>
                </c:pt>
                <c:pt idx="8">
                  <c:v>0.46865600000000002</c:v>
                </c:pt>
                <c:pt idx="9">
                  <c:v>0.46550999999999998</c:v>
                </c:pt>
                <c:pt idx="10">
                  <c:v>0.72057300000000002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7C-BF4D-9E85-C2AF721B5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9732240"/>
        <c:axId val="669735760"/>
      </c:barChart>
      <c:catAx>
        <c:axId val="66973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69735760"/>
        <c:crosses val="autoZero"/>
        <c:auto val="1"/>
        <c:lblAlgn val="ctr"/>
        <c:lblOffset val="100"/>
        <c:noMultiLvlLbl val="0"/>
      </c:catAx>
      <c:valAx>
        <c:axId val="66973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6973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mae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Sheet1!$C$20</c:f>
              <c:strCache>
                <c:ptCount val="1"/>
                <c:pt idx="0">
                  <c:v>not crawling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Sheet1!$B$21:$B$31</c:f>
              <c:strCache>
                <c:ptCount val="11"/>
                <c:pt idx="0">
                  <c:v>SVD</c:v>
                </c:pt>
                <c:pt idx="1">
                  <c:v>SVDpp</c:v>
                </c:pt>
                <c:pt idx="2">
                  <c:v>NMF</c:v>
                </c:pt>
                <c:pt idx="3">
                  <c:v>SlopOne</c:v>
                </c:pt>
                <c:pt idx="4">
                  <c:v>BaselineOnly</c:v>
                </c:pt>
                <c:pt idx="5">
                  <c:v>KNNBaseline</c:v>
                </c:pt>
                <c:pt idx="6">
                  <c:v>KNNBasic</c:v>
                </c:pt>
                <c:pt idx="7">
                  <c:v>KNNWithMeans</c:v>
                </c:pt>
                <c:pt idx="8">
                  <c:v>KNNWithZScore</c:v>
                </c:pt>
                <c:pt idx="9">
                  <c:v>CoClustering</c:v>
                </c:pt>
                <c:pt idx="10">
                  <c:v>NormalPredictor</c:v>
                </c:pt>
              </c:strCache>
            </c:strRef>
          </c:cat>
          <c:val>
            <c:numRef>
              <c:f>Sheet1!$C$21:$C$31</c:f>
              <c:numCache>
                <c:formatCode>General</c:formatCode>
                <c:ptCount val="11"/>
                <c:pt idx="0">
                  <c:v>0.59289700000000001</c:v>
                </c:pt>
                <c:pt idx="1">
                  <c:v>0.58855800000000003</c:v>
                </c:pt>
                <c:pt idx="2">
                  <c:v>0.67235999999999996</c:v>
                </c:pt>
                <c:pt idx="3">
                  <c:v>0.647146</c:v>
                </c:pt>
                <c:pt idx="4">
                  <c:v>0.78499399999999997</c:v>
                </c:pt>
                <c:pt idx="5">
                  <c:v>0.61751199999999995</c:v>
                </c:pt>
                <c:pt idx="6">
                  <c:v>0.648393</c:v>
                </c:pt>
                <c:pt idx="7">
                  <c:v>0.61224599999999996</c:v>
                </c:pt>
                <c:pt idx="8">
                  <c:v>0.63029299999999999</c:v>
                </c:pt>
                <c:pt idx="9">
                  <c:v>0.69007399999999997</c:v>
                </c:pt>
                <c:pt idx="10">
                  <c:v>0.87444299999999997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0-554E-AAAA-7194890B89B4}"/>
            </c:ext>
          </c:extLst>
        </c:ser>
        <c:ser>
          <c:idx val="1"/>
          <c:order val="1"/>
          <c:tx>
            <c:strRef>
              <c:f>Sheet1!$D$20</c:f>
              <c:strCache>
                <c:ptCount val="1"/>
                <c:pt idx="0">
                  <c:v>all crawling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Sheet1!$B$21:$B$31</c:f>
              <c:strCache>
                <c:ptCount val="11"/>
                <c:pt idx="0">
                  <c:v>SVD</c:v>
                </c:pt>
                <c:pt idx="1">
                  <c:v>SVDpp</c:v>
                </c:pt>
                <c:pt idx="2">
                  <c:v>NMF</c:v>
                </c:pt>
                <c:pt idx="3">
                  <c:v>SlopOne</c:v>
                </c:pt>
                <c:pt idx="4">
                  <c:v>BaselineOnly</c:v>
                </c:pt>
                <c:pt idx="5">
                  <c:v>KNNBaseline</c:v>
                </c:pt>
                <c:pt idx="6">
                  <c:v>KNNBasic</c:v>
                </c:pt>
                <c:pt idx="7">
                  <c:v>KNNWithMeans</c:v>
                </c:pt>
                <c:pt idx="8">
                  <c:v>KNNWithZScore</c:v>
                </c:pt>
                <c:pt idx="9">
                  <c:v>CoClustering</c:v>
                </c:pt>
                <c:pt idx="10">
                  <c:v>NormalPredictor</c:v>
                </c:pt>
              </c:strCache>
            </c:strRef>
          </c:cat>
          <c:val>
            <c:numRef>
              <c:f>Sheet1!$D$21:$D$31</c:f>
              <c:numCache>
                <c:formatCode>General</c:formatCode>
                <c:ptCount val="11"/>
                <c:pt idx="0">
                  <c:v>0.41264699999999999</c:v>
                </c:pt>
                <c:pt idx="1">
                  <c:v>0.41070600000000002</c:v>
                </c:pt>
                <c:pt idx="2">
                  <c:v>0.59211199999999997</c:v>
                </c:pt>
                <c:pt idx="3">
                  <c:v>0.41341099999999997</c:v>
                </c:pt>
                <c:pt idx="4">
                  <c:v>0.41323300000000002</c:v>
                </c:pt>
                <c:pt idx="5">
                  <c:v>0.391432</c:v>
                </c:pt>
                <c:pt idx="6">
                  <c:v>0.392592</c:v>
                </c:pt>
                <c:pt idx="7">
                  <c:v>0.41739799999999999</c:v>
                </c:pt>
                <c:pt idx="8">
                  <c:v>0.41748000000000002</c:v>
                </c:pt>
                <c:pt idx="9">
                  <c:v>0.40918199999999999</c:v>
                </c:pt>
                <c:pt idx="10">
                  <c:v>0.52205699999999999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0-554E-AAAA-7194890B89B4}"/>
            </c:ext>
          </c:extLst>
        </c:ser>
        <c:ser>
          <c:idx val="2"/>
          <c:order val="2"/>
          <c:tx>
            <c:strRef>
              <c:f>Sheet1!$E$20</c:f>
              <c:strCache>
                <c:ptCount val="1"/>
                <c:pt idx="0">
                  <c:v>통합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Sheet1!$B$21:$B$31</c:f>
              <c:strCache>
                <c:ptCount val="11"/>
                <c:pt idx="0">
                  <c:v>SVD</c:v>
                </c:pt>
                <c:pt idx="1">
                  <c:v>SVDpp</c:v>
                </c:pt>
                <c:pt idx="2">
                  <c:v>NMF</c:v>
                </c:pt>
                <c:pt idx="3">
                  <c:v>SlopOne</c:v>
                </c:pt>
                <c:pt idx="4">
                  <c:v>BaselineOnly</c:v>
                </c:pt>
                <c:pt idx="5">
                  <c:v>KNNBaseline</c:v>
                </c:pt>
                <c:pt idx="6">
                  <c:v>KNNBasic</c:v>
                </c:pt>
                <c:pt idx="7">
                  <c:v>KNNWithMeans</c:v>
                </c:pt>
                <c:pt idx="8">
                  <c:v>KNNWithZScore</c:v>
                </c:pt>
                <c:pt idx="9">
                  <c:v>CoClustering</c:v>
                </c:pt>
                <c:pt idx="10">
                  <c:v>NormalPredictor</c:v>
                </c:pt>
              </c:strCache>
            </c:strRef>
          </c:cat>
          <c:val>
            <c:numRef>
              <c:f>Sheet1!$E$21:$E$31</c:f>
              <c:numCache>
                <c:formatCode>General</c:formatCode>
                <c:ptCount val="11"/>
                <c:pt idx="0">
                  <c:v>0.359458</c:v>
                </c:pt>
                <c:pt idx="1">
                  <c:v>0.35002800000000001</c:v>
                </c:pt>
                <c:pt idx="2">
                  <c:v>0.37804100000000002</c:v>
                </c:pt>
                <c:pt idx="3">
                  <c:v>0.38390999999999997</c:v>
                </c:pt>
                <c:pt idx="4">
                  <c:v>0.37132599999999999</c:v>
                </c:pt>
                <c:pt idx="5">
                  <c:v>0.34547600000000001</c:v>
                </c:pt>
                <c:pt idx="6">
                  <c:v>0.39256999999999997</c:v>
                </c:pt>
                <c:pt idx="7">
                  <c:v>0.37476500000000001</c:v>
                </c:pt>
                <c:pt idx="8">
                  <c:v>0.37321799999999999</c:v>
                </c:pt>
                <c:pt idx="9">
                  <c:v>0.37437900000000002</c:v>
                </c:pt>
                <c:pt idx="10">
                  <c:v>0.59204999999999997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D0-554E-AAAA-7194890B8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9747280"/>
        <c:axId val="497022000"/>
      </c:barChart>
      <c:catAx>
        <c:axId val="66974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97022000"/>
        <c:crosses val="autoZero"/>
        <c:auto val="1"/>
        <c:lblAlgn val="ctr"/>
        <c:lblOffset val="100"/>
        <c:noMultiLvlLbl val="0"/>
      </c:catAx>
      <c:valAx>
        <c:axId val="49702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697472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2021. 10. 25.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272864"/>
            <a:ext cx="9948139" cy="179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4CD1DD-6379-4092-A850-2DAA2E83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83" y="3288906"/>
            <a:ext cx="3691433" cy="11164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041458" y="1455844"/>
            <a:ext cx="1011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Monthly</a:t>
            </a:r>
            <a:r>
              <a: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Thing </a:t>
            </a:r>
            <a:b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System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51993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2021.10.25</a:t>
            </a:r>
          </a:p>
          <a:p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이승주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여민영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NMF (Precision Recall) </a:t>
            </a:r>
            <a:r>
              <a:rPr kumimoji="1" lang="en-US" altLang="ko-KR" sz="2400" b="1" dirty="0"/>
              <a:t>(</a:t>
            </a:r>
            <a:r>
              <a:rPr kumimoji="1" lang="ko-KR" altLang="en-US" sz="2400" b="1" dirty="0"/>
              <a:t>통합 데이터</a:t>
            </a:r>
            <a:r>
              <a:rPr kumimoji="1" lang="en-US" altLang="ko-KR" sz="2400" b="1" dirty="0"/>
              <a:t>) (45,716</a:t>
            </a:r>
            <a:r>
              <a:rPr kumimoji="1" lang="ko-KR" altLang="en-US" sz="2400" b="1" dirty="0"/>
              <a:t>개</a:t>
            </a:r>
            <a:r>
              <a:rPr kumimoji="1" lang="en-US" altLang="ko-KR" sz="2400" b="1" dirty="0"/>
              <a:t>)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A7C3DA-8E60-0145-8211-EEE34FA8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70" y="2281939"/>
            <a:ext cx="9646259" cy="29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6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5CF5E-033F-7340-8753-4C09E675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RMSE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FEFDFD-AE11-9346-AE9E-CD36639A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1FC9665-905F-4FDB-A29C-0C3F397A6E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6472"/>
              </p:ext>
            </p:extLst>
          </p:nvPr>
        </p:nvGraphicFramePr>
        <p:xfrm>
          <a:off x="1212614" y="1918372"/>
          <a:ext cx="6349698" cy="376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78E397B-708F-FB45-8836-749F2C685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8479"/>
              </p:ext>
            </p:extLst>
          </p:nvPr>
        </p:nvGraphicFramePr>
        <p:xfrm>
          <a:off x="7562312" y="1918372"/>
          <a:ext cx="3549262" cy="354933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857134">
                  <a:extLst>
                    <a:ext uri="{9D8B030D-6E8A-4147-A177-3AD203B41FA5}">
                      <a16:colId xmlns:a16="http://schemas.microsoft.com/office/drawing/2014/main" val="1716827927"/>
                    </a:ext>
                  </a:extLst>
                </a:gridCol>
                <a:gridCol w="869207">
                  <a:extLst>
                    <a:ext uri="{9D8B030D-6E8A-4147-A177-3AD203B41FA5}">
                      <a16:colId xmlns:a16="http://schemas.microsoft.com/office/drawing/2014/main" val="2496253945"/>
                    </a:ext>
                  </a:extLst>
                </a:gridCol>
                <a:gridCol w="917497">
                  <a:extLst>
                    <a:ext uri="{9D8B030D-6E8A-4147-A177-3AD203B41FA5}">
                      <a16:colId xmlns:a16="http://schemas.microsoft.com/office/drawing/2014/main" val="1426934512"/>
                    </a:ext>
                  </a:extLst>
                </a:gridCol>
                <a:gridCol w="905424">
                  <a:extLst>
                    <a:ext uri="{9D8B030D-6E8A-4147-A177-3AD203B41FA5}">
                      <a16:colId xmlns:a16="http://schemas.microsoft.com/office/drawing/2014/main" val="3493152969"/>
                    </a:ext>
                  </a:extLst>
                </a:gridCol>
              </a:tblGrid>
              <a:tr h="2425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Algorithm</a:t>
                      </a:r>
                      <a:endParaRPr lang="en" sz="11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not crawling</a:t>
                      </a:r>
                      <a:endParaRPr lang="en" sz="11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all crawling</a:t>
                      </a:r>
                      <a:endParaRPr lang="en" sz="11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통합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2409672"/>
                  </a:ext>
                </a:extLst>
              </a:tr>
              <a:tr h="2425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>
                          <a:effectLst/>
                        </a:rPr>
                        <a:t>SVD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0.775507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0.597029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0.428286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958490"/>
                  </a:ext>
                </a:extLst>
              </a:tr>
              <a:tr h="2425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>
                          <a:effectLst/>
                        </a:rPr>
                        <a:t>SVDpp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0.770657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0.595698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0.416712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6030712"/>
                  </a:ext>
                </a:extLst>
              </a:tr>
              <a:tr h="2425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>
                          <a:effectLst/>
                        </a:rPr>
                        <a:t>NMF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0.841054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0.758608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0.463251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8349927"/>
                  </a:ext>
                </a:extLst>
              </a:tr>
              <a:tr h="2425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>
                          <a:effectLst/>
                        </a:rPr>
                        <a:t>SlopOne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0.873492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0.645327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0.489537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58984"/>
                  </a:ext>
                </a:extLst>
              </a:tr>
              <a:tr h="2425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>
                          <a:effectLst/>
                        </a:rPr>
                        <a:t>BaselineOnly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0.784994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0.593639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0.427222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1793630"/>
                  </a:ext>
                </a:extLst>
              </a:tr>
              <a:tr h="2425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>
                          <a:effectLst/>
                        </a:rPr>
                        <a:t>KNNBaseline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0.819556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0.58642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0.436756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543537"/>
                  </a:ext>
                </a:extLst>
              </a:tr>
              <a:tr h="2425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>
                          <a:effectLst/>
                        </a:rPr>
                        <a:t>KNNBasic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0.844569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0.590027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0.475355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1285300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>
                          <a:effectLst/>
                        </a:rPr>
                        <a:t>KNNWithMeans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0.831798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0.641183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0.464764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313985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>
                          <a:effectLst/>
                        </a:rPr>
                        <a:t>KNNWithZScore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0.843886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0.642063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0.468656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517529"/>
                  </a:ext>
                </a:extLst>
              </a:tr>
              <a:tr h="24257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>
                          <a:effectLst/>
                        </a:rPr>
                        <a:t>CoClustering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0.872148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0.658716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0.46551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0755804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 err="1">
                          <a:effectLst/>
                        </a:rPr>
                        <a:t>NormalPredictor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1.135773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0.762845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0.720573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191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6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EE880-DFD9-4043-BA13-27EF43AC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MAE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8ADF24-5A33-4B4E-85C8-E116C4B1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73C2AEDB-C244-48D1-B5FA-53CFBFD79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88717"/>
              </p:ext>
            </p:extLst>
          </p:nvPr>
        </p:nvGraphicFramePr>
        <p:xfrm>
          <a:off x="1317483" y="1766406"/>
          <a:ext cx="5863854" cy="3842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E89583-B845-C045-BA89-13CCCD1B5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46340"/>
              </p:ext>
            </p:extLst>
          </p:nvPr>
        </p:nvGraphicFramePr>
        <p:xfrm>
          <a:off x="7467600" y="1717168"/>
          <a:ext cx="3886200" cy="394118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01637988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45220814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79153376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014827368"/>
                    </a:ext>
                  </a:extLst>
                </a:gridCol>
              </a:tblGrid>
              <a:tr h="37771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>
                          <a:effectLst/>
                        </a:rPr>
                        <a:t>Algorithm</a:t>
                      </a:r>
                      <a:endParaRPr lang="en" sz="11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not crawling</a:t>
                      </a:r>
                      <a:endParaRPr lang="en" sz="11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all crawling</a:t>
                      </a:r>
                      <a:endParaRPr lang="en" sz="11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통합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7374909"/>
                  </a:ext>
                </a:extLst>
              </a:tr>
              <a:tr h="259439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>
                          <a:effectLst/>
                        </a:rPr>
                        <a:t>SVD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0.592897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0.412647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0.359458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5277718"/>
                  </a:ext>
                </a:extLst>
              </a:tr>
              <a:tr h="259439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 err="1">
                          <a:effectLst/>
                        </a:rPr>
                        <a:t>SVDpp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0.588558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0.410706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0.350028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0333495"/>
                  </a:ext>
                </a:extLst>
              </a:tr>
              <a:tr h="259439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>
                          <a:effectLst/>
                        </a:rPr>
                        <a:t>NMF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0.67236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0.592112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0.378041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9301427"/>
                  </a:ext>
                </a:extLst>
              </a:tr>
              <a:tr h="259439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 err="1">
                          <a:effectLst/>
                        </a:rPr>
                        <a:t>SlopOne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0.647146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0.413411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0.38391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3625698"/>
                  </a:ext>
                </a:extLst>
              </a:tr>
              <a:tr h="37771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 err="1">
                          <a:effectLst/>
                        </a:rPr>
                        <a:t>BaselineOnly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0.784994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0.413233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0.371326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283740"/>
                  </a:ext>
                </a:extLst>
              </a:tr>
              <a:tr h="37771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 err="1">
                          <a:effectLst/>
                        </a:rPr>
                        <a:t>KNNBaseline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0.617512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0.391432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0.345476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8373601"/>
                  </a:ext>
                </a:extLst>
              </a:tr>
              <a:tr h="259439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 err="1">
                          <a:effectLst/>
                        </a:rPr>
                        <a:t>KNNBasic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0.648393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0.392592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0.39257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8768852"/>
                  </a:ext>
                </a:extLst>
              </a:tr>
              <a:tr h="37771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 err="1">
                          <a:effectLst/>
                        </a:rPr>
                        <a:t>KNNWithMeans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0.612246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0.417398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0.374765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533490"/>
                  </a:ext>
                </a:extLst>
              </a:tr>
              <a:tr h="37771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 err="1">
                          <a:effectLst/>
                        </a:rPr>
                        <a:t>KNNWithZScore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0.630293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0.41748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0.373218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105234"/>
                  </a:ext>
                </a:extLst>
              </a:tr>
              <a:tr h="37771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 err="1">
                          <a:effectLst/>
                        </a:rPr>
                        <a:t>CoClustering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0.690074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0.409182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0.374379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911215"/>
                  </a:ext>
                </a:extLst>
              </a:tr>
              <a:tr h="377713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u="none" strike="noStrike" dirty="0" err="1">
                          <a:effectLst/>
                        </a:rPr>
                        <a:t>NormalPredictor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0.874443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0.522057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 dirty="0">
                          <a:effectLst/>
                        </a:rPr>
                        <a:t>0.59205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526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40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데이터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39D5E-4408-5C4C-B802-1A120C85AFA3}"/>
              </a:ext>
            </a:extLst>
          </p:cNvPr>
          <p:cNvSpPr txBox="1"/>
          <p:nvPr/>
        </p:nvSpPr>
        <p:spPr>
          <a:xfrm>
            <a:off x="1175657" y="1690688"/>
            <a:ext cx="9722498" cy="259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ore-KR" altLang="en-US" sz="2800" b="1" dirty="0"/>
              <a:t>통합</a:t>
            </a:r>
            <a:r>
              <a:rPr kumimoji="1" lang="ko-KR" altLang="en-US" sz="2800" b="1" dirty="0"/>
              <a:t> 데이터 </a:t>
            </a:r>
            <a:r>
              <a:rPr kumimoji="1" lang="en-US" altLang="ko-KR" sz="2800" b="1" dirty="0"/>
              <a:t>(</a:t>
            </a:r>
            <a:r>
              <a:rPr kumimoji="1" lang="ko-KR" altLang="en-US" sz="2800" b="1" dirty="0"/>
              <a:t>장바구니 </a:t>
            </a:r>
            <a:r>
              <a:rPr kumimoji="1" lang="en-US" altLang="ko-KR" sz="2800" b="1" dirty="0"/>
              <a:t>+</a:t>
            </a:r>
            <a:r>
              <a:rPr kumimoji="1" lang="ko-KR" altLang="en-US" sz="2800" b="1" dirty="0"/>
              <a:t> 구매 </a:t>
            </a:r>
            <a:r>
              <a:rPr kumimoji="1" lang="en-US" altLang="ko-KR" sz="2800" b="1" dirty="0"/>
              <a:t>+</a:t>
            </a:r>
            <a:r>
              <a:rPr kumimoji="1" lang="ko-KR" altLang="en-US" sz="2800" b="1" dirty="0"/>
              <a:t> 리뷰</a:t>
            </a:r>
            <a:r>
              <a:rPr kumimoji="1" lang="en-US" altLang="ko-KR" sz="2800" b="1" dirty="0"/>
              <a:t>)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(</a:t>
            </a:r>
            <a:r>
              <a:rPr kumimoji="1" lang="ko-KR" altLang="en-US" sz="2800" b="1" dirty="0"/>
              <a:t>앱 내부 데이터</a:t>
            </a:r>
            <a:r>
              <a:rPr kumimoji="1" lang="en-US" altLang="ko-KR" sz="2800" b="1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800" dirty="0"/>
              <a:t>Rating : 0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~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3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(1.0)</a:t>
            </a:r>
            <a:r>
              <a:rPr kumimoji="1" lang="ko-KR" altLang="en-US" sz="2800" dirty="0"/>
              <a:t> </a:t>
            </a:r>
            <a:r>
              <a:rPr kumimoji="1" lang="en-US" altLang="ko-KR" dirty="0"/>
              <a:t>(45,716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800" b="1" dirty="0"/>
              <a:t>Crawling</a:t>
            </a:r>
            <a:r>
              <a:rPr kumimoji="1" lang="ko-KR" altLang="en-US" sz="2800" b="1" dirty="0"/>
              <a:t> 리뷰 데이터 </a:t>
            </a:r>
            <a:r>
              <a:rPr kumimoji="1" lang="en-US" altLang="ko-KR" sz="2800" b="1" dirty="0"/>
              <a:t>+</a:t>
            </a:r>
            <a:r>
              <a:rPr kumimoji="1" lang="ko-KR" altLang="en-US" sz="2800" b="1" dirty="0"/>
              <a:t> 앱 리뷰 데이터</a:t>
            </a:r>
            <a:endParaRPr kumimoji="1" lang="en-US" altLang="ko-KR" sz="28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800" dirty="0"/>
              <a:t>Rating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0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~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5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(0.1)</a:t>
            </a:r>
            <a:r>
              <a:rPr kumimoji="1" lang="ko-KR" altLang="en-US" sz="2800" dirty="0"/>
              <a:t> </a:t>
            </a:r>
            <a:r>
              <a:rPr kumimoji="1" lang="en-US" altLang="ko-KR" sz="1600" dirty="0"/>
              <a:t>(120,712</a:t>
            </a:r>
            <a:r>
              <a:rPr kumimoji="1" lang="ko-KR" altLang="en-US" sz="1600" dirty="0"/>
              <a:t>개</a:t>
            </a:r>
            <a:r>
              <a:rPr kumimoji="1" lang="en-US" altLang="ko-KR" sz="1600" dirty="0"/>
              <a:t>)</a:t>
            </a:r>
            <a:endParaRPr kumimoji="1"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72665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모델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39D5E-4408-5C4C-B802-1A120C85AFA3}"/>
              </a:ext>
            </a:extLst>
          </p:cNvPr>
          <p:cNvSpPr txBox="1"/>
          <p:nvPr/>
        </p:nvSpPr>
        <p:spPr>
          <a:xfrm>
            <a:off x="1175657" y="1690688"/>
            <a:ext cx="3097763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SVD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 b="1" dirty="0" err="1">
                <a:solidFill>
                  <a:schemeClr val="accent2">
                    <a:lumMod val="50000"/>
                  </a:schemeClr>
                </a:solidFill>
              </a:rPr>
              <a:t>SVDpp</a:t>
            </a:r>
            <a:endParaRPr kumimoji="1" lang="en-US" altLang="ko-Kore-K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 b="1" dirty="0">
                <a:solidFill>
                  <a:schemeClr val="accent2">
                    <a:lumMod val="50000"/>
                  </a:schemeClr>
                </a:solidFill>
              </a:rPr>
              <a:t>NMF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 b="1" dirty="0" err="1">
                <a:solidFill>
                  <a:schemeClr val="accent2">
                    <a:lumMod val="50000"/>
                  </a:schemeClr>
                </a:solidFill>
              </a:rPr>
              <a:t>KNNbasic</a:t>
            </a:r>
            <a:endParaRPr kumimoji="1" lang="en-US" altLang="ko-Kore-K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 b="1" dirty="0"/>
              <a:t>ALS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 b="1" dirty="0">
                <a:solidFill>
                  <a:schemeClr val="accent1"/>
                </a:solidFill>
              </a:rPr>
              <a:t>NCF</a:t>
            </a:r>
            <a:r>
              <a:rPr kumimoji="1" lang="en-US" altLang="ko-Kore-KR" sz="2800" b="1" dirty="0"/>
              <a:t> 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3817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성능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평가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지표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39D5E-4408-5C4C-B802-1A120C85AFA3}"/>
              </a:ext>
            </a:extLst>
          </p:cNvPr>
          <p:cNvSpPr txBox="1"/>
          <p:nvPr/>
        </p:nvSpPr>
        <p:spPr>
          <a:xfrm>
            <a:off x="1175657" y="1690688"/>
            <a:ext cx="395618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 b="1" dirty="0"/>
              <a:t>RMSE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 b="1" dirty="0"/>
              <a:t>MAE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800" b="1" dirty="0"/>
              <a:t>Precision Recall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151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B881-3327-824B-ABDE-349671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Rating Point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6506F9-457A-D642-BA0C-BE159E50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89AE089-E782-CD43-AFF5-373E85DD2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92497"/>
              </p:ext>
            </p:extLst>
          </p:nvPr>
        </p:nvGraphicFramePr>
        <p:xfrm>
          <a:off x="2174073" y="2034073"/>
          <a:ext cx="7843853" cy="3323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977">
                  <a:extLst>
                    <a:ext uri="{9D8B030D-6E8A-4147-A177-3AD203B41FA5}">
                      <a16:colId xmlns:a16="http://schemas.microsoft.com/office/drawing/2014/main" val="173538274"/>
                    </a:ext>
                  </a:extLst>
                </a:gridCol>
                <a:gridCol w="1504753">
                  <a:extLst>
                    <a:ext uri="{9D8B030D-6E8A-4147-A177-3AD203B41FA5}">
                      <a16:colId xmlns:a16="http://schemas.microsoft.com/office/drawing/2014/main" val="3594781586"/>
                    </a:ext>
                  </a:extLst>
                </a:gridCol>
                <a:gridCol w="1546552">
                  <a:extLst>
                    <a:ext uri="{9D8B030D-6E8A-4147-A177-3AD203B41FA5}">
                      <a16:colId xmlns:a16="http://schemas.microsoft.com/office/drawing/2014/main" val="3869152902"/>
                    </a:ext>
                  </a:extLst>
                </a:gridCol>
                <a:gridCol w="1770407">
                  <a:extLst>
                    <a:ext uri="{9D8B030D-6E8A-4147-A177-3AD203B41FA5}">
                      <a16:colId xmlns:a16="http://schemas.microsoft.com/office/drawing/2014/main" val="2533198248"/>
                    </a:ext>
                  </a:extLst>
                </a:gridCol>
                <a:gridCol w="1810164">
                  <a:extLst>
                    <a:ext uri="{9D8B030D-6E8A-4147-A177-3AD203B41FA5}">
                      <a16:colId xmlns:a16="http://schemas.microsoft.com/office/drawing/2014/main" val="67695341"/>
                    </a:ext>
                  </a:extLst>
                </a:gridCol>
              </a:tblGrid>
              <a:tr h="414925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장바구니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구매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리뷰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리뷰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1+2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691202"/>
                  </a:ext>
                </a:extLst>
              </a:tr>
              <a:tr h="912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Table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Ordinary</a:t>
                      </a:r>
                    </a:p>
                    <a:p>
                      <a:pPr algn="ctr"/>
                      <a:r>
                        <a:rPr lang="en" altLang="ko-Kore-KR" sz="1600" b="0" dirty="0"/>
                        <a:t>_basket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Box</a:t>
                      </a:r>
                    </a:p>
                    <a:p>
                      <a:pPr algn="ctr"/>
                      <a:r>
                        <a:rPr lang="en-US" altLang="ko-Kore-KR" sz="1600" b="0" dirty="0"/>
                        <a:t>_purchase</a:t>
                      </a:r>
                      <a:endParaRPr lang="ko-Kore-KR" altLang="en-US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Crawling_</a:t>
                      </a:r>
                    </a:p>
                    <a:p>
                      <a:pPr algn="ctr"/>
                      <a:r>
                        <a:rPr lang="en" altLang="ko-Kore-KR" sz="1600" b="0" dirty="0"/>
                        <a:t>Review</a:t>
                      </a:r>
                    </a:p>
                    <a:p>
                      <a:pPr algn="ctr"/>
                      <a:r>
                        <a:rPr lang="en" altLang="ko-Kore-KR" sz="1600" b="0" dirty="0"/>
                        <a:t>(</a:t>
                      </a:r>
                      <a:r>
                        <a:rPr lang="ko-KR" altLang="en-US" sz="1600" b="0" dirty="0"/>
                        <a:t>앱 구매자</a:t>
                      </a:r>
                      <a:r>
                        <a:rPr lang="en-US" altLang="ko-KR" sz="1600" b="0" dirty="0"/>
                        <a:t>)</a:t>
                      </a:r>
                      <a:endParaRPr lang="en" altLang="ko-Kore-KR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Crawling_</a:t>
                      </a:r>
                    </a:p>
                    <a:p>
                      <a:pPr algn="ctr"/>
                      <a:r>
                        <a:rPr lang="en" altLang="ko-Kore-KR" sz="1600" b="0" dirty="0"/>
                        <a:t>Review</a:t>
                      </a:r>
                    </a:p>
                    <a:p>
                      <a:pPr algn="ctr"/>
                      <a:r>
                        <a:rPr lang="en" altLang="ko-Kore-KR" sz="1600" b="0" dirty="0"/>
                        <a:t>(</a:t>
                      </a:r>
                      <a:r>
                        <a:rPr lang="ko-KR" altLang="en-US" sz="1600" b="0" dirty="0"/>
                        <a:t>전체 구매자</a:t>
                      </a:r>
                      <a:r>
                        <a:rPr lang="en-US" altLang="ko-KR" sz="1600" b="0" dirty="0"/>
                        <a:t>)</a:t>
                      </a:r>
                      <a:endParaRPr lang="en" altLang="ko-Kore-KR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3808"/>
                  </a:ext>
                </a:extLst>
              </a:tr>
              <a:tr h="1173088">
                <a:tc>
                  <a:txBody>
                    <a:bodyPr/>
                    <a:lstStyle/>
                    <a:p>
                      <a:pPr algn="ctr"/>
                      <a:endParaRPr lang="en-US" altLang="ko-Kore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Rating </a:t>
                      </a: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Point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: 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 : 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No : 0</a:t>
                      </a:r>
                    </a:p>
                    <a:p>
                      <a:pPr algn="ctr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yes : 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1~3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점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ko-Kore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4~5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점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1~5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14722"/>
                  </a:ext>
                </a:extLst>
              </a:tr>
              <a:tr h="41123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5</a:t>
                      </a:r>
                      <a:r>
                        <a:rPr lang="en-US" altLang="ko-Kore-KR" dirty="0"/>
                        <a:t>,</a:t>
                      </a:r>
                      <a:r>
                        <a:rPr lang="en-US" altLang="ko-KR" dirty="0"/>
                        <a:t>716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19,326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1,960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trike="noStrike" dirty="0"/>
                        <a:t>120,712</a:t>
                      </a:r>
                      <a:endParaRPr lang="ko-Kore-KR" altLang="en-US" strike="noStrik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05209"/>
                  </a:ext>
                </a:extLst>
              </a:tr>
              <a:tr h="41123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4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5,716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통합 데이터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120,712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0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51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76189-F528-4947-90AF-190F0E21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275749"/>
          </a:xfrm>
        </p:spPr>
        <p:txBody>
          <a:bodyPr>
            <a:normAutofit/>
          </a:bodyPr>
          <a:lstStyle/>
          <a:p>
            <a:r>
              <a:rPr lang="en" altLang="ko-Kore-KR" sz="4000" b="1" dirty="0"/>
              <a:t>Review</a:t>
            </a:r>
            <a:r>
              <a:rPr lang="en-US" altLang="ko-Kore-KR" sz="4000" b="1" dirty="0"/>
              <a:t> R</a:t>
            </a:r>
            <a:r>
              <a:rPr lang="en-US" altLang="ko-KR" sz="4000" b="1" dirty="0"/>
              <a:t>ating Distribution</a:t>
            </a:r>
            <a:r>
              <a:rPr lang="en" altLang="ko-Kore-KR" sz="4000" b="1" dirty="0"/>
              <a:t> </a:t>
            </a:r>
            <a:r>
              <a:rPr lang="en" altLang="ko-Kore-KR" sz="2000" b="1" dirty="0"/>
              <a:t>(</a:t>
            </a:r>
            <a:r>
              <a:rPr lang="ko-KR" altLang="en-US" sz="2000" b="1" dirty="0"/>
              <a:t>앱 내부 구매자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(1,960</a:t>
            </a:r>
            <a:r>
              <a:rPr lang="ko-KR" altLang="en-US" sz="2000" b="1" dirty="0"/>
              <a:t>개</a:t>
            </a:r>
            <a:r>
              <a:rPr lang="en-US" altLang="ko-KR" sz="2000" b="1" dirty="0"/>
              <a:t>)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52CCA5-F3F4-5649-92E2-F9A76810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A2D1B3C-CB5B-A247-95DC-E6AF9DA84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764" y="1884782"/>
            <a:ext cx="5786184" cy="3954417"/>
          </a:xfrm>
          <a:prstGeom prst="rect">
            <a:avLst/>
          </a:prstGeom>
        </p:spPr>
      </p:pic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1CC4D5DE-B99A-614A-B146-B49D756BF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89145"/>
              </p:ext>
            </p:extLst>
          </p:nvPr>
        </p:nvGraphicFramePr>
        <p:xfrm>
          <a:off x="8078237" y="2749470"/>
          <a:ext cx="269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44946489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390638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Rating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Count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4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5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726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1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879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6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274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9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93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76189-F528-4947-90AF-190F0E21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275749"/>
          </a:xfrm>
        </p:spPr>
        <p:txBody>
          <a:bodyPr>
            <a:normAutofit/>
          </a:bodyPr>
          <a:lstStyle/>
          <a:p>
            <a:r>
              <a:rPr lang="en" altLang="ko-Kore-KR" sz="4000" b="1" dirty="0"/>
              <a:t>Review</a:t>
            </a:r>
            <a:r>
              <a:rPr lang="en-US" altLang="ko-Kore-KR" sz="4000" b="1" dirty="0"/>
              <a:t> R</a:t>
            </a:r>
            <a:r>
              <a:rPr lang="en-US" altLang="ko-KR" sz="4000" b="1" dirty="0"/>
              <a:t>ating Distribution</a:t>
            </a:r>
            <a:r>
              <a:rPr lang="en" altLang="ko-Kore-KR" sz="4000" b="1" dirty="0"/>
              <a:t> </a:t>
            </a:r>
            <a:r>
              <a:rPr lang="en" altLang="ko-Kore-KR" sz="2000" b="1" dirty="0"/>
              <a:t>(</a:t>
            </a:r>
            <a:r>
              <a:rPr lang="ko-KR" altLang="en-US" sz="2000" b="1" dirty="0"/>
              <a:t>전체 구매자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(120,712</a:t>
            </a:r>
            <a:r>
              <a:rPr lang="ko-KR" altLang="en-US" sz="2000" b="1" dirty="0"/>
              <a:t>개</a:t>
            </a:r>
            <a:r>
              <a:rPr lang="en-US" altLang="ko-KR" sz="2000" b="1" dirty="0"/>
              <a:t>)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52CCA5-F3F4-5649-92E2-F9A76810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A782E1-76AE-0141-A48C-42670FC5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54" y="1495602"/>
            <a:ext cx="6569125" cy="4385311"/>
          </a:xfrm>
          <a:prstGeom prst="rect">
            <a:avLst/>
          </a:prstGeom>
        </p:spPr>
      </p:pic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8952DFB6-B33E-1F43-B094-C0C6DF7CB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42226"/>
              </p:ext>
            </p:extLst>
          </p:nvPr>
        </p:nvGraphicFramePr>
        <p:xfrm>
          <a:off x="8078237" y="2749470"/>
          <a:ext cx="269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44946489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390638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Rating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Count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4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435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5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584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6,055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1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18,081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6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95,552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9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6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76189-F528-4947-90AF-190F0E21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275749"/>
          </a:xfrm>
        </p:spPr>
        <p:txBody>
          <a:bodyPr>
            <a:normAutofit/>
          </a:bodyPr>
          <a:lstStyle/>
          <a:p>
            <a:r>
              <a:rPr lang="ko-Kore-KR" altLang="en-US" sz="4000" b="1" dirty="0"/>
              <a:t>통합</a:t>
            </a:r>
            <a:r>
              <a:rPr lang="ko-KR" altLang="en-US" sz="4000" b="1" dirty="0"/>
              <a:t> </a:t>
            </a:r>
            <a:r>
              <a:rPr lang="en-US" altLang="ko-Kore-KR" sz="4000" b="1" dirty="0"/>
              <a:t>R</a:t>
            </a:r>
            <a:r>
              <a:rPr lang="en-US" altLang="ko-KR" sz="4000" b="1" dirty="0"/>
              <a:t>ating Distribution</a:t>
            </a:r>
            <a:r>
              <a:rPr lang="en" altLang="ko-Kore-KR" sz="4000" b="1" dirty="0"/>
              <a:t> </a:t>
            </a:r>
            <a:r>
              <a:rPr lang="en" altLang="ko-Kore-KR" sz="2000" b="1" dirty="0"/>
              <a:t>(</a:t>
            </a:r>
            <a:r>
              <a:rPr lang="ko-KR" altLang="en-US" sz="2000" b="1" dirty="0"/>
              <a:t>장바구니</a:t>
            </a:r>
            <a:r>
              <a:rPr lang="en-US" altLang="ko-KR" sz="2000" b="1" dirty="0"/>
              <a:t>+</a:t>
            </a:r>
            <a:r>
              <a:rPr lang="ko-KR" altLang="en-US" sz="2000" b="1" dirty="0"/>
              <a:t>구매</a:t>
            </a:r>
            <a:r>
              <a:rPr lang="en-US" altLang="ko-KR" sz="2000" b="1" dirty="0"/>
              <a:t>+</a:t>
            </a:r>
            <a:r>
              <a:rPr lang="ko-KR" altLang="en-US" sz="2000" b="1" dirty="0"/>
              <a:t>리뷰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(45,716</a:t>
            </a:r>
            <a:r>
              <a:rPr lang="ko-KR" altLang="en-US" sz="2000" b="1" dirty="0"/>
              <a:t>개</a:t>
            </a:r>
            <a:r>
              <a:rPr lang="en-US" altLang="ko-KR" sz="2000" b="1" dirty="0"/>
              <a:t>)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52CCA5-F3F4-5649-92E2-F9A76810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A55051-6E98-E840-B0FC-4FCE2CC3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0873"/>
            <a:ext cx="6812902" cy="4548047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EA0F273-29D7-DD41-B068-FC71455FF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11206"/>
              </p:ext>
            </p:extLst>
          </p:nvPr>
        </p:nvGraphicFramePr>
        <p:xfrm>
          <a:off x="8339494" y="3355912"/>
          <a:ext cx="269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44946489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390638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Rating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Count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4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25,519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5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19,915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282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17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19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SVD (RMSE, MAE) </a:t>
            </a:r>
            <a:r>
              <a:rPr kumimoji="1" lang="en-US" altLang="ko-KR" sz="2400" b="1" dirty="0">
                <a:solidFill>
                  <a:prstClr val="black"/>
                </a:solidFill>
              </a:rPr>
              <a:t>(</a:t>
            </a:r>
            <a:r>
              <a:rPr kumimoji="1" lang="ko-KR" altLang="en-US" sz="2400" b="1" dirty="0">
                <a:solidFill>
                  <a:prstClr val="black"/>
                </a:solidFill>
              </a:rPr>
              <a:t>앱 내부 구매자</a:t>
            </a:r>
            <a:r>
              <a:rPr kumimoji="1" lang="en-US" altLang="ko-KR" sz="2400" b="1" dirty="0">
                <a:solidFill>
                  <a:prstClr val="black"/>
                </a:solidFill>
              </a:rPr>
              <a:t>) (1,960</a:t>
            </a:r>
            <a:r>
              <a:rPr kumimoji="1" lang="ko-KR" altLang="en-US" sz="2400" b="1" dirty="0">
                <a:solidFill>
                  <a:prstClr val="black"/>
                </a:solidFill>
              </a:rPr>
              <a:t>개</a:t>
            </a:r>
            <a:r>
              <a:rPr kumimoji="1" lang="en-US" altLang="ko-KR" sz="2400" b="1" dirty="0">
                <a:solidFill>
                  <a:prstClr val="black"/>
                </a:solidFill>
              </a:rPr>
              <a:t>)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F12DC5-5655-9948-9CF2-65C19F82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2" y="2625223"/>
            <a:ext cx="10738576" cy="21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0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NMF (Precision Recall) </a:t>
            </a:r>
            <a:r>
              <a:rPr kumimoji="1" lang="en-US" altLang="ko-KR" sz="2400" b="1" dirty="0"/>
              <a:t>(</a:t>
            </a:r>
            <a:r>
              <a:rPr kumimoji="1" lang="ko-KR" altLang="en-US" sz="2400" b="1" dirty="0"/>
              <a:t>앱 내부 구매자</a:t>
            </a:r>
            <a:r>
              <a:rPr kumimoji="1" lang="en-US" altLang="ko-KR" sz="2400" b="1" dirty="0"/>
              <a:t>) (1,960</a:t>
            </a:r>
            <a:r>
              <a:rPr kumimoji="1" lang="ko-KR" altLang="en-US" sz="2400" b="1" dirty="0"/>
              <a:t>개</a:t>
            </a:r>
            <a:r>
              <a:rPr kumimoji="1" lang="en-US" altLang="ko-KR" sz="2400" b="1" dirty="0"/>
              <a:t>)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171372-1BFA-9F48-8F7E-075408E6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71" y="2231021"/>
            <a:ext cx="9665657" cy="27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7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SVD (RMSE, MAE) </a:t>
            </a:r>
            <a:r>
              <a:rPr lang="en" altLang="ko-Kore-KR" sz="2400" b="1" dirty="0">
                <a:solidFill>
                  <a:prstClr val="black"/>
                </a:solidFill>
              </a:rPr>
              <a:t>(</a:t>
            </a:r>
            <a:r>
              <a:rPr lang="ko-KR" altLang="en-US" sz="2400" b="1" dirty="0">
                <a:solidFill>
                  <a:prstClr val="black"/>
                </a:solidFill>
              </a:rPr>
              <a:t>전체 구매자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(120,712</a:t>
            </a:r>
            <a:r>
              <a:rPr lang="ko-KR" altLang="en-US" sz="2400" b="1" dirty="0">
                <a:solidFill>
                  <a:prstClr val="black"/>
                </a:solidFill>
              </a:rPr>
              <a:t>개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D89AF8-6EF0-9F40-A75B-A7D9C0499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0820"/>
            <a:ext cx="10625339" cy="20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SVD (RMSE, MAE) </a:t>
            </a:r>
            <a:r>
              <a:rPr lang="en" altLang="ko-Kore-KR" sz="2400" b="1" dirty="0">
                <a:solidFill>
                  <a:prstClr val="black"/>
                </a:solidFill>
              </a:rPr>
              <a:t>(</a:t>
            </a:r>
            <a:r>
              <a:rPr lang="ko-KR" altLang="en-US" sz="2400" b="1" dirty="0">
                <a:solidFill>
                  <a:prstClr val="black"/>
                </a:solidFill>
              </a:rPr>
              <a:t>통합 데이터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(45,716</a:t>
            </a:r>
            <a:r>
              <a:rPr lang="ko-KR" altLang="en-US" sz="2400" b="1" dirty="0">
                <a:solidFill>
                  <a:prstClr val="black"/>
                </a:solidFill>
              </a:rPr>
              <a:t>개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65D992-1CF2-2F40-9EC1-B6E4B140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4772"/>
            <a:ext cx="10279201" cy="19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3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12161</TotalTime>
  <Words>390</Words>
  <Application>Microsoft Macintosh PowerPoint</Application>
  <PresentationFormat>와이드스크린</PresentationFormat>
  <Paragraphs>212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Segoe UI</vt:lpstr>
      <vt:lpstr>Wingdings</vt:lpstr>
      <vt:lpstr>Office 테마</vt:lpstr>
      <vt:lpstr>PowerPoint 프레젠테이션</vt:lpstr>
      <vt:lpstr>Rating Point</vt:lpstr>
      <vt:lpstr>Review Rating Distribution (앱 내부 구매자) (1,960개)</vt:lpstr>
      <vt:lpstr>Review Rating Distribution (전체 구매자) (120,712개)</vt:lpstr>
      <vt:lpstr>통합 Rating Distribution (장바구니+구매+리뷰) (45,716개)</vt:lpstr>
      <vt:lpstr>SVD (RMSE, MAE) (앱 내부 구매자) (1,960개)</vt:lpstr>
      <vt:lpstr>NMF (Precision Recall) (앱 내부 구매자) (1,960개)</vt:lpstr>
      <vt:lpstr>SVD (RMSE, MAE) (전체 구매자) (120,712개)</vt:lpstr>
      <vt:lpstr>SVD (RMSE, MAE) (통합 데이터) (45,716개)</vt:lpstr>
      <vt:lpstr>NMF (Precision Recall) (통합 데이터) (45,716개)</vt:lpstr>
      <vt:lpstr>RMSE</vt:lpstr>
      <vt:lpstr>MAE</vt:lpstr>
      <vt:lpstr>데이터</vt:lpstr>
      <vt:lpstr>모델</vt:lpstr>
      <vt:lpstr>성능 평가 지표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이 승주</cp:lastModifiedBy>
  <cp:revision>157</cp:revision>
  <dcterms:created xsi:type="dcterms:W3CDTF">2021-06-28T08:46:54Z</dcterms:created>
  <dcterms:modified xsi:type="dcterms:W3CDTF">2021-10-25T09:22:05Z</dcterms:modified>
</cp:coreProperties>
</file>