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87" r:id="rId4"/>
    <p:sldId id="288" r:id="rId5"/>
    <p:sldId id="289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9E"/>
    <a:srgbClr val="EDEDED"/>
    <a:srgbClr val="FFF2CC"/>
    <a:srgbClr val="669900"/>
    <a:srgbClr val="006600"/>
    <a:srgbClr val="5C8717"/>
    <a:srgbClr val="F2F2F2"/>
    <a:srgbClr val="C2EDFE"/>
    <a:srgbClr val="FFFFFF"/>
    <a:srgbClr val="C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89394" autoAdjust="0"/>
  </p:normalViewPr>
  <p:slideViewPr>
    <p:cSldViewPr snapToGrid="0">
      <p:cViewPr varScale="1">
        <p:scale>
          <a:sx n="112" d="100"/>
          <a:sy n="112" d="100"/>
        </p:scale>
        <p:origin x="544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6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272864"/>
            <a:ext cx="9948139" cy="179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4CD1DD-6379-4092-A850-2DAA2E83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83" y="3288906"/>
            <a:ext cx="3691433" cy="1116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041458" y="1455844"/>
            <a:ext cx="1011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Monthly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Thing </a:t>
            </a:r>
            <a:b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2021.11.01</a:t>
            </a: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이승주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여민영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안석호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89AE089-E782-CD43-AFF5-373E85DD2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80052"/>
              </p:ext>
            </p:extLst>
          </p:nvPr>
        </p:nvGraphicFramePr>
        <p:xfrm>
          <a:off x="2158739" y="2034073"/>
          <a:ext cx="7859188" cy="332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346">
                  <a:extLst>
                    <a:ext uri="{9D8B030D-6E8A-4147-A177-3AD203B41FA5}">
                      <a16:colId xmlns:a16="http://schemas.microsoft.com/office/drawing/2014/main" val="173538274"/>
                    </a:ext>
                  </a:extLst>
                </a:gridCol>
                <a:gridCol w="1507695">
                  <a:extLst>
                    <a:ext uri="{9D8B030D-6E8A-4147-A177-3AD203B41FA5}">
                      <a16:colId xmlns:a16="http://schemas.microsoft.com/office/drawing/2014/main" val="3594781586"/>
                    </a:ext>
                  </a:extLst>
                </a:gridCol>
                <a:gridCol w="1549576">
                  <a:extLst>
                    <a:ext uri="{9D8B030D-6E8A-4147-A177-3AD203B41FA5}">
                      <a16:colId xmlns:a16="http://schemas.microsoft.com/office/drawing/2014/main" val="3869152902"/>
                    </a:ext>
                  </a:extLst>
                </a:gridCol>
                <a:gridCol w="1773868">
                  <a:extLst>
                    <a:ext uri="{9D8B030D-6E8A-4147-A177-3AD203B41FA5}">
                      <a16:colId xmlns:a16="http://schemas.microsoft.com/office/drawing/2014/main" val="2533198248"/>
                    </a:ext>
                  </a:extLst>
                </a:gridCol>
                <a:gridCol w="1813703">
                  <a:extLst>
                    <a:ext uri="{9D8B030D-6E8A-4147-A177-3AD203B41FA5}">
                      <a16:colId xmlns:a16="http://schemas.microsoft.com/office/drawing/2014/main" val="67695341"/>
                    </a:ext>
                  </a:extLst>
                </a:gridCol>
              </a:tblGrid>
              <a:tr h="41492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1+2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91202"/>
                  </a:ext>
                </a:extLst>
              </a:tr>
              <a:tr h="912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Ordinary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_basket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Crawling_</a:t>
                      </a:r>
                    </a:p>
                    <a:p>
                      <a:pPr algn="ctr"/>
                      <a:r>
                        <a:rPr lang="en" altLang="ko-Kore-KR" sz="1600" b="0" dirty="0"/>
                        <a:t>Review</a:t>
                      </a:r>
                    </a:p>
                    <a:p>
                      <a:pPr algn="ctr"/>
                      <a:r>
                        <a:rPr lang="en" altLang="ko-Kore-KR" sz="1600" b="0" dirty="0"/>
                        <a:t>(</a:t>
                      </a:r>
                      <a:r>
                        <a:rPr lang="ko-KR" altLang="en-US" sz="1600" b="0" dirty="0"/>
                        <a:t>앱 구매자</a:t>
                      </a:r>
                      <a:r>
                        <a:rPr lang="en-US" altLang="ko-KR" sz="1600" b="0" dirty="0"/>
                        <a:t>)</a:t>
                      </a:r>
                      <a:endParaRPr lang="en" altLang="ko-Kore-KR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Crawling_</a:t>
                      </a:r>
                    </a:p>
                    <a:p>
                      <a:pPr algn="ctr"/>
                      <a:r>
                        <a:rPr lang="en" altLang="ko-Kore-KR" sz="1600" b="0" dirty="0"/>
                        <a:t>Review</a:t>
                      </a:r>
                    </a:p>
                    <a:p>
                      <a:pPr algn="ctr"/>
                      <a:r>
                        <a:rPr lang="en" altLang="ko-Kore-KR" sz="1600" b="0" dirty="0"/>
                        <a:t>(</a:t>
                      </a:r>
                      <a:r>
                        <a:rPr lang="ko-KR" altLang="en-US" sz="1600" b="0" dirty="0"/>
                        <a:t>전체 구매자</a:t>
                      </a:r>
                      <a:r>
                        <a:rPr lang="en-US" altLang="ko-KR" sz="1600" b="0" dirty="0"/>
                        <a:t>)</a:t>
                      </a:r>
                      <a:endParaRPr lang="en" altLang="ko-Kore-KR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3808"/>
                  </a:ext>
                </a:extLst>
              </a:tr>
              <a:tr h="1173088">
                <a:tc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: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 :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No : 0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yes :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1~3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4~5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1~5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4722"/>
                  </a:ext>
                </a:extLst>
              </a:tr>
              <a:tr h="41123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5</a:t>
                      </a:r>
                      <a:r>
                        <a:rPr lang="en-US" altLang="ko-Kore-KR" dirty="0"/>
                        <a:t>,</a:t>
                      </a:r>
                      <a:r>
                        <a:rPr lang="en-US" altLang="ko-KR" dirty="0"/>
                        <a:t>716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19,326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1,960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trike="noStrike" dirty="0"/>
                        <a:t>120,712</a:t>
                      </a:r>
                      <a:endParaRPr lang="ko-Kore-KR" altLang="en-US" strike="noStrik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05209"/>
                  </a:ext>
                </a:extLst>
              </a:tr>
              <a:tr h="41123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5,716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통합 데이터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120,712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0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문제점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9722498" cy="469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장바구니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&lt;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구매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&lt;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리뷰 데이터</a:t>
            </a:r>
            <a:r>
              <a:rPr kumimoji="1" lang="ko-KR" altLang="en-US" sz="2000" b="1" dirty="0"/>
              <a:t>의 강제 우선순위화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Ex.</a:t>
            </a:r>
            <a:r>
              <a:rPr kumimoji="1" lang="ko-KR" altLang="en-US" sz="1600" dirty="0"/>
              <a:t> 장바구니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구매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리뷰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점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2</a:t>
            </a:r>
            <a:r>
              <a:rPr kumimoji="1" lang="ko-KR" altLang="en-US" sz="1600" dirty="0">
                <a:solidFill>
                  <a:srgbClr val="FF0000"/>
                </a:solidFill>
              </a:rPr>
              <a:t>점 </a:t>
            </a:r>
            <a:r>
              <a:rPr kumimoji="1" lang="en-US" altLang="ko-KR" sz="1600" dirty="0">
                <a:solidFill>
                  <a:srgbClr val="FF0000"/>
                </a:solidFill>
              </a:rPr>
              <a:t>– </a:t>
            </a:r>
            <a:r>
              <a:rPr kumimoji="1" lang="ko-KR" altLang="en-US" sz="1600" dirty="0">
                <a:solidFill>
                  <a:srgbClr val="FF0000"/>
                </a:solidFill>
              </a:rPr>
              <a:t>선호 </a:t>
            </a:r>
            <a:r>
              <a:rPr kumimoji="1" lang="en-US" altLang="ko-KR" sz="1600" dirty="0">
                <a:solidFill>
                  <a:srgbClr val="FF0000"/>
                </a:solidFill>
              </a:rPr>
              <a:t>o?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    </a:t>
            </a:r>
            <a:r>
              <a:rPr kumimoji="1" lang="ko-KR" altLang="en-US" sz="1600" dirty="0"/>
              <a:t>장바구니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구매</a:t>
            </a:r>
            <a:r>
              <a:rPr kumimoji="1" lang="en-US" altLang="ko-KR" sz="1600" dirty="0"/>
              <a:t>X, </a:t>
            </a:r>
            <a:r>
              <a:rPr kumimoji="1" lang="ko-KR" altLang="en-US" sz="1600" dirty="0"/>
              <a:t>리뷰 </a:t>
            </a:r>
            <a:r>
              <a:rPr kumimoji="1" lang="en-US" altLang="ko-KR" sz="1600" dirty="0"/>
              <a:t>X     : </a:t>
            </a:r>
            <a:r>
              <a:rPr kumimoji="1" lang="en-US" altLang="ko-KR" sz="1600" dirty="0">
                <a:solidFill>
                  <a:srgbClr val="FF0000"/>
                </a:solidFill>
              </a:rPr>
              <a:t>1</a:t>
            </a:r>
            <a:r>
              <a:rPr kumimoji="1" lang="ko-KR" altLang="en-US" sz="1600" dirty="0">
                <a:solidFill>
                  <a:srgbClr val="FF0000"/>
                </a:solidFill>
              </a:rPr>
              <a:t>점 </a:t>
            </a:r>
            <a:r>
              <a:rPr kumimoji="1" lang="en-US" altLang="ko-KR" sz="1600" dirty="0">
                <a:solidFill>
                  <a:srgbClr val="FF0000"/>
                </a:solidFill>
              </a:rPr>
              <a:t>– </a:t>
            </a:r>
            <a:r>
              <a:rPr kumimoji="1" lang="ko-KR" altLang="en-US" sz="1600" dirty="0">
                <a:solidFill>
                  <a:srgbClr val="FF0000"/>
                </a:solidFill>
              </a:rPr>
              <a:t>선호 </a:t>
            </a:r>
            <a:r>
              <a:rPr kumimoji="1" lang="en-US" altLang="ko-KR" sz="1600" dirty="0">
                <a:solidFill>
                  <a:srgbClr val="FF0000"/>
                </a:solidFill>
              </a:rPr>
              <a:t>x?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점수가 </a:t>
            </a:r>
            <a:r>
              <a:rPr kumimoji="1" lang="ko-KR" altLang="en-US" dirty="0">
                <a:solidFill>
                  <a:srgbClr val="FF0000"/>
                </a:solidFill>
              </a:rPr>
              <a:t>제품의 선호도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 err="1">
                <a:solidFill>
                  <a:srgbClr val="FF0000"/>
                </a:solidFill>
              </a:rPr>
              <a:t>별점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/>
              <a:t>를 기준으로 세워지는 것이 아니라 </a:t>
            </a:r>
            <a:r>
              <a:rPr kumimoji="1" lang="en-US" altLang="ko-KR" dirty="0">
                <a:solidFill>
                  <a:srgbClr val="FF0000"/>
                </a:solidFill>
              </a:rPr>
              <a:t>‘</a:t>
            </a:r>
            <a:r>
              <a:rPr kumimoji="1" lang="ko-KR" altLang="en-US" dirty="0">
                <a:solidFill>
                  <a:srgbClr val="FF0000"/>
                </a:solidFill>
              </a:rPr>
              <a:t>구매</a:t>
            </a:r>
            <a:r>
              <a:rPr kumimoji="1" lang="en-US" altLang="ko-KR" dirty="0">
                <a:solidFill>
                  <a:srgbClr val="FF0000"/>
                </a:solidFill>
              </a:rPr>
              <a:t>’ </a:t>
            </a:r>
            <a:r>
              <a:rPr kumimoji="1" lang="ko-KR" altLang="en-US" dirty="0">
                <a:solidFill>
                  <a:srgbClr val="FF0000"/>
                </a:solidFill>
              </a:rPr>
              <a:t>여부</a:t>
            </a:r>
            <a:r>
              <a:rPr kumimoji="1" lang="ko-KR" altLang="en-US" dirty="0"/>
              <a:t>에 대한 예측으로 반영되고 있음</a:t>
            </a:r>
            <a:endParaRPr kumimoji="1"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b="1" dirty="0"/>
              <a:t>위에서 나온 평가지표를 기존 </a:t>
            </a:r>
            <a:r>
              <a:rPr kumimoji="1" lang="en-US" altLang="ko-KR" sz="2000" b="1" dirty="0"/>
              <a:t>explicit </a:t>
            </a:r>
            <a:r>
              <a:rPr kumimoji="1" lang="ko-KR" altLang="en-US" sz="2000" b="1" dirty="0"/>
              <a:t>데이터에서의 값과 비교가 무의미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b="1" dirty="0"/>
              <a:t>Explicit </a:t>
            </a:r>
            <a:r>
              <a:rPr kumimoji="1" lang="ko-KR" altLang="en-US" sz="2000" b="1" dirty="0"/>
              <a:t>데이터를 </a:t>
            </a:r>
            <a:r>
              <a:rPr kumimoji="1" lang="en-US" altLang="ko-KR" sz="2000" b="1" dirty="0"/>
              <a:t>binary data</a:t>
            </a:r>
            <a:r>
              <a:rPr kumimoji="1" lang="ko-KR" altLang="en-US" sz="2000" b="1" dirty="0"/>
              <a:t>로 바꿀 때의 큰 데이터 손실</a:t>
            </a:r>
            <a:endParaRPr kumimoji="1" lang="en-US" altLang="ko-KR" sz="2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E384C-EF0B-42DE-BC1D-B4FED555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02680"/>
              </p:ext>
            </p:extLst>
          </p:nvPr>
        </p:nvGraphicFramePr>
        <p:xfrm>
          <a:off x="2166406" y="2298791"/>
          <a:ext cx="7859188" cy="113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346">
                  <a:extLst>
                    <a:ext uri="{9D8B030D-6E8A-4147-A177-3AD203B41FA5}">
                      <a16:colId xmlns:a16="http://schemas.microsoft.com/office/drawing/2014/main" val="2731614907"/>
                    </a:ext>
                  </a:extLst>
                </a:gridCol>
                <a:gridCol w="1507695">
                  <a:extLst>
                    <a:ext uri="{9D8B030D-6E8A-4147-A177-3AD203B41FA5}">
                      <a16:colId xmlns:a16="http://schemas.microsoft.com/office/drawing/2014/main" val="2703888349"/>
                    </a:ext>
                  </a:extLst>
                </a:gridCol>
                <a:gridCol w="1549576">
                  <a:extLst>
                    <a:ext uri="{9D8B030D-6E8A-4147-A177-3AD203B41FA5}">
                      <a16:colId xmlns:a16="http://schemas.microsoft.com/office/drawing/2014/main" val="2491523755"/>
                    </a:ext>
                  </a:extLst>
                </a:gridCol>
                <a:gridCol w="1773868">
                  <a:extLst>
                    <a:ext uri="{9D8B030D-6E8A-4147-A177-3AD203B41FA5}">
                      <a16:colId xmlns:a16="http://schemas.microsoft.com/office/drawing/2014/main" val="908431083"/>
                    </a:ext>
                  </a:extLst>
                </a:gridCol>
                <a:gridCol w="1813703">
                  <a:extLst>
                    <a:ext uri="{9D8B030D-6E8A-4147-A177-3AD203B41FA5}">
                      <a16:colId xmlns:a16="http://schemas.microsoft.com/office/drawing/2014/main" val="509740190"/>
                    </a:ext>
                  </a:extLst>
                </a:gridCol>
              </a:tblGrid>
              <a:tr h="29102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1+2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72700"/>
                  </a:ext>
                </a:extLst>
              </a:tr>
              <a:tr h="7644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: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 : 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No : 0</a:t>
                      </a:r>
                    </a:p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yes : 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1~3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ko-Kore-KR" sz="18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4~5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1~5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/>
              <a:t>Rating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9722498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b="1" dirty="0"/>
              <a:t>장바구니 </a:t>
            </a:r>
            <a:r>
              <a:rPr kumimoji="1" lang="en-US" altLang="ko-KR" sz="2000" b="1" dirty="0"/>
              <a:t>&lt; </a:t>
            </a:r>
            <a:r>
              <a:rPr kumimoji="1" lang="ko-KR" altLang="en-US" sz="2000" b="1" dirty="0"/>
              <a:t>구매 </a:t>
            </a:r>
            <a:r>
              <a:rPr kumimoji="1" lang="en-US" altLang="ko-KR" sz="2000" b="1" dirty="0"/>
              <a:t>&lt; </a:t>
            </a:r>
            <a:r>
              <a:rPr kumimoji="1" lang="ko-KR" altLang="en-US" sz="2000" b="1" dirty="0"/>
              <a:t>리뷰 데이터의 우선순위를 제거하고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제품의 선호도</a:t>
            </a:r>
            <a:r>
              <a:rPr kumimoji="1" lang="ko-KR" altLang="en-US" sz="2000" b="1" dirty="0"/>
              <a:t>를 반영하기 위한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패널티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기준점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000" b="1" dirty="0"/>
              <a:t> 반영</a:t>
            </a: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패널티</a:t>
            </a:r>
            <a:r>
              <a:rPr kumimoji="1" lang="en-US" altLang="ko-KR" sz="1600" dirty="0"/>
              <a:t>: f1 measure</a:t>
            </a:r>
            <a:r>
              <a:rPr kumimoji="1" lang="ko-KR" altLang="en-US" sz="1600" dirty="0"/>
              <a:t>을 구하기 위한 </a:t>
            </a:r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값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초기값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중앙값</a:t>
            </a:r>
            <a:r>
              <a:rPr kumimoji="1" lang="en-US" altLang="ko-KR" sz="16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Ex.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패널티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기준점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점이라고 할 때</a:t>
            </a:r>
            <a:endParaRPr kumimoji="1"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    </a:t>
            </a:r>
            <a:r>
              <a:rPr kumimoji="1" lang="ko-KR" altLang="en-US" sz="1600" dirty="0"/>
              <a:t>장바구니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구매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리뷰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점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1+1+(3-3)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=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2</a:t>
            </a:r>
            <a:r>
              <a:rPr kumimoji="1" lang="ko-KR" altLang="en-US" sz="1600" dirty="0">
                <a:solidFill>
                  <a:srgbClr val="FF0000"/>
                </a:solidFill>
              </a:rPr>
              <a:t>점 </a:t>
            </a:r>
            <a:r>
              <a:rPr kumimoji="1" lang="en-US" altLang="ko-KR" sz="1600" dirty="0">
                <a:solidFill>
                  <a:srgbClr val="FF0000"/>
                </a:solidFill>
              </a:rPr>
              <a:t>– </a:t>
            </a:r>
            <a:r>
              <a:rPr kumimoji="1" lang="ko-KR" altLang="en-US" sz="1600" dirty="0">
                <a:solidFill>
                  <a:srgbClr val="FF0000"/>
                </a:solidFill>
              </a:rPr>
              <a:t>선호 </a:t>
            </a:r>
            <a:r>
              <a:rPr kumimoji="1" lang="en-US" altLang="ko-KR" sz="1600" dirty="0">
                <a:solidFill>
                  <a:srgbClr val="FF0000"/>
                </a:solidFill>
              </a:rPr>
              <a:t>o</a:t>
            </a:r>
            <a:endParaRPr kumimoji="1"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    </a:t>
            </a:r>
            <a:r>
              <a:rPr kumimoji="1" lang="ko-KR" altLang="en-US" sz="1600" dirty="0"/>
              <a:t>장바구니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구매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리뷰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점 </a:t>
            </a:r>
            <a:r>
              <a:rPr kumimoji="1" lang="en-US" altLang="ko-KR" sz="1600" dirty="0"/>
              <a:t>: </a:t>
            </a:r>
            <a:r>
              <a:rPr kumimoji="1" lang="en-US" altLang="ko-KR" sz="1600" dirty="0">
                <a:solidFill>
                  <a:srgbClr val="FF0000"/>
                </a:solidFill>
              </a:rPr>
              <a:t>1+1+(1-3)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=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0</a:t>
            </a:r>
            <a:r>
              <a:rPr kumimoji="1" lang="ko-KR" altLang="en-US" sz="1600" dirty="0">
                <a:solidFill>
                  <a:srgbClr val="FF0000"/>
                </a:solidFill>
              </a:rPr>
              <a:t>점 </a:t>
            </a:r>
            <a:r>
              <a:rPr kumimoji="1" lang="en-US" altLang="ko-KR" sz="1600" dirty="0">
                <a:solidFill>
                  <a:srgbClr val="FF0000"/>
                </a:solidFill>
              </a:rPr>
              <a:t>– </a:t>
            </a:r>
            <a:r>
              <a:rPr kumimoji="1" lang="ko-KR" altLang="en-US" sz="1600" dirty="0">
                <a:solidFill>
                  <a:srgbClr val="FF0000"/>
                </a:solidFill>
              </a:rPr>
              <a:t>선호 </a:t>
            </a:r>
            <a:r>
              <a:rPr kumimoji="1" lang="en-US" altLang="ko-KR" sz="1600" dirty="0">
                <a:solidFill>
                  <a:srgbClr val="FF0000"/>
                </a:solidFill>
              </a:rPr>
              <a:t>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    </a:t>
            </a:r>
            <a:r>
              <a:rPr kumimoji="1" lang="ko-KR" altLang="en-US" sz="1600" dirty="0"/>
              <a:t>장바구니</a:t>
            </a:r>
            <a:r>
              <a:rPr kumimoji="1" lang="en-US" altLang="ko-KR" sz="1600" dirty="0"/>
              <a:t>O, </a:t>
            </a:r>
            <a:r>
              <a:rPr kumimoji="1" lang="ko-KR" altLang="en-US" sz="1600" dirty="0"/>
              <a:t>구매</a:t>
            </a:r>
            <a:r>
              <a:rPr kumimoji="1" lang="en-US" altLang="ko-KR" sz="1600" dirty="0"/>
              <a:t>X, </a:t>
            </a:r>
            <a:r>
              <a:rPr kumimoji="1" lang="ko-KR" altLang="en-US" sz="1600" dirty="0"/>
              <a:t>리뷰</a:t>
            </a:r>
            <a:r>
              <a:rPr kumimoji="1" lang="en-US" altLang="ko-KR" sz="1600" dirty="0"/>
              <a:t> X    : </a:t>
            </a:r>
            <a:r>
              <a:rPr kumimoji="1" lang="en-US" altLang="ko-KR" sz="1600" dirty="0">
                <a:solidFill>
                  <a:srgbClr val="FF0000"/>
                </a:solidFill>
              </a:rPr>
              <a:t>1+0+0     = 1</a:t>
            </a:r>
            <a:r>
              <a:rPr kumimoji="1" lang="ko-KR" altLang="en-US" sz="1600" dirty="0">
                <a:solidFill>
                  <a:srgbClr val="FF0000"/>
                </a:solidFill>
              </a:rPr>
              <a:t>점 </a:t>
            </a:r>
            <a:r>
              <a:rPr kumimoji="1" lang="en-US" altLang="ko-KR" sz="1600" dirty="0">
                <a:solidFill>
                  <a:srgbClr val="FF0000"/>
                </a:solidFill>
              </a:rPr>
              <a:t>– </a:t>
            </a:r>
            <a:r>
              <a:rPr kumimoji="1" lang="ko-KR" altLang="en-US" sz="1600" dirty="0">
                <a:solidFill>
                  <a:srgbClr val="FF0000"/>
                </a:solidFill>
              </a:rPr>
              <a:t>선호 </a:t>
            </a:r>
            <a:r>
              <a:rPr kumimoji="1" lang="en-US" altLang="ko-KR" sz="1600" dirty="0">
                <a:solidFill>
                  <a:srgbClr val="FF0000"/>
                </a:solidFill>
              </a:rPr>
              <a:t>o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E384C-EF0B-42DE-BC1D-B4FED555F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16010"/>
              </p:ext>
            </p:extLst>
          </p:nvPr>
        </p:nvGraphicFramePr>
        <p:xfrm>
          <a:off x="2166406" y="2792808"/>
          <a:ext cx="7859188" cy="113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346">
                  <a:extLst>
                    <a:ext uri="{9D8B030D-6E8A-4147-A177-3AD203B41FA5}">
                      <a16:colId xmlns:a16="http://schemas.microsoft.com/office/drawing/2014/main" val="2731614907"/>
                    </a:ext>
                  </a:extLst>
                </a:gridCol>
                <a:gridCol w="1507695">
                  <a:extLst>
                    <a:ext uri="{9D8B030D-6E8A-4147-A177-3AD203B41FA5}">
                      <a16:colId xmlns:a16="http://schemas.microsoft.com/office/drawing/2014/main" val="2703888349"/>
                    </a:ext>
                  </a:extLst>
                </a:gridCol>
                <a:gridCol w="1549576">
                  <a:extLst>
                    <a:ext uri="{9D8B030D-6E8A-4147-A177-3AD203B41FA5}">
                      <a16:colId xmlns:a16="http://schemas.microsoft.com/office/drawing/2014/main" val="2491523755"/>
                    </a:ext>
                  </a:extLst>
                </a:gridCol>
                <a:gridCol w="1773868">
                  <a:extLst>
                    <a:ext uri="{9D8B030D-6E8A-4147-A177-3AD203B41FA5}">
                      <a16:colId xmlns:a16="http://schemas.microsoft.com/office/drawing/2014/main" val="908431083"/>
                    </a:ext>
                  </a:extLst>
                </a:gridCol>
                <a:gridCol w="1813703">
                  <a:extLst>
                    <a:ext uri="{9D8B030D-6E8A-4147-A177-3AD203B41FA5}">
                      <a16:colId xmlns:a16="http://schemas.microsoft.com/office/drawing/2014/main" val="509740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1+2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72700"/>
                  </a:ext>
                </a:extLst>
              </a:tr>
              <a:tr h="7644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: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 : 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No : 0</a:t>
                      </a:r>
                    </a:p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yes : 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1~5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800" b="0" u="sng" dirty="0" err="1">
                          <a:solidFill>
                            <a:srgbClr val="FF0000"/>
                          </a:solidFill>
                        </a:rPr>
                        <a:t>패널티</a:t>
                      </a:r>
                      <a:endParaRPr lang="en-US" altLang="ko-KR" sz="1800" b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1~5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7F870A-A25F-4665-9E08-2B068DADE4E2}"/>
              </a:ext>
            </a:extLst>
          </p:cNvPr>
          <p:cNvSpPr/>
          <p:nvPr/>
        </p:nvSpPr>
        <p:spPr>
          <a:xfrm>
            <a:off x="2168165" y="2241744"/>
            <a:ext cx="8474697" cy="110784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/>
              <a:t>Rating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972249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b="1" dirty="0"/>
              <a:t>통합 데이터 </a:t>
            </a:r>
            <a:r>
              <a:rPr kumimoji="1" lang="en-US" altLang="ko-KR" sz="2000" b="1" dirty="0"/>
              <a:t>Rating Point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613A1-680A-4E3E-9CF3-1B3FD98260AB}"/>
              </a:ext>
            </a:extLst>
          </p:cNvPr>
          <p:cNvSpPr txBox="1"/>
          <p:nvPr/>
        </p:nvSpPr>
        <p:spPr>
          <a:xfrm>
            <a:off x="1728152" y="445664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Explicit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72F3C-5EFD-40E7-8EFA-7B81547C9A9B}"/>
              </a:ext>
            </a:extLst>
          </p:cNvPr>
          <p:cNvSpPr txBox="1"/>
          <p:nvPr/>
        </p:nvSpPr>
        <p:spPr>
          <a:xfrm>
            <a:off x="3516198" y="4456645"/>
            <a:ext cx="1414021" cy="369332"/>
          </a:xfrm>
          <a:prstGeom prst="rect">
            <a:avLst/>
          </a:prstGeom>
          <a:solidFill>
            <a:srgbClr val="004F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0-5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D3FB6-802C-42EB-8E14-AB3F32C75C48}"/>
              </a:ext>
            </a:extLst>
          </p:cNvPr>
          <p:cNvSpPr txBox="1"/>
          <p:nvPr/>
        </p:nvSpPr>
        <p:spPr>
          <a:xfrm>
            <a:off x="1728152" y="49281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Explicit</a:t>
            </a:r>
          </a:p>
          <a:p>
            <a:r>
              <a:rPr lang="en-US" altLang="ko-KR" dirty="0"/>
              <a:t>+Implicit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3AE15-255E-4C3B-89FC-16A03C2D32A3}"/>
              </a:ext>
            </a:extLst>
          </p:cNvPr>
          <p:cNvSpPr txBox="1"/>
          <p:nvPr/>
        </p:nvSpPr>
        <p:spPr>
          <a:xfrm>
            <a:off x="3516198" y="5066643"/>
            <a:ext cx="1414021" cy="369332"/>
          </a:xfrm>
          <a:prstGeom prst="rect">
            <a:avLst/>
          </a:prstGeom>
          <a:solidFill>
            <a:srgbClr val="004F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A-B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57F07-8979-4283-ABC0-6C42DA33BA3C}"/>
              </a:ext>
            </a:extLst>
          </p:cNvPr>
          <p:cNvSpPr txBox="1"/>
          <p:nvPr/>
        </p:nvSpPr>
        <p:spPr>
          <a:xfrm>
            <a:off x="7795967" y="4456645"/>
            <a:ext cx="1036949" cy="369332"/>
          </a:xfrm>
          <a:prstGeom prst="rect">
            <a:avLst/>
          </a:prstGeom>
          <a:solidFill>
            <a:srgbClr val="004F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0-1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3E1DC-5B0B-4506-97FA-4DDCF8E38D80}"/>
              </a:ext>
            </a:extLst>
          </p:cNvPr>
          <p:cNvSpPr txBox="1"/>
          <p:nvPr/>
        </p:nvSpPr>
        <p:spPr>
          <a:xfrm>
            <a:off x="7795967" y="5042179"/>
            <a:ext cx="1036949" cy="369332"/>
          </a:xfrm>
          <a:prstGeom prst="rect">
            <a:avLst/>
          </a:prstGeom>
          <a:solidFill>
            <a:srgbClr val="004F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0-1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09FF8B-8543-4E9D-BC78-0B7B0AD2D12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930219" y="4641311"/>
            <a:ext cx="286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C7B2EC-83A5-4D66-A627-C402B614F23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930219" y="5226845"/>
            <a:ext cx="2865748" cy="2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649511-3AF2-48C0-969E-C1E59F6E4B93}"/>
              </a:ext>
            </a:extLst>
          </p:cNvPr>
          <p:cNvSpPr txBox="1"/>
          <p:nvPr/>
        </p:nvSpPr>
        <p:spPr>
          <a:xfrm>
            <a:off x="1728152" y="3718356"/>
            <a:ext cx="12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Threshold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E84FDA-794C-452C-95A2-6AF125CE1977}"/>
                  </a:ext>
                </a:extLst>
              </p:cNvPr>
              <p:cNvSpPr txBox="1"/>
              <p:nvPr/>
            </p:nvSpPr>
            <p:spPr>
              <a:xfrm>
                <a:off x="3516198" y="3707761"/>
                <a:ext cx="1414021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Median(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E84FDA-794C-452C-95A2-6AF125CE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98" y="3707761"/>
                <a:ext cx="1414021" cy="369332"/>
              </a:xfrm>
              <a:prstGeom prst="rect">
                <a:avLst/>
              </a:prstGeom>
              <a:blipFill>
                <a:blip r:embed="rId3"/>
                <a:stretch>
                  <a:fillRect l="-86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E8019C-7500-4397-99F0-04118D001D13}"/>
                  </a:ext>
                </a:extLst>
              </p:cNvPr>
              <p:cNvSpPr txBox="1"/>
              <p:nvPr/>
            </p:nvSpPr>
            <p:spPr>
              <a:xfrm>
                <a:off x="2534975" y="2712525"/>
                <a:ext cx="5260992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𝑏𝑎𝑠𝑘𝑒𝑡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𝑝𝑢𝑟𝑐h𝑎𝑠𝑒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E8019C-7500-4397-99F0-04118D0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75" y="2712525"/>
                <a:ext cx="5260992" cy="424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6A442-71E2-4C5A-A493-F3346EB3A670}"/>
                  </a:ext>
                </a:extLst>
              </p:cNvPr>
              <p:cNvSpPr txBox="1"/>
              <p:nvPr/>
            </p:nvSpPr>
            <p:spPr>
              <a:xfrm>
                <a:off x="8513214" y="2362355"/>
                <a:ext cx="1913601" cy="866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100" dirty="0"/>
                  <a:t>*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100" dirty="0"/>
                  <a:t> 가중치</a:t>
                </a:r>
                <a:r>
                  <a:rPr lang="en-US" altLang="ko-KR" sz="1100" dirty="0"/>
                  <a:t>(default=1)</a:t>
                </a:r>
              </a:p>
              <a:p>
                <a:r>
                  <a:rPr lang="en-US" altLang="ko-KR" sz="11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𝑏𝑎𝑠𝑘𝑒𝑡</m:t>
                        </m:r>
                      </m:sub>
                    </m:sSub>
                  </m:oMath>
                </a14:m>
                <a:r>
                  <a:rPr lang="en-US" altLang="ko-KR" sz="1100" dirty="0"/>
                  <a:t>: </a:t>
                </a:r>
                <a:r>
                  <a:rPr lang="ko-KR" altLang="en-US" sz="1100" dirty="0"/>
                  <a:t>장바구니 여부 </a:t>
                </a:r>
                <a:r>
                  <a:rPr lang="en-US" altLang="ko-KR" sz="1100" dirty="0"/>
                  <a:t>0/1</a:t>
                </a:r>
              </a:p>
              <a:p>
                <a:r>
                  <a:rPr lang="en-US" altLang="ko-KR" sz="11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𝑝𝑢𝑟𝑐h𝑎𝑠𝑒</m:t>
                        </m:r>
                      </m:sub>
                    </m:sSub>
                  </m:oMath>
                </a14:m>
                <a:r>
                  <a:rPr lang="en-US" altLang="ko-KR" sz="1100" dirty="0"/>
                  <a:t>: </a:t>
                </a:r>
                <a:r>
                  <a:rPr lang="ko-KR" altLang="en-US" sz="1100" dirty="0"/>
                  <a:t>구매 여부 </a:t>
                </a:r>
                <a:r>
                  <a:rPr lang="en-US" altLang="ko-KR" sz="1100" dirty="0"/>
                  <a:t>0/1</a:t>
                </a:r>
              </a:p>
              <a:p>
                <a:r>
                  <a:rPr lang="en-US" altLang="ko-KR" sz="11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altLang="ko-KR" sz="1100" dirty="0"/>
                  <a:t>: user rating</a:t>
                </a:r>
              </a:p>
              <a:p>
                <a:r>
                  <a:rPr lang="en-US" altLang="ko-KR" sz="1100" dirty="0"/>
                  <a:t>*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100" dirty="0"/>
                  <a:t>: threshold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6A442-71E2-4C5A-A493-F3346EB3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214" y="2362355"/>
                <a:ext cx="1913601" cy="866776"/>
              </a:xfrm>
              <a:prstGeom prst="rect">
                <a:avLst/>
              </a:prstGeom>
              <a:blipFill>
                <a:blip r:embed="rId5"/>
                <a:stretch>
                  <a:fillRect l="-4792" t="-6338" r="-3834" b="-9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3EA1A0-DA38-47B3-8144-D1C661CC65A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930219" y="3892427"/>
            <a:ext cx="286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6E38D8-4CF4-438D-B278-DD3CD7B151FC}"/>
                  </a:ext>
                </a:extLst>
              </p:cNvPr>
              <p:cNvSpPr txBox="1"/>
              <p:nvPr/>
            </p:nvSpPr>
            <p:spPr>
              <a:xfrm>
                <a:off x="5412557" y="3513249"/>
                <a:ext cx="182687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정규화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(0, 1, ∙)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6E38D8-4CF4-438D-B278-DD3CD7B1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57" y="3513249"/>
                <a:ext cx="1826874" cy="374526"/>
              </a:xfrm>
              <a:prstGeom prst="rect">
                <a:avLst/>
              </a:prstGeom>
              <a:blipFill>
                <a:blip r:embed="rId6"/>
                <a:stretch>
                  <a:fillRect l="-300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B5A3E0-AAF4-4BBA-965F-4BB59C32F1CF}"/>
                  </a:ext>
                </a:extLst>
              </p:cNvPr>
              <p:cNvSpPr txBox="1"/>
              <p:nvPr/>
            </p:nvSpPr>
            <p:spPr>
              <a:xfrm>
                <a:off x="7795967" y="3707761"/>
                <a:ext cx="1036949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B5A3E0-AAF4-4BBA-965F-4BB59C32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67" y="3707761"/>
                <a:ext cx="103694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F28A37B3-1C69-4F79-812D-6F8C85CD7FCC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rot="10800000" flipV="1">
            <a:off x="3516198" y="3892427"/>
            <a:ext cx="12700" cy="1358882"/>
          </a:xfrm>
          <a:prstGeom prst="curvedConnector3">
            <a:avLst>
              <a:gd name="adj1" fmla="val 231959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2796E49-6836-4C14-8412-2B35203782B1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>
            <a:off x="8832916" y="3892427"/>
            <a:ext cx="12700" cy="748884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AFBD5E0-EDC8-417C-A373-7E2082A75948}"/>
              </a:ext>
            </a:extLst>
          </p:cNvPr>
          <p:cNvCxnSpPr>
            <a:cxnSpLocks/>
            <a:stCxn id="30" idx="3"/>
            <a:endCxn id="11" idx="3"/>
          </p:cNvCxnSpPr>
          <p:nvPr/>
        </p:nvCxnSpPr>
        <p:spPr>
          <a:xfrm>
            <a:off x="8832916" y="3892427"/>
            <a:ext cx="12700" cy="1334418"/>
          </a:xfrm>
          <a:prstGeom prst="curvedConnector3">
            <a:avLst>
              <a:gd name="adj1" fmla="val 254226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B03CE6-E4A5-451A-BCC2-B93CFF74EE88}"/>
              </a:ext>
            </a:extLst>
          </p:cNvPr>
          <p:cNvSpPr txBox="1"/>
          <p:nvPr/>
        </p:nvSpPr>
        <p:spPr>
          <a:xfrm>
            <a:off x="9194277" y="4031312"/>
            <a:ext cx="1790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True/False</a:t>
            </a:r>
          </a:p>
          <a:p>
            <a:r>
              <a:rPr lang="en-US" altLang="ko-KR" sz="1600" dirty="0"/>
              <a:t>Threshold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r>
              <a:rPr lang="ko-KR" altLang="en-US" sz="1600" dirty="0"/>
              <a:t>재이용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D176E63-7B44-4696-8075-26D56494389C}"/>
              </a:ext>
            </a:extLst>
          </p:cNvPr>
          <p:cNvCxnSpPr/>
          <p:nvPr/>
        </p:nvCxnSpPr>
        <p:spPr>
          <a:xfrm>
            <a:off x="2634169" y="2712525"/>
            <a:ext cx="5161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5B5B47-9EE1-4F11-96C2-BE4714902679}"/>
              </a:ext>
            </a:extLst>
          </p:cNvPr>
          <p:cNvCxnSpPr>
            <a:cxnSpLocks/>
          </p:cNvCxnSpPr>
          <p:nvPr/>
        </p:nvCxnSpPr>
        <p:spPr>
          <a:xfrm>
            <a:off x="6598763" y="2681155"/>
            <a:ext cx="11972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8D7509-E118-4DA3-8205-A57DDBA902EB}"/>
              </a:ext>
            </a:extLst>
          </p:cNvPr>
          <p:cNvSpPr txBox="1"/>
          <p:nvPr/>
        </p:nvSpPr>
        <p:spPr>
          <a:xfrm>
            <a:off x="6477405" y="2362355"/>
            <a:ext cx="1677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Explicit </a:t>
            </a:r>
            <a:r>
              <a:rPr lang="ko-KR" altLang="en-US" sz="1400" dirty="0">
                <a:solidFill>
                  <a:schemeClr val="accent2"/>
                </a:solidFill>
              </a:rPr>
              <a:t>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235F5-A961-420D-B6D6-46960680C156}"/>
              </a:ext>
            </a:extLst>
          </p:cNvPr>
          <p:cNvSpPr txBox="1"/>
          <p:nvPr/>
        </p:nvSpPr>
        <p:spPr>
          <a:xfrm>
            <a:off x="2546023" y="2362355"/>
            <a:ext cx="1677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4F9E"/>
                </a:solidFill>
              </a:rPr>
              <a:t>통합</a:t>
            </a:r>
            <a:r>
              <a:rPr lang="en-US" altLang="ko-KR" sz="1400" dirty="0">
                <a:solidFill>
                  <a:srgbClr val="004F9E"/>
                </a:solidFill>
              </a:rPr>
              <a:t> </a:t>
            </a:r>
            <a:r>
              <a:rPr lang="ko-KR" altLang="en-US" sz="1400" dirty="0">
                <a:solidFill>
                  <a:srgbClr val="004F9E"/>
                </a:solidFill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1811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결론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992911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통합데이터</a:t>
            </a:r>
            <a:r>
              <a:rPr kumimoji="1" lang="en-US" altLang="ko-KR" sz="2000" b="1" dirty="0"/>
              <a:t>(</a:t>
            </a:r>
            <a:r>
              <a:rPr kumimoji="1" lang="en-US" altLang="ko-KR" sz="2000" b="1" dirty="0" err="1"/>
              <a:t>Explicit+Implicit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rating</a:t>
            </a:r>
            <a:r>
              <a:rPr kumimoji="1" lang="ko-KR" altLang="en-US" sz="2000" b="1" dirty="0"/>
              <a:t>을 정하는 과정에서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두 데이터 간 명확한 비교를 위한 새로운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rating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방식</a:t>
            </a:r>
            <a:r>
              <a:rPr kumimoji="1" lang="ko-KR" altLang="en-US" sz="2000" b="1" dirty="0"/>
              <a:t>을 제안</a:t>
            </a: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Explicit </a:t>
            </a:r>
            <a:r>
              <a:rPr kumimoji="1" lang="ko-KR" altLang="en-US" sz="2000" b="1" dirty="0"/>
              <a:t>데이터를 그대로 반영하여 데이터의 손실이 없음</a:t>
            </a: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장바구니</a:t>
            </a:r>
            <a:r>
              <a:rPr kumimoji="1" lang="en-US" altLang="ko-KR" sz="2000" b="1" dirty="0"/>
              <a:t>&lt;</a:t>
            </a:r>
            <a:r>
              <a:rPr kumimoji="1" lang="ko-KR" altLang="en-US" sz="2000" b="1" dirty="0"/>
              <a:t>구매</a:t>
            </a:r>
            <a:r>
              <a:rPr kumimoji="1" lang="en-US" altLang="ko-KR" sz="2000" b="1" dirty="0"/>
              <a:t>&lt;</a:t>
            </a:r>
            <a:r>
              <a:rPr kumimoji="1" lang="ko-KR" altLang="en-US" sz="2000" b="1" dirty="0"/>
              <a:t>리뷰의 우선순위를 없애기 위해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패널티</a:t>
            </a:r>
            <a:r>
              <a:rPr kumimoji="1" lang="ko-KR" altLang="en-US" sz="2000" b="1" dirty="0"/>
              <a:t> 반영</a:t>
            </a: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/>
              <a:t>패널티는</a:t>
            </a:r>
            <a:r>
              <a:rPr kumimoji="1" lang="ko-KR" altLang="en-US" sz="2000" b="1" dirty="0"/>
              <a:t> 이후 </a:t>
            </a:r>
            <a:r>
              <a:rPr kumimoji="1" lang="en-US" altLang="ko-KR" sz="2000" b="1" dirty="0"/>
              <a:t>f1 measure</a:t>
            </a:r>
            <a:r>
              <a:rPr kumimoji="1" lang="ko-KR" altLang="en-US" sz="2000" b="1" dirty="0"/>
              <a:t>을 구할 때 </a:t>
            </a:r>
            <a:r>
              <a:rPr kumimoji="1" lang="en-US" altLang="ko-KR" sz="2000" b="1" dirty="0"/>
              <a:t>threshold</a:t>
            </a:r>
            <a:r>
              <a:rPr kumimoji="1" lang="ko-KR" altLang="en-US" sz="2000" b="1" dirty="0"/>
              <a:t>로 재활용</a:t>
            </a:r>
            <a:endParaRPr kumimoji="1" lang="en-US" altLang="ko-KR" sz="2000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151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12943</TotalTime>
  <Words>449</Words>
  <Application>Microsoft Macintosh PowerPoint</Application>
  <PresentationFormat>와이드스크린</PresentationFormat>
  <Paragraphs>127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Rating Point</vt:lpstr>
      <vt:lpstr>문제점</vt:lpstr>
      <vt:lpstr>Rating Point</vt:lpstr>
      <vt:lpstr>Rating Point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172</cp:revision>
  <dcterms:created xsi:type="dcterms:W3CDTF">2021-06-28T08:46:54Z</dcterms:created>
  <dcterms:modified xsi:type="dcterms:W3CDTF">2021-11-10T05:44:08Z</dcterms:modified>
</cp:coreProperties>
</file>