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94648"/>
  </p:normalViewPr>
  <p:slideViewPr>
    <p:cSldViewPr snapToGrid="0" snapToObjects="1">
      <p:cViewPr varScale="1">
        <p:scale>
          <a:sx n="103" d="100"/>
          <a:sy n="103" d="100"/>
        </p:scale>
        <p:origin x="14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622E5-14C4-C044-BA17-4DA591E625F7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B55-8DC2-7444-9554-799644818A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769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사용자</a:t>
            </a:r>
            <a:r>
              <a:rPr kumimoji="1" lang="ko-KR" altLang="en-US" dirty="0"/>
              <a:t> 아이디와 구매 제품 이름만 나오고 제품 아이디는 안 나와있음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CB55-8DC2-7444-9554-799644818A2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066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C652-A8D3-0044-902F-59A03748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59289-08D2-414B-A750-6732773F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DCAF6-38DA-C84E-B3D4-F43B93D4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060F2-BAA0-EA43-97C6-B9C99BDB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8F823-D6E4-DA45-B992-AB0499D3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03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0AD3D-5AE4-8C40-A861-FF2259B6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39A51-4733-B94F-9D6F-318567386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C413A-2D3E-7449-9A70-C1810E3B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3EDAC-8F36-2148-A1CD-F97BC7AA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45B80-A4C1-3A4F-A958-53EEED39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936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1622C-B572-954D-9BCC-9672B832E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2551D-18D0-9045-8FA2-9BAC886F5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77AF2-6CB8-1A40-B97B-DA652265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70F0-C7F7-3E43-828A-96B61F69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B107-DE00-5246-8741-7BFB3FE5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06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E60A-C2AE-AD4A-89B7-73D2D9B1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0AEA-235F-464D-825A-EA97E666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A495C-BAFD-B847-AF7B-351E7AA7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D9C9D-CA5A-0C4D-8598-A3A70525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207C7-FF63-6D47-B5BF-37CA342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7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32FB-37FE-DB4D-878A-71DD65A0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00939-CD7A-C04D-A787-4BF33034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F952-8D5D-C849-9903-C7F7D9EF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17F07-01F4-934F-BED8-3CD23F4E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5D95D-ADF9-654B-97FB-C257D0FC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54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3FDEC-FF66-0F4C-B857-9CFE2ACD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483CB-0B60-6749-AF9F-34E0E9DE5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06A35-C87D-EE40-9E5F-B7C5395A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2420D-8D3D-4142-B1B9-34818E14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4EEB1-8ABE-A642-AA8F-DE1CD75C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48738-849C-2242-B973-74344D55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469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196C-4770-3542-A96E-10C6A916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FF72-CFF2-1C4B-BEBD-92FB4CAF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2BED77-A385-9E4F-8D80-83650A24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888BF-C51B-ED4E-96AE-8C43C03D9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51C90-7F01-2942-ADDA-500C0F19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8A1E32-CC26-774E-9555-26498761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766E6A-1B2B-9D4C-97D7-5D5A3150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75741-A4E8-D34A-B2F8-14D588C6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9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3457F-B538-5943-A599-7DAD83B9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FC497-4842-C84A-9EB9-09EE4BBE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B6EDB8-08C9-E742-A0B8-C373E23E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423A7-DA71-424E-A647-A7D912C9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7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9C2E5-CE20-A844-B483-BD2C2EBC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FDBB0-DD40-3043-BD41-1C53BBFA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F2B3F-850A-0646-BC72-345F16FF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132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B23D-1F10-3B4C-8C7A-267719D6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DA040-74D5-EE47-9CED-B58ED237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B7ECC-A0AC-2D40-AD10-2A3B08F3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15304-CCAF-094F-91FA-16D52C5A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A8BFC-39B3-B248-902A-B67A4693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85923-D002-A043-8A68-891D7F7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526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B1A9-8962-AF41-BAC9-84309BBF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A41B33-8164-B344-9FB4-AD72DB94D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449A7C-AF21-1C4B-B662-0480E955A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710BC-268C-1C43-8388-7511C123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28E47-0D5C-D34B-80D6-6596AC93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E347B-A65E-0443-80E5-AAC93AF0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3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29BDFD-E178-C946-875D-16CA4E96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12E50-9DD5-704C-A478-8D61D6A8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0AF-3A01-4B4B-8201-C2457081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C252-8278-0D40-A4B2-E6D1DB6AF5C9}" type="datetimeFigureOut">
              <a:rPr kumimoji="1" lang="ko-Kore-KR" altLang="en-US" smtClean="0"/>
              <a:t>06/02/2021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2A9FF-E1FF-944A-9723-3753913B6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278B6-DBB8-F04E-970F-A356BAADA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AE9C-1A4E-5E4D-85B2-C0013AB743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93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4AB222-A5F7-3C40-A5A2-73E67A6CABEB}"/>
              </a:ext>
            </a:extLst>
          </p:cNvPr>
          <p:cNvSpPr txBox="1">
            <a:spLocks/>
          </p:cNvSpPr>
          <p:nvPr/>
        </p:nvSpPr>
        <p:spPr>
          <a:xfrm>
            <a:off x="1533426" y="1914535"/>
            <a:ext cx="9144001" cy="2557462"/>
          </a:xfrm>
          <a:prstGeom prst="roundRect">
            <a:avLst>
              <a:gd name="adj" fmla="val 10886"/>
            </a:avLst>
          </a:prstGeom>
          <a:solidFill>
            <a:schemeClr val="bg1">
              <a:lumMod val="85000"/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Thing </a:t>
            </a:r>
            <a:r>
              <a:rPr kumimoji="1" lang="ko-Kore-KR" altLang="en-US" sz="4800" dirty="0"/>
              <a:t>추천시스템</a:t>
            </a:r>
            <a:endParaRPr kumimoji="1" lang="en-US" altLang="en-US" sz="4800" dirty="0"/>
          </a:p>
          <a:p>
            <a:pPr>
              <a:lnSpc>
                <a:spcPct val="150000"/>
              </a:lnSpc>
            </a:pPr>
            <a:endParaRPr kumimoji="1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인하대학교 </a:t>
            </a: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KDD </a:t>
            </a:r>
            <a:r>
              <a:rPr kumimoji="1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연구실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5D52E6-A7E2-764A-8C98-057AA7B0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7" y="5911875"/>
            <a:ext cx="2774144" cy="8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1F196-20DC-4A4C-A285-900ECFBC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User-item Rating Matrix </a:t>
            </a:r>
            <a:endParaRPr kumimoji="1" lang="ko-Kore-KR" altLang="en-US" b="1" dirty="0"/>
          </a:p>
        </p:txBody>
      </p:sp>
      <p:pic>
        <p:nvPicPr>
          <p:cNvPr id="4" name="내용 개체 틀 8" descr="텍스트, 가구, 서랍장, 하얀색이(가) 표시된 사진&#10;&#10;자동 생성된 설명">
            <a:extLst>
              <a:ext uri="{FF2B5EF4-FFF2-40B4-BE49-F238E27FC236}">
                <a16:creationId xmlns:a16="http://schemas.microsoft.com/office/drawing/2014/main" id="{4A8BB21D-3995-8C45-891E-DAA43D9E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978811"/>
            <a:ext cx="10439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2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59E69-4285-BC4A-8D21-923AA3DC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6" y="33654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3600" b="1" dirty="0"/>
              <a:t>사용자</a:t>
            </a:r>
            <a:r>
              <a:rPr kumimoji="1" lang="en-US" altLang="ko-Kore-KR" sz="3600" b="1" dirty="0"/>
              <a:t> (</a:t>
            </a:r>
            <a:r>
              <a:rPr kumimoji="1" lang="en-US" altLang="ko-KR" sz="3600" b="1" dirty="0"/>
              <a:t>User)</a:t>
            </a:r>
            <a:endParaRPr kumimoji="1" lang="ko-Kore-KR" altLang="en-US" sz="3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C3949B-5577-354B-AE46-0A78D527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4" y="1733551"/>
            <a:ext cx="11780823" cy="157534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E32EC582-5FD7-6D43-94A2-7924723C2188}"/>
              </a:ext>
            </a:extLst>
          </p:cNvPr>
          <p:cNvSpPr/>
          <p:nvPr/>
        </p:nvSpPr>
        <p:spPr>
          <a:xfrm>
            <a:off x="142880" y="1600200"/>
            <a:ext cx="1571625" cy="1871663"/>
          </a:xfrm>
          <a:prstGeom prst="frame">
            <a:avLst>
              <a:gd name="adj1" fmla="val 5490"/>
            </a:avLst>
          </a:prstGeom>
          <a:solidFill>
            <a:srgbClr val="FF0000">
              <a:alpha val="87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F128D8-702E-C24A-92CE-DC5EA5AC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2" y="4175671"/>
            <a:ext cx="8489955" cy="1819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BE379-9AFA-DA4E-9E8C-F4039B1D169D}"/>
              </a:ext>
            </a:extLst>
          </p:cNvPr>
          <p:cNvSpPr txBox="1"/>
          <p:nvPr/>
        </p:nvSpPr>
        <p:spPr>
          <a:xfrm>
            <a:off x="4741670" y="340546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사용자 데이터 샘플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DDF3F-C6DE-CE4E-8881-D51E3B307DD5}"/>
              </a:ext>
            </a:extLst>
          </p:cNvPr>
          <p:cNvSpPr txBox="1"/>
          <p:nvPr/>
        </p:nvSpPr>
        <p:spPr>
          <a:xfrm>
            <a:off x="4828511" y="622963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구매 데이터 샘플</a:t>
            </a:r>
            <a:endParaRPr kumimoji="1" lang="ko-Kore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768D633-34AC-AA48-88A2-8B11CE4614B8}"/>
              </a:ext>
            </a:extLst>
          </p:cNvPr>
          <p:cNvSpPr/>
          <p:nvPr/>
        </p:nvSpPr>
        <p:spPr>
          <a:xfrm>
            <a:off x="6329364" y="4046262"/>
            <a:ext cx="1052532" cy="2126223"/>
          </a:xfrm>
          <a:prstGeom prst="frame">
            <a:avLst>
              <a:gd name="adj1" fmla="val 5490"/>
            </a:avLst>
          </a:prstGeom>
          <a:solidFill>
            <a:srgbClr val="FF0000">
              <a:alpha val="87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3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0F3E65-7728-1249-8245-5C8905F37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40" y="1719262"/>
            <a:ext cx="11437120" cy="1683544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02D3DD5C-3CA9-B04B-B749-9C45A7865B1D}"/>
              </a:ext>
            </a:extLst>
          </p:cNvPr>
          <p:cNvSpPr/>
          <p:nvPr/>
        </p:nvSpPr>
        <p:spPr>
          <a:xfrm>
            <a:off x="300038" y="1503361"/>
            <a:ext cx="769745" cy="2201069"/>
          </a:xfrm>
          <a:prstGeom prst="frame">
            <a:avLst/>
          </a:prstGeom>
          <a:solidFill>
            <a:srgbClr val="0070C0">
              <a:alpha val="87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D01AD9BB-3B1A-BA4A-B4A0-0E939B301B12}"/>
              </a:ext>
            </a:extLst>
          </p:cNvPr>
          <p:cNvSpPr/>
          <p:nvPr/>
        </p:nvSpPr>
        <p:spPr>
          <a:xfrm>
            <a:off x="9733954" y="1503361"/>
            <a:ext cx="1195984" cy="2201069"/>
          </a:xfrm>
          <a:prstGeom prst="frame">
            <a:avLst>
              <a:gd name="adj1" fmla="val 9763"/>
            </a:avLst>
          </a:prstGeom>
          <a:solidFill>
            <a:srgbClr val="FF0000">
              <a:alpha val="84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B81D9-EF69-3A4E-B77F-C7D08A1BDDF3}"/>
              </a:ext>
            </a:extLst>
          </p:cNvPr>
          <p:cNvSpPr txBox="1"/>
          <p:nvPr/>
        </p:nvSpPr>
        <p:spPr>
          <a:xfrm>
            <a:off x="4713094" y="3519764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제품 옵션 데이터 샘플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5074B8-CD35-F041-B1EC-E28D66122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3" y="4342324"/>
            <a:ext cx="11437120" cy="1320954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E27B38F3-4E3F-1740-A479-C02E10FCEC3E}"/>
              </a:ext>
            </a:extLst>
          </p:cNvPr>
          <p:cNvSpPr/>
          <p:nvPr/>
        </p:nvSpPr>
        <p:spPr>
          <a:xfrm>
            <a:off x="100014" y="4901125"/>
            <a:ext cx="11887200" cy="256104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A3E8D-625F-DB4C-BAE8-E5B1D8CA916D}"/>
              </a:ext>
            </a:extLst>
          </p:cNvPr>
          <p:cNvSpPr txBox="1"/>
          <p:nvPr/>
        </p:nvSpPr>
        <p:spPr>
          <a:xfrm>
            <a:off x="4970377" y="575814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제품 데이터 샘플</a:t>
            </a:r>
            <a:endParaRPr kumimoji="1" lang="ko-Kore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77D403D-A544-094B-9139-B66202F1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6" y="17938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제품</a:t>
            </a:r>
            <a:r>
              <a:rPr kumimoji="1" lang="en-US" altLang="ko-Kore-KR" sz="3600" b="1" dirty="0"/>
              <a:t> (Item</a:t>
            </a:r>
            <a:r>
              <a:rPr kumimoji="1" lang="en-US" altLang="ko-KR" sz="3600" b="1" dirty="0"/>
              <a:t>)</a:t>
            </a:r>
            <a:endParaRPr kumimoji="1"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904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1A4A51E-C3C5-6043-ACD9-5C5DAA563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446" y="428623"/>
            <a:ext cx="4430644" cy="6100762"/>
          </a:xfr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F32D455E-EDCE-5D40-B314-9A5403CF9243}"/>
              </a:ext>
            </a:extLst>
          </p:cNvPr>
          <p:cNvSpPr/>
          <p:nvPr/>
        </p:nvSpPr>
        <p:spPr>
          <a:xfrm>
            <a:off x="269062" y="2114548"/>
            <a:ext cx="5043489" cy="2420144"/>
          </a:xfrm>
          <a:prstGeom prst="frame">
            <a:avLst>
              <a:gd name="adj1" fmla="val 6843"/>
            </a:avLst>
          </a:prstGeom>
          <a:solidFill>
            <a:srgbClr val="FF0000">
              <a:alpha val="87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653B8-43F5-7B4A-99BE-EC732FBC5CD8}"/>
              </a:ext>
            </a:extLst>
          </p:cNvPr>
          <p:cNvSpPr txBox="1"/>
          <p:nvPr/>
        </p:nvSpPr>
        <p:spPr>
          <a:xfrm>
            <a:off x="6043608" y="2585956"/>
            <a:ext cx="52838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Q. </a:t>
            </a:r>
            <a:r>
              <a:rPr kumimoji="1" lang="ko-KR" altLang="en-US" sz="2800" b="1" dirty="0"/>
              <a:t>제품</a:t>
            </a:r>
            <a:r>
              <a:rPr kumimoji="1" lang="en-US" altLang="ko-KR" sz="2800" b="1" dirty="0"/>
              <a:t>(Item) </a:t>
            </a:r>
            <a:r>
              <a:rPr kumimoji="1" lang="ko-KR" altLang="en-US" sz="2800" b="1" dirty="0"/>
              <a:t>아이디 생성 시</a:t>
            </a:r>
            <a:endParaRPr kumimoji="1" lang="en-US" altLang="ko-KR" sz="2800" b="1" dirty="0"/>
          </a:p>
          <a:p>
            <a:r>
              <a:rPr kumimoji="1" lang="ko-KR" altLang="en-US" dirty="0"/>
              <a:t> 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사이즈</a:t>
            </a:r>
            <a:r>
              <a:rPr kumimoji="1" lang="ko-KR" altLang="en-US" dirty="0"/>
              <a:t> 및 색상 종류마다 제품 아이디를 다르게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하나의 제품으로 아이디 동일하게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2F6041-3132-4F02-9707-9EB32C198ECD}"/>
              </a:ext>
            </a:extLst>
          </p:cNvPr>
          <p:cNvGrpSpPr/>
          <p:nvPr/>
        </p:nvGrpSpPr>
        <p:grpSpPr>
          <a:xfrm>
            <a:off x="457394" y="335756"/>
            <a:ext cx="10910674" cy="6186487"/>
            <a:chOff x="457394" y="335756"/>
            <a:chExt cx="10910674" cy="618648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EDD5E25-ABA9-3246-BF3D-AC8468BE6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4194" y="335756"/>
              <a:ext cx="3493874" cy="618648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83DA770-A8F6-2F4E-AF1E-41D731B8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94" y="2752729"/>
              <a:ext cx="7296099" cy="762003"/>
            </a:xfrm>
            <a:prstGeom prst="rect">
              <a:avLst/>
            </a:prstGeom>
          </p:spPr>
        </p:pic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93E2B9C3-C50B-B346-9305-55DAE6CD1052}"/>
                </a:ext>
              </a:extLst>
            </p:cNvPr>
            <p:cNvSpPr/>
            <p:nvPr/>
          </p:nvSpPr>
          <p:spPr>
            <a:xfrm>
              <a:off x="4257676" y="2709864"/>
              <a:ext cx="3493873" cy="919161"/>
            </a:xfrm>
            <a:prstGeom prst="frame">
              <a:avLst>
                <a:gd name="adj1" fmla="val 6843"/>
              </a:avLst>
            </a:prstGeom>
            <a:solidFill>
              <a:srgbClr val="FF0000">
                <a:alpha val="87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31FC0A4B-83F1-0D44-BF86-03D041114C40}"/>
                </a:ext>
              </a:extLst>
            </p:cNvPr>
            <p:cNvSpPr/>
            <p:nvPr/>
          </p:nvSpPr>
          <p:spPr>
            <a:xfrm>
              <a:off x="8129589" y="1985964"/>
              <a:ext cx="2943226" cy="2214563"/>
            </a:xfrm>
            <a:prstGeom prst="frame">
              <a:avLst>
                <a:gd name="adj1" fmla="val 3875"/>
              </a:avLst>
            </a:prstGeom>
            <a:solidFill>
              <a:srgbClr val="00B0F0">
                <a:alpha val="87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A2687C-6EEB-FE41-A5C8-A2D1FD546AA7}"/>
                </a:ext>
              </a:extLst>
            </p:cNvPr>
            <p:cNvSpPr txBox="1"/>
            <p:nvPr/>
          </p:nvSpPr>
          <p:spPr>
            <a:xfrm>
              <a:off x="3184438" y="375789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구매 데이터 샘플</a:t>
              </a:r>
              <a:endParaRPr kumimoji="1" lang="ko-Kore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350763A-37CC-46F8-8574-FD0F3EE34E5F}"/>
                </a:ext>
              </a:extLst>
            </p:cNvPr>
            <p:cNvSpPr/>
            <p:nvPr/>
          </p:nvSpPr>
          <p:spPr>
            <a:xfrm>
              <a:off x="5099902" y="3308809"/>
              <a:ext cx="2243579" cy="167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상품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6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B9923-B4E0-4148-9598-FA6D68CC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65128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Rating Point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4A4C4-A4D1-4841-927C-590139B6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2259814"/>
            <a:ext cx="5634039" cy="3138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장바구니</a:t>
            </a:r>
            <a:r>
              <a:rPr kumimoji="1" lang="en-US" altLang="ko-KR" sz="2400" b="1" dirty="0"/>
              <a:t> </a:t>
            </a:r>
          </a:p>
          <a:p>
            <a:pPr>
              <a:lnSpc>
                <a:spcPct val="150000"/>
              </a:lnSpc>
            </a:pPr>
            <a:r>
              <a:rPr kumimoji="1" lang="ko-Kore-KR" altLang="en-US" sz="2400" b="1" dirty="0"/>
              <a:t>구매</a:t>
            </a:r>
            <a:r>
              <a:rPr kumimoji="1" lang="en-US" altLang="ko-Kore-KR" sz="2400" b="1" dirty="0"/>
              <a:t> </a:t>
            </a:r>
            <a:r>
              <a:rPr kumimoji="1" lang="ko-Kore-KR" altLang="en-US" sz="2400" b="1" dirty="0"/>
              <a:t>확정</a:t>
            </a:r>
            <a:endParaRPr kumimoji="1" lang="en-US" altLang="ko-Kore-KR" sz="2400" b="1" dirty="0"/>
          </a:p>
          <a:p>
            <a:pPr>
              <a:lnSpc>
                <a:spcPct val="150000"/>
              </a:lnSpc>
            </a:pPr>
            <a:r>
              <a:rPr kumimoji="1" lang="ko-KR" altLang="en-US" sz="2400" b="1" dirty="0"/>
              <a:t>정기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결제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구독</a:t>
            </a:r>
            <a:endParaRPr kumimoji="1" lang="en-US" altLang="ko-KR" sz="2400" b="1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F377618F-B9A6-DC44-AFE7-176A9EC7A88A}"/>
              </a:ext>
            </a:extLst>
          </p:cNvPr>
          <p:cNvSpPr/>
          <p:nvPr/>
        </p:nvSpPr>
        <p:spPr>
          <a:xfrm>
            <a:off x="3752841" y="2351886"/>
            <a:ext cx="614362" cy="2503488"/>
          </a:xfrm>
          <a:prstGeom prst="downArrow">
            <a:avLst>
              <a:gd name="adj1" fmla="val 36046"/>
              <a:gd name="adj2" fmla="val 476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31C67-D722-6247-8A76-365D8F0DC41C}"/>
              </a:ext>
            </a:extLst>
          </p:cNvPr>
          <p:cNvSpPr txBox="1"/>
          <p:nvPr/>
        </p:nvSpPr>
        <p:spPr>
          <a:xfrm>
            <a:off x="4521981" y="239475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70C0"/>
                </a:solidFill>
              </a:rPr>
              <a:t>1</a:t>
            </a:r>
            <a:r>
              <a:rPr kumimoji="1" lang="ko-Kore-KR" altLang="en-US" b="1" dirty="0">
                <a:solidFill>
                  <a:srgbClr val="0070C0"/>
                </a:solidFill>
              </a:rPr>
              <a:t>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D317C-47BA-774B-89F6-F1F3D0560A99}"/>
              </a:ext>
            </a:extLst>
          </p:cNvPr>
          <p:cNvSpPr txBox="1"/>
          <p:nvPr/>
        </p:nvSpPr>
        <p:spPr>
          <a:xfrm>
            <a:off x="4521981" y="441882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5</a:t>
            </a:r>
            <a:r>
              <a:rPr kumimoji="1" lang="ko-Kore-KR" altLang="en-US" b="1" dirty="0">
                <a:solidFill>
                  <a:srgbClr val="0070C0"/>
                </a:solidFill>
              </a:rPr>
              <a:t>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D4E965-5155-8142-B703-ACF76E78F2D9}"/>
              </a:ext>
            </a:extLst>
          </p:cNvPr>
          <p:cNvSpPr txBox="1">
            <a:spLocks/>
          </p:cNvSpPr>
          <p:nvPr/>
        </p:nvSpPr>
        <p:spPr>
          <a:xfrm>
            <a:off x="6391277" y="2119321"/>
            <a:ext cx="5634039" cy="313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ore-KR" altLang="en-US" sz="2400" b="1" dirty="0"/>
              <a:t>리뷰</a:t>
            </a:r>
            <a:r>
              <a:rPr kumimoji="1" lang="en-US" altLang="ko-Kore-KR" sz="2400" b="1" dirty="0"/>
              <a:t> </a:t>
            </a:r>
            <a:r>
              <a:rPr kumimoji="1" lang="ko-Kore-KR" altLang="en-US" sz="2400" b="1" dirty="0"/>
              <a:t>점수</a:t>
            </a:r>
            <a:r>
              <a:rPr kumimoji="1" lang="en-US" altLang="ko-Kore-KR" sz="2400" b="1" dirty="0"/>
              <a:t>(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1~5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DDC2-571F-F240-AF8C-49E917109BFD}"/>
              </a:ext>
            </a:extLst>
          </p:cNvPr>
          <p:cNvSpPr txBox="1"/>
          <p:nvPr/>
        </p:nvSpPr>
        <p:spPr>
          <a:xfrm>
            <a:off x="10062041" y="2180438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rgbClr val="FF0000"/>
                </a:solidFill>
              </a:rPr>
              <a:t>-</a:t>
            </a:r>
            <a:endParaRPr kumimoji="1" lang="ko-Kore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5B218-06E3-E541-B2E7-4A421CD41972}"/>
              </a:ext>
            </a:extLst>
          </p:cNvPr>
          <p:cNvSpPr txBox="1"/>
          <p:nvPr/>
        </p:nvSpPr>
        <p:spPr>
          <a:xfrm>
            <a:off x="10013149" y="420450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rgbClr val="0070C0"/>
                </a:solidFill>
              </a:rPr>
              <a:t>+</a:t>
            </a:r>
            <a:endParaRPr kumimoji="1" lang="ko-Kore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4" name="위쪽/아래쪽 화살표[U] 13">
            <a:extLst>
              <a:ext uri="{FF2B5EF4-FFF2-40B4-BE49-F238E27FC236}">
                <a16:creationId xmlns:a16="http://schemas.microsoft.com/office/drawing/2014/main" id="{64BA4A53-9DD6-944F-9709-C32851115CAA}"/>
              </a:ext>
            </a:extLst>
          </p:cNvPr>
          <p:cNvSpPr/>
          <p:nvPr/>
        </p:nvSpPr>
        <p:spPr>
          <a:xfrm>
            <a:off x="9258298" y="2394750"/>
            <a:ext cx="585790" cy="2460624"/>
          </a:xfrm>
          <a:prstGeom prst="upDownArrow">
            <a:avLst>
              <a:gd name="adj1" fmla="val 39240"/>
              <a:gd name="adj2" fmla="val 52941"/>
            </a:avLst>
          </a:prstGeom>
          <a:gradFill flip="none" rotWithShape="1">
            <a:gsLst>
              <a:gs pos="0">
                <a:srgbClr val="FF0000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4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FE67-5558-5245-96EE-5B35CE44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예시</a:t>
            </a:r>
            <a:r>
              <a:rPr kumimoji="1" lang="ko-KR" altLang="en-US" b="1" dirty="0"/>
              <a:t> 행렬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B98CB-5A96-CA4E-AFB2-A2263A4E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9" y="2404717"/>
            <a:ext cx="10695696" cy="2508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D5515-7D08-FC4B-9DB5-D1C0A885DC02}"/>
              </a:ext>
            </a:extLst>
          </p:cNvPr>
          <p:cNvSpPr txBox="1"/>
          <p:nvPr/>
        </p:nvSpPr>
        <p:spPr>
          <a:xfrm>
            <a:off x="5929299" y="1943113"/>
            <a:ext cx="77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u="sng" dirty="0">
                <a:solidFill>
                  <a:srgbClr val="FF0000"/>
                </a:solidFill>
              </a:rPr>
              <a:t>Item</a:t>
            </a:r>
            <a:endParaRPr kumimoji="1" lang="ko-Kore-KR" alt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27CF1-A99E-F945-AE62-F86CBF3F63C9}"/>
              </a:ext>
            </a:extLst>
          </p:cNvPr>
          <p:cNvSpPr txBox="1"/>
          <p:nvPr/>
        </p:nvSpPr>
        <p:spPr>
          <a:xfrm>
            <a:off x="209543" y="35385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u="sng" dirty="0">
                <a:solidFill>
                  <a:srgbClr val="FF0000"/>
                </a:solidFill>
              </a:rPr>
              <a:t>User</a:t>
            </a:r>
            <a:endParaRPr kumimoji="1" lang="ko-Kore-KR" alt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2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4EFA-E3E4-4C4B-AD67-5C40F53A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User based collaborative filtering</a:t>
            </a:r>
            <a:endParaRPr kumimoji="1" lang="ko-Kore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02129C0-9F90-3342-BF20-0A41F6C2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 간 </a:t>
            </a:r>
            <a:r>
              <a:rPr lang="ko-KR" altLang="en-US" sz="2400" dirty="0" err="1"/>
              <a:t>유사도를</a:t>
            </a:r>
            <a:r>
              <a:rPr lang="ko-KR" altLang="en-US" sz="2400" dirty="0"/>
              <a:t> 이용해서 아이템에 대한 선호를 예측</a:t>
            </a:r>
            <a:endParaRPr lang="en-US" altLang="ko-KR" sz="2400" dirty="0"/>
          </a:p>
          <a:p>
            <a:pPr marL="0" indent="0">
              <a:buNone/>
            </a:pPr>
            <a:endParaRPr lang="en-US" altLang="ko-Kore-KR" sz="2400" dirty="0"/>
          </a:p>
          <a:p>
            <a:r>
              <a:rPr lang="ko-KR" altLang="en-US" sz="2400" dirty="0"/>
              <a:t>특정 사용자 </a:t>
            </a:r>
            <a:r>
              <a:rPr lang="en-US" altLang="ko-KR" sz="2400" dirty="0"/>
              <a:t>U1</a:t>
            </a:r>
            <a:r>
              <a:rPr lang="ko-KR" altLang="en-US" sz="2400" dirty="0"/>
              <a:t>을 위한 추천 아이템 구하기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377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113</Words>
  <Application>Microsoft Office PowerPoint</Application>
  <PresentationFormat>와이드스크린</PresentationFormat>
  <Paragraphs>35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User-item Rating Matrix </vt:lpstr>
      <vt:lpstr>사용자 (User)</vt:lpstr>
      <vt:lpstr>제품 (Item)</vt:lpstr>
      <vt:lpstr>PowerPoint 프레젠테이션</vt:lpstr>
      <vt:lpstr>PowerPoint 프레젠테이션</vt:lpstr>
      <vt:lpstr>Rating Point</vt:lpstr>
      <vt:lpstr>예시 행렬</vt:lpstr>
      <vt:lpstr>User based collaborative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MonthlyThing</dc:title>
  <dc:creator>이 승주</dc:creator>
  <cp:lastModifiedBy>SeoYoung-Duk</cp:lastModifiedBy>
  <cp:revision>16</cp:revision>
  <dcterms:created xsi:type="dcterms:W3CDTF">2021-05-20T16:33:20Z</dcterms:created>
  <dcterms:modified xsi:type="dcterms:W3CDTF">2021-06-02T06:43:35Z</dcterms:modified>
</cp:coreProperties>
</file>