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650" r:id="rId2"/>
    <p:sldMasterId id="2147483726" r:id="rId3"/>
  </p:sldMasterIdLst>
  <p:notesMasterIdLst>
    <p:notesMasterId r:id="rId21"/>
  </p:notesMasterIdLst>
  <p:handoutMasterIdLst>
    <p:handoutMasterId r:id="rId22"/>
  </p:handoutMasterIdLst>
  <p:sldIdLst>
    <p:sldId id="414" r:id="rId4"/>
    <p:sldId id="412" r:id="rId5"/>
    <p:sldId id="398" r:id="rId6"/>
    <p:sldId id="403" r:id="rId7"/>
    <p:sldId id="409" r:id="rId8"/>
    <p:sldId id="313" r:id="rId9"/>
    <p:sldId id="311" r:id="rId10"/>
    <p:sldId id="399" r:id="rId11"/>
    <p:sldId id="400" r:id="rId12"/>
    <p:sldId id="401" r:id="rId13"/>
    <p:sldId id="402" r:id="rId14"/>
    <p:sldId id="416" r:id="rId15"/>
    <p:sldId id="405" r:id="rId16"/>
    <p:sldId id="415" r:id="rId17"/>
    <p:sldId id="413" r:id="rId18"/>
    <p:sldId id="411" r:id="rId19"/>
    <p:sldId id="369" r:id="rId20"/>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0B0C0"/>
    <a:srgbClr val="BEF4FA"/>
    <a:srgbClr val="000000"/>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2380" autoAdjust="0"/>
  </p:normalViewPr>
  <p:slideViewPr>
    <p:cSldViewPr showGuides="1">
      <p:cViewPr varScale="1">
        <p:scale>
          <a:sx n="45" d="100"/>
          <a:sy n="45" d="100"/>
        </p:scale>
        <p:origin x="708" y="60"/>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55" d="100"/>
          <a:sy n="55" d="100"/>
        </p:scale>
        <p:origin x="2880"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6/23/2018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6/23/2018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a:t>
            </a:fld>
            <a:endParaRPr lang="en-US"/>
          </a:p>
        </p:txBody>
      </p:sp>
    </p:spTree>
    <p:extLst>
      <p:ext uri="{BB962C8B-B14F-4D97-AF65-F5344CB8AC3E}">
        <p14:creationId xmlns:p14="http://schemas.microsoft.com/office/powerpoint/2010/main" val="319287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15</a:t>
            </a:fld>
            <a:endParaRPr lang="en-US"/>
          </a:p>
        </p:txBody>
      </p:sp>
    </p:spTree>
    <p:extLst>
      <p:ext uri="{BB962C8B-B14F-4D97-AF65-F5344CB8AC3E}">
        <p14:creationId xmlns:p14="http://schemas.microsoft.com/office/powerpoint/2010/main" val="150683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Master" Target="../slideMasters/slideMaster3.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a:t>Text Here</a:t>
            </a:r>
          </a:p>
          <a:p>
            <a:pPr lvl="1"/>
            <a:r>
              <a:rPr lang="en-US" dirty="0"/>
              <a:t>ssss</a:t>
            </a:r>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קבוצה 10"/>
          <p:cNvGrpSpPr/>
          <p:nvPr userDrawn="1"/>
        </p:nvGrpSpPr>
        <p:grpSpPr>
          <a:xfrm>
            <a:off x="727271" y="4017400"/>
            <a:ext cx="8013175" cy="5434079"/>
            <a:chOff x="769991" y="4157288"/>
            <a:chExt cx="8013175" cy="5434079"/>
          </a:xfrm>
        </p:grpSpPr>
        <p:grpSp>
          <p:nvGrpSpPr>
            <p:cNvPr id="12" name="קבוצה 11">
              <a:extLst>
                <a:ext uri="{FF2B5EF4-FFF2-40B4-BE49-F238E27FC236}">
                  <a16:creationId xmlns:a16="http://schemas.microsoft.com/office/drawing/2014/main" id="{A1042832-FF2E-4CE4-A8EA-79341F532015}"/>
                </a:ext>
              </a:extLst>
            </p:cNvPr>
            <p:cNvGrpSpPr/>
            <p:nvPr/>
          </p:nvGrpSpPr>
          <p:grpSpPr>
            <a:xfrm>
              <a:off x="792286" y="4157288"/>
              <a:ext cx="1226871" cy="1226871"/>
              <a:chOff x="8662487" y="8594383"/>
              <a:chExt cx="1226871" cy="1226871"/>
            </a:xfrm>
          </p:grpSpPr>
          <p:pic>
            <p:nvPicPr>
              <p:cNvPr id="22" name="גרפיקה 20" descr="עצור">
                <a:extLst>
                  <a:ext uri="{FF2B5EF4-FFF2-40B4-BE49-F238E27FC236}">
                    <a16:creationId xmlns:a16="http://schemas.microsoft.com/office/drawing/2014/main" id="{B74C9AB1-4AD1-4DE2-BC50-5D77DE11C4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2487" y="8594383"/>
                <a:ext cx="1226871" cy="1226871"/>
              </a:xfrm>
              <a:prstGeom prst="rect">
                <a:avLst/>
              </a:prstGeom>
            </p:spPr>
          </p:pic>
          <p:pic>
            <p:nvPicPr>
              <p:cNvPr id="23" name="גרפיקה 8" descr="סימן ביקורת">
                <a:extLst>
                  <a:ext uri="{FF2B5EF4-FFF2-40B4-BE49-F238E27FC236}">
                    <a16:creationId xmlns:a16="http://schemas.microsoft.com/office/drawing/2014/main" id="{B12241FB-B6B7-4E7F-B27D-F77BB031011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8722" y="8788905"/>
                <a:ext cx="914400" cy="914400"/>
              </a:xfrm>
              <a:prstGeom prst="rect">
                <a:avLst/>
              </a:prstGeom>
            </p:spPr>
          </p:pic>
        </p:grpSp>
        <p:grpSp>
          <p:nvGrpSpPr>
            <p:cNvPr id="13" name="קבוצה 12">
              <a:extLst>
                <a:ext uri="{FF2B5EF4-FFF2-40B4-BE49-F238E27FC236}">
                  <a16:creationId xmlns:a16="http://schemas.microsoft.com/office/drawing/2014/main" id="{DE2321DE-7AE9-4CB0-B9F2-BE20DE996B6A}"/>
                </a:ext>
              </a:extLst>
            </p:cNvPr>
            <p:cNvGrpSpPr/>
            <p:nvPr/>
          </p:nvGrpSpPr>
          <p:grpSpPr>
            <a:xfrm>
              <a:off x="769991" y="7365379"/>
              <a:ext cx="1226871" cy="1226871"/>
              <a:chOff x="12692247" y="8774052"/>
              <a:chExt cx="1226871" cy="1226871"/>
            </a:xfrm>
          </p:grpSpPr>
          <p:pic>
            <p:nvPicPr>
              <p:cNvPr id="20" name="גרפיקה 23" descr="עצור">
                <a:extLst>
                  <a:ext uri="{FF2B5EF4-FFF2-40B4-BE49-F238E27FC236}">
                    <a16:creationId xmlns:a16="http://schemas.microsoft.com/office/drawing/2014/main" id="{CBFA23FD-133E-4CA9-BFF0-5C614E1CDD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92247" y="8774052"/>
                <a:ext cx="1226871" cy="1226871"/>
              </a:xfrm>
              <a:prstGeom prst="rect">
                <a:avLst/>
              </a:prstGeom>
            </p:spPr>
          </p:pic>
          <p:pic>
            <p:nvPicPr>
              <p:cNvPr id="21" name="גרפיקה 13" descr="סגור">
                <a:extLst>
                  <a:ext uri="{FF2B5EF4-FFF2-40B4-BE49-F238E27FC236}">
                    <a16:creationId xmlns:a16="http://schemas.microsoft.com/office/drawing/2014/main" id="{BC126657-297A-44AA-AD45-47C630B9C83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66970" y="8930287"/>
                <a:ext cx="914400" cy="914400"/>
              </a:xfrm>
              <a:prstGeom prst="rect">
                <a:avLst/>
              </a:prstGeom>
            </p:spPr>
          </p:pic>
        </p:grpSp>
        <p:grpSp>
          <p:nvGrpSpPr>
            <p:cNvPr id="14" name="קבוצה 13">
              <a:extLst>
                <a:ext uri="{FF2B5EF4-FFF2-40B4-BE49-F238E27FC236}">
                  <a16:creationId xmlns:a16="http://schemas.microsoft.com/office/drawing/2014/main" id="{874BB32F-65F3-4E53-9F5F-163EBF7FCBD9}"/>
                </a:ext>
              </a:extLst>
            </p:cNvPr>
            <p:cNvGrpSpPr/>
            <p:nvPr/>
          </p:nvGrpSpPr>
          <p:grpSpPr>
            <a:xfrm>
              <a:off x="769992" y="5738698"/>
              <a:ext cx="1226871" cy="1226871"/>
              <a:chOff x="8662487" y="8594383"/>
              <a:chExt cx="1226871" cy="1226871"/>
            </a:xfrm>
          </p:grpSpPr>
          <p:pic>
            <p:nvPicPr>
              <p:cNvPr id="18" name="גרפיקה 39" descr="עצור">
                <a:extLst>
                  <a:ext uri="{FF2B5EF4-FFF2-40B4-BE49-F238E27FC236}">
                    <a16:creationId xmlns:a16="http://schemas.microsoft.com/office/drawing/2014/main" id="{4E95788A-92A5-4A89-8E95-4818FD1E4EF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2487" y="8594383"/>
                <a:ext cx="1226871" cy="1226871"/>
              </a:xfrm>
              <a:prstGeom prst="rect">
                <a:avLst/>
              </a:prstGeom>
            </p:spPr>
          </p:pic>
          <p:pic>
            <p:nvPicPr>
              <p:cNvPr id="19" name="גרפיקה 40" descr="סימן ביקורת">
                <a:extLst>
                  <a:ext uri="{FF2B5EF4-FFF2-40B4-BE49-F238E27FC236}">
                    <a16:creationId xmlns:a16="http://schemas.microsoft.com/office/drawing/2014/main" id="{3FAA0C68-4C52-4003-A0E0-946E41556E4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8722" y="8788905"/>
                <a:ext cx="914400" cy="914400"/>
              </a:xfrm>
              <a:prstGeom prst="rect">
                <a:avLst/>
              </a:prstGeom>
            </p:spPr>
          </p:pic>
        </p:grpSp>
        <p:sp>
          <p:nvSpPr>
            <p:cNvPr id="15" name="テキスト プレースホルダー 16">
              <a:extLst>
                <a:ext uri="{FF2B5EF4-FFF2-40B4-BE49-F238E27FC236}">
                  <a16:creationId xmlns:a16="http://schemas.microsoft.com/office/drawing/2014/main" id="{1980405D-6916-45E0-B5F6-2ADBCD8AFCF3}"/>
                </a:ext>
              </a:extLst>
            </p:cNvPr>
            <p:cNvSpPr txBox="1">
              <a:spLocks/>
            </p:cNvSpPr>
            <p:nvPr/>
          </p:nvSpPr>
          <p:spPr>
            <a:xfrm>
              <a:off x="2437461" y="5894932"/>
              <a:ext cx="6345705" cy="952687"/>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does not require much resources</a:t>
              </a:r>
            </a:p>
          </p:txBody>
        </p:sp>
        <p:sp>
          <p:nvSpPr>
            <p:cNvPr id="16" name="テキスト プレースホルダー 16">
              <a:extLst>
                <a:ext uri="{FF2B5EF4-FFF2-40B4-BE49-F238E27FC236}">
                  <a16:creationId xmlns:a16="http://schemas.microsoft.com/office/drawing/2014/main" id="{AFCD93CD-8757-4B7E-8A58-F8B6A89F37FD}"/>
                </a:ext>
              </a:extLst>
            </p:cNvPr>
            <p:cNvSpPr txBox="1">
              <a:spLocks/>
            </p:cNvSpPr>
            <p:nvPr/>
          </p:nvSpPr>
          <p:spPr>
            <a:xfrm>
              <a:off x="2437460" y="7476341"/>
              <a:ext cx="6345705" cy="2115026"/>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once a single device has been hacked on the entire network, the system is not safe</a:t>
              </a:r>
            </a:p>
            <a:p>
              <a:endParaRPr kumimoji="1" lang="en-US" altLang="ja-JP" sz="3200" dirty="0"/>
            </a:p>
          </p:txBody>
        </p:sp>
        <p:sp>
          <p:nvSpPr>
            <p:cNvPr id="17" name="テキスト プレースホルダー 16">
              <a:extLst>
                <a:ext uri="{FF2B5EF4-FFF2-40B4-BE49-F238E27FC236}">
                  <a16:creationId xmlns:a16="http://schemas.microsoft.com/office/drawing/2014/main" id="{1B0006F8-9820-4450-BE20-3E34D13BD158}"/>
                </a:ext>
              </a:extLst>
            </p:cNvPr>
            <p:cNvSpPr txBox="1">
              <a:spLocks/>
            </p:cNvSpPr>
            <p:nvPr/>
          </p:nvSpPr>
          <p:spPr>
            <a:xfrm>
              <a:off x="2437460" y="4465248"/>
              <a:ext cx="6345705" cy="952687"/>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easy to implement  </a:t>
              </a:r>
            </a:p>
          </p:txBody>
        </p:sp>
      </p:grpSp>
      <p:grpSp>
        <p:nvGrpSpPr>
          <p:cNvPr id="24" name="קבוצה 23"/>
          <p:cNvGrpSpPr/>
          <p:nvPr userDrawn="1"/>
        </p:nvGrpSpPr>
        <p:grpSpPr>
          <a:xfrm>
            <a:off x="9181043" y="3972682"/>
            <a:ext cx="8373213" cy="4591198"/>
            <a:chOff x="9143205" y="4157287"/>
            <a:chExt cx="8373213" cy="4591198"/>
          </a:xfrm>
        </p:grpSpPr>
        <p:sp>
          <p:nvSpPr>
            <p:cNvPr id="25" name="テキスト プレースホルダー 16">
              <a:extLst>
                <a:ext uri="{FF2B5EF4-FFF2-40B4-BE49-F238E27FC236}">
                  <a16:creationId xmlns:a16="http://schemas.microsoft.com/office/drawing/2014/main" id="{797A84B0-B6BA-43B8-8739-9E0F289D0AA5}"/>
                </a:ext>
              </a:extLst>
            </p:cNvPr>
            <p:cNvSpPr txBox="1">
              <a:spLocks/>
            </p:cNvSpPr>
            <p:nvPr/>
          </p:nvSpPr>
          <p:spPr>
            <a:xfrm>
              <a:off x="11148421" y="4351809"/>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Complete security</a:t>
              </a:r>
            </a:p>
          </p:txBody>
        </p:sp>
        <p:sp>
          <p:nvSpPr>
            <p:cNvPr id="26" name="テキスト プレースホルダー 16">
              <a:extLst>
                <a:ext uri="{FF2B5EF4-FFF2-40B4-BE49-F238E27FC236}">
                  <a16:creationId xmlns:a16="http://schemas.microsoft.com/office/drawing/2014/main" id="{E09FDA66-F21C-4FE9-B62F-7FA34F084DBA}"/>
                </a:ext>
              </a:extLst>
            </p:cNvPr>
            <p:cNvSpPr txBox="1">
              <a:spLocks/>
            </p:cNvSpPr>
            <p:nvPr/>
          </p:nvSpPr>
          <p:spPr>
            <a:xfrm>
              <a:off x="11170713" y="6179012"/>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Loss of resources</a:t>
              </a:r>
            </a:p>
          </p:txBody>
        </p:sp>
        <p:sp>
          <p:nvSpPr>
            <p:cNvPr id="27" name="テキスト プレースホルダー 16">
              <a:extLst>
                <a:ext uri="{FF2B5EF4-FFF2-40B4-BE49-F238E27FC236}">
                  <a16:creationId xmlns:a16="http://schemas.microsoft.com/office/drawing/2014/main" id="{8A6B159E-9BE5-420E-BF2B-CD7548D4DCF9}"/>
                </a:ext>
              </a:extLst>
            </p:cNvPr>
            <p:cNvSpPr txBox="1">
              <a:spLocks/>
            </p:cNvSpPr>
            <p:nvPr/>
          </p:nvSpPr>
          <p:spPr>
            <a:xfrm>
              <a:off x="11170713" y="7834085"/>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Degrades system efficiency</a:t>
              </a:r>
            </a:p>
          </p:txBody>
        </p:sp>
        <p:grpSp>
          <p:nvGrpSpPr>
            <p:cNvPr id="28" name="קבוצה 27">
              <a:extLst>
                <a:ext uri="{FF2B5EF4-FFF2-40B4-BE49-F238E27FC236}">
                  <a16:creationId xmlns:a16="http://schemas.microsoft.com/office/drawing/2014/main" id="{9D299DBF-EEBF-4902-9760-163EA40E0A2B}"/>
                </a:ext>
              </a:extLst>
            </p:cNvPr>
            <p:cNvGrpSpPr/>
            <p:nvPr/>
          </p:nvGrpSpPr>
          <p:grpSpPr>
            <a:xfrm>
              <a:off x="9143206" y="4157287"/>
              <a:ext cx="1226871" cy="1226871"/>
              <a:chOff x="8662487" y="8594383"/>
              <a:chExt cx="1226871" cy="1226871"/>
            </a:xfrm>
          </p:grpSpPr>
          <p:pic>
            <p:nvPicPr>
              <p:cNvPr id="35" name="גרפיקה 54" descr="עצור">
                <a:extLst>
                  <a:ext uri="{FF2B5EF4-FFF2-40B4-BE49-F238E27FC236}">
                    <a16:creationId xmlns:a16="http://schemas.microsoft.com/office/drawing/2014/main" id="{05E868D9-A4D3-475F-A377-0A854D05610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62487" y="8594383"/>
                <a:ext cx="1226871" cy="1226871"/>
              </a:xfrm>
              <a:prstGeom prst="rect">
                <a:avLst/>
              </a:prstGeom>
            </p:spPr>
          </p:pic>
          <p:pic>
            <p:nvPicPr>
              <p:cNvPr id="36" name="גרפיקה 55" descr="סימן ביקורת">
                <a:extLst>
                  <a:ext uri="{FF2B5EF4-FFF2-40B4-BE49-F238E27FC236}">
                    <a16:creationId xmlns:a16="http://schemas.microsoft.com/office/drawing/2014/main" id="{489956B8-95DE-403C-899B-4F2401A3A9B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8722" y="8788905"/>
                <a:ext cx="914400" cy="914400"/>
              </a:xfrm>
              <a:prstGeom prst="rect">
                <a:avLst/>
              </a:prstGeom>
            </p:spPr>
          </p:pic>
        </p:grpSp>
        <p:grpSp>
          <p:nvGrpSpPr>
            <p:cNvPr id="29" name="קבוצה 28">
              <a:extLst>
                <a:ext uri="{FF2B5EF4-FFF2-40B4-BE49-F238E27FC236}">
                  <a16:creationId xmlns:a16="http://schemas.microsoft.com/office/drawing/2014/main" id="{AE58F28C-5AD3-40BD-A178-6C6BDBF613EE}"/>
                </a:ext>
              </a:extLst>
            </p:cNvPr>
            <p:cNvGrpSpPr/>
            <p:nvPr/>
          </p:nvGrpSpPr>
          <p:grpSpPr>
            <a:xfrm>
              <a:off x="9143205" y="7521614"/>
              <a:ext cx="1226871" cy="1226871"/>
              <a:chOff x="12692247" y="8774052"/>
              <a:chExt cx="1226871" cy="1226871"/>
            </a:xfrm>
          </p:grpSpPr>
          <p:pic>
            <p:nvPicPr>
              <p:cNvPr id="33" name="גרפיקה 57" descr="עצור">
                <a:extLst>
                  <a:ext uri="{FF2B5EF4-FFF2-40B4-BE49-F238E27FC236}">
                    <a16:creationId xmlns:a16="http://schemas.microsoft.com/office/drawing/2014/main" id="{FDF3C260-5B91-480C-B2CD-BCA5251BFC3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92247" y="8774052"/>
                <a:ext cx="1226871" cy="1226871"/>
              </a:xfrm>
              <a:prstGeom prst="rect">
                <a:avLst/>
              </a:prstGeom>
            </p:spPr>
          </p:pic>
          <p:pic>
            <p:nvPicPr>
              <p:cNvPr id="34" name="גרפיקה 58" descr="סגור">
                <a:extLst>
                  <a:ext uri="{FF2B5EF4-FFF2-40B4-BE49-F238E27FC236}">
                    <a16:creationId xmlns:a16="http://schemas.microsoft.com/office/drawing/2014/main" id="{E54E3DA4-C8D7-4521-8BC3-040FA8E0623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66970" y="8930287"/>
                <a:ext cx="914400" cy="914400"/>
              </a:xfrm>
              <a:prstGeom prst="rect">
                <a:avLst/>
              </a:prstGeom>
            </p:spPr>
          </p:pic>
        </p:grpSp>
        <p:grpSp>
          <p:nvGrpSpPr>
            <p:cNvPr id="30" name="קבוצה 29">
              <a:extLst>
                <a:ext uri="{FF2B5EF4-FFF2-40B4-BE49-F238E27FC236}">
                  <a16:creationId xmlns:a16="http://schemas.microsoft.com/office/drawing/2014/main" id="{F14E9FA8-93D3-41E8-9C39-C5383D4F51E7}"/>
                </a:ext>
              </a:extLst>
            </p:cNvPr>
            <p:cNvGrpSpPr/>
            <p:nvPr/>
          </p:nvGrpSpPr>
          <p:grpSpPr>
            <a:xfrm>
              <a:off x="9143205" y="5866541"/>
              <a:ext cx="1226871" cy="1226871"/>
              <a:chOff x="12692247" y="8774052"/>
              <a:chExt cx="1226871" cy="1226871"/>
            </a:xfrm>
          </p:grpSpPr>
          <p:pic>
            <p:nvPicPr>
              <p:cNvPr id="31" name="גרפיקה 60" descr="עצור">
                <a:extLst>
                  <a:ext uri="{FF2B5EF4-FFF2-40B4-BE49-F238E27FC236}">
                    <a16:creationId xmlns:a16="http://schemas.microsoft.com/office/drawing/2014/main" id="{4CB47A1E-9E56-4D51-B4D6-EE3C2ECD527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92247" y="8774052"/>
                <a:ext cx="1226871" cy="1226871"/>
              </a:xfrm>
              <a:prstGeom prst="rect">
                <a:avLst/>
              </a:prstGeom>
            </p:spPr>
          </p:pic>
          <p:pic>
            <p:nvPicPr>
              <p:cNvPr id="32" name="גרפיקה 61" descr="סגור">
                <a:extLst>
                  <a:ext uri="{FF2B5EF4-FFF2-40B4-BE49-F238E27FC236}">
                    <a16:creationId xmlns:a16="http://schemas.microsoft.com/office/drawing/2014/main" id="{A1D29EAE-64F1-4A62-BD8A-07E71D69003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866970" y="8930287"/>
                <a:ext cx="914400" cy="914400"/>
              </a:xfrm>
              <a:prstGeom prst="rect">
                <a:avLst/>
              </a:prstGeom>
            </p:spPr>
          </p:pic>
        </p:grpSp>
      </p:grpSp>
    </p:spTree>
    <p:extLst>
      <p:ext uri="{BB962C8B-B14F-4D97-AF65-F5344CB8AC3E}">
        <p14:creationId xmlns:p14="http://schemas.microsoft.com/office/powerpoint/2010/main" val="1130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animBg="1"/>
      <p:bldP spid="10"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914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12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270275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39830071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41452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par>
                          <p:cTn id="38" fill="hold">
                            <p:stCondLst>
                              <p:cond delay="2750"/>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04427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a:prstGeom prst="rect">
            <a:avLst/>
          </a:prstGeo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521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TextBox 16">
            <a:extLst>
              <a:ext uri="{FF2B5EF4-FFF2-40B4-BE49-F238E27FC236}">
                <a16:creationId xmlns:a16="http://schemas.microsoft.com/office/drawing/2014/main" id="{7E69CC09-A6A9-46C2-ABD3-72F304E8EC6F}"/>
              </a:ext>
            </a:extLst>
          </p:cNvPr>
          <p:cNvSpPr txBox="1"/>
          <p:nvPr userDrawn="1"/>
        </p:nvSpPr>
        <p:spPr>
          <a:xfrm>
            <a:off x="1492356" y="877495"/>
            <a:ext cx="2605866" cy="1569660"/>
          </a:xfrm>
          <a:prstGeom prst="rect">
            <a:avLst/>
          </a:prstGeom>
          <a:noFill/>
        </p:spPr>
        <p:txBody>
          <a:bodyPr wrap="square" rtlCol="1">
            <a:spAutoFit/>
          </a:bodyPr>
          <a:lstStyle/>
          <a:p>
            <a:r>
              <a:rPr lang="en-US" dirty="0"/>
              <a:t>Target </a:t>
            </a:r>
          </a:p>
          <a:p>
            <a:r>
              <a:rPr lang="en-US" dirty="0"/>
              <a:t>Of Attack</a:t>
            </a:r>
            <a:endParaRPr lang="he-IL" dirty="0"/>
          </a:p>
          <a:p>
            <a:endParaRPr lang="he-IL" dirty="0"/>
          </a:p>
        </p:txBody>
      </p:sp>
      <p:sp>
        <p:nvSpPr>
          <p:cNvPr id="18" name="TextBox 17">
            <a:extLst>
              <a:ext uri="{FF2B5EF4-FFF2-40B4-BE49-F238E27FC236}">
                <a16:creationId xmlns:a16="http://schemas.microsoft.com/office/drawing/2014/main" id="{775EA000-7403-48B4-A289-8613AFF77F7F}"/>
              </a:ext>
            </a:extLst>
          </p:cNvPr>
          <p:cNvSpPr txBox="1"/>
          <p:nvPr userDrawn="1"/>
        </p:nvSpPr>
        <p:spPr>
          <a:xfrm>
            <a:off x="2444097" y="3076172"/>
            <a:ext cx="2605866" cy="1077218"/>
          </a:xfrm>
          <a:prstGeom prst="rect">
            <a:avLst/>
          </a:prstGeom>
          <a:noFill/>
        </p:spPr>
        <p:txBody>
          <a:bodyPr wrap="square" rtlCol="1">
            <a:spAutoFit/>
          </a:bodyPr>
          <a:lstStyle/>
          <a:p>
            <a:r>
              <a:rPr lang="en-US"/>
              <a:t>Poor     </a:t>
            </a:r>
          </a:p>
          <a:p>
            <a:r>
              <a:rPr lang="en-US"/>
              <a:t>Resources</a:t>
            </a:r>
            <a:endParaRPr lang="he-IL" dirty="0"/>
          </a:p>
        </p:txBody>
      </p:sp>
      <p:sp>
        <p:nvSpPr>
          <p:cNvPr id="19" name="TextBox 18">
            <a:extLst>
              <a:ext uri="{FF2B5EF4-FFF2-40B4-BE49-F238E27FC236}">
                <a16:creationId xmlns:a16="http://schemas.microsoft.com/office/drawing/2014/main" id="{BAD6E10B-0632-4B08-B2F2-BBDF5E114CB5}"/>
              </a:ext>
            </a:extLst>
          </p:cNvPr>
          <p:cNvSpPr txBox="1"/>
          <p:nvPr userDrawn="1"/>
        </p:nvSpPr>
        <p:spPr>
          <a:xfrm>
            <a:off x="3472576" y="5098312"/>
            <a:ext cx="2356127" cy="1077218"/>
          </a:xfrm>
          <a:prstGeom prst="rect">
            <a:avLst/>
          </a:prstGeom>
          <a:noFill/>
        </p:spPr>
        <p:txBody>
          <a:bodyPr wrap="square" rtlCol="1">
            <a:spAutoFit/>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1" lang="en-US" altLang="ja-JP" dirty="0"/>
              <a:t>High Distribution</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 presetClass="entr" presetSubtype="2" decel="10000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1+#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105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1550"/>
                            </p:stCondLst>
                            <p:childTnLst>
                              <p:par>
                                <p:cTn id="25" presetID="22" presetClass="entr" presetSubtype="8"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205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550"/>
                            </p:stCondLst>
                            <p:childTnLst>
                              <p:par>
                                <p:cTn id="36" presetID="22" presetClass="entr" presetSubtype="8"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par>
                          <p:cTn id="42" fill="hold">
                            <p:stCondLst>
                              <p:cond delay="305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3550"/>
                            </p:stCondLst>
                            <p:childTnLst>
                              <p:par>
                                <p:cTn id="47" presetID="22" presetClass="entr" presetSubtype="8"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7"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17" grpId="0"/>
      <p:bldP spid="18" grpId="0"/>
      <p:bldP spid="19"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9278221" y="4775560"/>
            <a:ext cx="9008193" cy="790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theme" Target="../theme/theme2.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50" Type="http://schemas.openxmlformats.org/officeDocument/2006/relationships/slideLayout" Target="../slideLayouts/slideLayout114.xml"/><Relationship Id="rId55" Type="http://schemas.openxmlformats.org/officeDocument/2006/relationships/slideLayout" Target="../slideLayouts/slideLayout119.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3" Type="http://schemas.openxmlformats.org/officeDocument/2006/relationships/slideLayout" Target="../slideLayouts/slideLayout117.xml"/><Relationship Id="rId5" Type="http://schemas.openxmlformats.org/officeDocument/2006/relationships/slideLayout" Target="../slideLayouts/slideLayout69.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56" Type="http://schemas.openxmlformats.org/officeDocument/2006/relationships/slideLayout" Target="../slideLayouts/slideLayout120.xml"/><Relationship Id="rId8" Type="http://schemas.openxmlformats.org/officeDocument/2006/relationships/slideLayout" Target="../slideLayouts/slideLayout72.xml"/><Relationship Id="rId51" Type="http://schemas.openxmlformats.org/officeDocument/2006/relationships/slideLayout" Target="../slideLayouts/slideLayout115.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54" Type="http://schemas.openxmlformats.org/officeDocument/2006/relationships/slideLayout" Target="../slideLayouts/slideLayout118.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slideLayout" Target="../slideLayouts/slideLayout113.xml"/><Relationship Id="rId57" Type="http://schemas.openxmlformats.org/officeDocument/2006/relationships/theme" Target="../theme/theme3.xml"/><Relationship Id="rId10" Type="http://schemas.openxmlformats.org/officeDocument/2006/relationships/slideLayout" Target="../slideLayouts/slideLayout74.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52" Type="http://schemas.openxmlformats.org/officeDocument/2006/relationships/slideLayout" Target="../slideLayouts/slideLayout1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 id="2147483872" r:id="rId49"/>
    <p:sldLayoutId id="2147483873" r:id="rId50"/>
    <p:sldLayoutId id="2147483875" r:id="rId51"/>
    <p:sldLayoutId id="2147483876" r:id="rId52"/>
    <p:sldLayoutId id="2147483877" r:id="rId53"/>
    <p:sldLayoutId id="2147483878" r:id="rId54"/>
    <p:sldLayoutId id="2147483879" r:id="rId55"/>
    <p:sldLayoutId id="2147483880" r:id="rId5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a:xfrm>
            <a:off x="817281" y="4018375"/>
            <a:ext cx="16741860" cy="1088019"/>
          </a:xfrm>
        </p:spPr>
        <p:txBody>
          <a:bodyPr/>
          <a:lstStyle/>
          <a:p>
            <a:r>
              <a:rPr lang="en-US" b="1" dirty="0"/>
              <a:t>Probability Based Keys Sharing for IoT</a:t>
            </a:r>
            <a:endParaRPr lang="en-US" dirty="0"/>
          </a:p>
        </p:txBody>
      </p:sp>
      <p:sp>
        <p:nvSpPr>
          <p:cNvPr id="16" name="テキスト プレースホルダー 15"/>
          <p:cNvSpPr>
            <a:spLocks noGrp="1"/>
          </p:cNvSpPr>
          <p:nvPr>
            <p:ph type="body" sz="quarter" idx="23"/>
          </p:nvPr>
        </p:nvSpPr>
        <p:spPr/>
        <p:txBody>
          <a:bodyPr/>
          <a:lstStyle/>
          <a:p>
            <a:r>
              <a:rPr kumimoji="1" lang="en-US" altLang="ja-JP" sz="4000" dirty="0" err="1"/>
              <a:t>Reut</a:t>
            </a:r>
            <a:r>
              <a:rPr kumimoji="1" lang="en-US" altLang="ja-JP" sz="4000" dirty="0"/>
              <a:t> Nager &amp; </a:t>
            </a:r>
            <a:r>
              <a:rPr kumimoji="1" lang="en-US" altLang="ja-JP" sz="4000" dirty="0" err="1"/>
              <a:t>Sarie</a:t>
            </a:r>
            <a:r>
              <a:rPr kumimoji="1" lang="en-US" altLang="ja-JP" sz="4000" dirty="0"/>
              <a:t> </a:t>
            </a:r>
            <a:r>
              <a:rPr kumimoji="1" lang="en-US" altLang="ja-JP" sz="4000" dirty="0" err="1"/>
              <a:t>Safrin</a:t>
            </a:r>
            <a:endParaRPr kumimoji="1" lang="ja-JP" altLang="en-US" sz="4000"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21"/>
          </p:nvPr>
        </p:nvSpPr>
        <p:spPr/>
      </p:sp>
      <p:sp>
        <p:nvSpPr>
          <p:cNvPr id="9" name="図プレースホルダー 8"/>
          <p:cNvSpPr>
            <a:spLocks noGrp="1"/>
          </p:cNvSpPr>
          <p:nvPr>
            <p:ph type="pic" sz="quarter" idx="16"/>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4"/>
          </p:nvPr>
        </p:nvSpPr>
        <p:spPr/>
      </p:sp>
    </p:spTree>
    <p:extLst>
      <p:ext uri="{BB962C8B-B14F-4D97-AF65-F5344CB8AC3E}">
        <p14:creationId xmlns:p14="http://schemas.microsoft.com/office/powerpoint/2010/main" val="302556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10</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4. Common-key</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sz="3200" dirty="0"/>
              <a:t>When node want to send message to other node, he send him its keys indexes.</a:t>
            </a:r>
          </a:p>
          <a:p>
            <a:r>
              <a:rPr kumimoji="1" lang="en-US" altLang="ja-JP" sz="3200" dirty="0"/>
              <a:t>The node intersection its indexes with the indexes he got from the message, and return the common key.</a:t>
            </a:r>
            <a:endParaRPr kumimoji="1" lang="ja-JP" altLang="en-US" sz="3200" dirty="0"/>
          </a:p>
        </p:txBody>
      </p:sp>
      <p:pic>
        <p:nvPicPr>
          <p:cNvPr id="8" name="תמונה 7">
            <a:extLst>
              <a:ext uri="{FF2B5EF4-FFF2-40B4-BE49-F238E27FC236}">
                <a16:creationId xmlns:a16="http://schemas.microsoft.com/office/drawing/2014/main" id="{2570EB51-F2A5-4037-AF54-6FB299CD1B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7271" y="965664"/>
            <a:ext cx="7920880" cy="7328186"/>
          </a:xfrm>
          <a:prstGeom prst="rect">
            <a:avLst/>
          </a:prstGeom>
          <a:noFill/>
        </p:spPr>
      </p:pic>
      <p:sp>
        <p:nvSpPr>
          <p:cNvPr id="6" name="フッター プレースホルダー 1">
            <a:extLst>
              <a:ext uri="{FF2B5EF4-FFF2-40B4-BE49-F238E27FC236}">
                <a16:creationId xmlns:a16="http://schemas.microsoft.com/office/drawing/2014/main" id="{CD876013-D85D-4334-B34D-FA70FE00E6F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386039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11</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5. Secured Network</a:t>
            </a:r>
            <a:endParaRPr kumimoji="1" lang="ja-JP" altLang="en-US" dirty="0"/>
          </a:p>
        </p:txBody>
      </p:sp>
      <p:sp>
        <p:nvSpPr>
          <p:cNvPr id="23" name="テキスト プレースホルダー 22"/>
          <p:cNvSpPr>
            <a:spLocks noGrp="1"/>
          </p:cNvSpPr>
          <p:nvPr>
            <p:ph type="body" sz="quarter" idx="20"/>
          </p:nvPr>
        </p:nvSpPr>
        <p:spPr>
          <a:xfrm>
            <a:off x="9430095" y="4905009"/>
            <a:ext cx="8399076" cy="4153925"/>
          </a:xfrm>
        </p:spPr>
        <p:txBody>
          <a:bodyPr/>
          <a:lstStyle/>
          <a:p>
            <a:r>
              <a:rPr kumimoji="1" lang="en-US" altLang="ja-JP" sz="3200" dirty="0"/>
              <a:t>Now, the network is secured. </a:t>
            </a:r>
          </a:p>
          <a:p>
            <a:r>
              <a:rPr kumimoji="1" lang="en-US" altLang="ja-JP" sz="3200" dirty="0"/>
              <a:t>Every node who want to send any message to other node – it encrypt the message with their common key.</a:t>
            </a:r>
          </a:p>
          <a:p>
            <a:r>
              <a:rPr kumimoji="1" lang="en-US" altLang="ja-JP" sz="3200" dirty="0"/>
              <a:t>Node who left the network don’t detect all the keys.</a:t>
            </a:r>
            <a:endParaRPr kumimoji="1" lang="ja-JP" altLang="en-US" sz="3200" dirty="0"/>
          </a:p>
        </p:txBody>
      </p:sp>
      <p:sp>
        <p:nvSpPr>
          <p:cNvPr id="6" name="フッター プレースホルダー 1">
            <a:extLst>
              <a:ext uri="{FF2B5EF4-FFF2-40B4-BE49-F238E27FC236}">
                <a16:creationId xmlns:a16="http://schemas.microsoft.com/office/drawing/2014/main" id="{6A9B851C-93A9-4147-83C8-30E2033DD583}"/>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pic>
        <p:nvPicPr>
          <p:cNvPr id="2" name="תמונה 1"/>
          <p:cNvPicPr>
            <a:picLocks noChangeAspect="1"/>
          </p:cNvPicPr>
          <p:nvPr/>
        </p:nvPicPr>
        <p:blipFill>
          <a:blip r:embed="rId2"/>
          <a:stretch>
            <a:fillRect/>
          </a:stretch>
        </p:blipFill>
        <p:spPr>
          <a:xfrm>
            <a:off x="592256" y="2531192"/>
            <a:ext cx="8326585" cy="5402618"/>
          </a:xfrm>
          <a:prstGeom prst="rect">
            <a:avLst/>
          </a:prstGeom>
        </p:spPr>
      </p:pic>
    </p:spTree>
    <p:extLst>
      <p:ext uri="{BB962C8B-B14F-4D97-AF65-F5344CB8AC3E}">
        <p14:creationId xmlns:p14="http://schemas.microsoft.com/office/powerpoint/2010/main" val="346130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IMPLEMETATION</a:t>
            </a:r>
            <a:endParaRPr kumimoji="1" lang="ja-JP" altLang="en-US" dirty="0"/>
          </a:p>
        </p:txBody>
      </p:sp>
      <p:sp>
        <p:nvSpPr>
          <p:cNvPr id="9" name="テキスト プレースホルダー 8"/>
          <p:cNvSpPr>
            <a:spLocks noGrp="1"/>
          </p:cNvSpPr>
          <p:nvPr>
            <p:ph type="body" sz="quarter" idx="16"/>
          </p:nvPr>
        </p:nvSpPr>
        <p:spPr/>
        <p:txBody>
          <a:bodyPr anchor="b"/>
          <a:lstStyle/>
          <a:p>
            <a:r>
              <a:rPr kumimoji="1" lang="en-US" altLang="ja-JP" sz="2400" dirty="0"/>
              <a:t>During the implementation of the system we encountered many difficulties, some of which are detailed above, until we reached the finished product to that we wished for.</a:t>
            </a:r>
          </a:p>
        </p:txBody>
      </p:sp>
      <p:sp>
        <p:nvSpPr>
          <p:cNvPr id="10" name="テキスト プレースホルダー 9"/>
          <p:cNvSpPr>
            <a:spLocks noGrp="1"/>
          </p:cNvSpPr>
          <p:nvPr>
            <p:ph type="body" sz="quarter" idx="17"/>
          </p:nvPr>
        </p:nvSpPr>
        <p:spPr/>
        <p:txBody>
          <a:bodyPr/>
          <a:lstStyle/>
          <a:p>
            <a:r>
              <a:rPr kumimoji="1" lang="en-US" altLang="ja-JP" dirty="0"/>
              <a:t>FORMULA</a:t>
            </a:r>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a:t>Format, re-arrange, variable isolation of the formula.</a:t>
            </a:r>
          </a:p>
          <a:p>
            <a:r>
              <a:rPr kumimoji="1" lang="en-US" altLang="ja-JP" dirty="0"/>
              <a:t>Variable assignments  for different network data.</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MESSAGES</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a:t>Message class, serialization using pickle</a:t>
            </a:r>
            <a:endParaRPr kumimoji="1" lang="ja-JP" altLang="en-US" dirty="0"/>
          </a:p>
        </p:txBody>
      </p:sp>
      <p:sp>
        <p:nvSpPr>
          <p:cNvPr id="14" name="テキスト プレースホルダー 13"/>
          <p:cNvSpPr>
            <a:spLocks noGrp="1"/>
          </p:cNvSpPr>
          <p:nvPr>
            <p:ph type="body" sz="quarter" idx="21"/>
          </p:nvPr>
        </p:nvSpPr>
        <p:spPr>
          <a:xfrm>
            <a:off x="3747800" y="2398195"/>
            <a:ext cx="3180243" cy="773203"/>
          </a:xfrm>
        </p:spPr>
        <p:txBody>
          <a:bodyPr/>
          <a:lstStyle/>
          <a:p>
            <a:r>
              <a:rPr kumimoji="1" lang="en-US" altLang="ja-JP" dirty="0"/>
              <a:t>COMMUNICATION</a:t>
            </a:r>
            <a:endParaRPr kumimoji="1" lang="ja-JP" altLang="en-US" dirty="0"/>
          </a:p>
          <a:p>
            <a:endParaRPr kumimoji="1" lang="ja-JP" altLang="en-US" dirty="0"/>
          </a:p>
        </p:txBody>
      </p:sp>
      <p:sp>
        <p:nvSpPr>
          <p:cNvPr id="15" name="テキスト プレースホルダー 14"/>
          <p:cNvSpPr>
            <a:spLocks noGrp="1"/>
          </p:cNvSpPr>
          <p:nvPr>
            <p:ph type="body" sz="quarter" idx="22"/>
          </p:nvPr>
        </p:nvSpPr>
        <p:spPr>
          <a:xfrm>
            <a:off x="3585485" y="3658335"/>
            <a:ext cx="3420380" cy="1350150"/>
          </a:xfrm>
        </p:spPr>
        <p:txBody>
          <a:bodyPr/>
          <a:lstStyle/>
          <a:p>
            <a:r>
              <a:rPr kumimoji="1" lang="en-US" altLang="ja-JP" dirty="0"/>
              <a:t>Sent in UDP, needed to add a header with size to each message</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a:t>DEVICES</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STATE</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a:t>THREADS</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CRYPTO</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a:t>
            </a:fld>
            <a:endParaRPr lang="en-US" dirty="0"/>
          </a:p>
        </p:txBody>
      </p:sp>
    </p:spTree>
    <p:extLst>
      <p:ext uri="{BB962C8B-B14F-4D97-AF65-F5344CB8AC3E}">
        <p14:creationId xmlns:p14="http://schemas.microsoft.com/office/powerpoint/2010/main" val="283027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sz="7200" b="1" dirty="0"/>
              <a:t>Test program</a:t>
            </a:r>
            <a:endParaRPr kumimoji="1" lang="ja-JP" altLang="en-US" sz="7200" b="1"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13</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a:t>Math</a:t>
            </a:r>
            <a:endParaRPr kumimoji="1" lang="ja-JP" altLang="en-US" dirty="0"/>
          </a:p>
        </p:txBody>
      </p:sp>
      <p:sp>
        <p:nvSpPr>
          <p:cNvPr id="7" name="テキスト プレースホルダー 6"/>
          <p:cNvSpPr>
            <a:spLocks noGrp="1"/>
          </p:cNvSpPr>
          <p:nvPr>
            <p:ph type="body" sz="quarter" idx="26"/>
          </p:nvPr>
        </p:nvSpPr>
        <p:spPr>
          <a:xfrm>
            <a:off x="4822726" y="1768125"/>
            <a:ext cx="11611290" cy="1350150"/>
          </a:xfrm>
        </p:spPr>
        <p:txBody>
          <a:bodyPr/>
          <a:lstStyle/>
          <a:p>
            <a:r>
              <a:rPr kumimoji="1" lang="en-US" altLang="ja-JP" sz="2800" dirty="0"/>
              <a:t>We ran extensive tests on mathematics and probabilities, intersections , correct formulas.</a:t>
            </a:r>
          </a:p>
          <a:p>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a:t>Cryptography</a:t>
            </a:r>
            <a:endParaRPr kumimoji="1" lang="ja-JP" altLang="en-US" dirty="0"/>
          </a:p>
        </p:txBody>
      </p:sp>
      <p:sp>
        <p:nvSpPr>
          <p:cNvPr id="9" name="テキスト プレースホルダー 8"/>
          <p:cNvSpPr>
            <a:spLocks noGrp="1"/>
          </p:cNvSpPr>
          <p:nvPr>
            <p:ph type="body" sz="quarter" idx="28"/>
          </p:nvPr>
        </p:nvSpPr>
        <p:spPr/>
        <p:txBody>
          <a:bodyPr/>
          <a:lstStyle/>
          <a:p>
            <a:r>
              <a:rPr kumimoji="1" lang="en-US" altLang="ja-JP" sz="2800" dirty="0"/>
              <a:t>Tests that the cryptographic functions work as expected, encrypt </a:t>
            </a:r>
            <a:r>
              <a:rPr kumimoji="1" lang="en-US" altLang="ja-JP" sz="2800"/>
              <a:t>and decrypt </a:t>
            </a:r>
            <a:r>
              <a:rPr kumimoji="1" lang="en-US" altLang="ja-JP" sz="2800" dirty="0"/>
              <a:t>the information as expected.</a:t>
            </a:r>
            <a:endParaRPr kumimoji="1" lang="ja-JP" altLang="en-US" sz="2800" dirty="0"/>
          </a:p>
        </p:txBody>
      </p:sp>
      <p:sp>
        <p:nvSpPr>
          <p:cNvPr id="10" name="テキスト プレースホルダー 9"/>
          <p:cNvSpPr>
            <a:spLocks noGrp="1"/>
          </p:cNvSpPr>
          <p:nvPr>
            <p:ph type="body" sz="quarter" idx="29"/>
          </p:nvPr>
        </p:nvSpPr>
        <p:spPr>
          <a:xfrm>
            <a:off x="637261" y="5094437"/>
            <a:ext cx="3870430" cy="773203"/>
          </a:xfrm>
        </p:spPr>
        <p:txBody>
          <a:bodyPr/>
          <a:lstStyle/>
          <a:p>
            <a:r>
              <a:rPr kumimoji="1" lang="en-US" altLang="ja-JP" dirty="0"/>
              <a:t>Communication</a:t>
            </a:r>
            <a:endParaRPr kumimoji="1" lang="ja-JP" altLang="en-US" dirty="0"/>
          </a:p>
        </p:txBody>
      </p:sp>
      <p:sp>
        <p:nvSpPr>
          <p:cNvPr id="11" name="テキスト プレースホルダー 10"/>
          <p:cNvSpPr>
            <a:spLocks noGrp="1"/>
          </p:cNvSpPr>
          <p:nvPr>
            <p:ph type="body" sz="quarter" idx="30"/>
          </p:nvPr>
        </p:nvSpPr>
        <p:spPr/>
        <p:txBody>
          <a:bodyPr/>
          <a:lstStyle/>
          <a:p>
            <a:r>
              <a:rPr kumimoji="1" lang="en-US" altLang="ja-JP" sz="2800" dirty="0"/>
              <a:t>Unit tests were performed.</a:t>
            </a:r>
            <a:endParaRPr kumimoji="1" lang="ja-JP" altLang="en-US" sz="2800" dirty="0"/>
          </a:p>
        </p:txBody>
      </p:sp>
      <p:sp>
        <p:nvSpPr>
          <p:cNvPr id="12" name="テキスト プレースホルダー 11"/>
          <p:cNvSpPr>
            <a:spLocks noGrp="1"/>
          </p:cNvSpPr>
          <p:nvPr>
            <p:ph type="body" sz="quarter" idx="31"/>
          </p:nvPr>
        </p:nvSpPr>
        <p:spPr/>
        <p:txBody>
          <a:bodyPr/>
          <a:lstStyle/>
          <a:p>
            <a:r>
              <a:rPr kumimoji="1" lang="en-US" altLang="ja-JP" dirty="0"/>
              <a:t>Compatibility</a:t>
            </a:r>
            <a:endParaRPr kumimoji="1" lang="ja-JP" altLang="en-US" dirty="0"/>
          </a:p>
        </p:txBody>
      </p:sp>
      <p:sp>
        <p:nvSpPr>
          <p:cNvPr id="13" name="テキスト プレースホルダー 12"/>
          <p:cNvSpPr>
            <a:spLocks noGrp="1"/>
          </p:cNvSpPr>
          <p:nvPr>
            <p:ph type="body" sz="quarter" idx="32"/>
          </p:nvPr>
        </p:nvSpPr>
        <p:spPr/>
        <p:txBody>
          <a:bodyPr/>
          <a:lstStyle/>
          <a:p>
            <a:r>
              <a:rPr kumimoji="1" lang="en-US" altLang="ja-JP" sz="2800" dirty="0"/>
              <a:t>Check that the process works on different IoT devices with different hardware / software.</a:t>
            </a:r>
            <a:endParaRPr kumimoji="1" lang="ja-JP" altLang="en-US" sz="2800" dirty="0"/>
          </a:p>
        </p:txBody>
      </p:sp>
      <p:sp>
        <p:nvSpPr>
          <p:cNvPr id="14" name="テキスト プレースホルダー 13"/>
          <p:cNvSpPr>
            <a:spLocks noGrp="1"/>
          </p:cNvSpPr>
          <p:nvPr>
            <p:ph type="body" sz="quarter" idx="33"/>
          </p:nvPr>
        </p:nvSpPr>
        <p:spPr/>
        <p:txBody>
          <a:bodyPr/>
          <a:lstStyle/>
          <a:p>
            <a:r>
              <a:rPr kumimoji="1" lang="en-US" altLang="ja-JP" dirty="0"/>
              <a:t>Maintenance</a:t>
            </a:r>
            <a:endParaRPr kumimoji="1" lang="ja-JP" altLang="en-US" dirty="0"/>
          </a:p>
        </p:txBody>
      </p:sp>
      <p:sp>
        <p:nvSpPr>
          <p:cNvPr id="15" name="テキスト プレースホルダー 14"/>
          <p:cNvSpPr>
            <a:spLocks noGrp="1"/>
          </p:cNvSpPr>
          <p:nvPr>
            <p:ph type="body" sz="quarter" idx="34"/>
          </p:nvPr>
        </p:nvSpPr>
        <p:spPr/>
        <p:txBody>
          <a:bodyPr/>
          <a:lstStyle/>
          <a:p>
            <a:r>
              <a:rPr kumimoji="1" lang="en-US" altLang="ja-JP" sz="2800" dirty="0"/>
              <a:t>The code is written in a simple, clear and documented manner.</a:t>
            </a:r>
          </a:p>
        </p:txBody>
      </p:sp>
      <p:sp>
        <p:nvSpPr>
          <p:cNvPr id="16" name="フッター プレースホルダー 1">
            <a:extLst>
              <a:ext uri="{FF2B5EF4-FFF2-40B4-BE49-F238E27FC236}">
                <a16:creationId xmlns:a16="http://schemas.microsoft.com/office/drawing/2014/main" id="{693A22C4-04BF-4DBD-BEAA-3A10B4D89BA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94497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14</a:t>
            </a:fld>
            <a:endParaRPr lang="en-US" dirty="0"/>
          </a:p>
        </p:txBody>
      </p:sp>
      <p:sp>
        <p:nvSpPr>
          <p:cNvPr id="15" name="テキスト プレースホルダー 14"/>
          <p:cNvSpPr>
            <a:spLocks noGrp="1"/>
          </p:cNvSpPr>
          <p:nvPr>
            <p:ph type="body" sz="quarter" idx="18"/>
          </p:nvPr>
        </p:nvSpPr>
        <p:spPr>
          <a:xfrm>
            <a:off x="1312336" y="1996094"/>
            <a:ext cx="4312026" cy="1625815"/>
          </a:xfrm>
        </p:spPr>
        <p:txBody>
          <a:bodyPr/>
          <a:lstStyle/>
          <a:p>
            <a:r>
              <a:rPr kumimoji="1" lang="en-US" altLang="ja-JP" sz="3200" dirty="0"/>
              <a:t>The software must be compatible with the device it is running on</a:t>
            </a:r>
            <a:endParaRPr kumimoji="1" lang="ja-JP" altLang="en-US" sz="3200" dirty="0"/>
          </a:p>
        </p:txBody>
      </p:sp>
      <p:sp>
        <p:nvSpPr>
          <p:cNvPr id="16" name="テキスト プレースホルダー 15"/>
          <p:cNvSpPr>
            <a:spLocks noGrp="1"/>
          </p:cNvSpPr>
          <p:nvPr>
            <p:ph type="body" sz="quarter" idx="19"/>
          </p:nvPr>
        </p:nvSpPr>
        <p:spPr>
          <a:xfrm>
            <a:off x="1312336" y="5084048"/>
            <a:ext cx="4496273" cy="1625815"/>
          </a:xfrm>
        </p:spPr>
        <p:txBody>
          <a:bodyPr/>
          <a:lstStyle/>
          <a:p>
            <a:r>
              <a:rPr kumimoji="1" lang="en-US" altLang="ja-JP" sz="3200" dirty="0"/>
              <a:t>Research project is understanding subjects to their own depth</a:t>
            </a:r>
            <a:endParaRPr kumimoji="1" lang="ja-JP" altLang="en-US" sz="3200" dirty="0"/>
          </a:p>
        </p:txBody>
      </p:sp>
      <p:sp>
        <p:nvSpPr>
          <p:cNvPr id="17" name="テキスト プレースホルダー 16"/>
          <p:cNvSpPr>
            <a:spLocks noGrp="1"/>
          </p:cNvSpPr>
          <p:nvPr>
            <p:ph type="body" sz="quarter" idx="20"/>
          </p:nvPr>
        </p:nvSpPr>
        <p:spPr>
          <a:xfrm>
            <a:off x="12293556" y="2003668"/>
            <a:ext cx="4312026" cy="1625815"/>
          </a:xfrm>
        </p:spPr>
        <p:txBody>
          <a:bodyPr/>
          <a:lstStyle/>
          <a:p>
            <a:r>
              <a:rPr kumimoji="1" lang="en-US" altLang="ja-JP" sz="3200" dirty="0"/>
              <a:t>Emphasis on thought and planning before writing any code</a:t>
            </a:r>
            <a:endParaRPr kumimoji="1" lang="ja-JP" altLang="en-US" sz="3200" dirty="0"/>
          </a:p>
        </p:txBody>
      </p:sp>
      <p:sp>
        <p:nvSpPr>
          <p:cNvPr id="18" name="テキスト プレースホルダー 17"/>
          <p:cNvSpPr>
            <a:spLocks noGrp="1"/>
          </p:cNvSpPr>
          <p:nvPr>
            <p:ph type="body" sz="quarter" idx="21"/>
          </p:nvPr>
        </p:nvSpPr>
        <p:spPr>
          <a:xfrm>
            <a:off x="12338561" y="5084048"/>
            <a:ext cx="4532825" cy="1625815"/>
          </a:xfrm>
        </p:spPr>
        <p:txBody>
          <a:bodyPr/>
          <a:lstStyle/>
          <a:p>
            <a:r>
              <a:rPr kumimoji="1" lang="en-US" altLang="ja-JP" sz="3200" dirty="0"/>
              <a:t>A thorough search of all available databases</a:t>
            </a:r>
            <a:endParaRPr kumimoji="1" lang="ja-JP" altLang="en-US" sz="3200" dirty="0"/>
          </a:p>
        </p:txBody>
      </p:sp>
      <p:sp>
        <p:nvSpPr>
          <p:cNvPr id="13" name="タイトル 12"/>
          <p:cNvSpPr>
            <a:spLocks noGrp="1"/>
          </p:cNvSpPr>
          <p:nvPr>
            <p:ph type="title"/>
          </p:nvPr>
        </p:nvSpPr>
        <p:spPr/>
        <p:txBody>
          <a:bodyPr/>
          <a:lstStyle/>
          <a:p>
            <a:r>
              <a:rPr kumimoji="1" lang="en-US" altLang="ja-JP" sz="7200" b="1" dirty="0"/>
              <a:t>Conclusions</a:t>
            </a:r>
            <a:endParaRPr kumimoji="1" lang="ja-JP" altLang="en-US" sz="7200" b="1" dirty="0"/>
          </a:p>
        </p:txBody>
      </p:sp>
      <p:sp>
        <p:nvSpPr>
          <p:cNvPr id="14" name="テキスト プレースホルダー 13"/>
          <p:cNvSpPr>
            <a:spLocks noGrp="1"/>
          </p:cNvSpPr>
          <p:nvPr>
            <p:ph type="body" sz="quarter" idx="16"/>
          </p:nvPr>
        </p:nvSpPr>
        <p:spPr/>
        <p:txBody>
          <a:bodyPr/>
          <a:lstStyle/>
          <a:p>
            <a:r>
              <a:rPr kumimoji="1" lang="en-US" altLang="ja-JP" sz="6600" dirty="0"/>
              <a:t>The main thing is not to give up!</a:t>
            </a:r>
            <a:endParaRPr kumimoji="1" lang="ja-JP" altLang="en-US" sz="6600" dirty="0"/>
          </a:p>
        </p:txBody>
      </p:sp>
      <p:sp>
        <p:nvSpPr>
          <p:cNvPr id="9" name="フッター プレースホルダー 1">
            <a:extLst>
              <a:ext uri="{FF2B5EF4-FFF2-40B4-BE49-F238E27FC236}">
                <a16:creationId xmlns:a16="http://schemas.microsoft.com/office/drawing/2014/main" id="{C1577A6C-57FA-4A10-B958-4E81EFB97CE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58588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1434B0D8-4892-49C2-AE9E-174526609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503246" cy="10287000"/>
          </a:xfrm>
          <a:prstGeom prst="rect">
            <a:avLst/>
          </a:prstGeom>
        </p:spPr>
      </p:pic>
      <p:sp>
        <p:nvSpPr>
          <p:cNvPr id="2" name="テキスト プレースホルダー 1"/>
          <p:cNvSpPr>
            <a:spLocks noGrp="1"/>
          </p:cNvSpPr>
          <p:nvPr>
            <p:ph type="body" sz="quarter" idx="15"/>
          </p:nvPr>
        </p:nvSpPr>
        <p:spPr>
          <a:xfrm>
            <a:off x="8877507" y="1687688"/>
            <a:ext cx="9226025" cy="3240360"/>
          </a:xfrm>
        </p:spPr>
        <p:txBody>
          <a:bodyPr/>
          <a:lstStyle/>
          <a:p>
            <a:r>
              <a:rPr kumimoji="1" lang="en-US" altLang="ja-JP" dirty="0"/>
              <a:t>Demo…</a:t>
            </a:r>
            <a:endParaRPr kumimoji="1" lang="ja-JP" altLang="en-US" dirty="0"/>
          </a:p>
        </p:txBody>
      </p:sp>
      <p:sp>
        <p:nvSpPr>
          <p:cNvPr id="3" name="テキスト プレースホルダー 2"/>
          <p:cNvSpPr>
            <a:spLocks noGrp="1"/>
          </p:cNvSpPr>
          <p:nvPr>
            <p:ph type="body" sz="quarter" idx="23"/>
          </p:nvPr>
        </p:nvSpPr>
        <p:spPr>
          <a:xfrm>
            <a:off x="8877508" y="5143500"/>
            <a:ext cx="9226025" cy="3307868"/>
          </a:xfrm>
        </p:spPr>
        <p:txBody>
          <a:bodyPr/>
          <a:lstStyle/>
          <a:p>
            <a:r>
              <a:rPr kumimoji="1" lang="en-US" altLang="ja-JP" sz="4400" dirty="0"/>
              <a:t>We'll see a running demo on three Raspberry Pi 3 devices.</a:t>
            </a:r>
          </a:p>
          <a:p>
            <a:r>
              <a:rPr kumimoji="1" lang="en-US" altLang="ja-JP" sz="4400" dirty="0"/>
              <a:t>When one will be the master and the other two will be clients</a:t>
            </a:r>
            <a:endParaRPr kumimoji="1" lang="ja-JP" altLang="en-US" sz="4400" dirty="0"/>
          </a:p>
        </p:txBody>
      </p:sp>
    </p:spTree>
    <p:extLst>
      <p:ext uri="{BB962C8B-B14F-4D97-AF65-F5344CB8AC3E}">
        <p14:creationId xmlns:p14="http://schemas.microsoft.com/office/powerpoint/2010/main" val="106609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7"/>
          <p:cNvSpPr>
            <a:spLocks noGrp="1"/>
          </p:cNvSpPr>
          <p:nvPr>
            <p:ph type="title"/>
          </p:nvPr>
        </p:nvSpPr>
        <p:spPr/>
        <p:txBody>
          <a:bodyPr/>
          <a:lstStyle/>
          <a:p>
            <a:r>
              <a:rPr kumimoji="1" lang="en-US" altLang="ja-JP" dirty="0"/>
              <a:t>Review similar projects</a:t>
            </a:r>
            <a:endParaRPr kumimoji="1" lang="ja-JP" alt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16</a:t>
            </a:fld>
            <a:endParaRPr lang="en-US" dirty="0"/>
          </a:p>
        </p:txBody>
      </p:sp>
      <p:sp>
        <p:nvSpPr>
          <p:cNvPr id="19" name="テキスト プレースホルダー 18"/>
          <p:cNvSpPr>
            <a:spLocks noGrp="1"/>
          </p:cNvSpPr>
          <p:nvPr>
            <p:ph type="body" sz="quarter" idx="15"/>
          </p:nvPr>
        </p:nvSpPr>
        <p:spPr/>
        <p:txBody>
          <a:bodyPr/>
          <a:lstStyle/>
          <a:p>
            <a:pPr marL="342900" indent="-342900">
              <a:buFont typeface="Arial" panose="020B0604020202020204" pitchFamily="34" charset="0"/>
              <a:buChar char="•"/>
            </a:pPr>
            <a:r>
              <a:rPr kumimoji="1" lang="en-US" altLang="ja-JP" sz="2400" dirty="0"/>
              <a:t>Need to define reliable suppliers for such service</a:t>
            </a:r>
          </a:p>
          <a:p>
            <a:pPr marL="342900" indent="-342900">
              <a:buFont typeface="Arial" panose="020B0604020202020204" pitchFamily="34" charset="0"/>
              <a:buChar char="•"/>
            </a:pPr>
            <a:r>
              <a:rPr kumimoji="1" lang="en-US" altLang="ja-JP" sz="2400" dirty="0"/>
              <a:t>Requires management of cloud service</a:t>
            </a:r>
          </a:p>
          <a:p>
            <a:pPr marL="342900" indent="-342900">
              <a:buFont typeface="Arial" panose="020B0604020202020204" pitchFamily="34" charset="0"/>
              <a:buChar char="•"/>
            </a:pPr>
            <a:r>
              <a:rPr kumimoji="1" lang="en-US" altLang="ja-JP" sz="2400" dirty="0"/>
              <a:t>Solution in case of phishing</a:t>
            </a:r>
            <a:endParaRPr kumimoji="1" lang="ja-JP" altLang="en-US" sz="2400" dirty="0"/>
          </a:p>
        </p:txBody>
      </p:sp>
      <p:sp>
        <p:nvSpPr>
          <p:cNvPr id="20" name="テキスト プレースホルダー 19"/>
          <p:cNvSpPr>
            <a:spLocks noGrp="1"/>
          </p:cNvSpPr>
          <p:nvPr>
            <p:ph type="body" sz="quarter" idx="16"/>
          </p:nvPr>
        </p:nvSpPr>
        <p:spPr/>
        <p:txBody>
          <a:bodyPr/>
          <a:lstStyle/>
          <a:p>
            <a:r>
              <a:rPr kumimoji="1" lang="en-US" altLang="ja-JP" dirty="0"/>
              <a:t>Using a cloud</a:t>
            </a:r>
            <a:endParaRPr kumimoji="1" lang="ja-JP" altLang="en-US" dirty="0"/>
          </a:p>
        </p:txBody>
      </p:sp>
      <p:sp>
        <p:nvSpPr>
          <p:cNvPr id="21" name="テキスト プレースホルダー 20"/>
          <p:cNvSpPr>
            <a:spLocks noGrp="1"/>
          </p:cNvSpPr>
          <p:nvPr>
            <p:ph type="body" sz="quarter" idx="21"/>
          </p:nvPr>
        </p:nvSpPr>
        <p:spPr/>
        <p:txBody>
          <a:bodyPr/>
          <a:lstStyle/>
          <a:p>
            <a:r>
              <a:rPr kumimoji="1" lang="en-US" altLang="ja-JP" dirty="0"/>
              <a:t>1</a:t>
            </a:r>
            <a:endParaRPr kumimoji="1" lang="ja-JP" altLang="en-US" dirty="0"/>
          </a:p>
        </p:txBody>
      </p:sp>
      <p:sp>
        <p:nvSpPr>
          <p:cNvPr id="22" name="テキスト プレースホルダー 21"/>
          <p:cNvSpPr>
            <a:spLocks noGrp="1"/>
          </p:cNvSpPr>
          <p:nvPr>
            <p:ph type="body" sz="quarter" idx="22"/>
          </p:nvPr>
        </p:nvSpPr>
        <p:spPr/>
        <p:txBody>
          <a:bodyPr/>
          <a:lstStyle/>
          <a:p>
            <a:r>
              <a:rPr kumimoji="1" lang="en-US" altLang="ja-JP" sz="2400" dirty="0"/>
              <a:t>A TPM device is required for each IoT network, an additional cost and communication</a:t>
            </a:r>
          </a:p>
          <a:p>
            <a:pPr marL="342900" indent="-342900">
              <a:buFont typeface="Arial" panose="020B0604020202020204" pitchFamily="34" charset="0"/>
              <a:buChar char="•"/>
            </a:pPr>
            <a:endParaRPr kumimoji="1" lang="ja-JP" altLang="en-US" dirty="0"/>
          </a:p>
        </p:txBody>
      </p:sp>
      <p:sp>
        <p:nvSpPr>
          <p:cNvPr id="23" name="テキスト プレースホルダー 22"/>
          <p:cNvSpPr>
            <a:spLocks noGrp="1"/>
          </p:cNvSpPr>
          <p:nvPr>
            <p:ph type="body" sz="quarter" idx="23"/>
          </p:nvPr>
        </p:nvSpPr>
        <p:spPr/>
        <p:txBody>
          <a:bodyPr/>
          <a:lstStyle/>
          <a:p>
            <a:r>
              <a:rPr kumimoji="1" lang="en-US" altLang="ja-JP" dirty="0"/>
              <a:t>Using TPM</a:t>
            </a:r>
            <a:endParaRPr kumimoji="1" lang="ja-JP" altLang="en-US" dirty="0"/>
          </a:p>
        </p:txBody>
      </p:sp>
      <p:sp>
        <p:nvSpPr>
          <p:cNvPr id="24" name="テキスト プレースホルダー 23"/>
          <p:cNvSpPr>
            <a:spLocks noGrp="1"/>
          </p:cNvSpPr>
          <p:nvPr>
            <p:ph type="body" sz="quarter" idx="24"/>
          </p:nvPr>
        </p:nvSpPr>
        <p:spPr/>
        <p:txBody>
          <a:bodyPr/>
          <a:lstStyle/>
          <a:p>
            <a:r>
              <a:rPr kumimoji="1" lang="en-US" altLang="ja-JP" dirty="0"/>
              <a:t>2</a:t>
            </a:r>
            <a:endParaRPr kumimoji="1" lang="ja-JP" altLang="en-US" dirty="0"/>
          </a:p>
        </p:txBody>
      </p:sp>
      <p:sp>
        <p:nvSpPr>
          <p:cNvPr id="25" name="テキスト プレースホルダー 24"/>
          <p:cNvSpPr>
            <a:spLocks noGrp="1"/>
          </p:cNvSpPr>
          <p:nvPr>
            <p:ph type="body" sz="quarter" idx="25"/>
          </p:nvPr>
        </p:nvSpPr>
        <p:spPr/>
        <p:txBody>
          <a:bodyPr/>
          <a:lstStyle/>
          <a:p>
            <a:r>
              <a:rPr kumimoji="1" lang="en-US" altLang="ja-JP" sz="2800" dirty="0"/>
              <a:t>Lack of privacy to set device location and detect new routing for nodes, leading to data loss.</a:t>
            </a:r>
            <a:endParaRPr kumimoji="1" lang="ja-JP" altLang="en-US" sz="2800" dirty="0"/>
          </a:p>
        </p:txBody>
      </p:sp>
      <p:sp>
        <p:nvSpPr>
          <p:cNvPr id="26" name="テキスト プレースホルダー 25"/>
          <p:cNvSpPr>
            <a:spLocks noGrp="1"/>
          </p:cNvSpPr>
          <p:nvPr>
            <p:ph type="body" sz="quarter" idx="26"/>
          </p:nvPr>
        </p:nvSpPr>
        <p:spPr/>
        <p:txBody>
          <a:bodyPr/>
          <a:lstStyle/>
          <a:p>
            <a:endParaRPr kumimoji="1" lang="ja-JP" altLang="en-US" dirty="0"/>
          </a:p>
        </p:txBody>
      </p:sp>
      <p:sp>
        <p:nvSpPr>
          <p:cNvPr id="27" name="テキスト プレースホルダー 26"/>
          <p:cNvSpPr>
            <a:spLocks noGrp="1"/>
          </p:cNvSpPr>
          <p:nvPr>
            <p:ph type="body" sz="quarter" idx="27"/>
          </p:nvPr>
        </p:nvSpPr>
        <p:spPr/>
        <p:txBody>
          <a:bodyPr/>
          <a:lstStyle/>
          <a:p>
            <a:r>
              <a:rPr kumimoji="1" lang="en-US" altLang="ja-JP" dirty="0"/>
              <a:t>3</a:t>
            </a:r>
            <a:endParaRPr kumimoji="1" lang="ja-JP" altLang="en-US" dirty="0"/>
          </a:p>
        </p:txBody>
      </p:sp>
      <p:sp>
        <p:nvSpPr>
          <p:cNvPr id="28" name="テキスト プレースホルダー 27"/>
          <p:cNvSpPr>
            <a:spLocks noGrp="1"/>
          </p:cNvSpPr>
          <p:nvPr>
            <p:ph type="body" sz="quarter" idx="28"/>
          </p:nvPr>
        </p:nvSpPr>
        <p:spPr/>
        <p:txBody>
          <a:bodyPr/>
          <a:lstStyle/>
          <a:p>
            <a:endParaRPr kumimoji="1" lang="ja-JP" altLang="en-US" dirty="0"/>
          </a:p>
        </p:txBody>
      </p:sp>
      <p:sp>
        <p:nvSpPr>
          <p:cNvPr id="29" name="テキスト プレースホルダー 28"/>
          <p:cNvSpPr>
            <a:spLocks noGrp="1"/>
          </p:cNvSpPr>
          <p:nvPr>
            <p:ph type="body" sz="quarter" idx="29"/>
          </p:nvPr>
        </p:nvSpPr>
        <p:spPr/>
        <p:txBody>
          <a:bodyPr/>
          <a:lstStyle/>
          <a:p>
            <a:r>
              <a:rPr kumimoji="1" lang="en-US" altLang="ja-JP" dirty="0"/>
              <a:t>• SDN Architecture</a:t>
            </a:r>
            <a:endParaRPr kumimoji="1" lang="ja-JP" altLang="en-US" dirty="0"/>
          </a:p>
        </p:txBody>
      </p:sp>
      <p:sp>
        <p:nvSpPr>
          <p:cNvPr id="30" name="テキスト プレースホルダー 29"/>
          <p:cNvSpPr>
            <a:spLocks noGrp="1"/>
          </p:cNvSpPr>
          <p:nvPr>
            <p:ph type="body" sz="quarter" idx="30"/>
          </p:nvPr>
        </p:nvSpPr>
        <p:spPr/>
        <p:txBody>
          <a:bodyPr/>
          <a:lstStyle/>
          <a:p>
            <a:r>
              <a:rPr kumimoji="1" lang="en-US" altLang="ja-JP" dirty="0"/>
              <a:t>4</a:t>
            </a:r>
            <a:endParaRPr kumimoji="1" lang="ja-JP" altLang="en-US" dirty="0"/>
          </a:p>
        </p:txBody>
      </p:sp>
      <p:sp>
        <p:nvSpPr>
          <p:cNvPr id="31" name="テキスト プレースホルダー 30"/>
          <p:cNvSpPr>
            <a:spLocks noGrp="1"/>
          </p:cNvSpPr>
          <p:nvPr>
            <p:ph type="body" sz="quarter" idx="31"/>
          </p:nvPr>
        </p:nvSpPr>
        <p:spPr/>
        <p:txBody>
          <a:bodyPr/>
          <a:lstStyle/>
          <a:p>
            <a:endParaRPr kumimoji="1" lang="ja-JP" altLang="en-US" dirty="0"/>
          </a:p>
        </p:txBody>
      </p:sp>
      <p:sp>
        <p:nvSpPr>
          <p:cNvPr id="32" name="テキスト プレースホルダー 31"/>
          <p:cNvSpPr>
            <a:spLocks noGrp="1"/>
          </p:cNvSpPr>
          <p:nvPr>
            <p:ph type="body" sz="quarter" idx="32"/>
          </p:nvPr>
        </p:nvSpPr>
        <p:spPr/>
        <p:txBody>
          <a:bodyPr/>
          <a:lstStyle/>
          <a:p>
            <a:endParaRPr kumimoji="1" lang="ja-JP" altLang="en-US" dirty="0"/>
          </a:p>
        </p:txBody>
      </p:sp>
      <p:sp>
        <p:nvSpPr>
          <p:cNvPr id="33" name="テキスト プレースホルダー 32"/>
          <p:cNvSpPr>
            <a:spLocks noGrp="1"/>
          </p:cNvSpPr>
          <p:nvPr>
            <p:ph type="body" sz="quarter" idx="33"/>
          </p:nvPr>
        </p:nvSpPr>
        <p:spPr/>
        <p:txBody>
          <a:bodyPr/>
          <a:lstStyle/>
          <a:p>
            <a:r>
              <a:rPr kumimoji="1" lang="en-US" altLang="ja-JP" dirty="0"/>
              <a:t>5</a:t>
            </a:r>
            <a:endParaRPr kumimoji="1" lang="ja-JP" altLang="en-US" dirty="0"/>
          </a:p>
        </p:txBody>
      </p:sp>
      <p:sp>
        <p:nvSpPr>
          <p:cNvPr id="34" name="テキスト プレースホルダー 33"/>
          <p:cNvSpPr>
            <a:spLocks noGrp="1"/>
          </p:cNvSpPr>
          <p:nvPr>
            <p:ph type="body" sz="quarter" idx="34"/>
          </p:nvPr>
        </p:nvSpPr>
        <p:spPr/>
        <p:txBody>
          <a:bodyPr/>
          <a:lstStyle/>
          <a:p>
            <a:endParaRPr kumimoji="1" lang="ja-JP" altLang="en-US" dirty="0"/>
          </a:p>
        </p:txBody>
      </p:sp>
      <p:sp>
        <p:nvSpPr>
          <p:cNvPr id="35" name="テキスト プレースホルダー 34"/>
          <p:cNvSpPr>
            <a:spLocks noGrp="1"/>
          </p:cNvSpPr>
          <p:nvPr>
            <p:ph type="body" sz="quarter" idx="35"/>
          </p:nvPr>
        </p:nvSpPr>
        <p:spPr/>
        <p:txBody>
          <a:bodyPr/>
          <a:lstStyle/>
          <a:p>
            <a:endParaRPr kumimoji="1" lang="ja-JP" altLang="en-US" dirty="0"/>
          </a:p>
        </p:txBody>
      </p:sp>
      <p:sp>
        <p:nvSpPr>
          <p:cNvPr id="36" name="テキスト プレースホルダー 35"/>
          <p:cNvSpPr>
            <a:spLocks noGrp="1"/>
          </p:cNvSpPr>
          <p:nvPr>
            <p:ph type="body" sz="quarter" idx="36"/>
          </p:nvPr>
        </p:nvSpPr>
        <p:spPr/>
        <p:txBody>
          <a:bodyPr/>
          <a:lstStyle/>
          <a:p>
            <a:r>
              <a:rPr kumimoji="1" lang="en-US" altLang="ja-JP" dirty="0"/>
              <a:t>6</a:t>
            </a:r>
            <a:endParaRPr kumimoji="1" lang="ja-JP" altLang="en-US" dirty="0"/>
          </a:p>
        </p:txBody>
      </p:sp>
      <p:sp>
        <p:nvSpPr>
          <p:cNvPr id="37" name="フッター プレースホルダー 1">
            <a:extLst>
              <a:ext uri="{FF2B5EF4-FFF2-40B4-BE49-F238E27FC236}">
                <a16:creationId xmlns:a16="http://schemas.microsoft.com/office/drawing/2014/main" id="{97652860-2F42-4CFA-8F1A-A7997F6A05B4}"/>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707166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a:t>THANK </a:t>
            </a:r>
            <a:r>
              <a:rPr kumimoji="1" lang="en-US" altLang="ja-JP" dirty="0">
                <a:solidFill>
                  <a:schemeClr val="accent1"/>
                </a:solidFill>
              </a:rPr>
              <a:t>Y</a:t>
            </a:r>
            <a:r>
              <a:rPr kumimoji="1" lang="en-US" altLang="ja-JP" dirty="0"/>
              <a:t>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85285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2</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The problem</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sz="2800" dirty="0"/>
              <a:t>Some security application issues with IoT devices</a:t>
            </a:r>
            <a:endParaRPr kumimoji="1" lang="ja-JP" altLang="en-US" sz="2800" dirty="0"/>
          </a:p>
        </p:txBody>
      </p:sp>
      <p:sp>
        <p:nvSpPr>
          <p:cNvPr id="19" name="テキスト プレースホルダー 18"/>
          <p:cNvSpPr>
            <a:spLocks noGrp="1"/>
          </p:cNvSpPr>
          <p:nvPr>
            <p:ph type="body" sz="quarter" idx="32"/>
          </p:nvPr>
        </p:nvSpPr>
        <p:spPr>
          <a:xfrm>
            <a:off x="4233237" y="872448"/>
            <a:ext cx="9950529" cy="1395154"/>
          </a:xfrm>
        </p:spPr>
        <p:txBody>
          <a:bodyPr/>
          <a:lstStyle/>
          <a:p>
            <a:r>
              <a:rPr kumimoji="1" lang="en-US" altLang="ja-JP" sz="2400" dirty="0"/>
              <a:t>With the increasing use of them, security breaches have been exploited them to attack sensitive systems.</a:t>
            </a:r>
            <a:endParaRPr kumimoji="1" lang="ja-JP" altLang="en-US" sz="2400" dirty="0"/>
          </a:p>
          <a:p>
            <a:endParaRPr kumimoji="1" lang="ja-JP" altLang="en-US" sz="2400" dirty="0"/>
          </a:p>
        </p:txBody>
      </p:sp>
      <p:sp>
        <p:nvSpPr>
          <p:cNvPr id="20" name="テキスト プレースホルダー 19"/>
          <p:cNvSpPr>
            <a:spLocks noGrp="1"/>
          </p:cNvSpPr>
          <p:nvPr>
            <p:ph type="body" sz="quarter" idx="33"/>
          </p:nvPr>
        </p:nvSpPr>
        <p:spPr/>
        <p:txBody>
          <a:bodyPr/>
          <a:lstStyle/>
          <a:p>
            <a:r>
              <a:rPr kumimoji="1" lang="en-US" altLang="ja-JP" sz="2400" dirty="0"/>
              <a:t>IoT devices are usually cheap and small, and have weak processing capabilities and few other resources. </a:t>
            </a:r>
            <a:endParaRPr kumimoji="1" lang="ja-JP" altLang="en-US" sz="2400" dirty="0"/>
          </a:p>
        </p:txBody>
      </p:sp>
      <p:sp>
        <p:nvSpPr>
          <p:cNvPr id="21" name="テキスト プレースホルダー 20"/>
          <p:cNvSpPr>
            <a:spLocks noGrp="1"/>
          </p:cNvSpPr>
          <p:nvPr>
            <p:ph type="body" sz="quarter" idx="34"/>
          </p:nvPr>
        </p:nvSpPr>
        <p:spPr/>
        <p:txBody>
          <a:bodyPr/>
          <a:lstStyle/>
          <a:p>
            <a:r>
              <a:rPr kumimoji="1" lang="en-US" altLang="ja-JP" sz="2400" dirty="0"/>
              <a:t>Makes it difficult to manage and monitor the state of network security by outside parties and requires internal and independent implementation of security principles.</a:t>
            </a:r>
            <a:endParaRPr kumimoji="1" lang="ja-JP" altLang="en-US" sz="2400" dirty="0"/>
          </a:p>
        </p:txBody>
      </p:sp>
      <p:sp>
        <p:nvSpPr>
          <p:cNvPr id="12" name="フッター プレースホルダー 1">
            <a:extLst>
              <a:ext uri="{FF2B5EF4-FFF2-40B4-BE49-F238E27FC236}">
                <a16:creationId xmlns:a16="http://schemas.microsoft.com/office/drawing/2014/main" id="{BA806D38-A9E3-48B7-A8E0-195460B99E4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149372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3</a:t>
            </a:fld>
            <a:endParaRPr lang="en-US" dirty="0"/>
          </a:p>
        </p:txBody>
      </p:sp>
      <p:sp>
        <p:nvSpPr>
          <p:cNvPr id="4" name="テキスト プレースホルダー 3"/>
          <p:cNvSpPr>
            <a:spLocks noGrp="1"/>
          </p:cNvSpPr>
          <p:nvPr>
            <p:ph type="body" sz="quarter" idx="39"/>
          </p:nvPr>
        </p:nvSpPr>
        <p:spPr/>
        <p:txBody>
          <a:bodyPr/>
          <a:lstStyle/>
          <a:p>
            <a:pPr marL="0" indent="0" algn="ctr">
              <a:buNone/>
            </a:pPr>
            <a:endParaRPr kumimoji="1" lang="en-US" altLang="ja-JP" sz="6600" dirty="0"/>
          </a:p>
          <a:p>
            <a:pPr marL="0" indent="0" algn="ctr">
              <a:buNone/>
            </a:pPr>
            <a:r>
              <a:rPr kumimoji="1" lang="en-US" altLang="ja-JP" sz="6600" dirty="0"/>
              <a:t>This project focuses on IoT's own local networks rather than those connected to the Internet. </a:t>
            </a:r>
          </a:p>
          <a:p>
            <a:pPr lvl="1"/>
            <a:endParaRPr kumimoji="1" lang="ja-JP" altLang="en-US" dirty="0"/>
          </a:p>
        </p:txBody>
      </p:sp>
      <p:pic>
        <p:nvPicPr>
          <p:cNvPr id="6" name="図プレースホルダー 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7" name="フッター プレースホルダー 1">
            <a:extLst>
              <a:ext uri="{FF2B5EF4-FFF2-40B4-BE49-F238E27FC236}">
                <a16:creationId xmlns:a16="http://schemas.microsoft.com/office/drawing/2014/main" id="{72B2CD32-04F0-4C90-820F-BEB95EB8851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150072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a:xfrm>
            <a:off x="693992" y="453851"/>
            <a:ext cx="16800134" cy="1355384"/>
          </a:xfrm>
        </p:spPr>
        <p:txBody>
          <a:bodyPr/>
          <a:lstStyle/>
          <a:p>
            <a:r>
              <a:rPr kumimoji="1" lang="en-US" altLang="ja-JP" sz="4800" b="1" dirty="0"/>
              <a:t>AGREEGMENT ON A COMMON KEY</a:t>
            </a:r>
            <a:endParaRPr kumimoji="1" lang="ja-JP" altLang="en-US" b="1"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a:t>
            </a:fld>
            <a:endParaRPr lang="en-US" dirty="0"/>
          </a:p>
        </p:txBody>
      </p:sp>
      <p:sp>
        <p:nvSpPr>
          <p:cNvPr id="16" name="テキスト プレースホルダー 15"/>
          <p:cNvSpPr>
            <a:spLocks noGrp="1"/>
          </p:cNvSpPr>
          <p:nvPr>
            <p:ph type="body" sz="quarter" idx="14"/>
          </p:nvPr>
        </p:nvSpPr>
        <p:spPr>
          <a:xfrm>
            <a:off x="1141318" y="2308185"/>
            <a:ext cx="7641849" cy="1260140"/>
          </a:xfrm>
        </p:spPr>
        <p:txBody>
          <a:bodyPr/>
          <a:lstStyle/>
          <a:p>
            <a:r>
              <a:rPr kumimoji="1" lang="en-US" altLang="ja-JP" dirty="0"/>
              <a:t>1. Provide a single key for all devices</a:t>
            </a:r>
            <a:endParaRPr kumimoji="1" lang="ja-JP" altLang="en-US" dirty="0"/>
          </a:p>
        </p:txBody>
      </p:sp>
      <p:sp>
        <p:nvSpPr>
          <p:cNvPr id="18" name="テキスト プレースホルダー 17"/>
          <p:cNvSpPr>
            <a:spLocks noGrp="1"/>
          </p:cNvSpPr>
          <p:nvPr>
            <p:ph type="body" sz="quarter" idx="16"/>
          </p:nvPr>
        </p:nvSpPr>
        <p:spPr>
          <a:xfrm>
            <a:off x="9557252" y="2128165"/>
            <a:ext cx="7641849" cy="1440160"/>
          </a:xfrm>
        </p:spPr>
        <p:txBody>
          <a:bodyPr/>
          <a:lstStyle/>
          <a:p>
            <a:r>
              <a:rPr kumimoji="1" lang="en-US" altLang="ja-JP" dirty="0"/>
              <a:t>2. Handshake between each pair of devices</a:t>
            </a:r>
            <a:endParaRPr kumimoji="1" lang="ja-JP" altLang="en-US" dirty="0"/>
          </a:p>
        </p:txBody>
      </p:sp>
      <p:sp>
        <p:nvSpPr>
          <p:cNvPr id="65" name="フッター プレースホルダー 1">
            <a:extLst>
              <a:ext uri="{FF2B5EF4-FFF2-40B4-BE49-F238E27FC236}">
                <a16:creationId xmlns:a16="http://schemas.microsoft.com/office/drawing/2014/main" id="{F91201FE-E1B6-454A-9AA3-DF4B6821D99B}"/>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70191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sz="13800" b="1" dirty="0"/>
              <a:t>Our Solution</a:t>
            </a:r>
            <a:endParaRPr kumimoji="1" lang="ja-JP" altLang="en-US" sz="19900" dirty="0"/>
          </a:p>
        </p:txBody>
      </p:sp>
      <p:sp>
        <p:nvSpPr>
          <p:cNvPr id="30" name="テキスト プレースホルダー 29"/>
          <p:cNvSpPr>
            <a:spLocks noGrp="1"/>
          </p:cNvSpPr>
          <p:nvPr>
            <p:ph type="body" sz="quarter" idx="23"/>
          </p:nvPr>
        </p:nvSpPr>
        <p:spPr/>
        <p:txBody>
          <a:bodyPr/>
          <a:lstStyle/>
          <a:p>
            <a:pPr fontAlgn="ctr"/>
            <a:r>
              <a:rPr kumimoji="1" lang="en-US" altLang="ja-JP" sz="5400" b="1" dirty="0">
                <a:solidFill>
                  <a:schemeClr val="accent1"/>
                </a:solidFill>
              </a:rPr>
              <a:t>New security protocol for IoT device network</a:t>
            </a:r>
            <a:endParaRPr lang="en-US" sz="5400" b="1" dirty="0">
              <a:solidFill>
                <a:schemeClr val="accent1"/>
              </a:solidFill>
            </a:endParaRPr>
          </a:p>
          <a:p>
            <a:r>
              <a:rPr lang="en-US" sz="3600" dirty="0"/>
              <a:t>Sharing keys between the devices on the network in a probability manner, so that there is probably enough overlap between key groups that hold two devices. </a:t>
            </a:r>
          </a:p>
          <a:p>
            <a:r>
              <a:rPr lang="en-US" sz="3600" dirty="0"/>
              <a:t>This protocol is designed for small networks, and may be used in large networks with hierarchical implementation.</a:t>
            </a:r>
          </a:p>
          <a:p>
            <a:endParaRPr kumimoji="1" lang="ja-JP" altLang="en-US" dirty="0"/>
          </a:p>
        </p:txBody>
      </p:sp>
      <p:sp>
        <p:nvSpPr>
          <p:cNvPr id="5" name="フッター プレースホルダー 1">
            <a:extLst>
              <a:ext uri="{FF2B5EF4-FFF2-40B4-BE49-F238E27FC236}">
                <a16:creationId xmlns:a16="http://schemas.microsoft.com/office/drawing/2014/main" id="{446EA85F-196B-48DB-B892-9B92ACA14BE6}"/>
              </a:ext>
            </a:extLst>
          </p:cNvPr>
          <p:cNvSpPr txBox="1">
            <a:spLocks/>
          </p:cNvSpPr>
          <p:nvPr/>
        </p:nvSpPr>
        <p:spPr>
          <a:xfrm>
            <a:off x="9413236" y="9727482"/>
            <a:ext cx="7776864" cy="547688"/>
          </a:xfrm>
          <a:prstGeom prst="rect">
            <a:avLst/>
          </a:prstGeo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pPr algn="r"/>
            <a:r>
              <a:rPr lang="en-US" sz="2100" b="1" dirty="0">
                <a:solidFill>
                  <a:schemeClr val="bg1">
                    <a:lumMod val="75000"/>
                  </a:schemeClr>
                </a:solidFill>
              </a:rPr>
              <a:t>Probability Based Keys Sharing for IoT</a:t>
            </a:r>
            <a:endParaRPr lang="en-US" sz="2100" dirty="0">
              <a:solidFill>
                <a:schemeClr val="bg1">
                  <a:lumMod val="75000"/>
                </a:schemeClr>
              </a:solidFill>
            </a:endParaRPr>
          </a:p>
        </p:txBody>
      </p:sp>
      <p:sp>
        <p:nvSpPr>
          <p:cNvPr id="2" name="TextBox 1">
            <a:extLst>
              <a:ext uri="{FF2B5EF4-FFF2-40B4-BE49-F238E27FC236}">
                <a16:creationId xmlns:a16="http://schemas.microsoft.com/office/drawing/2014/main" id="{DBEF0EC9-44D2-43BE-85CA-E4B8C29472DF}"/>
              </a:ext>
            </a:extLst>
          </p:cNvPr>
          <p:cNvSpPr txBox="1"/>
          <p:nvPr/>
        </p:nvSpPr>
        <p:spPr>
          <a:xfrm>
            <a:off x="17341308" y="9591367"/>
            <a:ext cx="945105" cy="584775"/>
          </a:xfrm>
          <a:prstGeom prst="rect">
            <a:avLst/>
          </a:prstGeom>
          <a:noFill/>
        </p:spPr>
        <p:txBody>
          <a:bodyPr wrap="square" rtlCol="1">
            <a:spAutoFit/>
          </a:bodyPr>
          <a:lstStyle/>
          <a:p>
            <a:r>
              <a:rPr lang="en-US" dirty="0"/>
              <a:t> </a:t>
            </a:r>
            <a:r>
              <a:rPr lang="en-US" dirty="0">
                <a:solidFill>
                  <a:schemeClr val="bg1">
                    <a:lumMod val="75000"/>
                  </a:schemeClr>
                </a:solidFill>
              </a:rPr>
              <a:t>5</a:t>
            </a:r>
            <a:endParaRPr lang="he-IL" dirty="0">
              <a:solidFill>
                <a:schemeClr val="bg1">
                  <a:lumMod val="75000"/>
                </a:schemeClr>
              </a:solidFill>
            </a:endParaRPr>
          </a:p>
        </p:txBody>
      </p:sp>
    </p:spTree>
    <p:extLst>
      <p:ext uri="{BB962C8B-B14F-4D97-AF65-F5344CB8AC3E}">
        <p14:creationId xmlns:p14="http://schemas.microsoft.com/office/powerpoint/2010/main" val="733278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6</a:t>
            </a:fld>
            <a:endParaRPr lang="en-US" dirty="0"/>
          </a:p>
        </p:txBody>
      </p:sp>
      <p:sp>
        <p:nvSpPr>
          <p:cNvPr id="19" name="テキスト プレースホルダー 18"/>
          <p:cNvSpPr>
            <a:spLocks noGrp="1"/>
          </p:cNvSpPr>
          <p:nvPr>
            <p:ph type="body" sz="quarter" idx="15"/>
          </p:nvPr>
        </p:nvSpPr>
        <p:spPr/>
        <p:txBody>
          <a:bodyPr/>
          <a:lstStyle/>
          <a:p>
            <a:r>
              <a:rPr kumimoji="1" lang="en-US" altLang="ja-JP" sz="3200" dirty="0"/>
              <a:t>STEP 1</a:t>
            </a:r>
            <a:endParaRPr kumimoji="1" lang="ja-JP" altLang="en-US" sz="3200" dirty="0"/>
          </a:p>
        </p:txBody>
      </p:sp>
      <p:sp>
        <p:nvSpPr>
          <p:cNvPr id="20" name="テキスト プレースホルダー 19"/>
          <p:cNvSpPr>
            <a:spLocks noGrp="1"/>
          </p:cNvSpPr>
          <p:nvPr>
            <p:ph type="body" sz="quarter" idx="20"/>
          </p:nvPr>
        </p:nvSpPr>
        <p:spPr>
          <a:xfrm>
            <a:off x="968695" y="6213368"/>
            <a:ext cx="3538537" cy="1380411"/>
          </a:xfrm>
        </p:spPr>
        <p:txBody>
          <a:bodyPr/>
          <a:lstStyle/>
          <a:p>
            <a:r>
              <a:rPr kumimoji="1" lang="en-US" altLang="ja-JP" sz="3600" dirty="0"/>
              <a:t>Find Master</a:t>
            </a:r>
            <a:endParaRPr kumimoji="1" lang="ja-JP" altLang="en-US" sz="3600" dirty="0"/>
          </a:p>
        </p:txBody>
      </p:sp>
      <p:sp>
        <p:nvSpPr>
          <p:cNvPr id="22" name="テキスト プレースホルダー 21"/>
          <p:cNvSpPr>
            <a:spLocks noGrp="1"/>
          </p:cNvSpPr>
          <p:nvPr>
            <p:ph type="body" sz="quarter" idx="22"/>
          </p:nvPr>
        </p:nvSpPr>
        <p:spPr/>
        <p:txBody>
          <a:bodyPr/>
          <a:lstStyle/>
          <a:p>
            <a:pPr algn="ctr"/>
            <a:r>
              <a:rPr kumimoji="1" lang="en-US" altLang="ja-JP" sz="3200" dirty="0"/>
              <a:t>STEP 4</a:t>
            </a:r>
            <a:endParaRPr kumimoji="1" lang="ja-JP" altLang="en-US" sz="3200" dirty="0"/>
          </a:p>
        </p:txBody>
      </p:sp>
      <p:sp>
        <p:nvSpPr>
          <p:cNvPr id="23" name="テキスト プレースホルダー 22"/>
          <p:cNvSpPr>
            <a:spLocks noGrp="1"/>
          </p:cNvSpPr>
          <p:nvPr>
            <p:ph type="body" sz="quarter" idx="23"/>
          </p:nvPr>
        </p:nvSpPr>
        <p:spPr/>
        <p:txBody>
          <a:bodyPr/>
          <a:lstStyle/>
          <a:p>
            <a:pPr algn="ctr"/>
            <a:r>
              <a:rPr lang="en-US" sz="3200" dirty="0"/>
              <a:t>STEP 3</a:t>
            </a:r>
            <a:endParaRPr lang="he-IL" sz="3200" dirty="0"/>
          </a:p>
        </p:txBody>
      </p:sp>
      <p:sp>
        <p:nvSpPr>
          <p:cNvPr id="24" name="テキスト プレースホルダー 23"/>
          <p:cNvSpPr>
            <a:spLocks noGrp="1"/>
          </p:cNvSpPr>
          <p:nvPr>
            <p:ph type="body" sz="quarter" idx="24"/>
          </p:nvPr>
        </p:nvSpPr>
        <p:spPr/>
        <p:txBody>
          <a:bodyPr/>
          <a:lstStyle/>
          <a:p>
            <a:pPr algn="l"/>
            <a:r>
              <a:rPr kumimoji="1" lang="en-US" altLang="ja-JP" sz="3200" dirty="0"/>
              <a:t>STEP 5</a:t>
            </a:r>
            <a:endParaRPr kumimoji="1" lang="ja-JP" altLang="en-US" sz="3200" dirty="0"/>
          </a:p>
        </p:txBody>
      </p:sp>
      <p:sp>
        <p:nvSpPr>
          <p:cNvPr id="26" name="テキスト プレースホルダー 25"/>
          <p:cNvSpPr>
            <a:spLocks noGrp="1"/>
          </p:cNvSpPr>
          <p:nvPr>
            <p:ph type="body" sz="quarter" idx="26"/>
          </p:nvPr>
        </p:nvSpPr>
        <p:spPr>
          <a:xfrm>
            <a:off x="3750679" y="810142"/>
            <a:ext cx="3440831" cy="1380411"/>
          </a:xfrm>
        </p:spPr>
        <p:txBody>
          <a:bodyPr/>
          <a:lstStyle/>
          <a:p>
            <a:pPr algn="ctr"/>
            <a:r>
              <a:rPr kumimoji="1" lang="en-US" altLang="ja-JP" sz="3600" dirty="0"/>
              <a:t>Key Pool Size</a:t>
            </a:r>
            <a:endParaRPr kumimoji="1" lang="ja-JP" altLang="en-US" sz="3600" dirty="0"/>
          </a:p>
        </p:txBody>
      </p:sp>
      <p:sp>
        <p:nvSpPr>
          <p:cNvPr id="28" name="テキスト プレースホルダー 27"/>
          <p:cNvSpPr>
            <a:spLocks noGrp="1"/>
          </p:cNvSpPr>
          <p:nvPr>
            <p:ph type="body" sz="quarter" idx="28"/>
          </p:nvPr>
        </p:nvSpPr>
        <p:spPr>
          <a:xfrm>
            <a:off x="11284000" y="1974428"/>
            <a:ext cx="3324173" cy="1219319"/>
          </a:xfrm>
        </p:spPr>
        <p:txBody>
          <a:bodyPr/>
          <a:lstStyle/>
          <a:p>
            <a:r>
              <a:rPr kumimoji="1" lang="en-US" altLang="ja-JP" sz="3600" dirty="0"/>
              <a:t>Common-key</a:t>
            </a:r>
            <a:endParaRPr kumimoji="1" lang="ja-JP" altLang="en-US" sz="3600" dirty="0"/>
          </a:p>
          <a:p>
            <a:endParaRPr kumimoji="1" lang="ja-JP" altLang="en-US" sz="1800" dirty="0"/>
          </a:p>
        </p:txBody>
      </p:sp>
      <p:sp>
        <p:nvSpPr>
          <p:cNvPr id="49" name="テキスト プレースホルダー 48"/>
          <p:cNvSpPr>
            <a:spLocks noGrp="1"/>
          </p:cNvSpPr>
          <p:nvPr>
            <p:ph type="body" sz="quarter" idx="38"/>
          </p:nvPr>
        </p:nvSpPr>
        <p:spPr/>
        <p:txBody>
          <a:bodyPr/>
          <a:lstStyle/>
          <a:p>
            <a:r>
              <a:rPr kumimoji="1" lang="en-US" altLang="ja-JP" dirty="0"/>
              <a:t>THE PROTOCOL</a:t>
            </a:r>
            <a:endParaRPr kumimoji="1" lang="ja-JP" altLang="en-US" dirty="0"/>
          </a:p>
        </p:txBody>
      </p:sp>
      <p:sp>
        <p:nvSpPr>
          <p:cNvPr id="50" name="テキスト プレースホルダー 49"/>
          <p:cNvSpPr>
            <a:spLocks noGrp="1"/>
          </p:cNvSpPr>
          <p:nvPr>
            <p:ph type="body" sz="quarter" idx="39"/>
          </p:nvPr>
        </p:nvSpPr>
        <p:spPr/>
        <p:txBody>
          <a:bodyPr/>
          <a:lstStyle/>
          <a:p>
            <a:r>
              <a:rPr kumimoji="1" lang="en-US" altLang="ja-JP" dirty="0"/>
              <a:t>A new security protocol for the IoT network by a new key management system based on probability key sharing between devices</a:t>
            </a:r>
            <a:endParaRPr kumimoji="1" lang="ja-JP" altLang="en-US" dirty="0"/>
          </a:p>
        </p:txBody>
      </p:sp>
      <p:sp>
        <p:nvSpPr>
          <p:cNvPr id="14" name="TextBox 13">
            <a:extLst>
              <a:ext uri="{FF2B5EF4-FFF2-40B4-BE49-F238E27FC236}">
                <a16:creationId xmlns:a16="http://schemas.microsoft.com/office/drawing/2014/main" id="{30A60B9B-D054-47A5-9B2F-198B562A318A}"/>
              </a:ext>
            </a:extLst>
          </p:cNvPr>
          <p:cNvSpPr txBox="1"/>
          <p:nvPr/>
        </p:nvSpPr>
        <p:spPr>
          <a:xfrm>
            <a:off x="527722" y="5891594"/>
            <a:ext cx="540060" cy="585065"/>
          </a:xfrm>
          <a:prstGeom prst="rect">
            <a:avLst/>
          </a:prstGeom>
          <a:noFill/>
        </p:spPr>
        <p:txBody>
          <a:bodyPr wrap="square" rtlCol="1">
            <a:spAutoFit/>
          </a:bodyPr>
          <a:lstStyle/>
          <a:p>
            <a:pPr algn="ctr"/>
            <a:r>
              <a:rPr lang="en-US" dirty="0">
                <a:solidFill>
                  <a:schemeClr val="bg1"/>
                </a:solidFill>
              </a:rPr>
              <a:t>1</a:t>
            </a:r>
            <a:endParaRPr lang="he-IL" dirty="0">
              <a:solidFill>
                <a:schemeClr val="bg1"/>
              </a:solidFill>
            </a:endParaRPr>
          </a:p>
        </p:txBody>
      </p:sp>
      <p:sp>
        <p:nvSpPr>
          <p:cNvPr id="34" name="TextBox 33">
            <a:extLst>
              <a:ext uri="{FF2B5EF4-FFF2-40B4-BE49-F238E27FC236}">
                <a16:creationId xmlns:a16="http://schemas.microsoft.com/office/drawing/2014/main" id="{FCFC4DFE-3528-4770-9FB0-B8A6E7B64B79}"/>
              </a:ext>
            </a:extLst>
          </p:cNvPr>
          <p:cNvSpPr txBox="1"/>
          <p:nvPr/>
        </p:nvSpPr>
        <p:spPr>
          <a:xfrm>
            <a:off x="10868875" y="49669"/>
            <a:ext cx="540060" cy="585065"/>
          </a:xfrm>
          <a:prstGeom prst="rect">
            <a:avLst/>
          </a:prstGeom>
          <a:noFill/>
        </p:spPr>
        <p:txBody>
          <a:bodyPr wrap="square" rtlCol="1">
            <a:spAutoFit/>
          </a:bodyPr>
          <a:lstStyle/>
          <a:p>
            <a:pPr algn="ctr"/>
            <a:r>
              <a:rPr lang="en-US" dirty="0">
                <a:solidFill>
                  <a:schemeClr val="bg1"/>
                </a:solidFill>
              </a:rPr>
              <a:t>1</a:t>
            </a:r>
            <a:endParaRPr lang="he-IL" dirty="0">
              <a:solidFill>
                <a:schemeClr val="bg1"/>
              </a:solidFill>
            </a:endParaRPr>
          </a:p>
        </p:txBody>
      </p:sp>
      <p:sp>
        <p:nvSpPr>
          <p:cNvPr id="35" name="TextBox 34">
            <a:extLst>
              <a:ext uri="{FF2B5EF4-FFF2-40B4-BE49-F238E27FC236}">
                <a16:creationId xmlns:a16="http://schemas.microsoft.com/office/drawing/2014/main" id="{29E1C245-D1CF-46C2-A60D-A8F3EE1F9F43}"/>
              </a:ext>
            </a:extLst>
          </p:cNvPr>
          <p:cNvSpPr txBox="1"/>
          <p:nvPr/>
        </p:nvSpPr>
        <p:spPr>
          <a:xfrm>
            <a:off x="10824874" y="1241264"/>
            <a:ext cx="540060" cy="585065"/>
          </a:xfrm>
          <a:prstGeom prst="rect">
            <a:avLst/>
          </a:prstGeom>
          <a:noFill/>
        </p:spPr>
        <p:txBody>
          <a:bodyPr wrap="square" rtlCol="1">
            <a:spAutoFit/>
          </a:bodyPr>
          <a:lstStyle/>
          <a:p>
            <a:pPr algn="ctr"/>
            <a:r>
              <a:rPr lang="en-US" dirty="0">
                <a:solidFill>
                  <a:schemeClr val="bg1"/>
                </a:solidFill>
              </a:rPr>
              <a:t>4</a:t>
            </a:r>
            <a:endParaRPr lang="he-IL" dirty="0">
              <a:solidFill>
                <a:schemeClr val="bg1"/>
              </a:solidFill>
            </a:endParaRPr>
          </a:p>
        </p:txBody>
      </p:sp>
      <p:sp>
        <p:nvSpPr>
          <p:cNvPr id="36" name="TextBox 35">
            <a:extLst>
              <a:ext uri="{FF2B5EF4-FFF2-40B4-BE49-F238E27FC236}">
                <a16:creationId xmlns:a16="http://schemas.microsoft.com/office/drawing/2014/main" id="{267B05CF-EBBF-4C7A-B0B8-41DA0B585CDE}"/>
              </a:ext>
            </a:extLst>
          </p:cNvPr>
          <p:cNvSpPr txBox="1"/>
          <p:nvPr/>
        </p:nvSpPr>
        <p:spPr>
          <a:xfrm>
            <a:off x="7191510" y="5076382"/>
            <a:ext cx="540060" cy="585065"/>
          </a:xfrm>
          <a:prstGeom prst="rect">
            <a:avLst/>
          </a:prstGeom>
          <a:noFill/>
        </p:spPr>
        <p:txBody>
          <a:bodyPr wrap="square" rtlCol="1">
            <a:spAutoFit/>
          </a:bodyPr>
          <a:lstStyle/>
          <a:p>
            <a:pPr algn="ctr"/>
            <a:r>
              <a:rPr lang="en-US" dirty="0">
                <a:solidFill>
                  <a:schemeClr val="bg1"/>
                </a:solidFill>
              </a:rPr>
              <a:t>3</a:t>
            </a:r>
            <a:endParaRPr lang="he-IL" dirty="0">
              <a:solidFill>
                <a:schemeClr val="bg1"/>
              </a:solidFill>
            </a:endParaRPr>
          </a:p>
        </p:txBody>
      </p:sp>
      <p:sp>
        <p:nvSpPr>
          <p:cNvPr id="37" name="TextBox 36">
            <a:extLst>
              <a:ext uri="{FF2B5EF4-FFF2-40B4-BE49-F238E27FC236}">
                <a16:creationId xmlns:a16="http://schemas.microsoft.com/office/drawing/2014/main" id="{7EEF769F-5E5E-4FAB-81A1-AD91BBFC63AF}"/>
              </a:ext>
            </a:extLst>
          </p:cNvPr>
          <p:cNvSpPr txBox="1"/>
          <p:nvPr/>
        </p:nvSpPr>
        <p:spPr>
          <a:xfrm>
            <a:off x="3480649" y="406749"/>
            <a:ext cx="540060" cy="585065"/>
          </a:xfrm>
          <a:prstGeom prst="rect">
            <a:avLst/>
          </a:prstGeom>
          <a:noFill/>
        </p:spPr>
        <p:txBody>
          <a:bodyPr wrap="square" rtlCol="1">
            <a:spAutoFit/>
          </a:bodyPr>
          <a:lstStyle/>
          <a:p>
            <a:pPr algn="ctr"/>
            <a:r>
              <a:rPr lang="en-US" dirty="0">
                <a:solidFill>
                  <a:schemeClr val="bg1"/>
                </a:solidFill>
              </a:rPr>
              <a:t>2</a:t>
            </a:r>
            <a:endParaRPr lang="he-IL" dirty="0">
              <a:solidFill>
                <a:schemeClr val="bg1"/>
              </a:solidFill>
            </a:endParaRPr>
          </a:p>
        </p:txBody>
      </p:sp>
      <p:sp>
        <p:nvSpPr>
          <p:cNvPr id="38" name="TextBox 37">
            <a:extLst>
              <a:ext uri="{FF2B5EF4-FFF2-40B4-BE49-F238E27FC236}">
                <a16:creationId xmlns:a16="http://schemas.microsoft.com/office/drawing/2014/main" id="{1F745EE0-E751-4EFC-A8D6-EF3F5E91A271}"/>
              </a:ext>
            </a:extLst>
          </p:cNvPr>
          <p:cNvSpPr txBox="1"/>
          <p:nvPr/>
        </p:nvSpPr>
        <p:spPr>
          <a:xfrm>
            <a:off x="14425171" y="5752908"/>
            <a:ext cx="540060" cy="584775"/>
          </a:xfrm>
          <a:prstGeom prst="rect">
            <a:avLst/>
          </a:prstGeom>
          <a:noFill/>
        </p:spPr>
        <p:txBody>
          <a:bodyPr wrap="square" rtlCol="1">
            <a:spAutoFit/>
          </a:bodyPr>
          <a:lstStyle/>
          <a:p>
            <a:pPr algn="ctr"/>
            <a:r>
              <a:rPr lang="en-US" dirty="0">
                <a:solidFill>
                  <a:schemeClr val="bg1"/>
                </a:solidFill>
              </a:rPr>
              <a:t>5</a:t>
            </a:r>
            <a:endParaRPr lang="he-IL" dirty="0">
              <a:solidFill>
                <a:schemeClr val="bg1"/>
              </a:solidFill>
            </a:endParaRPr>
          </a:p>
        </p:txBody>
      </p:sp>
      <p:sp>
        <p:nvSpPr>
          <p:cNvPr id="4" name="מציין מיקום טקסט 3">
            <a:extLst>
              <a:ext uri="{FF2B5EF4-FFF2-40B4-BE49-F238E27FC236}">
                <a16:creationId xmlns:a16="http://schemas.microsoft.com/office/drawing/2014/main" id="{87787815-D34F-4AF5-8A45-CA6229790952}"/>
              </a:ext>
            </a:extLst>
          </p:cNvPr>
          <p:cNvSpPr>
            <a:spLocks noGrp="1"/>
          </p:cNvSpPr>
          <p:nvPr>
            <p:ph type="body" sz="quarter" idx="21"/>
          </p:nvPr>
        </p:nvSpPr>
        <p:spPr/>
        <p:txBody>
          <a:bodyPr/>
          <a:lstStyle/>
          <a:p>
            <a:pPr algn="ctr"/>
            <a:r>
              <a:rPr lang="en-US" sz="3200" dirty="0"/>
              <a:t>STEP 2</a:t>
            </a:r>
            <a:endParaRPr lang="he-IL" sz="3200" dirty="0"/>
          </a:p>
        </p:txBody>
      </p:sp>
      <p:sp>
        <p:nvSpPr>
          <p:cNvPr id="6" name="מציין מיקום טקסט 5">
            <a:extLst>
              <a:ext uri="{FF2B5EF4-FFF2-40B4-BE49-F238E27FC236}">
                <a16:creationId xmlns:a16="http://schemas.microsoft.com/office/drawing/2014/main" id="{36D105A0-4312-497C-AFCA-2EA2AFB79523}"/>
              </a:ext>
            </a:extLst>
          </p:cNvPr>
          <p:cNvSpPr>
            <a:spLocks noGrp="1"/>
          </p:cNvSpPr>
          <p:nvPr>
            <p:ph type="body" sz="quarter" idx="30"/>
          </p:nvPr>
        </p:nvSpPr>
        <p:spPr>
          <a:xfrm>
            <a:off x="7831312" y="5658878"/>
            <a:ext cx="2723532" cy="1316656"/>
          </a:xfrm>
        </p:spPr>
        <p:txBody>
          <a:bodyPr/>
          <a:lstStyle/>
          <a:p>
            <a:r>
              <a:rPr lang="en-US" sz="3600" dirty="0"/>
              <a:t>Send Sub Pool</a:t>
            </a:r>
            <a:endParaRPr lang="he-IL" sz="3600" dirty="0"/>
          </a:p>
          <a:p>
            <a:endParaRPr lang="he-IL" dirty="0"/>
          </a:p>
        </p:txBody>
      </p:sp>
      <p:sp>
        <p:nvSpPr>
          <p:cNvPr id="8" name="מציין מיקום טקסט 7">
            <a:extLst>
              <a:ext uri="{FF2B5EF4-FFF2-40B4-BE49-F238E27FC236}">
                <a16:creationId xmlns:a16="http://schemas.microsoft.com/office/drawing/2014/main" id="{19616E9F-0DF3-44D3-B1C6-88906A9BF70D}"/>
              </a:ext>
            </a:extLst>
          </p:cNvPr>
          <p:cNvSpPr>
            <a:spLocks noGrp="1"/>
          </p:cNvSpPr>
          <p:nvPr>
            <p:ph type="body" sz="quarter" idx="32"/>
          </p:nvPr>
        </p:nvSpPr>
        <p:spPr>
          <a:xfrm>
            <a:off x="15152856" y="6286174"/>
            <a:ext cx="2731410" cy="1380411"/>
          </a:xfrm>
        </p:spPr>
        <p:txBody>
          <a:bodyPr/>
          <a:lstStyle/>
          <a:p>
            <a:r>
              <a:rPr kumimoji="1" lang="en-US" altLang="ja-JP" sz="3600" dirty="0"/>
              <a:t>Secured network</a:t>
            </a:r>
            <a:endParaRPr kumimoji="1" lang="ja-JP" altLang="en-US" sz="3600" dirty="0"/>
          </a:p>
          <a:p>
            <a:endParaRPr lang="he-IL" dirty="0"/>
          </a:p>
        </p:txBody>
      </p:sp>
      <p:sp>
        <p:nvSpPr>
          <p:cNvPr id="27" name="フッター プレースホルダー 1">
            <a:extLst>
              <a:ext uri="{FF2B5EF4-FFF2-40B4-BE49-F238E27FC236}">
                <a16:creationId xmlns:a16="http://schemas.microsoft.com/office/drawing/2014/main" id="{F5A25E3C-3DEC-4FAD-8B9F-8D3D81F5FE7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85897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1. Find Master</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sz="2800" dirty="0"/>
              <a:t>When node entered to the network, it send twice a broadcast message “IS THERE MASTER”.</a:t>
            </a:r>
          </a:p>
          <a:p>
            <a:r>
              <a:rPr kumimoji="1" lang="en-US" altLang="ja-JP" sz="2800" dirty="0"/>
              <a:t>If the node don’t get any answer, it set itself to be a master.</a:t>
            </a:r>
          </a:p>
          <a:p>
            <a:r>
              <a:rPr kumimoji="1" lang="en-US" altLang="ja-JP" sz="2800" dirty="0"/>
              <a:t>When it got a message “IS THERE MASTER”, it will send message   “I AM MASTER”.</a:t>
            </a:r>
            <a:endParaRPr kumimoji="1" lang="ja-JP" altLang="en-US" sz="2800" dirty="0"/>
          </a:p>
        </p:txBody>
      </p:sp>
      <p:pic>
        <p:nvPicPr>
          <p:cNvPr id="16" name="תמונה 15">
            <a:extLst>
              <a:ext uri="{FF2B5EF4-FFF2-40B4-BE49-F238E27FC236}">
                <a16:creationId xmlns:a16="http://schemas.microsoft.com/office/drawing/2014/main" id="{021374E1-FD77-4546-82AF-10D0688DC0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2336" y="778015"/>
            <a:ext cx="6885765" cy="8190910"/>
          </a:xfrm>
          <a:prstGeom prst="rect">
            <a:avLst/>
          </a:prstGeom>
          <a:noFill/>
        </p:spPr>
      </p:pic>
      <p:sp>
        <p:nvSpPr>
          <p:cNvPr id="6" name="フッター プレースホルダー 1">
            <a:extLst>
              <a:ext uri="{FF2B5EF4-FFF2-40B4-BE49-F238E27FC236}">
                <a16:creationId xmlns:a16="http://schemas.microsoft.com/office/drawing/2014/main" id="{EA6901ED-ECEE-4C6C-BDA2-8557AE224EA2}"/>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66130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ה 1"/>
          <p:cNvSpPr>
            <a:spLocks noGrp="1"/>
          </p:cNvSpPr>
          <p:nvPr>
            <p:ph type="pic" sz="quarter" idx="12"/>
          </p:nvPr>
        </p:nvSpPr>
        <p:spPr/>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2. Key Pool Size</a:t>
            </a:r>
            <a:endParaRPr kumimoji="1" lang="ja-JP" altLang="en-US" dirty="0"/>
          </a:p>
        </p:txBody>
      </p:sp>
      <p:sp>
        <p:nvSpPr>
          <p:cNvPr id="23" name="テキスト プレースホルダー 22"/>
          <p:cNvSpPr>
            <a:spLocks noGrp="1"/>
          </p:cNvSpPr>
          <p:nvPr>
            <p:ph type="body" sz="quarter" idx="20"/>
          </p:nvPr>
        </p:nvSpPr>
        <p:spPr>
          <a:xfrm>
            <a:off x="9430095" y="4905009"/>
            <a:ext cx="8399076" cy="4686357"/>
          </a:xfrm>
        </p:spPr>
        <p:txBody>
          <a:bodyPr/>
          <a:lstStyle/>
          <a:p>
            <a:r>
              <a:rPr kumimoji="1" lang="en-US" altLang="ja-JP" sz="2800" dirty="0"/>
              <a:t>The master calculates the size of the pool to generate. </a:t>
            </a:r>
          </a:p>
          <a:p>
            <a:r>
              <a:rPr kumimoji="1" lang="en-US" altLang="ja-JP" sz="2800" dirty="0"/>
              <a:t>The size of the pool depends on the size of the memory, the size of the network, the number of nodes in the neighborhood, the size of the key, the size of the subgroup….</a:t>
            </a:r>
          </a:p>
          <a:p>
            <a:r>
              <a:rPr kumimoji="1" lang="en-US" altLang="ja-JP" sz="2800" dirty="0"/>
              <a:t>And generate a key pool according to the size calculated</a:t>
            </a:r>
            <a:endParaRPr kumimoji="1" lang="ja-JP" altLang="en-US" sz="2800" dirty="0"/>
          </a:p>
        </p:txBody>
      </p:sp>
      <p:sp>
        <p:nvSpPr>
          <p:cNvPr id="6" name="フッター プレースホルダー 1">
            <a:extLst>
              <a:ext uri="{FF2B5EF4-FFF2-40B4-BE49-F238E27FC236}">
                <a16:creationId xmlns:a16="http://schemas.microsoft.com/office/drawing/2014/main" id="{3D9E6C2D-2CAA-404C-9F77-3B3B8CECA474}"/>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pic>
        <p:nvPicPr>
          <p:cNvPr id="7" name="תמונה 6"/>
          <p:cNvPicPr/>
          <p:nvPr/>
        </p:nvPicPr>
        <p:blipFill>
          <a:blip r:embed="rId2">
            <a:extLst>
              <a:ext uri="{28A0092B-C50C-407E-A947-70E740481C1C}">
                <a14:useLocalDpi xmlns:a14="http://schemas.microsoft.com/office/drawing/2010/main" val="0"/>
              </a:ext>
            </a:extLst>
          </a:blip>
          <a:srcRect/>
          <a:stretch>
            <a:fillRect/>
          </a:stretch>
        </p:blipFill>
        <p:spPr bwMode="auto">
          <a:xfrm>
            <a:off x="1402346" y="778015"/>
            <a:ext cx="5535615" cy="9001000"/>
          </a:xfrm>
          <a:prstGeom prst="rect">
            <a:avLst/>
          </a:prstGeom>
          <a:noFill/>
        </p:spPr>
      </p:pic>
    </p:spTree>
    <p:extLst>
      <p:ext uri="{BB962C8B-B14F-4D97-AF65-F5344CB8AC3E}">
        <p14:creationId xmlns:p14="http://schemas.microsoft.com/office/powerpoint/2010/main" val="54488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9</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3. </a:t>
            </a:r>
            <a:r>
              <a:rPr lang="en-US" dirty="0"/>
              <a:t>Send Sub Pool</a:t>
            </a:r>
            <a:endParaRPr lang="he-IL" dirty="0"/>
          </a:p>
        </p:txBody>
      </p:sp>
      <p:sp>
        <p:nvSpPr>
          <p:cNvPr id="23" name="テキスト プレースホルダー 22"/>
          <p:cNvSpPr>
            <a:spLocks noGrp="1"/>
          </p:cNvSpPr>
          <p:nvPr>
            <p:ph type="body" sz="quarter" idx="20"/>
          </p:nvPr>
        </p:nvSpPr>
        <p:spPr>
          <a:xfrm>
            <a:off x="9430095" y="4905010"/>
            <a:ext cx="8399076" cy="3748880"/>
          </a:xfrm>
        </p:spPr>
        <p:txBody>
          <a:bodyPr/>
          <a:lstStyle/>
          <a:p>
            <a:r>
              <a:rPr kumimoji="1" lang="en-US" altLang="ja-JP" sz="3200" dirty="0"/>
              <a:t>Each  client creates a public and private RSA key, and sends the public part to the master.</a:t>
            </a:r>
          </a:p>
          <a:p>
            <a:r>
              <a:rPr kumimoji="1" lang="en-US" altLang="ja-JP" sz="3200" dirty="0"/>
              <a:t>The master random sub-groups of keys from the keys-pool and sends a group to each node that is encrypted with its public key.</a:t>
            </a:r>
            <a:endParaRPr kumimoji="1" lang="ja-JP" altLang="en-US" sz="3200" dirty="0"/>
          </a:p>
        </p:txBody>
      </p:sp>
      <p:pic>
        <p:nvPicPr>
          <p:cNvPr id="8" name="תמונה 7">
            <a:extLst>
              <a:ext uri="{FF2B5EF4-FFF2-40B4-BE49-F238E27FC236}">
                <a16:creationId xmlns:a16="http://schemas.microsoft.com/office/drawing/2014/main" id="{877CA21D-2F0A-4C12-9A66-0F10B487FB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7251" y="629535"/>
            <a:ext cx="8496944" cy="8550950"/>
          </a:xfrm>
          <a:prstGeom prst="rect">
            <a:avLst/>
          </a:prstGeom>
          <a:noFill/>
        </p:spPr>
      </p:pic>
      <p:sp>
        <p:nvSpPr>
          <p:cNvPr id="6" name="フッター プレースホルダー 1">
            <a:extLst>
              <a:ext uri="{FF2B5EF4-FFF2-40B4-BE49-F238E27FC236}">
                <a16:creationId xmlns:a16="http://schemas.microsoft.com/office/drawing/2014/main" id="{DFEE7CC1-5CE5-430F-838E-F2F3C3187E08}"/>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402319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44900</TotalTime>
  <Words>876</Words>
  <Application>Microsoft Office PowerPoint</Application>
  <PresentationFormat>מותאם אישית</PresentationFormat>
  <Paragraphs>132</Paragraphs>
  <Slides>17</Slides>
  <Notes>2</Notes>
  <HiddenSlides>0</HiddenSlides>
  <MMClips>0</MMClips>
  <ScaleCrop>false</ScaleCrop>
  <HeadingPairs>
    <vt:vector size="6" baseType="variant">
      <vt:variant>
        <vt:lpstr>גופנים בשימוש</vt:lpstr>
      </vt:variant>
      <vt:variant>
        <vt:i4>8</vt:i4>
      </vt:variant>
      <vt:variant>
        <vt:lpstr>ערכת נושא</vt:lpstr>
      </vt:variant>
      <vt:variant>
        <vt:i4>3</vt:i4>
      </vt:variant>
      <vt:variant>
        <vt:lpstr>כותרות שקופיות</vt:lpstr>
      </vt:variant>
      <vt:variant>
        <vt:i4>17</vt:i4>
      </vt:variant>
    </vt:vector>
  </HeadingPairs>
  <TitlesOfParts>
    <vt:vector size="28" baseType="lpstr">
      <vt:lpstr>ＭＳ Ｐゴシック</vt:lpstr>
      <vt:lpstr>Arial</vt:lpstr>
      <vt:lpstr>Calibri</vt:lpstr>
      <vt:lpstr>Roboto Condensed Light</vt:lpstr>
      <vt:lpstr>Roboto Light</vt:lpstr>
      <vt:lpstr>Spica Neue</vt:lpstr>
      <vt:lpstr>Spica Neue Light</vt:lpstr>
      <vt:lpstr>Wingdings</vt:lpstr>
      <vt:lpstr>No Decoration</vt:lpstr>
      <vt:lpstr>Contents</vt:lpstr>
      <vt:lpstr>1_Contents</vt:lpstr>
      <vt:lpstr>מצגת של PowerPoint‏</vt:lpstr>
      <vt:lpstr>מצגת של PowerPoint‏</vt:lpstr>
      <vt:lpstr>מצגת של PowerPoint‏</vt:lpstr>
      <vt:lpstr>AGREEGMENT ON A COMMON KEY</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IMPLEMETATION</vt:lpstr>
      <vt:lpstr>Test program</vt:lpstr>
      <vt:lpstr>Conclusions</vt:lpstr>
      <vt:lpstr>מצגת של PowerPoint‏</vt:lpstr>
      <vt:lpstr>Review similar projects</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sarie@outlook.co.il</cp:lastModifiedBy>
  <cp:revision>829</cp:revision>
  <dcterms:created xsi:type="dcterms:W3CDTF">2015-01-09T17:56:04Z</dcterms:created>
  <dcterms:modified xsi:type="dcterms:W3CDTF">2018-06-23T17:51:57Z</dcterms:modified>
</cp:coreProperties>
</file>