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3" r:id="rId3"/>
    <p:sldId id="299" r:id="rId4"/>
    <p:sldId id="292" r:id="rId5"/>
    <p:sldId id="294" r:id="rId6"/>
    <p:sldId id="295" r:id="rId7"/>
    <p:sldId id="271" r:id="rId8"/>
    <p:sldId id="259" r:id="rId9"/>
    <p:sldId id="264" r:id="rId10"/>
    <p:sldId id="268" r:id="rId11"/>
    <p:sldId id="269" r:id="rId12"/>
    <p:sldId id="260" r:id="rId13"/>
    <p:sldId id="265" r:id="rId14"/>
    <p:sldId id="296" r:id="rId15"/>
    <p:sldId id="297" r:id="rId16"/>
    <p:sldId id="298" r:id="rId17"/>
    <p:sldId id="266" r:id="rId18"/>
    <p:sldId id="267" r:id="rId19"/>
    <p:sldId id="300" r:id="rId20"/>
    <p:sldId id="272" r:id="rId21"/>
    <p:sldId id="270" r:id="rId22"/>
    <p:sldId id="273" r:id="rId23"/>
    <p:sldId id="274" r:id="rId24"/>
    <p:sldId id="275" r:id="rId25"/>
    <p:sldId id="276" r:id="rId26"/>
    <p:sldId id="277" r:id="rId27"/>
    <p:sldId id="278" r:id="rId28"/>
    <p:sldId id="290" r:id="rId29"/>
    <p:sldId id="291" r:id="rId30"/>
    <p:sldId id="261" r:id="rId31"/>
    <p:sldId id="262" r:id="rId3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howGuides="1">
      <p:cViewPr varScale="1">
        <p:scale>
          <a:sx n="94" d="100"/>
          <a:sy n="94" d="100"/>
        </p:scale>
        <p:origin x="784" y="3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22748-E275-4D04-8E45-517E8DD15A35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B16A-CA39-442F-9FE1-99E00A1D4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13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3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2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7544" y="4731990"/>
            <a:ext cx="108012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38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8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642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0"/>
            <a:ext cx="6400800" cy="78955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/>
            </a:lvl1pPr>
            <a:lvl2pPr defTabSz="444500"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/>
            </a:lvl2pPr>
            <a:lvl3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/>
            </a:lvl3pPr>
            <a:lvl4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/>
            </a:lvl4pPr>
            <a:lvl5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4"/>
          <p:cNvSpPr txBox="1">
            <a:spLocks/>
          </p:cNvSpPr>
          <p:nvPr/>
        </p:nvSpPr>
        <p:spPr>
          <a:xfrm>
            <a:off x="4572000" y="4785996"/>
            <a:ext cx="3024336" cy="3034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Uwe</a:t>
            </a:r>
            <a:r>
              <a:rPr lang="de-DE" baseline="0" dirty="0">
                <a:solidFill>
                  <a:schemeClr val="bg1">
                    <a:lumMod val="75000"/>
                  </a:schemeClr>
                </a:solidFill>
              </a:rPr>
              <a:t> Ricken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0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6243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1407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5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1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0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72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5623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1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19256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1889"/>
            <a:ext cx="8229600" cy="345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660232" y="4731991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chemeClr val="tx2"/>
                </a:solidFill>
              </a:rPr>
              <a:t>db</a:t>
            </a:r>
            <a:r>
              <a:rPr lang="en-US" sz="1200" noProof="0" dirty="0"/>
              <a:t> Berater GmbH - </a:t>
            </a:r>
            <a:r>
              <a:rPr lang="en-US" sz="1200" noProof="0"/>
              <a:t>© 2017</a:t>
            </a:r>
            <a:endParaRPr lang="en-US" sz="1200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7544" y="4731990"/>
            <a:ext cx="108012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88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usanu.com/2013/08/01/understanding-how-sql-server-executes-a-que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umentation.red-gate.com/display/SM4/ASYNC_IO_COMPLETION" TargetMode="External"/><Relationship Id="rId7" Type="http://schemas.openxmlformats.org/officeDocument/2006/relationships/hyperlink" Target="http://documentation.red-gate.com/display/SM4/WRITELOG" TargetMode="External"/><Relationship Id="rId2" Type="http://schemas.openxmlformats.org/officeDocument/2006/relationships/hyperlink" Target="http://documentation.red-gate.com/display/SM4/CXPACK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umentation.red-gate.com/display/SM4/THREADPOOL" TargetMode="External"/><Relationship Id="rId5" Type="http://schemas.openxmlformats.org/officeDocument/2006/relationships/hyperlink" Target="http://documentation.red-gate.com/display/SM4/ASYNC_NETWORK_IO" TargetMode="External"/><Relationship Id="rId4" Type="http://schemas.openxmlformats.org/officeDocument/2006/relationships/hyperlink" Target="http://documentation.red-gate.com/display/SM4/SOS_SCHEDULER_YIEL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umentation.red-gate.com/display/SM4/PAGEIOLATCH_EX" TargetMode="External"/><Relationship Id="rId2" Type="http://schemas.openxmlformats.org/officeDocument/2006/relationships/hyperlink" Target="http://documentation.red-gate.com/display/SM4/PAGEIOLATCH_D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umentation.red-gate.com/display/SM4/PAGEIOLATCH_UP" TargetMode="External"/><Relationship Id="rId5" Type="http://schemas.openxmlformats.org/officeDocument/2006/relationships/hyperlink" Target="http://documentation.red-gate.com/display/SM4/PAGEIOLATCH_SH" TargetMode="External"/><Relationship Id="rId4" Type="http://schemas.openxmlformats.org/officeDocument/2006/relationships/hyperlink" Target="http://documentation.red-gate.com/display/SM4/PAGEIOLATCH_K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xing.com/profile/Uwe_Ricken" TargetMode="External"/><Relationship Id="rId5" Type="http://schemas.openxmlformats.org/officeDocument/2006/relationships/hyperlink" Target="https://twitter.com/@dbberate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/>
              <a:t>Analyse </a:t>
            </a:r>
            <a:r>
              <a:rPr lang="de-DE" dirty="0"/>
              <a:t>eines Microsoft SQL Server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763688" y="48351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http://bit.ly/1TR9vg7</a:t>
            </a:r>
          </a:p>
        </p:txBody>
      </p:sp>
    </p:spTree>
    <p:extLst>
      <p:ext uri="{BB962C8B-B14F-4D97-AF65-F5344CB8AC3E}">
        <p14:creationId xmlns:p14="http://schemas.microsoft.com/office/powerpoint/2010/main" val="117703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Indexierung</a:t>
            </a:r>
          </a:p>
          <a:p>
            <a:pPr lvl="1"/>
            <a:r>
              <a:rPr lang="de-DE" dirty="0"/>
              <a:t>Wie viele Indexe sind in der Datenbank vorhanden?</a:t>
            </a:r>
          </a:p>
          <a:p>
            <a:pPr lvl="1"/>
            <a:r>
              <a:rPr lang="de-DE" dirty="0"/>
              <a:t>Wie viele Indexe werden für einzelne Tabellen genutzt?</a:t>
            </a:r>
          </a:p>
          <a:p>
            <a:pPr lvl="1"/>
            <a:r>
              <a:rPr lang="de-DE" dirty="0"/>
              <a:t>Wie werden Indexe genutzt?</a:t>
            </a:r>
          </a:p>
          <a:p>
            <a:pPr lvl="1"/>
            <a:r>
              <a:rPr lang="de-DE" dirty="0"/>
              <a:t>Welche Indexe können gelöscht werden?</a:t>
            </a:r>
          </a:p>
          <a:p>
            <a:pPr lvl="1"/>
            <a:r>
              <a:rPr lang="de-DE" dirty="0"/>
              <a:t>Wo können neue Indexe die Performance verbessern</a:t>
            </a:r>
          </a:p>
          <a:p>
            <a:r>
              <a:rPr lang="de-DE" dirty="0"/>
              <a:t>Statistiken</a:t>
            </a:r>
          </a:p>
        </p:txBody>
      </p:sp>
    </p:spTree>
    <p:extLst>
      <p:ext uri="{BB962C8B-B14F-4D97-AF65-F5344CB8AC3E}">
        <p14:creationId xmlns:p14="http://schemas.microsoft.com/office/powerpoint/2010/main" val="41282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wird der Plan Cache verwendet</a:t>
            </a:r>
          </a:p>
          <a:p>
            <a:pPr lvl="1"/>
            <a:r>
              <a:rPr lang="de-DE" dirty="0"/>
              <a:t>Werden </a:t>
            </a:r>
            <a:r>
              <a:rPr lang="de-DE" dirty="0" err="1"/>
              <a:t>AdHoc</a:t>
            </a:r>
            <a:r>
              <a:rPr lang="de-DE" dirty="0"/>
              <a:t>-Abfragen verwendet?</a:t>
            </a:r>
          </a:p>
          <a:p>
            <a:pPr lvl="1"/>
            <a:r>
              <a:rPr lang="de-DE" dirty="0"/>
              <a:t>Werden parametrisierte Abfragen verwendet?</a:t>
            </a:r>
          </a:p>
        </p:txBody>
      </p:sp>
    </p:spTree>
    <p:extLst>
      <p:ext uri="{BB962C8B-B14F-4D97-AF65-F5344CB8AC3E}">
        <p14:creationId xmlns:p14="http://schemas.microsoft.com/office/powerpoint/2010/main" val="298747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eines Datenbank-</a:t>
            </a:r>
            <a:r>
              <a:rPr lang="de-DE" dirty="0" err="1"/>
              <a:t>Requests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43558"/>
            <a:ext cx="6167606" cy="3455987"/>
          </a:xfrm>
        </p:spPr>
      </p:pic>
      <p:sp>
        <p:nvSpPr>
          <p:cNvPr id="5" name="Textfeld 4"/>
          <p:cNvSpPr txBox="1"/>
          <p:nvPr/>
        </p:nvSpPr>
        <p:spPr>
          <a:xfrm>
            <a:off x="468315" y="4299942"/>
            <a:ext cx="820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Abbildung: </a:t>
            </a:r>
            <a:r>
              <a:rPr lang="de-DE" sz="1200" b="1" dirty="0">
                <a:hlinkClick r:id="rId3"/>
              </a:rPr>
              <a:t>http://rusanu.com/2013/08/01/understanding-how-sql-server-executes-a-query/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88120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Untersuchung des Betriebssystems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Physikalische / Virtuelle Umgebung</a:t>
            </a:r>
          </a:p>
          <a:p>
            <a:pPr lvl="1"/>
            <a:r>
              <a:rPr lang="de-DE" dirty="0"/>
              <a:t>Wie viele CORES / RAM?</a:t>
            </a:r>
          </a:p>
          <a:p>
            <a:pPr lvl="1"/>
            <a:r>
              <a:rPr lang="de-DE" dirty="0"/>
              <a:t>Gibt es mehrere HDD im System?</a:t>
            </a:r>
          </a:p>
          <a:p>
            <a:pPr lvl="1"/>
            <a:r>
              <a:rPr lang="de-DE" dirty="0"/>
              <a:t>Wie sind die HDD formatiert?</a:t>
            </a:r>
          </a:p>
        </p:txBody>
      </p:sp>
    </p:spTree>
    <p:extLst>
      <p:ext uri="{BB962C8B-B14F-4D97-AF65-F5344CB8AC3E}">
        <p14:creationId xmlns:p14="http://schemas.microsoft.com/office/powerpoint/2010/main" val="298909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gnetplattenspeicher 4"/>
          <p:cNvSpPr/>
          <p:nvPr/>
        </p:nvSpPr>
        <p:spPr bwMode="auto">
          <a:xfrm>
            <a:off x="5120015" y="1005576"/>
            <a:ext cx="2423786" cy="3654107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1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21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Datenbank</a:t>
            </a: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Datenbankstrukturen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System- und Benutzerdaten werden in Datenseiten gespeichert.</a:t>
            </a:r>
          </a:p>
          <a:p>
            <a:r>
              <a:rPr lang="de-DE" dirty="0"/>
              <a:t>Jede Datenseite besitzt eine </a:t>
            </a:r>
            <a:r>
              <a:rPr lang="de-DE" b="1" dirty="0"/>
              <a:t>feste</a:t>
            </a:r>
            <a:r>
              <a:rPr lang="de-DE" dirty="0"/>
              <a:t> Größe von 8.192 Bytes:</a:t>
            </a:r>
          </a:p>
          <a:p>
            <a:pPr lvl="1"/>
            <a:r>
              <a:rPr lang="de-DE" dirty="0"/>
              <a:t>96 Bytes für den Page Header</a:t>
            </a:r>
          </a:p>
          <a:p>
            <a:pPr lvl="1"/>
            <a:r>
              <a:rPr lang="de-DE" dirty="0"/>
              <a:t>8.060 Bytes für Daten</a:t>
            </a:r>
          </a:p>
          <a:p>
            <a:pPr lvl="1"/>
            <a:r>
              <a:rPr lang="de-DE" dirty="0"/>
              <a:t>36 Bytes für Slot-Array</a:t>
            </a:r>
          </a:p>
          <a:p>
            <a:r>
              <a:rPr lang="de-DE" dirty="0"/>
              <a:t>8 zusammenhängende Datenseiten werden in Extents gespeichert:</a:t>
            </a:r>
          </a:p>
          <a:p>
            <a:pPr lvl="1"/>
            <a:r>
              <a:rPr lang="de-DE" dirty="0"/>
              <a:t>Mixed Extents speichern Datenseiten von verschiedenen Objekten</a:t>
            </a:r>
          </a:p>
          <a:p>
            <a:pPr lvl="1"/>
            <a:r>
              <a:rPr lang="de-DE" dirty="0"/>
              <a:t>Uniform Extents speichern Datenseiten von einem Objekt</a:t>
            </a:r>
          </a:p>
          <a:p>
            <a: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de-DE" dirty="0"/>
              <a:t>Systemrelevante Data Pages: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de-DE" dirty="0"/>
              <a:t>PFS (Page Free Space):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de-DE" dirty="0"/>
              <a:t>SGAM (</a:t>
            </a:r>
            <a:r>
              <a:rPr lang="de-DE" dirty="0" err="1"/>
              <a:t>Shared</a:t>
            </a:r>
            <a:r>
              <a:rPr lang="de-DE" dirty="0"/>
              <a:t> Global </a:t>
            </a:r>
            <a:r>
              <a:rPr lang="de-DE" dirty="0" err="1"/>
              <a:t>Allocation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de-DE" dirty="0"/>
              <a:t>GAM (Global </a:t>
            </a:r>
            <a:r>
              <a:rPr lang="de-DE" dirty="0" err="1"/>
              <a:t>Allocation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de-DE" dirty="0"/>
              <a:t>IAM (Index </a:t>
            </a:r>
            <a:r>
              <a:rPr lang="de-DE" dirty="0" err="1"/>
              <a:t>Allocation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):</a:t>
            </a:r>
          </a:p>
          <a:p>
            <a:pPr lvl="2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5187342" y="2589365"/>
            <a:ext cx="2254685" cy="1580628"/>
          </a:xfrm>
          <a:prstGeom prst="roundRect">
            <a:avLst/>
          </a:prstGeom>
          <a:noFill/>
          <a:ln w="539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de-DE" sz="21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3" name="Gefaltete Ecke 2"/>
          <p:cNvSpPr/>
          <p:nvPr/>
        </p:nvSpPr>
        <p:spPr bwMode="auto">
          <a:xfrm>
            <a:off x="5326693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112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585435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113</a:t>
            </a:r>
          </a:p>
        </p:txBody>
      </p:sp>
      <p:sp>
        <p:nvSpPr>
          <p:cNvPr id="8" name="Gefaltete Ecke 7"/>
          <p:cNvSpPr/>
          <p:nvPr/>
        </p:nvSpPr>
        <p:spPr bwMode="auto">
          <a:xfrm>
            <a:off x="638201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114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6909671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115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5331376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116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5837129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117</a:t>
            </a:r>
          </a:p>
        </p:txBody>
      </p:sp>
      <p:sp>
        <p:nvSpPr>
          <p:cNvPr id="13" name="Gefaltete Ecke 12"/>
          <p:cNvSpPr/>
          <p:nvPr/>
        </p:nvSpPr>
        <p:spPr bwMode="auto">
          <a:xfrm>
            <a:off x="6371085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118</a:t>
            </a:r>
          </a:p>
        </p:txBody>
      </p:sp>
      <p:sp>
        <p:nvSpPr>
          <p:cNvPr id="14" name="Gefaltete Ecke 13"/>
          <p:cNvSpPr/>
          <p:nvPr/>
        </p:nvSpPr>
        <p:spPr bwMode="auto">
          <a:xfrm>
            <a:off x="6905041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19766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MIXED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951571"/>
            <a:ext cx="8640960" cy="36923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Mixed Extents speichern Informationen verschiedener Objekte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701944" y="1481669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Tabelle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2763577" y="1481669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Tabelle</a:t>
                      </a:r>
                      <a:r>
                        <a:rPr lang="de-DE" sz="1400" baseline="0" dirty="0"/>
                        <a:t> 2</a:t>
                      </a:r>
                      <a:endParaRPr lang="de-DE" sz="1400" dirty="0"/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4825211" y="1481669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Tabelle 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6886845" y="1481669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Tabelle</a:t>
                      </a:r>
                      <a:r>
                        <a:rPr lang="de-DE" sz="1400" baseline="0" dirty="0"/>
                        <a:t> 4</a:t>
                      </a:r>
                      <a:endParaRPr lang="de-DE" sz="1400" dirty="0"/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/>
          </p:nvPr>
        </p:nvGraphicFramePr>
        <p:xfrm>
          <a:off x="701944" y="3014137"/>
          <a:ext cx="6096000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4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49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UNIFORM Extents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Uniform Extents speichern Informationen eines einzelnen Objekts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701944" y="1481669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Tabelle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2763577" y="1481669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Tabelle</a:t>
                      </a:r>
                      <a:r>
                        <a:rPr lang="de-DE" sz="1400" baseline="0" dirty="0"/>
                        <a:t> 2</a:t>
                      </a:r>
                      <a:endParaRPr lang="de-DE" sz="1400" dirty="0"/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4825211" y="1481669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Tabelle 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6886845" y="1481669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Tabelle</a:t>
                      </a:r>
                      <a:r>
                        <a:rPr lang="de-DE" sz="1400" baseline="0" dirty="0"/>
                        <a:t> 4</a:t>
                      </a:r>
                      <a:endParaRPr lang="de-DE" sz="1400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/>
          </p:nvPr>
        </p:nvGraphicFramePr>
        <p:xfrm>
          <a:off x="701944" y="3014137"/>
          <a:ext cx="6096000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4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/>
          </p:nvPr>
        </p:nvGraphicFramePr>
        <p:xfrm>
          <a:off x="701944" y="3731265"/>
          <a:ext cx="6096000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400" dirty="0"/>
                        <a:t>UNIFORM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118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57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Betriebsumfeld des SQL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4011611"/>
          </a:xfrm>
        </p:spPr>
        <p:txBody>
          <a:bodyPr>
            <a:normAutofit/>
          </a:bodyPr>
          <a:lstStyle/>
          <a:p>
            <a:r>
              <a:rPr lang="de-DE" dirty="0"/>
              <a:t>Wie viel RAM wird dem SQL Server zugeteilt?</a:t>
            </a:r>
          </a:p>
          <a:p>
            <a:r>
              <a:rPr lang="de-DE" dirty="0"/>
              <a:t>Kann SQL Server alle Prozessoren verwenden?</a:t>
            </a:r>
          </a:p>
          <a:p>
            <a:r>
              <a:rPr lang="de-DE" dirty="0"/>
              <a:t>Welche Sicherheitseinstellungen sind konfiguriert worden?</a:t>
            </a:r>
          </a:p>
          <a:p>
            <a:pPr lvl="1"/>
            <a:r>
              <a:rPr lang="de-DE" dirty="0"/>
              <a:t>Windows Authentifizierung</a:t>
            </a:r>
          </a:p>
          <a:p>
            <a:pPr lvl="1"/>
            <a:r>
              <a:rPr lang="de-DE" dirty="0"/>
              <a:t>Mixed Authentifizierung</a:t>
            </a:r>
          </a:p>
          <a:p>
            <a:r>
              <a:rPr lang="de-DE" dirty="0"/>
              <a:t>Welche Berechtigungen hat das Dienstkonto?</a:t>
            </a:r>
          </a:p>
          <a:p>
            <a:pPr lvl="1"/>
            <a:r>
              <a:rPr lang="de-DE" dirty="0"/>
              <a:t>Ist Instant File Initialization aktiviert?</a:t>
            </a:r>
          </a:p>
          <a:p>
            <a:pPr lvl="1"/>
            <a:r>
              <a:rPr lang="de-DE" dirty="0"/>
              <a:t>Ist „Lock Pages in Memory“ aktiviert?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40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Betriebsumfeld des SQL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Datenbankeinstellungen</a:t>
            </a:r>
          </a:p>
          <a:p>
            <a:pPr lvl="1"/>
            <a:r>
              <a:rPr lang="de-DE" dirty="0"/>
              <a:t>FILLFACTOR</a:t>
            </a:r>
          </a:p>
          <a:p>
            <a:pPr lvl="1"/>
            <a:r>
              <a:rPr lang="de-DE" dirty="0"/>
              <a:t>Standardverzeichnisse für Datenbanken</a:t>
            </a:r>
          </a:p>
          <a:p>
            <a:r>
              <a:rPr lang="de-DE" dirty="0"/>
              <a:t>Erweiterte Konfigurationseinstellungen</a:t>
            </a:r>
          </a:p>
          <a:p>
            <a:pPr lvl="1"/>
            <a:r>
              <a:rPr lang="de-DE" dirty="0"/>
              <a:t>Max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endParaRPr lang="de-DE" dirty="0"/>
          </a:p>
          <a:p>
            <a:pPr lvl="1"/>
            <a:r>
              <a:rPr lang="de-DE" dirty="0" err="1"/>
              <a:t>AdHoc</a:t>
            </a:r>
            <a:r>
              <a:rPr lang="de-DE" dirty="0"/>
              <a:t> </a:t>
            </a:r>
            <a:r>
              <a:rPr lang="de-DE" dirty="0" err="1"/>
              <a:t>Workloads</a:t>
            </a:r>
            <a:endParaRPr lang="de-DE" dirty="0"/>
          </a:p>
          <a:p>
            <a:pPr lvl="1"/>
            <a:r>
              <a:rPr lang="de-DE" dirty="0"/>
              <a:t>Gibt es konfigurierte Ressource-</a:t>
            </a:r>
            <a:r>
              <a:rPr lang="de-DE" dirty="0" err="1"/>
              <a:t>Governour</a:t>
            </a:r>
            <a:r>
              <a:rPr lang="de-DE" dirty="0"/>
              <a:t>-Einstellungen</a:t>
            </a:r>
          </a:p>
        </p:txBody>
      </p:sp>
    </p:spTree>
    <p:extLst>
      <p:ext uri="{BB962C8B-B14F-4D97-AF65-F5344CB8AC3E}">
        <p14:creationId xmlns:p14="http://schemas.microsoft.com/office/powerpoint/2010/main" val="168879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System- und Benutzerdatenbanken</a:t>
            </a:r>
          </a:p>
        </p:txBody>
      </p:sp>
      <p:sp>
        <p:nvSpPr>
          <p:cNvPr id="4" name="Zylinder 3"/>
          <p:cNvSpPr/>
          <p:nvPr/>
        </p:nvSpPr>
        <p:spPr>
          <a:xfrm>
            <a:off x="755576" y="1995686"/>
            <a:ext cx="1152128" cy="1296144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Master</a:t>
            </a:r>
          </a:p>
        </p:txBody>
      </p:sp>
      <p:sp>
        <p:nvSpPr>
          <p:cNvPr id="5" name="Zylinder 4"/>
          <p:cNvSpPr/>
          <p:nvPr/>
        </p:nvSpPr>
        <p:spPr>
          <a:xfrm>
            <a:off x="2123728" y="1995686"/>
            <a:ext cx="1152128" cy="1296144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msdb</a:t>
            </a:r>
            <a:endParaRPr lang="de-DE" sz="1400" b="1" dirty="0"/>
          </a:p>
        </p:txBody>
      </p:sp>
      <p:sp>
        <p:nvSpPr>
          <p:cNvPr id="6" name="Zylinder 5"/>
          <p:cNvSpPr/>
          <p:nvPr/>
        </p:nvSpPr>
        <p:spPr>
          <a:xfrm>
            <a:off x="3491880" y="1995686"/>
            <a:ext cx="1152128" cy="1296144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model</a:t>
            </a:r>
            <a:endParaRPr lang="de-DE" sz="1400" b="1" dirty="0"/>
          </a:p>
        </p:txBody>
      </p:sp>
      <p:sp>
        <p:nvSpPr>
          <p:cNvPr id="7" name="Zylinder 6"/>
          <p:cNvSpPr/>
          <p:nvPr/>
        </p:nvSpPr>
        <p:spPr>
          <a:xfrm>
            <a:off x="4860032" y="1995686"/>
            <a:ext cx="1152128" cy="1296144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/>
              <a:t>tempdb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11844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&lt;= 64 MB		4 VLF</a:t>
            </a:r>
          </a:p>
          <a:p>
            <a:r>
              <a:rPr lang="de-DE" dirty="0"/>
              <a:t>&gt;64 MB und &lt; 1.024 MB	8 VLF</a:t>
            </a:r>
          </a:p>
          <a:p>
            <a:r>
              <a:rPr lang="de-DE" dirty="0"/>
              <a:t>&gt;1.024 MB		16 VLF</a:t>
            </a:r>
          </a:p>
          <a:p>
            <a:endParaRPr lang="de-DE" dirty="0"/>
          </a:p>
          <a:p>
            <a:r>
              <a:rPr lang="de-DE" dirty="0"/>
              <a:t>Grenze:	96 VLF</a:t>
            </a:r>
          </a:p>
          <a:p>
            <a:r>
              <a:rPr lang="de-DE" dirty="0"/>
              <a:t>Ist:	1000 VLF = 30 GB</a:t>
            </a:r>
          </a:p>
          <a:p>
            <a:r>
              <a:rPr lang="de-DE" dirty="0"/>
              <a:t>4 * 8 GB = 32 GB</a:t>
            </a:r>
          </a:p>
          <a:p>
            <a:r>
              <a:rPr lang="de-DE" dirty="0"/>
              <a:t>4 * 16 = 64</a:t>
            </a:r>
          </a:p>
          <a:p>
            <a:endParaRPr lang="de-DE" dirty="0"/>
          </a:p>
          <a:p>
            <a:r>
              <a:rPr lang="de-DE" dirty="0"/>
              <a:t>1. Schritt:	SHRINKFILE:	1 MB	=&gt; 2 VLF</a:t>
            </a:r>
          </a:p>
          <a:p>
            <a:r>
              <a:rPr lang="de-DE" dirty="0"/>
              <a:t>2. Schritt:	MODIFY:	     8.192 MB	=&gt; 18 VLF	8 GB</a:t>
            </a:r>
          </a:p>
          <a:p>
            <a:r>
              <a:rPr lang="de-DE" dirty="0"/>
              <a:t>3. Schritt:	MODIFY:	     8.192 MB	=&gt; 34 VLF	16 GB</a:t>
            </a:r>
          </a:p>
          <a:p>
            <a:r>
              <a:rPr lang="de-DE" dirty="0"/>
              <a:t>3. Schritt:	MODIFY:	     8.192 MB	=&gt; 50 VLF	24 GB</a:t>
            </a:r>
          </a:p>
          <a:p>
            <a:r>
              <a:rPr lang="de-DE" dirty="0"/>
              <a:t>4. Schritt:	MODIFY:	     8.192 MB	=&gt; 66 VLF	32 GB</a:t>
            </a:r>
          </a:p>
        </p:txBody>
      </p:sp>
    </p:spTree>
    <p:extLst>
      <p:ext uri="{BB962C8B-B14F-4D97-AF65-F5344CB8AC3E}">
        <p14:creationId xmlns:p14="http://schemas.microsoft.com/office/powerpoint/2010/main" val="154310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 TEMPDB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960141"/>
          </a:xfrm>
        </p:spPr>
        <p:txBody>
          <a:bodyPr>
            <a:normAutofit/>
          </a:bodyPr>
          <a:lstStyle/>
          <a:p>
            <a:r>
              <a:rPr lang="de-DE" dirty="0"/>
              <a:t>Verwendungsarten</a:t>
            </a:r>
          </a:p>
          <a:p>
            <a:pPr lvl="1"/>
            <a:r>
              <a:rPr lang="de-DE" dirty="0"/>
              <a:t>READ COMMITTED SNAPSHOT ISOLATION</a:t>
            </a:r>
          </a:p>
          <a:p>
            <a:pPr lvl="1"/>
            <a:r>
              <a:rPr lang="de-DE" dirty="0"/>
              <a:t>HASH- /SORT-Operationen</a:t>
            </a:r>
          </a:p>
          <a:p>
            <a:pPr lvl="1"/>
            <a:r>
              <a:rPr lang="de-DE" dirty="0"/>
              <a:t>Durch Benutzer angelegte temporäre Tabellen</a:t>
            </a:r>
          </a:p>
          <a:p>
            <a:pPr lvl="1"/>
            <a:r>
              <a:rPr lang="de-DE" dirty="0"/>
              <a:t>Tabellenvariablen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Alle Operationen wollen Platz in TEMPDB reservieren</a:t>
            </a:r>
          </a:p>
          <a:p>
            <a:r>
              <a:rPr lang="de-DE" dirty="0"/>
              <a:t>Reservierung erfolgt über PFS / GAM / SGAM</a:t>
            </a:r>
          </a:p>
        </p:txBody>
      </p:sp>
    </p:spTree>
    <p:extLst>
      <p:ext uri="{BB962C8B-B14F-4D97-AF65-F5344CB8AC3E}">
        <p14:creationId xmlns:p14="http://schemas.microsoft.com/office/powerpoint/2010/main" val="8236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der Datenbanken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sind Datenbanken auf Storage verteilt?</a:t>
            </a:r>
          </a:p>
          <a:p>
            <a:r>
              <a:rPr lang="de-DE" dirty="0"/>
              <a:t>Gibt es eine Trennung zwischen DATA und LOG?</a:t>
            </a:r>
          </a:p>
          <a:p>
            <a:r>
              <a:rPr lang="de-DE" dirty="0"/>
              <a:t>Welchen Wachstumswert haben Datenbanken als Standard eingestellt?</a:t>
            </a:r>
          </a:p>
          <a:p>
            <a:r>
              <a:rPr lang="de-DE" dirty="0"/>
              <a:t>Wie groß sind die Datenbanken?</a:t>
            </a:r>
          </a:p>
          <a:p>
            <a:r>
              <a:rPr lang="de-DE" dirty="0"/>
              <a:t>Wie viel Platz ist in den Datenbanken noch frei?</a:t>
            </a:r>
          </a:p>
        </p:txBody>
      </p:sp>
    </p:spTree>
    <p:extLst>
      <p:ext uri="{BB962C8B-B14F-4D97-AF65-F5344CB8AC3E}">
        <p14:creationId xmlns:p14="http://schemas.microsoft.com/office/powerpoint/2010/main" val="14531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Wann muss Microsoft SQL Server warten?</a:t>
            </a:r>
            <a:endParaRPr lang="en-US" dirty="0"/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60: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54: WAITFOR</a:t>
            </a:r>
          </a:p>
          <a:p>
            <a:r>
              <a:rPr lang="de-DE" sz="1350" dirty="0"/>
              <a:t>56: ASYNC_...</a:t>
            </a:r>
          </a:p>
          <a:p>
            <a:r>
              <a:rPr lang="de-DE" sz="1350" b="1" dirty="0">
                <a:solidFill>
                  <a:srgbClr val="FF0000"/>
                </a:solidFill>
              </a:rPr>
              <a:t>68: LCK_M_S</a:t>
            </a:r>
          </a:p>
          <a:p>
            <a:r>
              <a:rPr lang="de-DE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b="1" dirty="0">
                <a:solidFill>
                  <a:srgbClr val="002060"/>
                </a:solidFill>
              </a:rPr>
              <a:t>55: RUNNABLE</a:t>
            </a:r>
            <a:br>
              <a:rPr lang="de-DE" sz="1350" b="1" dirty="0">
                <a:solidFill>
                  <a:srgbClr val="002060"/>
                </a:solidFill>
              </a:rPr>
            </a:br>
            <a:r>
              <a:rPr lang="de-DE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de-DE" sz="1350" dirty="0"/>
              <a:t>72: RUNNABLE</a:t>
            </a:r>
          </a:p>
          <a:p>
            <a:r>
              <a:rPr lang="de-DE" sz="1350" dirty="0"/>
              <a:t>51: RUNNABLE</a:t>
            </a:r>
          </a:p>
        </p:txBody>
      </p:sp>
    </p:spTree>
    <p:extLst>
      <p:ext uri="{BB962C8B-B14F-4D97-AF65-F5344CB8AC3E}">
        <p14:creationId xmlns:p14="http://schemas.microsoft.com/office/powerpoint/2010/main" val="200654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Wann muss Microsoft SQL Server warten?</a:t>
            </a:r>
            <a:endParaRPr lang="en-US" dirty="0"/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RUNNING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chemeClr val="bg1"/>
                </a:solidFill>
              </a:rPr>
              <a:t>&gt;4ms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RUNNABLE</a:t>
            </a:r>
          </a:p>
        </p:txBody>
      </p:sp>
    </p:spTree>
    <p:extLst>
      <p:ext uri="{BB962C8B-B14F-4D97-AF65-F5344CB8AC3E}">
        <p14:creationId xmlns:p14="http://schemas.microsoft.com/office/powerpoint/2010/main" val="422011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Wann muss Microsoft SQL Server warten?</a:t>
            </a:r>
            <a:endParaRPr lang="en-US" dirty="0"/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b="1" dirty="0">
                <a:solidFill>
                  <a:srgbClr val="FFFF00"/>
                </a:solidFill>
              </a:rPr>
              <a:t>59: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0" y="2785017"/>
            <a:ext cx="1310495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54: WAITFOR</a:t>
            </a:r>
          </a:p>
          <a:p>
            <a:r>
              <a:rPr lang="de-DE" sz="1350" dirty="0"/>
              <a:t>56: ASYNC_...</a:t>
            </a:r>
          </a:p>
          <a:p>
            <a:r>
              <a:rPr lang="de-DE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72: RUNNABLE</a:t>
            </a:r>
          </a:p>
          <a:p>
            <a:r>
              <a:rPr lang="de-DE" sz="1350" dirty="0"/>
              <a:t>51: RUNNABLE</a:t>
            </a:r>
          </a:p>
          <a:p>
            <a:r>
              <a:rPr lang="de-DE" sz="1350" b="1" dirty="0">
                <a:solidFill>
                  <a:srgbClr val="FF0000"/>
                </a:solidFill>
              </a:rPr>
              <a:t>68: RUNNABLE</a:t>
            </a:r>
          </a:p>
          <a:p>
            <a:r>
              <a:rPr lang="de-DE" sz="1350" b="1" dirty="0">
                <a:solidFill>
                  <a:srgbClr val="002060"/>
                </a:solidFill>
              </a:rPr>
              <a:t>55: RUNNABLE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54011" y="1875099"/>
            <a:ext cx="2180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>
                <a:solidFill>
                  <a:srgbClr val="FF0000"/>
                </a:solidFill>
              </a:rPr>
              <a:t>Quantum: 4ms</a:t>
            </a:r>
            <a:br>
              <a:rPr lang="de-DE" sz="1350" b="1" dirty="0">
                <a:solidFill>
                  <a:srgbClr val="FF0000"/>
                </a:solidFill>
              </a:rPr>
            </a:br>
            <a:r>
              <a:rPr lang="de-DE" sz="1350" b="1" dirty="0">
                <a:solidFill>
                  <a:srgbClr val="FF0000"/>
                </a:solidFill>
              </a:rPr>
              <a:t>SOS_SCHEDULER_YIELD</a:t>
            </a:r>
          </a:p>
        </p:txBody>
      </p:sp>
    </p:spTree>
    <p:extLst>
      <p:ext uri="{BB962C8B-B14F-4D97-AF65-F5344CB8AC3E}">
        <p14:creationId xmlns:p14="http://schemas.microsoft.com/office/powerpoint/2010/main" val="240937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Populäre Wartevorgänge…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CXPACKET</a:t>
            </a:r>
            <a:endParaRPr lang="de-DE" dirty="0">
              <a:hlinkClick r:id="rId3"/>
            </a:endParaRPr>
          </a:p>
          <a:p>
            <a:r>
              <a:rPr lang="de-DE" dirty="0">
                <a:hlinkClick r:id="rId4"/>
              </a:rPr>
              <a:t>SOS_SCHEDULER_YIELD</a:t>
            </a:r>
            <a:endParaRPr lang="de-DE" dirty="0"/>
          </a:p>
          <a:p>
            <a:r>
              <a:rPr lang="de-DE" dirty="0">
                <a:hlinkClick r:id="rId3"/>
              </a:rPr>
              <a:t>ASYNC_IO_COMPLETION</a:t>
            </a:r>
          </a:p>
          <a:p>
            <a:r>
              <a:rPr lang="de-DE" dirty="0">
                <a:hlinkClick r:id="rId5"/>
              </a:rPr>
              <a:t>ASYNC_NETWORK_IO</a:t>
            </a:r>
            <a:endParaRPr lang="de-DE" dirty="0">
              <a:hlinkClick r:id="rId3"/>
            </a:endParaRPr>
          </a:p>
          <a:p>
            <a:r>
              <a:rPr lang="de-DE" dirty="0">
                <a:hlinkClick r:id="rId6"/>
              </a:rPr>
              <a:t>THREADPOOL</a:t>
            </a:r>
            <a:endParaRPr lang="de-DE" dirty="0"/>
          </a:p>
          <a:p>
            <a:r>
              <a:rPr lang="de-DE" dirty="0">
                <a:hlinkClick r:id="rId7"/>
              </a:rPr>
              <a:t>WRITELOG</a:t>
            </a:r>
            <a:endParaRPr lang="de-DE" dirty="0"/>
          </a:p>
          <a:p>
            <a:r>
              <a:rPr lang="de-DE" dirty="0"/>
              <a:t>PAGELATCH_XX</a:t>
            </a:r>
            <a:endParaRPr lang="de-DE" dirty="0">
              <a:hlinkClick r:id="rId3"/>
            </a:endParaRPr>
          </a:p>
          <a:p>
            <a:r>
              <a:rPr lang="de-DE" dirty="0"/>
              <a:t>PAGEIOLATCH_XX</a:t>
            </a:r>
            <a:endParaRPr lang="de-DE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442940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CXPACKET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Tritt auf, sobald eine Abfrage parallelisiert</a:t>
            </a:r>
          </a:p>
          <a:p>
            <a:pPr lvl="1"/>
            <a:r>
              <a:rPr lang="de-DE" dirty="0"/>
              <a:t>Abfrage sollte untersucht werden und ggfls. durch Indexierung optimiert werden. </a:t>
            </a:r>
          </a:p>
          <a:p>
            <a:pPr lvl="1"/>
            <a:r>
              <a:rPr lang="de-DE" dirty="0"/>
              <a:t>Um “effiziente” Parallelisierung sicherzustellen, sollte sichergestellt sein, dass Statistiken immer aktuell sind.</a:t>
            </a:r>
          </a:p>
        </p:txBody>
      </p:sp>
    </p:spTree>
    <p:extLst>
      <p:ext uri="{BB962C8B-B14F-4D97-AF65-F5344CB8AC3E}">
        <p14:creationId xmlns:p14="http://schemas.microsoft.com/office/powerpoint/2010/main" val="2160359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CXPACKET</a:t>
            </a:r>
          </a:p>
        </p:txBody>
      </p:sp>
      <p:sp>
        <p:nvSpPr>
          <p:cNvPr id="6" name="Pfeil nach rechts 5"/>
          <p:cNvSpPr/>
          <p:nvPr/>
        </p:nvSpPr>
        <p:spPr>
          <a:xfrm>
            <a:off x="1331119" y="3841577"/>
            <a:ext cx="6487002" cy="526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Transaction</a:t>
            </a:r>
          </a:p>
        </p:txBody>
      </p:sp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3" y="1654108"/>
            <a:ext cx="533677" cy="53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3" y="2200186"/>
            <a:ext cx="533677" cy="53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3" y="2746264"/>
            <a:ext cx="533677" cy="53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3" y="3292342"/>
            <a:ext cx="533677" cy="53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feil nach rechts 10"/>
          <p:cNvSpPr/>
          <p:nvPr/>
        </p:nvSpPr>
        <p:spPr>
          <a:xfrm>
            <a:off x="1331119" y="3285618"/>
            <a:ext cx="4306796" cy="54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1.000 </a:t>
            </a:r>
            <a:r>
              <a:rPr lang="de-DE" dirty="0" err="1"/>
              <a:t>records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>
            <a:off x="1331120" y="2746264"/>
            <a:ext cx="5399291" cy="54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1.000 </a:t>
            </a:r>
            <a:r>
              <a:rPr lang="de-DE" dirty="0" err="1"/>
              <a:t>records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>
            <a:off x="1331120" y="2206911"/>
            <a:ext cx="3772509" cy="54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1.000 </a:t>
            </a:r>
            <a:r>
              <a:rPr lang="de-DE" dirty="0" err="1"/>
              <a:t>records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>
            <a:off x="1331119" y="1667557"/>
            <a:ext cx="6487002" cy="54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1.000 </a:t>
            </a:r>
            <a:r>
              <a:rPr lang="de-DE" dirty="0" err="1"/>
              <a:t>records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331119" y="1131591"/>
            <a:ext cx="6487002" cy="38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CONTROLLER THREAD</a:t>
            </a:r>
          </a:p>
        </p:txBody>
      </p:sp>
    </p:spTree>
    <p:extLst>
      <p:ext uri="{BB962C8B-B14F-4D97-AF65-F5344CB8AC3E}">
        <p14:creationId xmlns:p14="http://schemas.microsoft.com/office/powerpoint/2010/main" val="7225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PAGEIOLATCH_??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Buffer Latch </a:t>
            </a:r>
            <a:r>
              <a:rPr lang="de-DE" dirty="0" err="1"/>
              <a:t>for</a:t>
            </a:r>
            <a:r>
              <a:rPr lang="de-DE" dirty="0"/>
              <a:t> eine Datenseite auf der physikalischen Disk</a:t>
            </a:r>
          </a:p>
          <a:p>
            <a:pPr lvl="1"/>
            <a:r>
              <a:rPr lang="de-DE" dirty="0">
                <a:hlinkClick r:id="rId2"/>
              </a:rPr>
              <a:t>DT</a:t>
            </a:r>
            <a:r>
              <a:rPr lang="de-DE" dirty="0"/>
              <a:t>	(</a:t>
            </a:r>
            <a:r>
              <a:rPr lang="de-DE" dirty="0" err="1"/>
              <a:t>destroy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3"/>
              </a:rPr>
              <a:t>EX</a:t>
            </a:r>
            <a:r>
              <a:rPr lang="de-DE" dirty="0"/>
              <a:t>	(</a:t>
            </a:r>
            <a:r>
              <a:rPr lang="de-DE" dirty="0" err="1"/>
              <a:t>exclusive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4"/>
              </a:rPr>
              <a:t>KP</a:t>
            </a:r>
            <a:r>
              <a:rPr lang="de-DE" dirty="0"/>
              <a:t>	(</a:t>
            </a:r>
            <a:r>
              <a:rPr lang="de-DE" dirty="0" err="1"/>
              <a:t>keep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5"/>
              </a:rPr>
              <a:t>SH</a:t>
            </a:r>
            <a:r>
              <a:rPr lang="de-DE" dirty="0"/>
              <a:t>	(</a:t>
            </a:r>
            <a:r>
              <a:rPr lang="de-DE" dirty="0" err="1"/>
              <a:t>shared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6"/>
              </a:rPr>
              <a:t>UP</a:t>
            </a:r>
            <a:r>
              <a:rPr lang="de-DE" dirty="0"/>
              <a:t>	(update)</a:t>
            </a:r>
          </a:p>
        </p:txBody>
      </p:sp>
    </p:spTree>
    <p:extLst>
      <p:ext uri="{BB962C8B-B14F-4D97-AF65-F5344CB8AC3E}">
        <p14:creationId xmlns:p14="http://schemas.microsoft.com/office/powerpoint/2010/main" val="1999197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PAGELATCH_??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PAGELATCH_* </a:t>
            </a:r>
            <a:r>
              <a:rPr lang="de-DE" dirty="0" err="1"/>
              <a:t>latches</a:t>
            </a:r>
            <a:r>
              <a:rPr lang="de-DE" dirty="0"/>
              <a:t> sind interne Sperren, die von der SQL Server Engine verwendet werden, um konkurrierenden Zugriff auf Datenseiten im BUFFER POOL zu verhindern/verwalten.</a:t>
            </a:r>
          </a:p>
        </p:txBody>
      </p:sp>
    </p:spTree>
    <p:extLst>
      <p:ext uri="{BB962C8B-B14F-4D97-AF65-F5344CB8AC3E}">
        <p14:creationId xmlns:p14="http://schemas.microsoft.com/office/powerpoint/2010/main" val="57171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8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I am working with IT-systems since early 1990's and with the main focus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050" dirty="0"/>
              <a:t>since version 6.0. I started with development of database applications in 1998 with a professional CRM-System based on Microsoft products (Microsoft Office and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).</a:t>
            </a:r>
          </a:p>
          <a:p>
            <a:pPr marL="0" indent="0">
              <a:buNone/>
            </a:pPr>
            <a:br>
              <a:rPr lang="en-US" sz="1050" dirty="0"/>
            </a:br>
            <a:r>
              <a:rPr lang="en-US" sz="1050" dirty="0"/>
              <a:t>Since 2008 I'm focused exclusively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 and since 2008 I'm working in 3rd level support teams for banks, insurances and global industries.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Since May 2013 I'm a </a:t>
            </a:r>
            <a:r>
              <a:rPr lang="en-US" sz="105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050" dirty="0"/>
              <a:t>which was an amazing way into the depth of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In July 2013 I have been awarded with the MVP Award for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  <a:endParaRPr lang="de-DE" sz="105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677466" algn="l"/>
              </a:tabLst>
            </a:pPr>
            <a:r>
              <a:rPr lang="de-DE" sz="1050" b="1" dirty="0" err="1"/>
              <a:t>www</a:t>
            </a:r>
            <a:r>
              <a:rPr lang="de-DE" sz="1050" dirty="0"/>
              <a:t>:	</a:t>
            </a:r>
            <a:r>
              <a:rPr lang="de-DE" sz="1050" dirty="0">
                <a:hlinkClick r:id="rId2"/>
              </a:rPr>
              <a:t>http://www.db-berater.de</a:t>
            </a:r>
            <a:endParaRPr lang="de-DE" sz="1050" dirty="0"/>
          </a:p>
          <a:p>
            <a:pPr marL="0" indent="0">
              <a:buNone/>
              <a:tabLst>
                <a:tab pos="677466" algn="l"/>
              </a:tabLst>
            </a:pPr>
            <a:r>
              <a:rPr lang="de-DE" sz="1050" b="1" dirty="0"/>
              <a:t>email</a:t>
            </a:r>
            <a:r>
              <a:rPr lang="de-DE" sz="1050" dirty="0"/>
              <a:t>:	</a:t>
            </a:r>
            <a:r>
              <a:rPr lang="de-DE" sz="1050" dirty="0">
                <a:hlinkClick r:id="rId3"/>
              </a:rPr>
              <a:t>uwe.ricken@db-berater.de</a:t>
            </a:r>
            <a:endParaRPr lang="de-DE" sz="1050" dirty="0"/>
          </a:p>
          <a:p>
            <a:pPr marL="0" indent="0">
              <a:buNone/>
              <a:tabLst>
                <a:tab pos="677466" algn="l"/>
              </a:tabLst>
            </a:pPr>
            <a:r>
              <a:rPr lang="de-DE" sz="1050" b="1" dirty="0" err="1"/>
              <a:t>blog</a:t>
            </a:r>
            <a:r>
              <a:rPr lang="de-DE" sz="1050" dirty="0"/>
              <a:t>:	</a:t>
            </a:r>
            <a:r>
              <a:rPr lang="de-DE" sz="1050" dirty="0">
                <a:hlinkClick r:id="rId4"/>
              </a:rPr>
              <a:t>http://www.sqlmaster.de</a:t>
            </a:r>
            <a:endParaRPr lang="de-DE" sz="1050" dirty="0"/>
          </a:p>
          <a:p>
            <a:pPr marL="0" indent="0">
              <a:buNone/>
              <a:tabLst>
                <a:tab pos="677466" algn="l"/>
              </a:tabLst>
            </a:pPr>
            <a:r>
              <a:rPr lang="de-DE" sz="1050" b="1" dirty="0" err="1"/>
              <a:t>twitter</a:t>
            </a:r>
            <a:r>
              <a:rPr lang="de-DE" sz="1050" dirty="0"/>
              <a:t>:	</a:t>
            </a:r>
            <a:r>
              <a:rPr lang="de-DE" sz="1050" dirty="0">
                <a:hlinkClick r:id="rId5"/>
              </a:rPr>
              <a:t>@dbberater</a:t>
            </a:r>
            <a:endParaRPr lang="de-DE" sz="1050" dirty="0"/>
          </a:p>
          <a:p>
            <a:pPr marL="0" indent="0">
              <a:buNone/>
              <a:tabLst>
                <a:tab pos="677466" algn="l"/>
              </a:tabLst>
            </a:pPr>
            <a:r>
              <a:rPr lang="de-DE" sz="1050" b="1" dirty="0" err="1"/>
              <a:t>xing</a:t>
            </a:r>
            <a:r>
              <a:rPr lang="de-DE" sz="1050" b="1" dirty="0"/>
              <a:t>:</a:t>
            </a:r>
            <a:r>
              <a:rPr lang="de-DE" sz="1050" dirty="0"/>
              <a:t>	</a:t>
            </a:r>
            <a:r>
              <a:rPr lang="de-DE" sz="1050" dirty="0">
                <a:hlinkClick r:id="rId6"/>
              </a:rPr>
              <a:t>http://www.xing.com/profile/Uwe_Ricken</a:t>
            </a:r>
            <a:endParaRPr lang="de-DE" sz="105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56500"/>
            <a:ext cx="1404156" cy="14041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2620942"/>
            <a:ext cx="857250" cy="6268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54" y="2620942"/>
            <a:ext cx="857250" cy="6429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3511748"/>
            <a:ext cx="1094216" cy="4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71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Beginnen Sie mit Informationen zu Ihrer Person</a:t>
            </a:r>
          </a:p>
          <a:p>
            <a:r>
              <a:rPr lang="de-DE" dirty="0"/>
              <a:t>Beschreiben Sie den Grund für die Erstellung des Berichts</a:t>
            </a:r>
          </a:p>
          <a:p>
            <a:pPr lvl="1"/>
            <a:r>
              <a:rPr lang="de-DE" dirty="0"/>
              <a:t>Gab es Probleme, die – plötzlich – aufgetreten sind?</a:t>
            </a:r>
          </a:p>
          <a:p>
            <a:pPr lvl="1"/>
            <a:r>
              <a:rPr lang="de-DE" dirty="0"/>
              <a:t>Ist es eine initiale Untersuchung vor einem Go Live?</a:t>
            </a:r>
          </a:p>
          <a:p>
            <a:r>
              <a:rPr lang="de-DE" dirty="0"/>
              <a:t>Weisen Sie darauf hin, dass eine Hardware- Untersuchung nicht Bestandteil der Dokumentation ist, wenn Sie keinen Zugriff auf die einzelnen Hardwarekomponenten haben</a:t>
            </a:r>
          </a:p>
          <a:p>
            <a:r>
              <a:rPr lang="de-DE" dirty="0"/>
              <a:t>Legen Sie einen Struktur für Ihr Dokument fest, dass der Untersuchungsreihenfolge entspricht!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96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Begründungen durch Fußnoten mit Verweisen zur Dokumentation begleiten</a:t>
            </a:r>
          </a:p>
          <a:p>
            <a:pPr lvl="1"/>
            <a:r>
              <a:rPr lang="de-DE" dirty="0"/>
              <a:t>BITTE KEINE FORENBEITRÄGE!</a:t>
            </a:r>
          </a:p>
          <a:p>
            <a:pPr lvl="1"/>
            <a:r>
              <a:rPr lang="de-DE" dirty="0"/>
              <a:t>Möglichst nur Links zum Hersteller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23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10:15 bis 10:30 Uhr:	Kaffeepause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12:15 bis 13:15 Uhr:	Mittagessen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15:30 bis 15:45 Uhr:	Kaffeepause</a:t>
            </a:r>
          </a:p>
        </p:txBody>
      </p:sp>
    </p:spTree>
    <p:extLst>
      <p:ext uri="{BB962C8B-B14F-4D97-AF65-F5344CB8AC3E}">
        <p14:creationId xmlns:p14="http://schemas.microsoft.com/office/powerpoint/2010/main" val="99497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1"/>
            <a:ext cx="8229600" cy="41763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•             Die Datenbank-Engine </a:t>
            </a:r>
          </a:p>
          <a:p>
            <a:pPr marL="0" indent="0">
              <a:buNone/>
            </a:pPr>
            <a:r>
              <a:rPr lang="de-DE" dirty="0"/>
              <a:t>•             SQL-Server-2014/2016-Architektur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Speicherung und Lokalisierung von Daten in SQL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Partitionierte Tabellen und Indizes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Speicheroptimierte Tabellen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</a:t>
            </a:r>
            <a:r>
              <a:rPr lang="de-DE" dirty="0" err="1"/>
              <a:t>Cardinality</a:t>
            </a:r>
            <a:r>
              <a:rPr lang="de-DE" dirty="0"/>
              <a:t> </a:t>
            </a:r>
            <a:r>
              <a:rPr lang="de-DE" dirty="0" err="1"/>
              <a:t>Estimator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                Isolationsebenen </a:t>
            </a:r>
          </a:p>
          <a:p>
            <a:pPr marL="0" indent="0">
              <a:buNone/>
            </a:pPr>
            <a:r>
              <a:rPr lang="de-DE" dirty="0"/>
              <a:t>                Gleichzeitige Zugriffe, Transaktionen und Sperrvorgänge </a:t>
            </a:r>
          </a:p>
          <a:p>
            <a:pPr marL="0" indent="0">
              <a:buNone/>
            </a:pPr>
            <a:r>
              <a:rPr lang="en-US" dirty="0"/>
              <a:t>•             SQL auf VMs 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•             SQL und Storage Area Networks (SAN) 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•             Dynamic Management Objects (DMOs) und </a:t>
            </a:r>
            <a:r>
              <a:rPr lang="en-US" dirty="0" err="1"/>
              <a:t>Performancetuning</a:t>
            </a:r>
            <a:r>
              <a:rPr lang="en-US" dirty="0"/>
              <a:t> 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                </a:t>
            </a:r>
            <a:r>
              <a:rPr lang="de-DE" dirty="0"/>
              <a:t>-              Überwachung von SQL mit Transact-SQL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SQL-Performancetool</a:t>
            </a:r>
          </a:p>
        </p:txBody>
      </p:sp>
    </p:spTree>
    <p:extLst>
      <p:ext uri="{BB962C8B-B14F-4D97-AF65-F5344CB8AC3E}">
        <p14:creationId xmlns:p14="http://schemas.microsoft.com/office/powerpoint/2010/main" val="181447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55527"/>
            <a:ext cx="8229600" cy="4032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•             Erstellen, Verwalten und Überwachen von Indizes </a:t>
            </a:r>
          </a:p>
          <a:p>
            <a:pPr marL="0" indent="0">
              <a:buNone/>
            </a:pPr>
            <a:r>
              <a:rPr lang="de-DE" dirty="0"/>
              <a:t>•             Statistiken </a:t>
            </a:r>
          </a:p>
          <a:p>
            <a:pPr marL="0" indent="0">
              <a:buNone/>
            </a:pPr>
            <a:r>
              <a:rPr lang="de-DE" dirty="0"/>
              <a:t>•             Tuningprozess </a:t>
            </a:r>
          </a:p>
          <a:p>
            <a:pPr marL="0" indent="0">
              <a:buNone/>
            </a:pPr>
            <a:r>
              <a:rPr lang="de-DE" dirty="0"/>
              <a:t>                </a:t>
            </a:r>
            <a:r>
              <a:rPr lang="en-US" dirty="0"/>
              <a:t>-              SET STATISTICS TIME und SET STATISTICS_IO 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                </a:t>
            </a:r>
            <a:r>
              <a:rPr lang="de-DE" dirty="0"/>
              <a:t>-              Abfrageverarbeitungsschritte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Ausführungspläne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Datenzugriffsoperatoren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Abfrageoptimierung und Operatoren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Temporäre Tabellen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Tablevariablen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                -              Troubleshooting von Abfragen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9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ist eine Untersuchung erforderlich?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Berater / Consultant</a:t>
            </a:r>
          </a:p>
          <a:p>
            <a:pPr lvl="1"/>
            <a:r>
              <a:rPr lang="de-DE" dirty="0"/>
              <a:t>Abnahme eines durch Drittanbieter installierten Systems</a:t>
            </a:r>
          </a:p>
          <a:p>
            <a:pPr lvl="1"/>
            <a:r>
              <a:rPr lang="de-DE" dirty="0"/>
              <a:t>Problemanalyse</a:t>
            </a:r>
          </a:p>
          <a:p>
            <a:pPr lvl="1"/>
            <a:r>
              <a:rPr lang="de-DE" dirty="0"/>
              <a:t>Optimierungsanalyse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DBA</a:t>
            </a:r>
          </a:p>
          <a:p>
            <a:pPr lvl="1"/>
            <a:r>
              <a:rPr lang="de-DE" dirty="0"/>
              <a:t>Problemanalyse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Optimierungsanalyse (na ja)</a:t>
            </a:r>
          </a:p>
        </p:txBody>
      </p:sp>
    </p:spTree>
    <p:extLst>
      <p:ext uri="{BB962C8B-B14F-4D97-AF65-F5344CB8AC3E}">
        <p14:creationId xmlns:p14="http://schemas.microsoft.com/office/powerpoint/2010/main" val="98477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Betriebssystem</a:t>
            </a:r>
          </a:p>
          <a:p>
            <a:pPr lvl="1"/>
            <a:r>
              <a:rPr lang="de-DE" dirty="0"/>
              <a:t>Überprüfung der Umgebung des Dienstkontos</a:t>
            </a:r>
            <a:br>
              <a:rPr lang="de-DE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Security.sql</a:t>
            </a:r>
            <a:endParaRPr lang="de-DE" sz="1200" b="1" dirty="0">
              <a:solidFill>
                <a:schemeClr val="tx2"/>
              </a:solidFill>
            </a:endParaRPr>
          </a:p>
          <a:p>
            <a:pPr lvl="1"/>
            <a:r>
              <a:rPr lang="de-DE" dirty="0"/>
              <a:t>Formatierte Blockgröße der vorhandenen Speichermedien</a:t>
            </a:r>
            <a:br>
              <a:rPr lang="de-DE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Security.sql</a:t>
            </a:r>
            <a:endParaRPr lang="de-DE" sz="1200" dirty="0"/>
          </a:p>
          <a:p>
            <a:pPr lvl="1"/>
            <a:r>
              <a:rPr lang="de-DE" dirty="0"/>
              <a:t>Berechtigungen des Dienstkontos</a:t>
            </a:r>
            <a:br>
              <a:rPr lang="de-DE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Security.sql</a:t>
            </a:r>
            <a:endParaRPr lang="de-DE" sz="1200" dirty="0"/>
          </a:p>
          <a:p>
            <a:r>
              <a:rPr lang="de-DE" dirty="0"/>
              <a:t>Systemkonfiguration</a:t>
            </a:r>
          </a:p>
          <a:p>
            <a:pPr lvl="1"/>
            <a:r>
              <a:rPr lang="de-DE" dirty="0"/>
              <a:t>CPU / RAM / IO</a:t>
            </a:r>
            <a:br>
              <a:rPr lang="de-DE" dirty="0"/>
            </a:br>
            <a:r>
              <a:rPr lang="en-US" sz="1200" b="1" dirty="0">
                <a:solidFill>
                  <a:schemeClr val="tx2"/>
                </a:solidFill>
              </a:rPr>
              <a:t>001 - A02 - System Environment - Drive Latency.sql</a:t>
            </a:r>
            <a:endParaRPr lang="de-DE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4011611"/>
          </a:xfrm>
        </p:spPr>
        <p:txBody>
          <a:bodyPr>
            <a:normAutofit/>
          </a:bodyPr>
          <a:lstStyle/>
          <a:p>
            <a:r>
              <a:rPr lang="de-DE" dirty="0"/>
              <a:t>Datenbankkonfiguration</a:t>
            </a:r>
          </a:p>
          <a:p>
            <a:pPr lvl="1"/>
            <a:r>
              <a:rPr lang="de-DE" dirty="0"/>
              <a:t>System- / Benutzerdatenbanken</a:t>
            </a:r>
          </a:p>
          <a:p>
            <a:pPr lvl="1"/>
            <a:r>
              <a:rPr lang="de-DE" dirty="0"/>
              <a:t>TEMPDB (!!!)</a:t>
            </a:r>
          </a:p>
          <a:p>
            <a:pPr lvl="1"/>
            <a:r>
              <a:rPr lang="de-DE" dirty="0" err="1"/>
              <a:t>Sizing</a:t>
            </a:r>
            <a:r>
              <a:rPr lang="de-DE" dirty="0"/>
              <a:t> / Growth / Storage</a:t>
            </a:r>
          </a:p>
          <a:p>
            <a:pPr lvl="1"/>
            <a:r>
              <a:rPr lang="de-DE" dirty="0"/>
              <a:t>Verwendung</a:t>
            </a:r>
          </a:p>
          <a:p>
            <a:r>
              <a:rPr lang="de-DE" dirty="0"/>
              <a:t>CPU / Memory / PLE / Storage / Serverprotokolle</a:t>
            </a:r>
          </a:p>
          <a:p>
            <a:r>
              <a:rPr lang="de-DE" dirty="0"/>
              <a:t>SQL Server Agent Jobs</a:t>
            </a:r>
          </a:p>
          <a:p>
            <a:r>
              <a:rPr lang="de-DE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3801603410"/>
      </p:ext>
    </p:extLst>
  </p:cSld>
  <p:clrMapOvr>
    <a:masterClrMapping/>
  </p:clrMapOvr>
</p:sld>
</file>

<file path=ppt/theme/theme1.xml><?xml version="1.0" encoding="utf-8"?>
<a:theme xmlns:a="http://schemas.openxmlformats.org/drawingml/2006/main" name="Replication with Microsoft SQL Server - 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SQL Server Statistics - DE</Template>
  <TotalTime>0</TotalTime>
  <Words>832</Words>
  <Application>Microsoft Office PowerPoint</Application>
  <PresentationFormat>Bildschirmpräsentation (16:9)</PresentationFormat>
  <Paragraphs>280</Paragraphs>
  <Slides>31</Slides>
  <Notes>3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Calibri</vt:lpstr>
      <vt:lpstr>Tahoma</vt:lpstr>
      <vt:lpstr>Replication with Microsoft SQL Server - EN</vt:lpstr>
      <vt:lpstr>Analyse eines Microsoft SQL Server</vt:lpstr>
      <vt:lpstr>PowerPoint-Präsentation</vt:lpstr>
      <vt:lpstr>Uwe Ricken db Berater GmbH</vt:lpstr>
      <vt:lpstr>Pausen</vt:lpstr>
      <vt:lpstr>PowerPoint-Präsentation</vt:lpstr>
      <vt:lpstr>PowerPoint-Präsentation</vt:lpstr>
      <vt:lpstr>Wann ist eine Untersuchung erforderlich?</vt:lpstr>
      <vt:lpstr>Agenda</vt:lpstr>
      <vt:lpstr>Agenda</vt:lpstr>
      <vt:lpstr>Agenda</vt:lpstr>
      <vt:lpstr>Agenda</vt:lpstr>
      <vt:lpstr>Workflow eines Datenbank-Requests</vt:lpstr>
      <vt:lpstr>Untersuchung des Betriebssystems</vt:lpstr>
      <vt:lpstr>Datenbankstrukturen</vt:lpstr>
      <vt:lpstr>MIXED Extents</vt:lpstr>
      <vt:lpstr>UNIFORM Extents</vt:lpstr>
      <vt:lpstr>Betriebsumfeld des SQL Server</vt:lpstr>
      <vt:lpstr>Betriebsumfeld des SQL Server</vt:lpstr>
      <vt:lpstr>System- und Benutzerdatenbanken</vt:lpstr>
      <vt:lpstr>Schwachstelle TEMPDB</vt:lpstr>
      <vt:lpstr>Konfiguration der Datenbanken</vt:lpstr>
      <vt:lpstr>Wann muss Microsoft SQL Server warten?</vt:lpstr>
      <vt:lpstr>Wann muss Microsoft SQL Server warten?</vt:lpstr>
      <vt:lpstr>Wann muss Microsoft SQL Server warten?</vt:lpstr>
      <vt:lpstr>Populäre Wartevorgänge…</vt:lpstr>
      <vt:lpstr>CXPACKET</vt:lpstr>
      <vt:lpstr>CXPACKET</vt:lpstr>
      <vt:lpstr>PAGEIOLATCH_??</vt:lpstr>
      <vt:lpstr>PAGELATCH_??</vt:lpstr>
      <vt:lpstr>Dokumentation</vt:lpstr>
      <vt:lpstr>Dokumentation</vt:lpstr>
    </vt:vector>
  </TitlesOfParts>
  <Company>db Berater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Ricken</dc:creator>
  <cp:lastModifiedBy>Uwe Ricken</cp:lastModifiedBy>
  <cp:revision>72</cp:revision>
  <dcterms:created xsi:type="dcterms:W3CDTF">2015-05-31T13:11:28Z</dcterms:created>
  <dcterms:modified xsi:type="dcterms:W3CDTF">2017-05-24T06:57:33Z</dcterms:modified>
</cp:coreProperties>
</file>