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6" r:id="rId3"/>
    <p:sldId id="297" r:id="rId4"/>
    <p:sldId id="271" r:id="rId5"/>
    <p:sldId id="259" r:id="rId6"/>
    <p:sldId id="264" r:id="rId7"/>
    <p:sldId id="268" r:id="rId8"/>
    <p:sldId id="279" r:id="rId9"/>
    <p:sldId id="260" r:id="rId10"/>
    <p:sldId id="265" r:id="rId11"/>
    <p:sldId id="266" r:id="rId12"/>
    <p:sldId id="281" r:id="rId13"/>
    <p:sldId id="282" r:id="rId14"/>
    <p:sldId id="283" r:id="rId15"/>
    <p:sldId id="267" r:id="rId16"/>
    <p:sldId id="272" r:id="rId17"/>
    <p:sldId id="270" r:id="rId18"/>
    <p:sldId id="275" r:id="rId19"/>
    <p:sldId id="276" r:id="rId20"/>
    <p:sldId id="277" r:id="rId21"/>
    <p:sldId id="285" r:id="rId22"/>
    <p:sldId id="287" r:id="rId23"/>
    <p:sldId id="288" r:id="rId24"/>
    <p:sldId id="289" r:id="rId25"/>
    <p:sldId id="290" r:id="rId26"/>
    <p:sldId id="294" r:id="rId27"/>
    <p:sldId id="295" r:id="rId28"/>
    <p:sldId id="261" r:id="rId29"/>
    <p:sldId id="278" r:id="rId30"/>
    <p:sldId id="262" r:id="rId31"/>
    <p:sldId id="284" r:id="rId32"/>
    <p:sldId id="280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731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(2017)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R9vg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la.hallengr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tozar.com/" TargetMode="External"/><Relationship Id="rId2" Type="http://schemas.openxmlformats.org/officeDocument/2006/relationships/hyperlink" Target="http://www.sqlskil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blog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329183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hlinkClick r:id="rId2"/>
              </a:rPr>
              <a:t>http://bit.ly/1TR9vg7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17703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  <a:p>
            <a:pPr lvl="1"/>
            <a:r>
              <a:rPr lang="en-US" dirty="0"/>
              <a:t>Are the following trace flags enabled (not for SQL Server 2016!)</a:t>
            </a:r>
          </a:p>
          <a:p>
            <a:pPr lvl="2"/>
            <a:r>
              <a:rPr lang="en-US" dirty="0"/>
              <a:t>TF 1117:	all files of a file group grow at the same time</a:t>
            </a:r>
          </a:p>
          <a:p>
            <a:pPr lvl="2"/>
            <a:r>
              <a:rPr lang="en-US" dirty="0"/>
              <a:t>TF 1118:	disable usage of mixed extents</a:t>
            </a:r>
          </a:p>
          <a:p>
            <a:pPr lvl="2"/>
            <a:r>
              <a:rPr lang="en-US" dirty="0"/>
              <a:t>TF 2371:	change the threshold for statistics update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4011611"/>
          </a:xfrm>
        </p:spPr>
        <p:txBody>
          <a:bodyPr>
            <a:normAutofit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What permissions does the service account have?</a:t>
            </a:r>
          </a:p>
          <a:p>
            <a:pPr lvl="1"/>
            <a:r>
              <a:rPr lang="en-US" dirty="0"/>
              <a:t>Is „Instant File Initialization“ activated?</a:t>
            </a:r>
          </a:p>
          <a:p>
            <a:pPr lvl="1"/>
            <a:r>
              <a:rPr lang="en-US" dirty="0"/>
              <a:t>Is „Lock Pages in Memory“ activated?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PFS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/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41983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73185"/>
              </p:ext>
            </p:extLst>
          </p:nvPr>
        </p:nvGraphicFramePr>
        <p:xfrm>
          <a:off x="701944" y="3731265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Settings</a:t>
            </a:r>
          </a:p>
          <a:p>
            <a:pPr lvl="1"/>
            <a:r>
              <a:rPr lang="en-US" dirty="0"/>
              <a:t>FILLFACTOR</a:t>
            </a:r>
          </a:p>
          <a:p>
            <a:pPr lvl="1"/>
            <a:r>
              <a:rPr lang="en-US" dirty="0"/>
              <a:t>Default directory for Databases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pPr lvl="1"/>
            <a:r>
              <a:rPr lang="en-US" dirty="0"/>
              <a:t>Is there a Resource Governor Profile configured</a:t>
            </a:r>
          </a:p>
        </p:txBody>
      </p:sp>
    </p:spTree>
    <p:extLst>
      <p:ext uri="{BB962C8B-B14F-4D97-AF65-F5344CB8AC3E}">
        <p14:creationId xmlns:p14="http://schemas.microsoft.com/office/powerpoint/2010/main" val="168879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I'm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twitter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@dbberater</a:t>
            </a:r>
            <a:endParaRPr lang="de-DE" sz="1050" dirty="0"/>
          </a:p>
          <a:p>
            <a:pPr marL="0" indent="0">
              <a:buNone/>
              <a:tabLst>
                <a:tab pos="677466" algn="l"/>
              </a:tabLst>
            </a:pPr>
            <a:r>
              <a:rPr lang="de-DE" sz="1050" b="1" dirty="0" err="1"/>
              <a:t>xing</a:t>
            </a:r>
            <a:r>
              <a:rPr lang="de-DE" sz="1050" b="1" dirty="0"/>
              <a:t>:</a:t>
            </a:r>
            <a:r>
              <a:rPr lang="de-DE" sz="1050" dirty="0"/>
              <a:t>	</a:t>
            </a:r>
            <a:r>
              <a:rPr lang="de-DE" sz="1050" dirty="0">
                <a:hlinkClick r:id="rId6"/>
              </a:rPr>
              <a:t>http://www.xing.com/profile/Uwe_Ricken</a:t>
            </a:r>
            <a:endParaRPr lang="de-DE" sz="105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56500"/>
            <a:ext cx="1404156" cy="1404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3511748"/>
            <a:ext cx="1094216" cy="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9" y="2322352"/>
            <a:ext cx="5063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1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16" name="Gerade Verbindung mit Pfeil 15"/>
          <p:cNvCxnSpPr>
            <a:stCxn id="7" idx="3"/>
            <a:endCxn id="25" idx="0"/>
          </p:cNvCxnSpPr>
          <p:nvPr/>
        </p:nvCxnSpPr>
        <p:spPr>
          <a:xfrm>
            <a:off x="1207332" y="1727120"/>
            <a:ext cx="3824087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3"/>
            <a:endCxn id="26" idx="0"/>
          </p:cNvCxnSpPr>
          <p:nvPr/>
        </p:nvCxnSpPr>
        <p:spPr>
          <a:xfrm>
            <a:off x="1207331" y="1727120"/>
            <a:ext cx="4662324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3"/>
            <a:endCxn id="27" idx="0"/>
          </p:cNvCxnSpPr>
          <p:nvPr/>
        </p:nvCxnSpPr>
        <p:spPr>
          <a:xfrm>
            <a:off x="1207332" y="1727120"/>
            <a:ext cx="5500561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3"/>
            <a:endCxn id="28" idx="0"/>
          </p:cNvCxnSpPr>
          <p:nvPr/>
        </p:nvCxnSpPr>
        <p:spPr>
          <a:xfrm>
            <a:off x="1207331" y="1727120"/>
            <a:ext cx="6338798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3"/>
            <a:endCxn id="29" idx="0"/>
          </p:cNvCxnSpPr>
          <p:nvPr/>
        </p:nvCxnSpPr>
        <p:spPr>
          <a:xfrm>
            <a:off x="1207332" y="1727120"/>
            <a:ext cx="7177034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(Root)</a:t>
            </a:r>
            <a:br>
              <a:rPr lang="en-US" sz="1050" b="1" dirty="0"/>
            </a:br>
            <a:r>
              <a:rPr lang="en-US" sz="1050" b="1" dirty="0"/>
              <a:t>reference to next page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reference to leaf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reference to leaf level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1810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61193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61193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5478"/>
            <a:ext cx="887442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rows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8"/>
            <a:ext cx="632672" cy="550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7971" y="2957370"/>
            <a:ext cx="20764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8"/>
            <a:ext cx="632078" cy="544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4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6"/>
            <a:ext cx="621000" cy="11070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119   156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short introduction of your person!</a:t>
            </a:r>
          </a:p>
          <a:p>
            <a:r>
              <a:rPr lang="en-US" dirty="0"/>
              <a:t>Describe the reason for the preparation of the report</a:t>
            </a:r>
          </a:p>
          <a:p>
            <a:pPr lvl="1"/>
            <a:r>
              <a:rPr lang="en-US" dirty="0"/>
              <a:t>Problems, which – suddenly – occurred?</a:t>
            </a:r>
          </a:p>
          <a:p>
            <a:pPr lvl="1"/>
            <a:r>
              <a:rPr lang="en-US" dirty="0"/>
              <a:t>Baseline before a Go Live?</a:t>
            </a:r>
          </a:p>
          <a:p>
            <a:r>
              <a:rPr lang="en-US" dirty="0"/>
              <a:t>Inform the reader that no Hardware investigation has been done when you do not have access to the hardware</a:t>
            </a:r>
          </a:p>
          <a:p>
            <a:r>
              <a:rPr lang="en-US" dirty="0"/>
              <a:t>Define a structure of the document which is correlating to your investigation steps!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Configuration</a:t>
            </a:r>
          </a:p>
          <a:p>
            <a:pPr lvl="1"/>
            <a:r>
              <a:rPr lang="en-US" dirty="0"/>
              <a:t>Hardware / Virtualization</a:t>
            </a:r>
          </a:p>
          <a:p>
            <a:pPr lvl="1"/>
            <a:r>
              <a:rPr lang="en-US" dirty="0"/>
              <a:t>Windows OS</a:t>
            </a:r>
          </a:p>
          <a:p>
            <a:pPr lvl="1"/>
            <a:r>
              <a:rPr lang="en-US" dirty="0"/>
              <a:t>Microsoft SQL Server</a:t>
            </a:r>
          </a:p>
          <a:p>
            <a:r>
              <a:rPr lang="en-US" dirty="0"/>
              <a:t>Results of investigation</a:t>
            </a:r>
          </a:p>
          <a:p>
            <a:pPr lvl="1"/>
            <a:r>
              <a:rPr lang="en-US" dirty="0"/>
              <a:t>OS / Storage / RAM / NUMA</a:t>
            </a:r>
          </a:p>
          <a:p>
            <a:pPr lvl="1"/>
            <a:r>
              <a:rPr lang="en-US" dirty="0"/>
              <a:t>Microsoft SQL Server</a:t>
            </a:r>
          </a:p>
          <a:p>
            <a:pPr lvl="2"/>
            <a:r>
              <a:rPr lang="en-US" dirty="0"/>
              <a:t>Cost Threshold for Parallelism / Max Degree of Wait Stats /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pPr lvl="2"/>
            <a:r>
              <a:rPr lang="en-US" dirty="0"/>
              <a:t>Wait Stats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Indexes / Statistics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For each „finding“ a dedicated chapter with reference to the finding</a:t>
            </a:r>
          </a:p>
        </p:txBody>
      </p:sp>
    </p:spTree>
    <p:extLst>
      <p:ext uri="{BB962C8B-B14F-4D97-AF65-F5344CB8AC3E}">
        <p14:creationId xmlns:p14="http://schemas.microsoft.com/office/powerpoint/2010/main" val="42919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10:30 – 11:00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13:00 – 14:00	Lunch</a:t>
            </a:r>
          </a:p>
          <a:p>
            <a:r>
              <a:rPr lang="de-DE" dirty="0"/>
              <a:t>15:00 – 15:30	Coffee Break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footnotes for substantiations</a:t>
            </a:r>
          </a:p>
          <a:p>
            <a:pPr lvl="1"/>
            <a:r>
              <a:rPr lang="en-US" dirty="0"/>
              <a:t>DO NOT USE LINKS TO FORUMS!</a:t>
            </a:r>
          </a:p>
          <a:p>
            <a:pPr lvl="1"/>
            <a:r>
              <a:rPr lang="en-US" dirty="0"/>
              <a:t>If feasible use links to the manufacturer or blog articles of renowned SQL Server community leaders</a:t>
            </a:r>
          </a:p>
          <a:p>
            <a:pPr lvl="2"/>
            <a:r>
              <a:rPr lang="en-US" dirty="0">
                <a:hlinkClick r:id="rId2"/>
              </a:rPr>
              <a:t>http://www.sqlskills.com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http://www.brentozar.com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http://www.sqlblog.com</a:t>
            </a:r>
            <a:endParaRPr lang="en-US" dirty="0"/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3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Check of the system environment of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Formatted block size of the storage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pPr lvl="1"/>
            <a:r>
              <a:rPr lang="en-US" dirty="0"/>
              <a:t>Security check for the service account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 of service </a:t>
            </a:r>
            <a:r>
              <a:rPr lang="en-US" sz="1200" b="1" dirty="0" err="1">
                <a:solidFill>
                  <a:schemeClr val="tx2"/>
                </a:solidFill>
              </a:rPr>
              <a:t>account.sql</a:t>
            </a:r>
            <a:endParaRPr lang="en-US" sz="1200" dirty="0"/>
          </a:p>
          <a:p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A00 - System Environment - Generic </a:t>
            </a:r>
            <a:r>
              <a:rPr lang="en-US" sz="1200" b="1" dirty="0" err="1">
                <a:solidFill>
                  <a:schemeClr val="tx2"/>
                </a:solidFill>
              </a:rPr>
              <a:t>Information.sql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001 - A02 - System Environment - Drive </a:t>
            </a:r>
            <a:r>
              <a:rPr lang="en-US" sz="1200" b="1" dirty="0" err="1">
                <a:solidFill>
                  <a:schemeClr val="tx2"/>
                </a:solidFill>
              </a:rPr>
              <a:t>Latency.sql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Configuration and Resource-Usage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A03 - System Environment - Drive </a:t>
            </a:r>
            <a:r>
              <a:rPr lang="en-US" sz="1300" b="1" dirty="0" err="1">
                <a:solidFill>
                  <a:schemeClr val="tx2"/>
                </a:solidFill>
              </a:rPr>
              <a:t>Latency.sql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A04 - System Environment - </a:t>
            </a:r>
            <a:r>
              <a:rPr lang="en-US" sz="1300" b="1" dirty="0" err="1">
                <a:solidFill>
                  <a:schemeClr val="tx2"/>
                </a:solidFill>
              </a:rPr>
              <a:t>Configuration.sql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001 - A05 - System Environment - Page Life </a:t>
            </a:r>
            <a:r>
              <a:rPr lang="en-US" sz="1300" b="1" dirty="0" err="1">
                <a:solidFill>
                  <a:schemeClr val="tx2"/>
                </a:solidFill>
              </a:rPr>
              <a:t>Expectancy.sql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How about the SQL Server Agent Jobs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A06 - System Environment - SQL Agent Job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/>
              <a:t>Database configuration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002 - A01 - Database analysis - Distribution of </a:t>
            </a:r>
            <a:r>
              <a:rPr lang="en-US" sz="1300" b="1" dirty="0" err="1">
                <a:solidFill>
                  <a:schemeClr val="tx2"/>
                </a:solidFill>
              </a:rPr>
              <a:t>databases.sql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A02 - Database analysis - Database size and </a:t>
            </a:r>
            <a:r>
              <a:rPr lang="en-US" sz="1300" b="1" dirty="0" err="1">
                <a:solidFill>
                  <a:schemeClr val="tx2"/>
                </a:solidFill>
              </a:rPr>
              <a:t>consumption.sql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A03 - Database analysis - Database </a:t>
            </a:r>
            <a:r>
              <a:rPr lang="en-US" sz="1300" b="1" dirty="0" err="1">
                <a:solidFill>
                  <a:schemeClr val="tx2"/>
                </a:solidFill>
              </a:rPr>
              <a:t>Settings.sql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002 - A04 - Database analysis - </a:t>
            </a:r>
            <a:r>
              <a:rPr lang="en-US" sz="1300" b="1" dirty="0" err="1">
                <a:solidFill>
                  <a:schemeClr val="tx2"/>
                </a:solidFill>
              </a:rPr>
              <a:t>Bufferpool</a:t>
            </a:r>
            <a:r>
              <a:rPr lang="en-US" sz="1300" b="1" dirty="0">
                <a:solidFill>
                  <a:schemeClr val="tx2"/>
                </a:solidFill>
              </a:rPr>
              <a:t> </a:t>
            </a:r>
            <a:r>
              <a:rPr lang="en-US" sz="1300" b="1" dirty="0" err="1">
                <a:solidFill>
                  <a:schemeClr val="tx2"/>
                </a:solidFill>
              </a:rPr>
              <a:t>usage.sql</a:t>
            </a:r>
            <a:br>
              <a:rPr lang="en-US" sz="1300" b="1" dirty="0">
                <a:solidFill>
                  <a:schemeClr val="tx2"/>
                </a:solidFill>
              </a:rPr>
            </a:br>
            <a:r>
              <a:rPr lang="en-US" sz="1300" b="1" dirty="0">
                <a:solidFill>
                  <a:schemeClr val="tx2"/>
                </a:solidFill>
              </a:rPr>
              <a:t>003 - A01 - TEMPDB analysis - data file 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  <a:p>
            <a:r>
              <a:rPr lang="en-US" dirty="0" err="1"/>
              <a:t>Backupss</a:t>
            </a:r>
            <a:br>
              <a:rPr lang="en-US" dirty="0"/>
            </a:br>
            <a:r>
              <a:rPr lang="en-US" sz="1300" b="1" dirty="0">
                <a:solidFill>
                  <a:schemeClr val="tx2"/>
                </a:solidFill>
              </a:rPr>
              <a:t>001 - A07 - System Environment - Backup-</a:t>
            </a:r>
            <a:r>
              <a:rPr lang="en-US" sz="1300" b="1" dirty="0" err="1">
                <a:solidFill>
                  <a:schemeClr val="tx2"/>
                </a:solidFill>
              </a:rPr>
              <a:t>Information.sql</a:t>
            </a:r>
            <a:endParaRPr lang="en-US" sz="13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 Stats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004 - A01 - What tasks are CURRENTLY </a:t>
            </a:r>
            <a:r>
              <a:rPr lang="en-US" sz="1200" b="1" dirty="0" err="1">
                <a:solidFill>
                  <a:schemeClr val="tx2"/>
                </a:solidFill>
              </a:rPr>
              <a:t>waiting.sql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004 - A02 - Waiting - Analysis of wait </a:t>
            </a:r>
            <a:r>
              <a:rPr lang="en-US" sz="1200" b="1" dirty="0" err="1">
                <a:solidFill>
                  <a:schemeClr val="tx2"/>
                </a:solidFill>
              </a:rPr>
              <a:t>stats.sql</a:t>
            </a:r>
            <a:endParaRPr lang="en-US" sz="1200" b="1" dirty="0">
              <a:solidFill>
                <a:schemeClr val="tx2"/>
              </a:solidFill>
            </a:endParaRPr>
          </a:p>
          <a:p>
            <a:r>
              <a:rPr lang="en-US" dirty="0"/>
              <a:t>Indexes and Statistics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A01 - Index usage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A02 - Index physical stats in dedicated database.sql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A04 - Missing Indexes and its impact.sql</a:t>
            </a:r>
            <a:br>
              <a:rPr lang="en-US" sz="1200" b="1" dirty="0">
                <a:solidFill>
                  <a:schemeClr val="tx2"/>
                </a:solidFill>
              </a:rPr>
            </a:b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A03 - Statistics in explicit database.sql</a:t>
            </a:r>
          </a:p>
          <a:p>
            <a:r>
              <a:rPr lang="en-US" dirty="0"/>
              <a:t>Plan Cache Analysis</a:t>
            </a:r>
            <a:br>
              <a:rPr lang="en-US" dirty="0"/>
            </a:br>
            <a:r>
              <a:rPr lang="en-US" sz="1200" b="1" dirty="0">
                <a:solidFill>
                  <a:schemeClr val="tx2"/>
                </a:solidFill>
              </a:rPr>
              <a:t>005 - A05 - Analyze of the plan cache.sql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005 - A06 - find CXPACKET queries in the plan cache.sql</a:t>
            </a:r>
          </a:p>
        </p:txBody>
      </p:sp>
    </p:spTree>
    <p:extLst>
      <p:ext uri="{BB962C8B-B14F-4D97-AF65-F5344CB8AC3E}">
        <p14:creationId xmlns:p14="http://schemas.microsoft.com/office/powerpoint/2010/main" val="4128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to dive in a shallow environment and</a:t>
            </a:r>
            <a:br>
              <a:rPr lang="en-US" dirty="0"/>
            </a:br>
            <a:r>
              <a:rPr lang="en-US" dirty="0"/>
              <a:t>get deeper into the infinite settings and configuration options</a:t>
            </a:r>
            <a:br>
              <a:rPr lang="en-US" dirty="0"/>
            </a:br>
            <a:r>
              <a:rPr lang="en-US" dirty="0"/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Copenhagen 2015</Template>
  <TotalTime>0</TotalTime>
  <Words>1117</Words>
  <Application>Microsoft Office PowerPoint</Application>
  <PresentationFormat>Bildschirmpräsentation (16:9)</PresentationFormat>
  <Paragraphs>330</Paragraphs>
  <Slides>32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Segoe UI</vt:lpstr>
      <vt:lpstr>Tahoma</vt:lpstr>
      <vt:lpstr>Wingdings</vt:lpstr>
      <vt:lpstr>1_SQLKonferenz_PPT_Vorlage_16zu9</vt:lpstr>
      <vt:lpstr>Analysis of your SQL Server like a PRO</vt:lpstr>
      <vt:lpstr>Uwe Ricken db Berater GmbH</vt:lpstr>
      <vt:lpstr>Break Times</vt:lpstr>
      <vt:lpstr>Who wants to run an analysis of Microsoft SQL Server?</vt:lpstr>
      <vt:lpstr>Agenda</vt:lpstr>
      <vt:lpstr>Agenda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Database structures</vt:lpstr>
      <vt:lpstr>MIXED Extents</vt:lpstr>
      <vt:lpstr>UNIFORM Extents</vt:lpstr>
      <vt:lpstr>Environment of Microsoft SQL Server</vt:lpstr>
      <vt:lpstr>Vulnerability: TEMPDB</vt:lpstr>
      <vt:lpstr>Configuration of Databases</vt:lpstr>
      <vt:lpstr>When SQL Server has to wait!</vt:lpstr>
      <vt:lpstr>When SQL Server has to wait!</vt:lpstr>
      <vt:lpstr>When SQL Server has to wait!</vt:lpstr>
      <vt:lpstr>Index and Statistics Maintenance</vt:lpstr>
      <vt:lpstr>Anatomy of heaps</vt:lpstr>
      <vt:lpstr>Anatomy of an Index</vt:lpstr>
      <vt:lpstr>Anatomy of an Index</vt:lpstr>
      <vt:lpstr>Anatomy of an index</vt:lpstr>
      <vt:lpstr>Heaps: Forwarded Records</vt:lpstr>
      <vt:lpstr>Index: Page Split</vt:lpstr>
      <vt:lpstr>Documentation</vt:lpstr>
      <vt:lpstr>Table of Content</vt:lpstr>
      <vt:lpstr>Documentation</vt:lpstr>
      <vt:lpstr>Any Questions?</vt:lpstr>
      <vt:lpstr>Thank you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130</cp:revision>
  <dcterms:created xsi:type="dcterms:W3CDTF">2015-05-31T13:11:28Z</dcterms:created>
  <dcterms:modified xsi:type="dcterms:W3CDTF">2017-05-02T05:34:25Z</dcterms:modified>
</cp:coreProperties>
</file>