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7"/>
  </p:notesMasterIdLst>
  <p:sldIdLst>
    <p:sldId id="258" r:id="rId2"/>
    <p:sldId id="266" r:id="rId3"/>
    <p:sldId id="267" r:id="rId4"/>
    <p:sldId id="356" r:id="rId5"/>
    <p:sldId id="361" r:id="rId6"/>
    <p:sldId id="359" r:id="rId7"/>
    <p:sldId id="298" r:id="rId8"/>
    <p:sldId id="282" r:id="rId9"/>
    <p:sldId id="284" r:id="rId10"/>
    <p:sldId id="283" r:id="rId11"/>
    <p:sldId id="290" r:id="rId12"/>
    <p:sldId id="291" r:id="rId13"/>
    <p:sldId id="292" r:id="rId14"/>
    <p:sldId id="334" r:id="rId15"/>
    <p:sldId id="335" r:id="rId16"/>
    <p:sldId id="345" r:id="rId17"/>
    <p:sldId id="336" r:id="rId18"/>
    <p:sldId id="338" r:id="rId19"/>
    <p:sldId id="382" r:id="rId20"/>
    <p:sldId id="380" r:id="rId21"/>
    <p:sldId id="381" r:id="rId22"/>
    <p:sldId id="369" r:id="rId23"/>
    <p:sldId id="305" r:id="rId24"/>
    <p:sldId id="304" r:id="rId25"/>
    <p:sldId id="303" r:id="rId26"/>
    <p:sldId id="354" r:id="rId27"/>
    <p:sldId id="385" r:id="rId28"/>
    <p:sldId id="362" r:id="rId29"/>
    <p:sldId id="376" r:id="rId30"/>
    <p:sldId id="375" r:id="rId31"/>
    <p:sldId id="373" r:id="rId32"/>
    <p:sldId id="372" r:id="rId33"/>
    <p:sldId id="328" r:id="rId34"/>
    <p:sldId id="364" r:id="rId35"/>
    <p:sldId id="264" r:id="rId3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4" autoAdjust="0"/>
    <p:restoredTop sz="93792" autoAdjust="0"/>
  </p:normalViewPr>
  <p:slideViewPr>
    <p:cSldViewPr snapToGrid="0" snapToObjects="1">
      <p:cViewPr varScale="1">
        <p:scale>
          <a:sx n="125" d="100"/>
          <a:sy n="125" d="100"/>
        </p:scale>
        <p:origin x="756" y="60"/>
      </p:cViewPr>
      <p:guideLst>
        <p:guide orient="horz" pos="161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ggia\Dropbox\TRON\dohypark\ARM_SVE\sliced%20sw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ng-hyeon\Dropbox\TRON\dohypark\Genomics\ksw_wavefo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ggia\Dropbox\TRON\dohypark\ARM_SVE\sliced%20sw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ggia\Dropbox\TRON\dohypark\ARM_SVE\sliced%20sw%20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ggia\Dropbox\TRON\dohypark\ARM_SVE\sliced%20sw%20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ggia\Dropbox\TRON\dohypark\ARM_SVE\sliced%20sw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ggia\Dropbox\TRON\dohypark\ARM_SVE\sliced%20sw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ggia\Dropbox\TRON\dohypark\ARM_SVE\sliced%20sw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ng-hyeon\Dropbox\TRON\dohypark\ARM_SVE\sliced%20sw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>
                <a:solidFill>
                  <a:srgbClr val="595959"/>
                </a:solidFill>
                <a:latin typeface="Calibri"/>
              </a:rPr>
              <a:t>Alignment Time Speedup over Baseline CPU</a:t>
            </a:r>
          </a:p>
        </c:rich>
      </c:tx>
      <c:layout>
        <c:manualLayout>
          <c:xMode val="edge"/>
          <c:yMode val="edge"/>
          <c:x val="0.30219916258744922"/>
          <c:y val="3.6020027986427255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6.8123004191552233E-2"/>
          <c:y val="0.14246381954816845"/>
          <c:w val="0.92714330211884199"/>
          <c:h val="0.689653879218328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Sheet6!$D$23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Sheet6!$D$24:$D$28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EB8B-4BD7-8CBE-CE2BE3EAF70B}"/>
            </c:ext>
          </c:extLst>
        </c:ser>
        <c:ser>
          <c:idx val="1"/>
          <c:order val="1"/>
          <c:tx>
            <c:strRef>
              <c:f>Sheet6!$E$23</c:f>
              <c:strCache>
                <c:ptCount val="1"/>
                <c:pt idx="0">
                  <c:v>batch_neon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Sheet6!$E$24:$E$28</c:f>
              <c:numCache>
                <c:formatCode>0.0</c:formatCode>
                <c:ptCount val="5"/>
                <c:pt idx="0">
                  <c:v>1.5227408306008496</c:v>
                </c:pt>
                <c:pt idx="1">
                  <c:v>1.5131184143789411</c:v>
                </c:pt>
                <c:pt idx="2">
                  <c:v>1.4231231343472432</c:v>
                </c:pt>
                <c:pt idx="3">
                  <c:v>1.3637199785366079</c:v>
                </c:pt>
                <c:pt idx="4">
                  <c:v>1.3425389661317002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EB8B-4BD7-8CBE-CE2BE3EAF70B}"/>
            </c:ext>
          </c:extLst>
        </c:ser>
        <c:ser>
          <c:idx val="2"/>
          <c:order val="2"/>
          <c:tx>
            <c:strRef>
              <c:f>Sheet6!$G$23</c:f>
              <c:strCache>
                <c:ptCount val="1"/>
                <c:pt idx="0">
                  <c:v>sliced_neon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Sheet6!$G$24:$G$28</c:f>
              <c:numCache>
                <c:formatCode>0.0</c:formatCode>
                <c:ptCount val="5"/>
                <c:pt idx="0">
                  <c:v>0.16260968048982929</c:v>
                </c:pt>
                <c:pt idx="1">
                  <c:v>0.43862855727866362</c:v>
                </c:pt>
                <c:pt idx="2">
                  <c:v>0.82724286607545905</c:v>
                </c:pt>
                <c:pt idx="3">
                  <c:v>1.4016794927069616</c:v>
                </c:pt>
                <c:pt idx="4">
                  <c:v>2.0635949040842871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EB8B-4BD7-8CBE-CE2BE3EAF70B}"/>
            </c:ext>
          </c:extLst>
        </c:ser>
        <c:ser>
          <c:idx val="3"/>
          <c:order val="3"/>
          <c:tx>
            <c:strRef>
              <c:f>Sheet6!$F$23</c:f>
              <c:strCache>
                <c:ptCount val="1"/>
                <c:pt idx="0">
                  <c:v>batch_sve_128bit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Sheet6!$F$24:$F$28</c:f>
              <c:numCache>
                <c:formatCode>0.0</c:formatCode>
                <c:ptCount val="5"/>
                <c:pt idx="0">
                  <c:v>10.839750107939373</c:v>
                </c:pt>
                <c:pt idx="1">
                  <c:v>9.6679321857079561</c:v>
                </c:pt>
                <c:pt idx="2">
                  <c:v>8.2370194285767422</c:v>
                </c:pt>
                <c:pt idx="3">
                  <c:v>7.7828493085864077</c:v>
                </c:pt>
                <c:pt idx="4">
                  <c:v>7.451092024087651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3-EB8B-4BD7-8CBE-CE2BE3EAF70B}"/>
            </c:ext>
          </c:extLst>
        </c:ser>
        <c:ser>
          <c:idx val="4"/>
          <c:order val="4"/>
          <c:tx>
            <c:strRef>
              <c:f>Sheet6!$H$23</c:f>
              <c:strCache>
                <c:ptCount val="1"/>
                <c:pt idx="0">
                  <c:v>sliced_sve_128bit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Sheet6!$H$24:$H$28</c:f>
              <c:numCache>
                <c:formatCode>0.0</c:formatCode>
                <c:ptCount val="5"/>
                <c:pt idx="0">
                  <c:v>3.2582630145569387</c:v>
                </c:pt>
                <c:pt idx="1">
                  <c:v>8.998822443907903</c:v>
                </c:pt>
                <c:pt idx="2">
                  <c:v>16.722634652359034</c:v>
                </c:pt>
                <c:pt idx="3">
                  <c:v>28.080010754590745</c:v>
                </c:pt>
                <c:pt idx="4">
                  <c:v>38.165941295026748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4-EB8B-4BD7-8CBE-CE2BE3EAF70B}"/>
            </c:ext>
          </c:extLst>
        </c:ser>
        <c:ser>
          <c:idx val="5"/>
          <c:order val="5"/>
          <c:tx>
            <c:strRef>
              <c:f>Sheet6!$I$23</c:f>
              <c:strCache>
                <c:ptCount val="1"/>
                <c:pt idx="0">
                  <c:v>wavefront_128bit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Sheet6!$I$24:$I$28</c:f>
              <c:numCache>
                <c:formatCode>0.0</c:formatCode>
                <c:ptCount val="5"/>
                <c:pt idx="0">
                  <c:v>2.5595361919017865</c:v>
                </c:pt>
                <c:pt idx="1">
                  <c:v>6.9325465862319033</c:v>
                </c:pt>
                <c:pt idx="2">
                  <c:v>5.6307365226925468</c:v>
                </c:pt>
                <c:pt idx="3">
                  <c:v>5.2374016478526748</c:v>
                </c:pt>
                <c:pt idx="4">
                  <c:v>5.5547538393270601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8B-4BD7-8CBE-CE2BE3EAF7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18116"/>
        <c:axId val="68668750"/>
      </c:barChart>
      <c:catAx>
        <c:axId val="39181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>
                    <a:solidFill>
                      <a:srgbClr val="595959"/>
                    </a:solidFill>
                    <a:latin typeface="Calibri"/>
                  </a:rPr>
                  <a:t>Sequence Length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68668750"/>
        <c:crosses val="autoZero"/>
        <c:auto val="1"/>
        <c:lblAlgn val="ctr"/>
        <c:lblOffset val="100"/>
        <c:noMultiLvlLbl val="1"/>
      </c:catAx>
      <c:valAx>
        <c:axId val="6866875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>
                    <a:solidFill>
                      <a:srgbClr val="595959"/>
                    </a:solidFill>
                    <a:latin typeface="Calibri"/>
                  </a:rPr>
                  <a:t>Speeup over CPU</a:t>
                </a:r>
              </a:p>
            </c:rich>
          </c:tx>
          <c:layout>
            <c:manualLayout>
              <c:xMode val="edge"/>
              <c:yMode val="edge"/>
              <c:x val="8.0303597819115385E-4"/>
              <c:y val="0.25468889650729815"/>
            </c:manualLayout>
          </c:layout>
          <c:overlay val="1"/>
        </c:title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3918116"/>
        <c:crossesAt val="0"/>
        <c:crossBetween val="between"/>
      </c:valAx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7.9649431917155691E-2"/>
          <c:y val="0.15989911407737306"/>
          <c:w val="0.80038201829629874"/>
          <c:h val="7.4002034750199522E-2"/>
        </c:manualLayout>
      </c:layout>
      <c:overlay val="0"/>
      <c:spPr>
        <a:solidFill>
          <a:srgbClr val="FFFFFF"/>
        </a:solidFill>
        <a:ln w="12600">
          <a:solidFill>
            <a:srgbClr val="000000"/>
          </a:solidFill>
          <a:round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Speedup of Wavefront Algorithm </a:t>
            </a:r>
          </a:p>
        </c:rich>
      </c:tx>
      <c:layout>
        <c:manualLayout>
          <c:xMode val="edge"/>
          <c:yMode val="edge"/>
          <c:x val="0.27687388616470343"/>
          <c:y val="3.2386400048338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82728697341467"/>
          <c:y val="0.18560185185185185"/>
          <c:w val="0.87636354155966345"/>
          <c:h val="0.633502843394575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Sheet2!$B$31</c:f>
              <c:strCache>
                <c:ptCount val="1"/>
                <c:pt idx="0">
                  <c:v>CPU (naïve)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Sheet2!$A$32:$A$35</c:f>
              <c:strCache>
                <c:ptCount val="4"/>
                <c:pt idx="0">
                  <c:v>L=25</c:v>
                </c:pt>
                <c:pt idx="1">
                  <c:v>L=50</c:v>
                </c:pt>
                <c:pt idx="2">
                  <c:v>L=100</c:v>
                </c:pt>
                <c:pt idx="3">
                  <c:v>L=200</c:v>
                </c:pt>
              </c:strCache>
            </c:strRef>
          </c:cat>
          <c:val>
            <c:numRef>
              <c:f>Sheet2!$B$32:$B$35</c:f>
              <c:numCache>
                <c:formatCode>0.00</c:formatCode>
                <c:ptCount val="4"/>
                <c:pt idx="0">
                  <c:v>1.847813697105871</c:v>
                </c:pt>
                <c:pt idx="1">
                  <c:v>1.246279333980886</c:v>
                </c:pt>
                <c:pt idx="2">
                  <c:v>1.5948706594887083</c:v>
                </c:pt>
                <c:pt idx="3">
                  <c:v>1.6885804116174248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0-4AE5-82E9-B742164CBEAE}"/>
            </c:ext>
          </c:extLst>
        </c:ser>
        <c:ser>
          <c:idx val="1"/>
          <c:order val="1"/>
          <c:tx>
            <c:strRef>
              <c:f>Sheet2!$C$31</c:f>
              <c:strCache>
                <c:ptCount val="1"/>
                <c:pt idx="0">
                  <c:v>CPU (wav)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Sheet2!$A$32:$A$35</c:f>
              <c:strCache>
                <c:ptCount val="4"/>
                <c:pt idx="0">
                  <c:v>L=25</c:v>
                </c:pt>
                <c:pt idx="1">
                  <c:v>L=50</c:v>
                </c:pt>
                <c:pt idx="2">
                  <c:v>L=100</c:v>
                </c:pt>
                <c:pt idx="3">
                  <c:v>L=200</c:v>
                </c:pt>
              </c:strCache>
            </c:strRef>
          </c:cat>
          <c:val>
            <c:numRef>
              <c:f>Sheet2!$C$32:$C$35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0-4AE5-82E9-B742164CBEAE}"/>
            </c:ext>
          </c:extLst>
        </c:ser>
        <c:ser>
          <c:idx val="2"/>
          <c:order val="2"/>
          <c:tx>
            <c:strRef>
              <c:f>Sheet2!$D$31</c:f>
              <c:strCache>
                <c:ptCount val="1"/>
                <c:pt idx="0">
                  <c:v>CPU-ASSEM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Sheet2!$A$32:$A$35</c:f>
              <c:strCache>
                <c:ptCount val="4"/>
                <c:pt idx="0">
                  <c:v>L=25</c:v>
                </c:pt>
                <c:pt idx="1">
                  <c:v>L=50</c:v>
                </c:pt>
                <c:pt idx="2">
                  <c:v>L=100</c:v>
                </c:pt>
                <c:pt idx="3">
                  <c:v>L=200</c:v>
                </c:pt>
              </c:strCache>
            </c:strRef>
          </c:cat>
          <c:val>
            <c:numRef>
              <c:f>Sheet2!$D$32:$D$35</c:f>
              <c:numCache>
                <c:formatCode>0.00</c:formatCode>
                <c:ptCount val="4"/>
                <c:pt idx="0">
                  <c:v>3.8158756839306509</c:v>
                </c:pt>
                <c:pt idx="1">
                  <c:v>5.7675150510376385</c:v>
                </c:pt>
                <c:pt idx="2">
                  <c:v>5.0873735051263953</c:v>
                </c:pt>
                <c:pt idx="3">
                  <c:v>5.379503406302014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30-4AE5-82E9-B742164CBEAE}"/>
            </c:ext>
          </c:extLst>
        </c:ser>
        <c:ser>
          <c:idx val="3"/>
          <c:order val="3"/>
          <c:tx>
            <c:strRef>
              <c:f>Sheet2!$E$31</c:f>
              <c:strCache>
                <c:ptCount val="1"/>
                <c:pt idx="0">
                  <c:v>SVE-128bit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Sheet2!$A$32:$A$35</c:f>
              <c:strCache>
                <c:ptCount val="4"/>
                <c:pt idx="0">
                  <c:v>L=25</c:v>
                </c:pt>
                <c:pt idx="1">
                  <c:v>L=50</c:v>
                </c:pt>
                <c:pt idx="2">
                  <c:v>L=100</c:v>
                </c:pt>
                <c:pt idx="3">
                  <c:v>L=200</c:v>
                </c:pt>
              </c:strCache>
            </c:strRef>
          </c:cat>
          <c:val>
            <c:numRef>
              <c:f>Sheet2!$E$32:$E$35</c:f>
              <c:numCache>
                <c:formatCode>0.00</c:formatCode>
                <c:ptCount val="4"/>
                <c:pt idx="0">
                  <c:v>4.729546033634322</c:v>
                </c:pt>
                <c:pt idx="1">
                  <c:v>8.6398895422805619</c:v>
                </c:pt>
                <c:pt idx="2">
                  <c:v>8.9802964713538191</c:v>
                </c:pt>
                <c:pt idx="3">
                  <c:v>9.2434850600849554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30-4AE5-82E9-B742164CBEAE}"/>
            </c:ext>
          </c:extLst>
        </c:ser>
        <c:ser>
          <c:idx val="4"/>
          <c:order val="4"/>
          <c:tx>
            <c:strRef>
              <c:f>Sheet2!$F$31</c:f>
              <c:strCache>
                <c:ptCount val="1"/>
                <c:pt idx="0">
                  <c:v>SVE-256bit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38888888888888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30-4AE5-82E9-B742164CB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Sheet2!$A$32:$A$35</c:f>
              <c:strCache>
                <c:ptCount val="4"/>
                <c:pt idx="0">
                  <c:v>L=25</c:v>
                </c:pt>
                <c:pt idx="1">
                  <c:v>L=50</c:v>
                </c:pt>
                <c:pt idx="2">
                  <c:v>L=100</c:v>
                </c:pt>
                <c:pt idx="3">
                  <c:v>L=200</c:v>
                </c:pt>
              </c:strCache>
            </c:strRef>
          </c:cat>
          <c:val>
            <c:numRef>
              <c:f>Sheet2!$F$32:$F$35</c:f>
              <c:numCache>
                <c:formatCode>0.00</c:formatCode>
                <c:ptCount val="4"/>
                <c:pt idx="0">
                  <c:v>6.1457925992091642</c:v>
                </c:pt>
                <c:pt idx="1">
                  <c:v>11.913561870761271</c:v>
                </c:pt>
                <c:pt idx="2">
                  <c:v>14.339469324835438</c:v>
                </c:pt>
                <c:pt idx="3">
                  <c:v>15.94872586063091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30-4AE5-82E9-B742164CBE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342480"/>
        <c:axId val="501342152"/>
      </c:barChart>
      <c:catAx>
        <c:axId val="501342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Sequence Length (bps)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42152"/>
        <c:crosses val="autoZero"/>
        <c:auto val="1"/>
        <c:lblAlgn val="ctr"/>
        <c:lblOffset val="100"/>
        <c:noMultiLvlLbl val="0"/>
      </c:catAx>
      <c:valAx>
        <c:axId val="50134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Speedup over CPU w/</a:t>
                </a:r>
                <a:r>
                  <a:rPr lang="en-US" b="1" baseline="0" dirty="0"/>
                  <a:t> </a:t>
                </a:r>
                <a:r>
                  <a:rPr lang="en-US" b="1" baseline="0" dirty="0" err="1"/>
                  <a:t>Wavefront</a:t>
                </a:r>
                <a:r>
                  <a:rPr lang="en-US" b="1" baseline="0" dirty="0"/>
                  <a:t> Alg.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3.9161072945699234E-3"/>
              <c:y val="0.146441835397223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4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806039872566921"/>
          <c:y val="0.15800669780591012"/>
          <c:w val="0.70165810801612316"/>
          <c:h val="7.8125546806649182E-2"/>
        </c:manualLayout>
      </c:layout>
      <c:overlay val="0"/>
      <c:spPr>
        <a:solidFill>
          <a:schemeClr val="bg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/>
              <a:t>Instructions Executed Compared to Baseline CPU</a:t>
            </a:r>
          </a:p>
        </c:rich>
      </c:tx>
      <c:layout>
        <c:manualLayout>
          <c:xMode val="edge"/>
          <c:yMode val="edge"/>
          <c:x val="0.2040759835022658"/>
          <c:y val="9.7564909788863338E-4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696602328646281"/>
          <c:y val="0.21554559534436812"/>
          <c:w val="0.86613733975809537"/>
          <c:h val="0.6264750814787064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Sheet6!$D$23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Sheet6!$D$24:$D$28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A76C-4E0C-9962-6C7BE832CD47}"/>
            </c:ext>
          </c:extLst>
        </c:ser>
        <c:ser>
          <c:idx val="1"/>
          <c:order val="1"/>
          <c:tx>
            <c:strRef>
              <c:f>Sheet6!$E$23</c:f>
              <c:strCache>
                <c:ptCount val="1"/>
                <c:pt idx="0">
                  <c:v>batch_neon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1"/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Sheet6!$E$40:$E$44</c:f>
              <c:numCache>
                <c:formatCode>0.0000000</c:formatCode>
                <c:ptCount val="5"/>
                <c:pt idx="0">
                  <c:v>0.61575912540177169</c:v>
                </c:pt>
                <c:pt idx="1">
                  <c:v>0.47796158382076182</c:v>
                </c:pt>
                <c:pt idx="2">
                  <c:v>0.45257754584180909</c:v>
                </c:pt>
                <c:pt idx="3">
                  <c:v>0.45287238081949521</c:v>
                </c:pt>
                <c:pt idx="4">
                  <c:v>0.45960662340366176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A76C-4E0C-9962-6C7BE832CD47}"/>
            </c:ext>
          </c:extLst>
        </c:ser>
        <c:ser>
          <c:idx val="2"/>
          <c:order val="2"/>
          <c:tx>
            <c:strRef>
              <c:f>Sheet6!$F$23</c:f>
              <c:strCache>
                <c:ptCount val="1"/>
                <c:pt idx="0">
                  <c:v>batch_sve_128bit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1"/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Sheet6!$F$40:$F$44</c:f>
              <c:numCache>
                <c:formatCode>0.0000000</c:formatCode>
                <c:ptCount val="5"/>
                <c:pt idx="0">
                  <c:v>0.45015054353832751</c:v>
                </c:pt>
                <c:pt idx="1">
                  <c:v>0.25329423041027777</c:v>
                </c:pt>
                <c:pt idx="2">
                  <c:v>0.18443654635681642</c:v>
                </c:pt>
                <c:pt idx="3">
                  <c:v>0.15955857175539009</c:v>
                </c:pt>
                <c:pt idx="4">
                  <c:v>0.15572662993692052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A76C-4E0C-9962-6C7BE832CD47}"/>
            </c:ext>
          </c:extLst>
        </c:ser>
        <c:ser>
          <c:idx val="3"/>
          <c:order val="3"/>
          <c:tx>
            <c:strRef>
              <c:f>Sheet6!$G$23</c:f>
              <c:strCache>
                <c:ptCount val="1"/>
                <c:pt idx="0">
                  <c:v>sliced_neon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1"/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Sheet6!$G$40:$G$44</c:f>
              <c:numCache>
                <c:formatCode>0.0000000</c:formatCode>
                <c:ptCount val="5"/>
                <c:pt idx="0">
                  <c:v>2.2061085473822533</c:v>
                </c:pt>
                <c:pt idx="1">
                  <c:v>1.0494527465049786</c:v>
                </c:pt>
                <c:pt idx="2">
                  <c:v>0.57835113518935066</c:v>
                </c:pt>
                <c:pt idx="3">
                  <c:v>0.31595576063577707</c:v>
                </c:pt>
                <c:pt idx="4">
                  <c:v>0.23925817868146565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3-A76C-4E0C-9962-6C7BE832CD47}"/>
            </c:ext>
          </c:extLst>
        </c:ser>
        <c:ser>
          <c:idx val="4"/>
          <c:order val="4"/>
          <c:tx>
            <c:strRef>
              <c:f>Sheet6!$H$23</c:f>
              <c:strCache>
                <c:ptCount val="1"/>
                <c:pt idx="0">
                  <c:v>sliced_sve_128bit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1"/>
          <c:cat>
            <c:numRef>
              <c:f>Sheet6!$C$24:$C$28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cat>
          <c:val>
            <c:numRef>
              <c:f>Sheet6!$H$40:$H$44</c:f>
              <c:numCache>
                <c:formatCode>0.0000000</c:formatCode>
                <c:ptCount val="5"/>
                <c:pt idx="0">
                  <c:v>0.21730910447867294</c:v>
                </c:pt>
                <c:pt idx="1">
                  <c:v>0.10541486627688929</c:v>
                </c:pt>
                <c:pt idx="2">
                  <c:v>6.5875795296914813E-2</c:v>
                </c:pt>
                <c:pt idx="3">
                  <c:v>4.2633261300007448E-2</c:v>
                </c:pt>
                <c:pt idx="4">
                  <c:v>3.4199049461527159E-2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4-A76C-4E0C-9962-6C7BE832CD47}"/>
            </c:ext>
          </c:extLst>
        </c:ser>
        <c:ser>
          <c:idx val="5"/>
          <c:order val="5"/>
          <c:tx>
            <c:strRef>
              <c:f>Sheet6!$I$39</c:f>
              <c:strCache>
                <c:ptCount val="1"/>
                <c:pt idx="0">
                  <c:v>wavefront_128bit</c:v>
                </c:pt>
              </c:strCache>
            </c:strRef>
          </c:tx>
          <c:invertIfNegative val="0"/>
          <c:val>
            <c:numRef>
              <c:f>Sheet6!$I$40:$I$44</c:f>
              <c:numCache>
                <c:formatCode>0.0000000</c:formatCode>
                <c:ptCount val="5"/>
                <c:pt idx="0">
                  <c:v>0.27107218797225097</c:v>
                </c:pt>
                <c:pt idx="1">
                  <c:v>0.1369173323249874</c:v>
                </c:pt>
                <c:pt idx="2">
                  <c:v>0.19981813612503732</c:v>
                </c:pt>
                <c:pt idx="3">
                  <c:v>0.21712560461655966</c:v>
                </c:pt>
                <c:pt idx="4">
                  <c:v>0.20986912127817756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6C-4E0C-9962-6C7BE832C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917094"/>
        <c:axId val="98893899"/>
      </c:barChart>
      <c:catAx>
        <c:axId val="791709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Sequence Length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98893899"/>
        <c:crosses val="autoZero"/>
        <c:auto val="1"/>
        <c:lblAlgn val="ctr"/>
        <c:lblOffset val="100"/>
        <c:noMultiLvlLbl val="1"/>
      </c:catAx>
      <c:valAx>
        <c:axId val="9889389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 dirty="0"/>
                  <a:t>Instruction Executed Compared to CPU</a:t>
                </a:r>
              </a:p>
            </c:rich>
          </c:tx>
          <c:layout>
            <c:manualLayout>
              <c:xMode val="edge"/>
              <c:yMode val="edge"/>
              <c:x val="0"/>
              <c:y val="0.25633359806169548"/>
            </c:manualLayout>
          </c:layout>
          <c:overlay val="1"/>
        </c:title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7917094"/>
        <c:crossesAt val="0"/>
        <c:crossBetween val="between"/>
      </c:valAx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4.8964700441796058E-2"/>
          <c:y val="0.11054658752446124"/>
          <c:w val="0.91896557709132398"/>
          <c:h val="6.985743503070431E-2"/>
        </c:manualLayout>
      </c:layout>
      <c:overlay val="0"/>
      <c:spPr>
        <a:solidFill>
          <a:srgbClr val="FFFFFF"/>
        </a:solidFill>
        <a:ln w="12600">
          <a:solidFill>
            <a:srgbClr val="000000"/>
          </a:solidFill>
          <a:round/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>
                <a:solidFill>
                  <a:srgbClr val="595959"/>
                </a:solidFill>
                <a:latin typeface="Calibri"/>
              </a:rPr>
              <a:t>Memory Bandwidth of Batch S-W:
SVE 512-bit, 64kB L1D</a:t>
            </a:r>
          </a:p>
        </c:rich>
      </c:tx>
      <c:layout>
        <c:manualLayout>
          <c:xMode val="edge"/>
          <c:yMode val="edge"/>
          <c:x val="0.19045983225824678"/>
          <c:y val="2.778020824219091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25527487402943849"/>
          <c:y val="0.18104602327412722"/>
          <c:w val="0.71200961793428308"/>
          <c:h val="0.64701964301338699"/>
        </c:manualLayout>
      </c:layout>
      <c:barChart>
        <c:barDir val="col"/>
        <c:grouping val="stacked"/>
        <c:varyColors val="1"/>
        <c:ser>
          <c:idx val="0"/>
          <c:order val="0"/>
          <c:tx>
            <c:strRef>
              <c:f>Sheet3!$AN$47</c:f>
              <c:strCache>
                <c:ptCount val="1"/>
                <c:pt idx="0">
                  <c:v>read_bw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cat>
            <c:strRef>
              <c:f>Sheet3!$AL$68:$AL$72</c:f>
              <c:strCache>
                <c:ptCount val="5"/>
                <c:pt idx="0">
                  <c:v>L025</c:v>
                </c:pt>
                <c:pt idx="1">
                  <c:v>L050</c:v>
                </c:pt>
                <c:pt idx="2">
                  <c:v>L100</c:v>
                </c:pt>
                <c:pt idx="3">
                  <c:v>L200</c:v>
                </c:pt>
                <c:pt idx="4">
                  <c:v>L400</c:v>
                </c:pt>
              </c:strCache>
            </c:strRef>
          </c:cat>
          <c:val>
            <c:numRef>
              <c:f>Sheet3!$AP$68:$AP$72</c:f>
              <c:numCache>
                <c:formatCode>General</c:formatCode>
                <c:ptCount val="5"/>
                <c:pt idx="0">
                  <c:v>11.745642</c:v>
                </c:pt>
                <c:pt idx="1">
                  <c:v>12.680699000000001</c:v>
                </c:pt>
                <c:pt idx="2">
                  <c:v>15.597872000000001</c:v>
                </c:pt>
                <c:pt idx="3">
                  <c:v>458.59947299999999</c:v>
                </c:pt>
                <c:pt idx="4">
                  <c:v>4351.1917030000004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8FB9-4BF8-B62F-B06F25D41221}"/>
            </c:ext>
          </c:extLst>
        </c:ser>
        <c:ser>
          <c:idx val="1"/>
          <c:order val="1"/>
          <c:tx>
            <c:strRef>
              <c:f>Sheet3!$AO$47</c:f>
              <c:strCache>
                <c:ptCount val="1"/>
                <c:pt idx="0">
                  <c:v>write_bw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1"/>
          <c:cat>
            <c:strRef>
              <c:f>Sheet3!$AL$68:$AL$72</c:f>
              <c:strCache>
                <c:ptCount val="5"/>
                <c:pt idx="0">
                  <c:v>L025</c:v>
                </c:pt>
                <c:pt idx="1">
                  <c:v>L050</c:v>
                </c:pt>
                <c:pt idx="2">
                  <c:v>L100</c:v>
                </c:pt>
                <c:pt idx="3">
                  <c:v>L200</c:v>
                </c:pt>
                <c:pt idx="4">
                  <c:v>L400</c:v>
                </c:pt>
              </c:strCache>
            </c:strRef>
          </c:cat>
          <c:val>
            <c:numRef>
              <c:f>Sheet3!$AQ$68:$AQ$72</c:f>
              <c:numCache>
                <c:formatCode>General</c:formatCode>
                <c:ptCount val="5"/>
                <c:pt idx="0">
                  <c:v>9.3046150000000001</c:v>
                </c:pt>
                <c:pt idx="1">
                  <c:v>10.930498999999999</c:v>
                </c:pt>
                <c:pt idx="2">
                  <c:v>13.991061</c:v>
                </c:pt>
                <c:pt idx="3">
                  <c:v>383.34711099999998</c:v>
                </c:pt>
                <c:pt idx="4">
                  <c:v>569.472309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8FB9-4BF8-B62F-B06F25D41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09692"/>
        <c:axId val="27283177"/>
      </c:barChart>
      <c:catAx>
        <c:axId val="73096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>
                    <a:solidFill>
                      <a:srgbClr val="595959"/>
                    </a:solidFill>
                    <a:latin typeface="Calibri"/>
                  </a:rPr>
                  <a:t>Sequence Length</a:t>
                </a:r>
              </a:p>
            </c:rich>
          </c:tx>
          <c:layout>
            <c:manualLayout>
              <c:xMode val="edge"/>
              <c:yMode val="edge"/>
              <c:x val="0.37536470621793538"/>
              <c:y val="0.92553555283343536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7283177"/>
        <c:crosses val="autoZero"/>
        <c:auto val="1"/>
        <c:lblAlgn val="ctr"/>
        <c:lblOffset val="100"/>
        <c:noMultiLvlLbl val="1"/>
      </c:catAx>
      <c:valAx>
        <c:axId val="2728317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>
                    <a:solidFill>
                      <a:srgbClr val="595959"/>
                    </a:solidFill>
                    <a:latin typeface="Calibri"/>
                  </a:rPr>
                  <a:t>Mem.</a:t>
                </a:r>
                <a:r>
                  <a:rPr lang="en-US" sz="1200" baseline="0" dirty="0">
                    <a:solidFill>
                      <a:srgbClr val="595959"/>
                    </a:solidFill>
                    <a:latin typeface="Calibri"/>
                  </a:rPr>
                  <a:t> </a:t>
                </a:r>
                <a:r>
                  <a:rPr lang="en-US" sz="1200" dirty="0">
                    <a:solidFill>
                      <a:srgbClr val="595959"/>
                    </a:solidFill>
                    <a:latin typeface="Calibri"/>
                  </a:rPr>
                  <a:t>Controller BW  (MB/s)</a:t>
                </a:r>
              </a:p>
            </c:rich>
          </c:tx>
          <c:layout>
            <c:manualLayout>
              <c:xMode val="edge"/>
              <c:yMode val="edge"/>
              <c:x val="2.8541104548181512E-2"/>
              <c:y val="0.15326581503193631"/>
            </c:manualLayout>
          </c:layout>
          <c:overlay val="1"/>
        </c:title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7309692"/>
        <c:crossesAt val="0"/>
        <c:crossBetween val="between"/>
      </c:valAx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3359050439387849"/>
          <c:y val="0.23103034677866247"/>
          <c:w val="0.30934417897343286"/>
          <c:h val="0.14854500247907371"/>
        </c:manualLayout>
      </c:layout>
      <c:overlay val="0"/>
      <c:spPr>
        <a:solidFill>
          <a:srgbClr val="FFFFFF"/>
        </a:solidFill>
        <a:ln w="12600">
          <a:solidFill>
            <a:srgbClr val="000000"/>
          </a:solidFill>
          <a:round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>
                <a:solidFill>
                  <a:srgbClr val="595959"/>
                </a:solidFill>
                <a:latin typeface="Calibri"/>
              </a:rPr>
              <a:t>Memory Bandwidth of Sliced S-W: 
SVE 512-bit, 64kB L1D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9100240530013596"/>
          <c:y val="0.18567605798115905"/>
          <c:w val="0.77628268761790531"/>
          <c:h val="0.65164967772041882"/>
        </c:manualLayout>
      </c:layout>
      <c:barChart>
        <c:barDir val="col"/>
        <c:grouping val="stacked"/>
        <c:varyColors val="1"/>
        <c:ser>
          <c:idx val="0"/>
          <c:order val="0"/>
          <c:tx>
            <c:strRef>
              <c:f>Sheet3!$AN$47</c:f>
              <c:strCache>
                <c:ptCount val="1"/>
                <c:pt idx="0">
                  <c:v>read_bw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cat>
            <c:strRef>
              <c:f>Sheet3!$AD$62:$AD$66</c:f>
              <c:strCache>
                <c:ptCount val="5"/>
                <c:pt idx="0">
                  <c:v>L025</c:v>
                </c:pt>
                <c:pt idx="1">
                  <c:v>L050</c:v>
                </c:pt>
                <c:pt idx="2">
                  <c:v>L100</c:v>
                </c:pt>
                <c:pt idx="3">
                  <c:v>L200</c:v>
                </c:pt>
                <c:pt idx="4">
                  <c:v>L400</c:v>
                </c:pt>
              </c:strCache>
            </c:strRef>
          </c:cat>
          <c:val>
            <c:numRef>
              <c:f>Sheet3!$AJ$68:$AJ$72</c:f>
              <c:numCache>
                <c:formatCode>General</c:formatCode>
                <c:ptCount val="5"/>
                <c:pt idx="0">
                  <c:v>16.709854</c:v>
                </c:pt>
                <c:pt idx="1">
                  <c:v>8.8419220000000003</c:v>
                </c:pt>
                <c:pt idx="2">
                  <c:v>2.960299</c:v>
                </c:pt>
                <c:pt idx="3">
                  <c:v>1.4906680000000001</c:v>
                </c:pt>
                <c:pt idx="4">
                  <c:v>1.280025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F196-4C3F-A245-4E2C56B74D91}"/>
            </c:ext>
          </c:extLst>
        </c:ser>
        <c:ser>
          <c:idx val="1"/>
          <c:order val="1"/>
          <c:tx>
            <c:strRef>
              <c:f>Sheet3!$AO$47</c:f>
              <c:strCache>
                <c:ptCount val="1"/>
                <c:pt idx="0">
                  <c:v>write_bw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1"/>
          <c:cat>
            <c:strRef>
              <c:f>Sheet3!$AD$62:$AD$66</c:f>
              <c:strCache>
                <c:ptCount val="5"/>
                <c:pt idx="0">
                  <c:v>L025</c:v>
                </c:pt>
                <c:pt idx="1">
                  <c:v>L050</c:v>
                </c:pt>
                <c:pt idx="2">
                  <c:v>L100</c:v>
                </c:pt>
                <c:pt idx="3">
                  <c:v>L200</c:v>
                </c:pt>
                <c:pt idx="4">
                  <c:v>L400</c:v>
                </c:pt>
              </c:strCache>
            </c:strRef>
          </c:cat>
          <c:val>
            <c:numRef>
              <c:f>Sheet3!$AK$68:$AK$72</c:f>
              <c:numCache>
                <c:formatCode>General</c:formatCode>
                <c:ptCount val="5"/>
                <c:pt idx="0">
                  <c:v>1.2979999999999999E-3</c:v>
                </c:pt>
                <c:pt idx="1">
                  <c:v>7.2000000000000005E-4</c:v>
                </c:pt>
                <c:pt idx="2">
                  <c:v>2.6800000000000001E-4</c:v>
                </c:pt>
                <c:pt idx="3">
                  <c:v>1.4799999999999999E-4</c:v>
                </c:pt>
                <c:pt idx="4">
                  <c:v>1.26E-4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F196-4C3F-A245-4E2C56B74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78410"/>
        <c:axId val="74265150"/>
      </c:barChart>
      <c:catAx>
        <c:axId val="8367841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>
                    <a:solidFill>
                      <a:srgbClr val="595959"/>
                    </a:solidFill>
                    <a:latin typeface="Calibri"/>
                  </a:rPr>
                  <a:t>Sequence Length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74265150"/>
        <c:crosses val="autoZero"/>
        <c:auto val="1"/>
        <c:lblAlgn val="ctr"/>
        <c:lblOffset val="100"/>
        <c:noMultiLvlLbl val="1"/>
      </c:catAx>
      <c:valAx>
        <c:axId val="7426515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>
                    <a:solidFill>
                      <a:srgbClr val="595959"/>
                    </a:solidFill>
                    <a:latin typeface="Calibri"/>
                  </a:rPr>
                  <a:t>Mem. Controller BW (MB/s)</a:t>
                </a:r>
              </a:p>
            </c:rich>
          </c:tx>
          <c:layout>
            <c:manualLayout>
              <c:xMode val="edge"/>
              <c:yMode val="edge"/>
              <c:x val="1.8707533225375205E-3"/>
              <c:y val="0.16252588444599994"/>
            </c:manualLayout>
          </c:layout>
          <c:overlay val="1"/>
        </c:title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83678410"/>
        <c:crossesAt val="0"/>
        <c:crossBetween val="between"/>
      </c:valAx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60626309077856988"/>
          <c:y val="0.21251020795053518"/>
          <c:w val="0.31585680951641015"/>
          <c:h val="0.13465489835797825"/>
        </c:manualLayout>
      </c:layout>
      <c:overlay val="0"/>
      <c:spPr>
        <a:solidFill>
          <a:srgbClr val="FFFFFF"/>
        </a:solidFill>
        <a:ln w="12600">
          <a:solidFill>
            <a:srgbClr val="000000"/>
          </a:solidFill>
          <a:round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solidFill>
        <a:schemeClr val="bg2"/>
      </a:solidFill>
      <a:round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Memory Bandwidth of </a:t>
            </a:r>
            <a:r>
              <a:rPr lang="en-US" sz="1200" b="1" dirty="0" err="1"/>
              <a:t>Wavefront</a:t>
            </a:r>
            <a:r>
              <a:rPr lang="en-US" sz="1200" b="1" dirty="0"/>
              <a:t> S-W:</a:t>
            </a:r>
          </a:p>
          <a:p>
            <a:pPr>
              <a:defRPr sz="1200" b="1"/>
            </a:pPr>
            <a:r>
              <a:rPr lang="en-US" sz="1200" b="1" dirty="0"/>
              <a:t>SVE</a:t>
            </a:r>
            <a:r>
              <a:rPr lang="en-US" sz="1200" b="1" baseline="0" dirty="0"/>
              <a:t> 512-bit, 64kB L1D</a:t>
            </a:r>
            <a:endParaRPr 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601557688446347"/>
          <c:y val="0.23749999999999996"/>
          <c:w val="0.7400969686847394"/>
          <c:h val="0.608433216681248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Sheet3!$AI$82</c:f>
              <c:strCache>
                <c:ptCount val="1"/>
                <c:pt idx="0">
                  <c:v>read_bw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Sheet3!$AF$83:$AF$87</c:f>
              <c:strCache>
                <c:ptCount val="5"/>
                <c:pt idx="0">
                  <c:v>L025</c:v>
                </c:pt>
                <c:pt idx="1">
                  <c:v>L050</c:v>
                </c:pt>
                <c:pt idx="2">
                  <c:v>L100</c:v>
                </c:pt>
                <c:pt idx="3">
                  <c:v>L200</c:v>
                </c:pt>
                <c:pt idx="4">
                  <c:v>L400</c:v>
                </c:pt>
              </c:strCache>
            </c:strRef>
          </c:cat>
          <c:val>
            <c:numRef>
              <c:f>Sheet3!$AI$83:$AI$87</c:f>
              <c:numCache>
                <c:formatCode>General</c:formatCode>
                <c:ptCount val="5"/>
                <c:pt idx="0">
                  <c:v>98.129501000000005</c:v>
                </c:pt>
                <c:pt idx="1">
                  <c:v>103.32773400000001</c:v>
                </c:pt>
                <c:pt idx="2">
                  <c:v>32.598416</c:v>
                </c:pt>
                <c:pt idx="3">
                  <c:v>11.569542</c:v>
                </c:pt>
                <c:pt idx="4">
                  <c:v>2.5133749999999999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6-4DB8-8B19-59037777001C}"/>
            </c:ext>
          </c:extLst>
        </c:ser>
        <c:ser>
          <c:idx val="1"/>
          <c:order val="1"/>
          <c:tx>
            <c:strRef>
              <c:f>Sheet3!$AJ$82</c:f>
              <c:strCache>
                <c:ptCount val="1"/>
                <c:pt idx="0">
                  <c:v>write_bw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Sheet3!$AF$83:$AF$87</c:f>
              <c:strCache>
                <c:ptCount val="5"/>
                <c:pt idx="0">
                  <c:v>L025</c:v>
                </c:pt>
                <c:pt idx="1">
                  <c:v>L050</c:v>
                </c:pt>
                <c:pt idx="2">
                  <c:v>L100</c:v>
                </c:pt>
                <c:pt idx="3">
                  <c:v>L200</c:v>
                </c:pt>
                <c:pt idx="4">
                  <c:v>L400</c:v>
                </c:pt>
              </c:strCache>
            </c:strRef>
          </c:cat>
          <c:val>
            <c:numRef>
              <c:f>Sheet3!$AJ$83:$AJ$87</c:f>
              <c:numCache>
                <c:formatCode>General</c:formatCode>
                <c:ptCount val="5"/>
                <c:pt idx="0">
                  <c:v>1.9750000000000002E-3</c:v>
                </c:pt>
                <c:pt idx="1">
                  <c:v>1.5100000000000001E-3</c:v>
                </c:pt>
                <c:pt idx="2">
                  <c:v>5.2502E-2</c:v>
                </c:pt>
                <c:pt idx="3">
                  <c:v>9.3285000000000007E-2</c:v>
                </c:pt>
                <c:pt idx="4">
                  <c:v>1.4357999999999999E-2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66-4DB8-8B19-590377770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1324400"/>
        <c:axId val="511322432"/>
      </c:barChart>
      <c:catAx>
        <c:axId val="51132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Sequence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2432"/>
        <c:crosses val="autoZero"/>
        <c:auto val="1"/>
        <c:lblAlgn val="ctr"/>
        <c:lblOffset val="100"/>
        <c:noMultiLvlLbl val="0"/>
      </c:catAx>
      <c:valAx>
        <c:axId val="5113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Mem. Controller</a:t>
                </a:r>
                <a:r>
                  <a:rPr lang="en-US" sz="1200" b="1" baseline="0" dirty="0"/>
                  <a:t> BW (MB/s)</a:t>
                </a:r>
                <a:endParaRPr lang="en-US" sz="1200" b="1" dirty="0"/>
              </a:p>
            </c:rich>
          </c:tx>
          <c:layout>
            <c:manualLayout>
              <c:xMode val="edge"/>
              <c:yMode val="edge"/>
              <c:x val="6.6533599467731202E-3"/>
              <c:y val="0.154166666666666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057512524814772"/>
          <c:y val="0.25057815689705459"/>
          <c:w val="0.29215162778074216"/>
          <c:h val="0.13831073199183436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Vector Performance Scaling of Batch, Sliced, and </a:t>
            </a:r>
            <a:r>
              <a:rPr lang="en-US" b="1" dirty="0" err="1"/>
              <a:t>Wavefront</a:t>
            </a:r>
            <a:r>
              <a:rPr lang="en-US" b="1" baseline="0" dirty="0"/>
              <a:t> at Sequence Length of L=100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41138217306842"/>
          <c:y val="0.22884541944537096"/>
          <c:w val="0.84321062992125984"/>
          <c:h val="0.574861867579331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Sheet8!$H$49</c:f>
              <c:strCache>
                <c:ptCount val="1"/>
                <c:pt idx="0">
                  <c:v>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Sheet8!$I$29:$L$29</c:f>
              <c:strCache>
                <c:ptCount val="4"/>
                <c:pt idx="0">
                  <c:v>128-bit</c:v>
                </c:pt>
                <c:pt idx="1">
                  <c:v>256-bit</c:v>
                </c:pt>
                <c:pt idx="2">
                  <c:v>512-bit</c:v>
                </c:pt>
                <c:pt idx="3">
                  <c:v>1024-bit</c:v>
                </c:pt>
              </c:strCache>
            </c:strRef>
          </c:cat>
          <c:val>
            <c:numRef>
              <c:f>Sheet8!$I$49:$L$49</c:f>
              <c:numCache>
                <c:formatCode>0.0</c:formatCode>
                <c:ptCount val="4"/>
                <c:pt idx="0">
                  <c:v>1</c:v>
                </c:pt>
                <c:pt idx="1">
                  <c:v>0.99295493371860499</c:v>
                </c:pt>
                <c:pt idx="2">
                  <c:v>1.0013419365692322</c:v>
                </c:pt>
                <c:pt idx="3">
                  <c:v>0.95747821649582854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A2-4C06-A1D6-6D0037BECF96}"/>
            </c:ext>
          </c:extLst>
        </c:ser>
        <c:ser>
          <c:idx val="1"/>
          <c:order val="1"/>
          <c:tx>
            <c:strRef>
              <c:f>Sheet8!$H$50</c:f>
              <c:strCache>
                <c:ptCount val="1"/>
                <c:pt idx="0">
                  <c:v>Sliced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Sheet8!$I$29:$L$29</c:f>
              <c:strCache>
                <c:ptCount val="4"/>
                <c:pt idx="0">
                  <c:v>128-bit</c:v>
                </c:pt>
                <c:pt idx="1">
                  <c:v>256-bit</c:v>
                </c:pt>
                <c:pt idx="2">
                  <c:v>512-bit</c:v>
                </c:pt>
                <c:pt idx="3">
                  <c:v>1024-bit</c:v>
                </c:pt>
              </c:strCache>
            </c:strRef>
          </c:cat>
          <c:val>
            <c:numRef>
              <c:f>Sheet8!$I$50:$L$50</c:f>
              <c:numCache>
                <c:formatCode>0.0</c:formatCode>
                <c:ptCount val="4"/>
                <c:pt idx="0">
                  <c:v>1</c:v>
                </c:pt>
                <c:pt idx="1">
                  <c:v>0.72169309674033577</c:v>
                </c:pt>
                <c:pt idx="2">
                  <c:v>0.42951925213410158</c:v>
                </c:pt>
                <c:pt idx="3">
                  <c:v>0.22782159979991448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A2-4C06-A1D6-6D0037BECF96}"/>
            </c:ext>
          </c:extLst>
        </c:ser>
        <c:ser>
          <c:idx val="2"/>
          <c:order val="2"/>
          <c:tx>
            <c:strRef>
              <c:f>Sheet8!$H$51</c:f>
              <c:strCache>
                <c:ptCount val="1"/>
                <c:pt idx="0">
                  <c:v>Wavefront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Sheet8!$I$29:$L$29</c:f>
              <c:strCache>
                <c:ptCount val="4"/>
                <c:pt idx="0">
                  <c:v>128-bit</c:v>
                </c:pt>
                <c:pt idx="1">
                  <c:v>256-bit</c:v>
                </c:pt>
                <c:pt idx="2">
                  <c:v>512-bit</c:v>
                </c:pt>
                <c:pt idx="3">
                  <c:v>1024-bit</c:v>
                </c:pt>
              </c:strCache>
            </c:strRef>
          </c:cat>
          <c:val>
            <c:numRef>
              <c:f>Sheet8!$I$51:$L$51</c:f>
              <c:numCache>
                <c:formatCode>0.0</c:formatCode>
                <c:ptCount val="4"/>
                <c:pt idx="0">
                  <c:v>1</c:v>
                </c:pt>
                <c:pt idx="1">
                  <c:v>1.5967701479095715</c:v>
                </c:pt>
                <c:pt idx="2">
                  <c:v>2.4129908348052962</c:v>
                </c:pt>
                <c:pt idx="3">
                  <c:v>2.5856083303556381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A2-4C06-A1D6-6D0037BECF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1939567"/>
        <c:axId val="1118634783"/>
      </c:barChart>
      <c:catAx>
        <c:axId val="1041939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SVE Vector Width</a:t>
                </a:r>
              </a:p>
            </c:rich>
          </c:tx>
          <c:layout>
            <c:manualLayout>
              <c:xMode val="edge"/>
              <c:yMode val="edge"/>
              <c:x val="0.40948265116109595"/>
              <c:y val="0.904943867406872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634783"/>
        <c:crosses val="autoZero"/>
        <c:auto val="1"/>
        <c:lblAlgn val="ctr"/>
        <c:lblOffset val="100"/>
        <c:noMultiLvlLbl val="0"/>
      </c:catAx>
      <c:valAx>
        <c:axId val="111863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Speedup over 128-bit SVE</a:t>
                </a:r>
              </a:p>
            </c:rich>
          </c:tx>
          <c:layout>
            <c:manualLayout>
              <c:xMode val="edge"/>
              <c:yMode val="edge"/>
              <c:x val="5.8108355339170385E-3"/>
              <c:y val="0.200839055712141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939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593744485055799"/>
          <c:y val="0.19677069756247048"/>
          <c:w val="0.46350844442561545"/>
          <c:h val="8.5620312000620785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Vector Performance Scaling of Batch, Sliced and </a:t>
            </a:r>
            <a:r>
              <a:rPr lang="en-US" b="1" dirty="0" err="1"/>
              <a:t>Wavefront</a:t>
            </a:r>
            <a:r>
              <a:rPr lang="en-US" b="1" baseline="0" dirty="0"/>
              <a:t> at Sequence Length of L=400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41138217306842"/>
          <c:y val="0.22884541944537096"/>
          <c:w val="0.84321062992125984"/>
          <c:h val="0.574861867579331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Sheet8!$H$55</c:f>
              <c:strCache>
                <c:ptCount val="1"/>
                <c:pt idx="0">
                  <c:v>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Sheet8!$I$29:$L$29</c:f>
              <c:strCache>
                <c:ptCount val="4"/>
                <c:pt idx="0">
                  <c:v>128-bit</c:v>
                </c:pt>
                <c:pt idx="1">
                  <c:v>256-bit</c:v>
                </c:pt>
                <c:pt idx="2">
                  <c:v>512-bit</c:v>
                </c:pt>
                <c:pt idx="3">
                  <c:v>1024-bit</c:v>
                </c:pt>
              </c:strCache>
            </c:strRef>
          </c:cat>
          <c:val>
            <c:numRef>
              <c:f>Sheet8!$I$55:$L$55</c:f>
              <c:numCache>
                <c:formatCode>0.0</c:formatCode>
                <c:ptCount val="4"/>
                <c:pt idx="0">
                  <c:v>1</c:v>
                </c:pt>
                <c:pt idx="1">
                  <c:v>0.95563648407562385</c:v>
                </c:pt>
                <c:pt idx="2">
                  <c:v>0.89849479032839252</c:v>
                </c:pt>
                <c:pt idx="3">
                  <c:v>0.84064442289898433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03-4291-B577-FB7AA528E503}"/>
            </c:ext>
          </c:extLst>
        </c:ser>
        <c:ser>
          <c:idx val="1"/>
          <c:order val="1"/>
          <c:tx>
            <c:strRef>
              <c:f>Sheet8!$H$56</c:f>
              <c:strCache>
                <c:ptCount val="1"/>
                <c:pt idx="0">
                  <c:v>Sliced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Sheet8!$I$29:$L$29</c:f>
              <c:strCache>
                <c:ptCount val="4"/>
                <c:pt idx="0">
                  <c:v>128-bit</c:v>
                </c:pt>
                <c:pt idx="1">
                  <c:v>256-bit</c:v>
                </c:pt>
                <c:pt idx="2">
                  <c:v>512-bit</c:v>
                </c:pt>
                <c:pt idx="3">
                  <c:v>1024-bit</c:v>
                </c:pt>
              </c:strCache>
            </c:strRef>
          </c:cat>
          <c:val>
            <c:numRef>
              <c:f>Sheet8!$I$56:$L$56</c:f>
              <c:numCache>
                <c:formatCode>0.0</c:formatCode>
                <c:ptCount val="4"/>
                <c:pt idx="0">
                  <c:v>1</c:v>
                </c:pt>
                <c:pt idx="1">
                  <c:v>1.4127197638001889</c:v>
                </c:pt>
                <c:pt idx="2">
                  <c:v>1.2608900043549303</c:v>
                </c:pt>
                <c:pt idx="3">
                  <c:v>0.28064789966081771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03-4291-B577-FB7AA528E503}"/>
            </c:ext>
          </c:extLst>
        </c:ser>
        <c:ser>
          <c:idx val="2"/>
          <c:order val="2"/>
          <c:tx>
            <c:strRef>
              <c:f>Sheet8!$H$57</c:f>
              <c:strCache>
                <c:ptCount val="1"/>
                <c:pt idx="0">
                  <c:v>Wavefront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Sheet8!$I$29:$L$29</c:f>
              <c:strCache>
                <c:ptCount val="4"/>
                <c:pt idx="0">
                  <c:v>128-bit</c:v>
                </c:pt>
                <c:pt idx="1">
                  <c:v>256-bit</c:v>
                </c:pt>
                <c:pt idx="2">
                  <c:v>512-bit</c:v>
                </c:pt>
                <c:pt idx="3">
                  <c:v>1024-bit</c:v>
                </c:pt>
              </c:strCache>
            </c:strRef>
          </c:cat>
          <c:val>
            <c:numRef>
              <c:f>Sheet8!$I$57:$L$57</c:f>
              <c:numCache>
                <c:formatCode>0.0</c:formatCode>
                <c:ptCount val="4"/>
                <c:pt idx="0">
                  <c:v>1</c:v>
                </c:pt>
                <c:pt idx="1">
                  <c:v>1.7695952572353593</c:v>
                </c:pt>
                <c:pt idx="2">
                  <c:v>3.0219380568658787</c:v>
                </c:pt>
                <c:pt idx="3">
                  <c:v>3.3192567294827371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03-4291-B577-FB7AA528E5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1939567"/>
        <c:axId val="1118634783"/>
      </c:barChart>
      <c:catAx>
        <c:axId val="1041939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SVE Vector Width</a:t>
                </a:r>
              </a:p>
            </c:rich>
          </c:tx>
          <c:layout>
            <c:manualLayout>
              <c:xMode val="edge"/>
              <c:yMode val="edge"/>
              <c:x val="0.40948265116109595"/>
              <c:y val="0.904943867406872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634783"/>
        <c:crosses val="autoZero"/>
        <c:auto val="1"/>
        <c:lblAlgn val="ctr"/>
        <c:lblOffset val="100"/>
        <c:noMultiLvlLbl val="0"/>
      </c:catAx>
      <c:valAx>
        <c:axId val="111863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Speedup over 128-bit SVE</a:t>
                </a:r>
              </a:p>
            </c:rich>
          </c:tx>
          <c:layout>
            <c:manualLayout>
              <c:xMode val="edge"/>
              <c:yMode val="edge"/>
              <c:x val="9.7529438260515061E-4"/>
              <c:y val="0.19666317690337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939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10190369924609"/>
          <c:y val="0.22182597041504948"/>
          <c:w val="0.4943679622658792"/>
          <c:h val="8.5620312000620785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Comparison of Different Smith-Waterman Vectorization </a:t>
            </a:r>
          </a:p>
          <a:p>
            <a:pPr>
              <a:defRPr sz="1600"/>
            </a:pPr>
            <a:r>
              <a:rPr lang="en-US" sz="1600" b="1" i="0" baseline="0" dirty="0">
                <a:effectLst/>
              </a:rPr>
              <a:t>512-bit SVE and 64kB L1D Cache</a:t>
            </a:r>
            <a:endParaRPr lang="en-US" sz="1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49900864563807"/>
          <c:y val="0.18211583778340576"/>
          <c:w val="0.8411676296430749"/>
          <c:h val="0.631886485607803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Sheet8!$W$24</c:f>
              <c:strCache>
                <c:ptCount val="1"/>
                <c:pt idx="0">
                  <c:v>Batch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Sheet8!$X$23:$AB$23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xVal>
          <c:yVal>
            <c:numRef>
              <c:f>Sheet8!$X$24:$AB$24</c:f>
              <c:numCache>
                <c:formatCode>General</c:formatCode>
                <c:ptCount val="5"/>
                <c:pt idx="0">
                  <c:v>8.3914939999999998</c:v>
                </c:pt>
                <c:pt idx="1">
                  <c:v>33.888368499999999</c:v>
                </c:pt>
                <c:pt idx="2">
                  <c:v>129.75017149999999</c:v>
                </c:pt>
                <c:pt idx="3">
                  <c:v>524.26187949999996</c:v>
                </c:pt>
                <c:pt idx="4">
                  <c:v>2275.0187329999999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71-44FD-8B10-B2D486A9921E}"/>
            </c:ext>
          </c:extLst>
        </c:ser>
        <c:ser>
          <c:idx val="1"/>
          <c:order val="1"/>
          <c:tx>
            <c:strRef>
              <c:f>Sheet8!$W$25</c:f>
              <c:strCache>
                <c:ptCount val="1"/>
                <c:pt idx="0">
                  <c:v>Sliced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Sheet8!$X$23:$AB$23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xVal>
          <c:yVal>
            <c:numRef>
              <c:f>Sheet8!$X$25:$AB$25</c:f>
              <c:numCache>
                <c:formatCode>General</c:formatCode>
                <c:ptCount val="5"/>
                <c:pt idx="0">
                  <c:v>30.798902500000001</c:v>
                </c:pt>
                <c:pt idx="1">
                  <c:v>55.507990499999998</c:v>
                </c:pt>
                <c:pt idx="2">
                  <c:v>148.99548200000001</c:v>
                </c:pt>
                <c:pt idx="3">
                  <c:v>269.96718049999998</c:v>
                </c:pt>
                <c:pt idx="4">
                  <c:v>316.4953165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71-44FD-8B10-B2D486A9921E}"/>
            </c:ext>
          </c:extLst>
        </c:ser>
        <c:ser>
          <c:idx val="2"/>
          <c:order val="2"/>
          <c:tx>
            <c:strRef>
              <c:f>Sheet8!$W$26</c:f>
              <c:strCache>
                <c:ptCount val="1"/>
                <c:pt idx="0">
                  <c:v>Waveform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Sheet8!$X$23:$AB$23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</c:numCache>
            </c:numRef>
          </c:xVal>
          <c:yVal>
            <c:numRef>
              <c:f>Sheet8!$X$26:$AB$26</c:f>
              <c:numCache>
                <c:formatCode>General</c:formatCode>
                <c:ptCount val="5"/>
                <c:pt idx="0">
                  <c:v>20.24492</c:v>
                </c:pt>
                <c:pt idx="1">
                  <c:v>26.4765525</c:v>
                </c:pt>
                <c:pt idx="2">
                  <c:v>78.766138999999995</c:v>
                </c:pt>
                <c:pt idx="3">
                  <c:v>255.63529750000001</c:v>
                </c:pt>
                <c:pt idx="4">
                  <c:v>1014.6498405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871-44FD-8B10-B2D486A99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158383"/>
        <c:axId val="1040850479"/>
      </c:scatterChart>
      <c:valAx>
        <c:axId val="876158383"/>
        <c:scaling>
          <c:logBase val="2"/>
          <c:orientation val="minMax"/>
          <c:max val="400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Sequence Length  (base pairs)</a:t>
                </a:r>
              </a:p>
            </c:rich>
          </c:tx>
          <c:layout>
            <c:manualLayout>
              <c:xMode val="edge"/>
              <c:yMode val="edge"/>
              <c:x val="0.41104801924560691"/>
              <c:y val="0.914314179517076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850479"/>
        <c:crosses val="autoZero"/>
        <c:crossBetween val="midCat"/>
      </c:valAx>
      <c:valAx>
        <c:axId val="104085047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Execution Time  - Log scale (</a:t>
                </a:r>
                <a:r>
                  <a:rPr lang="en-US" sz="1400" b="1" dirty="0" err="1"/>
                  <a:t>ms</a:t>
                </a:r>
                <a:r>
                  <a:rPr lang="en-US" sz="1400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4.2432001336440974E-3"/>
              <c:y val="0.18211583778340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158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352331451069183"/>
          <c:y val="0.21051068271170498"/>
          <c:w val="0.35168026934426044"/>
          <c:h val="7.6577660457866584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78141-9FD8-407F-BA0D-17DACE1CE7B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69292-7FC7-48C1-A2F2-159B9B5B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5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results?</a:t>
            </a:r>
          </a:p>
          <a:p>
            <a:endParaRPr lang="en-US" dirty="0"/>
          </a:p>
          <a:p>
            <a:r>
              <a:rPr lang="en-US" dirty="0"/>
              <a:t>Explored PIM, but</a:t>
            </a:r>
            <a:r>
              <a:rPr lang="en-US" baseline="0" dirty="0"/>
              <a:t> not looking good.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1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results?</a:t>
            </a:r>
          </a:p>
          <a:p>
            <a:endParaRPr lang="en-US" dirty="0"/>
          </a:p>
          <a:p>
            <a:r>
              <a:rPr lang="en-US" dirty="0"/>
              <a:t>Explored PIM, but</a:t>
            </a:r>
            <a:r>
              <a:rPr lang="en-US" baseline="0" dirty="0"/>
              <a:t> not looking good.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4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3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4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69292-7FC7-48C1-A2F2-159B9B5B35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0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2FC9-4B2F-4E16-83E6-916E4803BA7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C47E-BD9E-48EA-B0CB-B52389B2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2FC9-4B2F-4E16-83E6-916E4803BA7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C47E-BD9E-48EA-B0CB-B52389B2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76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7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570413"/>
            <a:ext cx="9144000" cy="573087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051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4689475"/>
            <a:ext cx="482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68" r:id="rId5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Accelerating Genomic Sequence Alignment Workload with Scalable Vector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4992"/>
            <a:ext cx="6858000" cy="578358"/>
          </a:xfrm>
        </p:spPr>
        <p:txBody>
          <a:bodyPr/>
          <a:lstStyle/>
          <a:p>
            <a:r>
              <a:rPr lang="en-US" dirty="0"/>
              <a:t>University of Michigan, Ann Arbor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2772806"/>
            <a:ext cx="6858000" cy="578358"/>
          </a:xfrm>
        </p:spPr>
        <p:txBody>
          <a:bodyPr/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3429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Dong-</a:t>
            </a:r>
            <a:r>
              <a:rPr lang="en-US" dirty="0" err="1"/>
              <a:t>hyeon</a:t>
            </a:r>
            <a:r>
              <a:rPr lang="en-US" dirty="0"/>
              <a:t> Park, Jon Beaumont, Trevor </a:t>
            </a:r>
            <a:r>
              <a:rPr lang="en-US" dirty="0" err="1"/>
              <a:t>Mudge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4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97141" y="1834956"/>
          <a:ext cx="301597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08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2753446" y="2970326"/>
            <a:ext cx="320222" cy="23892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435607" y="3278088"/>
            <a:ext cx="358490" cy="19490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0297" y="3205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Right Arrow 8"/>
          <p:cNvSpPr/>
          <p:nvPr/>
        </p:nvSpPr>
        <p:spPr>
          <a:xfrm rot="2478802">
            <a:off x="2407247" y="2976855"/>
            <a:ext cx="409848" cy="24843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4212" y="2916564"/>
            <a:ext cx="2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 rot="21325273">
            <a:off x="2459782" y="2913730"/>
            <a:ext cx="36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3603" y="163969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3603" y="192544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3603" y="2167816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93603" y="2453566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3603" y="272436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93603" y="3001979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439907" y="3421686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782807" y="3421686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129907" y="3421687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037703" y="1172828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Reference Sequence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9580" y="2660761"/>
            <a:ext cx="17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Query Sequence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32802" y="1295480"/>
            <a:ext cx="1009546" cy="246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Scoring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174" y="396174"/>
            <a:ext cx="4834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Scoring Matrix Construction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852733" y="1671751"/>
            <a:ext cx="22799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180166" y="2017835"/>
            <a:ext cx="11976" cy="165776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17117" y="1420520"/>
                <a:ext cx="4335738" cy="878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117" y="1420520"/>
                <a:ext cx="4335738" cy="8784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35612" y="2500953"/>
                <a:ext cx="3232808" cy="641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12" y="2500953"/>
                <a:ext cx="3232808" cy="64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35612" y="3358555"/>
                <a:ext cx="3229602" cy="641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12" y="3358555"/>
                <a:ext cx="3229602" cy="641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935612" y="2453566"/>
            <a:ext cx="3287638" cy="75217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35612" y="3352251"/>
            <a:ext cx="3287638" cy="7521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2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77362"/>
              </p:ext>
            </p:extLst>
          </p:nvPr>
        </p:nvGraphicFramePr>
        <p:xfrm>
          <a:off x="1938301" y="1737360"/>
          <a:ext cx="301597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08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3663639" y="3452981"/>
            <a:ext cx="233363" cy="233363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62100" y="3881144"/>
            <a:ext cx="11273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max entry</a:t>
            </a:r>
          </a:p>
        </p:txBody>
      </p:sp>
      <p:cxnSp>
        <p:nvCxnSpPr>
          <p:cNvPr id="39" name="Elbow Connector 38"/>
          <p:cNvCxnSpPr>
            <a:stCxn id="33" idx="3"/>
            <a:endCxn id="32" idx="4"/>
          </p:cNvCxnSpPr>
          <p:nvPr/>
        </p:nvCxnSpPr>
        <p:spPr>
          <a:xfrm flipV="1">
            <a:off x="3289460" y="3686344"/>
            <a:ext cx="490861" cy="37946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998826" y="3742399"/>
            <a:ext cx="233363" cy="233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787483" y="2639064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Query Sequence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36382" y="1455073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Reference Sequence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67594" y="1381688"/>
            <a:ext cx="1419748" cy="3021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Backtracking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174" y="396174"/>
            <a:ext cx="2295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Backtracking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496" y="931472"/>
            <a:ext cx="523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Finds the best local alignment from the scoring matrix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25513" y="1895631"/>
            <a:ext cx="28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57101" y="2264963"/>
            <a:ext cx="293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the adjacent entries for the next largest score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57101" y="3129815"/>
            <a:ext cx="293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Move to the entry with the largest score and continue the path </a:t>
            </a:r>
          </a:p>
        </p:txBody>
      </p:sp>
      <p:sp>
        <p:nvSpPr>
          <p:cNvPr id="22" name="Right Arrow 21"/>
          <p:cNvSpPr/>
          <p:nvPr/>
        </p:nvSpPr>
        <p:spPr>
          <a:xfrm rot="13435883">
            <a:off x="3496515" y="3269409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435883">
            <a:off x="3173443" y="2976696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35883">
            <a:off x="2830544" y="2711334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2712052" y="2446110"/>
            <a:ext cx="13652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435883">
            <a:off x="2477217" y="2158077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70128" y="2070219"/>
            <a:ext cx="143182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Traverse back through the largest score</a:t>
            </a:r>
          </a:p>
        </p:txBody>
      </p:sp>
      <p:sp>
        <p:nvSpPr>
          <p:cNvPr id="23" name="Oval 22"/>
          <p:cNvSpPr/>
          <p:nvPr/>
        </p:nvSpPr>
        <p:spPr>
          <a:xfrm>
            <a:off x="3253446" y="1975736"/>
            <a:ext cx="233363" cy="233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915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38301" y="1737360"/>
          <a:ext cx="301597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08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3663639" y="3452981"/>
            <a:ext cx="233363" cy="233363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62100" y="3881144"/>
            <a:ext cx="11273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max entry</a:t>
            </a:r>
          </a:p>
        </p:txBody>
      </p:sp>
      <p:cxnSp>
        <p:nvCxnSpPr>
          <p:cNvPr id="39" name="Elbow Connector 38"/>
          <p:cNvCxnSpPr>
            <a:stCxn id="33" idx="3"/>
            <a:endCxn id="32" idx="4"/>
          </p:cNvCxnSpPr>
          <p:nvPr/>
        </p:nvCxnSpPr>
        <p:spPr>
          <a:xfrm flipV="1">
            <a:off x="3289460" y="3686344"/>
            <a:ext cx="490861" cy="37946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998826" y="3742399"/>
            <a:ext cx="233363" cy="233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787483" y="2639064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Query Sequence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36382" y="1455073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Reference Sequence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67594" y="1381688"/>
            <a:ext cx="1419748" cy="3021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Backtracking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174" y="396174"/>
            <a:ext cx="2295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Backtracking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496" y="931472"/>
            <a:ext cx="523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Finds the best local alignment from the scoring matrix</a:t>
            </a:r>
          </a:p>
        </p:txBody>
      </p:sp>
      <p:sp>
        <p:nvSpPr>
          <p:cNvPr id="22" name="Right Arrow 21"/>
          <p:cNvSpPr/>
          <p:nvPr/>
        </p:nvSpPr>
        <p:spPr>
          <a:xfrm rot="13435883">
            <a:off x="3496515" y="3269409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435883">
            <a:off x="3173443" y="2976696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35883">
            <a:off x="2830544" y="2711334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2712052" y="2446110"/>
            <a:ext cx="13652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435883">
            <a:off x="2477217" y="2158077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70128" y="2070219"/>
            <a:ext cx="143182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Traverse back through the largest score</a:t>
            </a:r>
          </a:p>
        </p:txBody>
      </p:sp>
      <p:sp>
        <p:nvSpPr>
          <p:cNvPr id="23" name="Oval 22"/>
          <p:cNvSpPr/>
          <p:nvPr/>
        </p:nvSpPr>
        <p:spPr>
          <a:xfrm>
            <a:off x="3253446" y="1975736"/>
            <a:ext cx="233363" cy="233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44139" y="1462193"/>
            <a:ext cx="28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5727" y="1831525"/>
            <a:ext cx="2937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the resulting alignment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27964"/>
              </p:ext>
            </p:extLst>
          </p:nvPr>
        </p:nvGraphicFramePr>
        <p:xfrm>
          <a:off x="5212147" y="2403271"/>
          <a:ext cx="3153166" cy="1463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6583">
                  <a:extLst>
                    <a:ext uri="{9D8B030D-6E8A-4147-A177-3AD203B41FA5}">
                      <a16:colId xmlns:a16="http://schemas.microsoft.com/office/drawing/2014/main" val="1534296298"/>
                    </a:ext>
                  </a:extLst>
                </a:gridCol>
                <a:gridCol w="1576583">
                  <a:extLst>
                    <a:ext uri="{9D8B030D-6E8A-4147-A177-3AD203B41FA5}">
                      <a16:colId xmlns:a16="http://schemas.microsoft.com/office/drawing/2014/main" val="668480112"/>
                    </a:ext>
                  </a:extLst>
                </a:gridCol>
              </a:tblGrid>
              <a:tr h="353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Path Direction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8626749"/>
                  </a:ext>
                </a:extLst>
              </a:tr>
              <a:tr h="353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Horizontal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2089438"/>
                  </a:ext>
                </a:extLst>
              </a:tr>
              <a:tr h="353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Vertical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1578114"/>
                  </a:ext>
                </a:extLst>
              </a:tr>
              <a:tr h="353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Diagonal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664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82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38301" y="1737360"/>
          <a:ext cx="301597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08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3663639" y="3452981"/>
            <a:ext cx="233363" cy="233363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62100" y="3881144"/>
            <a:ext cx="11273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max entry</a:t>
            </a:r>
          </a:p>
        </p:txBody>
      </p:sp>
      <p:cxnSp>
        <p:nvCxnSpPr>
          <p:cNvPr id="39" name="Elbow Connector 38"/>
          <p:cNvCxnSpPr>
            <a:stCxn id="33" idx="3"/>
            <a:endCxn id="32" idx="4"/>
          </p:cNvCxnSpPr>
          <p:nvPr/>
        </p:nvCxnSpPr>
        <p:spPr>
          <a:xfrm flipV="1">
            <a:off x="3289460" y="3686344"/>
            <a:ext cx="490861" cy="37946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998826" y="3742399"/>
            <a:ext cx="233363" cy="233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787483" y="2639064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Query Sequence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36382" y="1455073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Reference Sequence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67594" y="1381688"/>
            <a:ext cx="1419748" cy="3021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Backtracking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174" y="396174"/>
            <a:ext cx="2295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Backtracking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496" y="931472"/>
            <a:ext cx="523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Finds the best local alignment from the scoring matrix</a:t>
            </a:r>
          </a:p>
        </p:txBody>
      </p:sp>
      <p:sp>
        <p:nvSpPr>
          <p:cNvPr id="22" name="Right Arrow 21"/>
          <p:cNvSpPr/>
          <p:nvPr/>
        </p:nvSpPr>
        <p:spPr>
          <a:xfrm rot="13435883">
            <a:off x="3496515" y="3269409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435883">
            <a:off x="3173443" y="2976696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35883">
            <a:off x="2830544" y="2711334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2712052" y="2446110"/>
            <a:ext cx="13652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435883">
            <a:off x="2477217" y="2158077"/>
            <a:ext cx="198332" cy="22479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70128" y="2070219"/>
            <a:ext cx="143182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Traverse back through the largest score</a:t>
            </a:r>
          </a:p>
        </p:txBody>
      </p:sp>
      <p:sp>
        <p:nvSpPr>
          <p:cNvPr id="23" name="Oval 22"/>
          <p:cNvSpPr/>
          <p:nvPr/>
        </p:nvSpPr>
        <p:spPr>
          <a:xfrm>
            <a:off x="3253446" y="1975736"/>
            <a:ext cx="233363" cy="233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44139" y="1462193"/>
            <a:ext cx="28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5727" y="1831525"/>
            <a:ext cx="2937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the resulting alignment</a:t>
            </a:r>
          </a:p>
        </p:txBody>
      </p:sp>
      <p:sp>
        <p:nvSpPr>
          <p:cNvPr id="24" name="Oval 23"/>
          <p:cNvSpPr/>
          <p:nvPr/>
        </p:nvSpPr>
        <p:spPr>
          <a:xfrm>
            <a:off x="5362522" y="2541025"/>
            <a:ext cx="233363" cy="233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81083" y="2717239"/>
            <a:ext cx="142875" cy="7282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79204" y="267825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A-CAC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29612" y="3114557"/>
            <a:ext cx="192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	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AGCAC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4978" y="346316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Insertion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29612" y="3936014"/>
            <a:ext cx="195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 Score: 7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10403" y="1737360"/>
            <a:ext cx="1339717" cy="332859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5400000">
            <a:off x="1451054" y="2807046"/>
            <a:ext cx="1339717" cy="332859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42462" y="2125366"/>
            <a:ext cx="1892215" cy="10537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6911" y="2342246"/>
            <a:ext cx="1578252" cy="369332"/>
            <a:chOff x="3384891" y="2444985"/>
            <a:chExt cx="1578252" cy="3693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13154" y="2667136"/>
              <a:ext cx="44998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384891" y="2444985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ysClr val="windowText" lastClr="000000"/>
                  </a:solidFill>
                </a:rPr>
                <a:t>Reference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894" y="2672779"/>
            <a:ext cx="1423271" cy="369332"/>
            <a:chOff x="3529246" y="3002926"/>
            <a:chExt cx="1423270" cy="3693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02527" y="3332121"/>
              <a:ext cx="449989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29246" y="3002926"/>
              <a:ext cx="80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ysClr val="windowText" lastClr="000000"/>
                  </a:solidFill>
                </a:rPr>
                <a:t>Query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49214" y="2133826"/>
            <a:ext cx="441909" cy="324278"/>
            <a:chOff x="2302685" y="2753660"/>
            <a:chExt cx="589212" cy="432371"/>
          </a:xfrm>
        </p:grpSpPr>
        <p:grpSp>
          <p:nvGrpSpPr>
            <p:cNvPr id="25" name="Group 24"/>
            <p:cNvGrpSpPr/>
            <p:nvPr/>
          </p:nvGrpSpPr>
          <p:grpSpPr>
            <a:xfrm>
              <a:off x="2302685" y="3028376"/>
              <a:ext cx="589212" cy="157655"/>
              <a:chOff x="2757652" y="2977950"/>
              <a:chExt cx="589212" cy="28519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757652" y="2977950"/>
                <a:ext cx="0" cy="2851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346864" y="2977950"/>
                <a:ext cx="0" cy="2851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762226" y="3120549"/>
                <a:ext cx="5846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456066" y="2753660"/>
              <a:ext cx="34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kern="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45174" y="2611520"/>
            <a:ext cx="441909" cy="324278"/>
            <a:chOff x="2302685" y="2753660"/>
            <a:chExt cx="589212" cy="432371"/>
          </a:xfrm>
        </p:grpSpPr>
        <p:grpSp>
          <p:nvGrpSpPr>
            <p:cNvPr id="29" name="Group 28"/>
            <p:cNvGrpSpPr/>
            <p:nvPr/>
          </p:nvGrpSpPr>
          <p:grpSpPr>
            <a:xfrm>
              <a:off x="2302685" y="3028376"/>
              <a:ext cx="589212" cy="157655"/>
              <a:chOff x="2757652" y="2977950"/>
              <a:chExt cx="589212" cy="28519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757652" y="2977950"/>
                <a:ext cx="0" cy="2851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346864" y="2977950"/>
                <a:ext cx="0" cy="2851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62226" y="3120549"/>
                <a:ext cx="5846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456066" y="2753660"/>
              <a:ext cx="34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kern="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</p:grpSp>
      <p:sp>
        <p:nvSpPr>
          <p:cNvPr id="96" name="Right Arrow 95"/>
          <p:cNvSpPr/>
          <p:nvPr/>
        </p:nvSpPr>
        <p:spPr>
          <a:xfrm>
            <a:off x="6568487" y="2527626"/>
            <a:ext cx="562829" cy="51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934741" y="2492904"/>
            <a:ext cx="2209259" cy="806685"/>
            <a:chOff x="2020977" y="3430394"/>
            <a:chExt cx="2209259" cy="806685"/>
          </a:xfrm>
        </p:grpSpPr>
        <p:sp>
          <p:nvSpPr>
            <p:cNvPr id="80" name="Flowchart: Data 49"/>
            <p:cNvSpPr/>
            <p:nvPr/>
          </p:nvSpPr>
          <p:spPr>
            <a:xfrm>
              <a:off x="2612782" y="3430394"/>
              <a:ext cx="773279" cy="44516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4952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952"/>
                <a:gd name="connsiteY0" fmla="*/ 10000 h 10000"/>
                <a:gd name="connsiteX1" fmla="*/ 4952 w 12952"/>
                <a:gd name="connsiteY1" fmla="*/ 0 h 10000"/>
                <a:gd name="connsiteX2" fmla="*/ 12952 w 12952"/>
                <a:gd name="connsiteY2" fmla="*/ 0 h 10000"/>
                <a:gd name="connsiteX3" fmla="*/ 8000 w 12952"/>
                <a:gd name="connsiteY3" fmla="*/ 10000 h 10000"/>
                <a:gd name="connsiteX4" fmla="*/ 0 w 12952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2" h="10000">
                  <a:moveTo>
                    <a:pt x="0" y="10000"/>
                  </a:moveTo>
                  <a:lnTo>
                    <a:pt x="4952" y="0"/>
                  </a:lnTo>
                  <a:lnTo>
                    <a:pt x="12952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2644829" y="3518862"/>
              <a:ext cx="1042924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390571" y="3743852"/>
              <a:ext cx="1351814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020977" y="3929302"/>
              <a:ext cx="2209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Alignment Location &amp; Score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17996" y="195410"/>
            <a:ext cx="2467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Vectorization</a:t>
            </a:r>
            <a:endParaRPr 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94175" y="3254939"/>
            <a:ext cx="2454484" cy="15797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427968" y="3420830"/>
            <a:ext cx="148602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172819" y="3578699"/>
            <a:ext cx="0" cy="112909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1812"/>
              </p:ext>
            </p:extLst>
          </p:nvPr>
        </p:nvGraphicFramePr>
        <p:xfrm>
          <a:off x="4397685" y="3579294"/>
          <a:ext cx="1491300" cy="1128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260">
                  <a:extLst>
                    <a:ext uri="{9D8B030D-6E8A-4147-A177-3AD203B41FA5}">
                      <a16:colId xmlns:a16="http://schemas.microsoft.com/office/drawing/2014/main" val="3774237961"/>
                    </a:ext>
                  </a:extLst>
                </a:gridCol>
                <a:gridCol w="298260">
                  <a:extLst>
                    <a:ext uri="{9D8B030D-6E8A-4147-A177-3AD203B41FA5}">
                      <a16:colId xmlns:a16="http://schemas.microsoft.com/office/drawing/2014/main" val="1765377393"/>
                    </a:ext>
                  </a:extLst>
                </a:gridCol>
                <a:gridCol w="298260">
                  <a:extLst>
                    <a:ext uri="{9D8B030D-6E8A-4147-A177-3AD203B41FA5}">
                      <a16:colId xmlns:a16="http://schemas.microsoft.com/office/drawing/2014/main" val="3111854217"/>
                    </a:ext>
                  </a:extLst>
                </a:gridCol>
                <a:gridCol w="298260">
                  <a:extLst>
                    <a:ext uri="{9D8B030D-6E8A-4147-A177-3AD203B41FA5}">
                      <a16:colId xmlns:a16="http://schemas.microsoft.com/office/drawing/2014/main" val="229241400"/>
                    </a:ext>
                  </a:extLst>
                </a:gridCol>
                <a:gridCol w="298260">
                  <a:extLst>
                    <a:ext uri="{9D8B030D-6E8A-4147-A177-3AD203B41FA5}">
                      <a16:colId xmlns:a16="http://schemas.microsoft.com/office/drawing/2014/main" val="3922301937"/>
                    </a:ext>
                  </a:extLst>
                </a:gridCol>
              </a:tblGrid>
              <a:tr h="22569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431339"/>
                  </a:ext>
                </a:extLst>
              </a:tr>
              <a:tr h="22569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458188"/>
                  </a:ext>
                </a:extLst>
              </a:tr>
              <a:tr h="22569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369280"/>
                  </a:ext>
                </a:extLst>
              </a:tr>
              <a:tr h="22569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183247"/>
                  </a:ext>
                </a:extLst>
              </a:tr>
              <a:tr h="22569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71557"/>
                  </a:ext>
                </a:extLst>
              </a:tr>
            </a:tbl>
          </a:graphicData>
        </a:graphic>
      </p:graphicFrame>
      <p:sp>
        <p:nvSpPr>
          <p:cNvPr id="140" name="Rectangle 139"/>
          <p:cNvSpPr/>
          <p:nvPr/>
        </p:nvSpPr>
        <p:spPr>
          <a:xfrm>
            <a:off x="4336360" y="4192171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[0]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607521" y="3964563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[1]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936387" y="3736955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[2]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224305" y="3509347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[3]</a:t>
            </a:r>
          </a:p>
        </p:txBody>
      </p:sp>
      <p:sp>
        <p:nvSpPr>
          <p:cNvPr id="144" name="Arrow: Right 143"/>
          <p:cNvSpPr/>
          <p:nvPr/>
        </p:nvSpPr>
        <p:spPr>
          <a:xfrm rot="2579284">
            <a:off x="4890545" y="4367285"/>
            <a:ext cx="362361" cy="2623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Right 144"/>
          <p:cNvSpPr/>
          <p:nvPr/>
        </p:nvSpPr>
        <p:spPr>
          <a:xfrm rot="2579284">
            <a:off x="5330466" y="3970099"/>
            <a:ext cx="386166" cy="2623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2540349" y="3299589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600" b="1" u="sng" kern="0" dirty="0" err="1">
                <a:solidFill>
                  <a:sysClr val="windowText" lastClr="000000"/>
                </a:solidFill>
              </a:rPr>
              <a:t>Wavefront</a:t>
            </a:r>
            <a:r>
              <a:rPr lang="en-US" sz="1600" b="1" u="sng" kern="0" dirty="0">
                <a:solidFill>
                  <a:sysClr val="windowText" lastClr="000000"/>
                </a:solidFill>
              </a:rPr>
              <a:t>:</a:t>
            </a:r>
          </a:p>
        </p:txBody>
      </p:sp>
      <p:sp>
        <p:nvSpPr>
          <p:cNvPr id="148" name="Right Arrow 33"/>
          <p:cNvSpPr/>
          <p:nvPr/>
        </p:nvSpPr>
        <p:spPr>
          <a:xfrm>
            <a:off x="2607581" y="3778935"/>
            <a:ext cx="826920" cy="549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86" y="230094"/>
            <a:ext cx="3648845" cy="12974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31" y="1798682"/>
            <a:ext cx="3885003" cy="12704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54229" y="436144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[2] </a:t>
            </a:r>
            <a:r>
              <a:rPr lang="en-US" sz="1100" i="1" dirty="0"/>
              <a:t>Wozniak</a:t>
            </a:r>
            <a:r>
              <a:rPr lang="en-US" sz="1100" dirty="0"/>
              <a:t> et 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36658" y="2788283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[3] </a:t>
            </a:r>
            <a:r>
              <a:rPr lang="en-US" sz="1100" i="1" dirty="0"/>
              <a:t>Farrar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4608" y="128721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[4] </a:t>
            </a:r>
            <a:r>
              <a:rPr lang="en-US" sz="1100" i="1" dirty="0" err="1"/>
              <a:t>Rognes</a:t>
            </a:r>
            <a:endParaRPr lang="en-US" sz="11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65322" y="2081716"/>
            <a:ext cx="80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(striped)</a:t>
            </a:r>
          </a:p>
        </p:txBody>
      </p:sp>
    </p:spTree>
    <p:extLst>
      <p:ext uri="{BB962C8B-B14F-4D97-AF65-F5344CB8AC3E}">
        <p14:creationId xmlns:p14="http://schemas.microsoft.com/office/powerpoint/2010/main" val="214088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5" y="396175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3200" kern="0" dirty="0">
                <a:solidFill>
                  <a:sysClr val="windowText" lastClr="000000"/>
                </a:solidFill>
              </a:rPr>
              <a:t>Batch Smith-Waterman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41223" y="2109306"/>
            <a:ext cx="2109873" cy="511979"/>
            <a:chOff x="3486139" y="2197856"/>
            <a:chExt cx="2109873" cy="51197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8908" y="2197856"/>
              <a:ext cx="1990725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86139" y="2340503"/>
              <a:ext cx="2109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ysClr val="windowText" lastClr="000000"/>
                  </a:solidFill>
                </a:rPr>
                <a:t>Reference Sequence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2910" y="2844656"/>
            <a:ext cx="2221347" cy="923330"/>
            <a:chOff x="3234227" y="3113319"/>
            <a:chExt cx="2221346" cy="923330"/>
          </a:xfrm>
        </p:grpSpPr>
        <p:grpSp>
          <p:nvGrpSpPr>
            <p:cNvPr id="21" name="Group 20"/>
            <p:cNvGrpSpPr/>
            <p:nvPr/>
          </p:nvGrpSpPr>
          <p:grpSpPr>
            <a:xfrm>
              <a:off x="4564379" y="3223088"/>
              <a:ext cx="891194" cy="774896"/>
              <a:chOff x="2757653" y="3313417"/>
              <a:chExt cx="891194" cy="774896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814041" y="3313417"/>
                <a:ext cx="449989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55968" y="3401785"/>
                <a:ext cx="449989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802665" y="3532714"/>
                <a:ext cx="449989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57653" y="3752230"/>
                <a:ext cx="449989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198858" y="3981050"/>
                <a:ext cx="449989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51493" y="3853868"/>
                <a:ext cx="449989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85324" y="3636916"/>
                <a:ext cx="449989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943174" y="4088313"/>
                <a:ext cx="449989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3234227" y="3113319"/>
              <a:ext cx="13725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ysClr val="windowText" lastClr="000000"/>
                  </a:solidFill>
                </a:rPr>
                <a:t>Query Sequences Sampled</a:t>
              </a: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329080" y="2486246"/>
            <a:ext cx="819000" cy="7645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324609" y="1607845"/>
            <a:ext cx="61436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24609" y="2486246"/>
            <a:ext cx="61436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24609" y="3847718"/>
            <a:ext cx="61436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362388" y="1748692"/>
            <a:ext cx="464538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56516" y="2598308"/>
            <a:ext cx="464538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5000" y="3966517"/>
            <a:ext cx="464538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710"/>
              </p:ext>
            </p:extLst>
          </p:nvPr>
        </p:nvGraphicFramePr>
        <p:xfrm>
          <a:off x="5135631" y="1263485"/>
          <a:ext cx="1507986" cy="8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31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5199282" y="1410307"/>
            <a:ext cx="1380683" cy="6355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Query 0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Reference 0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5306338" y="1169518"/>
            <a:ext cx="828456" cy="481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SVE[0]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2847"/>
              </p:ext>
            </p:extLst>
          </p:nvPr>
        </p:nvGraphicFramePr>
        <p:xfrm>
          <a:off x="5135631" y="2150954"/>
          <a:ext cx="1507986" cy="8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31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5199282" y="2297776"/>
            <a:ext cx="1380683" cy="6355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Query 1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Reference 1</a:t>
            </a:r>
          </a:p>
        </p:txBody>
      </p:sp>
      <p:sp>
        <p:nvSpPr>
          <p:cNvPr id="88" name="Right Arrow 87"/>
          <p:cNvSpPr/>
          <p:nvPr/>
        </p:nvSpPr>
        <p:spPr>
          <a:xfrm>
            <a:off x="5306338" y="2056987"/>
            <a:ext cx="828456" cy="481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SVE[1]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80989"/>
              </p:ext>
            </p:extLst>
          </p:nvPr>
        </p:nvGraphicFramePr>
        <p:xfrm>
          <a:off x="5135631" y="3465927"/>
          <a:ext cx="1507986" cy="8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31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251331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</a:tbl>
          </a:graphicData>
        </a:graphic>
      </p:graphicFrame>
      <p:sp>
        <p:nvSpPr>
          <p:cNvPr id="90" name="Rounded Rectangle 89"/>
          <p:cNvSpPr/>
          <p:nvPr/>
        </p:nvSpPr>
        <p:spPr>
          <a:xfrm>
            <a:off x="5199282" y="3612748"/>
            <a:ext cx="1380683" cy="6355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Query K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Reference K</a:t>
            </a:r>
          </a:p>
        </p:txBody>
      </p:sp>
      <p:sp>
        <p:nvSpPr>
          <p:cNvPr id="91" name="Right Arrow 90"/>
          <p:cNvSpPr/>
          <p:nvPr/>
        </p:nvSpPr>
        <p:spPr>
          <a:xfrm>
            <a:off x="5306338" y="3371960"/>
            <a:ext cx="828456" cy="481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SVE[K]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5770901" y="2931269"/>
            <a:ext cx="4764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33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5400000">
            <a:off x="4477796" y="2931270"/>
            <a:ext cx="4764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33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00074" y="4211426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[4] </a:t>
            </a:r>
            <a:r>
              <a:rPr lang="en-US" sz="1100" i="1" dirty="0" err="1"/>
              <a:t>Rognes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0524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8" grpId="0" animBg="1"/>
      <p:bldP spid="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33330" y="1817390"/>
          <a:ext cx="3905447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19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285523853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000289244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3981199358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2024159887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44159" y="1650409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4159" y="1936159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4159" y="217853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4159" y="246428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4159" y="2735081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4159" y="301269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761955" y="3453613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1367112" y="3453613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2430" y="1198472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b="1" u="sng" kern="0" dirty="0">
                <a:solidFill>
                  <a:schemeClr val="accent6">
                    <a:lumMod val="50000"/>
                  </a:schemeClr>
                </a:solidFill>
              </a:rPr>
              <a:t>Reference Sequence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531961" y="252198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b="1" u="sng" kern="0" dirty="0">
                <a:solidFill>
                  <a:schemeClr val="accent2">
                    <a:lumMod val="50000"/>
                  </a:schemeClr>
                </a:solidFill>
              </a:rPr>
              <a:t>Query Sequence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175" y="396175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3200" kern="0" dirty="0">
                <a:solidFill>
                  <a:sysClr val="windowText" lastClr="000000"/>
                </a:solidFill>
              </a:rPr>
              <a:t>Sliced Smith-Waterman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037461" y="1605481"/>
            <a:ext cx="332722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94090" y="1732235"/>
            <a:ext cx="4950" cy="21641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5400000">
            <a:off x="1653451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1939789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5400000">
            <a:off x="2258608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5400000">
            <a:off x="2556263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2842601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5400000">
            <a:off x="3161420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5400000">
            <a:off x="3456855" y="345361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5400000">
            <a:off x="3743193" y="345361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5400000">
            <a:off x="4062012" y="345361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74053" y="739562"/>
            <a:ext cx="622169" cy="2510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17433" y="739562"/>
            <a:ext cx="622169" cy="2510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40561" y="739562"/>
            <a:ext cx="622169" cy="2510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23677" y="523191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Left Bracket 25"/>
          <p:cNvSpPr/>
          <p:nvPr/>
        </p:nvSpPr>
        <p:spPr>
          <a:xfrm rot="5400000">
            <a:off x="6633972" y="-636730"/>
            <a:ext cx="153855" cy="2473695"/>
          </a:xfrm>
          <a:prstGeom prst="leftBracke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93145" y="214933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VL = 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36918" y="7395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SVE[0]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64796" y="7395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37322" y="73956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SVE[K-1]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37460" y="2689400"/>
            <a:ext cx="1155435" cy="251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26030" y="2689400"/>
            <a:ext cx="6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SVE[0]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70802" y="2689400"/>
            <a:ext cx="1121170" cy="251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69286" y="2689400"/>
            <a:ext cx="1102260" cy="251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2050" y="2689400"/>
            <a:ext cx="6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SVE[1]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39290" y="2689400"/>
            <a:ext cx="6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SVE[2]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594836" y="2724710"/>
            <a:ext cx="525780" cy="1797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2758728" y="2732281"/>
            <a:ext cx="483058" cy="1797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3956455" y="2732281"/>
            <a:ext cx="461141" cy="1797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218766" y="2309361"/>
            <a:ext cx="285223" cy="285223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</a:rPr>
              <a:t>1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67734"/>
              </p:ext>
            </p:extLst>
          </p:nvPr>
        </p:nvGraphicFramePr>
        <p:xfrm>
          <a:off x="5656090" y="2793240"/>
          <a:ext cx="2306640" cy="149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60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493663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493663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493663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63" name="Right Arrow 62"/>
          <p:cNvSpPr/>
          <p:nvPr/>
        </p:nvSpPr>
        <p:spPr>
          <a:xfrm rot="5400000">
            <a:off x="6756642" y="2781282"/>
            <a:ext cx="738478" cy="459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6081291" y="3409124"/>
            <a:ext cx="831037" cy="477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2478802">
            <a:off x="6002361" y="2817959"/>
            <a:ext cx="1001616" cy="460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76055" y="27286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23781" y="284849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58223" y="34632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744459" y="1222317"/>
                <a:ext cx="4335738" cy="878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1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59" y="1222317"/>
                <a:ext cx="4335738" cy="878446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1579850" y="2322856"/>
            <a:ext cx="234267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chemeClr val="tx1"/>
                </a:solidFill>
              </a:rPr>
              <a:t>Initial Calculation of H(</a:t>
            </a:r>
            <a:r>
              <a:rPr lang="en-US" sz="1400" kern="0" dirty="0" err="1">
                <a:solidFill>
                  <a:schemeClr val="tx1"/>
                </a:solidFill>
              </a:rPr>
              <a:t>m,n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251959" y="429028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[3] </a:t>
            </a:r>
            <a:r>
              <a:rPr lang="en-US" sz="1100" i="1" dirty="0"/>
              <a:t>Farrar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4338" y="831550"/>
            <a:ext cx="892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(striped)</a:t>
            </a:r>
          </a:p>
        </p:txBody>
      </p:sp>
    </p:spTree>
    <p:extLst>
      <p:ext uri="{BB962C8B-B14F-4D97-AF65-F5344CB8AC3E}">
        <p14:creationId xmlns:p14="http://schemas.microsoft.com/office/powerpoint/2010/main" val="1313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1" grpId="0" animBg="1"/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85778"/>
              </p:ext>
            </p:extLst>
          </p:nvPr>
        </p:nvGraphicFramePr>
        <p:xfrm>
          <a:off x="733330" y="1817390"/>
          <a:ext cx="3905447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19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285523853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000289244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3981199358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2024159887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44159" y="1650409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4159" y="1936159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4159" y="217853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4159" y="246428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4159" y="2735081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4159" y="301269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761955" y="3453613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1367112" y="3453613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2430" y="1198472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b="1" u="sng" kern="0" dirty="0">
                <a:solidFill>
                  <a:schemeClr val="accent6">
                    <a:lumMod val="50000"/>
                  </a:schemeClr>
                </a:solidFill>
              </a:rPr>
              <a:t>Reference Sequence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531961" y="252198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b="1" u="sng" kern="0" dirty="0">
                <a:solidFill>
                  <a:schemeClr val="accent2">
                    <a:lumMod val="50000"/>
                  </a:schemeClr>
                </a:solidFill>
              </a:rPr>
              <a:t>Query Sequence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175" y="396175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3200" kern="0" dirty="0">
                <a:solidFill>
                  <a:sysClr val="windowText" lastClr="000000"/>
                </a:solidFill>
              </a:rPr>
              <a:t>Sliced Smith-Waterman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037461" y="1605481"/>
            <a:ext cx="332722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94090" y="1732235"/>
            <a:ext cx="4950" cy="21641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5400000">
            <a:off x="1653451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1939789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5400000">
            <a:off x="2258608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5400000">
            <a:off x="2556263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2842601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5400000">
            <a:off x="3161420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5400000">
            <a:off x="3456855" y="345361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5400000">
            <a:off x="3743193" y="345361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5400000">
            <a:off x="4062012" y="345361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74053" y="739562"/>
            <a:ext cx="622169" cy="2510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17433" y="739562"/>
            <a:ext cx="622169" cy="2510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40561" y="739562"/>
            <a:ext cx="622169" cy="2510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23677" y="523191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Left Bracket 25"/>
          <p:cNvSpPr/>
          <p:nvPr/>
        </p:nvSpPr>
        <p:spPr>
          <a:xfrm rot="5400000">
            <a:off x="6633972" y="-636730"/>
            <a:ext cx="153855" cy="2473695"/>
          </a:xfrm>
          <a:prstGeom prst="leftBracke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93145" y="214933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VL = 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36918" y="7395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SVE[0]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64796" y="7395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37322" y="73956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SVE[K-1]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37460" y="2689400"/>
            <a:ext cx="1155435" cy="251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26030" y="2689400"/>
            <a:ext cx="6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SVE[0]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70802" y="2689400"/>
            <a:ext cx="1121170" cy="251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69286" y="2689400"/>
            <a:ext cx="1102260" cy="251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2050" y="2689400"/>
            <a:ext cx="6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SVE[1]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39290" y="2689400"/>
            <a:ext cx="6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SVE[2]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594836" y="2724710"/>
            <a:ext cx="525780" cy="1797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2758728" y="2732281"/>
            <a:ext cx="483058" cy="1797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3956455" y="2732281"/>
            <a:ext cx="461141" cy="1797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124992" y="2282103"/>
            <a:ext cx="285223" cy="285223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Circular Arrow 7"/>
          <p:cNvSpPr/>
          <p:nvPr/>
        </p:nvSpPr>
        <p:spPr>
          <a:xfrm rot="10800000" flipH="1">
            <a:off x="1632238" y="2523492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7058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ircular Arrow 96"/>
          <p:cNvSpPr/>
          <p:nvPr/>
        </p:nvSpPr>
        <p:spPr>
          <a:xfrm rot="10800000" flipH="1">
            <a:off x="2852011" y="2523492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7058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129" y="3514332"/>
            <a:ext cx="298652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horizontal dependencies</a:t>
            </a:r>
          </a:p>
          <a:p>
            <a:r>
              <a:rPr lang="en-US" dirty="0">
                <a:solidFill>
                  <a:srgbClr val="C00000"/>
                </a:solidFill>
              </a:rPr>
              <a:t>between slices not accounted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49098"/>
              </p:ext>
            </p:extLst>
          </p:nvPr>
        </p:nvGraphicFramePr>
        <p:xfrm>
          <a:off x="5656090" y="2939290"/>
          <a:ext cx="2306640" cy="149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60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493663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493663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493663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99" name="Right Arrow 98"/>
          <p:cNvSpPr/>
          <p:nvPr/>
        </p:nvSpPr>
        <p:spPr>
          <a:xfrm rot="5400000">
            <a:off x="6756642" y="2927332"/>
            <a:ext cx="738478" cy="459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Arrow 99"/>
          <p:cNvSpPr/>
          <p:nvPr/>
        </p:nvSpPr>
        <p:spPr>
          <a:xfrm>
            <a:off x="6081291" y="3555174"/>
            <a:ext cx="831037" cy="477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2478802">
            <a:off x="6002361" y="2964009"/>
            <a:ext cx="1001616" cy="460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976055" y="28746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23781" y="299454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58223" y="36093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Donut 9"/>
          <p:cNvSpPr/>
          <p:nvPr/>
        </p:nvSpPr>
        <p:spPr>
          <a:xfrm>
            <a:off x="5683472" y="2464681"/>
            <a:ext cx="412750" cy="412750"/>
          </a:xfrm>
          <a:prstGeom prst="donut">
            <a:avLst>
              <a:gd name="adj" fmla="val 2338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Donut 104"/>
          <p:cNvSpPr/>
          <p:nvPr/>
        </p:nvSpPr>
        <p:spPr>
          <a:xfrm>
            <a:off x="6880130" y="2289878"/>
            <a:ext cx="412750" cy="412750"/>
          </a:xfrm>
          <a:prstGeom prst="donut">
            <a:avLst>
              <a:gd name="adj" fmla="val 2338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5421637" y="3509705"/>
            <a:ext cx="623539" cy="62353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16500" y="1738652"/>
            <a:ext cx="34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F need to be re-calculated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51959" y="429028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[3] </a:t>
            </a:r>
            <a:r>
              <a:rPr lang="en-US" sz="1100" i="1" dirty="0"/>
              <a:t>Farrar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4338" y="831550"/>
            <a:ext cx="892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(striped)</a:t>
            </a:r>
          </a:p>
        </p:txBody>
      </p:sp>
    </p:spTree>
    <p:extLst>
      <p:ext uri="{BB962C8B-B14F-4D97-AF65-F5344CB8AC3E}">
        <p14:creationId xmlns:p14="http://schemas.microsoft.com/office/powerpoint/2010/main" val="25962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4770" y="1817390"/>
          <a:ext cx="3905447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19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285523853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000289244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3981199358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2024159887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300419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35599" y="1650409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5599" y="1936159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5599" y="217853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5599" y="246428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5599" y="2735081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5599" y="301269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853395" y="3453613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1458552" y="3453613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13870" y="1198472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b="1" u="sng" kern="0" dirty="0">
                <a:solidFill>
                  <a:schemeClr val="accent6">
                    <a:lumMod val="50000"/>
                  </a:schemeClr>
                </a:solidFill>
              </a:rPr>
              <a:t>Reference Sequence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440521" y="252198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b="1" u="sng" kern="0" dirty="0">
                <a:solidFill>
                  <a:schemeClr val="accent2">
                    <a:lumMod val="50000"/>
                  </a:schemeClr>
                </a:solidFill>
              </a:rPr>
              <a:t>Query Sequence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175" y="396175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3200" kern="0" dirty="0">
                <a:solidFill>
                  <a:sysClr val="windowText" lastClr="000000"/>
                </a:solidFill>
              </a:rPr>
              <a:t>Sliced Smith-Waterman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128901" y="1605481"/>
            <a:ext cx="332722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85530" y="1732235"/>
            <a:ext cx="4950" cy="21641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5400000">
            <a:off x="1744891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2031229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5400000">
            <a:off x="2350048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5400000">
            <a:off x="2647703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2934041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5400000">
            <a:off x="3252860" y="3453614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5400000">
            <a:off x="3548295" y="345361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5400000">
            <a:off x="3834633" y="345361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5400000">
            <a:off x="4153452" y="345361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62676" y="739562"/>
            <a:ext cx="622169" cy="2510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06056" y="739562"/>
            <a:ext cx="622169" cy="2510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29184" y="739562"/>
            <a:ext cx="622169" cy="2510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12300" y="523191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kern="0" dirty="0">
                <a:solidFill>
                  <a:sysClr val="windowText" lastClr="000000"/>
                </a:solidFill>
              </a:rPr>
              <a:t>…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Left Bracket 25"/>
          <p:cNvSpPr/>
          <p:nvPr/>
        </p:nvSpPr>
        <p:spPr>
          <a:xfrm rot="5400000">
            <a:off x="7222595" y="-636730"/>
            <a:ext cx="153855" cy="2473695"/>
          </a:xfrm>
          <a:prstGeom prst="leftBracke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1768" y="214933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kern="0" dirty="0">
                <a:solidFill>
                  <a:sysClr val="windowText" lastClr="000000"/>
                </a:solidFill>
              </a:rPr>
              <a:t>VL = 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25541" y="7395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SVE[0]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53419" y="7395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25945" y="73956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SVE[K-1]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128900" y="2689400"/>
            <a:ext cx="1155435" cy="251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17470" y="2689400"/>
            <a:ext cx="6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SVE[0]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362242" y="2689400"/>
            <a:ext cx="1121170" cy="251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0726" y="2689400"/>
            <a:ext cx="1102260" cy="251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43490" y="2689400"/>
            <a:ext cx="6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SVE[1]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30730" y="2689400"/>
            <a:ext cx="6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ysClr val="windowText" lastClr="000000"/>
                </a:solidFill>
              </a:rPr>
              <a:t>SVE[2]</a:t>
            </a:r>
          </a:p>
        </p:txBody>
      </p:sp>
      <p:sp>
        <p:nvSpPr>
          <p:cNvPr id="88" name="U-Turn Arrow 87"/>
          <p:cNvSpPr/>
          <p:nvPr/>
        </p:nvSpPr>
        <p:spPr>
          <a:xfrm rot="10800000">
            <a:off x="1226314" y="3012695"/>
            <a:ext cx="919925" cy="280525"/>
          </a:xfrm>
          <a:prstGeom prst="uturnArrow">
            <a:avLst>
              <a:gd name="adj1" fmla="val 26301"/>
              <a:gd name="adj2" fmla="val 25000"/>
              <a:gd name="adj3" fmla="val 42356"/>
              <a:gd name="adj4" fmla="val 33088"/>
              <a:gd name="adj5" fmla="val 1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chemeClr val="tx1"/>
              </a:solidFill>
            </a:endParaRPr>
          </a:p>
        </p:txBody>
      </p:sp>
      <p:sp>
        <p:nvSpPr>
          <p:cNvPr id="89" name="U-Turn Arrow 88"/>
          <p:cNvSpPr/>
          <p:nvPr/>
        </p:nvSpPr>
        <p:spPr>
          <a:xfrm rot="10800000">
            <a:off x="2466194" y="3012695"/>
            <a:ext cx="919925" cy="280525"/>
          </a:xfrm>
          <a:prstGeom prst="uturnArrow">
            <a:avLst>
              <a:gd name="adj1" fmla="val 26301"/>
              <a:gd name="adj2" fmla="val 25000"/>
              <a:gd name="adj3" fmla="val 42356"/>
              <a:gd name="adj4" fmla="val 33088"/>
              <a:gd name="adj5" fmla="val 1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chemeClr val="tx1"/>
              </a:solidFill>
            </a:endParaRPr>
          </a:p>
        </p:txBody>
      </p:sp>
      <p:sp>
        <p:nvSpPr>
          <p:cNvPr id="90" name="U-Turn Arrow 89"/>
          <p:cNvSpPr/>
          <p:nvPr/>
        </p:nvSpPr>
        <p:spPr>
          <a:xfrm rot="10800000">
            <a:off x="3637927" y="3012695"/>
            <a:ext cx="919925" cy="280525"/>
          </a:xfrm>
          <a:prstGeom prst="uturnArrow">
            <a:avLst>
              <a:gd name="adj1" fmla="val 26301"/>
              <a:gd name="adj2" fmla="val 25000"/>
              <a:gd name="adj3" fmla="val 42356"/>
              <a:gd name="adj4" fmla="val 33088"/>
              <a:gd name="adj5" fmla="val 1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70809" y="3426930"/>
            <a:ext cx="165024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chemeClr val="tx1"/>
                </a:solidFill>
              </a:rPr>
              <a:t>Resolve Dependencies</a:t>
            </a:r>
          </a:p>
        </p:txBody>
      </p:sp>
      <p:sp>
        <p:nvSpPr>
          <p:cNvPr id="92" name="Oval 91"/>
          <p:cNvSpPr/>
          <p:nvPr/>
        </p:nvSpPr>
        <p:spPr>
          <a:xfrm>
            <a:off x="1330947" y="3358515"/>
            <a:ext cx="259875" cy="259875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ysClr val="windowText" lastClr="00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63715" y="1314720"/>
                <a:ext cx="3229602" cy="641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15" y="1314720"/>
                <a:ext cx="3229602" cy="64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5263715" y="1308416"/>
            <a:ext cx="3287638" cy="7521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8153" y="25888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02708" y="2185696"/>
                <a:ext cx="3409651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600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  <m:d>
                              <m:dPr>
                                <m:ctrlPr>
                                  <a:rPr lang="en-US" sz="16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16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16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sz="16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708" y="2185696"/>
                <a:ext cx="3409651" cy="370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5469"/>
              </p:ext>
            </p:extLst>
          </p:nvPr>
        </p:nvGraphicFramePr>
        <p:xfrm>
          <a:off x="5693892" y="2747252"/>
          <a:ext cx="2306640" cy="149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28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461328">
                  <a:extLst>
                    <a:ext uri="{9D8B030D-6E8A-4147-A177-3AD203B41FA5}">
                      <a16:colId xmlns:a16="http://schemas.microsoft.com/office/drawing/2014/main" val="3019183912"/>
                    </a:ext>
                  </a:extLst>
                </a:gridCol>
                <a:gridCol w="461328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461328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461328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416606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416606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416606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80" name="Right Arrow 79"/>
          <p:cNvSpPr/>
          <p:nvPr/>
        </p:nvSpPr>
        <p:spPr>
          <a:xfrm>
            <a:off x="6387405" y="3259952"/>
            <a:ext cx="566877" cy="477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54921" y="3312470"/>
            <a:ext cx="24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6797820" y="3259952"/>
            <a:ext cx="553360" cy="477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872945" y="33124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51959" y="429028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[3] </a:t>
            </a:r>
            <a:r>
              <a:rPr lang="en-US" sz="1100" i="1" dirty="0"/>
              <a:t>Farrar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4338" y="831550"/>
            <a:ext cx="892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(striped)</a:t>
            </a:r>
          </a:p>
        </p:txBody>
      </p:sp>
    </p:spTree>
    <p:extLst>
      <p:ext uri="{BB962C8B-B14F-4D97-AF65-F5344CB8AC3E}">
        <p14:creationId xmlns:p14="http://schemas.microsoft.com/office/powerpoint/2010/main" val="21745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0" grpId="0" animBg="1"/>
      <p:bldP spid="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6" y="396175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3200" kern="0" dirty="0" err="1">
                <a:solidFill>
                  <a:sysClr val="windowText" lastClr="000000"/>
                </a:solidFill>
              </a:rPr>
              <a:t>Wavefront</a:t>
            </a:r>
            <a:r>
              <a:rPr lang="en-US" sz="3200" kern="0" dirty="0">
                <a:solidFill>
                  <a:sysClr val="windowText" lastClr="000000"/>
                </a:solidFill>
              </a:rPr>
              <a:t> Smith-Waterman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6503203" y="2261209"/>
          <a:ext cx="2306640" cy="149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60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499014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499014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499014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99" name="Right Arrow 98"/>
          <p:cNvSpPr/>
          <p:nvPr/>
        </p:nvSpPr>
        <p:spPr>
          <a:xfrm rot="5400000">
            <a:off x="7603755" y="2249251"/>
            <a:ext cx="738478" cy="459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Arrow 99"/>
          <p:cNvSpPr/>
          <p:nvPr/>
        </p:nvSpPr>
        <p:spPr>
          <a:xfrm>
            <a:off x="6928405" y="2877093"/>
            <a:ext cx="831037" cy="477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2478802">
            <a:off x="6849474" y="2285928"/>
            <a:ext cx="1001616" cy="460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823168" y="219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70894" y="23164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105336" y="29312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3495" y="1057036"/>
            <a:ext cx="244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dependency comes from previous execution</a:t>
            </a: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7571"/>
              </p:ext>
            </p:extLst>
          </p:nvPr>
        </p:nvGraphicFramePr>
        <p:xfrm>
          <a:off x="872736" y="1482381"/>
          <a:ext cx="520726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9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285523853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000289244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3981199358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202415988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--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151" name="TextBox 150"/>
          <p:cNvSpPr txBox="1"/>
          <p:nvPr/>
        </p:nvSpPr>
        <p:spPr>
          <a:xfrm>
            <a:off x="5687174" y="12597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87174" y="16407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687174" y="196390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687174" y="234490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87174" y="27059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687174" y="307612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 rot="5400000">
            <a:off x="941413" y="36794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1748289" y="36794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5400000">
            <a:off x="2130074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 rot="5400000">
            <a:off x="2511858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 rot="5400000">
            <a:off x="2936950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 rot="5400000">
            <a:off x="3333823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3715607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 rot="5400000">
            <a:off x="4140699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5400000">
            <a:off x="4534613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 rot="5400000">
            <a:off x="4916397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 rot="5400000">
            <a:off x="5341489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684246" y="1891327"/>
            <a:ext cx="348545" cy="3347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kern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9" name="Right Arrow 80"/>
          <p:cNvSpPr/>
          <p:nvPr/>
        </p:nvSpPr>
        <p:spPr>
          <a:xfrm>
            <a:off x="1917922" y="2338099"/>
            <a:ext cx="1177358" cy="23964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293800" y="2274371"/>
            <a:ext cx="348545" cy="3347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kern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3" name="Right Arrow 80"/>
          <p:cNvSpPr/>
          <p:nvPr/>
        </p:nvSpPr>
        <p:spPr>
          <a:xfrm>
            <a:off x="2176957" y="1937132"/>
            <a:ext cx="922625" cy="23964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5" name="Right Arrow 80"/>
          <p:cNvSpPr/>
          <p:nvPr/>
        </p:nvSpPr>
        <p:spPr>
          <a:xfrm>
            <a:off x="1462061" y="2729898"/>
            <a:ext cx="1648179" cy="23964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233894" y="1856759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537912" y="916493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2000" b="1" u="sng" kern="0" dirty="0">
                <a:solidFill>
                  <a:schemeClr val="accent6">
                    <a:lumMod val="50000"/>
                  </a:schemeClr>
                </a:solidFill>
              </a:rPr>
              <a:t>Reference Sequence</a:t>
            </a:r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-553823" y="2910759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2000" b="1" u="sng" kern="0" dirty="0">
                <a:solidFill>
                  <a:schemeClr val="accent2">
                    <a:lumMod val="50000"/>
                  </a:schemeClr>
                </a:solidFill>
              </a:rPr>
              <a:t>Query Sequence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1293800" y="1367429"/>
            <a:ext cx="443629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60048" y="1666700"/>
            <a:ext cx="0" cy="258769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http://www.aljazeera.com/mritems/Images/2012/1/11/201211117412734_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6458" r="925" b="13065"/>
          <a:stretch/>
        </p:blipFill>
        <p:spPr bwMode="auto">
          <a:xfrm>
            <a:off x="303567" y="2309775"/>
            <a:ext cx="5638745" cy="267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91517" y="986917"/>
            <a:ext cx="3765150" cy="1291068"/>
            <a:chOff x="891517" y="986917"/>
            <a:chExt cx="3765150" cy="1291068"/>
          </a:xfrm>
        </p:grpSpPr>
        <p:sp>
          <p:nvSpPr>
            <p:cNvPr id="7" name="TextBox 6"/>
            <p:cNvSpPr txBox="1"/>
            <p:nvPr/>
          </p:nvSpPr>
          <p:spPr>
            <a:xfrm>
              <a:off x="912934" y="2047153"/>
              <a:ext cx="16930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“Human Genome Project”, 2004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91517" y="1201991"/>
              <a:ext cx="3765150" cy="892710"/>
            </a:xfrm>
            <a:prstGeom prst="rightArrow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sz="12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9377" y="1341725"/>
              <a:ext cx="1005390" cy="677282"/>
            </a:xfrm>
            <a:prstGeom prst="rect">
              <a:avLst/>
            </a:prstGeom>
            <a:solidFill>
              <a:srgbClr val="C0504D"/>
            </a:solidFill>
            <a:ln w="12700" cap="flat" cmpd="sng" algn="ctr">
              <a:solidFill>
                <a:srgbClr val="C0504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Weeks</a:t>
              </a:r>
            </a:p>
            <a:p>
              <a:pPr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~$3 billion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41477" y="1368876"/>
              <a:ext cx="987880" cy="660713"/>
            </a:xfrm>
            <a:prstGeom prst="rect">
              <a:avLst/>
            </a:prstGeom>
            <a:solidFill>
              <a:srgbClr val="9BBB59"/>
            </a:solidFill>
            <a:ln w="12700" cap="flat" cmpd="sng" algn="ctr">
              <a:solidFill>
                <a:srgbClr val="9BBB5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~13 hours</a:t>
              </a:r>
            </a:p>
            <a:p>
              <a:pPr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&lt;$10,000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8663" y="986917"/>
              <a:ext cx="573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Past</a:t>
              </a:r>
            </a:p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2825" y="1026782"/>
              <a:ext cx="897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Present</a:t>
              </a:r>
            </a:p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76138" y="2047153"/>
              <a:ext cx="10278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“</a:t>
              </a:r>
              <a:r>
                <a:rPr lang="en-US" sz="900" dirty="0" err="1">
                  <a:solidFill>
                    <a:prstClr val="black"/>
                  </a:solidFill>
                  <a:latin typeface="Calibri" panose="020F0502020204030204"/>
                </a:rPr>
                <a:t>SpeedSeq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”, 2015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63880" y="769780"/>
            <a:ext cx="2994470" cy="1569770"/>
            <a:chOff x="4963880" y="769780"/>
            <a:chExt cx="2994470" cy="1569770"/>
          </a:xfrm>
        </p:grpSpPr>
        <p:sp>
          <p:nvSpPr>
            <p:cNvPr id="4" name="Oval 3"/>
            <p:cNvSpPr/>
            <p:nvPr/>
          </p:nvSpPr>
          <p:spPr>
            <a:xfrm>
              <a:off x="4963880" y="1050917"/>
              <a:ext cx="2776449" cy="1288633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90337" y="1063017"/>
              <a:ext cx="1033014" cy="558704"/>
            </a:xfrm>
            <a:prstGeom prst="roundRect">
              <a:avLst/>
            </a:prstGeom>
            <a:solidFill>
              <a:srgbClr val="F79646"/>
            </a:solidFill>
            <a:ln w="12700" cap="flat" cmpd="sng" algn="ctr">
              <a:solidFill>
                <a:srgbClr val="F7964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DNA Storage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401840" y="1690765"/>
              <a:ext cx="1150716" cy="596711"/>
            </a:xfrm>
            <a:prstGeom prst="roundRect">
              <a:avLst/>
            </a:prstGeom>
            <a:solidFill>
              <a:srgbClr val="4BACC6"/>
            </a:solidFill>
            <a:ln w="12700" cap="flat" cmpd="sng" algn="ctr">
              <a:solidFill>
                <a:srgbClr val="4BAC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Portable Sequencer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0682" y="769780"/>
              <a:ext cx="23976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prstClr val="black"/>
                  </a:solidFill>
                  <a:latin typeface="Calibri" panose="020F0502020204030204"/>
                </a:rPr>
                <a:t>Future Applications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98435" y="1733904"/>
              <a:ext cx="1112776" cy="525426"/>
            </a:xfrm>
            <a:prstGeom prst="roundRect">
              <a:avLst/>
            </a:prstGeom>
            <a:solidFill>
              <a:srgbClr val="8064A2"/>
            </a:solidFill>
            <a:ln w="12700" cap="flat" cmpd="sng" algn="ctr">
              <a:solidFill>
                <a:srgbClr val="8064A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Forensics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14363" y="1094055"/>
              <a:ext cx="1259862" cy="596711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On-Demand</a:t>
              </a:r>
            </a:p>
            <a:p>
              <a:pPr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Diagnosis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12951" y="4803697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  <a:latin typeface="Calibri" panose="020F0502020204030204"/>
              </a:rPr>
              <a:t>source: National Institute of Health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174" y="396174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Genomics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2312" y="2979183"/>
            <a:ext cx="2775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Human Genome:</a:t>
            </a:r>
          </a:p>
          <a:p>
            <a:r>
              <a:rPr lang="en-US" sz="2000" dirty="0"/>
              <a:t>	3.2 billion base pairs</a:t>
            </a:r>
          </a:p>
          <a:p>
            <a:r>
              <a:rPr lang="en-US" sz="2000" dirty="0"/>
              <a:t>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3760" y="3849121"/>
            <a:ext cx="311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 to sample at 30-50x coverage</a:t>
            </a:r>
          </a:p>
        </p:txBody>
      </p:sp>
    </p:spTree>
    <p:extLst>
      <p:ext uri="{BB962C8B-B14F-4D97-AF65-F5344CB8AC3E}">
        <p14:creationId xmlns:p14="http://schemas.microsoft.com/office/powerpoint/2010/main" val="1704034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6" y="396175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3200" kern="0" dirty="0" err="1">
                <a:solidFill>
                  <a:sysClr val="windowText" lastClr="000000"/>
                </a:solidFill>
              </a:rPr>
              <a:t>Wavefront</a:t>
            </a:r>
            <a:r>
              <a:rPr lang="en-US" sz="3200" kern="0" dirty="0">
                <a:solidFill>
                  <a:sysClr val="windowText" lastClr="000000"/>
                </a:solidFill>
              </a:rPr>
              <a:t> Smith-Waterman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6503203" y="2261209"/>
          <a:ext cx="2306640" cy="149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60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499014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499014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499014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99" name="Right Arrow 98"/>
          <p:cNvSpPr/>
          <p:nvPr/>
        </p:nvSpPr>
        <p:spPr>
          <a:xfrm rot="5400000">
            <a:off x="7603755" y="2249251"/>
            <a:ext cx="738478" cy="459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Arrow 99"/>
          <p:cNvSpPr/>
          <p:nvPr/>
        </p:nvSpPr>
        <p:spPr>
          <a:xfrm>
            <a:off x="6928405" y="2877093"/>
            <a:ext cx="831037" cy="477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2478802">
            <a:off x="6849474" y="2285928"/>
            <a:ext cx="1001616" cy="460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823168" y="219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70894" y="23164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105336" y="29312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3495" y="1057036"/>
            <a:ext cx="244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dependency comes from previous execution</a:t>
            </a: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30697"/>
              </p:ext>
            </p:extLst>
          </p:nvPr>
        </p:nvGraphicFramePr>
        <p:xfrm>
          <a:off x="872736" y="1482381"/>
          <a:ext cx="520726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9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285523853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000289244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3981199358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202415988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--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151" name="TextBox 150"/>
          <p:cNvSpPr txBox="1"/>
          <p:nvPr/>
        </p:nvSpPr>
        <p:spPr>
          <a:xfrm>
            <a:off x="5687174" y="12597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87174" y="16407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687174" y="196390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687174" y="234490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87174" y="27059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687174" y="307612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 rot="5400000">
            <a:off x="941413" y="36794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1748289" y="36794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5400000">
            <a:off x="2130074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 rot="5400000">
            <a:off x="2511858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 rot="5400000">
            <a:off x="2936950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 rot="5400000">
            <a:off x="3333823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3715607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 rot="5400000">
            <a:off x="4140699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5400000">
            <a:off x="4534613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 rot="5400000">
            <a:off x="4916397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 rot="5400000">
            <a:off x="5341489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697496" y="2266094"/>
            <a:ext cx="348545" cy="3347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kern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9" name="Right Arrow 80"/>
          <p:cNvSpPr/>
          <p:nvPr/>
        </p:nvSpPr>
        <p:spPr>
          <a:xfrm>
            <a:off x="2294123" y="2338099"/>
            <a:ext cx="1177358" cy="23964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100014" y="1874946"/>
            <a:ext cx="348545" cy="3347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kern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293800" y="2634778"/>
            <a:ext cx="348545" cy="3347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kern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3" name="Right Arrow 80"/>
          <p:cNvSpPr/>
          <p:nvPr/>
        </p:nvSpPr>
        <p:spPr>
          <a:xfrm>
            <a:off x="2525467" y="1937132"/>
            <a:ext cx="922625" cy="23964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4" name="Right Arrow 80"/>
          <p:cNvSpPr/>
          <p:nvPr/>
        </p:nvSpPr>
        <p:spPr>
          <a:xfrm>
            <a:off x="1516411" y="3110814"/>
            <a:ext cx="1938195" cy="23964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5" name="Right Arrow 80"/>
          <p:cNvSpPr/>
          <p:nvPr/>
        </p:nvSpPr>
        <p:spPr>
          <a:xfrm>
            <a:off x="1806427" y="2729898"/>
            <a:ext cx="1648179" cy="23964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249390" y="2253022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662650" y="1865817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537912" y="916493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2000" b="1" u="sng" kern="0" dirty="0">
                <a:solidFill>
                  <a:schemeClr val="accent6">
                    <a:lumMod val="50000"/>
                  </a:schemeClr>
                </a:solidFill>
              </a:rPr>
              <a:t>Reference Sequence</a:t>
            </a:r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-553823" y="2910759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2000" b="1" u="sng" kern="0" dirty="0">
                <a:solidFill>
                  <a:schemeClr val="accent2">
                    <a:lumMod val="50000"/>
                  </a:schemeClr>
                </a:solidFill>
              </a:rPr>
              <a:t>Query Sequence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1293800" y="1367429"/>
            <a:ext cx="443629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60048" y="1666700"/>
            <a:ext cx="0" cy="258769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71606" y="4316093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[2] </a:t>
            </a:r>
            <a:r>
              <a:rPr lang="en-US" sz="1100" i="1" dirty="0"/>
              <a:t>Wozniak</a:t>
            </a:r>
            <a:r>
              <a:rPr lang="en-US" sz="1100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145380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6" y="396175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3200" kern="0" dirty="0" err="1">
                <a:solidFill>
                  <a:sysClr val="windowText" lastClr="000000"/>
                </a:solidFill>
              </a:rPr>
              <a:t>Wavefront</a:t>
            </a:r>
            <a:r>
              <a:rPr lang="en-US" sz="3200" kern="0" dirty="0">
                <a:solidFill>
                  <a:sysClr val="windowText" lastClr="000000"/>
                </a:solidFill>
              </a:rPr>
              <a:t> Smith-Waterman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6503203" y="2261209"/>
          <a:ext cx="2306640" cy="149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60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499014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499014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499014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99" name="Right Arrow 98"/>
          <p:cNvSpPr/>
          <p:nvPr/>
        </p:nvSpPr>
        <p:spPr>
          <a:xfrm rot="5400000">
            <a:off x="7603755" y="2249251"/>
            <a:ext cx="738478" cy="459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Arrow 99"/>
          <p:cNvSpPr/>
          <p:nvPr/>
        </p:nvSpPr>
        <p:spPr>
          <a:xfrm>
            <a:off x="6928405" y="2877093"/>
            <a:ext cx="831037" cy="477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2478802">
            <a:off x="6849474" y="2285928"/>
            <a:ext cx="1001616" cy="460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823168" y="219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70894" y="23164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105336" y="29312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3495" y="1057036"/>
            <a:ext cx="244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dependency comes from previous execution</a:t>
            </a: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874"/>
              </p:ext>
            </p:extLst>
          </p:nvPr>
        </p:nvGraphicFramePr>
        <p:xfrm>
          <a:off x="872736" y="1482381"/>
          <a:ext cx="520726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9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285523853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000289244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3981199358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202415988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--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151" name="TextBox 150"/>
          <p:cNvSpPr txBox="1"/>
          <p:nvPr/>
        </p:nvSpPr>
        <p:spPr>
          <a:xfrm>
            <a:off x="5687174" y="12597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87174" y="16407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687174" y="196390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687174" y="234490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87174" y="27059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687174" y="307612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 rot="5400000">
            <a:off x="941413" y="36794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1748289" y="36794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5400000">
            <a:off x="2130074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 rot="5400000">
            <a:off x="2511858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 rot="5400000">
            <a:off x="2936950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 rot="5400000">
            <a:off x="3333823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3715607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 rot="5400000">
            <a:off x="4140699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5400000">
            <a:off x="4534613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 rot="5400000">
            <a:off x="4916397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 rot="5400000">
            <a:off x="5341489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5917" y="1885610"/>
            <a:ext cx="1521537" cy="1469110"/>
            <a:chOff x="2111943" y="2269088"/>
            <a:chExt cx="1521537" cy="1469110"/>
          </a:xfrm>
        </p:grpSpPr>
        <p:sp>
          <p:nvSpPr>
            <p:cNvPr id="168" name="Rectangle 167"/>
            <p:cNvSpPr/>
            <p:nvPr/>
          </p:nvSpPr>
          <p:spPr>
            <a:xfrm>
              <a:off x="2498888" y="3029935"/>
              <a:ext cx="348545" cy="3347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kern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889900" y="2643483"/>
              <a:ext cx="348545" cy="3347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kern="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11943" y="3403434"/>
              <a:ext cx="348545" cy="3347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kern="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284935" y="2269088"/>
              <a:ext cx="348545" cy="3347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kern="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150" y="1937132"/>
            <a:ext cx="2473633" cy="1794242"/>
            <a:chOff x="3032956" y="1937132"/>
            <a:chExt cx="2450370" cy="1794242"/>
          </a:xfrm>
        </p:grpSpPr>
        <p:sp>
          <p:nvSpPr>
            <p:cNvPr id="169" name="Right Arrow 80"/>
            <p:cNvSpPr/>
            <p:nvPr/>
          </p:nvSpPr>
          <p:spPr>
            <a:xfrm>
              <a:off x="4305968" y="2338099"/>
              <a:ext cx="1177358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Right Arrow 80"/>
            <p:cNvSpPr/>
            <p:nvPr/>
          </p:nvSpPr>
          <p:spPr>
            <a:xfrm>
              <a:off x="4537312" y="1937132"/>
              <a:ext cx="922625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Right Arrow 80"/>
            <p:cNvSpPr/>
            <p:nvPr/>
          </p:nvSpPr>
          <p:spPr>
            <a:xfrm>
              <a:off x="3528256" y="3110814"/>
              <a:ext cx="1938195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Right Arrow 80"/>
            <p:cNvSpPr/>
            <p:nvPr/>
          </p:nvSpPr>
          <p:spPr>
            <a:xfrm>
              <a:off x="3818272" y="2729898"/>
              <a:ext cx="1648179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Right Arrow 80"/>
            <p:cNvSpPr/>
            <p:nvPr/>
          </p:nvSpPr>
          <p:spPr>
            <a:xfrm>
              <a:off x="3032956" y="3491730"/>
              <a:ext cx="2433495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1271579" y="2629173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655182" y="2242721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051407" y="1868326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537912" y="916493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2000" b="1" u="sng" kern="0" dirty="0">
                <a:solidFill>
                  <a:schemeClr val="accent6">
                    <a:lumMod val="50000"/>
                  </a:schemeClr>
                </a:solidFill>
              </a:rPr>
              <a:t>Reference Sequence</a:t>
            </a:r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-553823" y="2910759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2000" b="1" u="sng" kern="0" dirty="0">
                <a:solidFill>
                  <a:schemeClr val="accent2">
                    <a:lumMod val="50000"/>
                  </a:schemeClr>
                </a:solidFill>
              </a:rPr>
              <a:t>Query Sequence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1293800" y="1367429"/>
            <a:ext cx="443629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60048" y="1666700"/>
            <a:ext cx="0" cy="258769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71606" y="4316093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[2] </a:t>
            </a:r>
            <a:r>
              <a:rPr lang="en-US" sz="1100" i="1" dirty="0"/>
              <a:t>Wozniak</a:t>
            </a:r>
            <a:r>
              <a:rPr lang="en-US" sz="1100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190924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6" y="396175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3200" kern="0" dirty="0" err="1">
                <a:solidFill>
                  <a:sysClr val="windowText" lastClr="000000"/>
                </a:solidFill>
              </a:rPr>
              <a:t>Wavefront</a:t>
            </a:r>
            <a:r>
              <a:rPr lang="en-US" sz="3200" kern="0" dirty="0">
                <a:solidFill>
                  <a:sysClr val="windowText" lastClr="000000"/>
                </a:solidFill>
              </a:rPr>
              <a:t> Smith-Waterman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82617"/>
              </p:ext>
            </p:extLst>
          </p:nvPr>
        </p:nvGraphicFramePr>
        <p:xfrm>
          <a:off x="6503203" y="2261209"/>
          <a:ext cx="2306640" cy="149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60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576660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499014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499014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499014"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18013" marR="118013" marT="59007" marB="590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18013" marR="118013" marT="59007" marB="590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99" name="Right Arrow 98"/>
          <p:cNvSpPr/>
          <p:nvPr/>
        </p:nvSpPr>
        <p:spPr>
          <a:xfrm rot="5400000">
            <a:off x="7603755" y="2249251"/>
            <a:ext cx="738478" cy="459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Arrow 99"/>
          <p:cNvSpPr/>
          <p:nvPr/>
        </p:nvSpPr>
        <p:spPr>
          <a:xfrm>
            <a:off x="6928405" y="2877093"/>
            <a:ext cx="831037" cy="477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2478802">
            <a:off x="6849474" y="2285928"/>
            <a:ext cx="1001616" cy="460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823168" y="219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70894" y="23164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105336" y="29312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3495" y="1057036"/>
            <a:ext cx="244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dependency comes from previous execution</a:t>
            </a: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0012"/>
              </p:ext>
            </p:extLst>
          </p:nvPr>
        </p:nvGraphicFramePr>
        <p:xfrm>
          <a:off x="872736" y="1482381"/>
          <a:ext cx="520726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9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285523853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000289244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3981199358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2024159887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400559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--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151" name="TextBox 150"/>
          <p:cNvSpPr txBox="1"/>
          <p:nvPr/>
        </p:nvSpPr>
        <p:spPr>
          <a:xfrm>
            <a:off x="5687174" y="12597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87174" y="16407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687174" y="196390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687174" y="234490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87174" y="27059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687174" y="307612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 rot="5400000">
            <a:off x="941413" y="36794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1748289" y="36794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5400000">
            <a:off x="2130074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 rot="5400000">
            <a:off x="2511858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 rot="5400000">
            <a:off x="2936950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 rot="5400000">
            <a:off x="3333823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3715607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 rot="5400000">
            <a:off x="4140699" y="36794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5400000">
            <a:off x="4534613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 rot="5400000">
            <a:off x="4916397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 rot="5400000">
            <a:off x="5341489" y="367940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3600" kern="0" dirty="0">
                <a:solidFill>
                  <a:sysClr val="windowText" lastClr="000000"/>
                </a:solidFill>
              </a:rPr>
              <a:t>…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299676" y="1893113"/>
            <a:ext cx="348545" cy="334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101934" y="3015694"/>
            <a:ext cx="348545" cy="334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691007" y="3395151"/>
            <a:ext cx="348545" cy="334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706938" y="3029935"/>
            <a:ext cx="348545" cy="334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896042" y="2263641"/>
            <a:ext cx="348545" cy="334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889900" y="1893113"/>
            <a:ext cx="348545" cy="334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504055" y="2651164"/>
            <a:ext cx="348545" cy="334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11943" y="1895874"/>
            <a:ext cx="1937423" cy="1842324"/>
            <a:chOff x="2111943" y="1895874"/>
            <a:chExt cx="1937423" cy="1842324"/>
          </a:xfrm>
        </p:grpSpPr>
        <p:sp>
          <p:nvSpPr>
            <p:cNvPr id="168" name="Rectangle 167"/>
            <p:cNvSpPr/>
            <p:nvPr/>
          </p:nvSpPr>
          <p:spPr>
            <a:xfrm>
              <a:off x="2498888" y="3029935"/>
              <a:ext cx="348545" cy="3347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kern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889900" y="2643483"/>
              <a:ext cx="348545" cy="3347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kern="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11943" y="3403434"/>
              <a:ext cx="348545" cy="3347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kern="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700821" y="1895874"/>
              <a:ext cx="348545" cy="3347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kern="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284935" y="2269088"/>
              <a:ext cx="348545" cy="3347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kern="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2101934" y="2639637"/>
            <a:ext cx="348545" cy="334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507149" y="2259942"/>
            <a:ext cx="348545" cy="334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32956" y="1937132"/>
            <a:ext cx="2450370" cy="1794242"/>
            <a:chOff x="3032956" y="1937132"/>
            <a:chExt cx="2450370" cy="1794242"/>
          </a:xfrm>
        </p:grpSpPr>
        <p:sp>
          <p:nvSpPr>
            <p:cNvPr id="169" name="Right Arrow 80"/>
            <p:cNvSpPr/>
            <p:nvPr/>
          </p:nvSpPr>
          <p:spPr>
            <a:xfrm>
              <a:off x="4305968" y="2338099"/>
              <a:ext cx="1177358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Right Arrow 80"/>
            <p:cNvSpPr/>
            <p:nvPr/>
          </p:nvSpPr>
          <p:spPr>
            <a:xfrm>
              <a:off x="4537312" y="1937132"/>
              <a:ext cx="922625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Right Arrow 80"/>
            <p:cNvSpPr/>
            <p:nvPr/>
          </p:nvSpPr>
          <p:spPr>
            <a:xfrm>
              <a:off x="3528256" y="3110814"/>
              <a:ext cx="1938195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Right Arrow 80"/>
            <p:cNvSpPr/>
            <p:nvPr/>
          </p:nvSpPr>
          <p:spPr>
            <a:xfrm>
              <a:off x="3818272" y="2729898"/>
              <a:ext cx="1648179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Right Arrow 80"/>
            <p:cNvSpPr/>
            <p:nvPr/>
          </p:nvSpPr>
          <p:spPr>
            <a:xfrm>
              <a:off x="3032956" y="3491730"/>
              <a:ext cx="2433495" cy="23964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739822" y="34034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071896" y="3029660"/>
            <a:ext cx="348545" cy="334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022359" y="3021678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440524" y="2635642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857735" y="2254789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243278" y="1858220"/>
            <a:ext cx="43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897414" y="188953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518235" y="227111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108571" y="265983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718022" y="305213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537912" y="916493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2000" b="1" u="sng" kern="0" dirty="0">
                <a:solidFill>
                  <a:schemeClr val="accent6">
                    <a:lumMod val="50000"/>
                  </a:schemeClr>
                </a:solidFill>
              </a:rPr>
              <a:t>Reference Sequence</a:t>
            </a:r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-553823" y="2910759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2000" b="1" u="sng" kern="0" dirty="0">
                <a:solidFill>
                  <a:schemeClr val="accent2">
                    <a:lumMod val="50000"/>
                  </a:schemeClr>
                </a:solidFill>
              </a:rPr>
              <a:t>Query Sequence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1293800" y="1367429"/>
            <a:ext cx="443629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60048" y="1666700"/>
            <a:ext cx="0" cy="258769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43508" y="3899582"/>
            <a:ext cx="54474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More book-keeping overhead than other algorithms: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Keep track of H values of two prev. iterations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F and E values from prev. iteration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71606" y="4316093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[2] </a:t>
            </a:r>
            <a:r>
              <a:rPr lang="en-US" sz="1100" i="1" dirty="0"/>
              <a:t>Wozniak</a:t>
            </a:r>
            <a:r>
              <a:rPr lang="en-US" sz="1100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291775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6" y="431800"/>
            <a:ext cx="4546604" cy="1496815"/>
          </a:xfrm>
        </p:spPr>
        <p:txBody>
          <a:bodyPr/>
          <a:lstStyle/>
          <a:p>
            <a:r>
              <a:rPr lang="en-US" sz="3200" dirty="0"/>
              <a:t>Experimental Evaluation: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5118" y="2561109"/>
            <a:ext cx="7221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Smith-Waterman on gem5 w/ SVE</a:t>
            </a:r>
          </a:p>
        </p:txBody>
      </p:sp>
    </p:spTree>
    <p:extLst>
      <p:ext uri="{BB962C8B-B14F-4D97-AF65-F5344CB8AC3E}">
        <p14:creationId xmlns:p14="http://schemas.microsoft.com/office/powerpoint/2010/main" val="381313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4" y="396174"/>
            <a:ext cx="3443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Experimental Setup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8091" y="1213701"/>
            <a:ext cx="641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Gem5 Simulator w/ ARM SVE Simulation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6493"/>
          <a:stretch/>
        </p:blipFill>
        <p:spPr>
          <a:xfrm>
            <a:off x="1432534" y="1797286"/>
            <a:ext cx="6842659" cy="21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5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4" y="396174"/>
            <a:ext cx="3554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Experimental Setup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4356" y="1213701"/>
            <a:ext cx="61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Application: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61056" y="1670753"/>
            <a:ext cx="619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Smith-Waterman – Batch, Sliced, and </a:t>
            </a:r>
            <a:r>
              <a:rPr lang="en-US" sz="2400" dirty="0" err="1"/>
              <a:t>Wavefront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61034" y="2421912"/>
            <a:ext cx="8282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Reference : </a:t>
            </a:r>
          </a:p>
          <a:p>
            <a:pPr lvl="1"/>
            <a:r>
              <a:rPr lang="en-US" sz="2400" dirty="0"/>
              <a:t>	25-400 bps samples from </a:t>
            </a:r>
            <a:r>
              <a:rPr lang="en-US" sz="2400" i="1" dirty="0"/>
              <a:t>E. Coli 536 </a:t>
            </a:r>
            <a:r>
              <a:rPr lang="en-US" sz="2400" dirty="0"/>
              <a:t>Gene (4.9 Mbps)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Query :		</a:t>
            </a:r>
          </a:p>
          <a:p>
            <a:pPr lvl="1"/>
            <a:r>
              <a:rPr lang="en-US" sz="2400" dirty="0"/>
              <a:t>	1000 x 25-400 bps samples through </a:t>
            </a:r>
            <a:r>
              <a:rPr lang="en-US" sz="2400" dirty="0" err="1"/>
              <a:t>WGSim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2458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74" y="396174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Advantage of SVE over Traditional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1328" y="934899"/>
            <a:ext cx="7844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CPU, NEON implementation written in C. SVE hand-written in assembly.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SVE outperforms both CPU and NEON implementations by at least 3x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Batch, Sliced and </a:t>
            </a:r>
            <a:r>
              <a:rPr lang="en-US" dirty="0" err="1"/>
              <a:t>Wavefront</a:t>
            </a:r>
            <a:r>
              <a:rPr lang="en-US" dirty="0"/>
              <a:t> used 32-bit, 16-bit and 64-bit vectors respectively.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5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005074"/>
              </p:ext>
            </p:extLst>
          </p:nvPr>
        </p:nvGraphicFramePr>
        <p:xfrm>
          <a:off x="269401" y="1925964"/>
          <a:ext cx="8462736" cy="2626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423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75" y="396175"/>
            <a:ext cx="47916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2700" kern="0" dirty="0">
                <a:solidFill>
                  <a:sysClr val="windowText" lastClr="000000"/>
                </a:solidFill>
              </a:rPr>
              <a:t>Impact of Handwritten Assembly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2D6484-AF52-4777-AD6A-820692262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993149"/>
              </p:ext>
            </p:extLst>
          </p:nvPr>
        </p:nvGraphicFramePr>
        <p:xfrm>
          <a:off x="457175" y="1427224"/>
          <a:ext cx="8124139" cy="329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174" y="980949"/>
            <a:ext cx="834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Hand-written assembly code of </a:t>
            </a:r>
            <a:r>
              <a:rPr lang="en-US" dirty="0" err="1"/>
              <a:t>Wavefront</a:t>
            </a:r>
            <a:r>
              <a:rPr lang="en-US" dirty="0"/>
              <a:t> Algorithm has 4-6x speedup over C code.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5667" y="3378200"/>
            <a:ext cx="609600" cy="787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78594" y="3200401"/>
            <a:ext cx="661606" cy="965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98927" y="3200401"/>
            <a:ext cx="661606" cy="965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59993" y="3200401"/>
            <a:ext cx="661606" cy="965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74" y="396174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Advantage of SVE over Traditional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74" y="980949"/>
            <a:ext cx="773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SVE reduces the instruction execution significantly compared to CPU or NEON</a:t>
            </a:r>
          </a:p>
        </p:txBody>
      </p:sp>
      <p:graphicFrame>
        <p:nvGraphicFramePr>
          <p:cNvPr id="5" name="Chart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163229"/>
              </p:ext>
            </p:extLst>
          </p:nvPr>
        </p:nvGraphicFramePr>
        <p:xfrm>
          <a:off x="251099" y="1414930"/>
          <a:ext cx="8738897" cy="3570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417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967345"/>
              </p:ext>
            </p:extLst>
          </p:nvPr>
        </p:nvGraphicFramePr>
        <p:xfrm>
          <a:off x="-67375" y="1725287"/>
          <a:ext cx="2945331" cy="274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11552"/>
              </p:ext>
            </p:extLst>
          </p:nvPr>
        </p:nvGraphicFramePr>
        <p:xfrm>
          <a:off x="2877955" y="1725287"/>
          <a:ext cx="2964579" cy="274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865816"/>
              </p:ext>
            </p:extLst>
          </p:nvPr>
        </p:nvGraphicFramePr>
        <p:xfrm>
          <a:off x="5886866" y="1725287"/>
          <a:ext cx="32571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175" y="396175"/>
            <a:ext cx="47564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2700" kern="0" dirty="0">
                <a:solidFill>
                  <a:sysClr val="windowText" lastClr="000000"/>
                </a:solidFill>
              </a:rPr>
              <a:t>Memory Bandwidth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74" y="980949"/>
            <a:ext cx="811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Sliced and </a:t>
            </a:r>
            <a:r>
              <a:rPr lang="en-US" dirty="0" err="1"/>
              <a:t>Wavefront</a:t>
            </a:r>
            <a:r>
              <a:rPr lang="en-US" dirty="0"/>
              <a:t> significantly reduce the memory bandwidth compared to the Batch algorithm</a:t>
            </a:r>
          </a:p>
        </p:txBody>
      </p:sp>
    </p:spTree>
    <p:extLst>
      <p:ext uri="{BB962C8B-B14F-4D97-AF65-F5344CB8AC3E}">
        <p14:creationId xmlns:p14="http://schemas.microsoft.com/office/powerpoint/2010/main" val="292446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6665" y="501292"/>
            <a:ext cx="6842005" cy="870617"/>
            <a:chOff x="1386665" y="501292"/>
            <a:chExt cx="6842005" cy="870617"/>
          </a:xfrm>
        </p:grpSpPr>
        <p:sp>
          <p:nvSpPr>
            <p:cNvPr id="39" name="Rectangle 38"/>
            <p:cNvSpPr/>
            <p:nvPr/>
          </p:nvSpPr>
          <p:spPr>
            <a:xfrm>
              <a:off x="3557772" y="540602"/>
              <a:ext cx="1407284" cy="734786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Read/Extract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Sequences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129684" y="501292"/>
              <a:ext cx="3098986" cy="870617"/>
            </a:xfrm>
            <a:prstGeom prst="roundRect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57175" indent="-257175"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 panose="020F0502020204030204"/>
                </a:rPr>
                <a:t>Reading fragment samples of whole genome</a:t>
              </a:r>
            </a:p>
            <a:p>
              <a:pPr marL="257175" indent="-257175"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 panose="020F0502020204030204"/>
                </a:rPr>
                <a:t>Signal/Image processing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657410" y="773771"/>
              <a:ext cx="592971" cy="187913"/>
            </a:xfrm>
            <a:prstGeom prst="line">
              <a:avLst/>
            </a:prstGeom>
            <a:noFill/>
            <a:ln w="76200" cap="flat" cmpd="sng" algn="ctr">
              <a:solidFill>
                <a:srgbClr val="F7964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2250381" y="884254"/>
              <a:ext cx="592971" cy="179824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 flipV="1">
              <a:off x="1685569" y="1027854"/>
              <a:ext cx="689853" cy="51481"/>
            </a:xfrm>
            <a:prstGeom prst="line">
              <a:avLst/>
            </a:prstGeom>
            <a:noFill/>
            <a:ln w="762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 flipV="1">
              <a:off x="1386665" y="642314"/>
              <a:ext cx="901700" cy="285750"/>
            </a:xfrm>
            <a:prstGeom prst="line">
              <a:avLst/>
            </a:prstGeom>
            <a:noFill/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2437225" y="661281"/>
              <a:ext cx="199234" cy="246714"/>
            </a:xfrm>
            <a:prstGeom prst="line">
              <a:avLst/>
            </a:prstGeom>
            <a:noFill/>
            <a:ln w="762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1249857" y="3601415"/>
            <a:ext cx="6978813" cy="1179237"/>
            <a:chOff x="1249857" y="3601415"/>
            <a:chExt cx="6978813" cy="1179237"/>
          </a:xfrm>
        </p:grpSpPr>
        <p:sp>
          <p:nvSpPr>
            <p:cNvPr id="42" name="Rectangle 41"/>
            <p:cNvSpPr/>
            <p:nvPr/>
          </p:nvSpPr>
          <p:spPr>
            <a:xfrm>
              <a:off x="3557772" y="3974570"/>
              <a:ext cx="1407284" cy="734786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solidFill>
                <a:srgbClr val="F7964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Analysis</a:t>
              </a:r>
            </a:p>
          </p:txBody>
        </p:sp>
        <p:sp>
          <p:nvSpPr>
            <p:cNvPr id="45" name="Right Arrow 44"/>
            <p:cNvSpPr/>
            <p:nvPr/>
          </p:nvSpPr>
          <p:spPr>
            <a:xfrm rot="5400000">
              <a:off x="4109311" y="3327917"/>
              <a:ext cx="327669" cy="874665"/>
            </a:xfrm>
            <a:prstGeom prst="rightArrow">
              <a:avLst/>
            </a:prstGeom>
            <a:solidFill>
              <a:srgbClr val="8064A2"/>
            </a:solidFill>
            <a:ln w="12700" cap="flat" cmpd="sng" algn="ctr">
              <a:solidFill>
                <a:srgbClr val="8064A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129684" y="3910035"/>
              <a:ext cx="3098986" cy="870617"/>
            </a:xfrm>
            <a:prstGeom prst="roundRect">
              <a:avLst/>
            </a:prstGeom>
            <a:solidFill>
              <a:srgbClr val="F79646">
                <a:lumMod val="20000"/>
                <a:lumOff val="80000"/>
              </a:srgbClr>
            </a:solidFill>
            <a:ln w="12700" cap="flat" cmpd="sng" algn="ctr">
              <a:solidFill>
                <a:srgbClr val="F7964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14313" indent="-214313"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 panose="020F0502020204030204"/>
                </a:rPr>
                <a:t>Identifying gene variants and abnormalities</a:t>
              </a:r>
            </a:p>
            <a:p>
              <a:pPr marL="214313" indent="-214313"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 panose="020F0502020204030204"/>
                </a:rPr>
                <a:t>Pattern matching, HMM, DNN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1249857" y="4259970"/>
              <a:ext cx="704039" cy="1"/>
            </a:xfrm>
            <a:prstGeom prst="line">
              <a:avLst/>
            </a:prstGeom>
            <a:noFill/>
            <a:ln w="130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sp>
          <p:nvSpPr>
            <p:cNvPr id="63" name="Line Callout 1 62"/>
            <p:cNvSpPr/>
            <p:nvPr/>
          </p:nvSpPr>
          <p:spPr>
            <a:xfrm>
              <a:off x="2189437" y="3890188"/>
              <a:ext cx="916427" cy="539834"/>
            </a:xfrm>
            <a:prstGeom prst="borderCallout1">
              <a:avLst>
                <a:gd name="adj1" fmla="val 43646"/>
                <a:gd name="adj2" fmla="val -7485"/>
                <a:gd name="adj3" fmla="val 70135"/>
                <a:gd name="adj4" fmla="val -55669"/>
              </a:avLst>
            </a:prstGeom>
            <a:solidFill>
              <a:srgbClr val="F79646">
                <a:lumMod val="20000"/>
                <a:lumOff val="80000"/>
              </a:srgbClr>
            </a:solidFill>
            <a:ln w="12700" cap="flat" cmpd="sng" algn="ctr">
              <a:solidFill>
                <a:srgbClr val="F7964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538692" y="4192249"/>
              <a:ext cx="281056" cy="14814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65" name="Picture 8" descr="https://static-secure.guim.co.uk/sys-images/Guardian/Pix/pictures/2015/1/1/1420151577800/Pancreatic-cancer-cells-0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175" y="3894496"/>
              <a:ext cx="895338" cy="537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192034" y="1313729"/>
            <a:ext cx="7036636" cy="1186340"/>
            <a:chOff x="1192034" y="1313729"/>
            <a:chExt cx="7036636" cy="1186340"/>
          </a:xfrm>
        </p:grpSpPr>
        <p:sp>
          <p:nvSpPr>
            <p:cNvPr id="36" name="Rounded Rectangle 35"/>
            <p:cNvSpPr/>
            <p:nvPr/>
          </p:nvSpPr>
          <p:spPr>
            <a:xfrm>
              <a:off x="2411487" y="1851836"/>
              <a:ext cx="162899" cy="518913"/>
            </a:xfrm>
            <a:prstGeom prst="roundRect">
              <a:avLst/>
            </a:prstGeom>
            <a:solidFill>
              <a:srgbClr val="EEEC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943374" y="2005046"/>
              <a:ext cx="258245" cy="365704"/>
            </a:xfrm>
            <a:prstGeom prst="roundRect">
              <a:avLst/>
            </a:prstGeom>
            <a:solidFill>
              <a:srgbClr val="EEEC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93844" y="1827475"/>
              <a:ext cx="287757" cy="437073"/>
            </a:xfrm>
            <a:prstGeom prst="roundRect">
              <a:avLst/>
            </a:prstGeom>
            <a:solidFill>
              <a:srgbClr val="EEEC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57772" y="1667714"/>
              <a:ext cx="1407284" cy="734786"/>
            </a:xfrm>
            <a:prstGeom prst="rect">
              <a:avLst/>
            </a:prstGeom>
            <a:solidFill>
              <a:srgbClr val="9BBB59"/>
            </a:solidFill>
            <a:ln w="12700" cap="flat" cmpd="sng" algn="ctr">
              <a:solidFill>
                <a:srgbClr val="9BBB5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Sequence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Alignment</a:t>
              </a:r>
            </a:p>
          </p:txBody>
        </p:sp>
        <p:sp>
          <p:nvSpPr>
            <p:cNvPr id="43" name="Right Arrow 42"/>
            <p:cNvSpPr/>
            <p:nvPr/>
          </p:nvSpPr>
          <p:spPr>
            <a:xfrm rot="5400000">
              <a:off x="4109311" y="1040231"/>
              <a:ext cx="327669" cy="874665"/>
            </a:xfrm>
            <a:prstGeom prst="rightArrow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29684" y="1629452"/>
              <a:ext cx="3098986" cy="870617"/>
            </a:xfrm>
            <a:prstGeom prst="round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 cap="flat" cmpd="sng" algn="ctr">
              <a:solidFill>
                <a:srgbClr val="9BBB59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57175" indent="-257175"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 panose="020F0502020204030204"/>
                </a:rPr>
                <a:t>Matching overlaps across multiple sequences</a:t>
              </a:r>
            </a:p>
            <a:p>
              <a:pPr marL="257175" indent="-257175"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 panose="020F0502020204030204"/>
                </a:rPr>
                <a:t>Dynamic vs heuristic algorithm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121188" y="1945110"/>
              <a:ext cx="630954" cy="0"/>
            </a:xfrm>
            <a:prstGeom prst="line">
              <a:avLst/>
            </a:prstGeom>
            <a:noFill/>
            <a:ln w="76200" cap="flat" cmpd="sng" algn="ctr">
              <a:solidFill>
                <a:srgbClr val="F7964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>
              <a:off x="1962394" y="2264548"/>
              <a:ext cx="592971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2443574" y="2103795"/>
              <a:ext cx="469592" cy="0"/>
            </a:xfrm>
            <a:prstGeom prst="line">
              <a:avLst/>
            </a:prstGeom>
            <a:noFill/>
            <a:ln w="762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flipV="1">
              <a:off x="1229848" y="2103795"/>
              <a:ext cx="939683" cy="18966"/>
            </a:xfrm>
            <a:prstGeom prst="line">
              <a:avLst/>
            </a:prstGeom>
            <a:noFill/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>
              <a:off x="1593844" y="1945110"/>
              <a:ext cx="287757" cy="0"/>
            </a:xfrm>
            <a:prstGeom prst="line">
              <a:avLst/>
            </a:prstGeom>
            <a:noFill/>
            <a:ln w="762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>
            <a:xfrm>
              <a:off x="1192034" y="1708319"/>
              <a:ext cx="1913830" cy="0"/>
            </a:xfrm>
            <a:prstGeom prst="line">
              <a:avLst/>
            </a:prstGeom>
            <a:noFill/>
            <a:ln w="76200" cap="flat" cmpd="sng" algn="ctr">
              <a:solidFill>
                <a:srgbClr val="C0504D"/>
              </a:solidFill>
              <a:prstDash val="solid"/>
              <a:miter lim="800000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1538692" y="1363257"/>
              <a:ext cx="1595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504D"/>
                  </a:solidFill>
                  <a:latin typeface="Calibri" panose="020F0502020204030204"/>
                </a:rPr>
                <a:t>reference gene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33246" y="2447987"/>
            <a:ext cx="6995424" cy="1201899"/>
            <a:chOff x="1233246" y="2447987"/>
            <a:chExt cx="6995424" cy="1201899"/>
          </a:xfrm>
        </p:grpSpPr>
        <p:sp>
          <p:nvSpPr>
            <p:cNvPr id="41" name="Rectangle 40"/>
            <p:cNvSpPr/>
            <p:nvPr/>
          </p:nvSpPr>
          <p:spPr>
            <a:xfrm>
              <a:off x="3557772" y="2821142"/>
              <a:ext cx="1407284" cy="734786"/>
            </a:xfrm>
            <a:prstGeom prst="rect">
              <a:avLst/>
            </a:prstGeom>
            <a:solidFill>
              <a:srgbClr val="8064A2"/>
            </a:solidFill>
            <a:ln w="12700" cap="flat" cmpd="sng" algn="ctr">
              <a:solidFill>
                <a:srgbClr val="8064A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</a:rPr>
                <a:t>Assembly</a:t>
              </a:r>
            </a:p>
          </p:txBody>
        </p:sp>
        <p:sp>
          <p:nvSpPr>
            <p:cNvPr id="44" name="Right Arrow 43"/>
            <p:cNvSpPr/>
            <p:nvPr/>
          </p:nvSpPr>
          <p:spPr>
            <a:xfrm rot="5400000">
              <a:off x="4109311" y="2174489"/>
              <a:ext cx="327669" cy="874665"/>
            </a:xfrm>
            <a:prstGeom prst="rightArrow">
              <a:avLst/>
            </a:prstGeom>
            <a:solidFill>
              <a:srgbClr val="9BBB59"/>
            </a:solidFill>
            <a:ln w="12700" cap="flat" cmpd="sng" algn="ctr">
              <a:solidFill>
                <a:srgbClr val="9BBB5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129684" y="2779269"/>
              <a:ext cx="3098986" cy="870617"/>
            </a:xfrm>
            <a:prstGeom prst="roundRect">
              <a:avLst/>
            </a:prstGeom>
            <a:solidFill>
              <a:srgbClr val="8064A2">
                <a:lumMod val="20000"/>
                <a:lumOff val="80000"/>
              </a:srgbClr>
            </a:solidFill>
            <a:ln w="12700" cap="flat" cmpd="sng" algn="ctr">
              <a:solidFill>
                <a:srgbClr val="8064A2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57175" indent="-257175"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 panose="020F0502020204030204"/>
                </a:rPr>
                <a:t>Reconstructing the original sequence</a:t>
              </a:r>
            </a:p>
            <a:p>
              <a:pPr marL="257175" indent="-257175"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 panose="020F0502020204030204"/>
                </a:rPr>
                <a:t>de-novo vs mapping assembly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1301072" y="2978081"/>
              <a:ext cx="1728593" cy="18967"/>
            </a:xfrm>
            <a:prstGeom prst="line">
              <a:avLst/>
            </a:prstGeom>
            <a:noFill/>
            <a:ln w="130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1233246" y="2996135"/>
              <a:ext cx="1796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9933"/>
                  </a:solidFill>
                  <a:latin typeface="Calibri" panose="020F0502020204030204"/>
                </a:rPr>
                <a:t>reconstructed </a:t>
              </a:r>
            </a:p>
            <a:p>
              <a:pPr algn="r"/>
              <a:r>
                <a:rPr lang="en-US" dirty="0">
                  <a:solidFill>
                    <a:srgbClr val="FF9933"/>
                  </a:solidFill>
                  <a:latin typeface="Calibri" panose="020F0502020204030204"/>
                </a:rPr>
                <a:t>sequence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1756" y="71053"/>
            <a:ext cx="472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Whole Genome Sequencing Pipeline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236" y="681778"/>
            <a:ext cx="936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10-20k in length </a:t>
            </a:r>
          </a:p>
        </p:txBody>
      </p:sp>
      <p:pic>
        <p:nvPicPr>
          <p:cNvPr id="62" name="Picture 6" descr="https://coloringlabs.com/wp-content/uploads/2016/03/magnifying-glass-art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1916" flipH="1">
            <a:off x="1495011" y="3949162"/>
            <a:ext cx="697709" cy="93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3344125" y="1554935"/>
            <a:ext cx="5053527" cy="1035042"/>
          </a:xfrm>
          <a:prstGeom prst="rect">
            <a:avLst/>
          </a:prstGeom>
          <a:noFill/>
          <a:ln w="76200" cap="flat" cmpd="sng" algn="ctr">
            <a:solidFill>
              <a:srgbClr val="C0504D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51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75" y="396175"/>
            <a:ext cx="54954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2700" kern="0" dirty="0">
                <a:solidFill>
                  <a:sysClr val="windowText" lastClr="000000"/>
                </a:solidFill>
              </a:rPr>
              <a:t>Vector Scaling of Different Algorithms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882187-E91C-42C0-917C-00557D560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179508"/>
              </p:ext>
            </p:extLst>
          </p:nvPr>
        </p:nvGraphicFramePr>
        <p:xfrm>
          <a:off x="99230" y="1829663"/>
          <a:ext cx="4437602" cy="3041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4B8F80-6E14-4292-8651-97D9D4DA78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843886"/>
              </p:ext>
            </p:extLst>
          </p:nvPr>
        </p:nvGraphicFramePr>
        <p:xfrm>
          <a:off x="4615962" y="1829663"/>
          <a:ext cx="4323302" cy="3041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897" y="934959"/>
            <a:ext cx="848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Batch and Sliced show marginal improvement with increasing vector length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Difficult to keep up with increased memory demand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Need to resolve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582402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605DEB-8283-4E6A-BE41-2CA34058A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12314"/>
              </p:ext>
            </p:extLst>
          </p:nvPr>
        </p:nvGraphicFramePr>
        <p:xfrm>
          <a:off x="617936" y="880923"/>
          <a:ext cx="8282224" cy="315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rrow: Left-Right 4"/>
          <p:cNvSpPr/>
          <p:nvPr/>
        </p:nvSpPr>
        <p:spPr>
          <a:xfrm>
            <a:off x="3429000" y="3111712"/>
            <a:ext cx="3460446" cy="2939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/>
          <p:cNvSpPr/>
          <p:nvPr/>
        </p:nvSpPr>
        <p:spPr>
          <a:xfrm>
            <a:off x="6889446" y="3089160"/>
            <a:ext cx="1721154" cy="342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/>
          <p:cNvSpPr/>
          <p:nvPr/>
        </p:nvSpPr>
        <p:spPr>
          <a:xfrm flipH="1">
            <a:off x="1696720" y="3087220"/>
            <a:ext cx="165338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1795" y="2817991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9913" y="281799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5072" y="2817991"/>
            <a:ext cx="71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775" y="355381"/>
            <a:ext cx="8276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2700" kern="0" dirty="0">
                <a:solidFill>
                  <a:sysClr val="windowText" lastClr="000000"/>
                </a:solidFill>
              </a:rPr>
              <a:t>Fixed HW Options: Batch vs Sliced vs Waveform @512-bit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936" y="3978275"/>
            <a:ext cx="2438771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Batch </a:t>
            </a: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Low overhead.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Poor scaling.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Fastest for short seq.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5027" y="4145980"/>
            <a:ext cx="2725874" cy="86177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/>
              <a:t>Waveform </a:t>
            </a: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Efficient use of vector Lanes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Fastest for medium seq.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45051" y="3930536"/>
            <a:ext cx="2074927" cy="107721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u="sng" dirty="0"/>
              <a:t>Sliced </a:t>
            </a: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High overhead.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Execution bypassing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Fastest for long seq.</a:t>
            </a:r>
          </a:p>
        </p:txBody>
      </p:sp>
    </p:spTree>
    <p:extLst>
      <p:ext uri="{BB962C8B-B14F-4D97-AF65-F5344CB8AC3E}">
        <p14:creationId xmlns:p14="http://schemas.microsoft.com/office/powerpoint/2010/main" val="3076998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75" y="396175"/>
            <a:ext cx="549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HW with Variable Vector 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75" y="1174336"/>
            <a:ext cx="7939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100" dirty="0"/>
              <a:t>Given freedom to choose the hardware for each sequence length, we can establish a set of optimal algorithm-hardware pair.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24005"/>
              </p:ext>
            </p:extLst>
          </p:nvPr>
        </p:nvGraphicFramePr>
        <p:xfrm>
          <a:off x="237896" y="2106386"/>
          <a:ext cx="8580789" cy="188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3410">
                  <a:extLst>
                    <a:ext uri="{9D8B030D-6E8A-4147-A177-3AD203B41FA5}">
                      <a16:colId xmlns:a16="http://schemas.microsoft.com/office/drawing/2014/main" val="2358511268"/>
                    </a:ext>
                  </a:extLst>
                </a:gridCol>
                <a:gridCol w="1919763">
                  <a:extLst>
                    <a:ext uri="{9D8B030D-6E8A-4147-A177-3AD203B41FA5}">
                      <a16:colId xmlns:a16="http://schemas.microsoft.com/office/drawing/2014/main" val="438222073"/>
                    </a:ext>
                  </a:extLst>
                </a:gridCol>
                <a:gridCol w="2268808">
                  <a:extLst>
                    <a:ext uri="{9D8B030D-6E8A-4147-A177-3AD203B41FA5}">
                      <a16:colId xmlns:a16="http://schemas.microsoft.com/office/drawing/2014/main" val="2259094219"/>
                    </a:ext>
                  </a:extLst>
                </a:gridCol>
                <a:gridCol w="2268808">
                  <a:extLst>
                    <a:ext uri="{9D8B030D-6E8A-4147-A177-3AD203B41FA5}">
                      <a16:colId xmlns:a16="http://schemas.microsoft.com/office/drawing/2014/main" val="2655128107"/>
                    </a:ext>
                  </a:extLst>
                </a:gridCol>
              </a:tblGrid>
              <a:tr h="6617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Vector</a:t>
                      </a:r>
                      <a:r>
                        <a:rPr lang="en-US" sz="2000" baseline="0" dirty="0"/>
                        <a:t> Length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Speedup Over </a:t>
                      </a:r>
                    </a:p>
                    <a:p>
                      <a:pPr algn="ctr"/>
                      <a:r>
                        <a:rPr lang="en-US" sz="2000" dirty="0"/>
                        <a:t>512-bit </a:t>
                      </a:r>
                      <a:r>
                        <a:rPr lang="en-US" sz="2000" dirty="0" err="1"/>
                        <a:t>Wavefront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915185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 50 bps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Batch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128-bit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2.77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35781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50-100 bps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Wavefront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1024-bit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276859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100-400 bps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Sliced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256-bit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1.23-3.06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84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814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74" y="396174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110" y="1098136"/>
            <a:ext cx="759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Smith-Waterman on SVE: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1176" y="1550067"/>
            <a:ext cx="6985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en-US" sz="2000" b="1" dirty="0">
                <a:solidFill>
                  <a:schemeClr val="accent6"/>
                </a:solidFill>
              </a:rPr>
              <a:t> Select Optimal Vector Length &amp; Algorithm depending on Input 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en-US" sz="2000" b="1" dirty="0">
                <a:solidFill>
                  <a:schemeClr val="accent6"/>
                </a:solidFill>
              </a:rPr>
              <a:t>Lower Instruction Footprint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109" y="2660754"/>
            <a:ext cx="8274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Improvements to memory controller can lead to improved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Wavefront</a:t>
            </a:r>
            <a:r>
              <a:rPr lang="en-US" sz="2000" dirty="0"/>
              <a:t> algorithm use 64-bit vectors due to limitations on gather-scatter instruction addressing.</a:t>
            </a:r>
          </a:p>
        </p:txBody>
      </p:sp>
    </p:spTree>
    <p:extLst>
      <p:ext uri="{BB962C8B-B14F-4D97-AF65-F5344CB8AC3E}">
        <p14:creationId xmlns:p14="http://schemas.microsoft.com/office/powerpoint/2010/main" val="2139567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74" y="396174"/>
            <a:ext cx="2698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Key 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623" y="980949"/>
            <a:ext cx="84843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Smith TF, Waterman MS, “</a:t>
            </a:r>
            <a:r>
              <a:rPr lang="en-US" sz="1400" i="1" dirty="0"/>
              <a:t>Identification of common molecular subsequences</a:t>
            </a:r>
            <a:r>
              <a:rPr lang="en-US" sz="1400" dirty="0"/>
              <a:t>” J </a:t>
            </a:r>
            <a:r>
              <a:rPr lang="en-US" sz="1400" dirty="0" err="1"/>
              <a:t>Mol</a:t>
            </a:r>
            <a:r>
              <a:rPr lang="en-US" sz="1400" dirty="0"/>
              <a:t> </a:t>
            </a:r>
            <a:r>
              <a:rPr lang="en-US" sz="1400" dirty="0" err="1"/>
              <a:t>Biol</a:t>
            </a:r>
            <a:r>
              <a:rPr lang="en-US" sz="1400" dirty="0"/>
              <a:t> 147</a:t>
            </a:r>
          </a:p>
          <a:p>
            <a:endParaRPr lang="en-US" sz="1400" dirty="0"/>
          </a:p>
          <a:p>
            <a:r>
              <a:rPr lang="en-US" sz="1400" dirty="0"/>
              <a:t>[2] Wozniak A. “</a:t>
            </a:r>
            <a:r>
              <a:rPr lang="en-US" sz="1400" i="1" dirty="0"/>
              <a:t>Using video-oriented instructions to speed up sequence comparison</a:t>
            </a:r>
            <a:r>
              <a:rPr lang="en-US" sz="1400" dirty="0"/>
              <a:t>” </a:t>
            </a:r>
            <a:r>
              <a:rPr lang="en-US" sz="1400" dirty="0" err="1"/>
              <a:t>Comput</a:t>
            </a:r>
            <a:r>
              <a:rPr lang="en-US" sz="1400" dirty="0"/>
              <a:t> </a:t>
            </a:r>
            <a:r>
              <a:rPr lang="en-US" sz="1400" dirty="0" err="1"/>
              <a:t>Appl</a:t>
            </a:r>
            <a:r>
              <a:rPr lang="en-US" sz="1400" dirty="0"/>
              <a:t> </a:t>
            </a:r>
            <a:r>
              <a:rPr lang="en-US" sz="1400" dirty="0" err="1"/>
              <a:t>Biosci</a:t>
            </a:r>
            <a:r>
              <a:rPr lang="en-US" sz="1400" dirty="0"/>
              <a:t>. 1997</a:t>
            </a:r>
          </a:p>
          <a:p>
            <a:endParaRPr lang="en-US" sz="1400" dirty="0"/>
          </a:p>
          <a:p>
            <a:r>
              <a:rPr lang="en-US" sz="1400" dirty="0"/>
              <a:t>[3] Farrar M, “</a:t>
            </a:r>
            <a:r>
              <a:rPr lang="en-US" sz="1400" i="1" dirty="0"/>
              <a:t>Striped Smith-Waterman speeds database searches six times over other SIMD implementations</a:t>
            </a:r>
            <a:r>
              <a:rPr lang="en-US" sz="1400" dirty="0"/>
              <a:t>” Bioinformatics, Vol 23, Issue 2, 15 January 2007</a:t>
            </a:r>
          </a:p>
          <a:p>
            <a:endParaRPr lang="en-US" sz="1400" dirty="0"/>
          </a:p>
          <a:p>
            <a:r>
              <a:rPr lang="en-US" sz="1400" dirty="0"/>
              <a:t>[4] </a:t>
            </a:r>
            <a:r>
              <a:rPr lang="en-US" sz="1400" dirty="0" err="1"/>
              <a:t>Rognes</a:t>
            </a:r>
            <a:r>
              <a:rPr lang="en-US" sz="1400" dirty="0"/>
              <a:t> T, “</a:t>
            </a:r>
            <a:r>
              <a:rPr lang="en-US" sz="1400" i="1" dirty="0"/>
              <a:t>Faster Smith-Waterman database searches with inter-sequence SIMD parallelization</a:t>
            </a:r>
            <a:r>
              <a:rPr lang="en-US" sz="1400" dirty="0"/>
              <a:t>” Bioinformatics 2011</a:t>
            </a:r>
          </a:p>
          <a:p>
            <a:endParaRPr lang="en-US" sz="1400" dirty="0"/>
          </a:p>
          <a:p>
            <a:r>
              <a:rPr lang="en-US" sz="1400" dirty="0"/>
              <a:t>[5] Zhao M, Lee W, Garrison E., Marth G. “</a:t>
            </a:r>
            <a:r>
              <a:rPr lang="en-US" sz="1400" i="1" dirty="0"/>
              <a:t>SSW Library: An SIMD Smith-Waterman C/C++ Library for Use in Genomic Applications</a:t>
            </a:r>
            <a:r>
              <a:rPr lang="en-US" sz="1400" dirty="0"/>
              <a:t>”</a:t>
            </a:r>
          </a:p>
          <a:p>
            <a:endParaRPr lang="en-US" sz="1400" dirty="0"/>
          </a:p>
          <a:p>
            <a:r>
              <a:rPr lang="en-US" sz="1400" dirty="0"/>
              <a:t>[6] Li H, Durbin R. “</a:t>
            </a:r>
            <a:r>
              <a:rPr lang="en-US" sz="1400" i="1" dirty="0"/>
              <a:t>Fast and accurate short read alignment with Burrows-Wheeler transform</a:t>
            </a:r>
            <a:r>
              <a:rPr lang="en-US" sz="1400" dirty="0"/>
              <a:t>” Bioinformatics 25</a:t>
            </a:r>
          </a:p>
          <a:p>
            <a:endParaRPr lang="en-US" sz="1400" dirty="0"/>
          </a:p>
          <a:p>
            <a:r>
              <a:rPr lang="en-US" sz="1400" dirty="0"/>
              <a:t>[7] </a:t>
            </a:r>
            <a:r>
              <a:rPr lang="en-US" sz="1400" dirty="0" err="1"/>
              <a:t>Steinfadt</a:t>
            </a:r>
            <a:r>
              <a:rPr lang="en-US" sz="1400" dirty="0"/>
              <a:t> S. “</a:t>
            </a:r>
            <a:r>
              <a:rPr lang="en-US" sz="1400" i="1" dirty="0"/>
              <a:t>SWAMPT+: Enhanced Smith-Waterman Search for Parallel Models</a:t>
            </a:r>
            <a:r>
              <a:rPr lang="en-US" sz="1400" dirty="0"/>
              <a:t>”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5007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0746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537" y="1701801"/>
            <a:ext cx="4546604" cy="226814"/>
          </a:xfrm>
        </p:spPr>
        <p:txBody>
          <a:bodyPr/>
          <a:lstStyle/>
          <a:p>
            <a:r>
              <a:rPr lang="en-US" sz="3200" dirty="0"/>
              <a:t>Target Architecture: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182" y="2413489"/>
            <a:ext cx="7958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Scalable Vector Extension (SVE)</a:t>
            </a:r>
          </a:p>
        </p:txBody>
      </p:sp>
    </p:spTree>
    <p:extLst>
      <p:ext uri="{BB962C8B-B14F-4D97-AF65-F5344CB8AC3E}">
        <p14:creationId xmlns:p14="http://schemas.microsoft.com/office/powerpoint/2010/main" val="78013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4" y="396174"/>
            <a:ext cx="6539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ARM’s Scalable Vector Extension (SVE)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127359"/>
            <a:ext cx="80578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Designed to complement existing SIMD architecture (NEON)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Scalable Vector Length (128 - 2048-bits)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Per-lane Predication (32 SIMD Reg. + 16 Predicate Reg.)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Gather-load and scatter-store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Horizontal vector operations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7158" y="3886866"/>
            <a:ext cx="4495292" cy="522065"/>
            <a:chOff x="2407158" y="3886866"/>
            <a:chExt cx="4495292" cy="522065"/>
          </a:xfrm>
        </p:grpSpPr>
        <p:sp>
          <p:nvSpPr>
            <p:cNvPr id="2" name="Right Arrow 1"/>
            <p:cNvSpPr/>
            <p:nvPr/>
          </p:nvSpPr>
          <p:spPr>
            <a:xfrm>
              <a:off x="2407158" y="3905582"/>
              <a:ext cx="978408" cy="484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44900" y="3886866"/>
              <a:ext cx="3257550" cy="52206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Vector Length Agnostic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8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4" y="396174"/>
            <a:ext cx="6539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ARM’s Scalable Vector Extension (SVE)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74" y="1241533"/>
            <a:ext cx="7810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Genomic sequences are sampled at different lengths depending on the device used for sampling: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Illumina </a:t>
            </a:r>
            <a:r>
              <a:rPr lang="en-US" sz="2400" dirty="0" err="1"/>
              <a:t>HiSeq</a:t>
            </a:r>
            <a:r>
              <a:rPr lang="en-US" sz="2400" dirty="0"/>
              <a:t> System:    30-300 bps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Sanger 3730xl: 			400-900 bps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DNA-Sequencers from Flickr 570809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64" y="2477688"/>
            <a:ext cx="2482850" cy="169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09186" y="2933700"/>
            <a:ext cx="5551622" cy="1300449"/>
            <a:chOff x="509186" y="2933700"/>
            <a:chExt cx="5551622" cy="1300449"/>
          </a:xfrm>
        </p:grpSpPr>
        <p:sp>
          <p:nvSpPr>
            <p:cNvPr id="2" name="Right Arrow 1"/>
            <p:cNvSpPr/>
            <p:nvPr/>
          </p:nvSpPr>
          <p:spPr>
            <a:xfrm>
              <a:off x="509186" y="2947385"/>
              <a:ext cx="1368933" cy="108470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24075" y="2933700"/>
              <a:ext cx="3936733" cy="1300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Vector-Length Agnostic Code can be used to </a:t>
              </a:r>
              <a:r>
                <a:rPr lang="en-US" sz="2000" b="1" dirty="0"/>
                <a:t>Dynamically Choose the Optimal SIMD 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537" y="1701801"/>
            <a:ext cx="4546604" cy="226814"/>
          </a:xfrm>
        </p:spPr>
        <p:txBody>
          <a:bodyPr/>
          <a:lstStyle/>
          <a:p>
            <a:r>
              <a:rPr lang="en-US" sz="3200" dirty="0"/>
              <a:t>Target Algorithm: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0432" y="2165839"/>
            <a:ext cx="79586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Smith-Waterman </a:t>
            </a:r>
          </a:p>
          <a:p>
            <a:r>
              <a:rPr lang="en-US" sz="4000" dirty="0"/>
              <a:t>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302364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57174" y="396174"/>
            <a:ext cx="4795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Smith-Waterman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3489" y="1130635"/>
            <a:ext cx="61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sequence alignment algorithm developed in 1981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28084" y="1734841"/>
            <a:ext cx="2114233" cy="1024671"/>
            <a:chOff x="2028084" y="1734841"/>
            <a:chExt cx="2114233" cy="1024671"/>
          </a:xfrm>
        </p:grpSpPr>
        <p:sp>
          <p:nvSpPr>
            <p:cNvPr id="3" name="Rectangle 2"/>
            <p:cNvSpPr/>
            <p:nvPr/>
          </p:nvSpPr>
          <p:spPr>
            <a:xfrm>
              <a:off x="2028084" y="1734841"/>
              <a:ext cx="21142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Reference Sequence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089837" y="2133909"/>
              <a:ext cx="1990725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146861" y="2390180"/>
              <a:ext cx="17486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Query Sequence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2321326" y="2320330"/>
              <a:ext cx="139969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4485217" y="2020074"/>
            <a:ext cx="1003300" cy="4399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0800000">
            <a:off x="4485217" y="3466160"/>
            <a:ext cx="1003300" cy="4399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102136" y="202007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2136" y="342853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20977" y="3430394"/>
            <a:ext cx="2200602" cy="806685"/>
            <a:chOff x="2020977" y="3430394"/>
            <a:chExt cx="2200602" cy="806685"/>
          </a:xfrm>
        </p:grpSpPr>
        <p:sp>
          <p:nvSpPr>
            <p:cNvPr id="50" name="Flowchart: Data 49"/>
            <p:cNvSpPr/>
            <p:nvPr/>
          </p:nvSpPr>
          <p:spPr>
            <a:xfrm>
              <a:off x="2612782" y="3430394"/>
              <a:ext cx="773279" cy="44516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4952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952"/>
                <a:gd name="connsiteY0" fmla="*/ 10000 h 10000"/>
                <a:gd name="connsiteX1" fmla="*/ 4952 w 12952"/>
                <a:gd name="connsiteY1" fmla="*/ 0 h 10000"/>
                <a:gd name="connsiteX2" fmla="*/ 12952 w 12952"/>
                <a:gd name="connsiteY2" fmla="*/ 0 h 10000"/>
                <a:gd name="connsiteX3" fmla="*/ 8000 w 12952"/>
                <a:gd name="connsiteY3" fmla="*/ 10000 h 10000"/>
                <a:gd name="connsiteX4" fmla="*/ 0 w 12952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2" h="10000">
                  <a:moveTo>
                    <a:pt x="0" y="10000"/>
                  </a:moveTo>
                  <a:lnTo>
                    <a:pt x="4952" y="0"/>
                  </a:lnTo>
                  <a:lnTo>
                    <a:pt x="12952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644829" y="3518862"/>
              <a:ext cx="1042924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390571" y="3743852"/>
              <a:ext cx="1351814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020977" y="3929302"/>
              <a:ext cx="22006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Alignment Location &amp; Score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10767" y="1410047"/>
            <a:ext cx="2419350" cy="2827032"/>
            <a:chOff x="5710767" y="1410047"/>
            <a:chExt cx="2419350" cy="2827032"/>
          </a:xfrm>
        </p:grpSpPr>
        <p:sp>
          <p:nvSpPr>
            <p:cNvPr id="40" name="Rounded Rectangle 39"/>
            <p:cNvSpPr/>
            <p:nvPr/>
          </p:nvSpPr>
          <p:spPr>
            <a:xfrm>
              <a:off x="5893172" y="1885355"/>
              <a:ext cx="2011939" cy="709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Scoring Matrix Construction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893172" y="3331442"/>
              <a:ext cx="2011939" cy="70939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Matrix Backtracking</a:t>
              </a:r>
            </a:p>
          </p:txBody>
        </p:sp>
        <p:sp>
          <p:nvSpPr>
            <p:cNvPr id="59" name="Right Arrow 58"/>
            <p:cNvSpPr/>
            <p:nvPr/>
          </p:nvSpPr>
          <p:spPr>
            <a:xfrm rot="5400000">
              <a:off x="6615817" y="2637206"/>
              <a:ext cx="566648" cy="65177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710767" y="1763287"/>
              <a:ext cx="2419350" cy="2473792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04409" y="1410047"/>
              <a:ext cx="18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Smith-Waterman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88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18823"/>
              </p:ext>
            </p:extLst>
          </p:nvPr>
        </p:nvGraphicFramePr>
        <p:xfrm>
          <a:off x="1397141" y="1834956"/>
          <a:ext cx="301597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08">
                  <a:extLst>
                    <a:ext uri="{9D8B030D-6E8A-4147-A177-3AD203B41FA5}">
                      <a16:colId xmlns:a16="http://schemas.microsoft.com/office/drawing/2014/main" val="419682568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456466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8421534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3644773577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89850042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1964166563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924411830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4123581269"/>
                    </a:ext>
                  </a:extLst>
                </a:gridCol>
                <a:gridCol w="335108">
                  <a:extLst>
                    <a:ext uri="{9D8B030D-6E8A-4147-A177-3AD203B41FA5}">
                      <a16:colId xmlns:a16="http://schemas.microsoft.com/office/drawing/2014/main" val="204798944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913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70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5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504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166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67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5327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93603" y="163969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3603" y="1925442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3603" y="2167816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93603" y="2453566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3603" y="2724365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93603" y="3001979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439907" y="3421686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782807" y="3421686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129907" y="3421687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732802" y="1295480"/>
            <a:ext cx="1009546" cy="246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Scoring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174" y="396174"/>
            <a:ext cx="4834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Scoring Matrix Construction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52733" y="1172828"/>
            <a:ext cx="2279967" cy="498923"/>
            <a:chOff x="1852733" y="1172828"/>
            <a:chExt cx="2279967" cy="498923"/>
          </a:xfrm>
        </p:grpSpPr>
        <p:sp>
          <p:nvSpPr>
            <p:cNvPr id="60" name="TextBox 59"/>
            <p:cNvSpPr txBox="1"/>
            <p:nvPr/>
          </p:nvSpPr>
          <p:spPr>
            <a:xfrm>
              <a:off x="2037703" y="1172828"/>
              <a:ext cx="2094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6">
                      <a:lumMod val="50000"/>
                    </a:schemeClr>
                  </a:solidFill>
                </a:rPr>
                <a:t>Reference Sequence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852733" y="1671751"/>
              <a:ext cx="2279967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80064" y="1971117"/>
            <a:ext cx="512078" cy="1748620"/>
            <a:chOff x="680064" y="1971117"/>
            <a:chExt cx="512078" cy="1748620"/>
          </a:xfrm>
        </p:grpSpPr>
        <p:sp>
          <p:nvSpPr>
            <p:cNvPr id="61" name="TextBox 60"/>
            <p:cNvSpPr txBox="1"/>
            <p:nvPr/>
          </p:nvSpPr>
          <p:spPr>
            <a:xfrm rot="16200000">
              <a:off x="-9580" y="2660761"/>
              <a:ext cx="1748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</a:rPr>
                <a:t>Query Sequence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180166" y="2017835"/>
              <a:ext cx="11976" cy="165776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18112" y="1406491"/>
                <a:ext cx="4248855" cy="878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12" y="1406491"/>
                <a:ext cx="4248855" cy="8784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35612" y="2500953"/>
                <a:ext cx="3232808" cy="641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12" y="2500953"/>
                <a:ext cx="3232808" cy="64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35612" y="3358555"/>
                <a:ext cx="3229602" cy="641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12" y="3358555"/>
                <a:ext cx="3229602" cy="641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>
            <a:off x="2159292" y="2434431"/>
            <a:ext cx="1104608" cy="222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59292" y="2734302"/>
            <a:ext cx="1104608" cy="222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2159292" y="3001979"/>
            <a:ext cx="1104608" cy="222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576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18006</TotalTime>
  <Words>2276</Words>
  <Application>Microsoft Office PowerPoint</Application>
  <PresentationFormat>On-screen Show (16:9)</PresentationFormat>
  <Paragraphs>910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MS PGothic</vt:lpstr>
      <vt:lpstr>Arial</vt:lpstr>
      <vt:lpstr>Calibri</vt:lpstr>
      <vt:lpstr>Cambria Math</vt:lpstr>
      <vt:lpstr>Courier New</vt:lpstr>
      <vt:lpstr>Custom Design</vt:lpstr>
      <vt:lpstr>Accelerating Genomic Sequence Alignment Workload with Scalable Vector Architecture</vt:lpstr>
      <vt:lpstr>PowerPoint Presentation</vt:lpstr>
      <vt:lpstr>PowerPoint Presentation</vt:lpstr>
      <vt:lpstr>Target Architecture:</vt:lpstr>
      <vt:lpstr>PowerPoint Presentation</vt:lpstr>
      <vt:lpstr>PowerPoint Presentation</vt:lpstr>
      <vt:lpstr>Target Algorithm: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Evaluation: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Michigan Marketing &amp;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Martin Soave</dc:creator>
  <cp:lastModifiedBy>Dong-hyeon Park</cp:lastModifiedBy>
  <cp:revision>567</cp:revision>
  <cp:lastPrinted>2013-04-23T18:06:38Z</cp:lastPrinted>
  <dcterms:created xsi:type="dcterms:W3CDTF">2013-04-22T17:25:42Z</dcterms:created>
  <dcterms:modified xsi:type="dcterms:W3CDTF">2017-09-06T07:02:43Z</dcterms:modified>
</cp:coreProperties>
</file>