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7" r:id="rId3"/>
    <p:sldId id="328" r:id="rId4"/>
    <p:sldId id="298" r:id="rId5"/>
    <p:sldId id="257" r:id="rId6"/>
    <p:sldId id="295" r:id="rId7"/>
    <p:sldId id="258" r:id="rId8"/>
    <p:sldId id="259" r:id="rId9"/>
    <p:sldId id="296"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303"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310" r:id="rId47"/>
    <p:sldId id="304" r:id="rId48"/>
    <p:sldId id="311" r:id="rId49"/>
    <p:sldId id="305" r:id="rId50"/>
    <p:sldId id="312" r:id="rId51"/>
    <p:sldId id="313" r:id="rId52"/>
    <p:sldId id="306" r:id="rId53"/>
    <p:sldId id="314" r:id="rId54"/>
    <p:sldId id="307" r:id="rId55"/>
    <p:sldId id="308" r:id="rId56"/>
    <p:sldId id="309" r:id="rId57"/>
    <p:sldId id="327" r:id="rId58"/>
    <p:sldId id="315" r:id="rId59"/>
    <p:sldId id="316" r:id="rId60"/>
    <p:sldId id="317" r:id="rId61"/>
    <p:sldId id="318" r:id="rId62"/>
    <p:sldId id="319" r:id="rId63"/>
    <p:sldId id="320" r:id="rId64"/>
    <p:sldId id="321" r:id="rId65"/>
    <p:sldId id="322" r:id="rId66"/>
    <p:sldId id="323"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50" autoAdjust="0"/>
    <p:restoredTop sz="94660"/>
  </p:normalViewPr>
  <p:slideViewPr>
    <p:cSldViewPr>
      <p:cViewPr>
        <p:scale>
          <a:sx n="71" d="100"/>
          <a:sy n="71" d="100"/>
        </p:scale>
        <p:origin x="-1122" y="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presProps" Target="presProps.xml" /><Relationship Id="rId7" Type="http://schemas.openxmlformats.org/officeDocument/2006/relationships/slide" Target="slides/slide6.xml" /><Relationship Id="rId71"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slide" Target="slides/slide60.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viewProps" Target="viewProps.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2E1EDD0-1C5C-43D8-A07A-EB149D15BC97}" type="datetimeFigureOut">
              <a:rPr lang="en-IN" smtClean="0"/>
              <a:pPr/>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34DE70-45CB-456D-B9CE-BB25CD441E3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2E1EDD0-1C5C-43D8-A07A-EB149D15BC97}" type="datetimeFigureOut">
              <a:rPr lang="en-IN" smtClean="0"/>
              <a:pPr/>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34DE70-45CB-456D-B9CE-BB25CD441E3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2E1EDD0-1C5C-43D8-A07A-EB149D15BC97}" type="datetimeFigureOut">
              <a:rPr lang="en-IN" smtClean="0"/>
              <a:pPr/>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34DE70-45CB-456D-B9CE-BB25CD441E3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2E1EDD0-1C5C-43D8-A07A-EB149D15BC97}" type="datetimeFigureOut">
              <a:rPr lang="en-IN" smtClean="0"/>
              <a:pPr/>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34DE70-45CB-456D-B9CE-BB25CD441E3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E1EDD0-1C5C-43D8-A07A-EB149D15BC97}" type="datetimeFigureOut">
              <a:rPr lang="en-IN" smtClean="0"/>
              <a:pPr/>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34DE70-45CB-456D-B9CE-BB25CD441E3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2E1EDD0-1C5C-43D8-A07A-EB149D15BC97}" type="datetimeFigureOut">
              <a:rPr lang="en-IN" smtClean="0"/>
              <a:pPr/>
              <a:t>30-10-2023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34DE70-45CB-456D-B9CE-BB25CD441E3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2E1EDD0-1C5C-43D8-A07A-EB149D15BC97}" type="datetimeFigureOut">
              <a:rPr lang="en-IN" smtClean="0"/>
              <a:pPr/>
              <a:t>30-10-2023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34DE70-45CB-456D-B9CE-BB25CD441E3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2E1EDD0-1C5C-43D8-A07A-EB149D15BC97}" type="datetimeFigureOut">
              <a:rPr lang="en-IN" smtClean="0"/>
              <a:pPr/>
              <a:t>30-10-2023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34DE70-45CB-456D-B9CE-BB25CD441E3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E1EDD0-1C5C-43D8-A07A-EB149D15BC97}" type="datetimeFigureOut">
              <a:rPr lang="en-IN" smtClean="0"/>
              <a:pPr/>
              <a:t>30-10-2023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34DE70-45CB-456D-B9CE-BB25CD441E3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E1EDD0-1C5C-43D8-A07A-EB149D15BC97}" type="datetimeFigureOut">
              <a:rPr lang="en-IN" smtClean="0"/>
              <a:pPr/>
              <a:t>30-10-2023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34DE70-45CB-456D-B9CE-BB25CD441E3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E1EDD0-1C5C-43D8-A07A-EB149D15BC97}" type="datetimeFigureOut">
              <a:rPr lang="en-IN" smtClean="0"/>
              <a:pPr/>
              <a:t>30-10-2023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34DE70-45CB-456D-B9CE-BB25CD441E3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E1EDD0-1C5C-43D8-A07A-EB149D15BC97}" type="datetimeFigureOut">
              <a:rPr lang="en-IN" smtClean="0"/>
              <a:pPr/>
              <a:t>30-10-2023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34DE70-45CB-456D-B9CE-BB25CD441E3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3" Type="http://schemas.openxmlformats.org/officeDocument/2006/relationships/image" Target="../media/image7.png" /><Relationship Id="rId7" Type="http://schemas.openxmlformats.org/officeDocument/2006/relationships/image" Target="../media/image11.png" /><Relationship Id="rId2" Type="http://schemas.openxmlformats.org/officeDocument/2006/relationships/image" Target="../media/image6.png" /><Relationship Id="rId1" Type="http://schemas.openxmlformats.org/officeDocument/2006/relationships/slideLayout" Target="../slideLayouts/slideLayout7.xml" /><Relationship Id="rId6" Type="http://schemas.openxmlformats.org/officeDocument/2006/relationships/image" Target="../media/image10.png" /><Relationship Id="rId5" Type="http://schemas.openxmlformats.org/officeDocument/2006/relationships/image" Target="../media/image9.png" /><Relationship Id="rId4" Type="http://schemas.openxmlformats.org/officeDocument/2006/relationships/image" Target="../media/image8.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3" Type="http://schemas.openxmlformats.org/officeDocument/2006/relationships/image" Target="../media/image13.png" /><Relationship Id="rId7" Type="http://schemas.openxmlformats.org/officeDocument/2006/relationships/image" Target="../media/image17.png" /><Relationship Id="rId2" Type="http://schemas.openxmlformats.org/officeDocument/2006/relationships/image" Target="../media/image12.png" /><Relationship Id="rId1" Type="http://schemas.openxmlformats.org/officeDocument/2006/relationships/slideLayout" Target="../slideLayouts/slideLayout7.xml" /><Relationship Id="rId6" Type="http://schemas.openxmlformats.org/officeDocument/2006/relationships/image" Target="../media/image16.png" /><Relationship Id="rId5" Type="http://schemas.openxmlformats.org/officeDocument/2006/relationships/image" Target="../media/image15.png" /><Relationship Id="rId4" Type="http://schemas.openxmlformats.org/officeDocument/2006/relationships/image" Target="../media/image14.png" /></Relationships>
</file>

<file path=ppt/slides/_rels/slide16.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hyperlink" Target="https://text-to-search.com/s/?q=Python" TargetMode="External" /><Relationship Id="rId1" Type="http://schemas.openxmlformats.org/officeDocument/2006/relationships/slideLayout" Target="../slideLayouts/slideLayout7.xml" /><Relationship Id="rId6" Type="http://schemas.openxmlformats.org/officeDocument/2006/relationships/image" Target="../media/image22.png" /><Relationship Id="rId5" Type="http://schemas.openxmlformats.org/officeDocument/2006/relationships/image" Target="../media/image21.png" /><Relationship Id="rId4" Type="http://schemas.openxmlformats.org/officeDocument/2006/relationships/image" Target="../media/image20.png" /></Relationships>
</file>

<file path=ppt/slides/_rels/slide18.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image" Target="../media/image23.png" /><Relationship Id="rId1" Type="http://schemas.openxmlformats.org/officeDocument/2006/relationships/slideLayout" Target="../slideLayouts/slideLayout7.xml" /><Relationship Id="rId4" Type="http://schemas.openxmlformats.org/officeDocument/2006/relationships/image" Target="../media/image25.png" /></Relationships>
</file>

<file path=ppt/slides/_rels/slide19.xml.rels><?xml version="1.0" encoding="UTF-8" standalone="yes"?>
<Relationships xmlns="http://schemas.openxmlformats.org/package/2006/relationships"><Relationship Id="rId2" Type="http://schemas.openxmlformats.org/officeDocument/2006/relationships/hyperlink" Target="https://text-to-search.com/s/?q=Python" TargetMode="External"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3" Type="http://schemas.openxmlformats.org/officeDocument/2006/relationships/image" Target="../media/image27.png" /><Relationship Id="rId2" Type="http://schemas.openxmlformats.org/officeDocument/2006/relationships/image" Target="../media/image26.png"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2" Type="http://schemas.openxmlformats.org/officeDocument/2006/relationships/hyperlink" Target="https://text-to-search.com/s/?q=Python" TargetMode="External"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3" Type="http://schemas.openxmlformats.org/officeDocument/2006/relationships/image" Target="../media/image29.png" /><Relationship Id="rId2" Type="http://schemas.openxmlformats.org/officeDocument/2006/relationships/image" Target="../media/image28.png"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3" Type="http://schemas.openxmlformats.org/officeDocument/2006/relationships/image" Target="../media/image31.png" /><Relationship Id="rId2" Type="http://schemas.openxmlformats.org/officeDocument/2006/relationships/image" Target="../media/image30.png"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3" Type="http://schemas.openxmlformats.org/officeDocument/2006/relationships/image" Target="../media/image33.png" /><Relationship Id="rId2" Type="http://schemas.openxmlformats.org/officeDocument/2006/relationships/image" Target="../media/image32.png" /><Relationship Id="rId1" Type="http://schemas.openxmlformats.org/officeDocument/2006/relationships/slideLayout" Target="../slideLayouts/slideLayout7.xml" /><Relationship Id="rId4" Type="http://schemas.openxmlformats.org/officeDocument/2006/relationships/hyperlink" Target="https://www.geeksforgeeks.org/python-int-function/" TargetMode="External" /></Relationships>
</file>

<file path=ppt/slides/_rels/slide28.xml.rels><?xml version="1.0" encoding="UTF-8" standalone="yes"?>
<Relationships xmlns="http://schemas.openxmlformats.org/package/2006/relationships"><Relationship Id="rId3" Type="http://schemas.openxmlformats.org/officeDocument/2006/relationships/image" Target="../media/image35.png" /><Relationship Id="rId2" Type="http://schemas.openxmlformats.org/officeDocument/2006/relationships/image" Target="../media/image34.png" /><Relationship Id="rId1" Type="http://schemas.openxmlformats.org/officeDocument/2006/relationships/slideLayout" Target="../slideLayouts/slideLayout7.xml" /><Relationship Id="rId5" Type="http://schemas.openxmlformats.org/officeDocument/2006/relationships/image" Target="../media/image37.png" /><Relationship Id="rId4" Type="http://schemas.openxmlformats.org/officeDocument/2006/relationships/image" Target="../media/image36.pn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3" Type="http://schemas.openxmlformats.org/officeDocument/2006/relationships/image" Target="../media/image39.png" /><Relationship Id="rId2" Type="http://schemas.openxmlformats.org/officeDocument/2006/relationships/image" Target="../media/image38.png" /><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3" Type="http://schemas.openxmlformats.org/officeDocument/2006/relationships/image" Target="../media/image41.png" /><Relationship Id="rId2" Type="http://schemas.openxmlformats.org/officeDocument/2006/relationships/image" Target="../media/image40.png" /><Relationship Id="rId1" Type="http://schemas.openxmlformats.org/officeDocument/2006/relationships/slideLayout" Target="../slideLayouts/slideLayout7.xml" /><Relationship Id="rId4" Type="http://schemas.openxmlformats.org/officeDocument/2006/relationships/image" Target="../media/image42.png"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2" Type="http://schemas.openxmlformats.org/officeDocument/2006/relationships/hyperlink" Target="https://text-to-search.com/s/?q=python" TargetMode="External"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0.xml.rels><?xml version="1.0" encoding="UTF-8" standalone="yes"?>
<Relationships xmlns="http://schemas.openxmlformats.org/package/2006/relationships"><Relationship Id="rId3" Type="http://schemas.openxmlformats.org/officeDocument/2006/relationships/image" Target="../media/image44.png" /><Relationship Id="rId7" Type="http://schemas.openxmlformats.org/officeDocument/2006/relationships/image" Target="../media/image48.png" /><Relationship Id="rId2" Type="http://schemas.openxmlformats.org/officeDocument/2006/relationships/image" Target="../media/image43.png" /><Relationship Id="rId1" Type="http://schemas.openxmlformats.org/officeDocument/2006/relationships/slideLayout" Target="../slideLayouts/slideLayout7.xml" /><Relationship Id="rId6" Type="http://schemas.openxmlformats.org/officeDocument/2006/relationships/image" Target="../media/image47.png" /><Relationship Id="rId5" Type="http://schemas.openxmlformats.org/officeDocument/2006/relationships/image" Target="../media/image46.png" /><Relationship Id="rId4" Type="http://schemas.openxmlformats.org/officeDocument/2006/relationships/image" Target="../media/image45.png"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2.xml.rels><?xml version="1.0" encoding="UTF-8" standalone="yes"?>
<Relationships xmlns="http://schemas.openxmlformats.org/package/2006/relationships"><Relationship Id="rId2" Type="http://schemas.openxmlformats.org/officeDocument/2006/relationships/image" Target="../media/image49.png" /><Relationship Id="rId1" Type="http://schemas.openxmlformats.org/officeDocument/2006/relationships/slideLayout" Target="../slideLayouts/slideLayout7.xml" /></Relationships>
</file>

<file path=ppt/slides/_rels/slide43.xml.rels><?xml version="1.0" encoding="UTF-8" standalone="yes"?>
<Relationships xmlns="http://schemas.openxmlformats.org/package/2006/relationships"><Relationship Id="rId3" Type="http://schemas.openxmlformats.org/officeDocument/2006/relationships/image" Target="../media/image51.png" /><Relationship Id="rId2" Type="http://schemas.openxmlformats.org/officeDocument/2006/relationships/image" Target="../media/image50.png" /><Relationship Id="rId1" Type="http://schemas.openxmlformats.org/officeDocument/2006/relationships/slideLayout" Target="../slideLayouts/slideLayout7.xml" /></Relationships>
</file>

<file path=ppt/slides/_rels/slide44.xml.rels><?xml version="1.0" encoding="UTF-8" standalone="yes"?>
<Relationships xmlns="http://schemas.openxmlformats.org/package/2006/relationships"><Relationship Id="rId3" Type="http://schemas.openxmlformats.org/officeDocument/2006/relationships/image" Target="../media/image52.png" /><Relationship Id="rId2" Type="http://schemas.openxmlformats.org/officeDocument/2006/relationships/hyperlink" Target="https://text-to-search.com/s/?q=Python" TargetMode="External" /><Relationship Id="rId1" Type="http://schemas.openxmlformats.org/officeDocument/2006/relationships/slideLayout" Target="../slideLayouts/slideLayout7.xml" /></Relationships>
</file>

<file path=ppt/slides/_rels/slide45.xml.rels><?xml version="1.0" encoding="UTF-8" standalone="yes"?>
<Relationships xmlns="http://schemas.openxmlformats.org/package/2006/relationships"><Relationship Id="rId2" Type="http://schemas.openxmlformats.org/officeDocument/2006/relationships/image" Target="../media/image53.png" /><Relationship Id="rId1" Type="http://schemas.openxmlformats.org/officeDocument/2006/relationships/slideLayout" Target="../slideLayouts/slideLayout7.xml" /></Relationships>
</file>

<file path=ppt/slides/_rels/slide46.xml.rels><?xml version="1.0" encoding="UTF-8" standalone="yes"?>
<Relationships xmlns="http://schemas.openxmlformats.org/package/2006/relationships"><Relationship Id="rId2" Type="http://schemas.openxmlformats.org/officeDocument/2006/relationships/image" Target="../media/image54.png" /><Relationship Id="rId1" Type="http://schemas.openxmlformats.org/officeDocument/2006/relationships/slideLayout" Target="../slideLayouts/slideLayout7.xml" /></Relationships>
</file>

<file path=ppt/slides/_rels/slide47.xml.rels><?xml version="1.0" encoding="UTF-8" standalone="yes"?>
<Relationships xmlns="http://schemas.openxmlformats.org/package/2006/relationships"><Relationship Id="rId2" Type="http://schemas.openxmlformats.org/officeDocument/2006/relationships/image" Target="../media/image55.png" /><Relationship Id="rId1" Type="http://schemas.openxmlformats.org/officeDocument/2006/relationships/slideLayout" Target="../slideLayouts/slideLayout7.xml" /></Relationships>
</file>

<file path=ppt/slides/_rels/slide48.xml.rels><?xml version="1.0" encoding="UTF-8" standalone="yes"?>
<Relationships xmlns="http://schemas.openxmlformats.org/package/2006/relationships"><Relationship Id="rId2" Type="http://schemas.openxmlformats.org/officeDocument/2006/relationships/image" Target="../media/image56.png" /><Relationship Id="rId1" Type="http://schemas.openxmlformats.org/officeDocument/2006/relationships/slideLayout" Target="../slideLayouts/slideLayout7.xml" /></Relationships>
</file>

<file path=ppt/slides/_rels/slide49.xml.rels><?xml version="1.0" encoding="UTF-8" standalone="yes"?>
<Relationships xmlns="http://schemas.openxmlformats.org/package/2006/relationships"><Relationship Id="rId3" Type="http://schemas.openxmlformats.org/officeDocument/2006/relationships/hyperlink" Target="https://text-to-search.com/s/?q=check" TargetMode="External" /><Relationship Id="rId2" Type="http://schemas.openxmlformats.org/officeDocument/2006/relationships/image" Target="../media/image57.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0.xml.rels><?xml version="1.0" encoding="UTF-8" standalone="yes"?>
<Relationships xmlns="http://schemas.openxmlformats.org/package/2006/relationships"><Relationship Id="rId3" Type="http://schemas.openxmlformats.org/officeDocument/2006/relationships/image" Target="../media/image59.png" /><Relationship Id="rId2" Type="http://schemas.openxmlformats.org/officeDocument/2006/relationships/image" Target="../media/image58.png" /><Relationship Id="rId1" Type="http://schemas.openxmlformats.org/officeDocument/2006/relationships/slideLayout" Target="../slideLayouts/slideLayout7.xml" /></Relationships>
</file>

<file path=ppt/slides/_rels/slide51.xml.rels><?xml version="1.0" encoding="UTF-8" standalone="yes"?>
<Relationships xmlns="http://schemas.openxmlformats.org/package/2006/relationships"><Relationship Id="rId3" Type="http://schemas.openxmlformats.org/officeDocument/2006/relationships/image" Target="../media/image58.png" /><Relationship Id="rId2" Type="http://schemas.openxmlformats.org/officeDocument/2006/relationships/image" Target="../media/image60.png" /><Relationship Id="rId1" Type="http://schemas.openxmlformats.org/officeDocument/2006/relationships/slideLayout" Target="../slideLayouts/slideLayout7.xml" /></Relationships>
</file>

<file path=ppt/slides/_rels/slide52.xml.rels><?xml version="1.0" encoding="UTF-8" standalone="yes"?>
<Relationships xmlns="http://schemas.openxmlformats.org/package/2006/relationships"><Relationship Id="rId3" Type="http://schemas.openxmlformats.org/officeDocument/2006/relationships/hyperlink" Target="https://www.programiz.com/python-programming/string" TargetMode="External" /><Relationship Id="rId7" Type="http://schemas.openxmlformats.org/officeDocument/2006/relationships/hyperlink" Target="https://www.programiz.com/python-programming/dictionary" TargetMode="External" /><Relationship Id="rId2" Type="http://schemas.openxmlformats.org/officeDocument/2006/relationships/image" Target="../media/image61.png" /><Relationship Id="rId1" Type="http://schemas.openxmlformats.org/officeDocument/2006/relationships/slideLayout" Target="../slideLayouts/slideLayout7.xml" /><Relationship Id="rId6" Type="http://schemas.openxmlformats.org/officeDocument/2006/relationships/hyperlink" Target="https://www.programiz.com/python-programming/set" TargetMode="External" /><Relationship Id="rId5" Type="http://schemas.openxmlformats.org/officeDocument/2006/relationships/hyperlink" Target="https://www.programiz.com/python-programming/tuple" TargetMode="External" /><Relationship Id="rId4" Type="http://schemas.openxmlformats.org/officeDocument/2006/relationships/hyperlink" Target="https://www.programiz.com/python-programming/list" TargetMode="External" /></Relationships>
</file>

<file path=ppt/slides/_rels/slide53.xml.rels><?xml version="1.0" encoding="UTF-8" standalone="yes"?>
<Relationships xmlns="http://schemas.openxmlformats.org/package/2006/relationships"><Relationship Id="rId3" Type="http://schemas.openxmlformats.org/officeDocument/2006/relationships/image" Target="../media/image63.png" /><Relationship Id="rId2" Type="http://schemas.openxmlformats.org/officeDocument/2006/relationships/image" Target="../media/image62.png" /><Relationship Id="rId1" Type="http://schemas.openxmlformats.org/officeDocument/2006/relationships/slideLayout" Target="../slideLayouts/slideLayout7.xml" /></Relationships>
</file>

<file path=ppt/slides/_rels/slide54.xml.rels><?xml version="1.0" encoding="UTF-8" standalone="yes"?>
<Relationships xmlns="http://schemas.openxmlformats.org/package/2006/relationships"><Relationship Id="rId2" Type="http://schemas.openxmlformats.org/officeDocument/2006/relationships/image" Target="../media/image64.png" /><Relationship Id="rId1" Type="http://schemas.openxmlformats.org/officeDocument/2006/relationships/slideLayout" Target="../slideLayouts/slideLayout7.xml" /></Relationships>
</file>

<file path=ppt/slides/_rels/slide55.xml.rels><?xml version="1.0" encoding="UTF-8" standalone="yes"?>
<Relationships xmlns="http://schemas.openxmlformats.org/package/2006/relationships"><Relationship Id="rId2" Type="http://schemas.openxmlformats.org/officeDocument/2006/relationships/image" Target="../media/image65.png" /><Relationship Id="rId1" Type="http://schemas.openxmlformats.org/officeDocument/2006/relationships/slideLayout" Target="../slideLayouts/slideLayout7.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5.xml.rels><?xml version="1.0" encoding="UTF-8" standalone="yes"?>
<Relationships xmlns="http://schemas.openxmlformats.org/package/2006/relationships"><Relationship Id="rId2" Type="http://schemas.openxmlformats.org/officeDocument/2006/relationships/image" Target="../media/image66.png" /><Relationship Id="rId1" Type="http://schemas.openxmlformats.org/officeDocument/2006/relationships/slideLayout" Target="../slideLayouts/slideLayout7.xml" /></Relationships>
</file>

<file path=ppt/slides/_rels/slide66.xml.rels><?xml version="1.0" encoding="UTF-8" standalone="yes"?>
<Relationships xmlns="http://schemas.openxmlformats.org/package/2006/relationships"><Relationship Id="rId2" Type="http://schemas.openxmlformats.org/officeDocument/2006/relationships/image" Target="../media/image67.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Python </a:t>
            </a:r>
            <a:r>
              <a:rPr lang="en-IN" dirty="0" err="1"/>
              <a:t>Datatypes</a:t>
            </a:r>
            <a:r>
              <a:rPr lang="en-IN" dirty="0"/>
              <a:t>, variables, Input output statements</a:t>
            </a:r>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ChangeArrowheads="1"/>
          </p:cNvSpPr>
          <p:nvPr/>
        </p:nvSpPr>
        <p:spPr bwMode="auto">
          <a:xfrm>
            <a:off x="1259632" y="1862916"/>
            <a:ext cx="184731" cy="276999"/>
          </a:xfrm>
          <a:prstGeom prst="rect">
            <a:avLst/>
          </a:prstGeom>
          <a:solidFill>
            <a:srgbClr val="F6F6F6"/>
          </a:solidFill>
          <a:ln w="9525">
            <a:noFill/>
            <a:miter lim="800000"/>
            <a:headEnd/>
            <a:tailEnd/>
          </a:ln>
          <a:effec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 name="Rectangle 2"/>
          <p:cNvSpPr/>
          <p:nvPr/>
        </p:nvSpPr>
        <p:spPr>
          <a:xfrm>
            <a:off x="3166597" y="260648"/>
            <a:ext cx="1601722" cy="523220"/>
          </a:xfrm>
          <a:prstGeom prst="rect">
            <a:avLst/>
          </a:prstGeom>
        </p:spPr>
        <p:txBody>
          <a:bodyPr wrap="none">
            <a:spAutoFit/>
          </a:bodyPr>
          <a:lstStyle/>
          <a:p>
            <a:pPr algn="ctr"/>
            <a:r>
              <a:rPr lang="en-IN" sz="2800" b="1" dirty="0">
                <a:solidFill>
                  <a:srgbClr val="FF0000"/>
                </a:solidFill>
                <a:latin typeface="Times New Roman" pitchFamily="18" charset="0"/>
                <a:cs typeface="Times New Roman" pitchFamily="18" charset="0"/>
              </a:rPr>
              <a:t>Numbers</a:t>
            </a:r>
          </a:p>
        </p:txBody>
      </p:sp>
      <p:sp>
        <p:nvSpPr>
          <p:cNvPr id="35842" name="Rectangle 2"/>
          <p:cNvSpPr>
            <a:spLocks noChangeArrowheads="1"/>
          </p:cNvSpPr>
          <p:nvPr/>
        </p:nvSpPr>
        <p:spPr bwMode="auto">
          <a:xfrm>
            <a:off x="503040" y="944434"/>
            <a:ext cx="8640960" cy="1938992"/>
          </a:xfrm>
          <a:prstGeom prst="rect">
            <a:avLst/>
          </a:prstGeom>
          <a:solidFill>
            <a:srgbClr val="F6F6F6"/>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0000"/>
                </a:solidFill>
                <a:latin typeface="Times New Roman" pitchFamily="18" charset="0"/>
                <a:cs typeface="Times New Roman" pitchFamily="18" charset="0"/>
              </a:rPr>
              <a:t>p</a:t>
            </a:r>
            <a:r>
              <a:rPr kumimoji="0" lang="en-US" b="0" i="0" u="none" strike="noStrike" cap="none" normalizeH="0" baseline="0" dirty="0">
                <a:ln>
                  <a:noFill/>
                </a:ln>
                <a:solidFill>
                  <a:srgbClr val="000000"/>
                </a:solidFill>
                <a:effectLst/>
                <a:latin typeface="Times New Roman" pitchFamily="18" charset="0"/>
                <a:cs typeface="Times New Roman" pitchFamily="18" charset="0"/>
              </a:rPr>
              <a:t>rint(10+1)</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0000"/>
                </a:solidFill>
                <a:latin typeface="Times New Roman" pitchFamily="18" charset="0"/>
                <a:cs typeface="Times New Roman" pitchFamily="18" charset="0"/>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Times New Roman" pitchFamily="18" charset="0"/>
                <a:cs typeface="Times New Roman" pitchFamily="18" charset="0"/>
              </a:rPr>
              <a:t>11</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solidFill>
                <a:srgbClr val="000000"/>
              </a:solidFill>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Times New Roman" pitchFamily="18" charset="0"/>
                <a:cs typeface="Times New Roman" pitchFamily="18" charset="0"/>
              </a:rPr>
              <a:t>print(</a:t>
            </a:r>
            <a:r>
              <a:rPr kumimoji="0" lang="en-US" b="0" i="0" u="none" strike="noStrike" cap="none" normalizeH="0" baseline="0" dirty="0">
                <a:ln>
                  <a:noFill/>
                </a:ln>
                <a:solidFill>
                  <a:srgbClr val="0000CF"/>
                </a:solidFill>
                <a:effectLst/>
                <a:latin typeface="Times New Roman" pitchFamily="18" charset="0"/>
                <a:cs typeface="Times New Roman" pitchFamily="18" charset="0"/>
              </a:rPr>
              <a:t>123123123123123123123123123123123123123123123123</a:t>
            </a:r>
            <a:r>
              <a:rPr kumimoji="0" lang="en-US" b="0" i="0" u="none" strike="noStrike" cap="none" normalizeH="0" baseline="0" dirty="0">
                <a:ln>
                  <a:noFill/>
                </a:ln>
                <a:solidFill>
                  <a:srgbClr val="212529"/>
                </a:solidFill>
                <a:effectLst/>
                <a:latin typeface="Times New Roman" pitchFamily="18" charset="0"/>
                <a:cs typeface="Times New Roman" pitchFamily="18" charset="0"/>
              </a:rPr>
              <a:t> </a:t>
            </a:r>
            <a:r>
              <a:rPr kumimoji="0" lang="en-US" b="0" i="0" u="none" strike="noStrike" cap="none" normalizeH="0" baseline="0" dirty="0">
                <a:ln>
                  <a:noFill/>
                </a:ln>
                <a:solidFill>
                  <a:srgbClr val="CE5C00"/>
                </a:solidFill>
                <a:effectLst/>
                <a:latin typeface="Times New Roman" pitchFamily="18" charset="0"/>
                <a:cs typeface="Times New Roman" pitchFamily="18" charset="0"/>
              </a:rPr>
              <a:t>+</a:t>
            </a:r>
            <a:r>
              <a:rPr kumimoji="0" lang="en-US" b="0" i="0" u="none" strike="noStrike" cap="none" normalizeH="0" baseline="0" dirty="0">
                <a:ln>
                  <a:noFill/>
                </a:ln>
                <a:solidFill>
                  <a:srgbClr val="212529"/>
                </a:solidFill>
                <a:effectLst/>
                <a:latin typeface="Times New Roman" pitchFamily="18" charset="0"/>
                <a:cs typeface="Times New Roman" pitchFamily="18" charset="0"/>
              </a:rPr>
              <a:t> </a:t>
            </a:r>
            <a:r>
              <a:rPr kumimoji="0" lang="en-US" b="0" i="0" u="none" strike="noStrike" cap="none" normalizeH="0" baseline="0" dirty="0">
                <a:ln>
                  <a:noFill/>
                </a:ln>
                <a:solidFill>
                  <a:srgbClr val="0000CF"/>
                </a:solidFill>
                <a:effectLst/>
                <a:latin typeface="Times New Roman" pitchFamily="18" charset="0"/>
                <a:cs typeface="Times New Roman" pitchFamily="18" charset="0"/>
              </a:rPr>
              <a:t>1</a:t>
            </a:r>
            <a:r>
              <a:rPr kumimoji="0" lang="en-US" b="0" i="0" u="none" strike="noStrike" cap="none" normalizeH="0" baseline="0" dirty="0">
                <a:ln>
                  <a:noFill/>
                </a:ln>
                <a:solidFill>
                  <a:srgbClr val="000000"/>
                </a:solidFill>
                <a:effectLst/>
                <a:latin typeface="Times New Roman" pitchFamily="18" charset="0"/>
                <a:cs typeface="Times New Roman" pitchFamily="18" charset="0"/>
              </a:rPr>
              <a:t>)</a:t>
            </a:r>
          </a:p>
          <a:p>
            <a:pPr eaLnBrk="0" fontAlgn="base" hangingPunct="0">
              <a:spcBef>
                <a:spcPct val="0"/>
              </a:spcBef>
              <a:spcAft>
                <a:spcPct val="0"/>
              </a:spcAft>
            </a:pPr>
            <a:r>
              <a:rPr lang="en-US" dirty="0">
                <a:solidFill>
                  <a:srgbClr val="000000"/>
                </a:solidFill>
                <a:latin typeface="Times New Roman" pitchFamily="18" charset="0"/>
                <a:cs typeface="Times New Roman" pitchFamily="18" charset="0"/>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6C757D"/>
                </a:solidFill>
                <a:effectLst/>
                <a:latin typeface="Times New Roman" pitchFamily="18" charset="0"/>
                <a:cs typeface="Times New Roman" pitchFamily="18" charset="0"/>
              </a:rPr>
              <a:t>123123123123123123123123123123123123123123123124</a:t>
            </a:r>
            <a:r>
              <a:rPr kumimoji="0" lang="en-US" b="0" i="0" u="none" strike="noStrike" cap="none" normalizeH="0" baseline="0" dirty="0">
                <a:ln>
                  <a:noFill/>
                </a:ln>
                <a:solidFill>
                  <a:schemeClr val="tx1"/>
                </a:solidFill>
                <a:effectLst/>
                <a:latin typeface="Times New Roman" pitchFamily="18" charset="0"/>
                <a:cs typeface="Times New Roman" pitchFamily="18" charset="0"/>
              </a:rPr>
              <a:t> </a:t>
            </a:r>
          </a:p>
        </p:txBody>
      </p:sp>
      <p:pic>
        <p:nvPicPr>
          <p:cNvPr id="35844" name="Picture 4"/>
          <p:cNvPicPr>
            <a:picLocks noChangeAspect="1" noChangeArrowheads="1"/>
          </p:cNvPicPr>
          <p:nvPr/>
        </p:nvPicPr>
        <p:blipFill>
          <a:blip r:embed="rId2" cstate="print"/>
          <a:srcRect/>
          <a:stretch>
            <a:fillRect/>
          </a:stretch>
        </p:blipFill>
        <p:spPr bwMode="auto">
          <a:xfrm>
            <a:off x="611560" y="3573016"/>
            <a:ext cx="3024336" cy="2295525"/>
          </a:xfrm>
          <a:prstGeom prst="rect">
            <a:avLst/>
          </a:prstGeom>
          <a:noFill/>
          <a:ln w="9525">
            <a:noFill/>
            <a:miter lim="800000"/>
            <a:headEnd/>
            <a:tailEnd/>
          </a:ln>
        </p:spPr>
      </p:pic>
      <p:pic>
        <p:nvPicPr>
          <p:cNvPr id="35846" name="Picture 6"/>
          <p:cNvPicPr>
            <a:picLocks noChangeAspect="1" noChangeArrowheads="1"/>
          </p:cNvPicPr>
          <p:nvPr/>
        </p:nvPicPr>
        <p:blipFill>
          <a:blip r:embed="rId3" cstate="print"/>
          <a:srcRect/>
          <a:stretch>
            <a:fillRect/>
          </a:stretch>
        </p:blipFill>
        <p:spPr bwMode="auto">
          <a:xfrm>
            <a:off x="3851920" y="3645024"/>
            <a:ext cx="2736304" cy="2376264"/>
          </a:xfrm>
          <a:prstGeom prst="rect">
            <a:avLst/>
          </a:prstGeom>
          <a:noFill/>
          <a:ln w="9525">
            <a:noFill/>
            <a:miter lim="800000"/>
            <a:headEnd/>
            <a:tailEnd/>
          </a:ln>
        </p:spPr>
      </p:pic>
      <p:sp>
        <p:nvSpPr>
          <p:cNvPr id="35847" name="Rectangle 7"/>
          <p:cNvSpPr>
            <a:spLocks noChangeArrowheads="1"/>
          </p:cNvSpPr>
          <p:nvPr/>
        </p:nvSpPr>
        <p:spPr bwMode="auto">
          <a:xfrm>
            <a:off x="6804248" y="4005064"/>
            <a:ext cx="2339752" cy="892552"/>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rgbClr val="222222"/>
                </a:solidFill>
                <a:effectLst/>
                <a:latin typeface="source sans pro"/>
                <a:cs typeface="Arial" pitchFamily="34" charset="0"/>
              </a:rPr>
              <a:t>The underlying type of a </a:t>
            </a:r>
            <a:r>
              <a:rPr kumimoji="0" lang="en-US" sz="1300" b="0" i="0" u="none" strike="noStrike" cap="none" normalizeH="0" baseline="0" dirty="0">
                <a:ln>
                  <a:noFill/>
                </a:ln>
                <a:effectLst/>
                <a:latin typeface="source sans pro"/>
                <a:cs typeface="Arial" pitchFamily="34" charset="0"/>
              </a:rPr>
              <a:t>Python</a:t>
            </a:r>
            <a:r>
              <a:rPr kumimoji="0" lang="en-US" sz="1300" b="0" i="0" u="none" strike="noStrike" cap="none" normalizeH="0" baseline="0" dirty="0">
                <a:ln>
                  <a:noFill/>
                </a:ln>
                <a:solidFill>
                  <a:srgbClr val="222222"/>
                </a:solidFill>
                <a:effectLst/>
                <a:latin typeface="source sans pro"/>
                <a:cs typeface="Arial" pitchFamily="34" charset="0"/>
              </a:rPr>
              <a:t> integer, irrespective of the base used to specify it, is called </a:t>
            </a:r>
            <a:r>
              <a:rPr kumimoji="0" lang="en-US" sz="1000" b="0" i="0" u="none" strike="noStrike" cap="none" normalizeH="0" baseline="0" dirty="0" err="1">
                <a:ln>
                  <a:noFill/>
                </a:ln>
                <a:solidFill>
                  <a:srgbClr val="222222"/>
                </a:solidFill>
                <a:effectLst/>
                <a:latin typeface="SFMono-Regular"/>
                <a:cs typeface="Arial" pitchFamily="34" charset="0"/>
              </a:rPr>
              <a:t>int</a:t>
            </a:r>
            <a:r>
              <a:rPr kumimoji="0" lang="en-US" sz="1300" b="0" i="0" u="none" strike="noStrike" cap="none" normalizeH="0" baseline="0" dirty="0">
                <a:ln>
                  <a:noFill/>
                </a:ln>
                <a:solidFill>
                  <a:srgbClr val="222222"/>
                </a:solidFill>
                <a:effectLst/>
                <a:latin typeface="source sans pro"/>
                <a:cs typeface="Arial" pitchFamily="34" charset="0"/>
              </a:rPr>
              <a:t>:</a:t>
            </a:r>
            <a:r>
              <a:rPr kumimoji="0" lang="en-US" sz="8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6" name="Freeform 15"/>
          <p:cNvSpPr/>
          <p:nvPr/>
        </p:nvSpPr>
        <p:spPr>
          <a:xfrm>
            <a:off x="5751440" y="3008553"/>
            <a:ext cx="1772298" cy="1004647"/>
          </a:xfrm>
          <a:custGeom>
            <a:avLst/>
            <a:gdLst>
              <a:gd name="connsiteX0" fmla="*/ 1728860 w 1772298"/>
              <a:gd name="connsiteY0" fmla="*/ 1004647 h 1004647"/>
              <a:gd name="connsiteX1" fmla="*/ 1728860 w 1772298"/>
              <a:gd name="connsiteY1" fmla="*/ 560147 h 1004647"/>
              <a:gd name="connsiteX2" fmla="*/ 1716160 w 1772298"/>
              <a:gd name="connsiteY2" fmla="*/ 509347 h 1004647"/>
              <a:gd name="connsiteX3" fmla="*/ 1678060 w 1772298"/>
              <a:gd name="connsiteY3" fmla="*/ 471247 h 1004647"/>
              <a:gd name="connsiteX4" fmla="*/ 1589160 w 1772298"/>
              <a:gd name="connsiteY4" fmla="*/ 382347 h 1004647"/>
              <a:gd name="connsiteX5" fmla="*/ 1424060 w 1772298"/>
              <a:gd name="connsiteY5" fmla="*/ 268047 h 1004647"/>
              <a:gd name="connsiteX6" fmla="*/ 1347860 w 1772298"/>
              <a:gd name="connsiteY6" fmla="*/ 229947 h 1004647"/>
              <a:gd name="connsiteX7" fmla="*/ 1309760 w 1772298"/>
              <a:gd name="connsiteY7" fmla="*/ 204547 h 1004647"/>
              <a:gd name="connsiteX8" fmla="*/ 1220860 w 1772298"/>
              <a:gd name="connsiteY8" fmla="*/ 179147 h 1004647"/>
              <a:gd name="connsiteX9" fmla="*/ 1131960 w 1772298"/>
              <a:gd name="connsiteY9" fmla="*/ 128347 h 1004647"/>
              <a:gd name="connsiteX10" fmla="*/ 1055760 w 1772298"/>
              <a:gd name="connsiteY10" fmla="*/ 102947 h 1004647"/>
              <a:gd name="connsiteX11" fmla="*/ 916060 w 1772298"/>
              <a:gd name="connsiteY11" fmla="*/ 64847 h 1004647"/>
              <a:gd name="connsiteX12" fmla="*/ 877960 w 1772298"/>
              <a:gd name="connsiteY12" fmla="*/ 52147 h 1004647"/>
              <a:gd name="connsiteX13" fmla="*/ 763660 w 1772298"/>
              <a:gd name="connsiteY13" fmla="*/ 26747 h 1004647"/>
              <a:gd name="connsiteX14" fmla="*/ 725560 w 1772298"/>
              <a:gd name="connsiteY14" fmla="*/ 14047 h 1004647"/>
              <a:gd name="connsiteX15" fmla="*/ 560460 w 1772298"/>
              <a:gd name="connsiteY15" fmla="*/ 1347 h 1004647"/>
              <a:gd name="connsiteX16" fmla="*/ 395360 w 1772298"/>
              <a:gd name="connsiteY16" fmla="*/ 14047 h 1004647"/>
              <a:gd name="connsiteX17" fmla="*/ 281060 w 1772298"/>
              <a:gd name="connsiteY17" fmla="*/ 102947 h 1004647"/>
              <a:gd name="connsiteX18" fmla="*/ 192160 w 1772298"/>
              <a:gd name="connsiteY18" fmla="*/ 179147 h 1004647"/>
              <a:gd name="connsiteX19" fmla="*/ 154060 w 1772298"/>
              <a:gd name="connsiteY19" fmla="*/ 255347 h 1004647"/>
              <a:gd name="connsiteX20" fmla="*/ 90560 w 1772298"/>
              <a:gd name="connsiteY20" fmla="*/ 331547 h 1004647"/>
              <a:gd name="connsiteX21" fmla="*/ 65160 w 1772298"/>
              <a:gd name="connsiteY21" fmla="*/ 407747 h 1004647"/>
              <a:gd name="connsiteX22" fmla="*/ 52460 w 1772298"/>
              <a:gd name="connsiteY22" fmla="*/ 445847 h 1004647"/>
              <a:gd name="connsiteX23" fmla="*/ 39760 w 1772298"/>
              <a:gd name="connsiteY23" fmla="*/ 483947 h 1004647"/>
              <a:gd name="connsiteX24" fmla="*/ 1660 w 1772298"/>
              <a:gd name="connsiteY24" fmla="*/ 572847 h 1004647"/>
              <a:gd name="connsiteX25" fmla="*/ 1660 w 1772298"/>
              <a:gd name="connsiteY25" fmla="*/ 598247 h 1004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772298" h="1004647">
                <a:moveTo>
                  <a:pt x="1728860" y="1004647"/>
                </a:moveTo>
                <a:cubicBezTo>
                  <a:pt x="1772298" y="830894"/>
                  <a:pt x="1750451" y="937981"/>
                  <a:pt x="1728860" y="560147"/>
                </a:cubicBezTo>
                <a:cubicBezTo>
                  <a:pt x="1727864" y="542721"/>
                  <a:pt x="1724820" y="524502"/>
                  <a:pt x="1716160" y="509347"/>
                </a:cubicBezTo>
                <a:cubicBezTo>
                  <a:pt x="1707249" y="493753"/>
                  <a:pt x="1689087" y="485424"/>
                  <a:pt x="1678060" y="471247"/>
                </a:cubicBezTo>
                <a:cubicBezTo>
                  <a:pt x="1606733" y="379541"/>
                  <a:pt x="1661966" y="406616"/>
                  <a:pt x="1589160" y="382347"/>
                </a:cubicBezTo>
                <a:cubicBezTo>
                  <a:pt x="1501728" y="316773"/>
                  <a:pt x="1555972" y="355988"/>
                  <a:pt x="1424060" y="268047"/>
                </a:cubicBezTo>
                <a:cubicBezTo>
                  <a:pt x="1374821" y="235221"/>
                  <a:pt x="1400440" y="247474"/>
                  <a:pt x="1347860" y="229947"/>
                </a:cubicBezTo>
                <a:cubicBezTo>
                  <a:pt x="1335160" y="221480"/>
                  <a:pt x="1323412" y="211373"/>
                  <a:pt x="1309760" y="204547"/>
                </a:cubicBezTo>
                <a:cubicBezTo>
                  <a:pt x="1279057" y="189195"/>
                  <a:pt x="1253413" y="191354"/>
                  <a:pt x="1220860" y="179147"/>
                </a:cubicBezTo>
                <a:cubicBezTo>
                  <a:pt x="1058675" y="118328"/>
                  <a:pt x="1264607" y="187301"/>
                  <a:pt x="1131960" y="128347"/>
                </a:cubicBezTo>
                <a:cubicBezTo>
                  <a:pt x="1107494" y="117473"/>
                  <a:pt x="1081160" y="111414"/>
                  <a:pt x="1055760" y="102947"/>
                </a:cubicBezTo>
                <a:cubicBezTo>
                  <a:pt x="984542" y="79208"/>
                  <a:pt x="1030647" y="93494"/>
                  <a:pt x="916060" y="64847"/>
                </a:cubicBezTo>
                <a:cubicBezTo>
                  <a:pt x="903073" y="61600"/>
                  <a:pt x="890947" y="55394"/>
                  <a:pt x="877960" y="52147"/>
                </a:cubicBezTo>
                <a:cubicBezTo>
                  <a:pt x="840096" y="42681"/>
                  <a:pt x="801524" y="36213"/>
                  <a:pt x="763660" y="26747"/>
                </a:cubicBezTo>
                <a:cubicBezTo>
                  <a:pt x="750673" y="23500"/>
                  <a:pt x="738844" y="15707"/>
                  <a:pt x="725560" y="14047"/>
                </a:cubicBezTo>
                <a:cubicBezTo>
                  <a:pt x="670790" y="7201"/>
                  <a:pt x="615493" y="5580"/>
                  <a:pt x="560460" y="1347"/>
                </a:cubicBezTo>
                <a:cubicBezTo>
                  <a:pt x="505427" y="5580"/>
                  <a:pt x="448739" y="0"/>
                  <a:pt x="395360" y="14047"/>
                </a:cubicBezTo>
                <a:cubicBezTo>
                  <a:pt x="341734" y="28159"/>
                  <a:pt x="318672" y="70708"/>
                  <a:pt x="281060" y="102947"/>
                </a:cubicBezTo>
                <a:cubicBezTo>
                  <a:pt x="232008" y="144991"/>
                  <a:pt x="231552" y="131877"/>
                  <a:pt x="192160" y="179147"/>
                </a:cubicBezTo>
                <a:cubicBezTo>
                  <a:pt x="92242" y="299048"/>
                  <a:pt x="230430" y="140791"/>
                  <a:pt x="154060" y="255347"/>
                </a:cubicBezTo>
                <a:cubicBezTo>
                  <a:pt x="114183" y="315163"/>
                  <a:pt x="118261" y="269221"/>
                  <a:pt x="90560" y="331547"/>
                </a:cubicBezTo>
                <a:cubicBezTo>
                  <a:pt x="79686" y="356013"/>
                  <a:pt x="73627" y="382347"/>
                  <a:pt x="65160" y="407747"/>
                </a:cubicBezTo>
                <a:lnTo>
                  <a:pt x="52460" y="445847"/>
                </a:lnTo>
                <a:cubicBezTo>
                  <a:pt x="48227" y="458547"/>
                  <a:pt x="45747" y="471973"/>
                  <a:pt x="39760" y="483947"/>
                </a:cubicBezTo>
                <a:cubicBezTo>
                  <a:pt x="25991" y="511484"/>
                  <a:pt x="7889" y="541702"/>
                  <a:pt x="1660" y="572847"/>
                </a:cubicBezTo>
                <a:cubicBezTo>
                  <a:pt x="0" y="581149"/>
                  <a:pt x="1660" y="589780"/>
                  <a:pt x="1660" y="598247"/>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 name="Freeform 16"/>
          <p:cNvSpPr/>
          <p:nvPr/>
        </p:nvSpPr>
        <p:spPr>
          <a:xfrm>
            <a:off x="5715000" y="3505200"/>
            <a:ext cx="203200" cy="206390"/>
          </a:xfrm>
          <a:custGeom>
            <a:avLst/>
            <a:gdLst>
              <a:gd name="connsiteX0" fmla="*/ 0 w 203200"/>
              <a:gd name="connsiteY0" fmla="*/ 0 h 206390"/>
              <a:gd name="connsiteX1" fmla="*/ 12700 w 203200"/>
              <a:gd name="connsiteY1" fmla="*/ 38100 h 206390"/>
              <a:gd name="connsiteX2" fmla="*/ 25400 w 203200"/>
              <a:gd name="connsiteY2" fmla="*/ 190500 h 206390"/>
              <a:gd name="connsiteX3" fmla="*/ 76200 w 203200"/>
              <a:gd name="connsiteY3" fmla="*/ 177800 h 206390"/>
              <a:gd name="connsiteX4" fmla="*/ 152400 w 203200"/>
              <a:gd name="connsiteY4" fmla="*/ 152400 h 206390"/>
              <a:gd name="connsiteX5" fmla="*/ 203200 w 203200"/>
              <a:gd name="connsiteY5" fmla="*/ 114300 h 206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200" h="206390">
                <a:moveTo>
                  <a:pt x="0" y="0"/>
                </a:moveTo>
                <a:cubicBezTo>
                  <a:pt x="4233" y="12700"/>
                  <a:pt x="10931" y="24830"/>
                  <a:pt x="12700" y="38100"/>
                </a:cubicBezTo>
                <a:cubicBezTo>
                  <a:pt x="19437" y="88629"/>
                  <a:pt x="4306" y="144093"/>
                  <a:pt x="25400" y="190500"/>
                </a:cubicBezTo>
                <a:cubicBezTo>
                  <a:pt x="32623" y="206390"/>
                  <a:pt x="59482" y="182816"/>
                  <a:pt x="76200" y="177800"/>
                </a:cubicBezTo>
                <a:cubicBezTo>
                  <a:pt x="101845" y="170107"/>
                  <a:pt x="152400" y="152400"/>
                  <a:pt x="152400" y="152400"/>
                </a:cubicBezTo>
                <a:cubicBezTo>
                  <a:pt x="193493" y="111307"/>
                  <a:pt x="172539" y="114300"/>
                  <a:pt x="203200" y="11430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9" name="Picture 3"/>
          <p:cNvPicPr>
            <a:picLocks noChangeAspect="1" noChangeArrowheads="1"/>
          </p:cNvPicPr>
          <p:nvPr/>
        </p:nvPicPr>
        <p:blipFill>
          <a:blip r:embed="rId2" cstate="print"/>
          <a:srcRect/>
          <a:stretch>
            <a:fillRect/>
          </a:stretch>
        </p:blipFill>
        <p:spPr bwMode="auto">
          <a:xfrm>
            <a:off x="1115616" y="2060848"/>
            <a:ext cx="2088232" cy="2304256"/>
          </a:xfrm>
          <a:prstGeom prst="rect">
            <a:avLst/>
          </a:prstGeom>
          <a:noFill/>
          <a:ln w="9525">
            <a:noFill/>
            <a:miter lim="800000"/>
            <a:headEnd/>
            <a:tailEnd/>
          </a:ln>
        </p:spPr>
      </p:pic>
      <p:pic>
        <p:nvPicPr>
          <p:cNvPr id="34821" name="Picture 5"/>
          <p:cNvPicPr>
            <a:picLocks noChangeAspect="1" noChangeArrowheads="1"/>
          </p:cNvPicPr>
          <p:nvPr/>
        </p:nvPicPr>
        <p:blipFill>
          <a:blip r:embed="rId3" cstate="print"/>
          <a:srcRect/>
          <a:stretch>
            <a:fillRect/>
          </a:stretch>
        </p:blipFill>
        <p:spPr bwMode="auto">
          <a:xfrm>
            <a:off x="3851920" y="1844824"/>
            <a:ext cx="3816424" cy="4320480"/>
          </a:xfrm>
          <a:prstGeom prst="rect">
            <a:avLst/>
          </a:prstGeom>
          <a:noFill/>
          <a:ln w="9525">
            <a:noFill/>
            <a:miter lim="800000"/>
            <a:headEnd/>
            <a:tailEnd/>
          </a:ln>
        </p:spPr>
      </p:pic>
      <p:sp>
        <p:nvSpPr>
          <p:cNvPr id="34822" name="Rectangle 6"/>
          <p:cNvSpPr>
            <a:spLocks noChangeArrowheads="1"/>
          </p:cNvSpPr>
          <p:nvPr/>
        </p:nvSpPr>
        <p:spPr bwMode="auto">
          <a:xfrm>
            <a:off x="323528" y="764704"/>
            <a:ext cx="7488832" cy="646331"/>
          </a:xfrm>
          <a:prstGeom prst="rect">
            <a:avLst/>
          </a:prstGeom>
          <a:solidFill>
            <a:srgbClr val="FCFCFC"/>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b="0" i="0" u="none" strike="noStrike" cap="none" normalizeH="0" baseline="0" dirty="0">
                <a:ln>
                  <a:noFill/>
                </a:ln>
                <a:effectLst/>
                <a:latin typeface="Times New Roman" pitchFamily="18" charset="0"/>
                <a:cs typeface="Times New Roman" pitchFamily="18" charset="0"/>
              </a:rPr>
              <a:t>Just typing the value at the &gt;&gt;&gt; prompt and hitting Enter will display it.</a:t>
            </a:r>
            <a:r>
              <a:rPr kumimoji="0" lang="en-US" b="0" i="0" u="none" strike="noStrike" cap="none" normalizeH="0" dirty="0">
                <a:ln>
                  <a:noFill/>
                </a:ln>
                <a:effectLst/>
                <a:latin typeface="Times New Roman" pitchFamily="18" charset="0"/>
                <a:cs typeface="Times New Roman" pitchFamily="18" charset="0"/>
              </a:rPr>
              <a:t> </a:t>
            </a:r>
            <a:r>
              <a:rPr lang="en-IN" dirty="0">
                <a:latin typeface="Times New Roman" pitchFamily="18" charset="0"/>
                <a:cs typeface="Times New Roman" pitchFamily="18" charset="0"/>
              </a:rPr>
              <a:t> print() function is not mandatory to display the value</a:t>
            </a:r>
            <a:r>
              <a:rPr kumimoji="0" lang="en-US" b="0" i="0" u="none" strike="noStrike" cap="none" normalizeH="0" baseline="0" dirty="0">
                <a:ln>
                  <a:noFill/>
                </a:ln>
                <a:effectLst/>
                <a:latin typeface="Times New Roman" pitchFamily="18" charset="0"/>
                <a:cs typeface="Times New Roman" pitchFamily="18" charset="0"/>
              </a:rPr>
              <a:t> </a:t>
            </a:r>
          </a:p>
        </p:txBody>
      </p:sp>
      <p:sp>
        <p:nvSpPr>
          <p:cNvPr id="8" name="Rectangle 7"/>
          <p:cNvSpPr/>
          <p:nvPr/>
        </p:nvSpPr>
        <p:spPr>
          <a:xfrm>
            <a:off x="3166597" y="260648"/>
            <a:ext cx="1601722" cy="523220"/>
          </a:xfrm>
          <a:prstGeom prst="rect">
            <a:avLst/>
          </a:prstGeom>
        </p:spPr>
        <p:txBody>
          <a:bodyPr wrap="none">
            <a:spAutoFit/>
          </a:bodyPr>
          <a:lstStyle/>
          <a:p>
            <a:pPr algn="ctr"/>
            <a:r>
              <a:rPr lang="en-IN" sz="2800" b="1" dirty="0">
                <a:solidFill>
                  <a:srgbClr val="FF0000"/>
                </a:solidFill>
                <a:latin typeface="Times New Roman" pitchFamily="18" charset="0"/>
                <a:cs typeface="Times New Roman" pitchFamily="18" charset="0"/>
              </a:rPr>
              <a:t>Numbers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251520" y="1215336"/>
            <a:ext cx="8424936" cy="3257245"/>
          </a:xfrm>
          <a:prstGeom prst="rect">
            <a:avLst/>
          </a:prstGeom>
          <a:solidFill>
            <a:srgbClr val="F1F1F1"/>
          </a:solidFill>
          <a:ln w="9525">
            <a:noFill/>
            <a:miter lim="800000"/>
            <a:headEnd/>
            <a:tailEnd/>
          </a:ln>
          <a:effectLst/>
        </p:spPr>
        <p:txBody>
          <a:bodyPr vert="horz" wrap="square" lIns="0" tIns="88872" rIns="0" bIns="88872"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FF0000"/>
                </a:solidFill>
                <a:effectLst/>
                <a:latin typeface="Times New Roman" pitchFamily="18" charset="0"/>
                <a:cs typeface="Times New Roman" pitchFamily="18" charset="0"/>
              </a:rPr>
              <a:t>String </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a:ln>
                <a:noFill/>
              </a:ln>
              <a:solidFill>
                <a:srgbClr val="FF0000"/>
              </a:solidFill>
              <a:effectLst/>
              <a:latin typeface="Times New Roman" pitchFamily="18" charset="0"/>
              <a:cs typeface="Times New Roman" pitchFamily="18" charset="0"/>
            </a:endParaRPr>
          </a:p>
          <a:p>
            <a:pPr lvl="0" fontAlgn="base">
              <a:spcBef>
                <a:spcPct val="0"/>
              </a:spcBef>
              <a:spcAft>
                <a:spcPct val="0"/>
              </a:spcAft>
            </a:pPr>
            <a:r>
              <a:rPr lang="en-IN" sz="2400" dirty="0">
                <a:latin typeface="Times New Roman" pitchFamily="18" charset="0"/>
                <a:cs typeface="Times New Roman" pitchFamily="18" charset="0"/>
              </a:rPr>
              <a:t>The string can be defined as the sequence of characters represented in the quotation marks.</a:t>
            </a:r>
          </a:p>
          <a:p>
            <a:pPr lvl="0" fontAlgn="base">
              <a:spcBef>
                <a:spcPct val="0"/>
              </a:spcBef>
              <a:spcAft>
                <a:spcPct val="0"/>
              </a:spcAft>
            </a:pPr>
            <a:endParaRPr lang="en-IN" sz="2400" dirty="0">
              <a:latin typeface="Times New Roman" pitchFamily="18" charset="0"/>
              <a:cs typeface="Times New Roman" pitchFamily="18" charset="0"/>
            </a:endParaRPr>
          </a:p>
          <a:p>
            <a:pPr lvl="0" fontAlgn="base">
              <a:spcBef>
                <a:spcPct val="0"/>
              </a:spcBef>
              <a:spcAft>
                <a:spcPct val="0"/>
              </a:spcAft>
            </a:pPr>
            <a:r>
              <a:rPr lang="en-IN" sz="2400" dirty="0">
                <a:latin typeface="Times New Roman" pitchFamily="18" charset="0"/>
                <a:cs typeface="Times New Roman" pitchFamily="18" charset="0"/>
              </a:rPr>
              <a:t>In Python, we can use </a:t>
            </a:r>
            <a:r>
              <a:rPr lang="en-IN" sz="2400" b="1" dirty="0">
                <a:solidFill>
                  <a:srgbClr val="00B050"/>
                </a:solidFill>
                <a:latin typeface="Times New Roman" pitchFamily="18" charset="0"/>
                <a:cs typeface="Times New Roman" pitchFamily="18" charset="0"/>
              </a:rPr>
              <a:t>single, double, or triple quotes to define a string.</a:t>
            </a:r>
            <a:endParaRPr kumimoji="0" lang="en-US" sz="2400" b="1" i="0" u="none" strike="noStrike" cap="none" normalizeH="0" baseline="0" dirty="0">
              <a:ln>
                <a:noFill/>
              </a:ln>
              <a:solidFill>
                <a:srgbClr val="00B050"/>
              </a:solidFill>
              <a:effectLst/>
              <a:latin typeface="Times New Roman" pitchFamily="18" charset="0"/>
              <a:cs typeface="Times New Roman" pitchFamily="18"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cstate="print"/>
          <a:srcRect/>
          <a:stretch>
            <a:fillRect/>
          </a:stretch>
        </p:blipFill>
        <p:spPr bwMode="auto">
          <a:xfrm>
            <a:off x="323528" y="836712"/>
            <a:ext cx="3816424" cy="1728192"/>
          </a:xfrm>
          <a:prstGeom prst="rect">
            <a:avLst/>
          </a:prstGeom>
          <a:noFill/>
          <a:ln w="9525">
            <a:noFill/>
            <a:miter lim="800000"/>
            <a:headEnd/>
            <a:tailEnd/>
          </a:ln>
        </p:spPr>
      </p:pic>
      <p:pic>
        <p:nvPicPr>
          <p:cNvPr id="32772" name="Picture 4"/>
          <p:cNvPicPr>
            <a:picLocks noChangeAspect="1" noChangeArrowheads="1"/>
          </p:cNvPicPr>
          <p:nvPr/>
        </p:nvPicPr>
        <p:blipFill>
          <a:blip r:embed="rId3" cstate="print"/>
          <a:srcRect/>
          <a:stretch>
            <a:fillRect/>
          </a:stretch>
        </p:blipFill>
        <p:spPr bwMode="auto">
          <a:xfrm>
            <a:off x="5004048" y="1124744"/>
            <a:ext cx="2448272" cy="864096"/>
          </a:xfrm>
          <a:prstGeom prst="rect">
            <a:avLst/>
          </a:prstGeom>
          <a:noFill/>
          <a:ln w="9525">
            <a:noFill/>
            <a:miter lim="800000"/>
            <a:headEnd/>
            <a:tailEnd/>
          </a:ln>
        </p:spPr>
      </p:pic>
      <p:sp>
        <p:nvSpPr>
          <p:cNvPr id="6" name="Rectangle 5"/>
          <p:cNvSpPr/>
          <p:nvPr/>
        </p:nvSpPr>
        <p:spPr>
          <a:xfrm>
            <a:off x="3707904" y="188640"/>
            <a:ext cx="1233030" cy="523220"/>
          </a:xfrm>
          <a:prstGeom prst="rect">
            <a:avLst/>
          </a:prstGeom>
        </p:spPr>
        <p:txBody>
          <a:bodyPr wrap="none">
            <a:spAutoFit/>
          </a:bodyPr>
          <a:lstStyle/>
          <a:p>
            <a:pPr lvl="0" algn="ctr" fontAlgn="base">
              <a:spcBef>
                <a:spcPct val="0"/>
              </a:spcBef>
              <a:spcAft>
                <a:spcPct val="0"/>
              </a:spcAft>
            </a:pPr>
            <a:r>
              <a:rPr kumimoji="0" lang="en-US" sz="2800" b="1" i="0" u="none" strike="noStrike" cap="none" normalizeH="0" baseline="0" dirty="0">
                <a:ln>
                  <a:noFill/>
                </a:ln>
                <a:solidFill>
                  <a:srgbClr val="FF0000"/>
                </a:solidFill>
                <a:effectLst/>
                <a:latin typeface="Times New Roman" pitchFamily="18" charset="0"/>
                <a:cs typeface="Times New Roman" pitchFamily="18" charset="0"/>
              </a:rPr>
              <a:t>String </a:t>
            </a:r>
          </a:p>
        </p:txBody>
      </p:sp>
      <p:pic>
        <p:nvPicPr>
          <p:cNvPr id="32778" name="Picture 10"/>
          <p:cNvPicPr>
            <a:picLocks noChangeAspect="1" noChangeArrowheads="1"/>
          </p:cNvPicPr>
          <p:nvPr/>
        </p:nvPicPr>
        <p:blipFill>
          <a:blip r:embed="rId4" cstate="print"/>
          <a:srcRect/>
          <a:stretch>
            <a:fillRect/>
          </a:stretch>
        </p:blipFill>
        <p:spPr bwMode="auto">
          <a:xfrm>
            <a:off x="251520" y="2636912"/>
            <a:ext cx="2304256" cy="1296144"/>
          </a:xfrm>
          <a:prstGeom prst="rect">
            <a:avLst/>
          </a:prstGeom>
          <a:noFill/>
          <a:ln w="9525">
            <a:noFill/>
            <a:miter lim="800000"/>
            <a:headEnd/>
            <a:tailEnd/>
          </a:ln>
        </p:spPr>
      </p:pic>
      <p:pic>
        <p:nvPicPr>
          <p:cNvPr id="32780" name="Picture 12"/>
          <p:cNvPicPr>
            <a:picLocks noChangeAspect="1" noChangeArrowheads="1"/>
          </p:cNvPicPr>
          <p:nvPr/>
        </p:nvPicPr>
        <p:blipFill>
          <a:blip r:embed="rId5" cstate="print"/>
          <a:srcRect/>
          <a:stretch>
            <a:fillRect/>
          </a:stretch>
        </p:blipFill>
        <p:spPr bwMode="auto">
          <a:xfrm>
            <a:off x="4932040" y="2780928"/>
            <a:ext cx="2376264" cy="720080"/>
          </a:xfrm>
          <a:prstGeom prst="rect">
            <a:avLst/>
          </a:prstGeom>
          <a:noFill/>
          <a:ln w="9525">
            <a:noFill/>
            <a:miter lim="800000"/>
            <a:headEnd/>
            <a:tailEnd/>
          </a:ln>
        </p:spPr>
      </p:pic>
      <p:sp>
        <p:nvSpPr>
          <p:cNvPr id="15" name="Rectangle 14"/>
          <p:cNvSpPr/>
          <p:nvPr/>
        </p:nvSpPr>
        <p:spPr>
          <a:xfrm>
            <a:off x="3419872" y="4005064"/>
            <a:ext cx="2088232" cy="369332"/>
          </a:xfrm>
          <a:prstGeom prst="rect">
            <a:avLst/>
          </a:prstGeom>
        </p:spPr>
        <p:txBody>
          <a:bodyPr wrap="square">
            <a:spAutoFit/>
          </a:bodyPr>
          <a:lstStyle/>
          <a:p>
            <a:r>
              <a:rPr lang="en-IN" b="1" dirty="0">
                <a:solidFill>
                  <a:srgbClr val="00B050"/>
                </a:solidFill>
              </a:rPr>
              <a:t>Multiline Strings</a:t>
            </a:r>
          </a:p>
        </p:txBody>
      </p:sp>
      <p:pic>
        <p:nvPicPr>
          <p:cNvPr id="32782" name="Picture 14"/>
          <p:cNvPicPr>
            <a:picLocks noChangeAspect="1" noChangeArrowheads="1"/>
          </p:cNvPicPr>
          <p:nvPr/>
        </p:nvPicPr>
        <p:blipFill>
          <a:blip r:embed="rId6" cstate="print"/>
          <a:srcRect/>
          <a:stretch>
            <a:fillRect/>
          </a:stretch>
        </p:blipFill>
        <p:spPr bwMode="auto">
          <a:xfrm>
            <a:off x="395536" y="4725144"/>
            <a:ext cx="3024336" cy="1440160"/>
          </a:xfrm>
          <a:prstGeom prst="rect">
            <a:avLst/>
          </a:prstGeom>
          <a:noFill/>
          <a:ln w="9525">
            <a:noFill/>
            <a:miter lim="800000"/>
            <a:headEnd/>
            <a:tailEnd/>
          </a:ln>
        </p:spPr>
      </p:pic>
      <p:pic>
        <p:nvPicPr>
          <p:cNvPr id="32784" name="Picture 16"/>
          <p:cNvPicPr>
            <a:picLocks noChangeAspect="1" noChangeArrowheads="1"/>
          </p:cNvPicPr>
          <p:nvPr/>
        </p:nvPicPr>
        <p:blipFill>
          <a:blip r:embed="rId7" cstate="print"/>
          <a:srcRect/>
          <a:stretch>
            <a:fillRect/>
          </a:stretch>
        </p:blipFill>
        <p:spPr bwMode="auto">
          <a:xfrm>
            <a:off x="5076056" y="4797152"/>
            <a:ext cx="3024336" cy="1008112"/>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0"/>
            <a:ext cx="8640960" cy="7171194"/>
          </a:xfrm>
          <a:prstGeom prst="rect">
            <a:avLst/>
          </a:prstGeom>
        </p:spPr>
        <p:txBody>
          <a:bodyPr wrap="square">
            <a:spAutoFit/>
          </a:bodyPr>
          <a:lstStyle/>
          <a:p>
            <a:pPr algn="ctr"/>
            <a:r>
              <a:rPr lang="en-IN" sz="2800" b="1" dirty="0">
                <a:solidFill>
                  <a:srgbClr val="FF0000"/>
                </a:solidFill>
                <a:latin typeface="Times New Roman" pitchFamily="18" charset="0"/>
                <a:cs typeface="Times New Roman" pitchFamily="18" charset="0"/>
              </a:rPr>
              <a:t>List</a:t>
            </a:r>
          </a:p>
          <a:p>
            <a:r>
              <a:rPr lang="en-IN" sz="2400" dirty="0">
                <a:latin typeface="Times New Roman" pitchFamily="18" charset="0"/>
                <a:cs typeface="Times New Roman" pitchFamily="18" charset="0"/>
              </a:rPr>
              <a:t>Python Lists are similar to arrays in C.</a:t>
            </a: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A list object is an ordered collection of one or more data items </a:t>
            </a:r>
            <a:r>
              <a:rPr lang="en-IN" sz="2400" dirty="0">
                <a:solidFill>
                  <a:srgbClr val="00B050"/>
                </a:solidFill>
                <a:latin typeface="Times New Roman" pitchFamily="18" charset="0"/>
                <a:cs typeface="Times New Roman" pitchFamily="18" charset="0"/>
              </a:rPr>
              <a:t>changeable.</a:t>
            </a: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The list can </a:t>
            </a:r>
            <a:r>
              <a:rPr lang="en-IN" sz="2400" b="1" dirty="0">
                <a:solidFill>
                  <a:srgbClr val="00B050"/>
                </a:solidFill>
                <a:latin typeface="Times New Roman" pitchFamily="18" charset="0"/>
                <a:cs typeface="Times New Roman" pitchFamily="18" charset="0"/>
              </a:rPr>
              <a:t>contain data of different types</a:t>
            </a:r>
            <a:r>
              <a:rPr lang="en-IN" sz="2400" dirty="0">
                <a:latin typeface="Times New Roman" pitchFamily="18" charset="0"/>
                <a:cs typeface="Times New Roman" pitchFamily="18" charset="0"/>
              </a:rPr>
              <a:t>. </a:t>
            </a: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The items stored in the list are separated with a comma (,) and enclosed within square brackets [].</a:t>
            </a: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We can use slice [:] operators to access the data of the list. </a:t>
            </a: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Lists have </a:t>
            </a:r>
            <a:r>
              <a:rPr lang="en-IN" sz="2400" b="1" dirty="0">
                <a:solidFill>
                  <a:srgbClr val="00B050"/>
                </a:solidFill>
                <a:latin typeface="Times New Roman" pitchFamily="18" charset="0"/>
                <a:cs typeface="Times New Roman" pitchFamily="18" charset="0"/>
              </a:rPr>
              <a:t>no fixed size </a:t>
            </a:r>
            <a:r>
              <a:rPr lang="en-IN" sz="2400" dirty="0">
                <a:latin typeface="Times New Roman" pitchFamily="18" charset="0"/>
                <a:cs typeface="Times New Roman" pitchFamily="18" charset="0"/>
              </a:rPr>
              <a:t>and can be expanded or contracted as needed.</a:t>
            </a: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 Items in list can be retrieved using the index.</a:t>
            </a: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 Lists can be nested just like arrays, i.e., you can have a list of lists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cstate="print"/>
          <a:srcRect/>
          <a:stretch>
            <a:fillRect/>
          </a:stretch>
        </p:blipFill>
        <p:spPr bwMode="auto">
          <a:xfrm>
            <a:off x="467544" y="1196752"/>
            <a:ext cx="3960440" cy="1008112"/>
          </a:xfrm>
          <a:prstGeom prst="rect">
            <a:avLst/>
          </a:prstGeom>
          <a:noFill/>
          <a:ln w="9525">
            <a:noFill/>
            <a:miter lim="800000"/>
            <a:headEnd/>
            <a:tailEnd/>
          </a:ln>
        </p:spPr>
      </p:pic>
      <p:pic>
        <p:nvPicPr>
          <p:cNvPr id="30724" name="Picture 4"/>
          <p:cNvPicPr>
            <a:picLocks noChangeAspect="1" noChangeArrowheads="1"/>
          </p:cNvPicPr>
          <p:nvPr/>
        </p:nvPicPr>
        <p:blipFill>
          <a:blip r:embed="rId3" cstate="print"/>
          <a:srcRect/>
          <a:stretch>
            <a:fillRect/>
          </a:stretch>
        </p:blipFill>
        <p:spPr bwMode="auto">
          <a:xfrm>
            <a:off x="4716016" y="1340768"/>
            <a:ext cx="3672408" cy="576064"/>
          </a:xfrm>
          <a:prstGeom prst="rect">
            <a:avLst/>
          </a:prstGeom>
          <a:noFill/>
          <a:ln w="9525">
            <a:noFill/>
            <a:miter lim="800000"/>
            <a:headEnd/>
            <a:tailEnd/>
          </a:ln>
        </p:spPr>
      </p:pic>
      <p:sp>
        <p:nvSpPr>
          <p:cNvPr id="6" name="Rectangle 5"/>
          <p:cNvSpPr/>
          <p:nvPr/>
        </p:nvSpPr>
        <p:spPr>
          <a:xfrm>
            <a:off x="3563888" y="332656"/>
            <a:ext cx="1906800" cy="523220"/>
          </a:xfrm>
          <a:prstGeom prst="rect">
            <a:avLst/>
          </a:prstGeom>
        </p:spPr>
        <p:txBody>
          <a:bodyPr wrap="square">
            <a:spAutoFit/>
          </a:bodyPr>
          <a:lstStyle/>
          <a:p>
            <a:pPr algn="ctr"/>
            <a:r>
              <a:rPr lang="en-IN" sz="2800" b="1" dirty="0">
                <a:solidFill>
                  <a:srgbClr val="FF0000"/>
                </a:solidFill>
                <a:latin typeface="Times New Roman" pitchFamily="18" charset="0"/>
                <a:cs typeface="Times New Roman" pitchFamily="18" charset="0"/>
              </a:rPr>
              <a:t>List</a:t>
            </a:r>
          </a:p>
        </p:txBody>
      </p:sp>
      <p:pic>
        <p:nvPicPr>
          <p:cNvPr id="30726" name="Picture 6"/>
          <p:cNvPicPr>
            <a:picLocks noChangeAspect="1" noChangeArrowheads="1"/>
          </p:cNvPicPr>
          <p:nvPr/>
        </p:nvPicPr>
        <p:blipFill>
          <a:blip r:embed="rId4" cstate="print"/>
          <a:srcRect/>
          <a:stretch>
            <a:fillRect/>
          </a:stretch>
        </p:blipFill>
        <p:spPr bwMode="auto">
          <a:xfrm>
            <a:off x="467544" y="2564904"/>
            <a:ext cx="3888432" cy="792088"/>
          </a:xfrm>
          <a:prstGeom prst="rect">
            <a:avLst/>
          </a:prstGeom>
          <a:noFill/>
          <a:ln w="9525">
            <a:noFill/>
            <a:miter lim="800000"/>
            <a:headEnd/>
            <a:tailEnd/>
          </a:ln>
        </p:spPr>
      </p:pic>
      <p:pic>
        <p:nvPicPr>
          <p:cNvPr id="30728" name="Picture 8"/>
          <p:cNvPicPr>
            <a:picLocks noChangeAspect="1" noChangeArrowheads="1"/>
          </p:cNvPicPr>
          <p:nvPr/>
        </p:nvPicPr>
        <p:blipFill>
          <a:blip r:embed="rId5" cstate="print"/>
          <a:srcRect/>
          <a:stretch>
            <a:fillRect/>
          </a:stretch>
        </p:blipFill>
        <p:spPr bwMode="auto">
          <a:xfrm>
            <a:off x="4860032" y="2708920"/>
            <a:ext cx="1584176" cy="504056"/>
          </a:xfrm>
          <a:prstGeom prst="rect">
            <a:avLst/>
          </a:prstGeom>
          <a:noFill/>
          <a:ln w="9525">
            <a:noFill/>
            <a:miter lim="800000"/>
            <a:headEnd/>
            <a:tailEnd/>
          </a:ln>
        </p:spPr>
      </p:pic>
      <p:pic>
        <p:nvPicPr>
          <p:cNvPr id="30732" name="Picture 12"/>
          <p:cNvPicPr>
            <a:picLocks noChangeAspect="1" noChangeArrowheads="1"/>
          </p:cNvPicPr>
          <p:nvPr/>
        </p:nvPicPr>
        <p:blipFill>
          <a:blip r:embed="rId6" cstate="print"/>
          <a:srcRect/>
          <a:stretch>
            <a:fillRect/>
          </a:stretch>
        </p:blipFill>
        <p:spPr bwMode="auto">
          <a:xfrm>
            <a:off x="467544" y="3789040"/>
            <a:ext cx="3816424" cy="792088"/>
          </a:xfrm>
          <a:prstGeom prst="rect">
            <a:avLst/>
          </a:prstGeom>
          <a:noFill/>
          <a:ln w="9525">
            <a:noFill/>
            <a:miter lim="800000"/>
            <a:headEnd/>
            <a:tailEnd/>
          </a:ln>
        </p:spPr>
      </p:pic>
      <p:pic>
        <p:nvPicPr>
          <p:cNvPr id="30734" name="Picture 14"/>
          <p:cNvPicPr>
            <a:picLocks noChangeAspect="1" noChangeArrowheads="1"/>
          </p:cNvPicPr>
          <p:nvPr/>
        </p:nvPicPr>
        <p:blipFill>
          <a:blip r:embed="rId7" cstate="print"/>
          <a:srcRect/>
          <a:stretch>
            <a:fillRect/>
          </a:stretch>
        </p:blipFill>
        <p:spPr bwMode="auto">
          <a:xfrm>
            <a:off x="4932040" y="4005064"/>
            <a:ext cx="3528392" cy="72008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cstate="print"/>
          <a:srcRect/>
          <a:stretch>
            <a:fillRect/>
          </a:stretch>
        </p:blipFill>
        <p:spPr bwMode="auto">
          <a:xfrm>
            <a:off x="755576" y="836712"/>
            <a:ext cx="7762875" cy="4905375"/>
          </a:xfrm>
          <a:prstGeom prst="rect">
            <a:avLst/>
          </a:prstGeom>
          <a:noFill/>
          <a:ln w="9525">
            <a:noFill/>
            <a:miter lim="800000"/>
            <a:headEnd/>
            <a:tailEnd/>
          </a:ln>
        </p:spPr>
      </p:pic>
      <p:sp>
        <p:nvSpPr>
          <p:cNvPr id="4" name="Rectangle 3"/>
          <p:cNvSpPr/>
          <p:nvPr/>
        </p:nvSpPr>
        <p:spPr>
          <a:xfrm>
            <a:off x="3635896" y="260648"/>
            <a:ext cx="1906800" cy="523220"/>
          </a:xfrm>
          <a:prstGeom prst="rect">
            <a:avLst/>
          </a:prstGeom>
        </p:spPr>
        <p:txBody>
          <a:bodyPr wrap="square">
            <a:spAutoFit/>
          </a:bodyPr>
          <a:lstStyle/>
          <a:p>
            <a:pPr algn="ctr"/>
            <a:r>
              <a:rPr lang="en-IN" sz="2800" b="1" dirty="0">
                <a:solidFill>
                  <a:srgbClr val="FF0000"/>
                </a:solidFill>
                <a:latin typeface="Times New Roman" pitchFamily="18" charset="0"/>
                <a:cs typeface="Times New Roman" pitchFamily="18" charset="0"/>
              </a:rPr>
              <a:t>List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548680"/>
            <a:ext cx="7416824" cy="1631216"/>
          </a:xfrm>
          <a:prstGeom prst="rect">
            <a:avLst/>
          </a:prstGeom>
        </p:spPr>
        <p:txBody>
          <a:bodyPr wrap="square">
            <a:spAutoFit/>
          </a:bodyPr>
          <a:lstStyle/>
          <a:p>
            <a:pPr algn="ctr"/>
            <a:r>
              <a:rPr lang="en-IN" sz="2800" b="1" dirty="0" err="1">
                <a:solidFill>
                  <a:srgbClr val="FF0000"/>
                </a:solidFill>
                <a:latin typeface="Times New Roman" pitchFamily="18" charset="0"/>
                <a:cs typeface="Times New Roman" pitchFamily="18" charset="0"/>
              </a:rPr>
              <a:t>Tuple</a:t>
            </a:r>
            <a:endParaRPr lang="en-IN" sz="2800" b="1" dirty="0">
              <a:solidFill>
                <a:srgbClr val="FF0000"/>
              </a:solidFill>
              <a:latin typeface="Times New Roman" pitchFamily="18" charset="0"/>
              <a:cs typeface="Times New Roman" pitchFamily="18" charset="0"/>
            </a:endParaRPr>
          </a:p>
          <a:p>
            <a:r>
              <a:rPr lang="en-IN" sz="2400" dirty="0">
                <a:latin typeface="Times New Roman" pitchFamily="18" charset="0"/>
                <a:cs typeface="Times New Roman" pitchFamily="18" charset="0"/>
              </a:rPr>
              <a:t>A </a:t>
            </a:r>
            <a:r>
              <a:rPr lang="en-IN" sz="2400" dirty="0" err="1">
                <a:latin typeface="Times New Roman" pitchFamily="18" charset="0"/>
                <a:cs typeface="Times New Roman" pitchFamily="18" charset="0"/>
              </a:rPr>
              <a:t>tuple</a:t>
            </a:r>
            <a:r>
              <a:rPr lang="en-IN" sz="2400" dirty="0">
                <a:latin typeface="Times New Roman" pitchFamily="18" charset="0"/>
                <a:cs typeface="Times New Roman" pitchFamily="18" charset="0"/>
              </a:rPr>
              <a:t> is a collection which is ordered and </a:t>
            </a:r>
            <a:r>
              <a:rPr lang="en-IN" sz="2400" b="1" dirty="0">
                <a:latin typeface="Times New Roman" pitchFamily="18" charset="0"/>
                <a:cs typeface="Times New Roman" pitchFamily="18" charset="0"/>
              </a:rPr>
              <a:t>unchangeable</a:t>
            </a:r>
            <a:r>
              <a:rPr lang="en-IN" sz="2400" dirty="0">
                <a:latin typeface="Times New Roman" pitchFamily="18" charset="0"/>
                <a:cs typeface="Times New Roman" pitchFamily="18" charset="0"/>
              </a:rPr>
              <a:t>. </a:t>
            </a: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In </a:t>
            </a:r>
            <a:r>
              <a:rPr lang="en-IN" sz="2400" dirty="0">
                <a:latin typeface="Times New Roman" pitchFamily="18" charset="0"/>
                <a:cs typeface="Times New Roman" pitchFamily="18" charset="0"/>
                <a:hlinkClick r:id="rId2"/>
              </a:rPr>
              <a:t>Python</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tuples</a:t>
            </a:r>
            <a:r>
              <a:rPr lang="en-IN" sz="2400" dirty="0">
                <a:latin typeface="Times New Roman" pitchFamily="18" charset="0"/>
                <a:cs typeface="Times New Roman" pitchFamily="18" charset="0"/>
              </a:rPr>
              <a:t> are written with round brackets.</a:t>
            </a:r>
          </a:p>
        </p:txBody>
      </p:sp>
      <p:pic>
        <p:nvPicPr>
          <p:cNvPr id="28674" name="Picture 2"/>
          <p:cNvPicPr>
            <a:picLocks noChangeAspect="1" noChangeArrowheads="1"/>
          </p:cNvPicPr>
          <p:nvPr/>
        </p:nvPicPr>
        <p:blipFill>
          <a:blip r:embed="rId3" cstate="print"/>
          <a:srcRect/>
          <a:stretch>
            <a:fillRect/>
          </a:stretch>
        </p:blipFill>
        <p:spPr bwMode="auto">
          <a:xfrm>
            <a:off x="323528" y="2636912"/>
            <a:ext cx="4104456" cy="936104"/>
          </a:xfrm>
          <a:prstGeom prst="rect">
            <a:avLst/>
          </a:prstGeom>
          <a:noFill/>
          <a:ln w="9525">
            <a:noFill/>
            <a:miter lim="800000"/>
            <a:headEnd/>
            <a:tailEnd/>
          </a:ln>
        </p:spPr>
      </p:pic>
      <p:pic>
        <p:nvPicPr>
          <p:cNvPr id="28676" name="Picture 4"/>
          <p:cNvPicPr>
            <a:picLocks noChangeAspect="1" noChangeArrowheads="1"/>
          </p:cNvPicPr>
          <p:nvPr/>
        </p:nvPicPr>
        <p:blipFill>
          <a:blip r:embed="rId4" cstate="print"/>
          <a:srcRect/>
          <a:stretch>
            <a:fillRect/>
          </a:stretch>
        </p:blipFill>
        <p:spPr bwMode="auto">
          <a:xfrm>
            <a:off x="5004048" y="2708920"/>
            <a:ext cx="3168352" cy="648072"/>
          </a:xfrm>
          <a:prstGeom prst="rect">
            <a:avLst/>
          </a:prstGeom>
          <a:noFill/>
          <a:ln w="9525">
            <a:noFill/>
            <a:miter lim="800000"/>
            <a:headEnd/>
            <a:tailEnd/>
          </a:ln>
        </p:spPr>
      </p:pic>
      <p:pic>
        <p:nvPicPr>
          <p:cNvPr id="28678" name="Picture 6"/>
          <p:cNvPicPr>
            <a:picLocks noChangeAspect="1" noChangeArrowheads="1"/>
          </p:cNvPicPr>
          <p:nvPr/>
        </p:nvPicPr>
        <p:blipFill>
          <a:blip r:embed="rId5" cstate="print"/>
          <a:srcRect/>
          <a:stretch>
            <a:fillRect/>
          </a:stretch>
        </p:blipFill>
        <p:spPr bwMode="auto">
          <a:xfrm>
            <a:off x="323528" y="4077072"/>
            <a:ext cx="3528392" cy="1080120"/>
          </a:xfrm>
          <a:prstGeom prst="rect">
            <a:avLst/>
          </a:prstGeom>
          <a:noFill/>
          <a:ln w="9525">
            <a:noFill/>
            <a:miter lim="800000"/>
            <a:headEnd/>
            <a:tailEnd/>
          </a:ln>
        </p:spPr>
      </p:pic>
      <p:pic>
        <p:nvPicPr>
          <p:cNvPr id="28680" name="Picture 8"/>
          <p:cNvPicPr>
            <a:picLocks noChangeAspect="1" noChangeArrowheads="1"/>
          </p:cNvPicPr>
          <p:nvPr/>
        </p:nvPicPr>
        <p:blipFill>
          <a:blip r:embed="rId6" cstate="print"/>
          <a:srcRect/>
          <a:stretch>
            <a:fillRect/>
          </a:stretch>
        </p:blipFill>
        <p:spPr bwMode="auto">
          <a:xfrm>
            <a:off x="5004048" y="4149080"/>
            <a:ext cx="864096" cy="576064"/>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88640"/>
            <a:ext cx="7704856" cy="1261884"/>
          </a:xfrm>
          <a:prstGeom prst="rect">
            <a:avLst/>
          </a:prstGeom>
        </p:spPr>
        <p:txBody>
          <a:bodyPr wrap="square">
            <a:spAutoFit/>
          </a:bodyPr>
          <a:lstStyle/>
          <a:p>
            <a:pPr algn="ctr"/>
            <a:r>
              <a:rPr lang="en-IN" sz="2800" b="1" dirty="0">
                <a:solidFill>
                  <a:srgbClr val="FF0000"/>
                </a:solidFill>
                <a:latin typeface="Times New Roman" pitchFamily="18" charset="0"/>
                <a:cs typeface="Times New Roman" pitchFamily="18" charset="0"/>
              </a:rPr>
              <a:t>Set</a:t>
            </a:r>
          </a:p>
          <a:p>
            <a:r>
              <a:rPr lang="en-IN" sz="2400" dirty="0">
                <a:latin typeface="Times New Roman" pitchFamily="18" charset="0"/>
                <a:cs typeface="Times New Roman" pitchFamily="18" charset="0"/>
              </a:rPr>
              <a:t>A set is a collection which is </a:t>
            </a:r>
            <a:r>
              <a:rPr lang="en-IN" sz="2400" b="1" dirty="0">
                <a:solidFill>
                  <a:srgbClr val="00B050"/>
                </a:solidFill>
                <a:latin typeface="Times New Roman" pitchFamily="18" charset="0"/>
                <a:cs typeface="Times New Roman" pitchFamily="18" charset="0"/>
              </a:rPr>
              <a:t>unordered and </a:t>
            </a:r>
            <a:r>
              <a:rPr lang="en-IN" sz="2400" b="1" dirty="0" err="1">
                <a:solidFill>
                  <a:srgbClr val="00B050"/>
                </a:solidFill>
                <a:latin typeface="Times New Roman" pitchFamily="18" charset="0"/>
                <a:cs typeface="Times New Roman" pitchFamily="18" charset="0"/>
              </a:rPr>
              <a:t>unindexed</a:t>
            </a:r>
            <a:r>
              <a:rPr lang="en-IN" sz="2400" dirty="0">
                <a:latin typeface="Times New Roman" pitchFamily="18" charset="0"/>
                <a:cs typeface="Times New Roman" pitchFamily="18" charset="0"/>
              </a:rPr>
              <a:t>. In Python, sets are written with curly brackets.</a:t>
            </a:r>
          </a:p>
        </p:txBody>
      </p:sp>
      <p:pic>
        <p:nvPicPr>
          <p:cNvPr id="27650" name="Picture 2"/>
          <p:cNvPicPr>
            <a:picLocks noChangeAspect="1" noChangeArrowheads="1"/>
          </p:cNvPicPr>
          <p:nvPr/>
        </p:nvPicPr>
        <p:blipFill>
          <a:blip r:embed="rId2" cstate="print"/>
          <a:srcRect/>
          <a:stretch>
            <a:fillRect/>
          </a:stretch>
        </p:blipFill>
        <p:spPr bwMode="auto">
          <a:xfrm>
            <a:off x="467544" y="2132856"/>
            <a:ext cx="5256584" cy="1728192"/>
          </a:xfrm>
          <a:prstGeom prst="rect">
            <a:avLst/>
          </a:prstGeom>
          <a:noFill/>
          <a:ln w="9525">
            <a:noFill/>
            <a:miter lim="800000"/>
            <a:headEnd/>
            <a:tailEnd/>
          </a:ln>
        </p:spPr>
      </p:pic>
      <p:pic>
        <p:nvPicPr>
          <p:cNvPr id="27652" name="Picture 4"/>
          <p:cNvPicPr>
            <a:picLocks noChangeAspect="1" noChangeArrowheads="1"/>
          </p:cNvPicPr>
          <p:nvPr/>
        </p:nvPicPr>
        <p:blipFill>
          <a:blip r:embed="rId3" cstate="print"/>
          <a:srcRect/>
          <a:stretch>
            <a:fillRect/>
          </a:stretch>
        </p:blipFill>
        <p:spPr bwMode="auto">
          <a:xfrm>
            <a:off x="6300192" y="2420888"/>
            <a:ext cx="2657475" cy="542925"/>
          </a:xfrm>
          <a:prstGeom prst="rect">
            <a:avLst/>
          </a:prstGeom>
          <a:noFill/>
          <a:ln w="9525">
            <a:noFill/>
            <a:miter lim="800000"/>
            <a:headEnd/>
            <a:tailEnd/>
          </a:ln>
        </p:spPr>
      </p:pic>
      <p:pic>
        <p:nvPicPr>
          <p:cNvPr id="27654" name="Picture 6"/>
          <p:cNvPicPr>
            <a:picLocks noChangeAspect="1" noChangeArrowheads="1"/>
          </p:cNvPicPr>
          <p:nvPr/>
        </p:nvPicPr>
        <p:blipFill>
          <a:blip r:embed="rId4" cstate="print"/>
          <a:srcRect/>
          <a:stretch>
            <a:fillRect/>
          </a:stretch>
        </p:blipFill>
        <p:spPr bwMode="auto">
          <a:xfrm>
            <a:off x="6516216" y="4653136"/>
            <a:ext cx="2466975" cy="504825"/>
          </a:xfrm>
          <a:prstGeom prst="rect">
            <a:avLst/>
          </a:prstGeom>
          <a:noFill/>
          <a:ln w="9525">
            <a:noFill/>
            <a:miter lim="800000"/>
            <a:headEnd/>
            <a:tailEnd/>
          </a:ln>
        </p:spPr>
      </p:pic>
      <p:pic>
        <p:nvPicPr>
          <p:cNvPr id="9" name="Picture 2"/>
          <p:cNvPicPr>
            <a:picLocks noChangeAspect="1" noChangeArrowheads="1"/>
          </p:cNvPicPr>
          <p:nvPr/>
        </p:nvPicPr>
        <p:blipFill>
          <a:blip r:embed="rId2" cstate="print"/>
          <a:srcRect/>
          <a:stretch>
            <a:fillRect/>
          </a:stretch>
        </p:blipFill>
        <p:spPr bwMode="auto">
          <a:xfrm>
            <a:off x="539552" y="4293096"/>
            <a:ext cx="5256584" cy="1728192"/>
          </a:xfrm>
          <a:prstGeom prst="rect">
            <a:avLst/>
          </a:prstGeom>
          <a:noFill/>
          <a:ln w="9525">
            <a:noFill/>
            <a:miter lim="800000"/>
            <a:headEnd/>
            <a:tailEnd/>
          </a:ln>
        </p:spPr>
      </p:pic>
      <p:sp>
        <p:nvSpPr>
          <p:cNvPr id="10" name="TextBox 9"/>
          <p:cNvSpPr txBox="1"/>
          <p:nvPr/>
        </p:nvSpPr>
        <p:spPr>
          <a:xfrm>
            <a:off x="6443192" y="1628800"/>
            <a:ext cx="2700808" cy="369332"/>
          </a:xfrm>
          <a:prstGeom prst="rect">
            <a:avLst/>
          </a:prstGeom>
          <a:noFill/>
        </p:spPr>
        <p:txBody>
          <a:bodyPr wrap="square" rtlCol="0">
            <a:spAutoFit/>
          </a:bodyPr>
          <a:lstStyle/>
          <a:p>
            <a:r>
              <a:rPr lang="en-IN" b="1" dirty="0">
                <a:solidFill>
                  <a:srgbClr val="FF0000"/>
                </a:solidFill>
              </a:rPr>
              <a:t>Result after First RUN</a:t>
            </a:r>
          </a:p>
        </p:txBody>
      </p:sp>
      <p:sp>
        <p:nvSpPr>
          <p:cNvPr id="11" name="TextBox 10"/>
          <p:cNvSpPr txBox="1"/>
          <p:nvPr/>
        </p:nvSpPr>
        <p:spPr>
          <a:xfrm>
            <a:off x="6516216" y="3501008"/>
            <a:ext cx="2952328" cy="369332"/>
          </a:xfrm>
          <a:prstGeom prst="rect">
            <a:avLst/>
          </a:prstGeom>
          <a:noFill/>
        </p:spPr>
        <p:txBody>
          <a:bodyPr wrap="square" rtlCol="0">
            <a:spAutoFit/>
          </a:bodyPr>
          <a:lstStyle/>
          <a:p>
            <a:r>
              <a:rPr lang="en-IN" b="1" dirty="0">
                <a:solidFill>
                  <a:srgbClr val="FF0000"/>
                </a:solidFill>
              </a:rPr>
              <a:t>Result after Second RUN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0"/>
            <a:ext cx="8568952" cy="6432530"/>
          </a:xfrm>
          <a:prstGeom prst="rect">
            <a:avLst/>
          </a:prstGeom>
        </p:spPr>
        <p:txBody>
          <a:bodyPr wrap="square">
            <a:spAutoFit/>
          </a:bodyPr>
          <a:lstStyle/>
          <a:p>
            <a:pPr algn="ctr"/>
            <a:r>
              <a:rPr lang="en-IN" sz="2800" b="1" dirty="0">
                <a:solidFill>
                  <a:srgbClr val="FF0000"/>
                </a:solidFill>
                <a:latin typeface="Times New Roman" pitchFamily="18" charset="0"/>
                <a:cs typeface="Times New Roman" pitchFamily="18" charset="0"/>
              </a:rPr>
              <a:t>Dictionary</a:t>
            </a:r>
          </a:p>
          <a:p>
            <a:r>
              <a:rPr lang="en-IN" sz="2400" dirty="0">
                <a:latin typeface="Times New Roman" pitchFamily="18" charset="0"/>
                <a:cs typeface="Times New Roman" pitchFamily="18" charset="0"/>
              </a:rPr>
              <a:t>A dictionary is a collection which is unordered, changeable and indexed. </a:t>
            </a:r>
          </a:p>
          <a:p>
            <a:r>
              <a:rPr lang="en-IN" sz="2400" dirty="0">
                <a:latin typeface="Times New Roman" pitchFamily="18" charset="0"/>
                <a:cs typeface="Times New Roman" pitchFamily="18" charset="0"/>
              </a:rPr>
              <a:t>In </a:t>
            </a:r>
            <a:r>
              <a:rPr lang="en-IN" sz="2400" dirty="0">
                <a:latin typeface="Times New Roman" pitchFamily="18" charset="0"/>
                <a:cs typeface="Times New Roman" pitchFamily="18" charset="0"/>
                <a:hlinkClick r:id="rId2"/>
              </a:rPr>
              <a:t>Python</a:t>
            </a:r>
            <a:r>
              <a:rPr lang="en-IN" sz="2400" dirty="0">
                <a:latin typeface="Times New Roman" pitchFamily="18" charset="0"/>
                <a:cs typeface="Times New Roman" pitchFamily="18" charset="0"/>
              </a:rPr>
              <a:t> dictionaries are written with curly brackets, and they</a:t>
            </a:r>
            <a:r>
              <a:rPr lang="en-IN" sz="2400" b="1" dirty="0">
                <a:solidFill>
                  <a:srgbClr val="00B050"/>
                </a:solidFill>
                <a:latin typeface="Times New Roman" pitchFamily="18" charset="0"/>
                <a:cs typeface="Times New Roman" pitchFamily="18" charset="0"/>
              </a:rPr>
              <a:t> have keys and values</a:t>
            </a:r>
            <a:r>
              <a:rPr lang="en-IN" sz="2400" dirty="0">
                <a:latin typeface="Times New Roman" pitchFamily="18" charset="0"/>
                <a:cs typeface="Times New Roman" pitchFamily="18" charset="0"/>
              </a:rPr>
              <a:t>.</a:t>
            </a: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Each key is separated from its value by a colon (:), the items are separated by commas, and the whole thing is enclosed in curly braces. </a:t>
            </a: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An empty dictionary without any items is written with just two curly braces, like this: {}.</a:t>
            </a: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Keys are unique within a dictionary while values may not be. The values of a dictionary can be of any type, but the keys must be of an immutable data type such as strings, numbers, or </a:t>
            </a:r>
            <a:r>
              <a:rPr lang="en-IN" sz="2400" dirty="0" err="1">
                <a:latin typeface="Times New Roman" pitchFamily="18" charset="0"/>
                <a:cs typeface="Times New Roman" pitchFamily="18" charset="0"/>
              </a:rPr>
              <a:t>tuples</a:t>
            </a:r>
            <a:r>
              <a:rPr lang="en-IN" sz="2400" dirty="0">
                <a:latin typeface="Times New Roman" pitchFamily="18" charset="0"/>
                <a:cs typeface="Times New Roman" pitchFamily="18" charset="0"/>
              </a:rPr>
              <a:t>.</a:t>
            </a:r>
          </a:p>
          <a:p>
            <a:endParaRPr lang="en-IN"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394692"/>
            <a:ext cx="8784976" cy="5847755"/>
          </a:xfrm>
          <a:prstGeom prst="rect">
            <a:avLst/>
          </a:prstGeom>
        </p:spPr>
        <p:txBody>
          <a:bodyPr wrap="square">
            <a:spAutoFit/>
          </a:bodyPr>
          <a:lstStyle/>
          <a:p>
            <a:pPr algn="ctr"/>
            <a:r>
              <a:rPr lang="en-IN" sz="2800" b="1" dirty="0">
                <a:solidFill>
                  <a:srgbClr val="FF0000"/>
                </a:solidFill>
                <a:latin typeface="Times New Roman" pitchFamily="18" charset="0"/>
                <a:cs typeface="Times New Roman" pitchFamily="18" charset="0"/>
              </a:rPr>
              <a:t>Python Introduction</a:t>
            </a:r>
          </a:p>
          <a:p>
            <a:pPr algn="ctr"/>
            <a:endParaRPr lang="en-IN" sz="2800" b="1" dirty="0">
              <a:solidFill>
                <a:srgbClr val="FF0000"/>
              </a:solidFill>
              <a:latin typeface="Times New Roman" pitchFamily="18" charset="0"/>
              <a:cs typeface="Times New Roman" pitchFamily="18" charset="0"/>
            </a:endParaRPr>
          </a:p>
          <a:p>
            <a:r>
              <a:rPr lang="en-IN" sz="2000" dirty="0">
                <a:latin typeface="Times New Roman" pitchFamily="18" charset="0"/>
                <a:cs typeface="Times New Roman" pitchFamily="18" charset="0"/>
              </a:rPr>
              <a:t>It is a general-purpose interpreted, interactive, object-oriented, and high-level programming language.</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Python works on different platforms (Windows, Mac, Linux, Raspberry Pi, etc).</a:t>
            </a:r>
          </a:p>
          <a:p>
            <a:r>
              <a:rPr lang="en-IN" sz="2000" dirty="0">
                <a:latin typeface="Times New Roman" pitchFamily="18" charset="0"/>
                <a:cs typeface="Times New Roman" pitchFamily="18" charset="0"/>
              </a:rPr>
              <a:t> Python has a simple syntax similar to the English language.</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Python has syntax that allows developers to write programs with fewer lines than some other programming languages.</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 Python runs on an interpreter system, meaning that code can be executed as soon as it is written. This means that prototyping can be very quick.</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Python can be treated in a procedural way, an object-oriented way or a functional way.</a:t>
            </a:r>
          </a:p>
          <a:p>
            <a:endParaRPr lang="en-IN" sz="2000"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12102" y="620688"/>
            <a:ext cx="1819729" cy="523220"/>
          </a:xfrm>
          <a:prstGeom prst="rect">
            <a:avLst/>
          </a:prstGeom>
        </p:spPr>
        <p:txBody>
          <a:bodyPr wrap="none">
            <a:spAutoFit/>
          </a:bodyPr>
          <a:lstStyle/>
          <a:p>
            <a:pPr algn="ctr"/>
            <a:r>
              <a:rPr lang="en-IN" sz="2800" b="1" dirty="0">
                <a:solidFill>
                  <a:srgbClr val="FF0000"/>
                </a:solidFill>
                <a:latin typeface="Times New Roman" pitchFamily="18" charset="0"/>
                <a:cs typeface="Times New Roman" pitchFamily="18" charset="0"/>
              </a:rPr>
              <a:t>Dictionary</a:t>
            </a:r>
          </a:p>
        </p:txBody>
      </p:sp>
      <p:sp>
        <p:nvSpPr>
          <p:cNvPr id="4" name="Rectangle 3"/>
          <p:cNvSpPr/>
          <p:nvPr/>
        </p:nvSpPr>
        <p:spPr>
          <a:xfrm>
            <a:off x="899592" y="1628800"/>
            <a:ext cx="7344816" cy="3046988"/>
          </a:xfrm>
          <a:prstGeom prst="rect">
            <a:avLst/>
          </a:prstGeom>
        </p:spPr>
        <p:txBody>
          <a:bodyPr wrap="square">
            <a:spAutoFit/>
          </a:bodyPr>
          <a:lstStyle/>
          <a:p>
            <a:pPr lvl="0" fontAlgn="base">
              <a:spcBef>
                <a:spcPct val="0"/>
              </a:spcBef>
              <a:spcAft>
                <a:spcPct val="0"/>
              </a:spcAft>
            </a:pPr>
            <a:r>
              <a:rPr kumimoji="0" lang="en-US" sz="2400" b="0" i="0" u="none" strike="noStrike" cap="none" normalizeH="0" baseline="0" dirty="0" err="1">
                <a:ln>
                  <a:noFill/>
                </a:ln>
                <a:solidFill>
                  <a:srgbClr val="000000"/>
                </a:solidFill>
                <a:effectLst/>
                <a:latin typeface="Times New Roman" pitchFamily="18" charset="0"/>
                <a:cs typeface="Times New Roman" pitchFamily="18" charset="0"/>
              </a:rPr>
              <a:t>dict</a:t>
            </a:r>
            <a:r>
              <a:rPr kumimoji="0" lang="en-US" sz="2400" b="0" i="0" u="none" strike="noStrike" cap="none" normalizeH="0" baseline="0" dirty="0">
                <a:ln>
                  <a:noFill/>
                </a:ln>
                <a:solidFill>
                  <a:srgbClr val="000000"/>
                </a:solidFill>
                <a:effectLst/>
                <a:latin typeface="Times New Roman" pitchFamily="18" charset="0"/>
                <a:cs typeface="Times New Roman" pitchFamily="18" charset="0"/>
              </a:rPr>
              <a:t> </a:t>
            </a:r>
            <a:r>
              <a:rPr kumimoji="0" lang="en-US" sz="2400" b="0" i="0" u="none" strike="noStrike" cap="none" normalizeH="0" baseline="0" dirty="0">
                <a:ln>
                  <a:noFill/>
                </a:ln>
                <a:solidFill>
                  <a:srgbClr val="666600"/>
                </a:solidFill>
                <a:effectLst/>
                <a:latin typeface="Times New Roman" pitchFamily="18" charset="0"/>
                <a:cs typeface="Times New Roman" pitchFamily="18" charset="0"/>
              </a:rPr>
              <a:t>=</a:t>
            </a:r>
            <a:r>
              <a:rPr kumimoji="0" lang="en-US" sz="2400" b="0" i="0" u="none" strike="noStrike" cap="none" normalizeH="0" baseline="0" dirty="0">
                <a:ln>
                  <a:noFill/>
                </a:ln>
                <a:solidFill>
                  <a:srgbClr val="000000"/>
                </a:solidFill>
                <a:effectLst/>
                <a:latin typeface="Times New Roman" pitchFamily="18" charset="0"/>
                <a:cs typeface="Times New Roman" pitchFamily="18" charset="0"/>
              </a:rPr>
              <a:t> </a:t>
            </a:r>
            <a:r>
              <a:rPr kumimoji="0" lang="en-US" sz="2400" b="0" i="0" u="none" strike="noStrike" cap="none" normalizeH="0" baseline="0" dirty="0">
                <a:ln>
                  <a:noFill/>
                </a:ln>
                <a:solidFill>
                  <a:srgbClr val="666600"/>
                </a:solidFill>
                <a:effectLst/>
                <a:latin typeface="Times New Roman" pitchFamily="18" charset="0"/>
                <a:cs typeface="Times New Roman" pitchFamily="18" charset="0"/>
              </a:rPr>
              <a:t>{</a:t>
            </a:r>
            <a:r>
              <a:rPr kumimoji="0" lang="en-US" sz="2400" b="0" i="0" u="none" strike="noStrike" cap="none" normalizeH="0" baseline="0" dirty="0">
                <a:ln>
                  <a:noFill/>
                </a:ln>
                <a:solidFill>
                  <a:srgbClr val="008800"/>
                </a:solidFill>
                <a:effectLst/>
                <a:latin typeface="Times New Roman" pitchFamily="18" charset="0"/>
                <a:cs typeface="Times New Roman" pitchFamily="18" charset="0"/>
              </a:rPr>
              <a:t>'Name'</a:t>
            </a:r>
            <a:r>
              <a:rPr kumimoji="0" lang="en-US" sz="2400" b="0" i="0" u="none" strike="noStrike" cap="none" normalizeH="0" baseline="0" dirty="0">
                <a:ln>
                  <a:noFill/>
                </a:ln>
                <a:solidFill>
                  <a:srgbClr val="666600"/>
                </a:solidFill>
                <a:effectLst/>
                <a:latin typeface="Times New Roman" pitchFamily="18" charset="0"/>
                <a:cs typeface="Times New Roman" pitchFamily="18" charset="0"/>
              </a:rPr>
              <a:t>:</a:t>
            </a:r>
            <a:r>
              <a:rPr kumimoji="0" lang="en-US" sz="2400" b="0" i="0" u="none" strike="noStrike" cap="none" normalizeH="0" baseline="0" dirty="0">
                <a:ln>
                  <a:noFill/>
                </a:ln>
                <a:solidFill>
                  <a:srgbClr val="000000"/>
                </a:solidFill>
                <a:effectLst/>
                <a:latin typeface="Times New Roman" pitchFamily="18" charset="0"/>
                <a:cs typeface="Times New Roman" pitchFamily="18" charset="0"/>
              </a:rPr>
              <a:t> </a:t>
            </a:r>
            <a:r>
              <a:rPr kumimoji="0" lang="en-US" sz="2400" b="0" i="0" u="none" strike="noStrike" cap="none" normalizeH="0" baseline="0" dirty="0">
                <a:ln>
                  <a:noFill/>
                </a:ln>
                <a:solidFill>
                  <a:srgbClr val="008800"/>
                </a:solidFill>
                <a:effectLst/>
                <a:latin typeface="Times New Roman" pitchFamily="18" charset="0"/>
                <a:cs typeface="Times New Roman" pitchFamily="18" charset="0"/>
              </a:rPr>
              <a:t>'Zara'</a:t>
            </a:r>
            <a:r>
              <a:rPr kumimoji="0" lang="en-US" sz="2400" b="0" i="0" u="none" strike="noStrike" cap="none" normalizeH="0" baseline="0" dirty="0">
                <a:ln>
                  <a:noFill/>
                </a:ln>
                <a:solidFill>
                  <a:srgbClr val="666600"/>
                </a:solidFill>
                <a:effectLst/>
                <a:latin typeface="Times New Roman" pitchFamily="18" charset="0"/>
                <a:cs typeface="Times New Roman" pitchFamily="18" charset="0"/>
              </a:rPr>
              <a:t>,</a:t>
            </a:r>
            <a:r>
              <a:rPr kumimoji="0" lang="en-US" sz="2400" b="0" i="0" u="none" strike="noStrike" cap="none" normalizeH="0" baseline="0" dirty="0">
                <a:ln>
                  <a:noFill/>
                </a:ln>
                <a:solidFill>
                  <a:srgbClr val="000000"/>
                </a:solidFill>
                <a:effectLst/>
                <a:latin typeface="Times New Roman" pitchFamily="18" charset="0"/>
                <a:cs typeface="Times New Roman" pitchFamily="18" charset="0"/>
              </a:rPr>
              <a:t> </a:t>
            </a:r>
            <a:r>
              <a:rPr kumimoji="0" lang="en-US" sz="2400" b="0" i="0" u="none" strike="noStrike" cap="none" normalizeH="0" baseline="0" dirty="0">
                <a:ln>
                  <a:noFill/>
                </a:ln>
                <a:solidFill>
                  <a:srgbClr val="008800"/>
                </a:solidFill>
                <a:effectLst/>
                <a:latin typeface="Times New Roman" pitchFamily="18" charset="0"/>
                <a:cs typeface="Times New Roman" pitchFamily="18" charset="0"/>
              </a:rPr>
              <a:t>'Age'</a:t>
            </a:r>
            <a:r>
              <a:rPr kumimoji="0" lang="en-US" sz="2400" b="0" i="0" u="none" strike="noStrike" cap="none" normalizeH="0" baseline="0" dirty="0">
                <a:ln>
                  <a:noFill/>
                </a:ln>
                <a:solidFill>
                  <a:srgbClr val="666600"/>
                </a:solidFill>
                <a:effectLst/>
                <a:latin typeface="Times New Roman" pitchFamily="18" charset="0"/>
                <a:cs typeface="Times New Roman" pitchFamily="18" charset="0"/>
              </a:rPr>
              <a:t>:</a:t>
            </a:r>
            <a:r>
              <a:rPr kumimoji="0" lang="en-US" sz="2400" b="0" i="0" u="none" strike="noStrike" cap="none" normalizeH="0" baseline="0" dirty="0">
                <a:ln>
                  <a:noFill/>
                </a:ln>
                <a:solidFill>
                  <a:srgbClr val="000000"/>
                </a:solidFill>
                <a:effectLst/>
                <a:latin typeface="Times New Roman" pitchFamily="18" charset="0"/>
                <a:cs typeface="Times New Roman" pitchFamily="18" charset="0"/>
              </a:rPr>
              <a:t> </a:t>
            </a:r>
            <a:r>
              <a:rPr kumimoji="0" lang="en-US" sz="2400" b="0" i="0" u="none" strike="noStrike" cap="none" normalizeH="0" baseline="0" dirty="0">
                <a:ln>
                  <a:noFill/>
                </a:ln>
                <a:solidFill>
                  <a:srgbClr val="006666"/>
                </a:solidFill>
                <a:effectLst/>
                <a:latin typeface="Times New Roman" pitchFamily="18" charset="0"/>
                <a:cs typeface="Times New Roman" pitchFamily="18" charset="0"/>
              </a:rPr>
              <a:t>7</a:t>
            </a:r>
            <a:r>
              <a:rPr kumimoji="0" lang="en-US" sz="2400" b="0" i="0" u="none" strike="noStrike" cap="none" normalizeH="0" baseline="0" dirty="0">
                <a:ln>
                  <a:noFill/>
                </a:ln>
                <a:solidFill>
                  <a:srgbClr val="666600"/>
                </a:solidFill>
                <a:effectLst/>
                <a:latin typeface="Times New Roman" pitchFamily="18" charset="0"/>
                <a:cs typeface="Times New Roman" pitchFamily="18" charset="0"/>
              </a:rPr>
              <a:t>,</a:t>
            </a:r>
            <a:r>
              <a:rPr kumimoji="0" lang="en-US" sz="2400" b="0" i="0" u="none" strike="noStrike" cap="none" normalizeH="0" baseline="0" dirty="0">
                <a:ln>
                  <a:noFill/>
                </a:ln>
                <a:solidFill>
                  <a:srgbClr val="000000"/>
                </a:solidFill>
                <a:effectLst/>
                <a:latin typeface="Times New Roman" pitchFamily="18" charset="0"/>
                <a:cs typeface="Times New Roman" pitchFamily="18" charset="0"/>
              </a:rPr>
              <a:t> </a:t>
            </a:r>
            <a:r>
              <a:rPr kumimoji="0" lang="en-US" sz="2400" b="0" i="0" u="none" strike="noStrike" cap="none" normalizeH="0" baseline="0" dirty="0">
                <a:ln>
                  <a:noFill/>
                </a:ln>
                <a:solidFill>
                  <a:srgbClr val="008800"/>
                </a:solidFill>
                <a:effectLst/>
                <a:latin typeface="Times New Roman" pitchFamily="18" charset="0"/>
                <a:cs typeface="Times New Roman" pitchFamily="18" charset="0"/>
              </a:rPr>
              <a:t>'Class'</a:t>
            </a:r>
            <a:r>
              <a:rPr kumimoji="0" lang="en-US" sz="2400" b="0" i="0" u="none" strike="noStrike" cap="none" normalizeH="0" baseline="0" dirty="0">
                <a:ln>
                  <a:noFill/>
                </a:ln>
                <a:solidFill>
                  <a:srgbClr val="666600"/>
                </a:solidFill>
                <a:effectLst/>
                <a:latin typeface="Times New Roman" pitchFamily="18" charset="0"/>
                <a:cs typeface="Times New Roman" pitchFamily="18" charset="0"/>
              </a:rPr>
              <a:t>:</a:t>
            </a:r>
            <a:r>
              <a:rPr kumimoji="0" lang="en-US" sz="2400" b="0" i="0" u="none" strike="noStrike" cap="none" normalizeH="0" baseline="0" dirty="0">
                <a:ln>
                  <a:noFill/>
                </a:ln>
                <a:solidFill>
                  <a:srgbClr val="000000"/>
                </a:solidFill>
                <a:effectLst/>
                <a:latin typeface="Times New Roman" pitchFamily="18" charset="0"/>
                <a:cs typeface="Times New Roman" pitchFamily="18" charset="0"/>
              </a:rPr>
              <a:t> </a:t>
            </a:r>
            <a:r>
              <a:rPr kumimoji="0" lang="en-US" sz="2400" b="0" i="0" u="none" strike="noStrike" cap="none" normalizeH="0" baseline="0" dirty="0">
                <a:ln>
                  <a:noFill/>
                </a:ln>
                <a:solidFill>
                  <a:srgbClr val="008800"/>
                </a:solidFill>
                <a:effectLst/>
                <a:latin typeface="Times New Roman" pitchFamily="18" charset="0"/>
                <a:cs typeface="Times New Roman" pitchFamily="18" charset="0"/>
              </a:rPr>
              <a:t>'First'</a:t>
            </a:r>
            <a:r>
              <a:rPr kumimoji="0" lang="en-US" sz="2400" b="0" i="0" u="none" strike="noStrike" cap="none" normalizeH="0" baseline="0" dirty="0">
                <a:ln>
                  <a:noFill/>
                </a:ln>
                <a:solidFill>
                  <a:srgbClr val="666600"/>
                </a:solidFill>
                <a:effectLst/>
                <a:latin typeface="Times New Roman" pitchFamily="18" charset="0"/>
                <a:cs typeface="Times New Roman" pitchFamily="18" charset="0"/>
              </a:rPr>
              <a:t>}</a:t>
            </a:r>
          </a:p>
          <a:p>
            <a:pPr lvl="0" fontAlgn="base">
              <a:spcBef>
                <a:spcPct val="0"/>
              </a:spcBef>
              <a:spcAft>
                <a:spcPct val="0"/>
              </a:spcAft>
            </a:pPr>
            <a:endParaRPr lang="en-US" sz="2400" dirty="0">
              <a:solidFill>
                <a:srgbClr val="666600"/>
              </a:solidFill>
              <a:latin typeface="Times New Roman" pitchFamily="18" charset="0"/>
              <a:cs typeface="Times New Roman" pitchFamily="18" charset="0"/>
            </a:endParaRPr>
          </a:p>
          <a:p>
            <a:pPr lvl="0" fontAlgn="base">
              <a:spcBef>
                <a:spcPct val="0"/>
              </a:spcBef>
              <a:spcAft>
                <a:spcPct val="0"/>
              </a:spcAft>
            </a:pPr>
            <a:r>
              <a:rPr lang="en-US" sz="2400" dirty="0">
                <a:solidFill>
                  <a:srgbClr val="666600"/>
                </a:solidFill>
                <a:latin typeface="Times New Roman" pitchFamily="18" charset="0"/>
                <a:cs typeface="Times New Roman" pitchFamily="18" charset="0"/>
              </a:rPr>
              <a:t>Pair1: ‘</a:t>
            </a:r>
            <a:r>
              <a:rPr lang="en-US" sz="2400" dirty="0" err="1">
                <a:solidFill>
                  <a:srgbClr val="666600"/>
                </a:solidFill>
                <a:latin typeface="Times New Roman" pitchFamily="18" charset="0"/>
                <a:cs typeface="Times New Roman" pitchFamily="18" charset="0"/>
              </a:rPr>
              <a:t>Name’:’Zara</a:t>
            </a:r>
            <a:r>
              <a:rPr lang="en-US" sz="2400" dirty="0">
                <a:solidFill>
                  <a:srgbClr val="666600"/>
                </a:solidFill>
                <a:latin typeface="Times New Roman" pitchFamily="18" charset="0"/>
                <a:cs typeface="Times New Roman" pitchFamily="18" charset="0"/>
              </a:rPr>
              <a:t>’</a:t>
            </a:r>
          </a:p>
          <a:p>
            <a:pPr lvl="0" fontAlgn="base">
              <a:spcBef>
                <a:spcPct val="0"/>
              </a:spcBef>
              <a:spcAft>
                <a:spcPct val="0"/>
              </a:spcAft>
            </a:pPr>
            <a:r>
              <a:rPr lang="en-US" sz="2400" dirty="0">
                <a:solidFill>
                  <a:srgbClr val="666600"/>
                </a:solidFill>
                <a:latin typeface="Times New Roman" pitchFamily="18" charset="0"/>
                <a:cs typeface="Times New Roman" pitchFamily="18" charset="0"/>
              </a:rPr>
              <a:t>Key is Name and its value is Zara</a:t>
            </a:r>
          </a:p>
          <a:p>
            <a:pPr lvl="0" fontAlgn="base">
              <a:spcBef>
                <a:spcPct val="0"/>
              </a:spcBef>
              <a:spcAft>
                <a:spcPct val="0"/>
              </a:spcAft>
            </a:pPr>
            <a:endParaRPr kumimoji="0" lang="en-US" sz="2400" b="0" i="0" u="none" strike="noStrike" cap="none" normalizeH="0" baseline="0" dirty="0">
              <a:ln>
                <a:noFill/>
              </a:ln>
              <a:solidFill>
                <a:srgbClr val="666600"/>
              </a:solidFill>
              <a:effectLst/>
              <a:latin typeface="Times New Roman" pitchFamily="18" charset="0"/>
              <a:cs typeface="Times New Roman" pitchFamily="18" charset="0"/>
            </a:endParaRPr>
          </a:p>
          <a:p>
            <a:pPr lvl="0" fontAlgn="base">
              <a:spcBef>
                <a:spcPct val="0"/>
              </a:spcBef>
              <a:spcAft>
                <a:spcPct val="0"/>
              </a:spcAft>
            </a:pPr>
            <a:r>
              <a:rPr lang="en-US" sz="2400" dirty="0">
                <a:solidFill>
                  <a:srgbClr val="666600"/>
                </a:solidFill>
                <a:latin typeface="Times New Roman" pitchFamily="18" charset="0"/>
                <a:cs typeface="Times New Roman" pitchFamily="18" charset="0"/>
              </a:rPr>
              <a:t>Pair 2: </a:t>
            </a:r>
            <a:r>
              <a:rPr kumimoji="0" lang="en-US" sz="2400" b="0" i="0" u="none" strike="noStrike" cap="none" normalizeH="0" baseline="0" dirty="0">
                <a:ln>
                  <a:noFill/>
                </a:ln>
                <a:solidFill>
                  <a:srgbClr val="008800"/>
                </a:solidFill>
                <a:effectLst/>
                <a:latin typeface="Times New Roman" pitchFamily="18" charset="0"/>
                <a:cs typeface="Times New Roman" pitchFamily="18" charset="0"/>
              </a:rPr>
              <a:t>'Age'</a:t>
            </a:r>
            <a:r>
              <a:rPr kumimoji="0" lang="en-US" sz="2400" b="0" i="0" u="none" strike="noStrike" cap="none" normalizeH="0" baseline="0" dirty="0">
                <a:ln>
                  <a:noFill/>
                </a:ln>
                <a:solidFill>
                  <a:srgbClr val="666600"/>
                </a:solidFill>
                <a:effectLst/>
                <a:latin typeface="Times New Roman" pitchFamily="18" charset="0"/>
                <a:cs typeface="Times New Roman" pitchFamily="18" charset="0"/>
              </a:rPr>
              <a:t>:</a:t>
            </a:r>
            <a:r>
              <a:rPr kumimoji="0" lang="en-US" sz="2400" b="0" i="0" u="none" strike="noStrike" cap="none" normalizeH="0" baseline="0" dirty="0">
                <a:ln>
                  <a:noFill/>
                </a:ln>
                <a:solidFill>
                  <a:srgbClr val="000000"/>
                </a:solidFill>
                <a:effectLst/>
                <a:latin typeface="Times New Roman" pitchFamily="18" charset="0"/>
                <a:cs typeface="Times New Roman" pitchFamily="18" charset="0"/>
              </a:rPr>
              <a:t> </a:t>
            </a:r>
            <a:r>
              <a:rPr kumimoji="0" lang="en-US" sz="2400" b="0" i="0" u="none" strike="noStrike" cap="none" normalizeH="0" baseline="0" dirty="0">
                <a:ln>
                  <a:noFill/>
                </a:ln>
                <a:solidFill>
                  <a:srgbClr val="006666"/>
                </a:solidFill>
                <a:effectLst/>
                <a:latin typeface="Times New Roman" pitchFamily="18" charset="0"/>
                <a:cs typeface="Times New Roman" pitchFamily="18" charset="0"/>
              </a:rPr>
              <a:t>7</a:t>
            </a:r>
          </a:p>
          <a:p>
            <a:pPr fontAlgn="base">
              <a:spcBef>
                <a:spcPct val="0"/>
              </a:spcBef>
              <a:spcAft>
                <a:spcPct val="0"/>
              </a:spcAft>
            </a:pPr>
            <a:r>
              <a:rPr lang="en-US" sz="2400" dirty="0">
                <a:solidFill>
                  <a:srgbClr val="666600"/>
                </a:solidFill>
                <a:latin typeface="Times New Roman" pitchFamily="18" charset="0"/>
                <a:cs typeface="Times New Roman" pitchFamily="18" charset="0"/>
              </a:rPr>
              <a:t>Key is Age and its value is 7</a:t>
            </a:r>
          </a:p>
          <a:p>
            <a:pPr lvl="0" fontAlgn="base">
              <a:spcBef>
                <a:spcPct val="0"/>
              </a:spcBef>
              <a:spcAft>
                <a:spcPct val="0"/>
              </a:spcAft>
            </a:pPr>
            <a:endParaRPr kumimoji="0" lang="en-US" sz="2400" b="0" i="0" u="none" strike="noStrike" cap="none" normalizeH="0" baseline="0" dirty="0">
              <a:ln>
                <a:noFill/>
              </a:ln>
              <a:solidFill>
                <a:srgbClr val="666600"/>
              </a:solidFill>
              <a:effectLst/>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4577" name="Rectangle 1"/>
          <p:cNvSpPr>
            <a:spLocks noChangeArrowheads="1"/>
          </p:cNvSpPr>
          <p:nvPr/>
        </p:nvSpPr>
        <p:spPr bwMode="auto">
          <a:xfrm>
            <a:off x="179512" y="332656"/>
            <a:ext cx="9144000" cy="22775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FF0000"/>
                </a:solidFill>
                <a:effectLst/>
                <a:latin typeface="Times New Roman" pitchFamily="18" charset="0"/>
                <a:cs typeface="Times New Roman" pitchFamily="18" charset="0"/>
              </a:rPr>
              <a:t>Accessing Values in Dictionary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Times New Roman" pitchFamily="18" charset="0"/>
                <a:cs typeface="Times New Roman" pitchFamily="18" charset="0"/>
              </a:rPr>
              <a:t>To access dictionary elements, you can use the familiar square brackets along with the key to obtain its value. </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a:solidFill>
                <a:srgbClr val="000000"/>
              </a:solidFill>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Times New Roman" pitchFamily="18" charset="0"/>
                <a:cs typeface="Times New Roman" pitchFamily="18" charset="0"/>
              </a:rPr>
              <a:t>Following is a simple example −</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24581" name="Picture 5"/>
          <p:cNvPicPr>
            <a:picLocks noChangeAspect="1" noChangeArrowheads="1"/>
          </p:cNvPicPr>
          <p:nvPr/>
        </p:nvPicPr>
        <p:blipFill>
          <a:blip r:embed="rId2" cstate="print"/>
          <a:srcRect/>
          <a:stretch>
            <a:fillRect/>
          </a:stretch>
        </p:blipFill>
        <p:spPr bwMode="auto">
          <a:xfrm>
            <a:off x="611560" y="2564904"/>
            <a:ext cx="5760640" cy="1800200"/>
          </a:xfrm>
          <a:prstGeom prst="rect">
            <a:avLst/>
          </a:prstGeom>
          <a:noFill/>
          <a:ln w="9525">
            <a:noFill/>
            <a:miter lim="800000"/>
            <a:headEnd/>
            <a:tailEnd/>
          </a:ln>
        </p:spPr>
      </p:pic>
      <p:pic>
        <p:nvPicPr>
          <p:cNvPr id="24583" name="Picture 7"/>
          <p:cNvPicPr>
            <a:picLocks noChangeAspect="1" noChangeArrowheads="1"/>
          </p:cNvPicPr>
          <p:nvPr/>
        </p:nvPicPr>
        <p:blipFill>
          <a:blip r:embed="rId3" cstate="print"/>
          <a:srcRect/>
          <a:stretch>
            <a:fillRect/>
          </a:stretch>
        </p:blipFill>
        <p:spPr bwMode="auto">
          <a:xfrm>
            <a:off x="539552" y="5013176"/>
            <a:ext cx="2592288" cy="1008112"/>
          </a:xfrm>
          <a:prstGeom prst="rect">
            <a:avLst/>
          </a:prstGeom>
          <a:noFill/>
          <a:ln w="9525">
            <a:noFill/>
            <a:miter lim="800000"/>
            <a:headEnd/>
            <a:tailEnd/>
          </a:ln>
        </p:spPr>
      </p:pic>
      <p:sp>
        <p:nvSpPr>
          <p:cNvPr id="9" name="TextBox 8"/>
          <p:cNvSpPr txBox="1"/>
          <p:nvPr/>
        </p:nvSpPr>
        <p:spPr>
          <a:xfrm>
            <a:off x="611560" y="4509120"/>
            <a:ext cx="1800200" cy="369332"/>
          </a:xfrm>
          <a:prstGeom prst="rect">
            <a:avLst/>
          </a:prstGeom>
          <a:noFill/>
        </p:spPr>
        <p:txBody>
          <a:bodyPr wrap="square" rtlCol="0">
            <a:spAutoFit/>
          </a:bodyPr>
          <a:lstStyle/>
          <a:p>
            <a:r>
              <a:rPr lang="en-IN" b="1" dirty="0">
                <a:latin typeface="Times New Roman" pitchFamily="18" charset="0"/>
                <a:cs typeface="Times New Roman" pitchFamily="18" charset="0"/>
              </a:rPr>
              <a:t>OUTPUT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611560" y="548680"/>
            <a:ext cx="7632848" cy="5625144"/>
          </a:xfrm>
          <a:prstGeom prst="rect">
            <a:avLst/>
          </a:prstGeom>
          <a:solidFill>
            <a:srgbClr val="FFFFFF"/>
          </a:solidFill>
          <a:ln w="9525">
            <a:noFill/>
            <a:miter lim="800000"/>
            <a:headEnd/>
            <a:tailEnd/>
          </a:ln>
          <a:effectLst/>
        </p:spPr>
        <p:txBody>
          <a:bodyPr vert="horz" wrap="square" lIns="-106329" tIns="179331" rIns="-106329" bIns="179331"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Times New Roman" pitchFamily="18" charset="0"/>
                <a:cs typeface="Times New Roman" pitchFamily="18" charset="0"/>
              </a:rPr>
              <a:t>Booleans represent one of two values: </a:t>
            </a:r>
            <a:r>
              <a:rPr kumimoji="0" lang="en-US" b="0" i="0" u="none" strike="noStrike" cap="none" normalizeH="0" baseline="0" dirty="0">
                <a:ln>
                  <a:noFill/>
                </a:ln>
                <a:solidFill>
                  <a:srgbClr val="DC143C"/>
                </a:solidFill>
                <a:effectLst/>
                <a:latin typeface="Times New Roman" pitchFamily="18" charset="0"/>
                <a:cs typeface="Times New Roman" pitchFamily="18" charset="0"/>
              </a:rPr>
              <a:t>True</a:t>
            </a:r>
            <a:r>
              <a:rPr kumimoji="0" lang="en-US" b="0" i="0" u="none" strike="noStrike" cap="none" normalizeH="0" baseline="0" dirty="0">
                <a:ln>
                  <a:noFill/>
                </a:ln>
                <a:solidFill>
                  <a:srgbClr val="000000"/>
                </a:solidFill>
                <a:effectLst/>
                <a:latin typeface="Times New Roman" pitchFamily="18" charset="0"/>
                <a:cs typeface="Times New Roman" pitchFamily="18" charset="0"/>
              </a:rPr>
              <a:t> or </a:t>
            </a:r>
            <a:r>
              <a:rPr kumimoji="0" lang="en-US" b="0" i="0" u="none" strike="noStrike" cap="none" normalizeH="0" baseline="0" dirty="0">
                <a:ln>
                  <a:noFill/>
                </a:ln>
                <a:solidFill>
                  <a:srgbClr val="DC143C"/>
                </a:solidFill>
                <a:effectLst/>
                <a:latin typeface="Times New Roman" pitchFamily="18" charset="0"/>
                <a:cs typeface="Times New Roman" pitchFamily="18" charset="0"/>
              </a:rPr>
              <a:t>False</a:t>
            </a:r>
            <a:r>
              <a:rPr kumimoji="0" lang="en-US" b="0" i="0" u="none" strike="noStrike" cap="none" normalizeH="0" baseline="0" dirty="0">
                <a:ln>
                  <a:noFill/>
                </a:ln>
                <a:solidFill>
                  <a:srgbClr val="000000"/>
                </a:solidFill>
                <a:effectLst/>
                <a:latin typeface="Times New Roman" pitchFamily="18"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rgbClr val="000000"/>
              </a:solidFill>
              <a:effectLst/>
              <a:latin typeface="Times New Roman" pitchFamily="18" charset="0"/>
              <a:cs typeface="Times New Roman" pitchFamily="18" charset="0"/>
            </a:endParaRPr>
          </a:p>
          <a:p>
            <a:pPr lvl="0" eaLnBrk="0" fontAlgn="base" hangingPunct="0">
              <a:spcBef>
                <a:spcPct val="0"/>
              </a:spcBef>
              <a:spcAft>
                <a:spcPct val="0"/>
              </a:spcAft>
            </a:pPr>
            <a:r>
              <a:rPr kumimoji="0" lang="en-US" b="0" i="0" u="none" strike="noStrike" cap="none" normalizeH="0" baseline="0" dirty="0">
                <a:ln>
                  <a:noFill/>
                </a:ln>
                <a:solidFill>
                  <a:srgbClr val="000000"/>
                </a:solidFill>
                <a:effectLst/>
                <a:latin typeface="Times New Roman" pitchFamily="18" charset="0"/>
                <a:cs typeface="Times New Roman" pitchFamily="18" charset="0"/>
              </a:rPr>
              <a:t>You can evaluate any expression in </a:t>
            </a:r>
            <a:r>
              <a:rPr kumimoji="0" lang="en-US" b="0" i="0" u="none" strike="noStrike" cap="none" normalizeH="0" baseline="0" dirty="0">
                <a:ln>
                  <a:noFill/>
                </a:ln>
                <a:solidFill>
                  <a:srgbClr val="000000"/>
                </a:solidFill>
                <a:effectLst/>
                <a:latin typeface="Times New Roman" pitchFamily="18" charset="0"/>
                <a:cs typeface="Times New Roman" pitchFamily="18" charset="0"/>
                <a:hlinkClick r:id="rId2"/>
              </a:rPr>
              <a:t>Python</a:t>
            </a:r>
            <a:r>
              <a:rPr kumimoji="0" lang="en-US" b="0" i="0" u="none" strike="noStrike" cap="none" normalizeH="0" baseline="0" dirty="0">
                <a:ln>
                  <a:noFill/>
                </a:ln>
                <a:solidFill>
                  <a:srgbClr val="000000"/>
                </a:solidFill>
                <a:effectLst/>
                <a:latin typeface="Times New Roman" pitchFamily="18" charset="0"/>
                <a:cs typeface="Times New Roman" pitchFamily="18" charset="0"/>
              </a:rPr>
              <a:t>, and get one of two answers, </a:t>
            </a:r>
            <a:r>
              <a:rPr kumimoji="0" lang="en-US" b="0" i="0" u="none" strike="noStrike" cap="none" normalizeH="0" baseline="0" dirty="0">
                <a:ln>
                  <a:noFill/>
                </a:ln>
                <a:solidFill>
                  <a:srgbClr val="DC143C"/>
                </a:solidFill>
                <a:effectLst/>
                <a:latin typeface="Times New Roman" pitchFamily="18" charset="0"/>
                <a:cs typeface="Times New Roman" pitchFamily="18" charset="0"/>
              </a:rPr>
              <a:t>True</a:t>
            </a:r>
            <a:r>
              <a:rPr kumimoji="0" lang="en-US" b="0" i="0" u="none" strike="noStrike" cap="none" normalizeH="0" baseline="0" dirty="0">
                <a:ln>
                  <a:noFill/>
                </a:ln>
                <a:solidFill>
                  <a:srgbClr val="000000"/>
                </a:solidFill>
                <a:effectLst/>
                <a:latin typeface="Times New Roman" pitchFamily="18" charset="0"/>
                <a:cs typeface="Times New Roman" pitchFamily="18" charset="0"/>
              </a:rPr>
              <a:t> or </a:t>
            </a:r>
            <a:r>
              <a:rPr kumimoji="0" lang="en-US" b="0" i="0" u="none" strike="noStrike" cap="none" normalizeH="0" baseline="0" dirty="0">
                <a:ln>
                  <a:noFill/>
                </a:ln>
                <a:solidFill>
                  <a:srgbClr val="DC143C"/>
                </a:solidFill>
                <a:effectLst/>
                <a:latin typeface="Times New Roman" pitchFamily="18" charset="0"/>
                <a:cs typeface="Times New Roman" pitchFamily="18" charset="0"/>
              </a:rPr>
              <a:t>False</a:t>
            </a:r>
            <a:r>
              <a:rPr kumimoji="0" lang="en-US" b="0" i="0" u="none" strike="noStrike" cap="none" normalizeH="0" baseline="0" dirty="0">
                <a:ln>
                  <a:noFill/>
                </a:ln>
                <a:solidFill>
                  <a:srgbClr val="000000"/>
                </a:solidFill>
                <a:effectLst/>
                <a:latin typeface="Times New Roman" pitchFamily="18" charset="0"/>
                <a:cs typeface="Times New Roman" pitchFamily="18" charset="0"/>
              </a:rPr>
              <a:t>.</a:t>
            </a:r>
          </a:p>
          <a:p>
            <a:pPr lvl="0" eaLnBrk="0" fontAlgn="base" hangingPunct="0">
              <a:spcBef>
                <a:spcPct val="0"/>
              </a:spcBef>
              <a:spcAft>
                <a:spcPct val="0"/>
              </a:spcAft>
            </a:pP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pPr>
            <a:r>
              <a:rPr kumimoji="0" lang="en-US" b="0" i="0" u="none" strike="noStrike" cap="none" normalizeH="0" baseline="0" dirty="0">
                <a:ln>
                  <a:noFill/>
                </a:ln>
                <a:solidFill>
                  <a:srgbClr val="000000"/>
                </a:solidFill>
                <a:effectLst/>
                <a:latin typeface="Times New Roman" pitchFamily="18" charset="0"/>
                <a:cs typeface="Times New Roman" pitchFamily="18" charset="0"/>
              </a:rPr>
              <a:t>When you compare two values, the expression is evaluated and </a:t>
            </a:r>
            <a:r>
              <a:rPr kumimoji="0" lang="en-US" b="0" i="0" u="none" strike="noStrike" cap="none" normalizeH="0" baseline="0" dirty="0">
                <a:ln>
                  <a:noFill/>
                </a:ln>
                <a:solidFill>
                  <a:srgbClr val="000000"/>
                </a:solidFill>
                <a:effectLst/>
                <a:latin typeface="Times New Roman" pitchFamily="18" charset="0"/>
                <a:cs typeface="Times New Roman" pitchFamily="18" charset="0"/>
                <a:hlinkClick r:id="rId2"/>
              </a:rPr>
              <a:t>Python</a:t>
            </a:r>
            <a:r>
              <a:rPr kumimoji="0" lang="en-US" b="0" i="0" u="none" strike="noStrike" cap="none" normalizeH="0" baseline="0" dirty="0">
                <a:ln>
                  <a:noFill/>
                </a:ln>
                <a:solidFill>
                  <a:srgbClr val="000000"/>
                </a:solidFill>
                <a:effectLst/>
                <a:latin typeface="Times New Roman" pitchFamily="18" charset="0"/>
                <a:cs typeface="Times New Roman" pitchFamily="18" charset="0"/>
              </a:rPr>
              <a:t> returns the Boolean answer:</a:t>
            </a:r>
          </a:p>
          <a:p>
            <a:pPr lvl="0" eaLnBrk="0" fontAlgn="base" hangingPunct="0">
              <a:spcBef>
                <a:spcPct val="0"/>
              </a:spcBef>
              <a:spcAft>
                <a:spcPct val="0"/>
              </a:spcAft>
            </a:pP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pPr>
            <a:r>
              <a:rPr kumimoji="0" lang="en-US" b="0" i="0" u="none" strike="noStrike" cap="none" normalizeH="0" baseline="0" dirty="0">
                <a:ln>
                  <a:noFill/>
                </a:ln>
                <a:solidFill>
                  <a:srgbClr val="000000"/>
                </a:solidFill>
                <a:effectLst/>
                <a:latin typeface="Times New Roman" pitchFamily="18" charset="0"/>
                <a:cs typeface="Times New Roman" pitchFamily="18" charset="0"/>
              </a:rPr>
              <a:t>Example</a:t>
            </a:r>
          </a:p>
          <a:p>
            <a:pPr lvl="0" eaLnBrk="0" fontAlgn="base" hangingPunct="0">
              <a:spcBef>
                <a:spcPct val="0"/>
              </a:spcBef>
              <a:spcAft>
                <a:spcPct val="0"/>
              </a:spcAft>
            </a:pPr>
            <a:r>
              <a:rPr kumimoji="0" lang="en-US" b="0" i="0" u="none" strike="noStrike" cap="none" normalizeH="0" baseline="0" dirty="0">
                <a:ln>
                  <a:noFill/>
                </a:ln>
                <a:solidFill>
                  <a:srgbClr val="0000CD"/>
                </a:solidFill>
                <a:effectLst/>
                <a:latin typeface="Times New Roman" pitchFamily="18" charset="0"/>
                <a:cs typeface="Times New Roman" pitchFamily="18" charset="0"/>
              </a:rPr>
              <a:t>print</a:t>
            </a:r>
            <a:r>
              <a:rPr kumimoji="0" lang="en-US" b="0" i="0" u="none" strike="noStrike" cap="none" normalizeH="0" baseline="0" dirty="0">
                <a:ln>
                  <a:noFill/>
                </a:ln>
                <a:solidFill>
                  <a:srgbClr val="000000"/>
                </a:solidFill>
                <a:effectLst/>
                <a:latin typeface="Times New Roman" pitchFamily="18" charset="0"/>
                <a:cs typeface="Times New Roman" pitchFamily="18" charset="0"/>
              </a:rPr>
              <a:t>(</a:t>
            </a:r>
            <a:r>
              <a:rPr kumimoji="0" lang="en-US" b="0" i="0" u="none" strike="noStrike" cap="none" normalizeH="0" baseline="0" dirty="0">
                <a:ln>
                  <a:noFill/>
                </a:ln>
                <a:solidFill>
                  <a:srgbClr val="FF0000"/>
                </a:solidFill>
                <a:effectLst/>
                <a:latin typeface="Times New Roman" pitchFamily="18" charset="0"/>
                <a:cs typeface="Times New Roman" pitchFamily="18" charset="0"/>
              </a:rPr>
              <a:t>10</a:t>
            </a:r>
            <a:r>
              <a:rPr kumimoji="0" lang="en-US" b="0" i="0" u="none" strike="noStrike" cap="none" normalizeH="0" baseline="0" dirty="0">
                <a:ln>
                  <a:noFill/>
                </a:ln>
                <a:solidFill>
                  <a:srgbClr val="000000"/>
                </a:solidFill>
                <a:effectLst/>
                <a:latin typeface="Times New Roman" pitchFamily="18" charset="0"/>
                <a:cs typeface="Times New Roman" pitchFamily="18" charset="0"/>
              </a:rPr>
              <a:t> &gt; </a:t>
            </a:r>
            <a:r>
              <a:rPr kumimoji="0" lang="en-US" b="0" i="0" u="none" strike="noStrike" cap="none" normalizeH="0" baseline="0" dirty="0">
                <a:ln>
                  <a:noFill/>
                </a:ln>
                <a:solidFill>
                  <a:srgbClr val="FF0000"/>
                </a:solidFill>
                <a:effectLst/>
                <a:latin typeface="Times New Roman" pitchFamily="18" charset="0"/>
                <a:cs typeface="Times New Roman" pitchFamily="18" charset="0"/>
              </a:rPr>
              <a:t>9</a:t>
            </a:r>
            <a:r>
              <a:rPr kumimoji="0" lang="en-US" b="0" i="0" u="none" strike="noStrike" cap="none" normalizeH="0" baseline="0" dirty="0">
                <a:ln>
                  <a:noFill/>
                </a:ln>
                <a:solidFill>
                  <a:srgbClr val="000000"/>
                </a:solidFill>
                <a:effectLst/>
                <a:latin typeface="Times New Roman" pitchFamily="18" charset="0"/>
                <a:cs typeface="Times New Roman" pitchFamily="18" charset="0"/>
              </a:rPr>
              <a:t>)</a:t>
            </a:r>
            <a:br>
              <a:rPr kumimoji="0" lang="en-US" b="0" i="0" u="none" strike="noStrike" cap="none" normalizeH="0" baseline="0" dirty="0">
                <a:ln>
                  <a:noFill/>
                </a:ln>
                <a:solidFill>
                  <a:srgbClr val="000000"/>
                </a:solidFill>
                <a:effectLst/>
                <a:latin typeface="Times New Roman" pitchFamily="18" charset="0"/>
                <a:cs typeface="Times New Roman" pitchFamily="18" charset="0"/>
              </a:rPr>
            </a:br>
            <a:r>
              <a:rPr kumimoji="0" lang="en-US" b="0" i="0" u="none" strike="noStrike" cap="none" normalizeH="0" baseline="0" dirty="0">
                <a:ln>
                  <a:noFill/>
                </a:ln>
                <a:solidFill>
                  <a:srgbClr val="0000CD"/>
                </a:solidFill>
                <a:effectLst/>
                <a:latin typeface="Times New Roman" pitchFamily="18" charset="0"/>
                <a:cs typeface="Times New Roman" pitchFamily="18" charset="0"/>
              </a:rPr>
              <a:t>print</a:t>
            </a:r>
            <a:r>
              <a:rPr kumimoji="0" lang="en-US" b="0" i="0" u="none" strike="noStrike" cap="none" normalizeH="0" baseline="0" dirty="0">
                <a:ln>
                  <a:noFill/>
                </a:ln>
                <a:solidFill>
                  <a:srgbClr val="000000"/>
                </a:solidFill>
                <a:effectLst/>
                <a:latin typeface="Times New Roman" pitchFamily="18" charset="0"/>
                <a:cs typeface="Times New Roman" pitchFamily="18" charset="0"/>
              </a:rPr>
              <a:t>(</a:t>
            </a:r>
            <a:r>
              <a:rPr kumimoji="0" lang="en-US" b="0" i="0" u="none" strike="noStrike" cap="none" normalizeH="0" baseline="0" dirty="0">
                <a:ln>
                  <a:noFill/>
                </a:ln>
                <a:solidFill>
                  <a:srgbClr val="FF0000"/>
                </a:solidFill>
                <a:effectLst/>
                <a:latin typeface="Times New Roman" pitchFamily="18" charset="0"/>
                <a:cs typeface="Times New Roman" pitchFamily="18" charset="0"/>
              </a:rPr>
              <a:t>10</a:t>
            </a:r>
            <a:r>
              <a:rPr kumimoji="0" lang="en-US" b="0" i="0" u="none" strike="noStrike" cap="none" normalizeH="0" baseline="0" dirty="0">
                <a:ln>
                  <a:noFill/>
                </a:ln>
                <a:solidFill>
                  <a:srgbClr val="000000"/>
                </a:solidFill>
                <a:effectLst/>
                <a:latin typeface="Times New Roman" pitchFamily="18" charset="0"/>
                <a:cs typeface="Times New Roman" pitchFamily="18" charset="0"/>
              </a:rPr>
              <a:t> == </a:t>
            </a:r>
            <a:r>
              <a:rPr kumimoji="0" lang="en-US" b="0" i="0" u="none" strike="noStrike" cap="none" normalizeH="0" baseline="0" dirty="0">
                <a:ln>
                  <a:noFill/>
                </a:ln>
                <a:solidFill>
                  <a:srgbClr val="FF0000"/>
                </a:solidFill>
                <a:effectLst/>
                <a:latin typeface="Times New Roman" pitchFamily="18" charset="0"/>
                <a:cs typeface="Times New Roman" pitchFamily="18" charset="0"/>
              </a:rPr>
              <a:t>9</a:t>
            </a:r>
            <a:r>
              <a:rPr kumimoji="0" lang="en-US" b="0" i="0" u="none" strike="noStrike" cap="none" normalizeH="0" baseline="0" dirty="0">
                <a:ln>
                  <a:noFill/>
                </a:ln>
                <a:solidFill>
                  <a:srgbClr val="000000"/>
                </a:solidFill>
                <a:effectLst/>
                <a:latin typeface="Times New Roman" pitchFamily="18" charset="0"/>
                <a:cs typeface="Times New Roman" pitchFamily="18" charset="0"/>
              </a:rPr>
              <a:t>)</a:t>
            </a:r>
            <a:br>
              <a:rPr kumimoji="0" lang="en-US" b="0" i="0" u="none" strike="noStrike" cap="none" normalizeH="0" baseline="0" dirty="0">
                <a:ln>
                  <a:noFill/>
                </a:ln>
                <a:solidFill>
                  <a:srgbClr val="000000"/>
                </a:solidFill>
                <a:effectLst/>
                <a:latin typeface="Times New Roman" pitchFamily="18" charset="0"/>
                <a:cs typeface="Times New Roman" pitchFamily="18" charset="0"/>
              </a:rPr>
            </a:br>
            <a:r>
              <a:rPr kumimoji="0" lang="en-US" b="0" i="0" u="none" strike="noStrike" cap="none" normalizeH="0" baseline="0" dirty="0">
                <a:ln>
                  <a:noFill/>
                </a:ln>
                <a:solidFill>
                  <a:srgbClr val="0000CD"/>
                </a:solidFill>
                <a:effectLst/>
                <a:latin typeface="Times New Roman" pitchFamily="18" charset="0"/>
                <a:cs typeface="Times New Roman" pitchFamily="18" charset="0"/>
              </a:rPr>
              <a:t>print</a:t>
            </a:r>
            <a:r>
              <a:rPr kumimoji="0" lang="en-US" b="0" i="0" u="none" strike="noStrike" cap="none" normalizeH="0" baseline="0" dirty="0">
                <a:ln>
                  <a:noFill/>
                </a:ln>
                <a:solidFill>
                  <a:srgbClr val="000000"/>
                </a:solidFill>
                <a:effectLst/>
                <a:latin typeface="Times New Roman" pitchFamily="18" charset="0"/>
                <a:cs typeface="Times New Roman" pitchFamily="18" charset="0"/>
              </a:rPr>
              <a:t>(</a:t>
            </a:r>
            <a:r>
              <a:rPr kumimoji="0" lang="en-US" b="0" i="0" u="none" strike="noStrike" cap="none" normalizeH="0" baseline="0" dirty="0">
                <a:ln>
                  <a:noFill/>
                </a:ln>
                <a:solidFill>
                  <a:srgbClr val="FF0000"/>
                </a:solidFill>
                <a:effectLst/>
                <a:latin typeface="Times New Roman" pitchFamily="18" charset="0"/>
                <a:cs typeface="Times New Roman" pitchFamily="18" charset="0"/>
              </a:rPr>
              <a:t>10</a:t>
            </a:r>
            <a:r>
              <a:rPr kumimoji="0" lang="en-US" b="0" i="0" u="none" strike="noStrike" cap="none" normalizeH="0" baseline="0" dirty="0">
                <a:ln>
                  <a:noFill/>
                </a:ln>
                <a:solidFill>
                  <a:srgbClr val="000000"/>
                </a:solidFill>
                <a:effectLst/>
                <a:latin typeface="Times New Roman" pitchFamily="18" charset="0"/>
                <a:cs typeface="Times New Roman" pitchFamily="18" charset="0"/>
              </a:rPr>
              <a:t> &lt; </a:t>
            </a:r>
            <a:r>
              <a:rPr kumimoji="0" lang="en-US" b="0" i="0" u="none" strike="noStrike" cap="none" normalizeH="0" baseline="0" dirty="0">
                <a:ln>
                  <a:noFill/>
                </a:ln>
                <a:solidFill>
                  <a:srgbClr val="FF0000"/>
                </a:solidFill>
                <a:effectLst/>
                <a:latin typeface="Times New Roman" pitchFamily="18" charset="0"/>
                <a:cs typeface="Times New Roman" pitchFamily="18" charset="0"/>
              </a:rPr>
              <a:t>9</a:t>
            </a:r>
            <a:r>
              <a:rPr kumimoji="0" lang="en-US" b="0" i="0" u="none" strike="noStrike" cap="none" normalizeH="0" baseline="0" dirty="0">
                <a:ln>
                  <a:noFill/>
                </a:ln>
                <a:solidFill>
                  <a:srgbClr val="000000"/>
                </a:solidFill>
                <a:effectLst/>
                <a:latin typeface="Times New Roman" pitchFamily="18" charset="0"/>
                <a:cs typeface="Times New Roman" pitchFamily="18" charset="0"/>
              </a:rPr>
              <a:t>)</a:t>
            </a:r>
          </a:p>
          <a:p>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OUTPUT:</a:t>
            </a:r>
          </a:p>
          <a:p>
            <a:r>
              <a:rPr lang="en-IN" dirty="0">
                <a:latin typeface="Times New Roman" pitchFamily="18" charset="0"/>
                <a:cs typeface="Times New Roman" pitchFamily="18" charset="0"/>
              </a:rPr>
              <a:t>True</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False</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False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rgbClr val="000000"/>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6" name="TextBox 5"/>
          <p:cNvSpPr txBox="1"/>
          <p:nvPr/>
        </p:nvSpPr>
        <p:spPr>
          <a:xfrm>
            <a:off x="1907704" y="0"/>
            <a:ext cx="5184576" cy="523220"/>
          </a:xfrm>
          <a:prstGeom prst="rect">
            <a:avLst/>
          </a:prstGeom>
          <a:noFill/>
        </p:spPr>
        <p:txBody>
          <a:bodyPr wrap="square" rtlCol="0">
            <a:spAutoFit/>
          </a:bodyPr>
          <a:lstStyle/>
          <a:p>
            <a:pPr algn="ctr"/>
            <a:r>
              <a:rPr lang="en-IN" sz="2800" b="1" dirty="0">
                <a:solidFill>
                  <a:srgbClr val="FF0000"/>
                </a:solidFill>
                <a:latin typeface="Times New Roman" pitchFamily="18" charset="0"/>
                <a:cs typeface="Times New Roman" pitchFamily="18" charset="0"/>
              </a:rPr>
              <a:t>Boolean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3568" y="1124744"/>
            <a:ext cx="7560840" cy="2308324"/>
          </a:xfrm>
          <a:prstGeom prst="rect">
            <a:avLst/>
          </a:prstGeom>
        </p:spPr>
        <p:txBody>
          <a:bodyPr wrap="square">
            <a:spAutoFit/>
          </a:bodyPr>
          <a:lstStyle/>
          <a:p>
            <a:pPr lvl="0" fontAlgn="base">
              <a:spcBef>
                <a:spcPct val="0"/>
              </a:spcBef>
              <a:spcAft>
                <a:spcPct val="0"/>
              </a:spcAft>
            </a:pPr>
            <a:r>
              <a:rPr kumimoji="0" lang="en-US" sz="2400" b="0" i="0" u="none" strike="noStrike" cap="none" normalizeH="0" baseline="0" dirty="0">
                <a:ln>
                  <a:noFill/>
                </a:ln>
                <a:solidFill>
                  <a:srgbClr val="000000"/>
                </a:solidFill>
                <a:effectLst/>
                <a:latin typeface="Times New Roman" pitchFamily="18" charset="0"/>
                <a:cs typeface="Times New Roman" pitchFamily="18" charset="0"/>
              </a:rPr>
              <a:t>Evaluate Values and Variables:</a:t>
            </a:r>
          </a:p>
          <a:p>
            <a:pPr lvl="0" fontAlgn="base">
              <a:spcBef>
                <a:spcPct val="0"/>
              </a:spcBef>
              <a:spcAft>
                <a:spcPct val="0"/>
              </a:spcAft>
            </a:pPr>
            <a:endParaRPr kumimoji="0" lang="en-US" sz="2400" b="0" i="0" u="none" strike="noStrike" cap="none" normalizeH="0" baseline="0" dirty="0">
              <a:ln>
                <a:noFill/>
              </a:ln>
              <a:solidFill>
                <a:srgbClr val="000000"/>
              </a:solidFill>
              <a:effectLst/>
              <a:latin typeface="Times New Roman" pitchFamily="18" charset="0"/>
              <a:cs typeface="Times New Roman" pitchFamily="18" charset="0"/>
            </a:endParaRPr>
          </a:p>
          <a:p>
            <a:pPr lvl="0" eaLnBrk="0" fontAlgn="base" hangingPunct="0">
              <a:spcBef>
                <a:spcPct val="0"/>
              </a:spcBef>
              <a:spcAft>
                <a:spcPct val="0"/>
              </a:spcAft>
            </a:pPr>
            <a:r>
              <a:rPr kumimoji="0" lang="en-US" sz="2400" b="0" i="0" u="none" strike="noStrike" cap="none" normalizeH="0" baseline="0" dirty="0">
                <a:ln>
                  <a:noFill/>
                </a:ln>
                <a:solidFill>
                  <a:srgbClr val="000000"/>
                </a:solidFill>
                <a:effectLst/>
                <a:latin typeface="Times New Roman" pitchFamily="18" charset="0"/>
                <a:cs typeface="Times New Roman" pitchFamily="18" charset="0"/>
              </a:rPr>
              <a:t>The </a:t>
            </a:r>
            <a:r>
              <a:rPr kumimoji="0" lang="en-US" sz="2400" b="0" i="0" u="none" strike="noStrike" cap="none" normalizeH="0" baseline="0" dirty="0" err="1">
                <a:ln>
                  <a:noFill/>
                </a:ln>
                <a:solidFill>
                  <a:srgbClr val="DC143C"/>
                </a:solidFill>
                <a:effectLst/>
                <a:latin typeface="Times New Roman" pitchFamily="18" charset="0"/>
                <a:cs typeface="Times New Roman" pitchFamily="18" charset="0"/>
              </a:rPr>
              <a:t>bool</a:t>
            </a:r>
            <a:r>
              <a:rPr kumimoji="0" lang="en-US" sz="2400" b="0" i="0" u="none" strike="noStrike" cap="none" normalizeH="0" baseline="0" dirty="0">
                <a:ln>
                  <a:noFill/>
                </a:ln>
                <a:solidFill>
                  <a:srgbClr val="DC143C"/>
                </a:solidFill>
                <a:effectLst/>
                <a:latin typeface="Times New Roman" pitchFamily="18" charset="0"/>
                <a:cs typeface="Times New Roman" pitchFamily="18" charset="0"/>
              </a:rPr>
              <a:t>()</a:t>
            </a:r>
            <a:r>
              <a:rPr kumimoji="0" lang="en-US" sz="2400" b="0" i="0" u="none" strike="noStrike" cap="none" normalizeH="0" baseline="0" dirty="0">
                <a:ln>
                  <a:noFill/>
                </a:ln>
                <a:solidFill>
                  <a:srgbClr val="000000"/>
                </a:solidFill>
                <a:effectLst/>
                <a:latin typeface="Times New Roman" pitchFamily="18" charset="0"/>
                <a:cs typeface="Times New Roman" pitchFamily="18" charset="0"/>
              </a:rPr>
              <a:t> function allows you to evaluate any value, and give you </a:t>
            </a:r>
            <a:r>
              <a:rPr kumimoji="0" lang="en-US" sz="2400" b="0" i="0" u="none" strike="noStrike" cap="none" normalizeH="0" baseline="0" dirty="0">
                <a:ln>
                  <a:noFill/>
                </a:ln>
                <a:solidFill>
                  <a:srgbClr val="DC143C"/>
                </a:solidFill>
                <a:effectLst/>
                <a:latin typeface="Times New Roman" pitchFamily="18" charset="0"/>
                <a:cs typeface="Times New Roman" pitchFamily="18" charset="0"/>
              </a:rPr>
              <a:t>True</a:t>
            </a:r>
            <a:r>
              <a:rPr kumimoji="0" lang="en-US" sz="2400" b="0" i="0" u="none" strike="noStrike" cap="none" normalizeH="0" baseline="0" dirty="0">
                <a:ln>
                  <a:noFill/>
                </a:ln>
                <a:solidFill>
                  <a:srgbClr val="000000"/>
                </a:solidFill>
                <a:effectLst/>
                <a:latin typeface="Times New Roman" pitchFamily="18" charset="0"/>
                <a:cs typeface="Times New Roman" pitchFamily="18" charset="0"/>
              </a:rPr>
              <a:t> or </a:t>
            </a:r>
            <a:r>
              <a:rPr kumimoji="0" lang="en-US" sz="2400" b="0" i="0" u="none" strike="noStrike" cap="none" normalizeH="0" baseline="0" dirty="0">
                <a:ln>
                  <a:noFill/>
                </a:ln>
                <a:solidFill>
                  <a:srgbClr val="DC143C"/>
                </a:solidFill>
                <a:effectLst/>
                <a:latin typeface="Times New Roman" pitchFamily="18" charset="0"/>
                <a:cs typeface="Times New Roman" pitchFamily="18" charset="0"/>
              </a:rPr>
              <a:t>False</a:t>
            </a:r>
            <a:r>
              <a:rPr kumimoji="0" lang="en-US" sz="2400" b="0" i="0" u="none" strike="noStrike" cap="none" normalizeH="0" baseline="0" dirty="0">
                <a:ln>
                  <a:noFill/>
                </a:ln>
                <a:solidFill>
                  <a:srgbClr val="000000"/>
                </a:solidFill>
                <a:effectLst/>
                <a:latin typeface="Times New Roman" pitchFamily="18" charset="0"/>
                <a:cs typeface="Times New Roman" pitchFamily="18" charset="0"/>
              </a:rPr>
              <a:t> in return,</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pPr>
            <a:r>
              <a:rPr kumimoji="0" lang="en-US" sz="2400" b="0" i="0" u="none" strike="noStrike" cap="none" normalizeH="0" baseline="0" dirty="0">
                <a:ln>
                  <a:noFill/>
                </a:ln>
                <a:solidFill>
                  <a:srgbClr val="000000"/>
                </a:solidFill>
                <a:effectLst/>
                <a:latin typeface="Times New Roman" pitchFamily="18" charset="0"/>
                <a:cs typeface="Times New Roman" pitchFamily="18" charset="0"/>
              </a:rPr>
              <a:t>Example</a:t>
            </a:r>
          </a:p>
          <a:p>
            <a:pPr lvl="0" eaLnBrk="0" fontAlgn="base" hangingPunct="0">
              <a:spcBef>
                <a:spcPct val="0"/>
              </a:spcBef>
              <a:spcAft>
                <a:spcPct val="0"/>
              </a:spcAft>
            </a:pPr>
            <a:r>
              <a:rPr kumimoji="0" lang="en-US" sz="2400" b="0" i="0" u="none" strike="noStrike" cap="none" normalizeH="0" baseline="0" dirty="0">
                <a:ln>
                  <a:noFill/>
                </a:ln>
                <a:solidFill>
                  <a:srgbClr val="000000"/>
                </a:solidFill>
                <a:effectLst/>
                <a:latin typeface="Times New Roman" pitchFamily="18" charset="0"/>
                <a:cs typeface="Times New Roman" pitchFamily="18" charset="0"/>
              </a:rPr>
              <a:t>Evaluate a string and a number:</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4" name="TextBox 3"/>
          <p:cNvSpPr txBox="1"/>
          <p:nvPr/>
        </p:nvSpPr>
        <p:spPr>
          <a:xfrm>
            <a:off x="1835696" y="260648"/>
            <a:ext cx="5184576" cy="523220"/>
          </a:xfrm>
          <a:prstGeom prst="rect">
            <a:avLst/>
          </a:prstGeom>
          <a:noFill/>
        </p:spPr>
        <p:txBody>
          <a:bodyPr wrap="square" rtlCol="0">
            <a:spAutoFit/>
          </a:bodyPr>
          <a:lstStyle/>
          <a:p>
            <a:pPr algn="ctr"/>
            <a:r>
              <a:rPr lang="en-IN" sz="2800" b="1" dirty="0">
                <a:solidFill>
                  <a:srgbClr val="FF0000"/>
                </a:solidFill>
                <a:latin typeface="Times New Roman" pitchFamily="18" charset="0"/>
                <a:cs typeface="Times New Roman" pitchFamily="18" charset="0"/>
              </a:rPr>
              <a:t>Boolean</a:t>
            </a:r>
          </a:p>
        </p:txBody>
      </p:sp>
      <p:pic>
        <p:nvPicPr>
          <p:cNvPr id="22531" name="Picture 3"/>
          <p:cNvPicPr>
            <a:picLocks noChangeAspect="1" noChangeArrowheads="1"/>
          </p:cNvPicPr>
          <p:nvPr/>
        </p:nvPicPr>
        <p:blipFill>
          <a:blip r:embed="rId2" cstate="print"/>
          <a:srcRect/>
          <a:stretch>
            <a:fillRect/>
          </a:stretch>
        </p:blipFill>
        <p:spPr bwMode="auto">
          <a:xfrm>
            <a:off x="1043608" y="3645024"/>
            <a:ext cx="3168352" cy="936104"/>
          </a:xfrm>
          <a:prstGeom prst="rect">
            <a:avLst/>
          </a:prstGeom>
          <a:noFill/>
          <a:ln w="9525">
            <a:noFill/>
            <a:miter lim="800000"/>
            <a:headEnd/>
            <a:tailEnd/>
          </a:ln>
        </p:spPr>
      </p:pic>
      <p:pic>
        <p:nvPicPr>
          <p:cNvPr id="22533" name="Picture 5"/>
          <p:cNvPicPr>
            <a:picLocks noChangeAspect="1" noChangeArrowheads="1"/>
          </p:cNvPicPr>
          <p:nvPr/>
        </p:nvPicPr>
        <p:blipFill>
          <a:blip r:embed="rId3" cstate="print"/>
          <a:srcRect/>
          <a:stretch>
            <a:fillRect/>
          </a:stretch>
        </p:blipFill>
        <p:spPr bwMode="auto">
          <a:xfrm>
            <a:off x="5364088" y="3861048"/>
            <a:ext cx="1440160" cy="504056"/>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179512" y="1197112"/>
            <a:ext cx="65" cy="456479"/>
          </a:xfrm>
          <a:prstGeom prst="rect">
            <a:avLst/>
          </a:prstGeom>
          <a:solidFill>
            <a:srgbClr val="F1F1F1"/>
          </a:solidFill>
          <a:ln w="9525">
            <a:noFill/>
            <a:miter lim="800000"/>
            <a:headEnd/>
            <a:tailEnd/>
          </a:ln>
          <a:effectLst/>
        </p:spPr>
        <p:txBody>
          <a:bodyPr vert="horz" wrap="none" lIns="0" tIns="88872"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 name="Rectangle 2"/>
          <p:cNvSpPr/>
          <p:nvPr/>
        </p:nvSpPr>
        <p:spPr>
          <a:xfrm>
            <a:off x="971600" y="836712"/>
            <a:ext cx="7416824" cy="2862322"/>
          </a:xfrm>
          <a:prstGeom prst="rect">
            <a:avLst/>
          </a:prstGeom>
        </p:spPr>
        <p:txBody>
          <a:bodyPr wrap="square">
            <a:spAutoFit/>
          </a:bodyPr>
          <a:lstStyle/>
          <a:p>
            <a:pPr lvl="0" fontAlgn="base">
              <a:spcBef>
                <a:spcPct val="0"/>
              </a:spcBef>
              <a:spcAft>
                <a:spcPct val="0"/>
              </a:spcAft>
            </a:pP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Most Values are True</a:t>
            </a:r>
          </a:p>
          <a:p>
            <a:pPr lvl="0" fontAlgn="base">
              <a:spcBef>
                <a:spcPct val="0"/>
              </a:spcBef>
              <a:spcAft>
                <a:spcPct val="0"/>
              </a:spcAft>
            </a:pPr>
            <a:endParaRPr kumimoji="0" lang="en-US" sz="2000" b="0" i="0" u="none" strike="noStrike" cap="none" normalizeH="0" baseline="0" dirty="0">
              <a:ln>
                <a:noFill/>
              </a:ln>
              <a:solidFill>
                <a:srgbClr val="000000"/>
              </a:solidFill>
              <a:effectLst/>
              <a:latin typeface="Times New Roman" pitchFamily="18" charset="0"/>
              <a:cs typeface="Times New Roman" pitchFamily="18" charset="0"/>
            </a:endParaRPr>
          </a:p>
          <a:p>
            <a:pPr lvl="0" eaLnBrk="0" fontAlgn="base" hangingPunct="0">
              <a:spcBef>
                <a:spcPct val="0"/>
              </a:spcBef>
              <a:spcAft>
                <a:spcPct val="0"/>
              </a:spcAft>
            </a:pP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Almost any value is evaluated to </a:t>
            </a:r>
            <a:r>
              <a:rPr kumimoji="0" lang="en-US" sz="2000" b="0" i="0" u="none" strike="noStrike" cap="none" normalizeH="0" baseline="0" dirty="0">
                <a:ln>
                  <a:noFill/>
                </a:ln>
                <a:solidFill>
                  <a:srgbClr val="DC143C"/>
                </a:solidFill>
                <a:effectLst/>
                <a:latin typeface="Times New Roman" pitchFamily="18" charset="0"/>
                <a:cs typeface="Times New Roman" pitchFamily="18" charset="0"/>
              </a:rPr>
              <a:t>True</a:t>
            </a: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 if it has some sort of content.</a:t>
            </a:r>
          </a:p>
          <a:p>
            <a:pPr lvl="0" eaLnBrk="0" fontAlgn="base" hangingPunct="0">
              <a:spcBef>
                <a:spcPct val="0"/>
              </a:spcBef>
              <a:spcAft>
                <a:spcPct val="0"/>
              </a:spcAf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pP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Any string is </a:t>
            </a:r>
            <a:r>
              <a:rPr kumimoji="0" lang="en-US" sz="2000" b="0" i="0" u="none" strike="noStrike" cap="none" normalizeH="0" baseline="0" dirty="0">
                <a:ln>
                  <a:noFill/>
                </a:ln>
                <a:solidFill>
                  <a:srgbClr val="DC143C"/>
                </a:solidFill>
                <a:effectLst/>
                <a:latin typeface="Times New Roman" pitchFamily="18" charset="0"/>
                <a:cs typeface="Times New Roman" pitchFamily="18" charset="0"/>
              </a:rPr>
              <a:t>True</a:t>
            </a: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 except empty strings.</a:t>
            </a:r>
          </a:p>
          <a:p>
            <a:pPr lvl="0" eaLnBrk="0" fontAlgn="base" hangingPunct="0">
              <a:spcBef>
                <a:spcPct val="0"/>
              </a:spcBef>
              <a:spcAft>
                <a:spcPct val="0"/>
              </a:spcAf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pP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Any number is </a:t>
            </a:r>
            <a:r>
              <a:rPr kumimoji="0" lang="en-US" sz="2000" b="0" i="0" u="none" strike="noStrike" cap="none" normalizeH="0" baseline="0" dirty="0">
                <a:ln>
                  <a:noFill/>
                </a:ln>
                <a:solidFill>
                  <a:srgbClr val="DC143C"/>
                </a:solidFill>
                <a:effectLst/>
                <a:latin typeface="Times New Roman" pitchFamily="18" charset="0"/>
                <a:cs typeface="Times New Roman" pitchFamily="18" charset="0"/>
              </a:rPr>
              <a:t>True</a:t>
            </a: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 except </a:t>
            </a:r>
            <a:r>
              <a:rPr kumimoji="0" lang="en-US" sz="2000" b="0" i="0" u="none" strike="noStrike" cap="none" normalizeH="0" baseline="0" dirty="0">
                <a:ln>
                  <a:noFill/>
                </a:ln>
                <a:solidFill>
                  <a:srgbClr val="DC143C"/>
                </a:solidFill>
                <a:effectLst/>
                <a:latin typeface="Times New Roman" pitchFamily="18" charset="0"/>
                <a:cs typeface="Times New Roman" pitchFamily="18" charset="0"/>
              </a:rPr>
              <a:t>0</a:t>
            </a: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a:t>
            </a:r>
          </a:p>
          <a:p>
            <a:pPr lvl="0" eaLnBrk="0" fontAlgn="base" hangingPunct="0">
              <a:spcBef>
                <a:spcPct val="0"/>
              </a:spcBef>
              <a:spcAft>
                <a:spcPct val="0"/>
              </a:spcAf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pP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Any list, </a:t>
            </a:r>
            <a:r>
              <a:rPr kumimoji="0" lang="en-US" sz="2000" b="0" i="0" u="none" strike="noStrike" cap="none" normalizeH="0" baseline="0" dirty="0" err="1">
                <a:ln>
                  <a:noFill/>
                </a:ln>
                <a:solidFill>
                  <a:srgbClr val="000000"/>
                </a:solidFill>
                <a:effectLst/>
                <a:latin typeface="Times New Roman" pitchFamily="18" charset="0"/>
                <a:cs typeface="Times New Roman" pitchFamily="18" charset="0"/>
              </a:rPr>
              <a:t>tuple</a:t>
            </a: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 set, and dictionary are </a:t>
            </a:r>
            <a:r>
              <a:rPr kumimoji="0" lang="en-US" sz="2000" b="0" i="0" u="none" strike="noStrike" cap="none" normalizeH="0" baseline="0" dirty="0">
                <a:ln>
                  <a:noFill/>
                </a:ln>
                <a:solidFill>
                  <a:srgbClr val="DC143C"/>
                </a:solidFill>
                <a:effectLst/>
                <a:latin typeface="Times New Roman" pitchFamily="18" charset="0"/>
                <a:cs typeface="Times New Roman" pitchFamily="18" charset="0"/>
              </a:rPr>
              <a:t>True</a:t>
            </a: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 except empty ones.</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4" name="TextBox 3"/>
          <p:cNvSpPr txBox="1"/>
          <p:nvPr/>
        </p:nvSpPr>
        <p:spPr>
          <a:xfrm>
            <a:off x="1835696" y="260648"/>
            <a:ext cx="5184576" cy="523220"/>
          </a:xfrm>
          <a:prstGeom prst="rect">
            <a:avLst/>
          </a:prstGeom>
          <a:noFill/>
        </p:spPr>
        <p:txBody>
          <a:bodyPr wrap="square" rtlCol="0">
            <a:spAutoFit/>
          </a:bodyPr>
          <a:lstStyle/>
          <a:p>
            <a:pPr algn="ctr"/>
            <a:r>
              <a:rPr lang="en-IN" sz="2800" b="1" dirty="0">
                <a:solidFill>
                  <a:srgbClr val="FF0000"/>
                </a:solidFill>
                <a:latin typeface="Times New Roman" pitchFamily="18" charset="0"/>
                <a:cs typeface="Times New Roman" pitchFamily="18" charset="0"/>
              </a:rPr>
              <a:t>Boolean</a:t>
            </a:r>
          </a:p>
        </p:txBody>
      </p:sp>
      <p:pic>
        <p:nvPicPr>
          <p:cNvPr id="21507" name="Picture 3"/>
          <p:cNvPicPr>
            <a:picLocks noChangeAspect="1" noChangeArrowheads="1"/>
          </p:cNvPicPr>
          <p:nvPr/>
        </p:nvPicPr>
        <p:blipFill>
          <a:blip r:embed="rId2" cstate="print"/>
          <a:srcRect/>
          <a:stretch>
            <a:fillRect/>
          </a:stretch>
        </p:blipFill>
        <p:spPr bwMode="auto">
          <a:xfrm>
            <a:off x="971600" y="3861048"/>
            <a:ext cx="2448272" cy="1296144"/>
          </a:xfrm>
          <a:prstGeom prst="rect">
            <a:avLst/>
          </a:prstGeom>
          <a:noFill/>
          <a:ln w="9525">
            <a:noFill/>
            <a:miter lim="800000"/>
            <a:headEnd/>
            <a:tailEnd/>
          </a:ln>
        </p:spPr>
      </p:pic>
      <p:pic>
        <p:nvPicPr>
          <p:cNvPr id="21509" name="Picture 5"/>
          <p:cNvPicPr>
            <a:picLocks noChangeAspect="1" noChangeArrowheads="1"/>
          </p:cNvPicPr>
          <p:nvPr/>
        </p:nvPicPr>
        <p:blipFill>
          <a:blip r:embed="rId3" cstate="print"/>
          <a:srcRect/>
          <a:stretch>
            <a:fillRect/>
          </a:stretch>
        </p:blipFill>
        <p:spPr bwMode="auto">
          <a:xfrm>
            <a:off x="4716016" y="3933056"/>
            <a:ext cx="1008112" cy="8001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1760" y="2564904"/>
            <a:ext cx="4504759" cy="523220"/>
          </a:xfrm>
          <a:prstGeom prst="rect">
            <a:avLst/>
          </a:prstGeom>
        </p:spPr>
        <p:txBody>
          <a:bodyPr wrap="none">
            <a:spAutoFit/>
          </a:bodyPr>
          <a:lstStyle/>
          <a:p>
            <a:pPr fontAlgn="base"/>
            <a:r>
              <a:rPr lang="en-IN" sz="2800" b="1" dirty="0">
                <a:solidFill>
                  <a:srgbClr val="FF0000"/>
                </a:solidFill>
                <a:latin typeface="Times New Roman" pitchFamily="18" charset="0"/>
                <a:cs typeface="Times New Roman" pitchFamily="18" charset="0"/>
              </a:rPr>
              <a:t>Input and Output in Python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620688"/>
            <a:ext cx="8424936" cy="5386090"/>
          </a:xfrm>
          <a:prstGeom prst="rect">
            <a:avLst/>
          </a:prstGeom>
        </p:spPr>
        <p:txBody>
          <a:bodyPr wrap="square">
            <a:spAutoFit/>
          </a:bodyPr>
          <a:lstStyle/>
          <a:p>
            <a:pPr algn="ctr" fontAlgn="base"/>
            <a:r>
              <a:rPr lang="en-IN" sz="2800" b="1" dirty="0">
                <a:solidFill>
                  <a:srgbClr val="FF0000"/>
                </a:solidFill>
                <a:latin typeface="Times New Roman" pitchFamily="18" charset="0"/>
                <a:cs typeface="Times New Roman" pitchFamily="18" charset="0"/>
              </a:rPr>
              <a:t>Taking Input from the user</a:t>
            </a:r>
          </a:p>
          <a:p>
            <a:pPr algn="ctr" fontAlgn="base"/>
            <a:endParaRPr lang="en-IN" sz="2800" b="1" dirty="0">
              <a:solidFill>
                <a:srgbClr val="FF0000"/>
              </a:solidFill>
              <a:latin typeface="Times New Roman" pitchFamily="18" charset="0"/>
              <a:cs typeface="Times New Roman" pitchFamily="18" charset="0"/>
            </a:endParaRPr>
          </a:p>
          <a:p>
            <a:pPr fontAlgn="base"/>
            <a:r>
              <a:rPr lang="en-IN" dirty="0">
                <a:latin typeface="Times New Roman" pitchFamily="18" charset="0"/>
                <a:cs typeface="Times New Roman" pitchFamily="18" charset="0"/>
              </a:rPr>
              <a:t> Python provides an </a:t>
            </a:r>
            <a:r>
              <a:rPr lang="en-IN" b="1" dirty="0">
                <a:solidFill>
                  <a:srgbClr val="00B050"/>
                </a:solidFill>
                <a:latin typeface="Times New Roman" pitchFamily="18" charset="0"/>
                <a:cs typeface="Times New Roman" pitchFamily="18" charset="0"/>
              </a:rPr>
              <a:t>input() </a:t>
            </a:r>
            <a:r>
              <a:rPr lang="en-IN" dirty="0">
                <a:latin typeface="Times New Roman" pitchFamily="18" charset="0"/>
                <a:cs typeface="Times New Roman" pitchFamily="18" charset="0"/>
              </a:rPr>
              <a:t>function to accept input from the user.</a:t>
            </a:r>
          </a:p>
          <a:p>
            <a:pPr fontAlgn="base"/>
            <a:endParaRPr lang="en-IN" dirty="0">
              <a:latin typeface="Times New Roman" pitchFamily="18" charset="0"/>
              <a:cs typeface="Times New Roman" pitchFamily="18" charset="0"/>
            </a:endParaRPr>
          </a:p>
          <a:p>
            <a:pPr fontAlgn="base"/>
            <a:r>
              <a:rPr lang="en-IN" b="1" dirty="0">
                <a:latin typeface="Times New Roman" pitchFamily="18" charset="0"/>
                <a:cs typeface="Times New Roman" pitchFamily="18" charset="0"/>
              </a:rPr>
              <a:t>Syntax:</a:t>
            </a:r>
            <a:endParaRPr lang="en-IN" dirty="0">
              <a:latin typeface="Times New Roman" pitchFamily="18" charset="0"/>
              <a:cs typeface="Times New Roman" pitchFamily="18" charset="0"/>
            </a:endParaRPr>
          </a:p>
          <a:p>
            <a:pPr fontAlgn="base"/>
            <a:r>
              <a:rPr lang="en-IN" dirty="0">
                <a:latin typeface="Times New Roman" pitchFamily="18" charset="0"/>
                <a:cs typeface="Times New Roman" pitchFamily="18" charset="0"/>
              </a:rPr>
              <a:t>input('prompt')</a:t>
            </a:r>
          </a:p>
          <a:p>
            <a:pPr fontAlgn="base"/>
            <a:endParaRPr lang="en-IN" dirty="0">
              <a:latin typeface="Times New Roman" pitchFamily="18" charset="0"/>
              <a:cs typeface="Times New Roman" pitchFamily="18" charset="0"/>
            </a:endParaRPr>
          </a:p>
          <a:p>
            <a:pPr fontAlgn="base"/>
            <a:r>
              <a:rPr lang="en-IN" dirty="0">
                <a:latin typeface="Times New Roman" pitchFamily="18" charset="0"/>
                <a:cs typeface="Times New Roman" pitchFamily="18" charset="0"/>
              </a:rPr>
              <a:t>where, prompt is a string that is displayed on the string at the time of taking input.</a:t>
            </a:r>
          </a:p>
          <a:p>
            <a:pPr fontAlgn="base"/>
            <a:endParaRPr lang="en-IN" dirty="0">
              <a:latin typeface="Times New Roman" pitchFamily="18" charset="0"/>
              <a:cs typeface="Times New Roman" pitchFamily="18" charset="0"/>
            </a:endParaRPr>
          </a:p>
          <a:p>
            <a:pPr fontAlgn="base"/>
            <a:r>
              <a:rPr lang="en-IN" dirty="0">
                <a:latin typeface="Times New Roman" pitchFamily="18" charset="0"/>
                <a:cs typeface="Times New Roman" pitchFamily="18" charset="0"/>
              </a:rPr>
              <a:t>Example:</a:t>
            </a:r>
          </a:p>
          <a:p>
            <a:pPr fontAlgn="base"/>
            <a:endParaRPr lang="en-IN" dirty="0">
              <a:latin typeface="Times New Roman" pitchFamily="18" charset="0"/>
              <a:cs typeface="Times New Roman" pitchFamily="18" charset="0"/>
            </a:endParaRPr>
          </a:p>
          <a:p>
            <a:pPr fontAlgn="base"/>
            <a:r>
              <a:rPr lang="en-IN" b="1" dirty="0">
                <a:solidFill>
                  <a:srgbClr val="00B050"/>
                </a:solidFill>
                <a:latin typeface="Times New Roman" pitchFamily="18" charset="0"/>
                <a:cs typeface="Times New Roman" pitchFamily="18" charset="0"/>
              </a:rPr>
              <a:t># Assume the user entered input is AMRITA“    (# represents comments  in python)</a:t>
            </a:r>
          </a:p>
          <a:p>
            <a:pPr fontAlgn="base"/>
            <a:r>
              <a:rPr lang="en-IN" b="1" dirty="0">
                <a:latin typeface="Times New Roman" pitchFamily="18" charset="0"/>
                <a:cs typeface="Times New Roman" pitchFamily="18" charset="0"/>
              </a:rPr>
              <a:t>name = input("Enter your name: ") </a:t>
            </a:r>
          </a:p>
          <a:p>
            <a:pPr fontAlgn="base"/>
            <a:r>
              <a:rPr lang="en-IN" dirty="0">
                <a:latin typeface="Times New Roman" pitchFamily="18" charset="0"/>
                <a:cs typeface="Times New Roman" pitchFamily="18" charset="0"/>
              </a:rPr>
              <a:t>print(name)</a:t>
            </a:r>
          </a:p>
          <a:p>
            <a:pPr fontAlgn="base"/>
            <a:endParaRPr lang="en-IN" dirty="0">
              <a:latin typeface="Times New Roman" pitchFamily="18" charset="0"/>
              <a:cs typeface="Times New Roman" pitchFamily="18" charset="0"/>
            </a:endParaRPr>
          </a:p>
          <a:p>
            <a:pPr fontAlgn="base"/>
            <a:r>
              <a:rPr lang="en-IN" b="1" dirty="0">
                <a:latin typeface="Times New Roman" pitchFamily="18" charset="0"/>
                <a:cs typeface="Times New Roman" pitchFamily="18" charset="0"/>
              </a:rPr>
              <a:t>OUTPUT: </a:t>
            </a:r>
          </a:p>
          <a:p>
            <a:pPr fontAlgn="base"/>
            <a:r>
              <a:rPr lang="en-IN" b="1" dirty="0">
                <a:latin typeface="Times New Roman" pitchFamily="18" charset="0"/>
                <a:cs typeface="Times New Roman" pitchFamily="18" charset="0"/>
              </a:rPr>
              <a:t>AMRITA</a:t>
            </a:r>
          </a:p>
          <a:p>
            <a:pPr fontAlgn="base"/>
            <a:endParaRPr lang="en-IN"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cstate="print"/>
          <a:srcRect/>
          <a:stretch>
            <a:fillRect/>
          </a:stretch>
        </p:blipFill>
        <p:spPr bwMode="auto">
          <a:xfrm>
            <a:off x="467544" y="2204864"/>
            <a:ext cx="4104456" cy="2232248"/>
          </a:xfrm>
          <a:prstGeom prst="rect">
            <a:avLst/>
          </a:prstGeom>
          <a:noFill/>
          <a:ln w="9525">
            <a:noFill/>
            <a:miter lim="800000"/>
            <a:headEnd/>
            <a:tailEnd/>
          </a:ln>
        </p:spPr>
      </p:pic>
      <p:pic>
        <p:nvPicPr>
          <p:cNvPr id="19460" name="Picture 4"/>
          <p:cNvPicPr>
            <a:picLocks noChangeAspect="1" noChangeArrowheads="1"/>
          </p:cNvPicPr>
          <p:nvPr/>
        </p:nvPicPr>
        <p:blipFill>
          <a:blip r:embed="rId3" cstate="print"/>
          <a:srcRect/>
          <a:stretch>
            <a:fillRect/>
          </a:stretch>
        </p:blipFill>
        <p:spPr bwMode="auto">
          <a:xfrm>
            <a:off x="5076056" y="2852936"/>
            <a:ext cx="2952328" cy="1152525"/>
          </a:xfrm>
          <a:prstGeom prst="rect">
            <a:avLst/>
          </a:prstGeom>
          <a:noFill/>
          <a:ln w="9525">
            <a:noFill/>
            <a:miter lim="800000"/>
            <a:headEnd/>
            <a:tailEnd/>
          </a:ln>
        </p:spPr>
      </p:pic>
      <p:sp>
        <p:nvSpPr>
          <p:cNvPr id="7" name="Rectangle 6"/>
          <p:cNvSpPr/>
          <p:nvPr/>
        </p:nvSpPr>
        <p:spPr>
          <a:xfrm>
            <a:off x="1881426" y="980728"/>
            <a:ext cx="4357924" cy="523220"/>
          </a:xfrm>
          <a:prstGeom prst="rect">
            <a:avLst/>
          </a:prstGeom>
        </p:spPr>
        <p:txBody>
          <a:bodyPr wrap="none">
            <a:spAutoFit/>
          </a:bodyPr>
          <a:lstStyle/>
          <a:p>
            <a:pPr algn="ctr" fontAlgn="base"/>
            <a:r>
              <a:rPr lang="en-IN" sz="2800" b="1" dirty="0">
                <a:solidFill>
                  <a:srgbClr val="FF0000"/>
                </a:solidFill>
                <a:latin typeface="Times New Roman" pitchFamily="18" charset="0"/>
                <a:cs typeface="Times New Roman" pitchFamily="18" charset="0"/>
              </a:rPr>
              <a:t>Taking Input from the user</a:t>
            </a:r>
          </a:p>
        </p:txBody>
      </p:sp>
      <p:sp>
        <p:nvSpPr>
          <p:cNvPr id="8" name="TextBox 7"/>
          <p:cNvSpPr txBox="1"/>
          <p:nvPr/>
        </p:nvSpPr>
        <p:spPr>
          <a:xfrm>
            <a:off x="539552" y="1628800"/>
            <a:ext cx="3384376" cy="369332"/>
          </a:xfrm>
          <a:prstGeom prst="rect">
            <a:avLst/>
          </a:prstGeom>
          <a:noFill/>
        </p:spPr>
        <p:txBody>
          <a:bodyPr wrap="square" rtlCol="0">
            <a:spAutoFit/>
          </a:bodyPr>
          <a:lstStyle/>
          <a:p>
            <a:r>
              <a:rPr lang="en-IN" b="1" dirty="0">
                <a:solidFill>
                  <a:srgbClr val="0070C0"/>
                </a:solidFill>
              </a:rPr>
              <a:t>Python Script</a:t>
            </a:r>
          </a:p>
        </p:txBody>
      </p:sp>
      <p:sp>
        <p:nvSpPr>
          <p:cNvPr id="9" name="TextBox 8"/>
          <p:cNvSpPr txBox="1"/>
          <p:nvPr/>
        </p:nvSpPr>
        <p:spPr>
          <a:xfrm>
            <a:off x="5076056" y="1772816"/>
            <a:ext cx="3384376" cy="369332"/>
          </a:xfrm>
          <a:prstGeom prst="rect">
            <a:avLst/>
          </a:prstGeom>
          <a:noFill/>
        </p:spPr>
        <p:txBody>
          <a:bodyPr wrap="square" rtlCol="0">
            <a:spAutoFit/>
          </a:bodyPr>
          <a:lstStyle/>
          <a:p>
            <a:r>
              <a:rPr lang="en-IN" b="1" dirty="0">
                <a:solidFill>
                  <a:srgbClr val="0070C0"/>
                </a:solidFill>
              </a:rPr>
              <a:t>OUTPUT</a:t>
            </a:r>
          </a:p>
        </p:txBody>
      </p:sp>
      <p:sp>
        <p:nvSpPr>
          <p:cNvPr id="10" name="Rectangle 9"/>
          <p:cNvSpPr/>
          <p:nvPr/>
        </p:nvSpPr>
        <p:spPr>
          <a:xfrm>
            <a:off x="611560" y="4797152"/>
            <a:ext cx="7632848" cy="923330"/>
          </a:xfrm>
          <a:prstGeom prst="rect">
            <a:avLst/>
          </a:prstGeom>
        </p:spPr>
        <p:txBody>
          <a:bodyPr wrap="square">
            <a:spAutoFit/>
          </a:bodyPr>
          <a:lstStyle/>
          <a:p>
            <a:r>
              <a:rPr lang="en-IN" b="1" dirty="0"/>
              <a:t> Note:  </a:t>
            </a:r>
            <a:r>
              <a:rPr lang="en-IN" dirty="0">
                <a:solidFill>
                  <a:srgbClr val="00B050"/>
                </a:solidFill>
              </a:rPr>
              <a:t>By default</a:t>
            </a:r>
            <a:r>
              <a:rPr lang="en-IN" b="1" dirty="0">
                <a:solidFill>
                  <a:srgbClr val="00B050"/>
                </a:solidFill>
              </a:rPr>
              <a:t> input() </a:t>
            </a:r>
            <a:r>
              <a:rPr lang="en-IN" dirty="0">
                <a:solidFill>
                  <a:srgbClr val="00B050"/>
                </a:solidFill>
              </a:rPr>
              <a:t>function takes the user’s input in a string</a:t>
            </a:r>
            <a:r>
              <a:rPr lang="en-IN" dirty="0"/>
              <a:t>. </a:t>
            </a:r>
          </a:p>
          <a:p>
            <a:r>
              <a:rPr lang="en-IN" dirty="0"/>
              <a:t>So, to take the input in the form of </a:t>
            </a:r>
            <a:r>
              <a:rPr lang="en-IN" dirty="0" err="1"/>
              <a:t>int</a:t>
            </a:r>
            <a:r>
              <a:rPr lang="en-IN" dirty="0"/>
              <a:t>, you need to use</a:t>
            </a:r>
            <a:r>
              <a:rPr lang="en-IN" b="1" dirty="0"/>
              <a:t> </a:t>
            </a:r>
            <a:r>
              <a:rPr lang="en-IN" b="1" dirty="0" err="1">
                <a:hlinkClick r:id="rId4"/>
              </a:rPr>
              <a:t>int</a:t>
            </a:r>
            <a:r>
              <a:rPr lang="en-IN" b="1" dirty="0">
                <a:hlinkClick r:id="rId4"/>
              </a:rPr>
              <a:t>()</a:t>
            </a:r>
            <a:r>
              <a:rPr lang="en-IN" dirty="0"/>
              <a:t> along with input function.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744" y="404664"/>
            <a:ext cx="4357924" cy="523220"/>
          </a:xfrm>
          <a:prstGeom prst="rect">
            <a:avLst/>
          </a:prstGeom>
        </p:spPr>
        <p:txBody>
          <a:bodyPr wrap="none">
            <a:spAutoFit/>
          </a:bodyPr>
          <a:lstStyle/>
          <a:p>
            <a:pPr algn="ctr" fontAlgn="base"/>
            <a:r>
              <a:rPr lang="en-IN" sz="2800" b="1" dirty="0">
                <a:solidFill>
                  <a:srgbClr val="FF0000"/>
                </a:solidFill>
                <a:latin typeface="Times New Roman" pitchFamily="18" charset="0"/>
                <a:cs typeface="Times New Roman" pitchFamily="18" charset="0"/>
              </a:rPr>
              <a:t>Taking Input from the user</a:t>
            </a:r>
          </a:p>
        </p:txBody>
      </p:sp>
      <p:pic>
        <p:nvPicPr>
          <p:cNvPr id="18436" name="Picture 4"/>
          <p:cNvPicPr>
            <a:picLocks noChangeAspect="1" noChangeArrowheads="1"/>
          </p:cNvPicPr>
          <p:nvPr/>
        </p:nvPicPr>
        <p:blipFill>
          <a:blip r:embed="rId2" cstate="print"/>
          <a:srcRect/>
          <a:stretch>
            <a:fillRect/>
          </a:stretch>
        </p:blipFill>
        <p:spPr bwMode="auto">
          <a:xfrm>
            <a:off x="611560" y="1916832"/>
            <a:ext cx="4392488" cy="2016224"/>
          </a:xfrm>
          <a:prstGeom prst="rect">
            <a:avLst/>
          </a:prstGeom>
          <a:noFill/>
          <a:ln w="9525">
            <a:noFill/>
            <a:miter lim="800000"/>
            <a:headEnd/>
            <a:tailEnd/>
          </a:ln>
        </p:spPr>
      </p:pic>
      <p:pic>
        <p:nvPicPr>
          <p:cNvPr id="18438" name="Picture 6"/>
          <p:cNvPicPr>
            <a:picLocks noChangeAspect="1" noChangeArrowheads="1"/>
          </p:cNvPicPr>
          <p:nvPr/>
        </p:nvPicPr>
        <p:blipFill>
          <a:blip r:embed="rId3" cstate="print"/>
          <a:srcRect/>
          <a:stretch>
            <a:fillRect/>
          </a:stretch>
        </p:blipFill>
        <p:spPr bwMode="auto">
          <a:xfrm>
            <a:off x="5436096" y="2132856"/>
            <a:ext cx="3096344" cy="1440160"/>
          </a:xfrm>
          <a:prstGeom prst="rect">
            <a:avLst/>
          </a:prstGeom>
          <a:noFill/>
          <a:ln w="9525">
            <a:noFill/>
            <a:miter lim="800000"/>
            <a:headEnd/>
            <a:tailEnd/>
          </a:ln>
        </p:spPr>
      </p:pic>
      <p:pic>
        <p:nvPicPr>
          <p:cNvPr id="18441" name="Picture 9"/>
          <p:cNvPicPr>
            <a:picLocks noChangeAspect="1" noChangeArrowheads="1"/>
          </p:cNvPicPr>
          <p:nvPr/>
        </p:nvPicPr>
        <p:blipFill>
          <a:blip r:embed="rId4" cstate="print"/>
          <a:srcRect/>
          <a:stretch>
            <a:fillRect/>
          </a:stretch>
        </p:blipFill>
        <p:spPr bwMode="auto">
          <a:xfrm>
            <a:off x="611560" y="4077072"/>
            <a:ext cx="4392488" cy="2088232"/>
          </a:xfrm>
          <a:prstGeom prst="rect">
            <a:avLst/>
          </a:prstGeom>
          <a:noFill/>
          <a:ln w="9525">
            <a:noFill/>
            <a:miter lim="800000"/>
            <a:headEnd/>
            <a:tailEnd/>
          </a:ln>
        </p:spPr>
      </p:pic>
      <p:pic>
        <p:nvPicPr>
          <p:cNvPr id="18443" name="Picture 11"/>
          <p:cNvPicPr>
            <a:picLocks noChangeAspect="1" noChangeArrowheads="1"/>
          </p:cNvPicPr>
          <p:nvPr/>
        </p:nvPicPr>
        <p:blipFill>
          <a:blip r:embed="rId5" cstate="print"/>
          <a:srcRect/>
          <a:stretch>
            <a:fillRect/>
          </a:stretch>
        </p:blipFill>
        <p:spPr bwMode="auto">
          <a:xfrm>
            <a:off x="5724128" y="4869160"/>
            <a:ext cx="1944216" cy="936104"/>
          </a:xfrm>
          <a:prstGeom prst="rect">
            <a:avLst/>
          </a:prstGeom>
          <a:noFill/>
          <a:ln w="9525">
            <a:noFill/>
            <a:miter lim="800000"/>
            <a:headEnd/>
            <a:tailEnd/>
          </a:ln>
        </p:spPr>
      </p:pic>
      <p:sp>
        <p:nvSpPr>
          <p:cNvPr id="13" name="TextBox 12"/>
          <p:cNvSpPr txBox="1"/>
          <p:nvPr/>
        </p:nvSpPr>
        <p:spPr>
          <a:xfrm>
            <a:off x="755576" y="1484784"/>
            <a:ext cx="3384376" cy="369332"/>
          </a:xfrm>
          <a:prstGeom prst="rect">
            <a:avLst/>
          </a:prstGeom>
          <a:noFill/>
        </p:spPr>
        <p:txBody>
          <a:bodyPr wrap="square" rtlCol="0">
            <a:spAutoFit/>
          </a:bodyPr>
          <a:lstStyle/>
          <a:p>
            <a:r>
              <a:rPr lang="en-IN" b="1" dirty="0">
                <a:solidFill>
                  <a:srgbClr val="0070C0"/>
                </a:solidFill>
              </a:rPr>
              <a:t>Python Script</a:t>
            </a:r>
          </a:p>
        </p:txBody>
      </p:sp>
      <p:sp>
        <p:nvSpPr>
          <p:cNvPr id="14" name="TextBox 13"/>
          <p:cNvSpPr txBox="1"/>
          <p:nvPr/>
        </p:nvSpPr>
        <p:spPr>
          <a:xfrm>
            <a:off x="5759624" y="1484784"/>
            <a:ext cx="3384376" cy="369332"/>
          </a:xfrm>
          <a:prstGeom prst="rect">
            <a:avLst/>
          </a:prstGeom>
          <a:noFill/>
        </p:spPr>
        <p:txBody>
          <a:bodyPr wrap="square" rtlCol="0">
            <a:spAutoFit/>
          </a:bodyPr>
          <a:lstStyle/>
          <a:p>
            <a:r>
              <a:rPr lang="en-IN" b="1" dirty="0">
                <a:solidFill>
                  <a:srgbClr val="0070C0"/>
                </a:solidFill>
              </a:rPr>
              <a:t>OUTPUT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600" y="0"/>
            <a:ext cx="7128792" cy="523220"/>
          </a:xfrm>
          <a:prstGeom prst="rect">
            <a:avLst/>
          </a:prstGeom>
        </p:spPr>
        <p:txBody>
          <a:bodyPr wrap="square">
            <a:spAutoFit/>
          </a:bodyPr>
          <a:lstStyle/>
          <a:p>
            <a:pPr algn="ctr" fontAlgn="base"/>
            <a:r>
              <a:rPr lang="en-IN" sz="2800" b="1" dirty="0">
                <a:solidFill>
                  <a:srgbClr val="FF0000"/>
                </a:solidFill>
                <a:latin typeface="Times New Roman" pitchFamily="18" charset="0"/>
                <a:cs typeface="Times New Roman" pitchFamily="18" charset="0"/>
              </a:rPr>
              <a:t>Displaying Output</a:t>
            </a:r>
          </a:p>
        </p:txBody>
      </p:sp>
      <p:graphicFrame>
        <p:nvGraphicFramePr>
          <p:cNvPr id="8" name="Table 7"/>
          <p:cNvGraphicFramePr>
            <a:graphicFrameLocks noGrp="1"/>
          </p:cNvGraphicFramePr>
          <p:nvPr/>
        </p:nvGraphicFramePr>
        <p:xfrm>
          <a:off x="683568" y="2852936"/>
          <a:ext cx="8208912" cy="2736304"/>
        </p:xfrm>
        <a:graphic>
          <a:graphicData uri="http://schemas.openxmlformats.org/drawingml/2006/table">
            <a:tbl>
              <a:tblPr/>
              <a:tblGrid>
                <a:gridCol w="1632662">
                  <a:extLst>
                    <a:ext uri="{9D8B030D-6E8A-4147-A177-3AD203B41FA5}">
                      <a16:colId xmlns:a16="http://schemas.microsoft.com/office/drawing/2014/main" val="20000"/>
                    </a:ext>
                  </a:extLst>
                </a:gridCol>
                <a:gridCol w="6576250">
                  <a:extLst>
                    <a:ext uri="{9D8B030D-6E8A-4147-A177-3AD203B41FA5}">
                      <a16:colId xmlns:a16="http://schemas.microsoft.com/office/drawing/2014/main" val="20001"/>
                    </a:ext>
                  </a:extLst>
                </a:gridCol>
              </a:tblGrid>
              <a:tr h="380042">
                <a:tc>
                  <a:txBody>
                    <a:bodyPr/>
                    <a:lstStyle/>
                    <a:p>
                      <a:pPr algn="l" fontAlgn="t"/>
                      <a:r>
                        <a:rPr lang="en-IN" sz="1200" dirty="0"/>
                        <a:t>Parameter</a:t>
                      </a:r>
                    </a:p>
                  </a:txBody>
                  <a:tcPr marL="97536" marR="48768" marT="48768" marB="487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200"/>
                        <a:t>Description</a:t>
                      </a:r>
                    </a:p>
                  </a:txBody>
                  <a:tcPr marL="48768" marR="48768" marT="48768" marB="487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80042">
                <a:tc>
                  <a:txBody>
                    <a:bodyPr/>
                    <a:lstStyle/>
                    <a:p>
                      <a:pPr algn="l" fontAlgn="t"/>
                      <a:r>
                        <a:rPr lang="en-IN" sz="1200" i="1" dirty="0"/>
                        <a:t>object(s)</a:t>
                      </a:r>
                      <a:endParaRPr lang="en-IN" sz="1200" dirty="0"/>
                    </a:p>
                  </a:txBody>
                  <a:tcPr marL="97536" marR="48768" marT="48768" marB="487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200"/>
                        <a:t>Any object, and as many as you like. Will be converted to string before printed</a:t>
                      </a:r>
                    </a:p>
                  </a:txBody>
                  <a:tcPr marL="48768" marR="48768" marT="48768" marB="487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608068">
                <a:tc>
                  <a:txBody>
                    <a:bodyPr/>
                    <a:lstStyle/>
                    <a:p>
                      <a:pPr algn="l" fontAlgn="t"/>
                      <a:r>
                        <a:rPr lang="en-IN" sz="1200"/>
                        <a:t>sep='</a:t>
                      </a:r>
                      <a:r>
                        <a:rPr lang="en-IN" sz="1200" i="1"/>
                        <a:t>separator</a:t>
                      </a:r>
                      <a:r>
                        <a:rPr lang="en-IN" sz="1200"/>
                        <a:t>'</a:t>
                      </a:r>
                    </a:p>
                  </a:txBody>
                  <a:tcPr marL="97536" marR="48768" marT="48768" marB="487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200"/>
                        <a:t>Optional. Specify how to separate the objects, if there is more than one. Default is ' '</a:t>
                      </a:r>
                    </a:p>
                  </a:txBody>
                  <a:tcPr marL="48768" marR="48768" marT="48768" marB="487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80042">
                <a:tc>
                  <a:txBody>
                    <a:bodyPr/>
                    <a:lstStyle/>
                    <a:p>
                      <a:pPr algn="l" fontAlgn="t"/>
                      <a:r>
                        <a:rPr lang="en-IN" sz="1200"/>
                        <a:t>end='</a:t>
                      </a:r>
                      <a:r>
                        <a:rPr lang="en-IN" sz="1200" i="1"/>
                        <a:t>end</a:t>
                      </a:r>
                      <a:r>
                        <a:rPr lang="en-IN" sz="1200"/>
                        <a:t>'</a:t>
                      </a:r>
                    </a:p>
                  </a:txBody>
                  <a:tcPr marL="97536" marR="48768" marT="48768" marB="487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sz="1200"/>
                        <a:t>Optional. Specify what to print at the end. Default is '\n' (line feed)</a:t>
                      </a:r>
                    </a:p>
                  </a:txBody>
                  <a:tcPr marL="48768" marR="48768" marT="48768" marB="487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380042">
                <a:tc>
                  <a:txBody>
                    <a:bodyPr/>
                    <a:lstStyle/>
                    <a:p>
                      <a:pPr algn="l" fontAlgn="t"/>
                      <a:r>
                        <a:rPr lang="en-IN" sz="1200" i="1"/>
                        <a:t>file</a:t>
                      </a:r>
                      <a:endParaRPr lang="en-IN" sz="1200"/>
                    </a:p>
                  </a:txBody>
                  <a:tcPr marL="97536" marR="48768" marT="48768" marB="487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200"/>
                        <a:t>Optional. An object with a write method. Default is sys.stdout</a:t>
                      </a:r>
                    </a:p>
                  </a:txBody>
                  <a:tcPr marL="48768" marR="48768" marT="48768" marB="487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608068">
                <a:tc>
                  <a:txBody>
                    <a:bodyPr/>
                    <a:lstStyle/>
                    <a:p>
                      <a:pPr algn="l" fontAlgn="t"/>
                      <a:r>
                        <a:rPr lang="en-IN" sz="1200" i="1"/>
                        <a:t>flush</a:t>
                      </a:r>
                      <a:endParaRPr lang="en-IN" sz="1200"/>
                    </a:p>
                  </a:txBody>
                  <a:tcPr marL="97536" marR="48768" marT="48768" marB="487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IN" sz="1200" dirty="0"/>
                        <a:t>Optional. A Boolean, specifying if the output is flushed (True) or buffered (False). Default is False</a:t>
                      </a:r>
                    </a:p>
                  </a:txBody>
                  <a:tcPr marL="48768" marR="48768" marT="48768" marB="4876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bl>
          </a:graphicData>
        </a:graphic>
      </p:graphicFrame>
      <p:sp>
        <p:nvSpPr>
          <p:cNvPr id="17414" name="Rectangle 6"/>
          <p:cNvSpPr>
            <a:spLocks noChangeArrowheads="1"/>
          </p:cNvSpPr>
          <p:nvPr/>
        </p:nvSpPr>
        <p:spPr bwMode="auto">
          <a:xfrm>
            <a:off x="323528" y="620688"/>
            <a:ext cx="8515152" cy="2303138"/>
          </a:xfrm>
          <a:prstGeom prst="rect">
            <a:avLst/>
          </a:prstGeom>
          <a:solidFill>
            <a:srgbClr val="FFFFFF"/>
          </a:solidFill>
          <a:ln w="9525">
            <a:noFill/>
            <a:miter lim="800000"/>
            <a:headEnd/>
            <a:tailEnd/>
          </a:ln>
          <a:effectLst/>
        </p:spPr>
        <p:txBody>
          <a:bodyPr vert="horz" wrap="none" lIns="0" tIns="88872" rIns="0" bIns="88872" numCol="1" anchor="ctr" anchorCtr="0" compatLnSpc="1">
            <a:prstTxWarp prst="textNoShape">
              <a:avLst/>
            </a:prstTxWarp>
            <a:spAutoFit/>
          </a:bodyPr>
          <a:lstStyle/>
          <a:p>
            <a:pPr fontAlgn="base">
              <a:spcBef>
                <a:spcPct val="0"/>
              </a:spcBef>
              <a:spcAft>
                <a:spcPct val="0"/>
              </a:spcAft>
            </a:pPr>
            <a:r>
              <a:rPr lang="en-IN" sz="2400" dirty="0">
                <a:latin typeface="Times New Roman" pitchFamily="18" charset="0"/>
                <a:cs typeface="Times New Roman" pitchFamily="18" charset="0"/>
              </a:rPr>
              <a:t>Python provides the </a:t>
            </a:r>
            <a:r>
              <a:rPr lang="en-IN" sz="2400" b="1" dirty="0">
                <a:solidFill>
                  <a:srgbClr val="00B050"/>
                </a:solidFill>
                <a:latin typeface="Times New Roman" pitchFamily="18" charset="0"/>
                <a:cs typeface="Times New Roman" pitchFamily="18" charset="0"/>
              </a:rPr>
              <a:t>print() </a:t>
            </a:r>
            <a:r>
              <a:rPr lang="en-IN" sz="2400" dirty="0">
                <a:latin typeface="Times New Roman" pitchFamily="18" charset="0"/>
                <a:cs typeface="Times New Roman" pitchFamily="18" charset="0"/>
              </a:rPr>
              <a:t>function to display output to the console.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0000"/>
                </a:solidFill>
                <a:effectLst/>
                <a:latin typeface="Times New Roman" pitchFamily="18" charset="0"/>
                <a:cs typeface="Times New Roman" pitchFamily="18"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Times New Roman" pitchFamily="18" charset="0"/>
                <a:cs typeface="Times New Roman" pitchFamily="18" charset="0"/>
              </a:rPr>
              <a:t>print</a:t>
            </a:r>
            <a:r>
              <a:rPr kumimoji="0" lang="en-US" sz="2400" b="0" i="1" u="none" strike="noStrike" cap="none" normalizeH="0" baseline="0" dirty="0">
                <a:ln>
                  <a:noFill/>
                </a:ln>
                <a:solidFill>
                  <a:srgbClr val="000000"/>
                </a:solidFill>
                <a:effectLst/>
                <a:latin typeface="Times New Roman" pitchFamily="18" charset="0"/>
                <a:cs typeface="Times New Roman" pitchFamily="18" charset="0"/>
              </a:rPr>
              <a:t>(object(s)</a:t>
            </a:r>
            <a:r>
              <a:rPr kumimoji="0" lang="en-US" sz="2400" b="0" i="0" u="none" strike="noStrike" cap="none" normalizeH="0" baseline="0" dirty="0">
                <a:ln>
                  <a:noFill/>
                </a:ln>
                <a:solidFill>
                  <a:srgbClr val="000000"/>
                </a:solidFill>
                <a:effectLst/>
                <a:latin typeface="Times New Roman" pitchFamily="18" charset="0"/>
                <a:cs typeface="Times New Roman" pitchFamily="18" charset="0"/>
              </a:rPr>
              <a:t>, sep=</a:t>
            </a:r>
            <a:r>
              <a:rPr kumimoji="0" lang="en-US" sz="2400" b="0" i="1" u="none" strike="noStrike" cap="none" normalizeH="0" baseline="0" dirty="0">
                <a:ln>
                  <a:noFill/>
                </a:ln>
                <a:solidFill>
                  <a:srgbClr val="000000"/>
                </a:solidFill>
                <a:effectLst/>
                <a:latin typeface="Times New Roman" pitchFamily="18" charset="0"/>
                <a:cs typeface="Times New Roman" pitchFamily="18" charset="0"/>
              </a:rPr>
              <a:t>separator</a:t>
            </a:r>
            <a:r>
              <a:rPr kumimoji="0" lang="en-US" sz="2400" b="0" i="0" u="none" strike="noStrike" cap="none" normalizeH="0" baseline="0" dirty="0">
                <a:ln>
                  <a:noFill/>
                </a:ln>
                <a:solidFill>
                  <a:srgbClr val="000000"/>
                </a:solidFill>
                <a:effectLst/>
                <a:latin typeface="Times New Roman" pitchFamily="18" charset="0"/>
                <a:cs typeface="Times New Roman" pitchFamily="18" charset="0"/>
              </a:rPr>
              <a:t>, end=</a:t>
            </a:r>
            <a:r>
              <a:rPr kumimoji="0" lang="en-US" sz="2400" b="0" i="1" u="none" strike="noStrike" cap="none" normalizeH="0" baseline="0" dirty="0">
                <a:ln>
                  <a:noFill/>
                </a:ln>
                <a:solidFill>
                  <a:srgbClr val="000000"/>
                </a:solidFill>
                <a:effectLst/>
                <a:latin typeface="Times New Roman" pitchFamily="18" charset="0"/>
                <a:cs typeface="Times New Roman" pitchFamily="18" charset="0"/>
              </a:rPr>
              <a:t>end</a:t>
            </a:r>
            <a:r>
              <a:rPr kumimoji="0" lang="en-US" sz="2400" b="0" i="0" u="none" strike="noStrike" cap="none" normalizeH="0" baseline="0" dirty="0">
                <a:ln>
                  <a:noFill/>
                </a:ln>
                <a:solidFill>
                  <a:srgbClr val="000000"/>
                </a:solidFill>
                <a:effectLst/>
                <a:latin typeface="Times New Roman" pitchFamily="18" charset="0"/>
                <a:cs typeface="Times New Roman" pitchFamily="18" charset="0"/>
              </a:rPr>
              <a:t>, file=</a:t>
            </a:r>
            <a:r>
              <a:rPr kumimoji="0" lang="en-US" sz="2400" b="0" i="1" u="none" strike="noStrike" cap="none" normalizeH="0" baseline="0" dirty="0">
                <a:ln>
                  <a:noFill/>
                </a:ln>
                <a:solidFill>
                  <a:srgbClr val="000000"/>
                </a:solidFill>
                <a:effectLst/>
                <a:latin typeface="Times New Roman" pitchFamily="18" charset="0"/>
                <a:cs typeface="Times New Roman" pitchFamily="18" charset="0"/>
              </a:rPr>
              <a:t>file</a:t>
            </a:r>
            <a:r>
              <a:rPr kumimoji="0" lang="en-US" sz="2400" b="0" i="0" u="none" strike="noStrike" cap="none" normalizeH="0" baseline="0" dirty="0">
                <a:ln>
                  <a:noFill/>
                </a:ln>
                <a:solidFill>
                  <a:srgbClr val="000000"/>
                </a:solidFill>
                <a:effectLst/>
                <a:latin typeface="Times New Roman" pitchFamily="18" charset="0"/>
                <a:cs typeface="Times New Roman" pitchFamily="18" charset="0"/>
              </a:rPr>
              <a:t>, flush=</a:t>
            </a:r>
            <a:r>
              <a:rPr kumimoji="0" lang="en-US" sz="2400" b="0" i="1" u="none" strike="noStrike" cap="none" normalizeH="0" baseline="0" dirty="0">
                <a:ln>
                  <a:noFill/>
                </a:ln>
                <a:solidFill>
                  <a:srgbClr val="000000"/>
                </a:solidFill>
                <a:effectLst/>
                <a:latin typeface="Times New Roman" pitchFamily="18" charset="0"/>
                <a:cs typeface="Times New Roman" pitchFamily="18" charset="0"/>
              </a:rPr>
              <a:t>flush</a:t>
            </a:r>
            <a:r>
              <a:rPr kumimoji="0" lang="en-US" sz="2400" b="0" i="0" u="none" strike="noStrike" cap="none" normalizeH="0" baseline="0" dirty="0">
                <a:ln>
                  <a:noFill/>
                </a:ln>
                <a:solidFill>
                  <a:srgbClr val="000000"/>
                </a:solidFill>
                <a:effectLst/>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Times New Roman" pitchFamily="18" charset="0"/>
                <a:cs typeface="Times New Roman" pitchFamily="18" charset="0"/>
              </a:rPr>
              <a:t>Parameter Values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1840" y="188640"/>
            <a:ext cx="2890535" cy="646331"/>
          </a:xfrm>
          <a:prstGeom prst="rect">
            <a:avLst/>
          </a:prstGeom>
        </p:spPr>
        <p:txBody>
          <a:bodyPr wrap="none">
            <a:spAutoFit/>
          </a:bodyPr>
          <a:lstStyle/>
          <a:p>
            <a:r>
              <a:rPr lang="en-IN" sz="3600" b="1" dirty="0">
                <a:solidFill>
                  <a:srgbClr val="FF0000"/>
                </a:solidFill>
                <a:latin typeface="Times New Roman" pitchFamily="18" charset="0"/>
                <a:cs typeface="Times New Roman" pitchFamily="18" charset="0"/>
              </a:rPr>
              <a:t>Why Python?</a:t>
            </a:r>
          </a:p>
        </p:txBody>
      </p:sp>
      <p:sp>
        <p:nvSpPr>
          <p:cNvPr id="3" name="Rectangle 2"/>
          <p:cNvSpPr/>
          <p:nvPr/>
        </p:nvSpPr>
        <p:spPr>
          <a:xfrm>
            <a:off x="755576" y="980728"/>
            <a:ext cx="7992888" cy="6001643"/>
          </a:xfrm>
          <a:prstGeom prst="rect">
            <a:avLst/>
          </a:prstGeom>
        </p:spPr>
        <p:txBody>
          <a:bodyPr wrap="square">
            <a:spAutoFit/>
          </a:bodyPr>
          <a:lstStyle/>
          <a:p>
            <a:r>
              <a:rPr lang="en-IN" sz="2400" b="1" dirty="0">
                <a:latin typeface="Times New Roman" pitchFamily="18" charset="0"/>
                <a:cs typeface="Times New Roman" pitchFamily="18" charset="0"/>
              </a:rPr>
              <a:t>Python is Interpreted</a:t>
            </a:r>
            <a:r>
              <a:rPr lang="en-IN" sz="2400" dirty="0">
                <a:latin typeface="Times New Roman" pitchFamily="18" charset="0"/>
                <a:cs typeface="Times New Roman" pitchFamily="18" charset="0"/>
              </a:rPr>
              <a:t> − Python is processed at runtime by the interpreter. You do not need to compile your program before executing it. </a:t>
            </a:r>
          </a:p>
          <a:p>
            <a:endParaRPr lang="en-IN" sz="2400" dirty="0">
              <a:latin typeface="Times New Roman" pitchFamily="18" charset="0"/>
              <a:cs typeface="Times New Roman" pitchFamily="18" charset="0"/>
            </a:endParaRPr>
          </a:p>
          <a:p>
            <a:r>
              <a:rPr lang="en-IN" sz="2400" b="1" dirty="0">
                <a:latin typeface="Times New Roman" pitchFamily="18" charset="0"/>
                <a:cs typeface="Times New Roman" pitchFamily="18" charset="0"/>
              </a:rPr>
              <a:t>Python is Interactive</a:t>
            </a:r>
            <a:r>
              <a:rPr lang="en-IN" sz="2400" dirty="0">
                <a:latin typeface="Times New Roman" pitchFamily="18" charset="0"/>
                <a:cs typeface="Times New Roman" pitchFamily="18" charset="0"/>
              </a:rPr>
              <a:t> − You can actually sit at a Python prompt and interact with the interpreter directly to write your programs.</a:t>
            </a:r>
          </a:p>
          <a:p>
            <a:endParaRPr lang="en-IN" sz="2400" dirty="0">
              <a:latin typeface="Times New Roman" pitchFamily="18" charset="0"/>
              <a:cs typeface="Times New Roman" pitchFamily="18" charset="0"/>
            </a:endParaRPr>
          </a:p>
          <a:p>
            <a:r>
              <a:rPr lang="en-IN" sz="2400" b="1" dirty="0">
                <a:latin typeface="Times New Roman" pitchFamily="18" charset="0"/>
                <a:cs typeface="Times New Roman" pitchFamily="18" charset="0"/>
              </a:rPr>
              <a:t>Python is Object-Oriented</a:t>
            </a:r>
            <a:r>
              <a:rPr lang="en-IN" sz="2400" dirty="0">
                <a:latin typeface="Times New Roman" pitchFamily="18" charset="0"/>
                <a:cs typeface="Times New Roman" pitchFamily="18" charset="0"/>
              </a:rPr>
              <a:t> − Python supports Object-Oriented style or technique of programming that encapsulates code within objects.</a:t>
            </a:r>
          </a:p>
          <a:p>
            <a:endParaRPr lang="en-IN" sz="2400" dirty="0">
              <a:latin typeface="Times New Roman" pitchFamily="18" charset="0"/>
              <a:cs typeface="Times New Roman" pitchFamily="18" charset="0"/>
            </a:endParaRPr>
          </a:p>
          <a:p>
            <a:r>
              <a:rPr lang="en-IN" sz="2400" b="1" dirty="0">
                <a:latin typeface="Times New Roman" pitchFamily="18" charset="0"/>
                <a:cs typeface="Times New Roman" pitchFamily="18" charset="0"/>
              </a:rPr>
              <a:t>Python is a Beginner's Language</a:t>
            </a:r>
            <a:r>
              <a:rPr lang="en-IN" sz="2400" dirty="0">
                <a:latin typeface="Times New Roman" pitchFamily="18" charset="0"/>
                <a:cs typeface="Times New Roman" pitchFamily="18" charset="0"/>
              </a:rPr>
              <a:t> − Python is a great language for the beginner-level programmers and supports the development of a wide range of applications from simple text processing to WWW browsers to games.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1600" y="476672"/>
            <a:ext cx="7128792" cy="523220"/>
          </a:xfrm>
          <a:prstGeom prst="rect">
            <a:avLst/>
          </a:prstGeom>
        </p:spPr>
        <p:txBody>
          <a:bodyPr wrap="square">
            <a:spAutoFit/>
          </a:bodyPr>
          <a:lstStyle/>
          <a:p>
            <a:pPr algn="ctr" fontAlgn="base"/>
            <a:r>
              <a:rPr lang="en-IN" sz="2800" b="1" dirty="0">
                <a:solidFill>
                  <a:srgbClr val="FF0000"/>
                </a:solidFill>
                <a:latin typeface="Times New Roman" pitchFamily="18" charset="0"/>
                <a:cs typeface="Times New Roman" pitchFamily="18" charset="0"/>
              </a:rPr>
              <a:t>Displaying Output</a:t>
            </a:r>
          </a:p>
        </p:txBody>
      </p:sp>
      <p:pic>
        <p:nvPicPr>
          <p:cNvPr id="16386" name="Picture 2"/>
          <p:cNvPicPr>
            <a:picLocks noChangeAspect="1" noChangeArrowheads="1"/>
          </p:cNvPicPr>
          <p:nvPr/>
        </p:nvPicPr>
        <p:blipFill>
          <a:blip r:embed="rId2" cstate="print"/>
          <a:srcRect/>
          <a:stretch>
            <a:fillRect/>
          </a:stretch>
        </p:blipFill>
        <p:spPr bwMode="auto">
          <a:xfrm>
            <a:off x="755576" y="1340768"/>
            <a:ext cx="6264696" cy="2880320"/>
          </a:xfrm>
          <a:prstGeom prst="rect">
            <a:avLst/>
          </a:prstGeom>
          <a:noFill/>
          <a:ln w="9525">
            <a:noFill/>
            <a:miter lim="800000"/>
            <a:headEnd/>
            <a:tailEnd/>
          </a:ln>
        </p:spPr>
      </p:pic>
      <p:pic>
        <p:nvPicPr>
          <p:cNvPr id="16388" name="Picture 4"/>
          <p:cNvPicPr>
            <a:picLocks noChangeAspect="1" noChangeArrowheads="1"/>
          </p:cNvPicPr>
          <p:nvPr/>
        </p:nvPicPr>
        <p:blipFill>
          <a:blip r:embed="rId3" cstate="print"/>
          <a:srcRect/>
          <a:stretch>
            <a:fillRect/>
          </a:stretch>
        </p:blipFill>
        <p:spPr bwMode="auto">
          <a:xfrm>
            <a:off x="755576" y="4509120"/>
            <a:ext cx="4824536" cy="1728192"/>
          </a:xfrm>
          <a:prstGeom prst="rect">
            <a:avLst/>
          </a:prstGeom>
          <a:noFill/>
          <a:ln w="9525">
            <a:noFill/>
            <a:miter lim="800000"/>
            <a:headEnd/>
            <a:tailEnd/>
          </a:ln>
        </p:spPr>
      </p:pic>
      <p:sp>
        <p:nvSpPr>
          <p:cNvPr id="9" name="TextBox 8"/>
          <p:cNvSpPr txBox="1"/>
          <p:nvPr/>
        </p:nvSpPr>
        <p:spPr>
          <a:xfrm>
            <a:off x="755576" y="1052736"/>
            <a:ext cx="3384376" cy="369332"/>
          </a:xfrm>
          <a:prstGeom prst="rect">
            <a:avLst/>
          </a:prstGeom>
          <a:noFill/>
        </p:spPr>
        <p:txBody>
          <a:bodyPr wrap="square" rtlCol="0">
            <a:spAutoFit/>
          </a:bodyPr>
          <a:lstStyle/>
          <a:p>
            <a:r>
              <a:rPr lang="en-IN" b="1" dirty="0">
                <a:solidFill>
                  <a:srgbClr val="0070C0"/>
                </a:solidFill>
              </a:rPr>
              <a:t>Python Script</a:t>
            </a:r>
          </a:p>
        </p:txBody>
      </p:sp>
      <p:sp>
        <p:nvSpPr>
          <p:cNvPr id="11" name="TextBox 10"/>
          <p:cNvSpPr txBox="1"/>
          <p:nvPr/>
        </p:nvSpPr>
        <p:spPr>
          <a:xfrm>
            <a:off x="755576" y="4149080"/>
            <a:ext cx="3384376" cy="369332"/>
          </a:xfrm>
          <a:prstGeom prst="rect">
            <a:avLst/>
          </a:prstGeom>
          <a:noFill/>
        </p:spPr>
        <p:txBody>
          <a:bodyPr wrap="square" rtlCol="0">
            <a:spAutoFit/>
          </a:bodyPr>
          <a:lstStyle/>
          <a:p>
            <a:r>
              <a:rPr lang="en-IN" b="1" dirty="0">
                <a:solidFill>
                  <a:srgbClr val="0070C0"/>
                </a:solidFill>
              </a:rPr>
              <a:t>OUTPUT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1840" y="404664"/>
            <a:ext cx="3031599" cy="523220"/>
          </a:xfrm>
          <a:prstGeom prst="rect">
            <a:avLst/>
          </a:prstGeom>
        </p:spPr>
        <p:txBody>
          <a:bodyPr wrap="none">
            <a:spAutoFit/>
          </a:bodyPr>
          <a:lstStyle/>
          <a:p>
            <a:r>
              <a:rPr lang="en-IN" sz="2800" b="1" dirty="0">
                <a:solidFill>
                  <a:srgbClr val="FF0000"/>
                </a:solidFill>
                <a:latin typeface="Times New Roman" pitchFamily="18" charset="0"/>
                <a:cs typeface="Times New Roman" pitchFamily="18" charset="0"/>
              </a:rPr>
              <a:t>Python Comments</a:t>
            </a:r>
          </a:p>
        </p:txBody>
      </p:sp>
      <p:sp>
        <p:nvSpPr>
          <p:cNvPr id="3" name="Rectangle 2"/>
          <p:cNvSpPr/>
          <p:nvPr/>
        </p:nvSpPr>
        <p:spPr>
          <a:xfrm>
            <a:off x="899592" y="1196752"/>
            <a:ext cx="7272808" cy="1754326"/>
          </a:xfrm>
          <a:prstGeom prst="rect">
            <a:avLst/>
          </a:prstGeom>
        </p:spPr>
        <p:txBody>
          <a:bodyPr wrap="square">
            <a:spAutoFit/>
          </a:bodyPr>
          <a:lstStyle/>
          <a:p>
            <a:r>
              <a:rPr lang="en-IN" dirty="0">
                <a:latin typeface="Times New Roman" pitchFamily="18" charset="0"/>
                <a:cs typeface="Times New Roman" pitchFamily="18" charset="0"/>
              </a:rPr>
              <a:t>Comments can be used to make the code more readable.</a:t>
            </a:r>
          </a:p>
          <a:p>
            <a:pPr lvl="0" eaLnBrk="0" fontAlgn="base" hangingPunct="0">
              <a:spcBef>
                <a:spcPct val="0"/>
              </a:spcBef>
              <a:spcAft>
                <a:spcPct val="0"/>
              </a:spcAft>
            </a:pPr>
            <a:r>
              <a:rPr kumimoji="0" lang="en-US" b="0" i="0" u="none" strike="noStrike" cap="none" normalizeH="0" baseline="0" dirty="0">
                <a:ln>
                  <a:noFill/>
                </a:ln>
                <a:solidFill>
                  <a:srgbClr val="000000"/>
                </a:solidFill>
                <a:effectLst/>
                <a:latin typeface="Times New Roman" pitchFamily="18" charset="0"/>
                <a:cs typeface="Times New Roman" pitchFamily="18" charset="0"/>
              </a:rPr>
              <a:t>Comments starts with a </a:t>
            </a:r>
            <a:r>
              <a:rPr kumimoji="0" lang="en-US" b="0" i="0" u="none" strike="noStrike" cap="none" normalizeH="0" baseline="0" dirty="0">
                <a:ln>
                  <a:noFill/>
                </a:ln>
                <a:solidFill>
                  <a:srgbClr val="DC143C"/>
                </a:solidFill>
                <a:effectLst/>
                <a:latin typeface="Times New Roman" pitchFamily="18" charset="0"/>
                <a:cs typeface="Times New Roman" pitchFamily="18" charset="0"/>
              </a:rPr>
              <a:t>#</a:t>
            </a:r>
            <a:r>
              <a:rPr kumimoji="0" lang="en-US" b="0" i="0" u="none" strike="noStrike" cap="none" normalizeH="0" baseline="0" dirty="0">
                <a:ln>
                  <a:noFill/>
                </a:ln>
                <a:solidFill>
                  <a:srgbClr val="000000"/>
                </a:solidFill>
                <a:effectLst/>
                <a:latin typeface="Times New Roman" pitchFamily="18" charset="0"/>
                <a:cs typeface="Times New Roman" pitchFamily="18" charset="0"/>
              </a:rPr>
              <a:t>, and Python will ignore them:</a:t>
            </a:r>
          </a:p>
          <a:p>
            <a:pPr lvl="0" eaLnBrk="0" fontAlgn="base" hangingPunct="0">
              <a:spcBef>
                <a:spcPct val="0"/>
              </a:spcBef>
              <a:spcAft>
                <a:spcPct val="0"/>
              </a:spcAft>
            </a:pP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pPr>
            <a:r>
              <a:rPr kumimoji="0" lang="en-US" b="0" i="0" u="none" strike="noStrike" cap="none" normalizeH="0" baseline="0" dirty="0">
                <a:ln>
                  <a:noFill/>
                </a:ln>
                <a:solidFill>
                  <a:srgbClr val="000000"/>
                </a:solidFill>
                <a:effectLst/>
                <a:latin typeface="Times New Roman" pitchFamily="18" charset="0"/>
                <a:cs typeface="Times New Roman" pitchFamily="18" charset="0"/>
              </a:rPr>
              <a:t>Example:</a:t>
            </a:r>
          </a:p>
          <a:p>
            <a:pPr lvl="0" eaLnBrk="0" fontAlgn="base" hangingPunct="0">
              <a:spcBef>
                <a:spcPct val="0"/>
              </a:spcBef>
              <a:spcAft>
                <a:spcPct val="0"/>
              </a:spcAft>
            </a:pPr>
            <a:endParaRPr kumimoji="0" lang="en-US" b="0" i="0" u="none" strike="noStrike" cap="none" normalizeH="0" baseline="0" dirty="0">
              <a:ln>
                <a:noFill/>
              </a:ln>
              <a:solidFill>
                <a:srgbClr val="000000"/>
              </a:solidFill>
              <a:effectLst/>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pic>
        <p:nvPicPr>
          <p:cNvPr id="15363" name="Picture 3"/>
          <p:cNvPicPr>
            <a:picLocks noChangeAspect="1" noChangeArrowheads="1"/>
          </p:cNvPicPr>
          <p:nvPr/>
        </p:nvPicPr>
        <p:blipFill>
          <a:blip r:embed="rId2" cstate="print"/>
          <a:srcRect/>
          <a:stretch>
            <a:fillRect/>
          </a:stretch>
        </p:blipFill>
        <p:spPr bwMode="auto">
          <a:xfrm>
            <a:off x="971600" y="2420888"/>
            <a:ext cx="2520280" cy="864096"/>
          </a:xfrm>
          <a:prstGeom prst="rect">
            <a:avLst/>
          </a:prstGeom>
          <a:noFill/>
          <a:ln w="9525">
            <a:noFill/>
            <a:miter lim="800000"/>
            <a:headEnd/>
            <a:tailEnd/>
          </a:ln>
        </p:spPr>
      </p:pic>
      <p:sp>
        <p:nvSpPr>
          <p:cNvPr id="8" name="Rectangle 7"/>
          <p:cNvSpPr/>
          <p:nvPr/>
        </p:nvSpPr>
        <p:spPr>
          <a:xfrm>
            <a:off x="899592" y="3429000"/>
            <a:ext cx="6768752" cy="369332"/>
          </a:xfrm>
          <a:prstGeom prst="rect">
            <a:avLst/>
          </a:prstGeom>
        </p:spPr>
        <p:txBody>
          <a:bodyPr wrap="square">
            <a:spAutoFit/>
          </a:bodyPr>
          <a:lstStyle/>
          <a:p>
            <a:r>
              <a:rPr lang="en-IN" dirty="0">
                <a:latin typeface="Times New Roman" pitchFamily="18" charset="0"/>
                <a:cs typeface="Times New Roman" pitchFamily="18" charset="0"/>
              </a:rPr>
              <a:t>Multi Line Comments (use triple single quotes or double quotes)</a:t>
            </a:r>
          </a:p>
        </p:txBody>
      </p:sp>
      <p:pic>
        <p:nvPicPr>
          <p:cNvPr id="15365" name="Picture 5"/>
          <p:cNvPicPr>
            <a:picLocks noChangeAspect="1" noChangeArrowheads="1"/>
          </p:cNvPicPr>
          <p:nvPr/>
        </p:nvPicPr>
        <p:blipFill>
          <a:blip r:embed="rId3" cstate="print"/>
          <a:srcRect/>
          <a:stretch>
            <a:fillRect/>
          </a:stretch>
        </p:blipFill>
        <p:spPr bwMode="auto">
          <a:xfrm>
            <a:off x="971600" y="4077072"/>
            <a:ext cx="2880320" cy="1733550"/>
          </a:xfrm>
          <a:prstGeom prst="rect">
            <a:avLst/>
          </a:prstGeom>
          <a:noFill/>
          <a:ln w="9525">
            <a:noFill/>
            <a:miter lim="800000"/>
            <a:headEnd/>
            <a:tailEnd/>
          </a:ln>
        </p:spPr>
      </p:pic>
      <p:pic>
        <p:nvPicPr>
          <p:cNvPr id="15367" name="Picture 7"/>
          <p:cNvPicPr>
            <a:picLocks noChangeAspect="1" noChangeArrowheads="1"/>
          </p:cNvPicPr>
          <p:nvPr/>
        </p:nvPicPr>
        <p:blipFill>
          <a:blip r:embed="rId4" cstate="print"/>
          <a:srcRect/>
          <a:stretch>
            <a:fillRect/>
          </a:stretch>
        </p:blipFill>
        <p:spPr bwMode="auto">
          <a:xfrm>
            <a:off x="4572000" y="4149080"/>
            <a:ext cx="3024336" cy="1584176"/>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ChangeArrowheads="1"/>
          </p:cNvSpPr>
          <p:nvPr/>
        </p:nvSpPr>
        <p:spPr bwMode="auto">
          <a:xfrm>
            <a:off x="539552" y="980728"/>
            <a:ext cx="7560840" cy="2641692"/>
          </a:xfrm>
          <a:prstGeom prst="rect">
            <a:avLst/>
          </a:prstGeom>
          <a:solidFill>
            <a:srgbClr val="FFFFFF"/>
          </a:solidFill>
          <a:ln w="9525">
            <a:noFill/>
            <a:miter lim="800000"/>
            <a:headEnd/>
            <a:tailEnd/>
          </a:ln>
          <a:effectLst/>
        </p:spPr>
        <p:txBody>
          <a:bodyPr vert="horz" wrap="square" lIns="0" tIns="88872"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Variables: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Variables are containers for storing data values.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Unlike other programming languages, Python has no command for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declaring a variable.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A variable is created the moment you first assign a value to it.</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5" name="Rectangle 4"/>
          <p:cNvSpPr/>
          <p:nvPr/>
        </p:nvSpPr>
        <p:spPr>
          <a:xfrm>
            <a:off x="2085871" y="332656"/>
            <a:ext cx="4214321" cy="523220"/>
          </a:xfrm>
          <a:prstGeom prst="rect">
            <a:avLst/>
          </a:prstGeom>
        </p:spPr>
        <p:txBody>
          <a:bodyPr wrap="square">
            <a:spAutoFit/>
          </a:bodyPr>
          <a:lstStyle/>
          <a:p>
            <a:pPr lvl="0" algn="ctr" fontAlgn="base">
              <a:spcBef>
                <a:spcPct val="0"/>
              </a:spcBef>
              <a:spcAft>
                <a:spcPct val="0"/>
              </a:spcAft>
            </a:pPr>
            <a:r>
              <a:rPr kumimoji="0" lang="en-US" sz="2800" b="1" i="0" u="none" strike="noStrike" cap="none" normalizeH="0" baseline="0" dirty="0">
                <a:ln>
                  <a:noFill/>
                </a:ln>
                <a:solidFill>
                  <a:srgbClr val="FF0000"/>
                </a:solidFill>
                <a:effectLst/>
                <a:latin typeface="Times New Roman" pitchFamily="18" charset="0"/>
                <a:cs typeface="Times New Roman" pitchFamily="18" charset="0"/>
              </a:rPr>
              <a:t>Python Variables</a:t>
            </a:r>
          </a:p>
        </p:txBody>
      </p:sp>
      <p:sp>
        <p:nvSpPr>
          <p:cNvPr id="6" name="Rectangle 5"/>
          <p:cNvSpPr/>
          <p:nvPr/>
        </p:nvSpPr>
        <p:spPr>
          <a:xfrm>
            <a:off x="683568" y="3789040"/>
            <a:ext cx="4572000" cy="2308324"/>
          </a:xfrm>
          <a:prstGeom prst="rect">
            <a:avLst/>
          </a:prstGeom>
        </p:spPr>
        <p:txBody>
          <a:bodyPr>
            <a:spAutoFit/>
          </a:bodyPr>
          <a:lstStyle/>
          <a:p>
            <a:r>
              <a:rPr lang="en-IN" b="1" dirty="0">
                <a:latin typeface="Times New Roman" pitchFamily="18" charset="0"/>
                <a:cs typeface="Times New Roman" pitchFamily="18" charset="0"/>
              </a:rPr>
              <a:t>Python script</a:t>
            </a:r>
          </a:p>
          <a:p>
            <a:r>
              <a:rPr lang="en-IN" dirty="0">
                <a:latin typeface="Times New Roman" pitchFamily="18" charset="0"/>
                <a:cs typeface="Times New Roman" pitchFamily="18" charset="0"/>
              </a:rPr>
              <a:t>x = 5</a:t>
            </a:r>
          </a:p>
          <a:p>
            <a:r>
              <a:rPr lang="en-IN" dirty="0">
                <a:latin typeface="Times New Roman" pitchFamily="18" charset="0"/>
                <a:cs typeface="Times New Roman" pitchFamily="18" charset="0"/>
              </a:rPr>
              <a:t>y = "John"</a:t>
            </a:r>
          </a:p>
          <a:p>
            <a:r>
              <a:rPr lang="en-IN" dirty="0">
                <a:latin typeface="Times New Roman" pitchFamily="18" charset="0"/>
                <a:cs typeface="Times New Roman" pitchFamily="18" charset="0"/>
              </a:rPr>
              <a:t>print(x)</a:t>
            </a:r>
          </a:p>
          <a:p>
            <a:r>
              <a:rPr lang="en-IN" dirty="0">
                <a:latin typeface="Times New Roman" pitchFamily="18" charset="0"/>
                <a:cs typeface="Times New Roman" pitchFamily="18" charset="0"/>
              </a:rPr>
              <a:t>print(y)</a:t>
            </a:r>
          </a:p>
          <a:p>
            <a:r>
              <a:rPr lang="en-IN" b="1" dirty="0">
                <a:latin typeface="Times New Roman" pitchFamily="18" charset="0"/>
                <a:cs typeface="Times New Roman" pitchFamily="18" charset="0"/>
              </a:rPr>
              <a:t>Output</a:t>
            </a:r>
          </a:p>
          <a:p>
            <a:r>
              <a:rPr lang="en-IN" dirty="0">
                <a:latin typeface="Times New Roman" pitchFamily="18" charset="0"/>
                <a:cs typeface="Times New Roman" pitchFamily="18" charset="0"/>
              </a:rPr>
              <a:t>5</a:t>
            </a:r>
          </a:p>
          <a:p>
            <a:r>
              <a:rPr lang="en-IN" dirty="0">
                <a:latin typeface="Times New Roman" pitchFamily="18" charset="0"/>
                <a:cs typeface="Times New Roman" pitchFamily="18" charset="0"/>
              </a:rPr>
              <a:t>John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332656"/>
            <a:ext cx="7704856" cy="5109091"/>
          </a:xfrm>
          <a:prstGeom prst="rect">
            <a:avLst/>
          </a:prstGeom>
        </p:spPr>
        <p:txBody>
          <a:bodyPr wrap="square">
            <a:spAutoFit/>
          </a:bodyPr>
          <a:lstStyle/>
          <a:p>
            <a:pPr algn="ctr"/>
            <a:r>
              <a:rPr lang="en-IN" sz="2800" b="1" dirty="0">
                <a:solidFill>
                  <a:srgbClr val="FF0000"/>
                </a:solidFill>
                <a:latin typeface="Times New Roman" pitchFamily="18" charset="0"/>
                <a:cs typeface="Times New Roman" pitchFamily="18" charset="0"/>
              </a:rPr>
              <a:t>Variable Names</a:t>
            </a:r>
          </a:p>
          <a:p>
            <a:pPr algn="ctr"/>
            <a:endParaRPr lang="en-IN" sz="2800" b="1" dirty="0">
              <a:solidFill>
                <a:srgbClr val="FF0000"/>
              </a:solidFill>
              <a:latin typeface="Times New Roman" pitchFamily="18" charset="0"/>
              <a:cs typeface="Times New Roman" pitchFamily="18" charset="0"/>
            </a:endParaRPr>
          </a:p>
          <a:p>
            <a:r>
              <a:rPr lang="en-IN" dirty="0">
                <a:latin typeface="Times New Roman" pitchFamily="18" charset="0"/>
                <a:cs typeface="Times New Roman" pitchFamily="18" charset="0"/>
              </a:rPr>
              <a:t>A variable can have a short name (like x and y) or a more descriptive name (age, </a:t>
            </a:r>
            <a:r>
              <a:rPr lang="en-IN" dirty="0" err="1">
                <a:latin typeface="Times New Roman" pitchFamily="18" charset="0"/>
                <a:cs typeface="Times New Roman" pitchFamily="18" charset="0"/>
              </a:rPr>
              <a:t>carname</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total_volume</a:t>
            </a:r>
            <a:r>
              <a:rPr lang="en-IN" dirty="0">
                <a:latin typeface="Times New Roman" pitchFamily="18" charset="0"/>
                <a:cs typeface="Times New Roman" pitchFamily="18" charset="0"/>
              </a:rPr>
              <a:t>). </a:t>
            </a:r>
          </a:p>
          <a:p>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Rules for Python variables:</a:t>
            </a:r>
          </a:p>
          <a:p>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A variable name must start with a letter or the underscore character</a:t>
            </a:r>
          </a:p>
          <a:p>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A variable name cannot start with a number</a:t>
            </a:r>
          </a:p>
          <a:p>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A variable name can only contain alpha-numeric characters and underscores (A-z, 0-9, and _ )</a:t>
            </a:r>
          </a:p>
          <a:p>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Variable names are case-sensitive (age, Age and AGE are three different variables)</a:t>
            </a:r>
          </a:p>
          <a:p>
            <a:endParaRPr lang="en-IN" b="1"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9672" y="1484784"/>
            <a:ext cx="5184576" cy="3416320"/>
          </a:xfrm>
          <a:prstGeom prst="rect">
            <a:avLst/>
          </a:prstGeom>
        </p:spPr>
        <p:txBody>
          <a:bodyPr wrap="square">
            <a:spAutoFit/>
          </a:bodyPr>
          <a:lstStyle/>
          <a:p>
            <a:r>
              <a:rPr lang="en-IN" b="1" dirty="0"/>
              <a:t>#Legal variable names:</a:t>
            </a:r>
          </a:p>
          <a:p>
            <a:r>
              <a:rPr lang="en-IN" dirty="0" err="1"/>
              <a:t>myvar</a:t>
            </a:r>
            <a:r>
              <a:rPr lang="en-IN" dirty="0"/>
              <a:t> = "John"</a:t>
            </a:r>
          </a:p>
          <a:p>
            <a:r>
              <a:rPr lang="en-IN" dirty="0" err="1"/>
              <a:t>my_var</a:t>
            </a:r>
            <a:r>
              <a:rPr lang="en-IN" dirty="0"/>
              <a:t> = "John"</a:t>
            </a:r>
          </a:p>
          <a:p>
            <a:r>
              <a:rPr lang="en-IN" dirty="0"/>
              <a:t>_</a:t>
            </a:r>
            <a:r>
              <a:rPr lang="en-IN" dirty="0" err="1"/>
              <a:t>my_var</a:t>
            </a:r>
            <a:r>
              <a:rPr lang="en-IN" dirty="0"/>
              <a:t> = "John"</a:t>
            </a:r>
          </a:p>
          <a:p>
            <a:r>
              <a:rPr lang="en-IN" dirty="0" err="1"/>
              <a:t>myVar</a:t>
            </a:r>
            <a:r>
              <a:rPr lang="en-IN" dirty="0"/>
              <a:t> = "John"</a:t>
            </a:r>
          </a:p>
          <a:p>
            <a:r>
              <a:rPr lang="en-IN" dirty="0"/>
              <a:t>MYVAR = "John"</a:t>
            </a:r>
          </a:p>
          <a:p>
            <a:r>
              <a:rPr lang="en-IN" dirty="0"/>
              <a:t>myvar2 = "John"</a:t>
            </a:r>
          </a:p>
          <a:p>
            <a:endParaRPr lang="en-IN" dirty="0"/>
          </a:p>
          <a:p>
            <a:r>
              <a:rPr lang="en-IN" b="1" dirty="0"/>
              <a:t>#Illegal variable names</a:t>
            </a:r>
            <a:r>
              <a:rPr lang="en-IN" dirty="0"/>
              <a:t>:</a:t>
            </a:r>
          </a:p>
          <a:p>
            <a:r>
              <a:rPr lang="en-IN" dirty="0"/>
              <a:t>2myvar = "John"</a:t>
            </a:r>
          </a:p>
          <a:p>
            <a:r>
              <a:rPr lang="en-IN" dirty="0"/>
              <a:t>my-</a:t>
            </a:r>
            <a:r>
              <a:rPr lang="en-IN" dirty="0" err="1"/>
              <a:t>var</a:t>
            </a:r>
            <a:r>
              <a:rPr lang="en-IN" dirty="0"/>
              <a:t> = "John"</a:t>
            </a:r>
          </a:p>
          <a:p>
            <a:r>
              <a:rPr lang="en-IN" dirty="0"/>
              <a:t>my </a:t>
            </a:r>
            <a:r>
              <a:rPr lang="en-IN" dirty="0" err="1"/>
              <a:t>var</a:t>
            </a:r>
            <a:r>
              <a:rPr lang="en-IN" dirty="0"/>
              <a:t> = "John"</a:t>
            </a:r>
          </a:p>
        </p:txBody>
      </p:sp>
      <p:sp>
        <p:nvSpPr>
          <p:cNvPr id="3" name="Rectangle 2"/>
          <p:cNvSpPr/>
          <p:nvPr/>
        </p:nvSpPr>
        <p:spPr>
          <a:xfrm>
            <a:off x="2699792" y="404664"/>
            <a:ext cx="4248472" cy="523220"/>
          </a:xfrm>
          <a:prstGeom prst="rect">
            <a:avLst/>
          </a:prstGeom>
        </p:spPr>
        <p:txBody>
          <a:bodyPr wrap="square">
            <a:spAutoFit/>
          </a:bodyPr>
          <a:lstStyle/>
          <a:p>
            <a:pPr algn="ctr"/>
            <a:r>
              <a:rPr lang="en-IN" sz="2800" b="1" dirty="0">
                <a:solidFill>
                  <a:srgbClr val="FF0000"/>
                </a:solidFill>
                <a:latin typeface="Times New Roman" pitchFamily="18" charset="0"/>
                <a:cs typeface="Times New Roman" pitchFamily="18" charset="0"/>
              </a:rPr>
              <a:t>Variable Names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620688"/>
            <a:ext cx="8064896" cy="4555093"/>
          </a:xfrm>
          <a:prstGeom prst="rect">
            <a:avLst/>
          </a:prstGeom>
        </p:spPr>
        <p:txBody>
          <a:bodyPr wrap="square">
            <a:spAutoFit/>
          </a:bodyPr>
          <a:lstStyle/>
          <a:p>
            <a:r>
              <a:rPr lang="en-IN" sz="2800" b="1" dirty="0">
                <a:solidFill>
                  <a:srgbClr val="FF0000"/>
                </a:solidFill>
                <a:latin typeface="Times New Roman" pitchFamily="18" charset="0"/>
                <a:cs typeface="Times New Roman" pitchFamily="18" charset="0"/>
              </a:rPr>
              <a:t>Assign Value to Multiple Variables</a:t>
            </a:r>
          </a:p>
          <a:p>
            <a:endParaRPr lang="en-IN" sz="2800" b="1" dirty="0">
              <a:solidFill>
                <a:srgbClr val="FF0000"/>
              </a:solidFill>
              <a:latin typeface="Times New Roman" pitchFamily="18" charset="0"/>
              <a:cs typeface="Times New Roman" pitchFamily="18" charset="0"/>
            </a:endParaRPr>
          </a:p>
          <a:p>
            <a:r>
              <a:rPr lang="en-IN" dirty="0"/>
              <a:t>Python allows you to assign values to multiple variables in one line:</a:t>
            </a:r>
          </a:p>
          <a:p>
            <a:endParaRPr lang="en-IN" dirty="0"/>
          </a:p>
          <a:p>
            <a:r>
              <a:rPr lang="en-IN" b="1" dirty="0"/>
              <a:t>Example</a:t>
            </a:r>
          </a:p>
          <a:p>
            <a:r>
              <a:rPr lang="en-IN" dirty="0"/>
              <a:t>x, y, z = "Orange", "Banana", "Cherry"</a:t>
            </a:r>
            <a:br>
              <a:rPr lang="en-IN" dirty="0"/>
            </a:br>
            <a:r>
              <a:rPr lang="en-IN" dirty="0"/>
              <a:t>print(x)</a:t>
            </a:r>
            <a:br>
              <a:rPr lang="en-IN" dirty="0"/>
            </a:br>
            <a:r>
              <a:rPr lang="en-IN" dirty="0"/>
              <a:t>print(y)</a:t>
            </a:r>
            <a:br>
              <a:rPr lang="en-IN" dirty="0"/>
            </a:br>
            <a:r>
              <a:rPr lang="en-IN" dirty="0"/>
              <a:t>print(z)</a:t>
            </a:r>
          </a:p>
          <a:p>
            <a:endParaRPr lang="en-IN" dirty="0"/>
          </a:p>
          <a:p>
            <a:r>
              <a:rPr lang="en-IN" b="1" dirty="0"/>
              <a:t>OUTPUT</a:t>
            </a:r>
          </a:p>
          <a:p>
            <a:r>
              <a:rPr lang="en-IN" dirty="0"/>
              <a:t>Orange</a:t>
            </a:r>
            <a:br>
              <a:rPr lang="en-IN" dirty="0"/>
            </a:br>
            <a:r>
              <a:rPr lang="en-IN" dirty="0"/>
              <a:t>Banana</a:t>
            </a:r>
            <a:br>
              <a:rPr lang="en-IN" dirty="0"/>
            </a:br>
            <a:r>
              <a:rPr lang="en-IN" dirty="0"/>
              <a:t>Cherry</a:t>
            </a:r>
            <a:br>
              <a:rPr lang="en-IN" dirty="0"/>
            </a:br>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7624" y="548680"/>
            <a:ext cx="6768752" cy="5262979"/>
          </a:xfrm>
          <a:prstGeom prst="rect">
            <a:avLst/>
          </a:prstGeom>
        </p:spPr>
        <p:txBody>
          <a:bodyPr wrap="square">
            <a:spAutoFit/>
          </a:bodyPr>
          <a:lstStyle/>
          <a:p>
            <a:r>
              <a:rPr lang="en-IN" sz="2400" dirty="0">
                <a:solidFill>
                  <a:srgbClr val="FF0000"/>
                </a:solidFill>
                <a:latin typeface="Times New Roman" pitchFamily="18" charset="0"/>
                <a:cs typeface="Times New Roman" pitchFamily="18" charset="0"/>
              </a:rPr>
              <a:t>Assigning  </a:t>
            </a:r>
            <a:r>
              <a:rPr lang="en-IN" sz="2400" i="1" dirty="0">
                <a:solidFill>
                  <a:srgbClr val="FF0000"/>
                </a:solidFill>
                <a:latin typeface="Times New Roman" pitchFamily="18" charset="0"/>
                <a:cs typeface="Times New Roman" pitchFamily="18" charset="0"/>
              </a:rPr>
              <a:t>same</a:t>
            </a:r>
            <a:r>
              <a:rPr lang="en-IN" sz="2400" dirty="0">
                <a:solidFill>
                  <a:srgbClr val="FF0000"/>
                </a:solidFill>
                <a:latin typeface="Times New Roman" pitchFamily="18" charset="0"/>
                <a:cs typeface="Times New Roman" pitchFamily="18" charset="0"/>
              </a:rPr>
              <a:t> value to multiple variables in one line:</a:t>
            </a:r>
          </a:p>
          <a:p>
            <a:endParaRPr lang="en-IN" sz="2400" dirty="0">
              <a:latin typeface="Times New Roman" pitchFamily="18" charset="0"/>
              <a:cs typeface="Times New Roman" pitchFamily="18" charset="0"/>
            </a:endParaRPr>
          </a:p>
          <a:p>
            <a:r>
              <a:rPr lang="en-IN" sz="2400" b="1" dirty="0">
                <a:latin typeface="Times New Roman" pitchFamily="18" charset="0"/>
                <a:cs typeface="Times New Roman" pitchFamily="18" charset="0"/>
              </a:rPr>
              <a:t>Example</a:t>
            </a:r>
          </a:p>
          <a:p>
            <a:r>
              <a:rPr lang="en-IN" sz="2400" dirty="0">
                <a:latin typeface="Times New Roman" pitchFamily="18" charset="0"/>
                <a:cs typeface="Times New Roman" pitchFamily="18" charset="0"/>
              </a:rPr>
              <a:t>x = y = z = "Orange"</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print(x)</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print(y)</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print(z)</a:t>
            </a:r>
          </a:p>
          <a:p>
            <a:br>
              <a:rPr lang="fr-FR" sz="2400" dirty="0"/>
            </a:br>
            <a:r>
              <a:rPr lang="fr-FR" sz="2400" b="1" dirty="0"/>
              <a:t>OUTPUT</a:t>
            </a:r>
          </a:p>
          <a:p>
            <a:r>
              <a:rPr lang="fr-FR" sz="2400" dirty="0">
                <a:latin typeface="Times New Roman" pitchFamily="18" charset="0"/>
                <a:cs typeface="Times New Roman" pitchFamily="18" charset="0"/>
              </a:rPr>
              <a:t>Orange</a:t>
            </a:r>
            <a:br>
              <a:rPr lang="fr-FR" sz="2400" dirty="0">
                <a:latin typeface="Times New Roman" pitchFamily="18" charset="0"/>
                <a:cs typeface="Times New Roman" pitchFamily="18" charset="0"/>
              </a:rPr>
            </a:br>
            <a:r>
              <a:rPr lang="fr-FR" sz="2400" dirty="0">
                <a:latin typeface="Times New Roman" pitchFamily="18" charset="0"/>
                <a:cs typeface="Times New Roman" pitchFamily="18" charset="0"/>
              </a:rPr>
              <a:t>Orange</a:t>
            </a:r>
            <a:br>
              <a:rPr lang="fr-FR" sz="2400" dirty="0">
                <a:latin typeface="Times New Roman" pitchFamily="18" charset="0"/>
                <a:cs typeface="Times New Roman" pitchFamily="18" charset="0"/>
              </a:rPr>
            </a:br>
            <a:r>
              <a:rPr lang="fr-FR" sz="2400" dirty="0">
                <a:latin typeface="Times New Roman" pitchFamily="18" charset="0"/>
                <a:cs typeface="Times New Roman" pitchFamily="18" charset="0"/>
              </a:rPr>
              <a:t>Orange</a:t>
            </a:r>
          </a:p>
          <a:p>
            <a:endParaRPr lang="en-IN" sz="2400"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ChangeArrowheads="1"/>
          </p:cNvSpPr>
          <p:nvPr/>
        </p:nvSpPr>
        <p:spPr bwMode="auto">
          <a:xfrm>
            <a:off x="251520" y="1216"/>
            <a:ext cx="7704856" cy="7258341"/>
          </a:xfrm>
          <a:prstGeom prst="rect">
            <a:avLst/>
          </a:prstGeom>
          <a:solidFill>
            <a:srgbClr val="FFFFFF"/>
          </a:solidFill>
          <a:ln w="9525">
            <a:noFill/>
            <a:miter lim="800000"/>
            <a:headEnd/>
            <a:tailEnd/>
          </a:ln>
          <a:effectLst/>
        </p:spPr>
        <p:txBody>
          <a:bodyPr vert="horz" wrap="square" lIns="0" tIns="88872" rIns="0" bIns="88872"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FF0000"/>
                </a:solidFill>
                <a:effectLst/>
                <a:latin typeface="Times New Roman" pitchFamily="18" charset="0"/>
                <a:cs typeface="Times New Roman" pitchFamily="18" charset="0"/>
              </a:rPr>
              <a:t>Output Variables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rgbClr val="FF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The Python </a:t>
            </a:r>
            <a:r>
              <a:rPr kumimoji="0" lang="en-US" sz="2000" b="0" i="0" u="none" strike="noStrike" cap="none" normalizeH="0" baseline="0" dirty="0">
                <a:ln>
                  <a:noFill/>
                </a:ln>
                <a:solidFill>
                  <a:srgbClr val="DC143C"/>
                </a:solidFill>
                <a:effectLst/>
                <a:latin typeface="Times New Roman" pitchFamily="18" charset="0"/>
                <a:cs typeface="Times New Roman" pitchFamily="18" charset="0"/>
              </a:rPr>
              <a:t>print</a:t>
            </a: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 statement is often used to output variables.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To combine both text and a variable, Python uses the </a:t>
            </a:r>
            <a:r>
              <a:rPr kumimoji="0" lang="en-US" sz="2000" b="0" i="0" u="none" strike="noStrike" cap="none" normalizeH="0" baseline="0" dirty="0">
                <a:ln>
                  <a:noFill/>
                </a:ln>
                <a:solidFill>
                  <a:srgbClr val="DC143C"/>
                </a:solidFill>
                <a:effectLst/>
                <a:latin typeface="Times New Roman" pitchFamily="18" charset="0"/>
                <a:cs typeface="Times New Roman" pitchFamily="18" charset="0"/>
              </a:rPr>
              <a:t>+</a:t>
            </a: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 character: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Times New Roman" pitchFamily="18" charset="0"/>
                <a:cs typeface="Times New Roman" pitchFamily="18"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x = </a:t>
            </a:r>
            <a:r>
              <a:rPr kumimoji="0" lang="en-US" sz="2000" b="0" i="0" u="none" strike="noStrike" cap="none" normalizeH="0" baseline="0" dirty="0">
                <a:ln>
                  <a:noFill/>
                </a:ln>
                <a:solidFill>
                  <a:srgbClr val="A52A2A"/>
                </a:solidFill>
                <a:effectLst/>
                <a:latin typeface="Times New Roman" pitchFamily="18" charset="0"/>
                <a:cs typeface="Times New Roman" pitchFamily="18" charset="0"/>
              </a:rPr>
              <a:t>"awesome"</a:t>
            </a:r>
            <a:br>
              <a:rPr kumimoji="0" lang="en-US" sz="2000" b="0" i="0" u="none" strike="noStrike" cap="none" normalizeH="0" baseline="0" dirty="0">
                <a:ln>
                  <a:noFill/>
                </a:ln>
                <a:solidFill>
                  <a:srgbClr val="000000"/>
                </a:solidFill>
                <a:effectLst/>
                <a:latin typeface="Times New Roman" pitchFamily="18" charset="0"/>
                <a:cs typeface="Times New Roman" pitchFamily="18" charset="0"/>
              </a:rPr>
            </a:br>
            <a:r>
              <a:rPr kumimoji="0" lang="en-US" sz="2000" b="0" i="0" u="none" strike="noStrike" cap="none" normalizeH="0" baseline="0" dirty="0">
                <a:ln>
                  <a:noFill/>
                </a:ln>
                <a:solidFill>
                  <a:srgbClr val="0000CD"/>
                </a:solidFill>
                <a:effectLst/>
                <a:latin typeface="Times New Roman" pitchFamily="18" charset="0"/>
                <a:cs typeface="Times New Roman" pitchFamily="18" charset="0"/>
              </a:rPr>
              <a:t>print</a:t>
            </a: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a:t>
            </a:r>
            <a:r>
              <a:rPr kumimoji="0" lang="en-US" sz="2000" b="0" i="0" u="none" strike="noStrike" cap="none" normalizeH="0" baseline="0" dirty="0">
                <a:ln>
                  <a:noFill/>
                </a:ln>
                <a:solidFill>
                  <a:srgbClr val="A52A2A"/>
                </a:solidFill>
                <a:effectLst/>
                <a:latin typeface="Times New Roman" pitchFamily="18" charset="0"/>
                <a:cs typeface="Times New Roman" pitchFamily="18" charset="0"/>
              </a:rPr>
              <a:t>"Python is "</a:t>
            </a: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 + x)</a:t>
            </a:r>
          </a:p>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a:solidFill>
                  <a:srgbClr val="000000"/>
                </a:solidFill>
                <a:latin typeface="Times New Roman" pitchFamily="18" charset="0"/>
                <a:cs typeface="Times New Roman" pitchFamily="18" charset="0"/>
              </a:rPr>
              <a:t>Output:</a:t>
            </a:r>
          </a:p>
          <a:p>
            <a:pPr lvl="0" eaLnBrk="0" fontAlgn="base" hangingPunct="0">
              <a:spcBef>
                <a:spcPct val="0"/>
              </a:spcBef>
              <a:spcAft>
                <a:spcPct val="0"/>
              </a:spcAft>
            </a:pPr>
            <a:r>
              <a:rPr lang="en-IN" sz="2000" dirty="0">
                <a:latin typeface="Times New Roman" pitchFamily="18" charset="0"/>
                <a:cs typeface="Times New Roman" pitchFamily="18" charset="0"/>
              </a:rPr>
              <a:t>Python is awesome</a:t>
            </a:r>
          </a:p>
          <a:p>
            <a:pPr lvl="0" eaLnBrk="0" fontAlgn="base" hangingPunct="0">
              <a:spcBef>
                <a:spcPct val="0"/>
              </a:spcBef>
              <a:spcAft>
                <a:spcPct val="0"/>
              </a:spcAft>
            </a:pPr>
            <a:endParaRPr lang="en-IN" sz="2000" dirty="0">
              <a:latin typeface="Times New Roman" pitchFamily="18" charset="0"/>
              <a:cs typeface="Times New Roman" pitchFamily="18" charset="0"/>
            </a:endParaRPr>
          </a:p>
          <a:p>
            <a:pPr lvl="0" eaLnBrk="0" fontAlgn="base" hangingPunct="0">
              <a:spcBef>
                <a:spcPct val="0"/>
              </a:spcBef>
              <a:spcAft>
                <a:spcPct val="0"/>
              </a:spcAft>
            </a:pPr>
            <a:endParaRPr lang="en-IN" sz="2000" dirty="0">
              <a:latin typeface="Times New Roman" pitchFamily="18" charset="0"/>
              <a:cs typeface="Times New Roman" pitchFamily="18" charset="0"/>
            </a:endParaRPr>
          </a:p>
          <a:p>
            <a:r>
              <a:rPr lang="en-IN" sz="2000" b="1" dirty="0">
                <a:solidFill>
                  <a:srgbClr val="FF0000"/>
                </a:solidFill>
              </a:rPr>
              <a:t> + character to add a variable to another variable:</a:t>
            </a:r>
          </a:p>
          <a:p>
            <a:r>
              <a:rPr lang="en-IN" sz="2000" b="1" dirty="0"/>
              <a:t>Example</a:t>
            </a:r>
          </a:p>
          <a:p>
            <a:r>
              <a:rPr lang="en-IN" sz="2000" dirty="0"/>
              <a:t>x = "Python is "</a:t>
            </a:r>
            <a:br>
              <a:rPr lang="en-IN" sz="2000" dirty="0"/>
            </a:br>
            <a:r>
              <a:rPr lang="en-IN" sz="2000" dirty="0"/>
              <a:t>y = "awesome"</a:t>
            </a:r>
            <a:br>
              <a:rPr lang="en-IN" sz="2000" dirty="0"/>
            </a:br>
            <a:r>
              <a:rPr lang="en-IN" sz="2000" dirty="0"/>
              <a:t>z =  x + y</a:t>
            </a:r>
            <a:br>
              <a:rPr lang="en-IN" sz="2000" dirty="0"/>
            </a:br>
            <a:r>
              <a:rPr lang="en-IN" sz="2000" dirty="0"/>
              <a:t>print(z)</a:t>
            </a:r>
          </a:p>
          <a:p>
            <a:pPr lvl="0" eaLnBrk="0" fontAlgn="base" hangingPunct="0">
              <a:spcBef>
                <a:spcPct val="0"/>
              </a:spcBef>
              <a:spcAft>
                <a:spcPct val="0"/>
              </a:spcAft>
            </a:pPr>
            <a:r>
              <a:rPr lang="en-US" sz="2000" b="1" dirty="0">
                <a:solidFill>
                  <a:srgbClr val="000000"/>
                </a:solidFill>
                <a:latin typeface="Times New Roman" pitchFamily="18" charset="0"/>
                <a:cs typeface="Times New Roman" pitchFamily="18" charset="0"/>
              </a:rPr>
              <a:t>Output:</a:t>
            </a:r>
          </a:p>
          <a:p>
            <a:pPr lvl="0" eaLnBrk="0" fontAlgn="base" hangingPunct="0">
              <a:spcBef>
                <a:spcPct val="0"/>
              </a:spcBef>
              <a:spcAft>
                <a:spcPct val="0"/>
              </a:spcAft>
            </a:pPr>
            <a:r>
              <a:rPr lang="en-IN" sz="2000" dirty="0">
                <a:latin typeface="Times New Roman" pitchFamily="18" charset="0"/>
                <a:cs typeface="Times New Roman" pitchFamily="18" charset="0"/>
              </a:rPr>
              <a:t>Python is awesome</a:t>
            </a:r>
          </a:p>
          <a:p>
            <a:endParaRPr lang="en-IN" sz="2000" dirty="0"/>
          </a:p>
          <a:p>
            <a:pPr lvl="0" eaLnBrk="0" fontAlgn="base" hangingPunct="0">
              <a:spcBef>
                <a:spcPct val="0"/>
              </a:spcBef>
              <a:spcAft>
                <a:spcPct val="0"/>
              </a:spcAf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3608" y="1556792"/>
            <a:ext cx="6624736" cy="2677656"/>
          </a:xfrm>
          <a:prstGeom prst="rect">
            <a:avLst/>
          </a:prstGeom>
        </p:spPr>
        <p:txBody>
          <a:bodyPr wrap="square">
            <a:spAutoFit/>
          </a:bodyPr>
          <a:lstStyle/>
          <a:p>
            <a:r>
              <a:rPr lang="es-ES" sz="2400" dirty="0">
                <a:latin typeface="Times New Roman" pitchFamily="18" charset="0"/>
                <a:cs typeface="Times New Roman" pitchFamily="18" charset="0"/>
              </a:rPr>
              <a:t>x = 5</a:t>
            </a:r>
          </a:p>
          <a:p>
            <a:r>
              <a:rPr lang="es-ES" sz="2400" dirty="0">
                <a:latin typeface="Times New Roman" pitchFamily="18" charset="0"/>
                <a:cs typeface="Times New Roman" pitchFamily="18" charset="0"/>
              </a:rPr>
              <a:t>y = "John"</a:t>
            </a:r>
          </a:p>
          <a:p>
            <a:r>
              <a:rPr lang="es-ES" sz="2400" dirty="0" err="1">
                <a:latin typeface="Times New Roman" pitchFamily="18" charset="0"/>
                <a:cs typeface="Times New Roman" pitchFamily="18" charset="0"/>
              </a:rPr>
              <a:t>print</a:t>
            </a:r>
            <a:r>
              <a:rPr lang="es-ES" sz="2400" dirty="0">
                <a:latin typeface="Times New Roman" pitchFamily="18" charset="0"/>
                <a:cs typeface="Times New Roman" pitchFamily="18" charset="0"/>
              </a:rPr>
              <a:t>(x + y)</a:t>
            </a:r>
          </a:p>
          <a:p>
            <a:endParaRPr lang="es-ES" sz="2400" dirty="0">
              <a:latin typeface="Times New Roman" pitchFamily="18" charset="0"/>
              <a:cs typeface="Times New Roman" pitchFamily="18" charset="0"/>
            </a:endParaRPr>
          </a:p>
          <a:p>
            <a:r>
              <a:rPr lang="es-ES" sz="2400" b="1" dirty="0">
                <a:latin typeface="Times New Roman" pitchFamily="18" charset="0"/>
                <a:cs typeface="Times New Roman" pitchFamily="18" charset="0"/>
              </a:rPr>
              <a:t>Output:</a:t>
            </a:r>
          </a:p>
          <a:p>
            <a:r>
              <a:rPr lang="en-IN" sz="2400" dirty="0" err="1">
                <a:latin typeface="Times New Roman" pitchFamily="18" charset="0"/>
                <a:cs typeface="Times New Roman" pitchFamily="18" charset="0"/>
              </a:rPr>
              <a:t>TypeError</a:t>
            </a:r>
            <a:r>
              <a:rPr lang="en-IN" sz="2400" dirty="0">
                <a:latin typeface="Times New Roman" pitchFamily="18" charset="0"/>
                <a:cs typeface="Times New Roman" pitchFamily="18" charset="0"/>
              </a:rPr>
              <a:t>: unsupported operand type(s) for +: '</a:t>
            </a:r>
            <a:r>
              <a:rPr lang="en-IN" sz="2400" dirty="0" err="1">
                <a:latin typeface="Times New Roman" pitchFamily="18" charset="0"/>
                <a:cs typeface="Times New Roman" pitchFamily="18" charset="0"/>
              </a:rPr>
              <a:t>int</a:t>
            </a:r>
            <a:r>
              <a:rPr lang="en-IN" sz="2400" dirty="0">
                <a:latin typeface="Times New Roman" pitchFamily="18" charset="0"/>
                <a:cs typeface="Times New Roman" pitchFamily="18" charset="0"/>
              </a:rPr>
              <a:t>' and '</a:t>
            </a:r>
            <a:r>
              <a:rPr lang="en-IN" sz="2400" dirty="0" err="1">
                <a:latin typeface="Times New Roman" pitchFamily="18" charset="0"/>
                <a:cs typeface="Times New Roman" pitchFamily="18" charset="0"/>
              </a:rPr>
              <a:t>str</a:t>
            </a:r>
            <a:r>
              <a:rPr lang="en-IN" sz="2400" dirty="0">
                <a:latin typeface="Times New Roman" pitchFamily="18" charset="0"/>
                <a:cs typeface="Times New Roman" pitchFamily="18" charset="0"/>
              </a:rPr>
              <a:t>'</a:t>
            </a:r>
          </a:p>
        </p:txBody>
      </p:sp>
      <p:sp>
        <p:nvSpPr>
          <p:cNvPr id="3" name="Rectangle 2"/>
          <p:cNvSpPr/>
          <p:nvPr/>
        </p:nvSpPr>
        <p:spPr>
          <a:xfrm>
            <a:off x="2730802" y="476672"/>
            <a:ext cx="2830262" cy="523220"/>
          </a:xfrm>
          <a:prstGeom prst="rect">
            <a:avLst/>
          </a:prstGeom>
        </p:spPr>
        <p:txBody>
          <a:bodyPr wrap="none">
            <a:spAutoFit/>
          </a:bodyPr>
          <a:lstStyle/>
          <a:p>
            <a:pPr lvl="0" algn="ctr" fontAlgn="base">
              <a:spcBef>
                <a:spcPct val="0"/>
              </a:spcBef>
              <a:spcAft>
                <a:spcPct val="0"/>
              </a:spcAft>
            </a:pPr>
            <a:r>
              <a:rPr kumimoji="0" lang="en-US" sz="2800" b="1" i="0" u="none" strike="noStrike" cap="none" normalizeH="0" baseline="0" dirty="0">
                <a:ln>
                  <a:noFill/>
                </a:ln>
                <a:solidFill>
                  <a:srgbClr val="FF0000"/>
                </a:solidFill>
                <a:effectLst/>
                <a:latin typeface="Times New Roman" pitchFamily="18" charset="0"/>
                <a:cs typeface="Times New Roman" pitchFamily="18" charset="0"/>
              </a:rPr>
              <a:t>Output Variables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ChangeArrowheads="1"/>
          </p:cNvSpPr>
          <p:nvPr/>
        </p:nvSpPr>
        <p:spPr bwMode="auto">
          <a:xfrm>
            <a:off x="251520" y="184666"/>
            <a:ext cx="8640960" cy="6519677"/>
          </a:xfrm>
          <a:prstGeom prst="rect">
            <a:avLst/>
          </a:prstGeom>
          <a:solidFill>
            <a:srgbClr val="FFFFFF"/>
          </a:solidFill>
          <a:ln w="9525">
            <a:noFill/>
            <a:miter lim="800000"/>
            <a:headEnd/>
            <a:tailEnd/>
          </a:ln>
          <a:effectLst/>
        </p:spPr>
        <p:txBody>
          <a:bodyPr vert="horz" wrap="square" lIns="0" tIns="88872" rIns="0" bIns="88872"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FF0000"/>
                </a:solidFill>
                <a:effectLst/>
                <a:latin typeface="Times New Roman" pitchFamily="18" charset="0"/>
                <a:cs typeface="Times New Roman" pitchFamily="18" charset="0"/>
              </a:rPr>
              <a:t>Python Casting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Times New Roman" pitchFamily="18" charset="0"/>
                <a:cs typeface="Times New Roman" pitchFamily="18" charset="0"/>
              </a:rPr>
              <a:t>There may be times when you want to specify a type on to a variable. This can be done with casting.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Times New Roman" pitchFamily="18" charset="0"/>
                <a:cs typeface="Times New Roman" pitchFamily="18" charset="0"/>
              </a:rPr>
              <a:t>Casting in </a:t>
            </a:r>
            <a:r>
              <a:rPr kumimoji="0" lang="en-US" sz="2400" b="0" i="0" u="none" strike="noStrike" cap="none" normalizeH="0" baseline="0" dirty="0">
                <a:ln>
                  <a:noFill/>
                </a:ln>
                <a:solidFill>
                  <a:srgbClr val="000000"/>
                </a:solidFill>
                <a:effectLst/>
                <a:latin typeface="Times New Roman" pitchFamily="18" charset="0"/>
                <a:cs typeface="Times New Roman" pitchFamily="18" charset="0"/>
                <a:hlinkClick r:id="rId2"/>
              </a:rPr>
              <a:t>python</a:t>
            </a:r>
            <a:r>
              <a:rPr kumimoji="0" lang="en-US" sz="2400" b="0" i="0" u="none" strike="noStrike" cap="none" normalizeH="0" baseline="0" dirty="0">
                <a:ln>
                  <a:noFill/>
                </a:ln>
                <a:solidFill>
                  <a:srgbClr val="000000"/>
                </a:solidFill>
                <a:effectLst/>
                <a:latin typeface="Times New Roman" pitchFamily="18" charset="0"/>
                <a:cs typeface="Times New Roman" pitchFamily="18" charset="0"/>
              </a:rPr>
              <a:t> is done using constructor functions: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err="1">
                <a:ln>
                  <a:noFill/>
                </a:ln>
                <a:solidFill>
                  <a:srgbClr val="DC143C"/>
                </a:solidFill>
                <a:effectLst/>
                <a:latin typeface="Times New Roman" pitchFamily="18" charset="0"/>
                <a:cs typeface="Times New Roman" pitchFamily="18" charset="0"/>
              </a:rPr>
              <a:t>int</a:t>
            </a:r>
            <a:r>
              <a:rPr kumimoji="0" lang="en-US" sz="2400" b="0" i="0" u="none" strike="noStrike" cap="none" normalizeH="0" baseline="0" dirty="0">
                <a:ln>
                  <a:noFill/>
                </a:ln>
                <a:solidFill>
                  <a:srgbClr val="DC143C"/>
                </a:solidFill>
                <a:effectLst/>
                <a:latin typeface="Times New Roman" pitchFamily="18" charset="0"/>
                <a:cs typeface="Times New Roman" pitchFamily="18" charset="0"/>
              </a:rPr>
              <a:t>()</a:t>
            </a:r>
            <a:r>
              <a:rPr kumimoji="0" lang="en-US" sz="2400" b="0" i="0" u="none" strike="noStrike" cap="none" normalizeH="0" baseline="0" dirty="0">
                <a:ln>
                  <a:noFill/>
                </a:ln>
                <a:solidFill>
                  <a:srgbClr val="000000"/>
                </a:solidFill>
                <a:effectLst/>
                <a:latin typeface="Times New Roman" pitchFamily="18" charset="0"/>
                <a:cs typeface="Times New Roman" pitchFamily="18" charset="0"/>
              </a:rPr>
              <a:t> - constructs an integer number from an integer literal, a float literal (by rounding down to the previous whole number), or a string literal (providing the string represents a whole number)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400" b="0" i="0" u="none" strike="noStrike" cap="none" normalizeH="0" baseline="0" dirty="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a:ln>
                  <a:noFill/>
                </a:ln>
                <a:solidFill>
                  <a:srgbClr val="DC143C"/>
                </a:solidFill>
                <a:effectLst/>
                <a:latin typeface="Times New Roman" pitchFamily="18" charset="0"/>
                <a:cs typeface="Times New Roman" pitchFamily="18" charset="0"/>
              </a:rPr>
              <a:t>float()</a:t>
            </a:r>
            <a:r>
              <a:rPr kumimoji="0" lang="en-US" sz="2400" b="0" i="0" u="none" strike="noStrike" cap="none" normalizeH="0" baseline="0" dirty="0">
                <a:ln>
                  <a:noFill/>
                </a:ln>
                <a:solidFill>
                  <a:srgbClr val="000000"/>
                </a:solidFill>
                <a:effectLst/>
                <a:latin typeface="Times New Roman" pitchFamily="18" charset="0"/>
                <a:cs typeface="Times New Roman" pitchFamily="18" charset="0"/>
              </a:rPr>
              <a:t> - constructs a float number from an integer literal, a float literal or a string literal (providing the string represents a float or an integer)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400" b="0" i="0" u="none" strike="noStrike" cap="none" normalizeH="0" baseline="0" dirty="0">
              <a:ln>
                <a:noFill/>
              </a:ln>
              <a:solidFill>
                <a:srgbClr val="000000"/>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err="1">
                <a:ln>
                  <a:noFill/>
                </a:ln>
                <a:solidFill>
                  <a:srgbClr val="DC143C"/>
                </a:solidFill>
                <a:effectLst/>
                <a:latin typeface="Times New Roman" pitchFamily="18" charset="0"/>
                <a:cs typeface="Times New Roman" pitchFamily="18" charset="0"/>
              </a:rPr>
              <a:t>str</a:t>
            </a:r>
            <a:r>
              <a:rPr kumimoji="0" lang="en-US" sz="2400" b="0" i="0" u="none" strike="noStrike" cap="none" normalizeH="0" baseline="0" dirty="0">
                <a:ln>
                  <a:noFill/>
                </a:ln>
                <a:solidFill>
                  <a:srgbClr val="DC143C"/>
                </a:solidFill>
                <a:effectLst/>
                <a:latin typeface="Times New Roman" pitchFamily="18" charset="0"/>
                <a:cs typeface="Times New Roman" pitchFamily="18" charset="0"/>
              </a:rPr>
              <a:t>()</a:t>
            </a:r>
            <a:r>
              <a:rPr kumimoji="0" lang="en-US" sz="2400" b="0" i="0" u="none" strike="noStrike" cap="none" normalizeH="0" baseline="0" dirty="0">
                <a:ln>
                  <a:noFill/>
                </a:ln>
                <a:solidFill>
                  <a:srgbClr val="000000"/>
                </a:solidFill>
                <a:effectLst/>
                <a:latin typeface="Times New Roman" pitchFamily="18" charset="0"/>
                <a:cs typeface="Times New Roman" pitchFamily="18" charset="0"/>
              </a:rPr>
              <a:t> - constructs a string from a wide variety of data types, including strings, integer literals and float literals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548680"/>
            <a:ext cx="7776864" cy="5324535"/>
          </a:xfrm>
          <a:prstGeom prst="rect">
            <a:avLst/>
          </a:prstGeom>
        </p:spPr>
        <p:txBody>
          <a:bodyPr wrap="square">
            <a:spAutoFit/>
          </a:bodyPr>
          <a:lstStyle/>
          <a:p>
            <a:pPr algn="ctr"/>
            <a:r>
              <a:rPr lang="en-IN" sz="2800" b="1" dirty="0">
                <a:solidFill>
                  <a:srgbClr val="FF0000"/>
                </a:solidFill>
                <a:latin typeface="Times New Roman" pitchFamily="18" charset="0"/>
                <a:cs typeface="Times New Roman" pitchFamily="18" charset="0"/>
              </a:rPr>
              <a:t>Characteristics of Python</a:t>
            </a:r>
          </a:p>
          <a:p>
            <a:r>
              <a:rPr lang="en-IN" sz="2400" dirty="0">
                <a:latin typeface="Times New Roman" pitchFamily="18" charset="0"/>
                <a:cs typeface="Times New Roman" pitchFamily="18" charset="0"/>
              </a:rPr>
              <a:t>It supports functional and structured programming methods as well as OOP.</a:t>
            </a: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It can be used as a scripting language or can be compiled to byte-code for building large applications.</a:t>
            </a: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It provides very high-level dynamic data types and supports dynamic type checking.</a:t>
            </a: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It supports automatic garbage collection.</a:t>
            </a: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It can be easily integrated with C, C++, COM, ActiveX, CORBA, and Java.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1187624" y="836712"/>
            <a:ext cx="1656184" cy="1440160"/>
          </a:xfrm>
          <a:prstGeom prst="rect">
            <a:avLst/>
          </a:prstGeom>
          <a:noFill/>
          <a:ln w="9525">
            <a:noFill/>
            <a:miter lim="800000"/>
            <a:headEnd/>
            <a:tailEnd/>
          </a:ln>
        </p:spPr>
      </p:pic>
      <p:pic>
        <p:nvPicPr>
          <p:cNvPr id="6148" name="Picture 4"/>
          <p:cNvPicPr>
            <a:picLocks noChangeAspect="1" noChangeArrowheads="1"/>
          </p:cNvPicPr>
          <p:nvPr/>
        </p:nvPicPr>
        <p:blipFill>
          <a:blip r:embed="rId3" cstate="print"/>
          <a:srcRect/>
          <a:stretch>
            <a:fillRect/>
          </a:stretch>
        </p:blipFill>
        <p:spPr bwMode="auto">
          <a:xfrm>
            <a:off x="3779912" y="908720"/>
            <a:ext cx="864096" cy="1152128"/>
          </a:xfrm>
          <a:prstGeom prst="rect">
            <a:avLst/>
          </a:prstGeom>
          <a:noFill/>
          <a:ln w="9525">
            <a:noFill/>
            <a:miter lim="800000"/>
            <a:headEnd/>
            <a:tailEnd/>
          </a:ln>
        </p:spPr>
      </p:pic>
      <p:pic>
        <p:nvPicPr>
          <p:cNvPr id="6150" name="Picture 6"/>
          <p:cNvPicPr>
            <a:picLocks noChangeAspect="1" noChangeArrowheads="1"/>
          </p:cNvPicPr>
          <p:nvPr/>
        </p:nvPicPr>
        <p:blipFill>
          <a:blip r:embed="rId4" cstate="print"/>
          <a:srcRect/>
          <a:stretch>
            <a:fillRect/>
          </a:stretch>
        </p:blipFill>
        <p:spPr bwMode="auto">
          <a:xfrm>
            <a:off x="1331640" y="2636912"/>
            <a:ext cx="1944216" cy="1656184"/>
          </a:xfrm>
          <a:prstGeom prst="rect">
            <a:avLst/>
          </a:prstGeom>
          <a:noFill/>
          <a:ln w="9525">
            <a:noFill/>
            <a:miter lim="800000"/>
            <a:headEnd/>
            <a:tailEnd/>
          </a:ln>
        </p:spPr>
      </p:pic>
      <p:pic>
        <p:nvPicPr>
          <p:cNvPr id="6152" name="Picture 8"/>
          <p:cNvPicPr>
            <a:picLocks noChangeAspect="1" noChangeArrowheads="1"/>
          </p:cNvPicPr>
          <p:nvPr/>
        </p:nvPicPr>
        <p:blipFill>
          <a:blip r:embed="rId5" cstate="print"/>
          <a:srcRect/>
          <a:stretch>
            <a:fillRect/>
          </a:stretch>
        </p:blipFill>
        <p:spPr bwMode="auto">
          <a:xfrm>
            <a:off x="3779912" y="2852936"/>
            <a:ext cx="936104" cy="1224136"/>
          </a:xfrm>
          <a:prstGeom prst="rect">
            <a:avLst/>
          </a:prstGeom>
          <a:noFill/>
          <a:ln w="9525">
            <a:noFill/>
            <a:miter lim="800000"/>
            <a:headEnd/>
            <a:tailEnd/>
          </a:ln>
        </p:spPr>
      </p:pic>
      <p:pic>
        <p:nvPicPr>
          <p:cNvPr id="6154" name="Picture 10"/>
          <p:cNvPicPr>
            <a:picLocks noChangeAspect="1" noChangeArrowheads="1"/>
          </p:cNvPicPr>
          <p:nvPr/>
        </p:nvPicPr>
        <p:blipFill>
          <a:blip r:embed="rId6" cstate="print"/>
          <a:srcRect/>
          <a:stretch>
            <a:fillRect/>
          </a:stretch>
        </p:blipFill>
        <p:spPr bwMode="auto">
          <a:xfrm>
            <a:off x="1403648" y="4653136"/>
            <a:ext cx="1656184" cy="1800200"/>
          </a:xfrm>
          <a:prstGeom prst="rect">
            <a:avLst/>
          </a:prstGeom>
          <a:noFill/>
          <a:ln w="9525">
            <a:noFill/>
            <a:miter lim="800000"/>
            <a:headEnd/>
            <a:tailEnd/>
          </a:ln>
        </p:spPr>
      </p:pic>
      <p:pic>
        <p:nvPicPr>
          <p:cNvPr id="6156" name="Picture 12"/>
          <p:cNvPicPr>
            <a:picLocks noChangeAspect="1" noChangeArrowheads="1"/>
          </p:cNvPicPr>
          <p:nvPr/>
        </p:nvPicPr>
        <p:blipFill>
          <a:blip r:embed="rId7" cstate="print"/>
          <a:srcRect/>
          <a:stretch>
            <a:fillRect/>
          </a:stretch>
        </p:blipFill>
        <p:spPr bwMode="auto">
          <a:xfrm>
            <a:off x="3779912" y="4725144"/>
            <a:ext cx="792088" cy="1152128"/>
          </a:xfrm>
          <a:prstGeom prst="rect">
            <a:avLst/>
          </a:prstGeom>
          <a:noFill/>
          <a:ln w="9525">
            <a:noFill/>
            <a:miter lim="800000"/>
            <a:headEnd/>
            <a:tailEnd/>
          </a:ln>
        </p:spPr>
      </p:pic>
      <p:sp>
        <p:nvSpPr>
          <p:cNvPr id="14" name="Rectangle 13"/>
          <p:cNvSpPr/>
          <p:nvPr/>
        </p:nvSpPr>
        <p:spPr>
          <a:xfrm>
            <a:off x="2851862" y="0"/>
            <a:ext cx="2552302" cy="523220"/>
          </a:xfrm>
          <a:prstGeom prst="rect">
            <a:avLst/>
          </a:prstGeom>
        </p:spPr>
        <p:txBody>
          <a:bodyPr wrap="none">
            <a:spAutoFit/>
          </a:bodyPr>
          <a:lstStyle/>
          <a:p>
            <a:pPr lvl="0" algn="ctr" fontAlgn="base">
              <a:spcBef>
                <a:spcPct val="0"/>
              </a:spcBef>
              <a:spcAft>
                <a:spcPct val="0"/>
              </a:spcAft>
            </a:pPr>
            <a:r>
              <a:rPr kumimoji="0" lang="en-US" sz="2800" b="1" i="0" u="none" strike="noStrike" cap="none" normalizeH="0" baseline="0" dirty="0">
                <a:ln>
                  <a:noFill/>
                </a:ln>
                <a:solidFill>
                  <a:srgbClr val="FF0000"/>
                </a:solidFill>
                <a:effectLst/>
                <a:latin typeface="Times New Roman" pitchFamily="18" charset="0"/>
                <a:cs typeface="Times New Roman" pitchFamily="18" charset="0"/>
              </a:rPr>
              <a:t>Python Casting</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5776" y="404664"/>
            <a:ext cx="3888432" cy="523220"/>
          </a:xfrm>
          <a:prstGeom prst="rect">
            <a:avLst/>
          </a:prstGeom>
        </p:spPr>
        <p:txBody>
          <a:bodyPr wrap="square">
            <a:spAutoFit/>
          </a:bodyPr>
          <a:lstStyle/>
          <a:p>
            <a:r>
              <a:rPr lang="en-IN" sz="2800" b="1" dirty="0">
                <a:solidFill>
                  <a:srgbClr val="FF0000"/>
                </a:solidFill>
                <a:latin typeface="Times New Roman" pitchFamily="18" charset="0"/>
                <a:cs typeface="Times New Roman" pitchFamily="18" charset="0"/>
              </a:rPr>
              <a:t>Python Operators</a:t>
            </a:r>
          </a:p>
        </p:txBody>
      </p:sp>
      <p:sp>
        <p:nvSpPr>
          <p:cNvPr id="3" name="Rectangle 2"/>
          <p:cNvSpPr/>
          <p:nvPr/>
        </p:nvSpPr>
        <p:spPr>
          <a:xfrm>
            <a:off x="1115616" y="1268760"/>
            <a:ext cx="6336704" cy="4247317"/>
          </a:xfrm>
          <a:prstGeom prst="rect">
            <a:avLst/>
          </a:prstGeom>
        </p:spPr>
        <p:txBody>
          <a:bodyPr wrap="square">
            <a:spAutoFit/>
          </a:bodyPr>
          <a:lstStyle/>
          <a:p>
            <a:r>
              <a:rPr lang="en-IN" dirty="0"/>
              <a:t>Python divides the operators in the following groups:</a:t>
            </a:r>
          </a:p>
          <a:p>
            <a:endParaRPr lang="en-IN" dirty="0"/>
          </a:p>
          <a:p>
            <a:pPr>
              <a:buFont typeface="Arial" pitchFamily="34" charset="0"/>
              <a:buChar char="•"/>
            </a:pPr>
            <a:r>
              <a:rPr lang="en-IN" dirty="0"/>
              <a:t>Arithmetic operators</a:t>
            </a:r>
          </a:p>
          <a:p>
            <a:pPr>
              <a:buFont typeface="Arial" pitchFamily="34" charset="0"/>
              <a:buChar char="•"/>
            </a:pPr>
            <a:endParaRPr lang="en-IN" dirty="0"/>
          </a:p>
          <a:p>
            <a:pPr>
              <a:buFont typeface="Arial" pitchFamily="34" charset="0"/>
              <a:buChar char="•"/>
            </a:pPr>
            <a:r>
              <a:rPr lang="en-IN" dirty="0"/>
              <a:t>Assignment operators</a:t>
            </a:r>
          </a:p>
          <a:p>
            <a:pPr>
              <a:buFont typeface="Arial" pitchFamily="34" charset="0"/>
              <a:buChar char="•"/>
            </a:pPr>
            <a:endParaRPr lang="en-IN" dirty="0"/>
          </a:p>
          <a:p>
            <a:pPr>
              <a:buFont typeface="Arial" pitchFamily="34" charset="0"/>
              <a:buChar char="•"/>
            </a:pPr>
            <a:r>
              <a:rPr lang="en-IN" dirty="0"/>
              <a:t>Comparison operators</a:t>
            </a:r>
          </a:p>
          <a:p>
            <a:pPr>
              <a:buFont typeface="Arial" pitchFamily="34" charset="0"/>
              <a:buChar char="•"/>
            </a:pPr>
            <a:endParaRPr lang="en-IN" dirty="0"/>
          </a:p>
          <a:p>
            <a:pPr>
              <a:buFont typeface="Arial" pitchFamily="34" charset="0"/>
              <a:buChar char="•"/>
            </a:pPr>
            <a:r>
              <a:rPr lang="en-IN" dirty="0"/>
              <a:t>Logical operators</a:t>
            </a:r>
          </a:p>
          <a:p>
            <a:pPr>
              <a:buFont typeface="Arial" pitchFamily="34" charset="0"/>
              <a:buChar char="•"/>
            </a:pPr>
            <a:endParaRPr lang="en-IN" dirty="0"/>
          </a:p>
          <a:p>
            <a:pPr>
              <a:buFont typeface="Arial" pitchFamily="34" charset="0"/>
              <a:buChar char="•"/>
            </a:pPr>
            <a:r>
              <a:rPr lang="en-IN" dirty="0"/>
              <a:t>Identity operators</a:t>
            </a:r>
          </a:p>
          <a:p>
            <a:pPr>
              <a:buFont typeface="Arial" pitchFamily="34" charset="0"/>
              <a:buChar char="•"/>
            </a:pPr>
            <a:endParaRPr lang="en-IN" dirty="0"/>
          </a:p>
          <a:p>
            <a:pPr>
              <a:buFont typeface="Arial" pitchFamily="34" charset="0"/>
              <a:buChar char="•"/>
            </a:pPr>
            <a:r>
              <a:rPr lang="en-IN" dirty="0"/>
              <a:t>Membership operators</a:t>
            </a:r>
          </a:p>
          <a:p>
            <a:pPr>
              <a:buFont typeface="Arial" pitchFamily="34" charset="0"/>
              <a:buChar char="•"/>
            </a:pPr>
            <a:endParaRPr lang="en-IN" dirty="0"/>
          </a:p>
          <a:p>
            <a:pPr>
              <a:buFont typeface="Arial" pitchFamily="34" charset="0"/>
              <a:buChar char="•"/>
            </a:pPr>
            <a:r>
              <a:rPr lang="en-IN" dirty="0"/>
              <a:t>Bitwise operators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907704" y="332656"/>
            <a:ext cx="5832648" cy="3600400"/>
          </a:xfrm>
          <a:prstGeom prst="rect">
            <a:avLst/>
          </a:prstGeom>
          <a:noFill/>
          <a:ln w="9525">
            <a:noFill/>
            <a:miter lim="800000"/>
            <a:headEnd/>
            <a:tailEnd/>
          </a:ln>
        </p:spPr>
      </p:pic>
      <p:sp>
        <p:nvSpPr>
          <p:cNvPr id="5" name="Rectangle 4"/>
          <p:cNvSpPr/>
          <p:nvPr/>
        </p:nvSpPr>
        <p:spPr>
          <a:xfrm>
            <a:off x="899592" y="3995678"/>
            <a:ext cx="7704856" cy="2862322"/>
          </a:xfrm>
          <a:prstGeom prst="rect">
            <a:avLst/>
          </a:prstGeom>
        </p:spPr>
        <p:txBody>
          <a:bodyPr wrap="square">
            <a:spAutoFit/>
          </a:bodyPr>
          <a:lstStyle/>
          <a:p>
            <a:r>
              <a:rPr lang="en-IN" dirty="0"/>
              <a:t>Note:</a:t>
            </a:r>
          </a:p>
          <a:p>
            <a:r>
              <a:rPr lang="en-IN" dirty="0"/>
              <a:t>Floor Division (//) – </a:t>
            </a:r>
          </a:p>
          <a:p>
            <a:r>
              <a:rPr lang="en-IN" dirty="0"/>
              <a:t>The division of operands where the result is the quotient in which the digits after the decimal point are removed. But if one of the operands is negative, the result is floored, i.e., rounded away from zero (towards negative infinity) −</a:t>
            </a:r>
          </a:p>
          <a:p>
            <a:r>
              <a:rPr lang="en-IN" dirty="0"/>
              <a:t> 9//2 = 4 </a:t>
            </a:r>
          </a:p>
          <a:p>
            <a:r>
              <a:rPr lang="en-IN" dirty="0"/>
              <a:t>9.0//2.0 = 4.0,</a:t>
            </a:r>
          </a:p>
          <a:p>
            <a:r>
              <a:rPr lang="en-IN" dirty="0"/>
              <a:t>-11//3 = -4</a:t>
            </a:r>
          </a:p>
          <a:p>
            <a:r>
              <a:rPr lang="en-IN" dirty="0"/>
              <a:t> -11.0//3 = -4.0</a:t>
            </a:r>
          </a:p>
          <a:p>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187624" y="1484784"/>
            <a:ext cx="3456384" cy="4320480"/>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5220072" y="1412776"/>
            <a:ext cx="2952328" cy="3888432"/>
          </a:xfrm>
          <a:prstGeom prst="rect">
            <a:avLst/>
          </a:prstGeom>
          <a:noFill/>
          <a:ln w="9525">
            <a:noFill/>
            <a:miter lim="800000"/>
            <a:headEnd/>
            <a:tailEnd/>
          </a:ln>
        </p:spPr>
      </p:pic>
      <p:sp>
        <p:nvSpPr>
          <p:cNvPr id="6" name="Rectangle 5"/>
          <p:cNvSpPr/>
          <p:nvPr/>
        </p:nvSpPr>
        <p:spPr>
          <a:xfrm>
            <a:off x="1979712" y="332656"/>
            <a:ext cx="3549370" cy="523220"/>
          </a:xfrm>
          <a:prstGeom prst="rect">
            <a:avLst/>
          </a:prstGeom>
        </p:spPr>
        <p:txBody>
          <a:bodyPr wrap="none">
            <a:spAutoFit/>
          </a:bodyPr>
          <a:lstStyle/>
          <a:p>
            <a:pPr>
              <a:buFont typeface="Arial" pitchFamily="34" charset="0"/>
              <a:buChar char="•"/>
            </a:pPr>
            <a:r>
              <a:rPr lang="en-IN" sz="2800" b="1" dirty="0">
                <a:solidFill>
                  <a:srgbClr val="FF0000"/>
                </a:solidFill>
                <a:latin typeface="Times New Roman" pitchFamily="18" charset="0"/>
                <a:cs typeface="Times New Roman" pitchFamily="18" charset="0"/>
              </a:rPr>
              <a:t>Arithmetic operators</a:t>
            </a:r>
          </a:p>
        </p:txBody>
      </p:sp>
      <p:sp>
        <p:nvSpPr>
          <p:cNvPr id="7" name="TextBox 6"/>
          <p:cNvSpPr txBox="1"/>
          <p:nvPr/>
        </p:nvSpPr>
        <p:spPr>
          <a:xfrm>
            <a:off x="1115616" y="980728"/>
            <a:ext cx="3384376" cy="369332"/>
          </a:xfrm>
          <a:prstGeom prst="rect">
            <a:avLst/>
          </a:prstGeom>
          <a:noFill/>
        </p:spPr>
        <p:txBody>
          <a:bodyPr wrap="square" rtlCol="0">
            <a:spAutoFit/>
          </a:bodyPr>
          <a:lstStyle/>
          <a:p>
            <a:r>
              <a:rPr lang="en-IN" b="1" dirty="0">
                <a:solidFill>
                  <a:srgbClr val="0070C0"/>
                </a:solidFill>
              </a:rPr>
              <a:t>Python Script</a:t>
            </a:r>
          </a:p>
        </p:txBody>
      </p:sp>
      <p:sp>
        <p:nvSpPr>
          <p:cNvPr id="8" name="TextBox 7"/>
          <p:cNvSpPr txBox="1"/>
          <p:nvPr/>
        </p:nvSpPr>
        <p:spPr>
          <a:xfrm>
            <a:off x="6119664" y="980728"/>
            <a:ext cx="3384376" cy="369332"/>
          </a:xfrm>
          <a:prstGeom prst="rect">
            <a:avLst/>
          </a:prstGeom>
          <a:noFill/>
        </p:spPr>
        <p:txBody>
          <a:bodyPr wrap="square" rtlCol="0">
            <a:spAutoFit/>
          </a:bodyPr>
          <a:lstStyle/>
          <a:p>
            <a:r>
              <a:rPr lang="en-IN" b="1" dirty="0">
                <a:solidFill>
                  <a:srgbClr val="0070C0"/>
                </a:solidFill>
              </a:rPr>
              <a:t>OUTPUT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1640" y="404664"/>
            <a:ext cx="2986843" cy="369332"/>
          </a:xfrm>
          <a:prstGeom prst="rect">
            <a:avLst/>
          </a:prstGeom>
        </p:spPr>
        <p:txBody>
          <a:bodyPr wrap="none">
            <a:spAutoFit/>
          </a:bodyPr>
          <a:lstStyle/>
          <a:p>
            <a:r>
              <a:rPr lang="en-IN" dirty="0">
                <a:hlinkClick r:id="rId2"/>
              </a:rPr>
              <a:t>Python</a:t>
            </a:r>
            <a:r>
              <a:rPr lang="en-IN" dirty="0"/>
              <a:t> Assignment Operators</a:t>
            </a:r>
          </a:p>
        </p:txBody>
      </p:sp>
      <p:pic>
        <p:nvPicPr>
          <p:cNvPr id="2050" name="Picture 2"/>
          <p:cNvPicPr>
            <a:picLocks noChangeAspect="1" noChangeArrowheads="1"/>
          </p:cNvPicPr>
          <p:nvPr/>
        </p:nvPicPr>
        <p:blipFill>
          <a:blip r:embed="rId3" cstate="print"/>
          <a:srcRect/>
          <a:stretch>
            <a:fillRect/>
          </a:stretch>
        </p:blipFill>
        <p:spPr bwMode="auto">
          <a:xfrm>
            <a:off x="755576" y="1196752"/>
            <a:ext cx="7416824" cy="5328592"/>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683568" y="908720"/>
            <a:ext cx="7488832" cy="4608512"/>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1"/>
          <p:cNvSpPr>
            <a:spLocks noChangeArrowheads="1"/>
          </p:cNvSpPr>
          <p:nvPr/>
        </p:nvSpPr>
        <p:spPr bwMode="auto">
          <a:xfrm>
            <a:off x="323528" y="2492896"/>
            <a:ext cx="4464496" cy="2462213"/>
          </a:xfrm>
          <a:prstGeom prst="rect">
            <a:avLst/>
          </a:prstGeom>
          <a:solidFill>
            <a:srgbClr val="F5F5F5"/>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383A42"/>
                </a:solidFill>
                <a:effectLst/>
                <a:latin typeface="Droid Sans Mono"/>
                <a:cs typeface="Arial" pitchFamily="34" charset="0"/>
              </a:rPr>
              <a:t>x = </a:t>
            </a:r>
            <a:r>
              <a:rPr kumimoji="0" lang="en-US" sz="2000" b="0" i="0" u="none" strike="noStrike" cap="none" normalizeH="0" baseline="0" dirty="0">
                <a:ln>
                  <a:noFill/>
                </a:ln>
                <a:solidFill>
                  <a:srgbClr val="986801"/>
                </a:solidFill>
                <a:effectLst/>
                <a:latin typeface="Droid Sans Mono"/>
                <a:cs typeface="Arial" pitchFamily="34" charset="0"/>
              </a:rPr>
              <a:t>10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383A42"/>
                </a:solidFill>
                <a:effectLst/>
                <a:latin typeface="Droid Sans Mono"/>
                <a:cs typeface="Arial" pitchFamily="34" charset="0"/>
              </a:rPr>
              <a:t> y = </a:t>
            </a:r>
            <a:r>
              <a:rPr kumimoji="0" lang="en-US" sz="2000" b="0" i="0" u="none" strike="noStrike" cap="none" normalizeH="0" baseline="0" dirty="0">
                <a:ln>
                  <a:noFill/>
                </a:ln>
                <a:solidFill>
                  <a:srgbClr val="986801"/>
                </a:solidFill>
                <a:effectLst/>
                <a:latin typeface="Droid Sans Mono"/>
                <a:cs typeface="Arial" pitchFamily="34" charset="0"/>
              </a:rPr>
              <a:t>12</a:t>
            </a:r>
            <a:r>
              <a:rPr kumimoji="0" lang="en-US" sz="2000" b="0" i="0" u="none" strike="noStrike" cap="none" normalizeH="0" baseline="0" dirty="0">
                <a:ln>
                  <a:noFill/>
                </a:ln>
                <a:solidFill>
                  <a:srgbClr val="383A42"/>
                </a:solidFill>
                <a:effectLst/>
                <a:latin typeface="Droid Sans Mon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A626A4"/>
                </a:solidFill>
                <a:effectLst/>
                <a:latin typeface="Droid Sans Mono"/>
                <a:cs typeface="Arial" pitchFamily="34" charset="0"/>
              </a:rPr>
              <a:t>print</a:t>
            </a:r>
            <a:r>
              <a:rPr kumimoji="0" lang="en-US" sz="2000" b="0" i="0" u="none" strike="noStrike" cap="none" normalizeH="0" baseline="0" dirty="0">
                <a:ln>
                  <a:noFill/>
                </a:ln>
                <a:solidFill>
                  <a:srgbClr val="383A42"/>
                </a:solidFill>
                <a:effectLst/>
                <a:latin typeface="Droid Sans Mono"/>
                <a:cs typeface="Arial" pitchFamily="34" charset="0"/>
              </a:rPr>
              <a:t>(</a:t>
            </a:r>
            <a:r>
              <a:rPr kumimoji="0" lang="en-US" sz="2000" b="0" i="0" u="none" strike="noStrike" cap="none" normalizeH="0" baseline="0" dirty="0">
                <a:ln>
                  <a:noFill/>
                </a:ln>
                <a:solidFill>
                  <a:srgbClr val="50A14F"/>
                </a:solidFill>
                <a:effectLst/>
                <a:latin typeface="Droid Sans Mono"/>
                <a:cs typeface="Arial" pitchFamily="34" charset="0"/>
              </a:rPr>
              <a:t>'x &gt; y </a:t>
            </a:r>
            <a:r>
              <a:rPr kumimoji="0" lang="en-US" sz="2000" b="0" i="0" u="none" strike="noStrike" cap="none" normalizeH="0" baseline="0" dirty="0" err="1">
                <a:ln>
                  <a:noFill/>
                </a:ln>
                <a:solidFill>
                  <a:srgbClr val="50A14F"/>
                </a:solidFill>
                <a:effectLst/>
                <a:latin typeface="Droid Sans Mono"/>
                <a:cs typeface="Arial" pitchFamily="34" charset="0"/>
              </a:rPr>
              <a:t>is'</a:t>
            </a:r>
            <a:r>
              <a:rPr kumimoji="0" lang="en-US" sz="2000" b="0" i="0" u="none" strike="noStrike" cap="none" normalizeH="0" baseline="0" dirty="0" err="1">
                <a:ln>
                  <a:noFill/>
                </a:ln>
                <a:solidFill>
                  <a:srgbClr val="383A42"/>
                </a:solidFill>
                <a:effectLst/>
                <a:latin typeface="Droid Sans Mono"/>
                <a:cs typeface="Arial" pitchFamily="34" charset="0"/>
              </a:rPr>
              <a:t>,x</a:t>
            </a:r>
            <a:r>
              <a:rPr kumimoji="0" lang="en-US" sz="2000" b="0" i="0" u="none" strike="noStrike" cap="none" normalizeH="0" baseline="0" dirty="0">
                <a:ln>
                  <a:noFill/>
                </a:ln>
                <a:solidFill>
                  <a:srgbClr val="383A42"/>
                </a:solidFill>
                <a:effectLst/>
                <a:latin typeface="Droid Sans Mono"/>
                <a:cs typeface="Arial" pitchFamily="34" charset="0"/>
              </a:rPr>
              <a:t>&gt;y)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A626A4"/>
                </a:solidFill>
                <a:effectLst/>
                <a:latin typeface="Droid Sans Mono"/>
                <a:cs typeface="Arial" pitchFamily="34" charset="0"/>
              </a:rPr>
              <a:t>print</a:t>
            </a:r>
            <a:r>
              <a:rPr kumimoji="0" lang="en-US" sz="2000" b="0" i="0" u="none" strike="noStrike" cap="none" normalizeH="0" baseline="0" dirty="0">
                <a:ln>
                  <a:noFill/>
                </a:ln>
                <a:solidFill>
                  <a:srgbClr val="383A42"/>
                </a:solidFill>
                <a:effectLst/>
                <a:latin typeface="Droid Sans Mono"/>
                <a:cs typeface="Arial" pitchFamily="34" charset="0"/>
              </a:rPr>
              <a:t>(</a:t>
            </a:r>
            <a:r>
              <a:rPr kumimoji="0" lang="en-US" sz="2000" b="0" i="0" u="none" strike="noStrike" cap="none" normalizeH="0" baseline="0" dirty="0">
                <a:ln>
                  <a:noFill/>
                </a:ln>
                <a:solidFill>
                  <a:srgbClr val="50A14F"/>
                </a:solidFill>
                <a:effectLst/>
                <a:latin typeface="Droid Sans Mono"/>
                <a:cs typeface="Arial" pitchFamily="34" charset="0"/>
              </a:rPr>
              <a:t>'x &lt; y </a:t>
            </a:r>
            <a:r>
              <a:rPr kumimoji="0" lang="en-US" sz="2000" b="0" i="0" u="none" strike="noStrike" cap="none" normalizeH="0" baseline="0" dirty="0" err="1">
                <a:ln>
                  <a:noFill/>
                </a:ln>
                <a:solidFill>
                  <a:srgbClr val="50A14F"/>
                </a:solidFill>
                <a:effectLst/>
                <a:latin typeface="Droid Sans Mono"/>
                <a:cs typeface="Arial" pitchFamily="34" charset="0"/>
              </a:rPr>
              <a:t>is'</a:t>
            </a:r>
            <a:r>
              <a:rPr kumimoji="0" lang="en-US" sz="2000" b="0" i="0" u="none" strike="noStrike" cap="none" normalizeH="0" baseline="0" dirty="0" err="1">
                <a:ln>
                  <a:noFill/>
                </a:ln>
                <a:solidFill>
                  <a:srgbClr val="383A42"/>
                </a:solidFill>
                <a:effectLst/>
                <a:latin typeface="Droid Sans Mono"/>
                <a:cs typeface="Arial" pitchFamily="34" charset="0"/>
              </a:rPr>
              <a:t>,x</a:t>
            </a:r>
            <a:r>
              <a:rPr kumimoji="0" lang="en-US" sz="2000" b="0" i="0" u="none" strike="noStrike" cap="none" normalizeH="0" baseline="0" dirty="0">
                <a:ln>
                  <a:noFill/>
                </a:ln>
                <a:solidFill>
                  <a:srgbClr val="383A42"/>
                </a:solidFill>
                <a:effectLst/>
                <a:latin typeface="Droid Sans Mono"/>
                <a:cs typeface="Arial" pitchFamily="34" charset="0"/>
              </a:rPr>
              <a:t>&lt;y)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A626A4"/>
                </a:solidFill>
                <a:effectLst/>
                <a:latin typeface="Droid Sans Mono"/>
                <a:cs typeface="Arial" pitchFamily="34" charset="0"/>
              </a:rPr>
              <a:t>print</a:t>
            </a:r>
            <a:r>
              <a:rPr kumimoji="0" lang="en-US" sz="2000" b="0" i="0" u="none" strike="noStrike" cap="none" normalizeH="0" baseline="0" dirty="0">
                <a:ln>
                  <a:noFill/>
                </a:ln>
                <a:solidFill>
                  <a:srgbClr val="383A42"/>
                </a:solidFill>
                <a:effectLst/>
                <a:latin typeface="Droid Sans Mono"/>
                <a:cs typeface="Arial" pitchFamily="34" charset="0"/>
              </a:rPr>
              <a:t>(</a:t>
            </a:r>
            <a:r>
              <a:rPr kumimoji="0" lang="en-US" sz="2000" b="0" i="0" u="none" strike="noStrike" cap="none" normalizeH="0" baseline="0" dirty="0">
                <a:ln>
                  <a:noFill/>
                </a:ln>
                <a:solidFill>
                  <a:srgbClr val="50A14F"/>
                </a:solidFill>
                <a:effectLst/>
                <a:latin typeface="Droid Sans Mono"/>
                <a:cs typeface="Arial" pitchFamily="34" charset="0"/>
              </a:rPr>
              <a:t>'x == y </a:t>
            </a:r>
            <a:r>
              <a:rPr kumimoji="0" lang="en-US" sz="2000" b="0" i="0" u="none" strike="noStrike" cap="none" normalizeH="0" baseline="0" dirty="0" err="1">
                <a:ln>
                  <a:noFill/>
                </a:ln>
                <a:solidFill>
                  <a:srgbClr val="50A14F"/>
                </a:solidFill>
                <a:effectLst/>
                <a:latin typeface="Droid Sans Mono"/>
                <a:cs typeface="Arial" pitchFamily="34" charset="0"/>
              </a:rPr>
              <a:t>is'</a:t>
            </a:r>
            <a:r>
              <a:rPr kumimoji="0" lang="en-US" sz="2000" b="0" i="0" u="none" strike="noStrike" cap="none" normalizeH="0" baseline="0" dirty="0" err="1">
                <a:ln>
                  <a:noFill/>
                </a:ln>
                <a:solidFill>
                  <a:srgbClr val="383A42"/>
                </a:solidFill>
                <a:effectLst/>
                <a:latin typeface="Droid Sans Mono"/>
                <a:cs typeface="Arial" pitchFamily="34" charset="0"/>
              </a:rPr>
              <a:t>,x</a:t>
            </a:r>
            <a:r>
              <a:rPr kumimoji="0" lang="en-US" sz="2000" b="0" i="0" u="none" strike="noStrike" cap="none" normalizeH="0" baseline="0" dirty="0">
                <a:ln>
                  <a:noFill/>
                </a:ln>
                <a:solidFill>
                  <a:srgbClr val="383A42"/>
                </a:solidFill>
                <a:effectLst/>
                <a:latin typeface="Droid Sans Mono"/>
                <a:cs typeface="Arial" pitchFamily="34" charset="0"/>
              </a:rPr>
              <a:t>==y)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A626A4"/>
                </a:solidFill>
                <a:effectLst/>
                <a:latin typeface="Droid Sans Mono"/>
                <a:cs typeface="Arial" pitchFamily="34" charset="0"/>
              </a:rPr>
              <a:t>print</a:t>
            </a:r>
            <a:r>
              <a:rPr kumimoji="0" lang="en-US" sz="2000" b="0" i="0" u="none" strike="noStrike" cap="none" normalizeH="0" baseline="0" dirty="0">
                <a:ln>
                  <a:noFill/>
                </a:ln>
                <a:solidFill>
                  <a:srgbClr val="383A42"/>
                </a:solidFill>
                <a:effectLst/>
                <a:latin typeface="Droid Sans Mono"/>
                <a:cs typeface="Arial" pitchFamily="34" charset="0"/>
              </a:rPr>
              <a:t>(</a:t>
            </a:r>
            <a:r>
              <a:rPr kumimoji="0" lang="en-US" sz="2000" b="0" i="0" u="none" strike="noStrike" cap="none" normalizeH="0" baseline="0" dirty="0">
                <a:ln>
                  <a:noFill/>
                </a:ln>
                <a:solidFill>
                  <a:srgbClr val="50A14F"/>
                </a:solidFill>
                <a:effectLst/>
                <a:latin typeface="Droid Sans Mono"/>
                <a:cs typeface="Arial" pitchFamily="34" charset="0"/>
              </a:rPr>
              <a:t>'x != y </a:t>
            </a:r>
            <a:r>
              <a:rPr kumimoji="0" lang="en-US" sz="2000" b="0" i="0" u="none" strike="noStrike" cap="none" normalizeH="0" baseline="0" dirty="0" err="1">
                <a:ln>
                  <a:noFill/>
                </a:ln>
                <a:solidFill>
                  <a:srgbClr val="50A14F"/>
                </a:solidFill>
                <a:effectLst/>
                <a:latin typeface="Droid Sans Mono"/>
                <a:cs typeface="Arial" pitchFamily="34" charset="0"/>
              </a:rPr>
              <a:t>is'</a:t>
            </a:r>
            <a:r>
              <a:rPr kumimoji="0" lang="en-US" sz="2000" b="0" i="0" u="none" strike="noStrike" cap="none" normalizeH="0" baseline="0" dirty="0" err="1">
                <a:ln>
                  <a:noFill/>
                </a:ln>
                <a:solidFill>
                  <a:srgbClr val="383A42"/>
                </a:solidFill>
                <a:effectLst/>
                <a:latin typeface="Droid Sans Mono"/>
                <a:cs typeface="Arial" pitchFamily="34" charset="0"/>
              </a:rPr>
              <a:t>,x</a:t>
            </a:r>
            <a:r>
              <a:rPr kumimoji="0" lang="en-US" sz="2000" b="0" i="0" u="none" strike="noStrike" cap="none" normalizeH="0" baseline="0" dirty="0">
                <a:ln>
                  <a:noFill/>
                </a:ln>
                <a:solidFill>
                  <a:srgbClr val="383A42"/>
                </a:solidFill>
                <a:effectLst/>
                <a:latin typeface="Droid Sans Mono"/>
                <a:cs typeface="Arial" pitchFamily="34" charset="0"/>
              </a:rPr>
              <a:t>!=y)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A626A4"/>
                </a:solidFill>
                <a:effectLst/>
                <a:latin typeface="Droid Sans Mono"/>
                <a:cs typeface="Arial" pitchFamily="34" charset="0"/>
              </a:rPr>
              <a:t>print</a:t>
            </a:r>
            <a:r>
              <a:rPr kumimoji="0" lang="en-US" sz="2000" b="0" i="0" u="none" strike="noStrike" cap="none" normalizeH="0" baseline="0" dirty="0">
                <a:ln>
                  <a:noFill/>
                </a:ln>
                <a:solidFill>
                  <a:srgbClr val="383A42"/>
                </a:solidFill>
                <a:effectLst/>
                <a:latin typeface="Droid Sans Mono"/>
                <a:cs typeface="Arial" pitchFamily="34" charset="0"/>
              </a:rPr>
              <a:t>(</a:t>
            </a:r>
            <a:r>
              <a:rPr kumimoji="0" lang="en-US" sz="2000" b="0" i="0" u="none" strike="noStrike" cap="none" normalizeH="0" baseline="0" dirty="0">
                <a:ln>
                  <a:noFill/>
                </a:ln>
                <a:solidFill>
                  <a:srgbClr val="50A14F"/>
                </a:solidFill>
                <a:effectLst/>
                <a:latin typeface="Droid Sans Mono"/>
                <a:cs typeface="Arial" pitchFamily="34" charset="0"/>
              </a:rPr>
              <a:t>'x &gt;= y </a:t>
            </a:r>
            <a:r>
              <a:rPr kumimoji="0" lang="en-US" sz="2000" b="0" i="0" u="none" strike="noStrike" cap="none" normalizeH="0" baseline="0" dirty="0" err="1">
                <a:ln>
                  <a:noFill/>
                </a:ln>
                <a:solidFill>
                  <a:srgbClr val="50A14F"/>
                </a:solidFill>
                <a:effectLst/>
                <a:latin typeface="Droid Sans Mono"/>
                <a:cs typeface="Arial" pitchFamily="34" charset="0"/>
              </a:rPr>
              <a:t>is'</a:t>
            </a:r>
            <a:r>
              <a:rPr kumimoji="0" lang="en-US" sz="2000" b="0" i="0" u="none" strike="noStrike" cap="none" normalizeH="0" baseline="0" dirty="0" err="1">
                <a:ln>
                  <a:noFill/>
                </a:ln>
                <a:solidFill>
                  <a:srgbClr val="383A42"/>
                </a:solidFill>
                <a:effectLst/>
                <a:latin typeface="Droid Sans Mono"/>
                <a:cs typeface="Arial" pitchFamily="34" charset="0"/>
              </a:rPr>
              <a:t>,x</a:t>
            </a:r>
            <a:r>
              <a:rPr kumimoji="0" lang="en-US" sz="2000" b="0" i="0" u="none" strike="noStrike" cap="none" normalizeH="0" baseline="0" dirty="0">
                <a:ln>
                  <a:noFill/>
                </a:ln>
                <a:solidFill>
                  <a:srgbClr val="383A42"/>
                </a:solidFill>
                <a:effectLst/>
                <a:latin typeface="Droid Sans Mono"/>
                <a:cs typeface="Arial" pitchFamily="34" charset="0"/>
              </a:rPr>
              <a:t>&gt;=y)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A626A4"/>
                </a:solidFill>
                <a:effectLst/>
                <a:latin typeface="Droid Sans Mono"/>
                <a:cs typeface="Arial" pitchFamily="34" charset="0"/>
              </a:rPr>
              <a:t>print</a:t>
            </a:r>
            <a:r>
              <a:rPr kumimoji="0" lang="en-US" sz="2000" b="0" i="0" u="none" strike="noStrike" cap="none" normalizeH="0" baseline="0" dirty="0">
                <a:ln>
                  <a:noFill/>
                </a:ln>
                <a:solidFill>
                  <a:srgbClr val="383A42"/>
                </a:solidFill>
                <a:effectLst/>
                <a:latin typeface="Droid Sans Mono"/>
                <a:cs typeface="Arial" pitchFamily="34" charset="0"/>
              </a:rPr>
              <a:t>(</a:t>
            </a:r>
            <a:r>
              <a:rPr kumimoji="0" lang="en-US" sz="2000" b="0" i="0" u="none" strike="noStrike" cap="none" normalizeH="0" baseline="0" dirty="0">
                <a:ln>
                  <a:noFill/>
                </a:ln>
                <a:solidFill>
                  <a:srgbClr val="50A14F"/>
                </a:solidFill>
                <a:effectLst/>
                <a:latin typeface="Droid Sans Mono"/>
                <a:cs typeface="Arial" pitchFamily="34" charset="0"/>
              </a:rPr>
              <a:t>'x &lt;= y </a:t>
            </a:r>
            <a:r>
              <a:rPr kumimoji="0" lang="en-US" sz="2000" b="0" i="0" u="none" strike="noStrike" cap="none" normalizeH="0" baseline="0" dirty="0" err="1">
                <a:ln>
                  <a:noFill/>
                </a:ln>
                <a:solidFill>
                  <a:srgbClr val="50A14F"/>
                </a:solidFill>
                <a:effectLst/>
                <a:latin typeface="Droid Sans Mono"/>
                <a:cs typeface="Arial" pitchFamily="34" charset="0"/>
              </a:rPr>
              <a:t>is'</a:t>
            </a:r>
            <a:r>
              <a:rPr kumimoji="0" lang="en-US" sz="2000" b="0" i="0" u="none" strike="noStrike" cap="none" normalizeH="0" baseline="0" dirty="0" err="1">
                <a:ln>
                  <a:noFill/>
                </a:ln>
                <a:solidFill>
                  <a:srgbClr val="383A42"/>
                </a:solidFill>
                <a:effectLst/>
                <a:latin typeface="Droid Sans Mono"/>
                <a:cs typeface="Arial" pitchFamily="34" charset="0"/>
              </a:rPr>
              <a:t>,x</a:t>
            </a:r>
            <a:r>
              <a:rPr kumimoji="0" lang="en-US" sz="2000" b="0" i="0" u="none" strike="noStrike" cap="none" normalizeH="0" baseline="0" dirty="0">
                <a:ln>
                  <a:noFill/>
                </a:ln>
                <a:solidFill>
                  <a:srgbClr val="383A42"/>
                </a:solidFill>
                <a:effectLst/>
                <a:latin typeface="Droid Sans Mono"/>
                <a:cs typeface="Arial" pitchFamily="34" charset="0"/>
              </a:rPr>
              <a:t>&lt;=y)</a:t>
            </a:r>
            <a:r>
              <a:rPr kumimoji="0" lang="en-US" sz="2000" b="0" i="0" u="none" strike="noStrike" cap="none" normalizeH="0" baseline="0" dirty="0">
                <a:ln>
                  <a:noFill/>
                </a:ln>
                <a:solidFill>
                  <a:schemeClr val="tx1"/>
                </a:solidFill>
                <a:effectLst/>
                <a:latin typeface="Arial" pitchFamily="34" charset="0"/>
                <a:cs typeface="Arial" pitchFamily="34" charset="0"/>
              </a:rPr>
              <a:t> </a:t>
            </a:r>
          </a:p>
        </p:txBody>
      </p:sp>
      <p:pic>
        <p:nvPicPr>
          <p:cNvPr id="66563" name="Picture 3"/>
          <p:cNvPicPr>
            <a:picLocks noChangeAspect="1" noChangeArrowheads="1"/>
          </p:cNvPicPr>
          <p:nvPr/>
        </p:nvPicPr>
        <p:blipFill>
          <a:blip r:embed="rId2" cstate="print"/>
          <a:srcRect/>
          <a:stretch>
            <a:fillRect/>
          </a:stretch>
        </p:blipFill>
        <p:spPr bwMode="auto">
          <a:xfrm>
            <a:off x="5652120" y="2204864"/>
            <a:ext cx="2736304" cy="2880320"/>
          </a:xfrm>
          <a:prstGeom prst="rect">
            <a:avLst/>
          </a:prstGeom>
          <a:noFill/>
          <a:ln w="9525">
            <a:noFill/>
            <a:miter lim="800000"/>
            <a:headEnd/>
            <a:tailEnd/>
          </a:ln>
        </p:spPr>
      </p:pic>
      <p:sp>
        <p:nvSpPr>
          <p:cNvPr id="5" name="TextBox 4"/>
          <p:cNvSpPr txBox="1"/>
          <p:nvPr/>
        </p:nvSpPr>
        <p:spPr>
          <a:xfrm>
            <a:off x="1331640" y="260648"/>
            <a:ext cx="5760640" cy="523220"/>
          </a:xfrm>
          <a:prstGeom prst="rect">
            <a:avLst/>
          </a:prstGeom>
          <a:noFill/>
        </p:spPr>
        <p:txBody>
          <a:bodyPr wrap="square" rtlCol="0">
            <a:spAutoFit/>
          </a:bodyPr>
          <a:lstStyle/>
          <a:p>
            <a:r>
              <a:rPr lang="en-IN" sz="2800" b="1" dirty="0">
                <a:solidFill>
                  <a:srgbClr val="FF0000"/>
                </a:solidFill>
                <a:latin typeface="Times New Roman" pitchFamily="18" charset="0"/>
                <a:cs typeface="Times New Roman" pitchFamily="18" charset="0"/>
              </a:rPr>
              <a:t>Python Comparison Operators</a:t>
            </a:r>
          </a:p>
        </p:txBody>
      </p:sp>
      <p:sp>
        <p:nvSpPr>
          <p:cNvPr id="6" name="TextBox 5"/>
          <p:cNvSpPr txBox="1"/>
          <p:nvPr/>
        </p:nvSpPr>
        <p:spPr>
          <a:xfrm>
            <a:off x="251520" y="1916832"/>
            <a:ext cx="2952328" cy="369332"/>
          </a:xfrm>
          <a:prstGeom prst="rect">
            <a:avLst/>
          </a:prstGeom>
          <a:noFill/>
        </p:spPr>
        <p:txBody>
          <a:bodyPr wrap="square" rtlCol="0">
            <a:spAutoFit/>
          </a:bodyPr>
          <a:lstStyle/>
          <a:p>
            <a:r>
              <a:rPr lang="en-IN" b="1" dirty="0"/>
              <a:t>Python Script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7" name="Picture 3"/>
          <p:cNvPicPr>
            <a:picLocks noChangeAspect="1" noChangeArrowheads="1"/>
          </p:cNvPicPr>
          <p:nvPr/>
        </p:nvPicPr>
        <p:blipFill>
          <a:blip r:embed="rId2" cstate="print"/>
          <a:srcRect/>
          <a:stretch>
            <a:fillRect/>
          </a:stretch>
        </p:blipFill>
        <p:spPr bwMode="auto">
          <a:xfrm>
            <a:off x="323528" y="980728"/>
            <a:ext cx="7673330" cy="3744416"/>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5" name="Picture 3"/>
          <p:cNvPicPr>
            <a:picLocks noChangeAspect="1" noChangeArrowheads="1"/>
          </p:cNvPicPr>
          <p:nvPr/>
        </p:nvPicPr>
        <p:blipFill>
          <a:blip r:embed="rId2" cstate="print"/>
          <a:srcRect/>
          <a:stretch>
            <a:fillRect/>
          </a:stretch>
        </p:blipFill>
        <p:spPr bwMode="auto">
          <a:xfrm>
            <a:off x="1115616" y="764704"/>
            <a:ext cx="6840760" cy="5472608"/>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1" name="Picture 3"/>
          <p:cNvPicPr>
            <a:picLocks noChangeAspect="1" noChangeArrowheads="1"/>
          </p:cNvPicPr>
          <p:nvPr/>
        </p:nvPicPr>
        <p:blipFill>
          <a:blip r:embed="rId2" cstate="print"/>
          <a:srcRect/>
          <a:stretch>
            <a:fillRect/>
          </a:stretch>
        </p:blipFill>
        <p:spPr bwMode="auto">
          <a:xfrm>
            <a:off x="1115616" y="3356992"/>
            <a:ext cx="7344816" cy="2808312"/>
          </a:xfrm>
          <a:prstGeom prst="rect">
            <a:avLst/>
          </a:prstGeom>
          <a:noFill/>
          <a:ln w="9525">
            <a:noFill/>
            <a:miter lim="800000"/>
            <a:headEnd/>
            <a:tailEnd/>
          </a:ln>
        </p:spPr>
      </p:pic>
      <p:sp>
        <p:nvSpPr>
          <p:cNvPr id="4" name="Rectangle 3"/>
          <p:cNvSpPr/>
          <p:nvPr/>
        </p:nvSpPr>
        <p:spPr>
          <a:xfrm>
            <a:off x="1187624" y="332656"/>
            <a:ext cx="7200800" cy="2800767"/>
          </a:xfrm>
          <a:prstGeom prst="rect">
            <a:avLst/>
          </a:prstGeom>
        </p:spPr>
        <p:txBody>
          <a:bodyPr wrap="square">
            <a:spAutoFit/>
          </a:bodyPr>
          <a:lstStyle/>
          <a:p>
            <a:r>
              <a:rPr lang="en-IN" sz="2800" b="1" dirty="0">
                <a:solidFill>
                  <a:srgbClr val="FF0000"/>
                </a:solidFill>
                <a:latin typeface="Times New Roman" pitchFamily="18" charset="0"/>
                <a:cs typeface="Times New Roman" pitchFamily="18" charset="0"/>
              </a:rPr>
              <a:t>Python Identity Operators:</a:t>
            </a:r>
          </a:p>
          <a:p>
            <a:endParaRPr lang="en-IN" sz="2800" b="1" dirty="0">
              <a:solidFill>
                <a:srgbClr val="FF0000"/>
              </a:solidFill>
              <a:latin typeface="Times New Roman" pitchFamily="18" charset="0"/>
              <a:cs typeface="Times New Roman" pitchFamily="18" charset="0"/>
            </a:endParaRPr>
          </a:p>
          <a:p>
            <a:r>
              <a:rPr lang="en-IN" sz="2400" dirty="0">
                <a:latin typeface="Times New Roman" pitchFamily="18" charset="0"/>
                <a:cs typeface="Times New Roman" pitchFamily="18" charset="0"/>
              </a:rPr>
              <a:t>Identity operators  are : </a:t>
            </a:r>
            <a:r>
              <a:rPr lang="en-IN" sz="2400" b="1" dirty="0">
                <a:solidFill>
                  <a:srgbClr val="00B050"/>
                </a:solidFill>
                <a:latin typeface="Times New Roman" pitchFamily="18" charset="0"/>
                <a:cs typeface="Times New Roman" pitchFamily="18" charset="0"/>
              </a:rPr>
              <a:t>is</a:t>
            </a:r>
            <a:r>
              <a:rPr lang="en-IN" sz="2400" dirty="0">
                <a:latin typeface="Times New Roman" pitchFamily="18" charset="0"/>
                <a:cs typeface="Times New Roman" pitchFamily="18" charset="0"/>
              </a:rPr>
              <a:t> and </a:t>
            </a:r>
            <a:r>
              <a:rPr lang="en-IN" sz="2400" b="1" dirty="0">
                <a:solidFill>
                  <a:srgbClr val="00B050"/>
                </a:solidFill>
                <a:latin typeface="Times New Roman" pitchFamily="18" charset="0"/>
                <a:cs typeface="Times New Roman" pitchFamily="18" charset="0"/>
              </a:rPr>
              <a:t>is not</a:t>
            </a:r>
          </a:p>
          <a:p>
            <a:endParaRPr lang="en-IN" sz="2400" b="1" dirty="0">
              <a:solidFill>
                <a:srgbClr val="00B050"/>
              </a:solidFill>
              <a:latin typeface="Times New Roman" pitchFamily="18" charset="0"/>
              <a:cs typeface="Times New Roman" pitchFamily="18" charset="0"/>
            </a:endParaRPr>
          </a:p>
          <a:p>
            <a:r>
              <a:rPr lang="en-IN" sz="2400" dirty="0">
                <a:latin typeface="Times New Roman" pitchFamily="18" charset="0"/>
                <a:cs typeface="Times New Roman" pitchFamily="18" charset="0"/>
              </a:rPr>
              <a:t>They are used to </a:t>
            </a:r>
            <a:r>
              <a:rPr lang="en-IN" sz="2400" dirty="0">
                <a:latin typeface="Times New Roman" pitchFamily="18" charset="0"/>
                <a:cs typeface="Times New Roman" pitchFamily="18" charset="0"/>
                <a:hlinkClick r:id="rId3"/>
              </a:rPr>
              <a:t>check</a:t>
            </a:r>
            <a:r>
              <a:rPr lang="en-IN" sz="2400" dirty="0">
                <a:latin typeface="Times New Roman" pitchFamily="18" charset="0"/>
                <a:cs typeface="Times New Roman" pitchFamily="18" charset="0"/>
              </a:rPr>
              <a:t> if two values (or variables) are located on the same part of the memory. Two variables that are equal does not imply that they are identical.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1840" y="476672"/>
            <a:ext cx="3086614" cy="523220"/>
          </a:xfrm>
          <a:prstGeom prst="rect">
            <a:avLst/>
          </a:prstGeom>
        </p:spPr>
        <p:txBody>
          <a:bodyPr wrap="none">
            <a:spAutoFit/>
          </a:bodyPr>
          <a:lstStyle/>
          <a:p>
            <a:r>
              <a:rPr lang="en-IN" sz="2800" b="1" dirty="0">
                <a:solidFill>
                  <a:srgbClr val="FF0000"/>
                </a:solidFill>
                <a:latin typeface="Times New Roman" pitchFamily="18" charset="0"/>
                <a:cs typeface="Times New Roman" pitchFamily="18" charset="0"/>
              </a:rPr>
              <a:t>Python Data Types</a:t>
            </a:r>
          </a:p>
        </p:txBody>
      </p:sp>
      <p:pic>
        <p:nvPicPr>
          <p:cNvPr id="38914" name="Picture 2" descr="Python Data Types"/>
          <p:cNvPicPr>
            <a:picLocks noChangeAspect="1" noChangeArrowheads="1"/>
          </p:cNvPicPr>
          <p:nvPr/>
        </p:nvPicPr>
        <p:blipFill>
          <a:blip r:embed="rId2" cstate="print"/>
          <a:srcRect/>
          <a:stretch>
            <a:fillRect/>
          </a:stretch>
        </p:blipFill>
        <p:spPr bwMode="auto">
          <a:xfrm>
            <a:off x="1691680" y="1412776"/>
            <a:ext cx="5904656" cy="4392488"/>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59832" y="548680"/>
            <a:ext cx="4256293" cy="523220"/>
          </a:xfrm>
          <a:prstGeom prst="rect">
            <a:avLst/>
          </a:prstGeom>
        </p:spPr>
        <p:txBody>
          <a:bodyPr wrap="none">
            <a:spAutoFit/>
          </a:bodyPr>
          <a:lstStyle/>
          <a:p>
            <a:r>
              <a:rPr lang="en-IN" sz="2800" b="1" dirty="0">
                <a:solidFill>
                  <a:srgbClr val="FF0000"/>
                </a:solidFill>
                <a:latin typeface="Times New Roman" pitchFamily="18" charset="0"/>
                <a:cs typeface="Times New Roman" pitchFamily="18" charset="0"/>
              </a:rPr>
              <a:t>Python Identity Operators</a:t>
            </a:r>
            <a:endParaRPr lang="en-IN" sz="2800" dirty="0"/>
          </a:p>
        </p:txBody>
      </p:sp>
      <p:pic>
        <p:nvPicPr>
          <p:cNvPr id="70659" name="Picture 3"/>
          <p:cNvPicPr>
            <a:picLocks noChangeAspect="1" noChangeArrowheads="1"/>
          </p:cNvPicPr>
          <p:nvPr/>
        </p:nvPicPr>
        <p:blipFill>
          <a:blip r:embed="rId2" cstate="print"/>
          <a:srcRect/>
          <a:stretch>
            <a:fillRect/>
          </a:stretch>
        </p:blipFill>
        <p:spPr bwMode="auto">
          <a:xfrm>
            <a:off x="1043608" y="1772816"/>
            <a:ext cx="2952328" cy="4176464"/>
          </a:xfrm>
          <a:prstGeom prst="rect">
            <a:avLst/>
          </a:prstGeom>
          <a:noFill/>
          <a:ln w="9525">
            <a:noFill/>
            <a:miter lim="800000"/>
            <a:headEnd/>
            <a:tailEnd/>
          </a:ln>
        </p:spPr>
      </p:pic>
      <p:pic>
        <p:nvPicPr>
          <p:cNvPr id="70661" name="Picture 5"/>
          <p:cNvPicPr>
            <a:picLocks noChangeAspect="1" noChangeArrowheads="1"/>
          </p:cNvPicPr>
          <p:nvPr/>
        </p:nvPicPr>
        <p:blipFill>
          <a:blip r:embed="rId3" cstate="print"/>
          <a:srcRect/>
          <a:stretch>
            <a:fillRect/>
          </a:stretch>
        </p:blipFill>
        <p:spPr bwMode="auto">
          <a:xfrm>
            <a:off x="5436096" y="2420888"/>
            <a:ext cx="1800200" cy="2376264"/>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3" name="Picture 3"/>
          <p:cNvPicPr>
            <a:picLocks noChangeAspect="1" noChangeArrowheads="1"/>
          </p:cNvPicPr>
          <p:nvPr/>
        </p:nvPicPr>
        <p:blipFill>
          <a:blip r:embed="rId2" cstate="print"/>
          <a:srcRect/>
          <a:stretch>
            <a:fillRect/>
          </a:stretch>
        </p:blipFill>
        <p:spPr bwMode="auto">
          <a:xfrm>
            <a:off x="3059832" y="2420888"/>
            <a:ext cx="5616624" cy="2304256"/>
          </a:xfrm>
          <a:prstGeom prst="rect">
            <a:avLst/>
          </a:prstGeom>
          <a:noFill/>
          <a:ln w="9525">
            <a:noFill/>
            <a:miter lim="800000"/>
            <a:headEnd/>
            <a:tailEnd/>
          </a:ln>
        </p:spPr>
      </p:pic>
      <p:sp>
        <p:nvSpPr>
          <p:cNvPr id="4" name="Rectangle 3"/>
          <p:cNvSpPr/>
          <p:nvPr/>
        </p:nvSpPr>
        <p:spPr>
          <a:xfrm>
            <a:off x="3059832" y="548680"/>
            <a:ext cx="4256293" cy="523220"/>
          </a:xfrm>
          <a:prstGeom prst="rect">
            <a:avLst/>
          </a:prstGeom>
        </p:spPr>
        <p:txBody>
          <a:bodyPr wrap="none">
            <a:spAutoFit/>
          </a:bodyPr>
          <a:lstStyle/>
          <a:p>
            <a:r>
              <a:rPr lang="en-IN" sz="2800" b="1" dirty="0">
                <a:solidFill>
                  <a:srgbClr val="FF0000"/>
                </a:solidFill>
                <a:latin typeface="Times New Roman" pitchFamily="18" charset="0"/>
                <a:cs typeface="Times New Roman" pitchFamily="18" charset="0"/>
              </a:rPr>
              <a:t>Python Identity Operators</a:t>
            </a:r>
            <a:endParaRPr lang="en-IN" sz="2800" dirty="0"/>
          </a:p>
        </p:txBody>
      </p:sp>
      <p:pic>
        <p:nvPicPr>
          <p:cNvPr id="5" name="Picture 3"/>
          <p:cNvPicPr>
            <a:picLocks noChangeAspect="1" noChangeArrowheads="1"/>
          </p:cNvPicPr>
          <p:nvPr/>
        </p:nvPicPr>
        <p:blipFill>
          <a:blip r:embed="rId3" cstate="print"/>
          <a:srcRect/>
          <a:stretch>
            <a:fillRect/>
          </a:stretch>
        </p:blipFill>
        <p:spPr bwMode="auto">
          <a:xfrm>
            <a:off x="467544" y="1412776"/>
            <a:ext cx="2376264" cy="4176464"/>
          </a:xfrm>
          <a:prstGeom prst="rect">
            <a:avLst/>
          </a:prstGeom>
          <a:noFill/>
          <a:ln w="9525">
            <a:noFill/>
            <a:miter lim="800000"/>
            <a:headEnd/>
            <a:tailEnd/>
          </a:ln>
        </p:spPr>
      </p:pic>
      <p:sp>
        <p:nvSpPr>
          <p:cNvPr id="6" name="TextBox 5"/>
          <p:cNvSpPr txBox="1"/>
          <p:nvPr/>
        </p:nvSpPr>
        <p:spPr>
          <a:xfrm>
            <a:off x="3203848" y="1844824"/>
            <a:ext cx="3096344" cy="461665"/>
          </a:xfrm>
          <a:prstGeom prst="rect">
            <a:avLst/>
          </a:prstGeom>
          <a:noFill/>
        </p:spPr>
        <p:txBody>
          <a:bodyPr wrap="square" rtlCol="0">
            <a:spAutoFit/>
          </a:bodyPr>
          <a:lstStyle/>
          <a:p>
            <a:r>
              <a:rPr lang="en-IN" sz="2400" b="1" dirty="0">
                <a:latin typeface="Times New Roman" pitchFamily="18" charset="0"/>
                <a:cs typeface="Times New Roman" pitchFamily="18" charset="0"/>
              </a:rPr>
              <a:t>Explanation: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5" name="Picture 3"/>
          <p:cNvPicPr>
            <a:picLocks noChangeAspect="1" noChangeArrowheads="1"/>
          </p:cNvPicPr>
          <p:nvPr/>
        </p:nvPicPr>
        <p:blipFill>
          <a:blip r:embed="rId2" cstate="print"/>
          <a:srcRect/>
          <a:stretch>
            <a:fillRect/>
          </a:stretch>
        </p:blipFill>
        <p:spPr bwMode="auto">
          <a:xfrm>
            <a:off x="611560" y="1124744"/>
            <a:ext cx="7920880" cy="3570337"/>
          </a:xfrm>
          <a:prstGeom prst="rect">
            <a:avLst/>
          </a:prstGeom>
          <a:noFill/>
          <a:ln w="9525">
            <a:noFill/>
            <a:miter lim="800000"/>
            <a:headEnd/>
            <a:tailEnd/>
          </a:ln>
        </p:spPr>
      </p:pic>
      <p:sp>
        <p:nvSpPr>
          <p:cNvPr id="4" name="Rectangle 3"/>
          <p:cNvSpPr/>
          <p:nvPr/>
        </p:nvSpPr>
        <p:spPr>
          <a:xfrm>
            <a:off x="755576" y="4869160"/>
            <a:ext cx="8208912" cy="1200329"/>
          </a:xfrm>
          <a:prstGeom prst="rect">
            <a:avLst/>
          </a:prstGeom>
        </p:spPr>
        <p:txBody>
          <a:bodyPr wrap="square">
            <a:spAutoFit/>
          </a:bodyPr>
          <a:lstStyle/>
          <a:p>
            <a:r>
              <a:rPr lang="en-IN" dirty="0"/>
              <a:t>Membership operators  are used to test whether a value or variable is found in a sequence (</a:t>
            </a:r>
            <a:r>
              <a:rPr lang="en-IN" dirty="0">
                <a:hlinkClick r:id="rId3"/>
              </a:rPr>
              <a:t>string</a:t>
            </a:r>
            <a:r>
              <a:rPr lang="en-IN" dirty="0"/>
              <a:t>, </a:t>
            </a:r>
            <a:r>
              <a:rPr lang="en-IN" dirty="0">
                <a:hlinkClick r:id="rId4"/>
              </a:rPr>
              <a:t>list</a:t>
            </a:r>
            <a:r>
              <a:rPr lang="en-IN" dirty="0"/>
              <a:t>, </a:t>
            </a:r>
            <a:r>
              <a:rPr lang="en-IN" dirty="0" err="1">
                <a:hlinkClick r:id="rId5"/>
              </a:rPr>
              <a:t>tuple</a:t>
            </a:r>
            <a:r>
              <a:rPr lang="en-IN" dirty="0"/>
              <a:t>, </a:t>
            </a:r>
            <a:r>
              <a:rPr lang="en-IN" dirty="0">
                <a:hlinkClick r:id="rId6"/>
              </a:rPr>
              <a:t>set</a:t>
            </a:r>
            <a:r>
              <a:rPr lang="en-IN" dirty="0"/>
              <a:t> and </a:t>
            </a:r>
            <a:r>
              <a:rPr lang="en-IN" dirty="0">
                <a:hlinkClick r:id="rId7"/>
              </a:rPr>
              <a:t>dictionary</a:t>
            </a:r>
            <a:r>
              <a:rPr lang="en-IN" dirty="0"/>
              <a:t>).</a:t>
            </a:r>
          </a:p>
          <a:p>
            <a:endParaRPr lang="en-IN" dirty="0"/>
          </a:p>
          <a:p>
            <a:r>
              <a:rPr lang="en-IN" dirty="0"/>
              <a:t>In a dictionary we can only test for presence of key, not the value.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7" name="Picture 3"/>
          <p:cNvPicPr>
            <a:picLocks noChangeAspect="1" noChangeArrowheads="1"/>
          </p:cNvPicPr>
          <p:nvPr/>
        </p:nvPicPr>
        <p:blipFill>
          <a:blip r:embed="rId2" cstate="print"/>
          <a:srcRect/>
          <a:stretch>
            <a:fillRect/>
          </a:stretch>
        </p:blipFill>
        <p:spPr bwMode="auto">
          <a:xfrm>
            <a:off x="1043608" y="1628800"/>
            <a:ext cx="3384376" cy="4464496"/>
          </a:xfrm>
          <a:prstGeom prst="rect">
            <a:avLst/>
          </a:prstGeom>
          <a:noFill/>
          <a:ln w="9525">
            <a:noFill/>
            <a:miter lim="800000"/>
            <a:headEnd/>
            <a:tailEnd/>
          </a:ln>
        </p:spPr>
      </p:pic>
      <p:pic>
        <p:nvPicPr>
          <p:cNvPr id="72709" name="Picture 5"/>
          <p:cNvPicPr>
            <a:picLocks noChangeAspect="1" noChangeArrowheads="1"/>
          </p:cNvPicPr>
          <p:nvPr/>
        </p:nvPicPr>
        <p:blipFill>
          <a:blip r:embed="rId3" cstate="print"/>
          <a:srcRect/>
          <a:stretch>
            <a:fillRect/>
          </a:stretch>
        </p:blipFill>
        <p:spPr bwMode="auto">
          <a:xfrm>
            <a:off x="5364088" y="2636912"/>
            <a:ext cx="1800200" cy="2376264"/>
          </a:xfrm>
          <a:prstGeom prst="rect">
            <a:avLst/>
          </a:prstGeom>
          <a:noFill/>
          <a:ln w="9525">
            <a:noFill/>
            <a:miter lim="800000"/>
            <a:headEnd/>
            <a:tailEnd/>
          </a:ln>
        </p:spPr>
      </p:pic>
      <p:sp>
        <p:nvSpPr>
          <p:cNvPr id="6" name="TextBox 5"/>
          <p:cNvSpPr txBox="1"/>
          <p:nvPr/>
        </p:nvSpPr>
        <p:spPr>
          <a:xfrm>
            <a:off x="2267744" y="332656"/>
            <a:ext cx="5472608" cy="523220"/>
          </a:xfrm>
          <a:prstGeom prst="rect">
            <a:avLst/>
          </a:prstGeom>
          <a:noFill/>
        </p:spPr>
        <p:txBody>
          <a:bodyPr wrap="square" rtlCol="0">
            <a:spAutoFit/>
          </a:bodyPr>
          <a:lstStyle/>
          <a:p>
            <a:r>
              <a:rPr lang="en-IN" sz="2800" b="1" dirty="0">
                <a:solidFill>
                  <a:srgbClr val="FF0000"/>
                </a:solidFill>
                <a:latin typeface="Times New Roman" pitchFamily="18" charset="0"/>
                <a:cs typeface="Times New Roman" pitchFamily="18" charset="0"/>
              </a:rPr>
              <a:t>Python Membership Operators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9" name="Picture 3"/>
          <p:cNvPicPr>
            <a:picLocks noChangeAspect="1" noChangeArrowheads="1"/>
          </p:cNvPicPr>
          <p:nvPr/>
        </p:nvPicPr>
        <p:blipFill>
          <a:blip r:embed="rId2" cstate="print"/>
          <a:srcRect/>
          <a:stretch>
            <a:fillRect/>
          </a:stretch>
        </p:blipFill>
        <p:spPr bwMode="auto">
          <a:xfrm>
            <a:off x="251520" y="980728"/>
            <a:ext cx="8667750" cy="4464496"/>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7744" y="332656"/>
            <a:ext cx="4824536" cy="523220"/>
          </a:xfrm>
          <a:prstGeom prst="rect">
            <a:avLst/>
          </a:prstGeom>
          <a:noFill/>
        </p:spPr>
        <p:txBody>
          <a:bodyPr wrap="square" rtlCol="0">
            <a:spAutoFit/>
          </a:bodyPr>
          <a:lstStyle/>
          <a:p>
            <a:r>
              <a:rPr lang="en-IN" sz="2800" b="1" dirty="0">
                <a:solidFill>
                  <a:srgbClr val="FF0000"/>
                </a:solidFill>
                <a:latin typeface="Times New Roman" pitchFamily="18" charset="0"/>
                <a:cs typeface="Times New Roman" pitchFamily="18" charset="0"/>
              </a:rPr>
              <a:t>Python Bitwise Operators</a:t>
            </a:r>
          </a:p>
        </p:txBody>
      </p:sp>
      <p:sp>
        <p:nvSpPr>
          <p:cNvPr id="4" name="Rectangle 3"/>
          <p:cNvSpPr/>
          <p:nvPr/>
        </p:nvSpPr>
        <p:spPr>
          <a:xfrm>
            <a:off x="611560" y="1124744"/>
            <a:ext cx="7056784" cy="400110"/>
          </a:xfrm>
          <a:prstGeom prst="rect">
            <a:avLst/>
          </a:prstGeom>
        </p:spPr>
        <p:txBody>
          <a:bodyPr wrap="square">
            <a:spAutoFit/>
          </a:bodyPr>
          <a:lstStyle/>
          <a:p>
            <a:r>
              <a:rPr kumimoji="0" lang="en-US" sz="2000" b="0" i="0" u="none" strike="noStrike" cap="none" normalizeH="0" baseline="0" dirty="0">
                <a:ln>
                  <a:noFill/>
                </a:ln>
                <a:solidFill>
                  <a:schemeClr val="tx1"/>
                </a:solidFill>
                <a:effectLst/>
                <a:latin typeface="Times New Roman" pitchFamily="18" charset="0"/>
                <a:cs typeface="Times New Roman" pitchFamily="18" charset="0"/>
              </a:rPr>
              <a:t>Let x = 10 (0000 1010 in binary) and y = 4 (0000 0100 in binary</a:t>
            </a:r>
            <a:endParaRPr lang="en-IN" sz="2000" dirty="0">
              <a:latin typeface="Times New Roman" pitchFamily="18" charset="0"/>
              <a:cs typeface="Times New Roman" pitchFamily="18" charset="0"/>
            </a:endParaRPr>
          </a:p>
        </p:txBody>
      </p:sp>
      <p:pic>
        <p:nvPicPr>
          <p:cNvPr id="68611" name="Picture 3"/>
          <p:cNvPicPr>
            <a:picLocks noChangeAspect="1" noChangeArrowheads="1"/>
          </p:cNvPicPr>
          <p:nvPr/>
        </p:nvPicPr>
        <p:blipFill>
          <a:blip r:embed="rId2" cstate="print"/>
          <a:srcRect/>
          <a:stretch>
            <a:fillRect/>
          </a:stretch>
        </p:blipFill>
        <p:spPr bwMode="auto">
          <a:xfrm>
            <a:off x="755576" y="2060848"/>
            <a:ext cx="7344816" cy="3816424"/>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1720" y="0"/>
            <a:ext cx="5112297" cy="523220"/>
          </a:xfrm>
          <a:prstGeom prst="rect">
            <a:avLst/>
          </a:prstGeom>
        </p:spPr>
        <p:txBody>
          <a:bodyPr wrap="none">
            <a:spAutoFit/>
          </a:bodyPr>
          <a:lstStyle/>
          <a:p>
            <a:r>
              <a:rPr lang="en-IN" sz="2800" b="1" dirty="0">
                <a:solidFill>
                  <a:srgbClr val="FF0000"/>
                </a:solidFill>
                <a:latin typeface="Times New Roman" pitchFamily="18" charset="0"/>
                <a:cs typeface="Times New Roman" pitchFamily="18" charset="0"/>
              </a:rPr>
              <a:t>Arithmetic operations on strings</a:t>
            </a:r>
          </a:p>
        </p:txBody>
      </p:sp>
      <p:sp>
        <p:nvSpPr>
          <p:cNvPr id="3" name="TextBox 2"/>
          <p:cNvSpPr txBox="1"/>
          <p:nvPr/>
        </p:nvSpPr>
        <p:spPr>
          <a:xfrm>
            <a:off x="251520" y="548680"/>
            <a:ext cx="8712968" cy="7755969"/>
          </a:xfrm>
          <a:prstGeom prst="rect">
            <a:avLst/>
          </a:prstGeom>
          <a:noFill/>
        </p:spPr>
        <p:txBody>
          <a:bodyPr wrap="square" rtlCol="0">
            <a:spAutoFit/>
          </a:bodyPr>
          <a:lstStyle/>
          <a:p>
            <a:r>
              <a:rPr lang="en-IN" sz="2400" b="1" u="sng" dirty="0">
                <a:latin typeface="Times New Roman" pitchFamily="18" charset="0"/>
                <a:cs typeface="Times New Roman" pitchFamily="18" charset="0"/>
              </a:rPr>
              <a:t>+ operator  (for concatenation):</a:t>
            </a:r>
          </a:p>
          <a:p>
            <a:endParaRPr lang="en-IN" b="1" dirty="0">
              <a:latin typeface="Times New Roman" pitchFamily="18" charset="0"/>
              <a:cs typeface="Times New Roman" pitchFamily="18" charset="0"/>
            </a:endParaRPr>
          </a:p>
          <a:p>
            <a:r>
              <a:rPr lang="en-IN" dirty="0">
                <a:latin typeface="Times New Roman" pitchFamily="18" charset="0"/>
                <a:cs typeface="Times New Roman" pitchFamily="18" charset="0"/>
              </a:rPr>
              <a:t>When you use + on strings, it will concatenate them together.</a:t>
            </a:r>
          </a:p>
          <a:p>
            <a:endParaRPr lang="en-IN" dirty="0">
              <a:latin typeface="Times New Roman" pitchFamily="18" charset="0"/>
              <a:cs typeface="Times New Roman" pitchFamily="18" charset="0"/>
            </a:endParaRPr>
          </a:p>
          <a:p>
            <a:r>
              <a:rPr lang="en-IN" b="1" dirty="0">
                <a:solidFill>
                  <a:srgbClr val="00B050"/>
                </a:solidFill>
                <a:latin typeface="Times New Roman" pitchFamily="18" charset="0"/>
                <a:cs typeface="Times New Roman" pitchFamily="18" charset="0"/>
              </a:rPr>
              <a:t>print('hello' + 'world') </a:t>
            </a:r>
          </a:p>
          <a:p>
            <a:r>
              <a:rPr lang="en-IN" b="1" dirty="0">
                <a:latin typeface="Times New Roman" pitchFamily="18" charset="0"/>
                <a:cs typeface="Times New Roman" pitchFamily="18" charset="0"/>
              </a:rPr>
              <a:t>Output:</a:t>
            </a:r>
          </a:p>
          <a:p>
            <a:r>
              <a:rPr lang="en-IN" b="1" dirty="0" err="1">
                <a:solidFill>
                  <a:srgbClr val="00B050"/>
                </a:solidFill>
                <a:latin typeface="Times New Roman" pitchFamily="18" charset="0"/>
                <a:cs typeface="Times New Roman" pitchFamily="18" charset="0"/>
              </a:rPr>
              <a:t>helloworld</a:t>
            </a:r>
            <a:endParaRPr lang="en-IN" b="1" dirty="0">
              <a:solidFill>
                <a:srgbClr val="00B050"/>
              </a:solidFill>
              <a:latin typeface="Times New Roman" pitchFamily="18" charset="0"/>
              <a:cs typeface="Times New Roman" pitchFamily="18" charset="0"/>
            </a:endParaRPr>
          </a:p>
          <a:p>
            <a:endParaRPr lang="en-IN" dirty="0">
              <a:latin typeface="Times New Roman" pitchFamily="18" charset="0"/>
              <a:cs typeface="Times New Roman" pitchFamily="18" charset="0"/>
            </a:endParaRPr>
          </a:p>
          <a:p>
            <a:r>
              <a:rPr lang="en-IN" sz="2400" b="1" u="sng" dirty="0">
                <a:latin typeface="Times New Roman" pitchFamily="18" charset="0"/>
                <a:cs typeface="Times New Roman" pitchFamily="18" charset="0"/>
              </a:rPr>
              <a:t>  *  Operator (for repetition):</a:t>
            </a:r>
          </a:p>
          <a:p>
            <a:endParaRPr lang="en-IN" b="1" dirty="0">
              <a:latin typeface="Times New Roman" pitchFamily="18" charset="0"/>
              <a:cs typeface="Times New Roman" pitchFamily="18" charset="0"/>
            </a:endParaRPr>
          </a:p>
          <a:p>
            <a:r>
              <a:rPr lang="en-IN" dirty="0">
                <a:latin typeface="Times New Roman" pitchFamily="18" charset="0"/>
                <a:cs typeface="Times New Roman" pitchFamily="18" charset="0"/>
              </a:rPr>
              <a:t>When you multiply a string by an integer, n, the string will be repeated n times:</a:t>
            </a:r>
          </a:p>
          <a:p>
            <a:endParaRPr lang="en-IN" b="1" dirty="0">
              <a:solidFill>
                <a:srgbClr val="00B050"/>
              </a:solidFill>
              <a:latin typeface="Times New Roman" pitchFamily="18" charset="0"/>
              <a:cs typeface="Times New Roman" pitchFamily="18" charset="0"/>
            </a:endParaRPr>
          </a:p>
          <a:p>
            <a:r>
              <a:rPr lang="en-IN" b="1" dirty="0">
                <a:solidFill>
                  <a:srgbClr val="00B050"/>
                </a:solidFill>
                <a:latin typeface="Times New Roman" pitchFamily="18" charset="0"/>
                <a:cs typeface="Times New Roman" pitchFamily="18" charset="0"/>
              </a:rPr>
              <a:t>print('hello' * 3)</a:t>
            </a:r>
          </a:p>
          <a:p>
            <a:r>
              <a:rPr lang="en-IN" b="1" dirty="0">
                <a:latin typeface="Times New Roman" pitchFamily="18" charset="0"/>
                <a:cs typeface="Times New Roman" pitchFamily="18" charset="0"/>
              </a:rPr>
              <a:t>Output:</a:t>
            </a:r>
          </a:p>
          <a:p>
            <a:r>
              <a:rPr lang="en-IN" b="1" dirty="0" err="1">
                <a:solidFill>
                  <a:srgbClr val="00B050"/>
                </a:solidFill>
                <a:latin typeface="Times New Roman" pitchFamily="18" charset="0"/>
                <a:cs typeface="Times New Roman" pitchFamily="18" charset="0"/>
              </a:rPr>
              <a:t>hellohellohello</a:t>
            </a:r>
            <a:endParaRPr lang="en-IN" b="1" dirty="0">
              <a:solidFill>
                <a:srgbClr val="00B050"/>
              </a:solidFill>
              <a:latin typeface="Times New Roman" pitchFamily="18" charset="0"/>
              <a:cs typeface="Times New Roman" pitchFamily="18" charset="0"/>
            </a:endParaRPr>
          </a:p>
          <a:p>
            <a:endParaRPr lang="en-IN" b="1" dirty="0">
              <a:solidFill>
                <a:srgbClr val="00B050"/>
              </a:solidFill>
              <a:latin typeface="Times New Roman" pitchFamily="18" charset="0"/>
              <a:cs typeface="Times New Roman" pitchFamily="18" charset="0"/>
            </a:endParaRPr>
          </a:p>
          <a:p>
            <a:r>
              <a:rPr lang="en-IN" b="1" u="sng" dirty="0">
                <a:solidFill>
                  <a:srgbClr val="FF0000"/>
                </a:solidFill>
                <a:latin typeface="Times New Roman" pitchFamily="18" charset="0"/>
                <a:cs typeface="Times New Roman" pitchFamily="18" charset="0"/>
              </a:rPr>
              <a:t>Note:</a:t>
            </a:r>
          </a:p>
          <a:p>
            <a:endParaRPr lang="en-IN" b="1" u="sng" dirty="0">
              <a:solidFill>
                <a:srgbClr val="FF0000"/>
              </a:solidFill>
              <a:latin typeface="Times New Roman" pitchFamily="18" charset="0"/>
              <a:cs typeface="Times New Roman" pitchFamily="18" charset="0"/>
            </a:endParaRPr>
          </a:p>
          <a:p>
            <a:r>
              <a:rPr lang="en-IN" dirty="0">
                <a:latin typeface="Times New Roman" pitchFamily="18" charset="0"/>
                <a:cs typeface="Times New Roman" pitchFamily="18" charset="0"/>
              </a:rPr>
              <a:t>If you place two strings next to each other, they will also be concatenated:</a:t>
            </a:r>
          </a:p>
          <a:p>
            <a:r>
              <a:rPr lang="en-IN" b="1" dirty="0">
                <a:solidFill>
                  <a:srgbClr val="00B050"/>
                </a:solidFill>
                <a:latin typeface="Times New Roman" pitchFamily="18" charset="0"/>
                <a:cs typeface="Times New Roman" pitchFamily="18" charset="0"/>
              </a:rPr>
              <a:t>print('hello' 'world') </a:t>
            </a:r>
          </a:p>
          <a:p>
            <a:r>
              <a:rPr lang="en-IN" dirty="0">
                <a:latin typeface="Times New Roman" pitchFamily="18" charset="0"/>
                <a:cs typeface="Times New Roman" pitchFamily="18" charset="0"/>
              </a:rPr>
              <a:t>Output:</a:t>
            </a:r>
          </a:p>
          <a:p>
            <a:r>
              <a:rPr lang="en-IN" b="1" dirty="0" err="1">
                <a:solidFill>
                  <a:srgbClr val="00B050"/>
                </a:solidFill>
                <a:latin typeface="Times New Roman" pitchFamily="18" charset="0"/>
                <a:cs typeface="Times New Roman" pitchFamily="18" charset="0"/>
              </a:rPr>
              <a:t>helloworld</a:t>
            </a:r>
            <a:endParaRPr lang="en-IN" b="1" dirty="0">
              <a:solidFill>
                <a:srgbClr val="00B050"/>
              </a:solidFill>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7664" y="2276872"/>
            <a:ext cx="5904656" cy="646331"/>
          </a:xfrm>
          <a:prstGeom prst="rect">
            <a:avLst/>
          </a:prstGeom>
          <a:noFill/>
        </p:spPr>
        <p:txBody>
          <a:bodyPr wrap="square" rtlCol="0">
            <a:spAutoFit/>
          </a:bodyPr>
          <a:lstStyle/>
          <a:p>
            <a:pPr algn="ctr"/>
            <a:r>
              <a:rPr lang="en-IN" sz="3600" b="1" dirty="0">
                <a:solidFill>
                  <a:srgbClr val="FF0000"/>
                </a:solidFill>
                <a:latin typeface="Times New Roman" pitchFamily="18" charset="0"/>
                <a:cs typeface="Times New Roman" pitchFamily="18" charset="0"/>
              </a:rPr>
              <a:t>Discussion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3608" y="1052736"/>
            <a:ext cx="6984776" cy="4401205"/>
          </a:xfrm>
          <a:prstGeom prst="rect">
            <a:avLst/>
          </a:prstGeom>
        </p:spPr>
        <p:txBody>
          <a:bodyPr wrap="square">
            <a:spAutoFit/>
          </a:bodyPr>
          <a:lstStyle/>
          <a:p>
            <a:r>
              <a:rPr lang="en-IN" sz="2800" b="1" dirty="0">
                <a:latin typeface="Times New Roman" pitchFamily="18" charset="0"/>
                <a:cs typeface="Times New Roman" pitchFamily="18" charset="0"/>
              </a:rPr>
              <a:t>What is the maximum possible length of an identifier?</a:t>
            </a:r>
          </a:p>
          <a:p>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a) 31 characters</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b) 63 characters</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c) 79 characters</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d) none of the mentioned</a:t>
            </a:r>
          </a:p>
          <a:p>
            <a:endParaRPr lang="en-IN" sz="2800" dirty="0">
              <a:latin typeface="Times New Roman" pitchFamily="18" charset="0"/>
              <a:cs typeface="Times New Roman" pitchFamily="18" charset="0"/>
            </a:endParaRPr>
          </a:p>
          <a:p>
            <a:r>
              <a:rPr lang="en-IN" sz="2800" dirty="0">
                <a:latin typeface="Times New Roman" pitchFamily="18" charset="0"/>
                <a:cs typeface="Times New Roman" pitchFamily="18" charset="0"/>
              </a:rPr>
              <a:t>Answer: d</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Explanation: Identifiers can be of any length.</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1640" y="1268760"/>
            <a:ext cx="6048672" cy="4401205"/>
          </a:xfrm>
          <a:prstGeom prst="rect">
            <a:avLst/>
          </a:prstGeom>
        </p:spPr>
        <p:txBody>
          <a:bodyPr wrap="square">
            <a:spAutoFit/>
          </a:bodyPr>
          <a:lstStyle/>
          <a:p>
            <a:r>
              <a:rPr lang="en-IN" sz="2800" dirty="0">
                <a:latin typeface="Times New Roman" pitchFamily="18" charset="0"/>
                <a:cs typeface="Times New Roman" pitchFamily="18" charset="0"/>
              </a:rPr>
              <a:t>Which of the following is invalid?</a:t>
            </a:r>
          </a:p>
          <a:p>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a) _a = 1</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b) __a = 1</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c) __</a:t>
            </a:r>
            <a:r>
              <a:rPr lang="en-IN" sz="2800" dirty="0" err="1">
                <a:latin typeface="Times New Roman" pitchFamily="18" charset="0"/>
                <a:cs typeface="Times New Roman" pitchFamily="18" charset="0"/>
              </a:rPr>
              <a:t>str</a:t>
            </a:r>
            <a:r>
              <a:rPr lang="en-IN" sz="2800" dirty="0">
                <a:latin typeface="Times New Roman" pitchFamily="18" charset="0"/>
                <a:cs typeface="Times New Roman" pitchFamily="18" charset="0"/>
              </a:rPr>
              <a:t>__ = 1</a:t>
            </a:r>
            <a:br>
              <a:rPr lang="en-IN" sz="2800" dirty="0">
                <a:latin typeface="Times New Roman" pitchFamily="18" charset="0"/>
                <a:cs typeface="Times New Roman" pitchFamily="18" charset="0"/>
              </a:rPr>
            </a:br>
            <a:r>
              <a:rPr lang="en-IN" sz="2800" dirty="0">
                <a:latin typeface="Times New Roman" pitchFamily="18" charset="0"/>
                <a:cs typeface="Times New Roman" pitchFamily="18" charset="0"/>
              </a:rPr>
              <a:t>d) none of the mentioned</a:t>
            </a:r>
          </a:p>
          <a:p>
            <a:br>
              <a:rPr lang="en-IN" sz="2800" dirty="0">
                <a:latin typeface="Times New Roman" pitchFamily="18" charset="0"/>
                <a:cs typeface="Times New Roman" pitchFamily="18" charset="0"/>
              </a:rPr>
            </a:br>
            <a:endParaRPr lang="en-IN" sz="2800" dirty="0">
              <a:latin typeface="Times New Roman" pitchFamily="18" charset="0"/>
              <a:cs typeface="Times New Roman" pitchFamily="18" charset="0"/>
            </a:endParaRPr>
          </a:p>
          <a:p>
            <a:r>
              <a:rPr lang="en-IN" sz="2800" dirty="0">
                <a:latin typeface="Times New Roman" pitchFamily="18" charset="0"/>
                <a:cs typeface="Times New Roman" pitchFamily="18" charset="0"/>
              </a:rPr>
              <a:t>Answer: d</a:t>
            </a:r>
            <a:br>
              <a:rPr lang="en-IN" sz="2800" dirty="0">
                <a:latin typeface="Times New Roman" pitchFamily="18" charset="0"/>
                <a:cs typeface="Times New Roman" pitchFamily="18" charset="0"/>
              </a:rPr>
            </a:br>
            <a:endParaRPr lang="en-IN" sz="28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692696"/>
            <a:ext cx="8424936" cy="5632311"/>
          </a:xfrm>
          <a:prstGeom prst="rect">
            <a:avLst/>
          </a:prstGeom>
        </p:spPr>
        <p:txBody>
          <a:bodyPr wrap="square">
            <a:spAutoFit/>
          </a:bodyPr>
          <a:lstStyle/>
          <a:p>
            <a:pPr>
              <a:buFont typeface="Arial" pitchFamily="34" charset="0"/>
              <a:buChar char="•"/>
            </a:pPr>
            <a:r>
              <a:rPr lang="en-IN" sz="2400" dirty="0">
                <a:latin typeface="Times New Roman" pitchFamily="18" charset="0"/>
                <a:cs typeface="Times New Roman" pitchFamily="18" charset="0"/>
              </a:rPr>
              <a:t>Variables can hold values, and every value has a data-type. </a:t>
            </a:r>
          </a:p>
          <a:p>
            <a:endParaRPr lang="en-IN" sz="2400" dirty="0">
              <a:latin typeface="Times New Roman" pitchFamily="18" charset="0"/>
              <a:cs typeface="Times New Roman" pitchFamily="18" charset="0"/>
            </a:endParaRPr>
          </a:p>
          <a:p>
            <a:pPr>
              <a:buFont typeface="Arial" pitchFamily="34" charset="0"/>
              <a:buChar char="•"/>
            </a:pPr>
            <a:r>
              <a:rPr lang="en-IN" sz="2400" dirty="0">
                <a:latin typeface="Times New Roman" pitchFamily="18" charset="0"/>
                <a:cs typeface="Times New Roman" pitchFamily="18" charset="0"/>
              </a:rPr>
              <a:t>Python is a dynamically typed language; hence </a:t>
            </a:r>
            <a:r>
              <a:rPr lang="en-IN" sz="2400" dirty="0">
                <a:solidFill>
                  <a:srgbClr val="00B050"/>
                </a:solidFill>
                <a:latin typeface="Times New Roman" pitchFamily="18" charset="0"/>
                <a:cs typeface="Times New Roman" pitchFamily="18" charset="0"/>
              </a:rPr>
              <a:t>we do not need to define the type of the variable while declaring it</a:t>
            </a:r>
            <a:r>
              <a:rPr lang="en-IN" sz="2400" dirty="0">
                <a:latin typeface="Times New Roman" pitchFamily="18" charset="0"/>
                <a:cs typeface="Times New Roman" pitchFamily="18" charset="0"/>
              </a:rPr>
              <a:t>. </a:t>
            </a:r>
          </a:p>
          <a:p>
            <a:pPr>
              <a:buFont typeface="Arial" pitchFamily="34" charset="0"/>
              <a:buChar char="•"/>
            </a:pPr>
            <a:endParaRPr lang="en-IN" sz="2400" dirty="0">
              <a:latin typeface="Times New Roman" pitchFamily="18" charset="0"/>
              <a:cs typeface="Times New Roman" pitchFamily="18" charset="0"/>
            </a:endParaRPr>
          </a:p>
          <a:p>
            <a:pPr>
              <a:buFont typeface="Arial" pitchFamily="34" charset="0"/>
              <a:buChar char="•"/>
            </a:pPr>
            <a:r>
              <a:rPr lang="en-IN" sz="2400" dirty="0">
                <a:latin typeface="Times New Roman" pitchFamily="18" charset="0"/>
                <a:cs typeface="Times New Roman" pitchFamily="18" charset="0"/>
              </a:rPr>
              <a:t>The interpreter implicitly binds the value with its type.</a:t>
            </a:r>
          </a:p>
          <a:p>
            <a:pPr>
              <a:buFont typeface="Arial" pitchFamily="34" charset="0"/>
              <a:buChar char="•"/>
            </a:pPr>
            <a:endParaRPr lang="en-IN" sz="2400" dirty="0">
              <a:latin typeface="Times New Roman" pitchFamily="18" charset="0"/>
              <a:cs typeface="Times New Roman" pitchFamily="18" charset="0"/>
            </a:endParaRPr>
          </a:p>
          <a:p>
            <a:pPr>
              <a:buFont typeface="Arial" pitchFamily="34" charset="0"/>
              <a:buChar char="•"/>
            </a:pPr>
            <a:r>
              <a:rPr lang="en-IN" sz="2400" dirty="0">
                <a:latin typeface="Times New Roman" pitchFamily="18" charset="0"/>
                <a:cs typeface="Times New Roman" pitchFamily="18" charset="0"/>
              </a:rPr>
              <a:t>For Example,  </a:t>
            </a:r>
            <a:r>
              <a:rPr lang="en-IN" sz="2400" b="1" dirty="0">
                <a:solidFill>
                  <a:srgbClr val="7030A0"/>
                </a:solidFill>
                <a:latin typeface="Times New Roman" pitchFamily="18" charset="0"/>
                <a:cs typeface="Times New Roman" pitchFamily="18" charset="0"/>
              </a:rPr>
              <a:t>a = 5</a:t>
            </a:r>
            <a:r>
              <a:rPr lang="en-IN" sz="2400" dirty="0">
                <a:latin typeface="Times New Roman" pitchFamily="18" charset="0"/>
                <a:cs typeface="Times New Roman" pitchFamily="18" charset="0"/>
              </a:rPr>
              <a:t>  . The variable </a:t>
            </a:r>
            <a:r>
              <a:rPr lang="en-IN" sz="2400" b="1" dirty="0">
                <a:latin typeface="Times New Roman" pitchFamily="18" charset="0"/>
                <a:cs typeface="Times New Roman" pitchFamily="18" charset="0"/>
              </a:rPr>
              <a:t>a</a:t>
            </a:r>
            <a:r>
              <a:rPr lang="en-IN" sz="2400" dirty="0">
                <a:latin typeface="Times New Roman" pitchFamily="18" charset="0"/>
                <a:cs typeface="Times New Roman" pitchFamily="18" charset="0"/>
              </a:rPr>
              <a:t> holds integer value five and we did not define its type.</a:t>
            </a:r>
          </a:p>
          <a:p>
            <a:pPr>
              <a:buFont typeface="Arial" pitchFamily="34" charset="0"/>
              <a:buChar char="•"/>
            </a:pPr>
            <a:endParaRPr lang="en-IN" sz="2400" dirty="0">
              <a:latin typeface="Times New Roman" pitchFamily="18" charset="0"/>
              <a:cs typeface="Times New Roman" pitchFamily="18" charset="0"/>
            </a:endParaRPr>
          </a:p>
          <a:p>
            <a:pPr>
              <a:buFont typeface="Arial" pitchFamily="34" charset="0"/>
              <a:buChar char="•"/>
            </a:pPr>
            <a:r>
              <a:rPr lang="en-IN" sz="2400" dirty="0">
                <a:latin typeface="Times New Roman" pitchFamily="18" charset="0"/>
                <a:cs typeface="Times New Roman" pitchFamily="18" charset="0"/>
              </a:rPr>
              <a:t>Python interpreter will automatically interpret variables </a:t>
            </a:r>
            <a:r>
              <a:rPr lang="en-IN" sz="2400" b="1" dirty="0">
                <a:latin typeface="Times New Roman" pitchFamily="18" charset="0"/>
                <a:cs typeface="Times New Roman" pitchFamily="18" charset="0"/>
              </a:rPr>
              <a:t>a</a:t>
            </a:r>
            <a:r>
              <a:rPr lang="en-IN" sz="2400" dirty="0">
                <a:latin typeface="Times New Roman" pitchFamily="18" charset="0"/>
                <a:cs typeface="Times New Roman" pitchFamily="18" charset="0"/>
              </a:rPr>
              <a:t> as an integer type.</a:t>
            </a:r>
          </a:p>
          <a:p>
            <a:pPr>
              <a:buFont typeface="Arial" pitchFamily="34" charset="0"/>
              <a:buChar char="•"/>
            </a:pPr>
            <a:endParaRPr lang="en-IN" sz="2400" dirty="0">
              <a:latin typeface="Times New Roman" pitchFamily="18" charset="0"/>
              <a:cs typeface="Times New Roman" pitchFamily="18" charset="0"/>
            </a:endParaRPr>
          </a:p>
          <a:p>
            <a:pPr>
              <a:buFont typeface="Arial" pitchFamily="34" charset="0"/>
              <a:buChar char="•"/>
            </a:pPr>
            <a:r>
              <a:rPr lang="en-IN" sz="2400" dirty="0">
                <a:latin typeface="Times New Roman" pitchFamily="18" charset="0"/>
                <a:cs typeface="Times New Roman" pitchFamily="18" charset="0"/>
              </a:rPr>
              <a:t>Python provides us the </a:t>
            </a:r>
            <a:r>
              <a:rPr lang="en-IN" sz="2400" b="1" dirty="0">
                <a:latin typeface="Times New Roman" pitchFamily="18" charset="0"/>
                <a:cs typeface="Times New Roman" pitchFamily="18" charset="0"/>
              </a:rPr>
              <a:t>type()</a:t>
            </a:r>
            <a:r>
              <a:rPr lang="en-IN" sz="2400" dirty="0">
                <a:latin typeface="Times New Roman" pitchFamily="18" charset="0"/>
                <a:cs typeface="Times New Roman" pitchFamily="18" charset="0"/>
              </a:rPr>
              <a:t> function, which returns the type of the variable passed.</a:t>
            </a:r>
          </a:p>
        </p:txBody>
      </p:sp>
      <p:sp>
        <p:nvSpPr>
          <p:cNvPr id="3" name="Rectangle 2"/>
          <p:cNvSpPr/>
          <p:nvPr/>
        </p:nvSpPr>
        <p:spPr>
          <a:xfrm>
            <a:off x="3203848" y="0"/>
            <a:ext cx="3086614" cy="523220"/>
          </a:xfrm>
          <a:prstGeom prst="rect">
            <a:avLst/>
          </a:prstGeom>
        </p:spPr>
        <p:txBody>
          <a:bodyPr wrap="none">
            <a:spAutoFit/>
          </a:bodyPr>
          <a:lstStyle/>
          <a:p>
            <a:r>
              <a:rPr lang="en-IN" sz="2800" b="1" dirty="0">
                <a:solidFill>
                  <a:srgbClr val="FF0000"/>
                </a:solidFill>
                <a:latin typeface="Times New Roman" pitchFamily="18" charset="0"/>
                <a:cs typeface="Times New Roman" pitchFamily="18" charset="0"/>
              </a:rPr>
              <a:t>Python Data Types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0" name="Rectangle 9"/>
          <p:cNvSpPr/>
          <p:nvPr/>
        </p:nvSpPr>
        <p:spPr>
          <a:xfrm>
            <a:off x="683568" y="487025"/>
            <a:ext cx="7488832" cy="6001643"/>
          </a:xfrm>
          <a:prstGeom prst="rect">
            <a:avLst/>
          </a:prstGeom>
        </p:spPr>
        <p:txBody>
          <a:bodyPr wrap="square">
            <a:spAutoFit/>
          </a:bodyPr>
          <a:lstStyle/>
          <a:p>
            <a:pPr lvl="0" fontAlgn="base">
              <a:spcBef>
                <a:spcPct val="0"/>
              </a:spcBef>
              <a:spcAft>
                <a:spcPct val="0"/>
              </a:spcAft>
            </a:pPr>
            <a:r>
              <a:rPr lang="en-US" sz="2400" b="1" dirty="0">
                <a:solidFill>
                  <a:srgbClr val="333333"/>
                </a:solidFill>
                <a:latin typeface="Times New Roman" pitchFamily="18" charset="0"/>
                <a:cs typeface="Times New Roman" pitchFamily="18" charset="0"/>
              </a:rPr>
              <a:t>What will be the output of the following program on execution?</a:t>
            </a:r>
            <a:br>
              <a:rPr lang="en-US" sz="2400" dirty="0">
                <a:solidFill>
                  <a:srgbClr val="333333"/>
                </a:solidFill>
                <a:latin typeface="Times New Roman" pitchFamily="18" charset="0"/>
                <a:cs typeface="Times New Roman" pitchFamily="18" charset="0"/>
              </a:rPr>
            </a:br>
            <a:endParaRPr lang="en-US" sz="2400" dirty="0">
              <a:solidFill>
                <a:srgbClr val="333333"/>
              </a:solidFill>
              <a:latin typeface="Times New Roman" pitchFamily="18" charset="0"/>
              <a:cs typeface="Times New Roman" pitchFamily="18" charset="0"/>
            </a:endParaRPr>
          </a:p>
          <a:p>
            <a:pPr lvl="0" eaLnBrk="0" fontAlgn="base" hangingPunct="0">
              <a:spcBef>
                <a:spcPct val="0"/>
              </a:spcBef>
              <a:spcAft>
                <a:spcPct val="0"/>
              </a:spcAft>
            </a:pPr>
            <a:r>
              <a:rPr lang="en-US" sz="2400" dirty="0">
                <a:solidFill>
                  <a:srgbClr val="333333"/>
                </a:solidFill>
                <a:latin typeface="Times New Roman" pitchFamily="18" charset="0"/>
                <a:cs typeface="Times New Roman" pitchFamily="18" charset="0"/>
              </a:rPr>
              <a:t>if False:</a:t>
            </a:r>
            <a:br>
              <a:rPr lang="en-US" sz="2400" dirty="0">
                <a:solidFill>
                  <a:srgbClr val="333333"/>
                </a:solidFill>
                <a:latin typeface="Times New Roman" pitchFamily="18" charset="0"/>
                <a:cs typeface="Times New Roman" pitchFamily="18" charset="0"/>
              </a:rPr>
            </a:br>
            <a:r>
              <a:rPr lang="en-US" sz="2400" dirty="0">
                <a:solidFill>
                  <a:srgbClr val="333333"/>
                </a:solidFill>
                <a:latin typeface="Times New Roman" pitchFamily="18" charset="0"/>
                <a:cs typeface="Times New Roman" pitchFamily="18" charset="0"/>
              </a:rPr>
              <a:t>    print ("inside if block")</a:t>
            </a:r>
            <a:br>
              <a:rPr lang="en-US" sz="2400" dirty="0">
                <a:solidFill>
                  <a:srgbClr val="333333"/>
                </a:solidFill>
                <a:latin typeface="Times New Roman" pitchFamily="18" charset="0"/>
                <a:cs typeface="Times New Roman" pitchFamily="18" charset="0"/>
              </a:rPr>
            </a:br>
            <a:r>
              <a:rPr lang="en-US" sz="2400" dirty="0" err="1">
                <a:solidFill>
                  <a:srgbClr val="333333"/>
                </a:solidFill>
                <a:latin typeface="Times New Roman" pitchFamily="18" charset="0"/>
                <a:cs typeface="Times New Roman" pitchFamily="18" charset="0"/>
              </a:rPr>
              <a:t>elif</a:t>
            </a:r>
            <a:r>
              <a:rPr lang="en-US" sz="2400" dirty="0">
                <a:solidFill>
                  <a:srgbClr val="333333"/>
                </a:solidFill>
                <a:latin typeface="Times New Roman" pitchFamily="18" charset="0"/>
                <a:cs typeface="Times New Roman" pitchFamily="18" charset="0"/>
              </a:rPr>
              <a:t> True:</a:t>
            </a:r>
            <a:br>
              <a:rPr lang="en-US" sz="2400" dirty="0">
                <a:solidFill>
                  <a:srgbClr val="333333"/>
                </a:solidFill>
                <a:latin typeface="Times New Roman" pitchFamily="18" charset="0"/>
                <a:cs typeface="Times New Roman" pitchFamily="18" charset="0"/>
              </a:rPr>
            </a:br>
            <a:r>
              <a:rPr lang="en-US" sz="2400" dirty="0">
                <a:solidFill>
                  <a:srgbClr val="333333"/>
                </a:solidFill>
                <a:latin typeface="Times New Roman" pitchFamily="18" charset="0"/>
                <a:cs typeface="Times New Roman" pitchFamily="18" charset="0"/>
              </a:rPr>
              <a:t>   print ("inside </a:t>
            </a:r>
            <a:r>
              <a:rPr lang="en-US" sz="2400" dirty="0" err="1">
                <a:solidFill>
                  <a:srgbClr val="333333"/>
                </a:solidFill>
                <a:latin typeface="Times New Roman" pitchFamily="18" charset="0"/>
                <a:cs typeface="Times New Roman" pitchFamily="18" charset="0"/>
              </a:rPr>
              <a:t>elif</a:t>
            </a:r>
            <a:r>
              <a:rPr lang="en-US" sz="2400" dirty="0">
                <a:solidFill>
                  <a:srgbClr val="333333"/>
                </a:solidFill>
                <a:latin typeface="Times New Roman" pitchFamily="18" charset="0"/>
                <a:cs typeface="Times New Roman" pitchFamily="18" charset="0"/>
              </a:rPr>
              <a:t> block")</a:t>
            </a:r>
            <a:br>
              <a:rPr lang="en-US" sz="2400" dirty="0">
                <a:solidFill>
                  <a:srgbClr val="333333"/>
                </a:solidFill>
                <a:latin typeface="Times New Roman" pitchFamily="18" charset="0"/>
                <a:cs typeface="Times New Roman" pitchFamily="18" charset="0"/>
              </a:rPr>
            </a:br>
            <a:r>
              <a:rPr lang="en-US" sz="2400" dirty="0">
                <a:solidFill>
                  <a:srgbClr val="333333"/>
                </a:solidFill>
                <a:latin typeface="Times New Roman" pitchFamily="18" charset="0"/>
                <a:cs typeface="Times New Roman" pitchFamily="18" charset="0"/>
              </a:rPr>
              <a:t>else:</a:t>
            </a:r>
            <a:br>
              <a:rPr lang="en-US" sz="2400" dirty="0">
                <a:solidFill>
                  <a:srgbClr val="333333"/>
                </a:solidFill>
                <a:latin typeface="Times New Roman" pitchFamily="18" charset="0"/>
                <a:cs typeface="Times New Roman" pitchFamily="18" charset="0"/>
              </a:rPr>
            </a:br>
            <a:r>
              <a:rPr lang="en-US" sz="2400" dirty="0">
                <a:solidFill>
                  <a:srgbClr val="333333"/>
                </a:solidFill>
                <a:latin typeface="Times New Roman" pitchFamily="18" charset="0"/>
                <a:cs typeface="Times New Roman" pitchFamily="18" charset="0"/>
              </a:rPr>
              <a:t>   print ("inside else block") </a:t>
            </a:r>
            <a:br>
              <a:rPr lang="en-US" sz="2400" dirty="0">
                <a:solidFill>
                  <a:srgbClr val="333333"/>
                </a:solidFill>
                <a:latin typeface="Times New Roman" pitchFamily="18" charset="0"/>
                <a:cs typeface="Times New Roman" pitchFamily="18" charset="0"/>
              </a:rPr>
            </a:br>
            <a:endParaRPr lang="en-US" sz="2400" dirty="0">
              <a:latin typeface="Times New Roman" pitchFamily="18" charset="0"/>
              <a:cs typeface="Times New Roman" pitchFamily="18" charset="0"/>
            </a:endParaRPr>
          </a:p>
          <a:p>
            <a:pPr lvl="0" eaLnBrk="0" fontAlgn="base" hangingPunct="0">
              <a:spcBef>
                <a:spcPct val="0"/>
              </a:spcBef>
              <a:spcAft>
                <a:spcPct val="0"/>
              </a:spcAft>
            </a:pPr>
            <a:r>
              <a:rPr lang="en-US" sz="2400" dirty="0">
                <a:solidFill>
                  <a:srgbClr val="333333"/>
                </a:solidFill>
                <a:latin typeface="Times New Roman" pitchFamily="18" charset="0"/>
                <a:cs typeface="Times New Roman" pitchFamily="18" charset="0"/>
              </a:rPr>
              <a:t>A. inside if block</a:t>
            </a:r>
            <a:br>
              <a:rPr lang="en-US" sz="2400" dirty="0">
                <a:solidFill>
                  <a:srgbClr val="333333"/>
                </a:solidFill>
                <a:latin typeface="Times New Roman" pitchFamily="18" charset="0"/>
                <a:cs typeface="Times New Roman" pitchFamily="18" charset="0"/>
              </a:rPr>
            </a:br>
            <a:r>
              <a:rPr lang="en-US" sz="2400" dirty="0">
                <a:solidFill>
                  <a:srgbClr val="333333"/>
                </a:solidFill>
                <a:latin typeface="Times New Roman" pitchFamily="18" charset="0"/>
                <a:cs typeface="Times New Roman" pitchFamily="18" charset="0"/>
              </a:rPr>
              <a:t>B. inside </a:t>
            </a:r>
            <a:r>
              <a:rPr lang="en-US" sz="2400" dirty="0" err="1">
                <a:solidFill>
                  <a:srgbClr val="333333"/>
                </a:solidFill>
                <a:latin typeface="Times New Roman" pitchFamily="18" charset="0"/>
                <a:cs typeface="Times New Roman" pitchFamily="18" charset="0"/>
              </a:rPr>
              <a:t>elif</a:t>
            </a:r>
            <a:r>
              <a:rPr lang="en-US" sz="2400" dirty="0">
                <a:solidFill>
                  <a:srgbClr val="333333"/>
                </a:solidFill>
                <a:latin typeface="Times New Roman" pitchFamily="18" charset="0"/>
                <a:cs typeface="Times New Roman" pitchFamily="18" charset="0"/>
              </a:rPr>
              <a:t> block</a:t>
            </a:r>
            <a:br>
              <a:rPr lang="en-US" sz="2400" dirty="0">
                <a:solidFill>
                  <a:srgbClr val="333333"/>
                </a:solidFill>
                <a:latin typeface="Times New Roman" pitchFamily="18" charset="0"/>
                <a:cs typeface="Times New Roman" pitchFamily="18" charset="0"/>
              </a:rPr>
            </a:br>
            <a:r>
              <a:rPr lang="en-US" sz="2400" dirty="0">
                <a:solidFill>
                  <a:srgbClr val="333333"/>
                </a:solidFill>
                <a:latin typeface="Times New Roman" pitchFamily="18" charset="0"/>
                <a:cs typeface="Times New Roman" pitchFamily="18" charset="0"/>
              </a:rPr>
              <a:t>C. inside else block</a:t>
            </a:r>
            <a:br>
              <a:rPr lang="en-US" sz="2400" dirty="0">
                <a:solidFill>
                  <a:srgbClr val="333333"/>
                </a:solidFill>
                <a:latin typeface="Times New Roman" pitchFamily="18" charset="0"/>
                <a:cs typeface="Times New Roman" pitchFamily="18" charset="0"/>
              </a:rPr>
            </a:br>
            <a:r>
              <a:rPr lang="en-US" sz="2400" dirty="0">
                <a:solidFill>
                  <a:srgbClr val="333333"/>
                </a:solidFill>
                <a:latin typeface="Times New Roman" pitchFamily="18" charset="0"/>
                <a:cs typeface="Times New Roman" pitchFamily="18" charset="0"/>
              </a:rPr>
              <a:t>D. Error</a:t>
            </a:r>
            <a:br>
              <a:rPr lang="en-US" sz="2400" dirty="0">
                <a:solidFill>
                  <a:srgbClr val="333333"/>
                </a:solidFill>
                <a:latin typeface="Times New Roman" pitchFamily="18" charset="0"/>
                <a:cs typeface="Times New Roman" pitchFamily="18" charset="0"/>
              </a:rPr>
            </a:br>
            <a:endParaRPr lang="en-US" sz="2400" dirty="0">
              <a:latin typeface="Times New Roman" pitchFamily="18" charset="0"/>
              <a:cs typeface="Times New Roman" pitchFamily="18" charset="0"/>
            </a:endParaRPr>
          </a:p>
          <a:p>
            <a:pPr lvl="0" eaLnBrk="0" fontAlgn="base" hangingPunct="0">
              <a:spcBef>
                <a:spcPct val="0"/>
              </a:spcBef>
              <a:spcAft>
                <a:spcPct val="0"/>
              </a:spcAft>
            </a:pPr>
            <a:r>
              <a:rPr lang="en-US" sz="2400" dirty="0" err="1">
                <a:solidFill>
                  <a:srgbClr val="333333"/>
                </a:solidFill>
                <a:latin typeface="Times New Roman" pitchFamily="18" charset="0"/>
                <a:cs typeface="Times New Roman" pitchFamily="18" charset="0"/>
              </a:rPr>
              <a:t>Ans</a:t>
            </a:r>
            <a:r>
              <a:rPr lang="en-US" sz="2400" dirty="0">
                <a:solidFill>
                  <a:srgbClr val="333333"/>
                </a:solidFill>
                <a:latin typeface="Times New Roman" pitchFamily="18" charset="0"/>
                <a:cs typeface="Times New Roman" pitchFamily="18" charset="0"/>
              </a:rPr>
              <a:t> : B</a:t>
            </a:r>
            <a:endParaRPr lang="en-US" sz="2400" dirty="0">
              <a:latin typeface="Times New Roman" pitchFamily="18" charset="0"/>
              <a:cs typeface="Times New Roman"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55576" y="1196752"/>
            <a:ext cx="7560840" cy="4555093"/>
          </a:xfrm>
          <a:prstGeom prst="rect">
            <a:avLst/>
          </a:prstGeom>
        </p:spPr>
        <p:txBody>
          <a:bodyPr wrap="square">
            <a:spAutoFit/>
          </a:bodyPr>
          <a:lstStyle/>
          <a:p>
            <a:pPr lvl="0" fontAlgn="base">
              <a:spcBef>
                <a:spcPct val="0"/>
              </a:spcBef>
              <a:spcAft>
                <a:spcPct val="0"/>
              </a:spcAft>
            </a:pPr>
            <a:r>
              <a:rPr lang="en-US" dirty="0">
                <a:solidFill>
                  <a:srgbClr val="333333"/>
                </a:solidFill>
                <a:latin typeface="Times New Roman" pitchFamily="18" charset="0"/>
                <a:cs typeface="Times New Roman" pitchFamily="18" charset="0"/>
              </a:rPr>
              <a:t> </a:t>
            </a:r>
            <a:r>
              <a:rPr lang="en-US" sz="2800" b="1" dirty="0">
                <a:solidFill>
                  <a:srgbClr val="333333"/>
                </a:solidFill>
                <a:latin typeface="Times New Roman" pitchFamily="18" charset="0"/>
                <a:cs typeface="Times New Roman" pitchFamily="18" charset="0"/>
              </a:rPr>
              <a:t>What will be the output of following Python code snippet?</a:t>
            </a:r>
            <a:br>
              <a:rPr lang="en-US" dirty="0">
                <a:solidFill>
                  <a:srgbClr val="333333"/>
                </a:solidFill>
                <a:latin typeface="Times New Roman" pitchFamily="18" charset="0"/>
                <a:cs typeface="Times New Roman" pitchFamily="18" charset="0"/>
              </a:rPr>
            </a:br>
            <a:endParaRPr lang="en-US" dirty="0">
              <a:solidFill>
                <a:srgbClr val="333333"/>
              </a:solidFill>
              <a:latin typeface="Times New Roman" pitchFamily="18" charset="0"/>
              <a:cs typeface="Times New Roman" pitchFamily="18" charset="0"/>
            </a:endParaRPr>
          </a:p>
          <a:p>
            <a:pPr lvl="0" eaLnBrk="0" fontAlgn="base" hangingPunct="0">
              <a:spcBef>
                <a:spcPct val="0"/>
              </a:spcBef>
              <a:spcAft>
                <a:spcPct val="0"/>
              </a:spcAft>
            </a:pPr>
            <a:r>
              <a:rPr lang="en-US" sz="2400" dirty="0">
                <a:solidFill>
                  <a:srgbClr val="333333"/>
                </a:solidFill>
                <a:latin typeface="Times New Roman" pitchFamily="18" charset="0"/>
                <a:cs typeface="Times New Roman" pitchFamily="18" charset="0"/>
              </a:rPr>
              <a:t>str1="012"</a:t>
            </a:r>
            <a:br>
              <a:rPr lang="en-US" sz="2400" dirty="0">
                <a:solidFill>
                  <a:srgbClr val="333333"/>
                </a:solidFill>
                <a:latin typeface="Times New Roman" pitchFamily="18" charset="0"/>
                <a:cs typeface="Times New Roman" pitchFamily="18" charset="0"/>
              </a:rPr>
            </a:br>
            <a:r>
              <a:rPr lang="en-US" sz="2400" dirty="0">
                <a:solidFill>
                  <a:srgbClr val="333333"/>
                </a:solidFill>
                <a:latin typeface="Times New Roman" pitchFamily="18" charset="0"/>
                <a:cs typeface="Times New Roman" pitchFamily="18" charset="0"/>
              </a:rPr>
              <a:t>num1=2</a:t>
            </a:r>
            <a:br>
              <a:rPr lang="en-US" sz="2400" dirty="0">
                <a:solidFill>
                  <a:srgbClr val="333333"/>
                </a:solidFill>
                <a:latin typeface="Times New Roman" pitchFamily="18" charset="0"/>
                <a:cs typeface="Times New Roman" pitchFamily="18" charset="0"/>
              </a:rPr>
            </a:br>
            <a:r>
              <a:rPr lang="en-US" sz="2400" dirty="0">
                <a:solidFill>
                  <a:srgbClr val="333333"/>
                </a:solidFill>
                <a:latin typeface="Times New Roman" pitchFamily="18" charset="0"/>
                <a:cs typeface="Times New Roman" pitchFamily="18" charset="0"/>
              </a:rPr>
              <a:t>num2=0</a:t>
            </a:r>
            <a:br>
              <a:rPr lang="en-US" sz="2400" dirty="0">
                <a:solidFill>
                  <a:srgbClr val="333333"/>
                </a:solidFill>
                <a:latin typeface="Times New Roman" pitchFamily="18" charset="0"/>
                <a:cs typeface="Times New Roman" pitchFamily="18" charset="0"/>
              </a:rPr>
            </a:br>
            <a:r>
              <a:rPr lang="en-US" sz="2400" dirty="0">
                <a:solidFill>
                  <a:srgbClr val="333333"/>
                </a:solidFill>
                <a:latin typeface="Times New Roman" pitchFamily="18" charset="0"/>
                <a:cs typeface="Times New Roman" pitchFamily="18" charset="0"/>
              </a:rPr>
              <a:t>for </a:t>
            </a:r>
            <a:r>
              <a:rPr lang="en-US" sz="2400" dirty="0" err="1">
                <a:solidFill>
                  <a:srgbClr val="333333"/>
                </a:solidFill>
                <a:latin typeface="Times New Roman" pitchFamily="18" charset="0"/>
                <a:cs typeface="Times New Roman" pitchFamily="18" charset="0"/>
              </a:rPr>
              <a:t>i</a:t>
            </a:r>
            <a:r>
              <a:rPr lang="en-US" sz="2400" dirty="0">
                <a:solidFill>
                  <a:srgbClr val="333333"/>
                </a:solidFill>
                <a:latin typeface="Times New Roman" pitchFamily="18" charset="0"/>
                <a:cs typeface="Times New Roman" pitchFamily="18" charset="0"/>
              </a:rPr>
              <a:t> in range(4):</a:t>
            </a:r>
            <a:br>
              <a:rPr lang="en-US" sz="2400" dirty="0">
                <a:solidFill>
                  <a:srgbClr val="333333"/>
                </a:solidFill>
                <a:latin typeface="Times New Roman" pitchFamily="18" charset="0"/>
                <a:cs typeface="Times New Roman" pitchFamily="18" charset="0"/>
              </a:rPr>
            </a:br>
            <a:r>
              <a:rPr lang="en-US" sz="2400" dirty="0">
                <a:solidFill>
                  <a:srgbClr val="333333"/>
                </a:solidFill>
                <a:latin typeface="Times New Roman" pitchFamily="18" charset="0"/>
                <a:cs typeface="Times New Roman" pitchFamily="18" charset="0"/>
              </a:rPr>
              <a:t>     num1+=2</a:t>
            </a:r>
            <a:br>
              <a:rPr lang="en-US" sz="2400" dirty="0">
                <a:solidFill>
                  <a:srgbClr val="333333"/>
                </a:solidFill>
                <a:latin typeface="Times New Roman" pitchFamily="18" charset="0"/>
                <a:cs typeface="Times New Roman" pitchFamily="18" charset="0"/>
              </a:rPr>
            </a:br>
            <a:r>
              <a:rPr lang="en-US" sz="2400" dirty="0">
                <a:solidFill>
                  <a:srgbClr val="333333"/>
                </a:solidFill>
                <a:latin typeface="Times New Roman" pitchFamily="18" charset="0"/>
                <a:cs typeface="Times New Roman" pitchFamily="18" charset="0"/>
              </a:rPr>
              <a:t>     for j in range(</a:t>
            </a:r>
            <a:r>
              <a:rPr lang="en-US" sz="2400" dirty="0" err="1">
                <a:solidFill>
                  <a:srgbClr val="333333"/>
                </a:solidFill>
                <a:latin typeface="Times New Roman" pitchFamily="18" charset="0"/>
                <a:cs typeface="Times New Roman" pitchFamily="18" charset="0"/>
              </a:rPr>
              <a:t>len</a:t>
            </a:r>
            <a:r>
              <a:rPr lang="en-US" sz="2400" dirty="0">
                <a:solidFill>
                  <a:srgbClr val="333333"/>
                </a:solidFill>
                <a:latin typeface="Times New Roman" pitchFamily="18" charset="0"/>
                <a:cs typeface="Times New Roman" pitchFamily="18" charset="0"/>
              </a:rPr>
              <a:t>(str1)):</a:t>
            </a:r>
            <a:br>
              <a:rPr lang="en-US" sz="2400" dirty="0">
                <a:solidFill>
                  <a:srgbClr val="333333"/>
                </a:solidFill>
                <a:latin typeface="Times New Roman" pitchFamily="18" charset="0"/>
                <a:cs typeface="Times New Roman" pitchFamily="18" charset="0"/>
              </a:rPr>
            </a:br>
            <a:r>
              <a:rPr lang="en-US" sz="2400" dirty="0">
                <a:solidFill>
                  <a:srgbClr val="333333"/>
                </a:solidFill>
                <a:latin typeface="Times New Roman" pitchFamily="18" charset="0"/>
                <a:cs typeface="Times New Roman" pitchFamily="18" charset="0"/>
              </a:rPr>
              <a:t>         num2=num2+num1</a:t>
            </a:r>
            <a:br>
              <a:rPr lang="en-US" sz="2400" dirty="0">
                <a:solidFill>
                  <a:srgbClr val="333333"/>
                </a:solidFill>
                <a:latin typeface="Times New Roman" pitchFamily="18" charset="0"/>
                <a:cs typeface="Times New Roman" pitchFamily="18" charset="0"/>
              </a:rPr>
            </a:br>
            <a:r>
              <a:rPr lang="en-US" sz="2400" dirty="0">
                <a:solidFill>
                  <a:srgbClr val="333333"/>
                </a:solidFill>
                <a:latin typeface="Times New Roman" pitchFamily="18" charset="0"/>
                <a:cs typeface="Times New Roman" pitchFamily="18" charset="0"/>
              </a:rPr>
              <a:t>num3=num2%int(str1)</a:t>
            </a:r>
            <a:br>
              <a:rPr lang="en-US" sz="2400" dirty="0">
                <a:solidFill>
                  <a:srgbClr val="333333"/>
                </a:solidFill>
                <a:latin typeface="Times New Roman" pitchFamily="18" charset="0"/>
                <a:cs typeface="Times New Roman" pitchFamily="18" charset="0"/>
              </a:rPr>
            </a:br>
            <a:r>
              <a:rPr lang="en-US" sz="2400" dirty="0">
                <a:solidFill>
                  <a:srgbClr val="333333"/>
                </a:solidFill>
                <a:latin typeface="Times New Roman" pitchFamily="18" charset="0"/>
                <a:cs typeface="Times New Roman" pitchFamily="18" charset="0"/>
              </a:rPr>
              <a:t>print(num3)</a:t>
            </a:r>
            <a:r>
              <a:rPr lang="en-US" sz="2400" dirty="0">
                <a:latin typeface="Times New Roman" pitchFamily="18" charset="0"/>
                <a:cs typeface="Times New Roman" pitchFamily="18" charset="0"/>
              </a:rPr>
              <a:t> </a:t>
            </a:r>
          </a:p>
        </p:txBody>
      </p:sp>
      <p:sp>
        <p:nvSpPr>
          <p:cNvPr id="4" name="Rectangle 3"/>
          <p:cNvSpPr/>
          <p:nvPr/>
        </p:nvSpPr>
        <p:spPr>
          <a:xfrm>
            <a:off x="5508104" y="2852936"/>
            <a:ext cx="1872208" cy="1754326"/>
          </a:xfrm>
          <a:prstGeom prst="rect">
            <a:avLst/>
          </a:prstGeom>
        </p:spPr>
        <p:txBody>
          <a:bodyPr wrap="square">
            <a:spAutoFit/>
          </a:bodyPr>
          <a:lstStyle/>
          <a:p>
            <a:r>
              <a:rPr lang="en-IN" dirty="0"/>
              <a:t>A. 7</a:t>
            </a:r>
            <a:br>
              <a:rPr lang="en-IN" dirty="0"/>
            </a:br>
            <a:r>
              <a:rPr lang="en-IN" dirty="0"/>
              <a:t>B. Infinite Loop</a:t>
            </a:r>
            <a:br>
              <a:rPr lang="en-IN" dirty="0"/>
            </a:br>
            <a:r>
              <a:rPr lang="en-IN" dirty="0"/>
              <a:t>C. 0</a:t>
            </a:r>
            <a:br>
              <a:rPr lang="en-IN" dirty="0"/>
            </a:br>
            <a:r>
              <a:rPr lang="en-IN" dirty="0"/>
              <a:t>D. Error</a:t>
            </a:r>
            <a:br>
              <a:rPr lang="en-IN" dirty="0"/>
            </a:br>
            <a:endParaRPr lang="en-IN" dirty="0"/>
          </a:p>
          <a:p>
            <a:r>
              <a:rPr lang="en-IN" dirty="0" err="1"/>
              <a:t>Ans</a:t>
            </a:r>
            <a:r>
              <a:rPr lang="en-IN" dirty="0"/>
              <a:t> : C</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1412776"/>
            <a:ext cx="7272808" cy="4154984"/>
          </a:xfrm>
          <a:prstGeom prst="rect">
            <a:avLst/>
          </a:prstGeom>
        </p:spPr>
        <p:txBody>
          <a:bodyPr wrap="square">
            <a:spAutoFit/>
          </a:bodyPr>
          <a:lstStyle/>
          <a:p>
            <a:r>
              <a:rPr lang="en-IN" sz="2400" dirty="0">
                <a:latin typeface="Times New Roman" pitchFamily="18" charset="0"/>
                <a:cs typeface="Times New Roman" pitchFamily="18" charset="0"/>
              </a:rPr>
              <a:t>What is the type of </a:t>
            </a:r>
            <a:r>
              <a:rPr lang="en-IN" sz="2400" dirty="0" err="1">
                <a:latin typeface="Times New Roman" pitchFamily="18" charset="0"/>
                <a:cs typeface="Times New Roman" pitchFamily="18" charset="0"/>
              </a:rPr>
              <a:t>inf</a:t>
            </a:r>
            <a:r>
              <a:rPr lang="en-IN" sz="2400" dirty="0">
                <a:latin typeface="Times New Roman" pitchFamily="18" charset="0"/>
                <a:cs typeface="Times New Roman" pitchFamily="18" charset="0"/>
              </a:rPr>
              <a:t>  ?</a:t>
            </a:r>
          </a:p>
          <a:p>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a) Boolean</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b) Integer</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c) Float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d) Complex</a:t>
            </a:r>
            <a:br>
              <a:rPr lang="en-IN" sz="2400" dirty="0">
                <a:latin typeface="Times New Roman" pitchFamily="18" charset="0"/>
                <a:cs typeface="Times New Roman" pitchFamily="18" charset="0"/>
              </a:rPr>
            </a:b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Answer: c</a:t>
            </a:r>
          </a:p>
          <a:p>
            <a:br>
              <a:rPr lang="en-IN" sz="2400" dirty="0">
                <a:latin typeface="Times New Roman" pitchFamily="18" charset="0"/>
                <a:cs typeface="Times New Roman" pitchFamily="18" charset="0"/>
              </a:rPr>
            </a:br>
            <a:r>
              <a:rPr lang="en-IN" sz="2400" b="1" dirty="0">
                <a:latin typeface="Times New Roman" pitchFamily="18" charset="0"/>
                <a:cs typeface="Times New Roman" pitchFamily="18" charset="0"/>
              </a:rPr>
              <a:t>Explanation: </a:t>
            </a:r>
            <a:r>
              <a:rPr lang="en-IN" sz="2400" dirty="0">
                <a:latin typeface="Times New Roman" pitchFamily="18" charset="0"/>
                <a:cs typeface="Times New Roman" pitchFamily="18" charset="0"/>
              </a:rPr>
              <a:t>Infinity is a special case of floating point numbers. It can be obtained by float(‘</a:t>
            </a:r>
            <a:r>
              <a:rPr lang="en-IN" sz="2400" dirty="0" err="1">
                <a:latin typeface="Times New Roman" pitchFamily="18" charset="0"/>
                <a:cs typeface="Times New Roman" pitchFamily="18" charset="0"/>
              </a:rPr>
              <a:t>inf</a:t>
            </a:r>
            <a:r>
              <a:rPr lang="en-IN" sz="2400" dirty="0">
                <a:latin typeface="Times New Roman" pitchFamily="18" charset="0"/>
                <a:cs typeface="Times New Roman" pitchFamily="18" charset="0"/>
              </a:rPr>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9672" y="908720"/>
            <a:ext cx="6696744" cy="4524315"/>
          </a:xfrm>
          <a:prstGeom prst="rect">
            <a:avLst/>
          </a:prstGeom>
        </p:spPr>
        <p:txBody>
          <a:bodyPr wrap="square">
            <a:spAutoFit/>
          </a:bodyPr>
          <a:lstStyle/>
          <a:p>
            <a:r>
              <a:rPr lang="en-IN" sz="2400" b="1" dirty="0">
                <a:latin typeface="Times New Roman" pitchFamily="18" charset="0"/>
                <a:cs typeface="Times New Roman" pitchFamily="18" charset="0"/>
              </a:rPr>
              <a:t>Which of the following is incorrect?</a:t>
            </a:r>
          </a:p>
          <a:p>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a) x = 0b101</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b) x = 0x4f5</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c) x = 19023</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d) x = 03964</a:t>
            </a:r>
          </a:p>
          <a:p>
            <a:br>
              <a:rPr lang="en-IN" sz="2400" dirty="0">
                <a:latin typeface="Times New Roman" pitchFamily="18" charset="0"/>
                <a:cs typeface="Times New Roman" pitchFamily="18" charset="0"/>
              </a:rPr>
            </a:b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Answer: d</a:t>
            </a:r>
          </a:p>
          <a:p>
            <a:br>
              <a:rPr lang="en-IN" sz="2400" dirty="0">
                <a:latin typeface="Times New Roman" pitchFamily="18" charset="0"/>
                <a:cs typeface="Times New Roman" pitchFamily="18" charset="0"/>
              </a:rPr>
            </a:br>
            <a:r>
              <a:rPr lang="en-IN" sz="2400" b="1" dirty="0">
                <a:latin typeface="Times New Roman" pitchFamily="18" charset="0"/>
                <a:cs typeface="Times New Roman" pitchFamily="18" charset="0"/>
              </a:rPr>
              <a:t>Explanation: </a:t>
            </a:r>
            <a:r>
              <a:rPr lang="en-IN" sz="2400" dirty="0">
                <a:latin typeface="Times New Roman" pitchFamily="18" charset="0"/>
                <a:cs typeface="Times New Roman" pitchFamily="18" charset="0"/>
              </a:rPr>
              <a:t>Numbers starting with a 0 are octal numbers but 9 isn’t allowed in octal numbers.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9552" y="0"/>
            <a:ext cx="8136904" cy="6740307"/>
          </a:xfrm>
          <a:prstGeom prst="rect">
            <a:avLst/>
          </a:prstGeom>
        </p:spPr>
        <p:txBody>
          <a:bodyPr wrap="square">
            <a:spAutoFit/>
          </a:bodyPr>
          <a:lstStyle/>
          <a:p>
            <a:pPr lvl="0" algn="just" fontAlgn="base">
              <a:spcBef>
                <a:spcPct val="0"/>
              </a:spcBef>
              <a:spcAft>
                <a:spcPct val="0"/>
              </a:spcAft>
            </a:pPr>
            <a:r>
              <a:rPr lang="en-US" sz="2400" dirty="0">
                <a:solidFill>
                  <a:srgbClr val="3A3A3A"/>
                </a:solidFill>
                <a:latin typeface="Times New Roman" pitchFamily="18" charset="0"/>
                <a:cs typeface="Times New Roman" pitchFamily="18" charset="0"/>
              </a:rPr>
              <a:t>What will be the output of the following Python code?</a:t>
            </a:r>
            <a:endParaRPr lang="en-US" sz="2400" dirty="0">
              <a:latin typeface="Times New Roman" pitchFamily="18" charset="0"/>
              <a:cs typeface="Times New Roman" pitchFamily="18" charset="0"/>
            </a:endParaRPr>
          </a:p>
          <a:p>
            <a:pPr lvl="0" algn="just" eaLnBrk="0" fontAlgn="base" hangingPunct="0">
              <a:spcBef>
                <a:spcPct val="0"/>
              </a:spcBef>
              <a:spcAft>
                <a:spcPct val="0"/>
              </a:spcAft>
            </a:pPr>
            <a:r>
              <a:rPr lang="en-US" sz="2400" dirty="0" err="1">
                <a:solidFill>
                  <a:srgbClr val="3A3A3A"/>
                </a:solidFill>
                <a:latin typeface="Times New Roman" pitchFamily="18" charset="0"/>
                <a:cs typeface="Times New Roman" pitchFamily="18" charset="0"/>
              </a:rPr>
              <a:t>i</a:t>
            </a:r>
            <a:r>
              <a:rPr lang="en-US" sz="2400" dirty="0">
                <a:solidFill>
                  <a:srgbClr val="3A3A3A"/>
                </a:solidFill>
                <a:latin typeface="Times New Roman" pitchFamily="18" charset="0"/>
                <a:cs typeface="Times New Roman" pitchFamily="18" charset="0"/>
              </a:rPr>
              <a:t> </a:t>
            </a:r>
            <a:r>
              <a:rPr lang="en-US" sz="2400" dirty="0">
                <a:solidFill>
                  <a:srgbClr val="66CC66"/>
                </a:solidFill>
                <a:latin typeface="Times New Roman" pitchFamily="18" charset="0"/>
                <a:cs typeface="Times New Roman" pitchFamily="18" charset="0"/>
              </a:rPr>
              <a:t>=</a:t>
            </a:r>
            <a:r>
              <a:rPr lang="en-US" sz="2400" dirty="0">
                <a:solidFill>
                  <a:srgbClr val="3A3A3A"/>
                </a:solidFill>
                <a:latin typeface="Times New Roman" pitchFamily="18" charset="0"/>
                <a:cs typeface="Times New Roman" pitchFamily="18" charset="0"/>
              </a:rPr>
              <a:t> </a:t>
            </a:r>
            <a:r>
              <a:rPr lang="en-US" sz="2400" dirty="0">
                <a:solidFill>
                  <a:srgbClr val="FF4500"/>
                </a:solidFill>
                <a:latin typeface="Times New Roman" pitchFamily="18" charset="0"/>
                <a:cs typeface="Times New Roman" pitchFamily="18" charset="0"/>
              </a:rPr>
              <a:t>1</a:t>
            </a:r>
          </a:p>
          <a:p>
            <a:pPr lvl="0" algn="just" eaLnBrk="0" fontAlgn="base" hangingPunct="0">
              <a:spcBef>
                <a:spcPct val="0"/>
              </a:spcBef>
              <a:spcAft>
                <a:spcPct val="0"/>
              </a:spcAft>
            </a:pPr>
            <a:r>
              <a:rPr lang="en-US" sz="2400" b="1" dirty="0">
                <a:solidFill>
                  <a:srgbClr val="FF7700"/>
                </a:solidFill>
                <a:latin typeface="Times New Roman" pitchFamily="18" charset="0"/>
                <a:cs typeface="Times New Roman" pitchFamily="18" charset="0"/>
              </a:rPr>
              <a:t>while</a:t>
            </a:r>
            <a:r>
              <a:rPr lang="en-US" sz="2400" dirty="0">
                <a:solidFill>
                  <a:srgbClr val="3A3A3A"/>
                </a:solidFill>
                <a:latin typeface="Times New Roman" pitchFamily="18" charset="0"/>
                <a:cs typeface="Times New Roman" pitchFamily="18" charset="0"/>
              </a:rPr>
              <a:t> </a:t>
            </a:r>
            <a:r>
              <a:rPr lang="en-US" sz="2400" dirty="0">
                <a:solidFill>
                  <a:srgbClr val="008000"/>
                </a:solidFill>
                <a:latin typeface="Times New Roman" pitchFamily="18" charset="0"/>
                <a:cs typeface="Times New Roman" pitchFamily="18" charset="0"/>
              </a:rPr>
              <a:t>True</a:t>
            </a:r>
            <a:r>
              <a:rPr lang="en-US" sz="2400" dirty="0">
                <a:solidFill>
                  <a:srgbClr val="3A3A3A"/>
                </a:solidFill>
                <a:latin typeface="Times New Roman" pitchFamily="18" charset="0"/>
                <a:cs typeface="Times New Roman" pitchFamily="18" charset="0"/>
              </a:rPr>
              <a:t>: </a:t>
            </a:r>
          </a:p>
          <a:p>
            <a:pPr lvl="0" algn="just" eaLnBrk="0" fontAlgn="base" hangingPunct="0">
              <a:spcBef>
                <a:spcPct val="0"/>
              </a:spcBef>
              <a:spcAft>
                <a:spcPct val="0"/>
              </a:spcAft>
            </a:pPr>
            <a:r>
              <a:rPr lang="en-US" sz="2400" b="1" dirty="0">
                <a:solidFill>
                  <a:srgbClr val="FF7700"/>
                </a:solidFill>
                <a:latin typeface="Times New Roman" pitchFamily="18" charset="0"/>
                <a:cs typeface="Times New Roman" pitchFamily="18" charset="0"/>
              </a:rPr>
              <a:t>       if</a:t>
            </a:r>
            <a:r>
              <a:rPr lang="en-US" sz="2400" dirty="0">
                <a:solidFill>
                  <a:srgbClr val="3A3A3A"/>
                </a:solidFill>
                <a:latin typeface="Times New Roman" pitchFamily="18" charset="0"/>
                <a:cs typeface="Times New Roman" pitchFamily="18" charset="0"/>
              </a:rPr>
              <a:t> i%0O7 </a:t>
            </a:r>
            <a:r>
              <a:rPr lang="en-US" sz="2400" dirty="0">
                <a:solidFill>
                  <a:srgbClr val="66CC66"/>
                </a:solidFill>
                <a:latin typeface="Times New Roman" pitchFamily="18" charset="0"/>
                <a:cs typeface="Times New Roman" pitchFamily="18" charset="0"/>
              </a:rPr>
              <a:t>==</a:t>
            </a:r>
            <a:r>
              <a:rPr lang="en-US" sz="2400" dirty="0">
                <a:solidFill>
                  <a:srgbClr val="3A3A3A"/>
                </a:solidFill>
                <a:latin typeface="Times New Roman" pitchFamily="18" charset="0"/>
                <a:cs typeface="Times New Roman" pitchFamily="18" charset="0"/>
              </a:rPr>
              <a:t> </a:t>
            </a:r>
            <a:r>
              <a:rPr lang="en-US" sz="2400" dirty="0">
                <a:solidFill>
                  <a:srgbClr val="FF4500"/>
                </a:solidFill>
                <a:latin typeface="Times New Roman" pitchFamily="18" charset="0"/>
                <a:cs typeface="Times New Roman" pitchFamily="18" charset="0"/>
              </a:rPr>
              <a:t>0</a:t>
            </a:r>
            <a:r>
              <a:rPr lang="en-US" sz="2400" dirty="0">
                <a:solidFill>
                  <a:srgbClr val="3A3A3A"/>
                </a:solidFill>
                <a:latin typeface="Times New Roman" pitchFamily="18" charset="0"/>
                <a:cs typeface="Times New Roman" pitchFamily="18" charset="0"/>
              </a:rPr>
              <a:t>:</a:t>
            </a:r>
          </a:p>
          <a:p>
            <a:pPr lvl="0" algn="just" eaLnBrk="0" fontAlgn="base" hangingPunct="0">
              <a:spcBef>
                <a:spcPct val="0"/>
              </a:spcBef>
              <a:spcAft>
                <a:spcPct val="0"/>
              </a:spcAft>
            </a:pPr>
            <a:r>
              <a:rPr lang="en-US" sz="2400" dirty="0">
                <a:solidFill>
                  <a:srgbClr val="3A3A3A"/>
                </a:solidFill>
                <a:latin typeface="Times New Roman" pitchFamily="18" charset="0"/>
                <a:cs typeface="Times New Roman" pitchFamily="18" charset="0"/>
              </a:rPr>
              <a:t>             </a:t>
            </a:r>
            <a:r>
              <a:rPr lang="en-US" sz="2400" b="1" dirty="0">
                <a:solidFill>
                  <a:srgbClr val="FF7700"/>
                </a:solidFill>
                <a:latin typeface="Times New Roman" pitchFamily="18" charset="0"/>
                <a:cs typeface="Times New Roman" pitchFamily="18" charset="0"/>
              </a:rPr>
              <a:t>break</a:t>
            </a:r>
          </a:p>
          <a:p>
            <a:pPr lvl="0" algn="just" eaLnBrk="0" fontAlgn="base" hangingPunct="0">
              <a:spcBef>
                <a:spcPct val="0"/>
              </a:spcBef>
              <a:spcAft>
                <a:spcPct val="0"/>
              </a:spcAft>
            </a:pPr>
            <a:r>
              <a:rPr lang="en-US" sz="2400" dirty="0">
                <a:solidFill>
                  <a:srgbClr val="3A3A3A"/>
                </a:solidFill>
                <a:latin typeface="Times New Roman" pitchFamily="18" charset="0"/>
                <a:cs typeface="Times New Roman" pitchFamily="18" charset="0"/>
              </a:rPr>
              <a:t>       </a:t>
            </a:r>
            <a:r>
              <a:rPr lang="en-US" sz="2400" b="1" dirty="0">
                <a:solidFill>
                  <a:srgbClr val="FF7700"/>
                </a:solidFill>
                <a:latin typeface="Times New Roman" pitchFamily="18" charset="0"/>
                <a:cs typeface="Times New Roman" pitchFamily="18" charset="0"/>
              </a:rPr>
              <a:t>print</a:t>
            </a:r>
            <a:r>
              <a:rPr lang="en-US" sz="2400" dirty="0">
                <a:solidFill>
                  <a:srgbClr val="000000"/>
                </a:solidFill>
                <a:latin typeface="Times New Roman" pitchFamily="18" charset="0"/>
                <a:cs typeface="Times New Roman" pitchFamily="18" charset="0"/>
              </a:rPr>
              <a:t>(</a:t>
            </a:r>
            <a:r>
              <a:rPr lang="en-US" sz="2400" dirty="0" err="1">
                <a:solidFill>
                  <a:srgbClr val="3A3A3A"/>
                </a:solidFill>
                <a:latin typeface="Times New Roman" pitchFamily="18" charset="0"/>
                <a:cs typeface="Times New Roman" pitchFamily="18" charset="0"/>
              </a:rPr>
              <a:t>i</a:t>
            </a:r>
            <a:r>
              <a:rPr lang="en-US" sz="2400" dirty="0">
                <a:solidFill>
                  <a:srgbClr val="000000"/>
                </a:solidFill>
                <a:latin typeface="Times New Roman" pitchFamily="18" charset="0"/>
                <a:cs typeface="Times New Roman" pitchFamily="18" charset="0"/>
              </a:rPr>
              <a:t>)</a:t>
            </a:r>
          </a:p>
          <a:p>
            <a:pPr lvl="0" algn="just" eaLnBrk="0" fontAlgn="base" hangingPunct="0">
              <a:spcBef>
                <a:spcPct val="0"/>
              </a:spcBef>
              <a:spcAft>
                <a:spcPct val="0"/>
              </a:spcAft>
            </a:pPr>
            <a:r>
              <a:rPr lang="en-US" sz="2400" dirty="0">
                <a:solidFill>
                  <a:srgbClr val="3A3A3A"/>
                </a:solidFill>
                <a:latin typeface="Times New Roman" pitchFamily="18" charset="0"/>
                <a:cs typeface="Times New Roman" pitchFamily="18" charset="0"/>
              </a:rPr>
              <a:t>       </a:t>
            </a:r>
            <a:r>
              <a:rPr lang="en-US" sz="2400" dirty="0" err="1">
                <a:solidFill>
                  <a:srgbClr val="3A3A3A"/>
                </a:solidFill>
                <a:latin typeface="Times New Roman" pitchFamily="18" charset="0"/>
                <a:cs typeface="Times New Roman" pitchFamily="18" charset="0"/>
              </a:rPr>
              <a:t>i</a:t>
            </a:r>
            <a:r>
              <a:rPr lang="en-US" sz="2400" dirty="0">
                <a:solidFill>
                  <a:srgbClr val="3A3A3A"/>
                </a:solidFill>
                <a:latin typeface="Times New Roman" pitchFamily="18" charset="0"/>
                <a:cs typeface="Times New Roman" pitchFamily="18" charset="0"/>
              </a:rPr>
              <a:t> +</a:t>
            </a:r>
            <a:r>
              <a:rPr lang="en-US" sz="2400" dirty="0">
                <a:solidFill>
                  <a:srgbClr val="66CC66"/>
                </a:solidFill>
                <a:latin typeface="Times New Roman" pitchFamily="18" charset="0"/>
                <a:cs typeface="Times New Roman" pitchFamily="18" charset="0"/>
              </a:rPr>
              <a:t>=</a:t>
            </a:r>
            <a:r>
              <a:rPr lang="en-US" sz="2400" dirty="0">
                <a:solidFill>
                  <a:srgbClr val="3A3A3A"/>
                </a:solidFill>
                <a:latin typeface="Times New Roman" pitchFamily="18" charset="0"/>
                <a:cs typeface="Times New Roman" pitchFamily="18" charset="0"/>
              </a:rPr>
              <a:t> </a:t>
            </a:r>
            <a:r>
              <a:rPr lang="en-US" sz="2400" dirty="0">
                <a:solidFill>
                  <a:srgbClr val="FF4500"/>
                </a:solidFill>
                <a:latin typeface="Times New Roman" pitchFamily="18" charset="0"/>
                <a:cs typeface="Times New Roman" pitchFamily="18" charset="0"/>
              </a:rPr>
              <a:t>1</a:t>
            </a:r>
          </a:p>
          <a:p>
            <a:pPr lvl="0" algn="just" eaLnBrk="0" fontAlgn="base" hangingPunct="0">
              <a:spcBef>
                <a:spcPct val="0"/>
              </a:spcBef>
              <a:spcAft>
                <a:spcPct val="0"/>
              </a:spcAft>
            </a:pPr>
            <a:endParaRPr lang="en-US" sz="2400" dirty="0">
              <a:latin typeface="Times New Roman" pitchFamily="18" charset="0"/>
              <a:cs typeface="Times New Roman" pitchFamily="18" charset="0"/>
            </a:endParaRPr>
          </a:p>
          <a:p>
            <a:pPr lvl="0" algn="just" eaLnBrk="0" fontAlgn="base" hangingPunct="0">
              <a:spcBef>
                <a:spcPct val="0"/>
              </a:spcBef>
              <a:spcAft>
                <a:spcPct val="0"/>
              </a:spcAft>
            </a:pPr>
            <a:r>
              <a:rPr lang="en-US" sz="2400" dirty="0">
                <a:solidFill>
                  <a:srgbClr val="3A3A3A"/>
                </a:solidFill>
                <a:latin typeface="Times New Roman" pitchFamily="18" charset="0"/>
                <a:cs typeface="Times New Roman" pitchFamily="18" charset="0"/>
              </a:rPr>
              <a:t>a)1 2 3 4 5 6</a:t>
            </a:r>
          </a:p>
          <a:p>
            <a:pPr lvl="0" algn="just" eaLnBrk="0" fontAlgn="base" hangingPunct="0">
              <a:spcBef>
                <a:spcPct val="0"/>
              </a:spcBef>
              <a:spcAft>
                <a:spcPct val="0"/>
              </a:spcAft>
            </a:pPr>
            <a:br>
              <a:rPr lang="en-US" sz="2400" dirty="0">
                <a:solidFill>
                  <a:srgbClr val="3A3A3A"/>
                </a:solidFill>
                <a:latin typeface="Times New Roman" pitchFamily="18" charset="0"/>
                <a:cs typeface="Times New Roman" pitchFamily="18" charset="0"/>
              </a:rPr>
            </a:br>
            <a:r>
              <a:rPr lang="en-US" sz="2400" dirty="0">
                <a:solidFill>
                  <a:srgbClr val="3A3A3A"/>
                </a:solidFill>
                <a:latin typeface="Times New Roman" pitchFamily="18" charset="0"/>
                <a:cs typeface="Times New Roman" pitchFamily="18" charset="0"/>
              </a:rPr>
              <a:t>b)1 2 3 4 5 6 7</a:t>
            </a:r>
          </a:p>
          <a:p>
            <a:pPr lvl="0" algn="just" eaLnBrk="0" fontAlgn="base" hangingPunct="0">
              <a:spcBef>
                <a:spcPct val="0"/>
              </a:spcBef>
              <a:spcAft>
                <a:spcPct val="0"/>
              </a:spcAft>
            </a:pPr>
            <a:endParaRPr lang="en-US" sz="2400" dirty="0">
              <a:solidFill>
                <a:srgbClr val="3A3A3A"/>
              </a:solidFill>
              <a:latin typeface="Times New Roman" pitchFamily="18" charset="0"/>
              <a:cs typeface="Times New Roman" pitchFamily="18" charset="0"/>
            </a:endParaRPr>
          </a:p>
          <a:p>
            <a:pPr lvl="0" algn="just" eaLnBrk="0" fontAlgn="base" hangingPunct="0">
              <a:spcBef>
                <a:spcPct val="0"/>
              </a:spcBef>
              <a:spcAft>
                <a:spcPct val="0"/>
              </a:spcAft>
            </a:pPr>
            <a:r>
              <a:rPr lang="en-US" sz="2400" dirty="0">
                <a:solidFill>
                  <a:srgbClr val="3A3A3A"/>
                </a:solidFill>
                <a:latin typeface="Times New Roman" pitchFamily="18" charset="0"/>
                <a:cs typeface="Times New Roman" pitchFamily="18" charset="0"/>
              </a:rPr>
              <a:t>c)Error</a:t>
            </a:r>
          </a:p>
          <a:p>
            <a:pPr lvl="0" algn="just" eaLnBrk="0" fontAlgn="base" hangingPunct="0">
              <a:spcBef>
                <a:spcPct val="0"/>
              </a:spcBef>
              <a:spcAft>
                <a:spcPct val="0"/>
              </a:spcAft>
            </a:pPr>
            <a:br>
              <a:rPr lang="en-US" sz="2400" dirty="0">
                <a:solidFill>
                  <a:srgbClr val="3A3A3A"/>
                </a:solidFill>
                <a:latin typeface="Times New Roman" pitchFamily="18" charset="0"/>
                <a:cs typeface="Times New Roman" pitchFamily="18" charset="0"/>
              </a:rPr>
            </a:br>
            <a:r>
              <a:rPr lang="en-US" sz="2400" dirty="0">
                <a:solidFill>
                  <a:srgbClr val="3A3A3A"/>
                </a:solidFill>
                <a:latin typeface="Times New Roman" pitchFamily="18" charset="0"/>
                <a:cs typeface="Times New Roman" pitchFamily="18" charset="0"/>
              </a:rPr>
              <a:t>d) none of the mentioned</a:t>
            </a:r>
          </a:p>
          <a:p>
            <a:pPr lvl="0" algn="just" eaLnBrk="0" fontAlgn="base" hangingPunct="0">
              <a:spcBef>
                <a:spcPct val="0"/>
              </a:spcBef>
              <a:spcAft>
                <a:spcPct val="0"/>
              </a:spcAft>
            </a:pPr>
            <a:br>
              <a:rPr lang="en-US" sz="2400" dirty="0">
                <a:solidFill>
                  <a:srgbClr val="3A3A3A"/>
                </a:solidFill>
                <a:latin typeface="Times New Roman" pitchFamily="18" charset="0"/>
                <a:cs typeface="Times New Roman" pitchFamily="18" charset="0"/>
              </a:rPr>
            </a:br>
            <a:endParaRPr lang="en-US" sz="2400" dirty="0">
              <a:latin typeface="Times New Roman" pitchFamily="18" charset="0"/>
              <a:cs typeface="Times New Roman" pitchFamily="18" charset="0"/>
            </a:endParaRPr>
          </a:p>
          <a:p>
            <a:pPr lvl="0" algn="just" eaLnBrk="0" fontAlgn="base" hangingPunct="0">
              <a:spcBef>
                <a:spcPct val="0"/>
              </a:spcBef>
              <a:spcAft>
                <a:spcPct val="0"/>
              </a:spcAft>
            </a:pPr>
            <a:r>
              <a:rPr lang="en-US" sz="2400" b="1" dirty="0">
                <a:solidFill>
                  <a:srgbClr val="3A3A3A"/>
                </a:solidFill>
                <a:latin typeface="Times New Roman" pitchFamily="18" charset="0"/>
                <a:cs typeface="Times New Roman" pitchFamily="18" charset="0"/>
              </a:rPr>
              <a:t>Answer: a</a:t>
            </a:r>
            <a:endParaRPr lang="en-US" sz="2400" b="1" dirty="0">
              <a:latin typeface="Times New Roman" pitchFamily="18" charset="0"/>
              <a:cs typeface="Times New Roman"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ChangeArrowheads="1"/>
          </p:cNvSpPr>
          <p:nvPr/>
        </p:nvSpPr>
        <p:spPr bwMode="auto">
          <a:xfrm>
            <a:off x="1259632" y="337294"/>
            <a:ext cx="6480720" cy="5539978"/>
          </a:xfrm>
          <a:prstGeom prst="rect">
            <a:avLst/>
          </a:prstGeom>
          <a:solidFill>
            <a:srgbClr val="F4F4F4"/>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3A3A3A"/>
                </a:solidFill>
                <a:effectLst/>
                <a:latin typeface="Times New Roman" pitchFamily="18" charset="0"/>
                <a:cs typeface="Times New Roman" pitchFamily="18" charset="0"/>
              </a:rPr>
              <a:t> What will be the output of the following Python code?</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rgbClr val="FF7700"/>
                </a:solidFill>
                <a:effectLst/>
                <a:latin typeface="Times New Roman" pitchFamily="18" charset="0"/>
                <a:cs typeface="Times New Roman" pitchFamily="18" charset="0"/>
              </a:rPr>
              <a:t>for</a:t>
            </a:r>
            <a:r>
              <a:rPr kumimoji="0" lang="en-US" sz="2400" b="0" i="0" u="none" strike="noStrike" cap="none" normalizeH="0" baseline="0" dirty="0">
                <a:ln>
                  <a:noFill/>
                </a:ln>
                <a:solidFill>
                  <a:srgbClr val="3A3A3A"/>
                </a:solidFill>
                <a:effectLst/>
                <a:latin typeface="Times New Roman" pitchFamily="18" charset="0"/>
                <a:cs typeface="Times New Roman" pitchFamily="18" charset="0"/>
              </a:rPr>
              <a:t> </a:t>
            </a:r>
            <a:r>
              <a:rPr kumimoji="0" lang="en-US" sz="2400" b="0" i="0" u="none" strike="noStrike" cap="none" normalizeH="0" baseline="0" dirty="0" err="1">
                <a:ln>
                  <a:noFill/>
                </a:ln>
                <a:solidFill>
                  <a:srgbClr val="3A3A3A"/>
                </a:solidFill>
                <a:effectLst/>
                <a:latin typeface="Times New Roman" pitchFamily="18" charset="0"/>
                <a:cs typeface="Times New Roman" pitchFamily="18" charset="0"/>
              </a:rPr>
              <a:t>i</a:t>
            </a:r>
            <a:r>
              <a:rPr kumimoji="0" lang="en-US" sz="2400" b="0" i="0" u="none" strike="noStrike" cap="none" normalizeH="0" baseline="0" dirty="0">
                <a:ln>
                  <a:noFill/>
                </a:ln>
                <a:solidFill>
                  <a:srgbClr val="3A3A3A"/>
                </a:solidFill>
                <a:effectLst/>
                <a:latin typeface="Times New Roman" pitchFamily="18" charset="0"/>
                <a:cs typeface="Times New Roman" pitchFamily="18" charset="0"/>
              </a:rPr>
              <a:t> </a:t>
            </a:r>
            <a:r>
              <a:rPr kumimoji="0" lang="en-US" sz="2400" b="1" i="0" u="none" strike="noStrike" cap="none" normalizeH="0" baseline="0" dirty="0">
                <a:ln>
                  <a:noFill/>
                </a:ln>
                <a:solidFill>
                  <a:srgbClr val="FF7700"/>
                </a:solidFill>
                <a:effectLst/>
                <a:latin typeface="Times New Roman" pitchFamily="18" charset="0"/>
                <a:cs typeface="Times New Roman" pitchFamily="18" charset="0"/>
              </a:rPr>
              <a:t>in</a:t>
            </a:r>
            <a:r>
              <a:rPr kumimoji="0" lang="en-US" sz="2400" b="0" i="0" u="none" strike="noStrike" cap="none" normalizeH="0" baseline="0" dirty="0">
                <a:ln>
                  <a:noFill/>
                </a:ln>
                <a:solidFill>
                  <a:srgbClr val="3A3A3A"/>
                </a:solidFill>
                <a:effectLst/>
                <a:latin typeface="Times New Roman" pitchFamily="18" charset="0"/>
                <a:cs typeface="Times New Roman" pitchFamily="18" charset="0"/>
              </a:rPr>
              <a:t> </a:t>
            </a:r>
            <a:r>
              <a:rPr kumimoji="0" lang="en-US" sz="2400" b="0" i="0" u="none" strike="noStrike" cap="none" normalizeH="0" baseline="0" dirty="0">
                <a:ln>
                  <a:noFill/>
                </a:ln>
                <a:solidFill>
                  <a:srgbClr val="008000"/>
                </a:solidFill>
                <a:effectLst/>
                <a:latin typeface="Times New Roman" pitchFamily="18" charset="0"/>
                <a:cs typeface="Times New Roman" pitchFamily="18" charset="0"/>
              </a:rPr>
              <a:t>range</a:t>
            </a:r>
            <a:r>
              <a:rPr kumimoji="0" lang="en-US" sz="2400" b="0" i="0" u="none" strike="noStrike" cap="none" normalizeH="0" baseline="0" dirty="0">
                <a:ln>
                  <a:noFill/>
                </a:ln>
                <a:solidFill>
                  <a:srgbClr val="000000"/>
                </a:solidFill>
                <a:effectLst/>
                <a:latin typeface="Times New Roman" pitchFamily="18" charset="0"/>
                <a:cs typeface="Times New Roman" pitchFamily="18" charset="0"/>
              </a:rPr>
              <a:t>(</a:t>
            </a:r>
            <a:r>
              <a:rPr kumimoji="0" lang="en-US" sz="2400" b="0" i="0" u="none" strike="noStrike" cap="none" normalizeH="0" baseline="0" dirty="0">
                <a:ln>
                  <a:noFill/>
                </a:ln>
                <a:solidFill>
                  <a:srgbClr val="FF4500"/>
                </a:solidFill>
                <a:effectLst/>
                <a:latin typeface="Times New Roman" pitchFamily="18" charset="0"/>
                <a:cs typeface="Times New Roman" pitchFamily="18" charset="0"/>
              </a:rPr>
              <a:t>2.0</a:t>
            </a:r>
            <a:r>
              <a:rPr kumimoji="0" lang="en-US" sz="2400" b="0" i="0" u="none" strike="noStrike" cap="none" normalizeH="0" baseline="0" dirty="0">
                <a:ln>
                  <a:noFill/>
                </a:ln>
                <a:solidFill>
                  <a:srgbClr val="000000"/>
                </a:solidFill>
                <a:effectLst/>
                <a:latin typeface="Times New Roman" pitchFamily="18" charset="0"/>
                <a:cs typeface="Times New Roman" pitchFamily="18" charset="0"/>
              </a:rPr>
              <a:t>)</a:t>
            </a:r>
            <a:r>
              <a:rPr kumimoji="0" lang="en-US" sz="2400" b="0" i="0" u="none" strike="noStrike" cap="none" normalizeH="0" baseline="0" dirty="0">
                <a:ln>
                  <a:noFill/>
                </a:ln>
                <a:solidFill>
                  <a:srgbClr val="3A3A3A"/>
                </a:solidFill>
                <a:effectLst/>
                <a:latin typeface="Times New Roman" pitchFamily="18"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rgbClr val="FF7700"/>
                </a:solidFill>
                <a:effectLst/>
                <a:latin typeface="Times New Roman" pitchFamily="18" charset="0"/>
                <a:cs typeface="Times New Roman" pitchFamily="18" charset="0"/>
              </a:rPr>
              <a:t>    print</a:t>
            </a:r>
            <a:r>
              <a:rPr kumimoji="0" lang="en-US" sz="2400" b="0" i="0" u="none" strike="noStrike" cap="none" normalizeH="0" baseline="0" dirty="0">
                <a:ln>
                  <a:noFill/>
                </a:ln>
                <a:solidFill>
                  <a:srgbClr val="000000"/>
                </a:solidFill>
                <a:effectLst/>
                <a:latin typeface="Times New Roman" pitchFamily="18" charset="0"/>
                <a:cs typeface="Times New Roman" pitchFamily="18" charset="0"/>
              </a:rPr>
              <a:t>(</a:t>
            </a:r>
            <a:r>
              <a:rPr kumimoji="0" lang="en-US" sz="2400" b="0" i="0" u="none" strike="noStrike" cap="none" normalizeH="0" baseline="0" dirty="0" err="1">
                <a:ln>
                  <a:noFill/>
                </a:ln>
                <a:solidFill>
                  <a:srgbClr val="3A3A3A"/>
                </a:solidFill>
                <a:effectLst/>
                <a:latin typeface="Times New Roman" pitchFamily="18" charset="0"/>
                <a:cs typeface="Times New Roman" pitchFamily="18" charset="0"/>
              </a:rPr>
              <a:t>i</a:t>
            </a:r>
            <a:r>
              <a:rPr kumimoji="0" lang="en-US" sz="2400" b="0" i="0" u="none" strike="noStrike" cap="none" normalizeH="0" baseline="0" dirty="0">
                <a:ln>
                  <a:noFill/>
                </a:ln>
                <a:solidFill>
                  <a:srgbClr val="000000"/>
                </a:solidFill>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2400" dirty="0">
              <a:solidFill>
                <a:srgbClr val="000000"/>
              </a:solidFill>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3A3A3A"/>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2400" dirty="0">
              <a:solidFill>
                <a:srgbClr val="3A3A3A"/>
              </a:solidFill>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3A3A3A"/>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3A3A3A"/>
                </a:solidFill>
                <a:effectLst/>
                <a:latin typeface="Times New Roman" pitchFamily="18" charset="0"/>
                <a:cs typeface="Times New Roman" pitchFamily="18" charset="0"/>
              </a:rPr>
              <a:t>Answer:  c</a:t>
            </a: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sz="2400" b="0" i="0" u="none" strike="noStrike" cap="none" normalizeH="0" baseline="0" dirty="0">
                <a:ln>
                  <a:noFill/>
                </a:ln>
                <a:solidFill>
                  <a:srgbClr val="3A3A3A"/>
                </a:solidFill>
                <a:effectLst/>
                <a:latin typeface="Times New Roman" pitchFamily="18" charset="0"/>
                <a:cs typeface="Times New Roman" pitchFamily="18" charset="0"/>
              </a:rPr>
            </a:br>
            <a:r>
              <a:rPr kumimoji="0" lang="en-US" sz="2400" b="0" i="0" u="none" strike="noStrike" cap="none" normalizeH="0" baseline="0" dirty="0">
                <a:ln>
                  <a:noFill/>
                </a:ln>
                <a:solidFill>
                  <a:srgbClr val="3A3A3A"/>
                </a:solidFill>
                <a:effectLst/>
                <a:latin typeface="Times New Roman" pitchFamily="18" charset="0"/>
                <a:cs typeface="Times New Roman" pitchFamily="18" charset="0"/>
              </a:rPr>
              <a:t>Explanation: Object of type float cannot be interpreted as an integer.</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6147" name="Picture 3"/>
          <p:cNvPicPr>
            <a:picLocks noChangeAspect="1" noChangeArrowheads="1"/>
          </p:cNvPicPr>
          <p:nvPr/>
        </p:nvPicPr>
        <p:blipFill>
          <a:blip r:embed="rId2" cstate="print"/>
          <a:srcRect/>
          <a:stretch>
            <a:fillRect/>
          </a:stretch>
        </p:blipFill>
        <p:spPr bwMode="auto">
          <a:xfrm>
            <a:off x="2771800" y="2420888"/>
            <a:ext cx="2664296" cy="1296144"/>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ChangeArrowheads="1"/>
          </p:cNvSpPr>
          <p:nvPr/>
        </p:nvSpPr>
        <p:spPr bwMode="auto">
          <a:xfrm>
            <a:off x="539552" y="735088"/>
            <a:ext cx="6912768" cy="1231106"/>
          </a:xfrm>
          <a:prstGeom prst="rect">
            <a:avLst/>
          </a:prstGeom>
          <a:solidFill>
            <a:srgbClr val="F4F4F4"/>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3A3A3A"/>
                </a:solidFill>
                <a:effectLst/>
                <a:latin typeface="Times New Roman" pitchFamily="18" charset="0"/>
                <a:cs typeface="Times New Roman" pitchFamily="18" charset="0"/>
              </a:rPr>
              <a:t>What will be the output of the following Python code?</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FF7700"/>
                </a:solidFill>
                <a:effectLst/>
                <a:latin typeface="Times New Roman" pitchFamily="18" charset="0"/>
                <a:cs typeface="Times New Roman" pitchFamily="18" charset="0"/>
              </a:rPr>
              <a:t>for</a:t>
            </a:r>
            <a:r>
              <a:rPr kumimoji="0" lang="en-US" sz="2000" b="0" i="0" u="none" strike="noStrike" cap="none" normalizeH="0" baseline="0" dirty="0">
                <a:ln>
                  <a:noFill/>
                </a:ln>
                <a:solidFill>
                  <a:srgbClr val="3A3A3A"/>
                </a:solidFill>
                <a:effectLst/>
                <a:latin typeface="Times New Roman" pitchFamily="18" charset="0"/>
                <a:cs typeface="Times New Roman" pitchFamily="18" charset="0"/>
              </a:rPr>
              <a:t> </a:t>
            </a:r>
            <a:r>
              <a:rPr kumimoji="0" lang="en-US" sz="2000" b="0" i="0" u="none" strike="noStrike" cap="none" normalizeH="0" baseline="0" dirty="0" err="1">
                <a:ln>
                  <a:noFill/>
                </a:ln>
                <a:solidFill>
                  <a:srgbClr val="3A3A3A"/>
                </a:solidFill>
                <a:effectLst/>
                <a:latin typeface="Times New Roman" pitchFamily="18" charset="0"/>
                <a:cs typeface="Times New Roman" pitchFamily="18" charset="0"/>
              </a:rPr>
              <a:t>i</a:t>
            </a:r>
            <a:r>
              <a:rPr kumimoji="0" lang="en-US" sz="2000" b="0" i="0" u="none" strike="noStrike" cap="none" normalizeH="0" baseline="0" dirty="0">
                <a:ln>
                  <a:noFill/>
                </a:ln>
                <a:solidFill>
                  <a:srgbClr val="3A3A3A"/>
                </a:solidFill>
                <a:effectLst/>
                <a:latin typeface="Times New Roman" pitchFamily="18" charset="0"/>
                <a:cs typeface="Times New Roman" pitchFamily="18" charset="0"/>
              </a:rPr>
              <a:t> </a:t>
            </a:r>
            <a:r>
              <a:rPr kumimoji="0" lang="en-US" sz="2000" b="1" i="0" u="none" strike="noStrike" cap="none" normalizeH="0" baseline="0" dirty="0">
                <a:ln>
                  <a:noFill/>
                </a:ln>
                <a:solidFill>
                  <a:srgbClr val="FF7700"/>
                </a:solidFill>
                <a:effectLst/>
                <a:latin typeface="Times New Roman" pitchFamily="18" charset="0"/>
                <a:cs typeface="Times New Roman" pitchFamily="18" charset="0"/>
              </a:rPr>
              <a:t>in</a:t>
            </a:r>
            <a:r>
              <a:rPr kumimoji="0" lang="en-US" sz="2000" b="0" i="0" u="none" strike="noStrike" cap="none" normalizeH="0" baseline="0" dirty="0">
                <a:ln>
                  <a:noFill/>
                </a:ln>
                <a:solidFill>
                  <a:srgbClr val="3A3A3A"/>
                </a:solidFill>
                <a:effectLst/>
                <a:latin typeface="Times New Roman" pitchFamily="18" charset="0"/>
                <a:cs typeface="Times New Roman" pitchFamily="18" charset="0"/>
              </a:rPr>
              <a:t> </a:t>
            </a:r>
            <a:r>
              <a:rPr kumimoji="0" lang="en-US" sz="2000" b="0" i="0" u="none" strike="noStrike" cap="none" normalizeH="0" baseline="0" dirty="0">
                <a:ln>
                  <a:noFill/>
                </a:ln>
                <a:solidFill>
                  <a:srgbClr val="008000"/>
                </a:solidFill>
                <a:effectLst/>
                <a:latin typeface="Times New Roman" pitchFamily="18" charset="0"/>
                <a:cs typeface="Times New Roman" pitchFamily="18" charset="0"/>
              </a:rPr>
              <a:t>range</a:t>
            </a: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a:t>
            </a:r>
            <a:r>
              <a:rPr kumimoji="0" lang="en-US" sz="2000" b="0" i="0" u="none" strike="noStrike" cap="none" normalizeH="0" baseline="0" dirty="0" err="1">
                <a:ln>
                  <a:noFill/>
                </a:ln>
                <a:solidFill>
                  <a:srgbClr val="008000"/>
                </a:solidFill>
                <a:effectLst/>
                <a:latin typeface="Times New Roman" pitchFamily="18" charset="0"/>
                <a:cs typeface="Times New Roman" pitchFamily="18" charset="0"/>
              </a:rPr>
              <a:t>int</a:t>
            </a: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a:t>
            </a:r>
            <a:r>
              <a:rPr kumimoji="0" lang="en-US" sz="2000" b="0" i="0" u="none" strike="noStrike" cap="none" normalizeH="0" baseline="0" dirty="0">
                <a:ln>
                  <a:noFill/>
                </a:ln>
                <a:solidFill>
                  <a:srgbClr val="FF4500"/>
                </a:solidFill>
                <a:effectLst/>
                <a:latin typeface="Times New Roman" pitchFamily="18" charset="0"/>
                <a:cs typeface="Times New Roman" pitchFamily="18" charset="0"/>
              </a:rPr>
              <a:t>2.0</a:t>
            </a: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a:t>
            </a:r>
            <a:r>
              <a:rPr kumimoji="0" lang="en-US" sz="2000" b="0" i="0" u="none" strike="noStrike" cap="none" normalizeH="0" baseline="0" dirty="0">
                <a:ln>
                  <a:noFill/>
                </a:ln>
                <a:solidFill>
                  <a:srgbClr val="3A3A3A"/>
                </a:solidFill>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A3A3A"/>
                </a:solidFill>
                <a:effectLst/>
                <a:latin typeface="Times New Roman" pitchFamily="18" charset="0"/>
                <a:cs typeface="Times New Roman" pitchFamily="18" charset="0"/>
              </a:rPr>
              <a:t>     </a:t>
            </a:r>
            <a:r>
              <a:rPr kumimoji="0" lang="en-US" sz="2000" b="1" i="0" u="none" strike="noStrike" cap="none" normalizeH="0" baseline="0" dirty="0">
                <a:ln>
                  <a:noFill/>
                </a:ln>
                <a:solidFill>
                  <a:srgbClr val="FF7700"/>
                </a:solidFill>
                <a:effectLst/>
                <a:latin typeface="Times New Roman" pitchFamily="18" charset="0"/>
                <a:cs typeface="Times New Roman" pitchFamily="18" charset="0"/>
              </a:rPr>
              <a:t>print</a:t>
            </a: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a:t>
            </a:r>
            <a:r>
              <a:rPr kumimoji="0" lang="en-US" sz="2000" b="0" i="0" u="none" strike="noStrike" cap="none" normalizeH="0" baseline="0" dirty="0" err="1">
                <a:ln>
                  <a:noFill/>
                </a:ln>
                <a:solidFill>
                  <a:srgbClr val="3A3A3A"/>
                </a:solidFill>
                <a:effectLst/>
                <a:latin typeface="Times New Roman" pitchFamily="18" charset="0"/>
                <a:cs typeface="Times New Roman" pitchFamily="18" charset="0"/>
              </a:rPr>
              <a:t>i</a:t>
            </a:r>
            <a:r>
              <a:rPr kumimoji="0" lang="en-US" sz="2000" b="0" i="0" u="none" strike="noStrike" cap="none" normalizeH="0" baseline="0" dirty="0">
                <a:ln>
                  <a:noFill/>
                </a:ln>
                <a:solidFill>
                  <a:srgbClr val="000000"/>
                </a:solidFill>
                <a:effectLst/>
                <a:latin typeface="Times New Roman" pitchFamily="18" charset="0"/>
                <a:cs typeface="Times New Roman" pitchFamily="18" charset="0"/>
              </a:rPr>
              <a:t>)</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5123" name="Picture 3"/>
          <p:cNvPicPr>
            <a:picLocks noChangeAspect="1" noChangeArrowheads="1"/>
          </p:cNvPicPr>
          <p:nvPr/>
        </p:nvPicPr>
        <p:blipFill>
          <a:blip r:embed="rId2" cstate="print"/>
          <a:srcRect/>
          <a:stretch>
            <a:fillRect/>
          </a:stretch>
        </p:blipFill>
        <p:spPr bwMode="auto">
          <a:xfrm>
            <a:off x="755576" y="2276872"/>
            <a:ext cx="3168352" cy="1512168"/>
          </a:xfrm>
          <a:prstGeom prst="rect">
            <a:avLst/>
          </a:prstGeom>
          <a:noFill/>
          <a:ln w="9525">
            <a:noFill/>
            <a:miter lim="800000"/>
            <a:headEnd/>
            <a:tailEnd/>
          </a:ln>
        </p:spPr>
      </p:pic>
      <p:sp>
        <p:nvSpPr>
          <p:cNvPr id="5" name="Rectangle 4"/>
          <p:cNvSpPr/>
          <p:nvPr/>
        </p:nvSpPr>
        <p:spPr>
          <a:xfrm>
            <a:off x="683568" y="4581128"/>
            <a:ext cx="7416824" cy="707886"/>
          </a:xfrm>
          <a:prstGeom prst="rect">
            <a:avLst/>
          </a:prstGeom>
        </p:spPr>
        <p:txBody>
          <a:bodyPr wrap="square">
            <a:spAutoFit/>
          </a:bodyPr>
          <a:lstStyle/>
          <a:p>
            <a:r>
              <a:rPr lang="en-IN" sz="2000" dirty="0">
                <a:latin typeface="Times New Roman" pitchFamily="18" charset="0"/>
                <a:cs typeface="Times New Roman" pitchFamily="18" charset="0"/>
              </a:rPr>
              <a:t>Answer: b</a:t>
            </a:r>
            <a:br>
              <a:rPr lang="en-IN" sz="2000" dirty="0">
                <a:latin typeface="Times New Roman" pitchFamily="18" charset="0"/>
                <a:cs typeface="Times New Roman" pitchFamily="18" charset="0"/>
              </a:rPr>
            </a:br>
            <a:r>
              <a:rPr lang="en-IN" sz="2000" b="1" dirty="0">
                <a:latin typeface="Times New Roman" pitchFamily="18" charset="0"/>
                <a:cs typeface="Times New Roman" pitchFamily="18" charset="0"/>
              </a:rPr>
              <a:t>Explanation: </a:t>
            </a:r>
            <a:r>
              <a:rPr lang="en-IN" sz="2000" dirty="0">
                <a:latin typeface="Times New Roman" pitchFamily="18" charset="0"/>
                <a:cs typeface="Times New Roman" pitchFamily="18" charset="0"/>
              </a:rPr>
              <a:t>range(</a:t>
            </a:r>
            <a:r>
              <a:rPr lang="en-IN" sz="2000" dirty="0" err="1">
                <a:latin typeface="Times New Roman" pitchFamily="18" charset="0"/>
                <a:cs typeface="Times New Roman" pitchFamily="18" charset="0"/>
              </a:rPr>
              <a:t>int</a:t>
            </a:r>
            <a:r>
              <a:rPr lang="en-IN" sz="2000" dirty="0">
                <a:latin typeface="Times New Roman" pitchFamily="18" charset="0"/>
                <a:cs typeface="Times New Roman" pitchFamily="18" charset="0"/>
              </a:rPr>
              <a:t>(2.0)) is the same as range(2).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548680"/>
            <a:ext cx="8892480" cy="6986528"/>
          </a:xfrm>
          <a:prstGeom prst="rect">
            <a:avLst/>
          </a:prstGeom>
        </p:spPr>
        <p:txBody>
          <a:bodyPr wrap="square">
            <a:spAutoFit/>
          </a:bodyPr>
          <a:lstStyle/>
          <a:p>
            <a:pPr algn="ctr"/>
            <a:r>
              <a:rPr lang="en-IN" sz="2800" b="1" dirty="0">
                <a:solidFill>
                  <a:srgbClr val="FF0000"/>
                </a:solidFill>
                <a:latin typeface="Times New Roman" pitchFamily="18" charset="0"/>
                <a:cs typeface="Times New Roman" pitchFamily="18" charset="0"/>
              </a:rPr>
              <a:t>Numbers</a:t>
            </a:r>
          </a:p>
          <a:p>
            <a:r>
              <a:rPr lang="en-IN" sz="2400" dirty="0">
                <a:latin typeface="Times New Roman" pitchFamily="18" charset="0"/>
                <a:cs typeface="Times New Roman" pitchFamily="18" charset="0"/>
              </a:rPr>
              <a:t>Number stores numeric values. </a:t>
            </a:r>
            <a:r>
              <a:rPr lang="en-IN" sz="2400" b="1" dirty="0">
                <a:solidFill>
                  <a:srgbClr val="00B050"/>
                </a:solidFill>
                <a:latin typeface="Times New Roman" pitchFamily="18" charset="0"/>
                <a:cs typeface="Times New Roman" pitchFamily="18" charset="0"/>
              </a:rPr>
              <a:t>Numeric Types:  </a:t>
            </a:r>
            <a:r>
              <a:rPr lang="en-IN" sz="2400" b="1" dirty="0" err="1">
                <a:solidFill>
                  <a:srgbClr val="00B050"/>
                </a:solidFill>
                <a:latin typeface="Times New Roman" pitchFamily="18" charset="0"/>
                <a:cs typeface="Times New Roman" pitchFamily="18" charset="0"/>
              </a:rPr>
              <a:t>int</a:t>
            </a:r>
            <a:r>
              <a:rPr lang="en-IN" sz="2400" b="1" dirty="0">
                <a:solidFill>
                  <a:srgbClr val="00B050"/>
                </a:solidFill>
                <a:latin typeface="Times New Roman" pitchFamily="18" charset="0"/>
                <a:cs typeface="Times New Roman" pitchFamily="18" charset="0"/>
              </a:rPr>
              <a:t>, float, complex</a:t>
            </a:r>
          </a:p>
          <a:p>
            <a:endParaRPr lang="en-IN" sz="2400" dirty="0">
              <a:latin typeface="Times New Roman" pitchFamily="18" charset="0"/>
              <a:cs typeface="Times New Roman" pitchFamily="18" charset="0"/>
            </a:endParaRPr>
          </a:p>
          <a:p>
            <a:r>
              <a:rPr lang="en-IN" sz="2400" b="1" dirty="0" err="1">
                <a:latin typeface="Times New Roman" pitchFamily="18" charset="0"/>
                <a:cs typeface="Times New Roman" pitchFamily="18" charset="0"/>
              </a:rPr>
              <a:t>Int</a:t>
            </a:r>
            <a:r>
              <a:rPr lang="en-IN" sz="2400" b="1" dirty="0">
                <a:latin typeface="Times New Roman" pitchFamily="18" charset="0"/>
                <a:cs typeface="Times New Roman" pitchFamily="18" charset="0"/>
              </a:rPr>
              <a:t> -</a:t>
            </a:r>
            <a:r>
              <a:rPr lang="en-IN" sz="2400" dirty="0">
                <a:latin typeface="Times New Roman" pitchFamily="18" charset="0"/>
                <a:cs typeface="Times New Roman" pitchFamily="18" charset="0"/>
              </a:rPr>
              <a:t> Integer value can be any length such as integers 10, 2, 29, -20, -150 etc. Python has no restriction on the length of an integer. Its value belongs to </a:t>
            </a:r>
            <a:r>
              <a:rPr lang="en-IN" sz="2400" b="1" dirty="0" err="1">
                <a:latin typeface="Times New Roman" pitchFamily="18" charset="0"/>
                <a:cs typeface="Times New Roman" pitchFamily="18" charset="0"/>
              </a:rPr>
              <a:t>int</a:t>
            </a:r>
            <a:endParaRPr lang="en-IN" sz="2400" b="1"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r>
              <a:rPr lang="en-IN" sz="2400" b="1" dirty="0">
                <a:latin typeface="Times New Roman" pitchFamily="18" charset="0"/>
                <a:cs typeface="Times New Roman" pitchFamily="18" charset="0"/>
              </a:rPr>
              <a:t>Float -</a:t>
            </a:r>
            <a:r>
              <a:rPr lang="en-IN" sz="2400" dirty="0">
                <a:latin typeface="Times New Roman" pitchFamily="18" charset="0"/>
                <a:cs typeface="Times New Roman" pitchFamily="18" charset="0"/>
              </a:rPr>
              <a:t> Float is used to store floating-point numbers like 1.9, 9.902, 15.2, etc. It is accurate </a:t>
            </a:r>
            <a:r>
              <a:rPr lang="en-IN" sz="2400" dirty="0" err="1">
                <a:latin typeface="Times New Roman" pitchFamily="18" charset="0"/>
                <a:cs typeface="Times New Roman" pitchFamily="18" charset="0"/>
              </a:rPr>
              <a:t>upto</a:t>
            </a:r>
            <a:r>
              <a:rPr lang="en-IN" sz="2400" dirty="0">
                <a:latin typeface="Times New Roman" pitchFamily="18" charset="0"/>
                <a:cs typeface="Times New Roman" pitchFamily="18" charset="0"/>
              </a:rPr>
              <a:t> 15 decimal points.</a:t>
            </a:r>
          </a:p>
          <a:p>
            <a:endParaRPr lang="en-IN" sz="2400" dirty="0">
              <a:latin typeface="Times New Roman" pitchFamily="18" charset="0"/>
              <a:cs typeface="Times New Roman" pitchFamily="18" charset="0"/>
            </a:endParaRPr>
          </a:p>
          <a:p>
            <a:r>
              <a:rPr lang="en-IN" sz="2400" b="1" dirty="0">
                <a:latin typeface="Times New Roman" pitchFamily="18" charset="0"/>
                <a:cs typeface="Times New Roman" pitchFamily="18" charset="0"/>
              </a:rPr>
              <a:t>complex -</a:t>
            </a:r>
            <a:r>
              <a:rPr lang="en-IN" sz="2400" dirty="0">
                <a:latin typeface="Times New Roman" pitchFamily="18" charset="0"/>
                <a:cs typeface="Times New Roman" pitchFamily="18" charset="0"/>
              </a:rPr>
              <a:t> A complex number contains an ordered pair, i.e., x + </a:t>
            </a:r>
            <a:r>
              <a:rPr lang="en-IN" sz="2400" dirty="0" err="1">
                <a:latin typeface="Times New Roman" pitchFamily="18" charset="0"/>
                <a:cs typeface="Times New Roman" pitchFamily="18" charset="0"/>
              </a:rPr>
              <a:t>iy</a:t>
            </a:r>
            <a:r>
              <a:rPr lang="en-IN" sz="2400" dirty="0">
                <a:latin typeface="Times New Roman" pitchFamily="18" charset="0"/>
                <a:cs typeface="Times New Roman" pitchFamily="18" charset="0"/>
              </a:rPr>
              <a:t> where x and y denote the real and imaginary parts, respectively. The complex numbers like 2.14j, 2.0 + 2.3j, etc.</a:t>
            </a: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Python creates Number objects when a number is assigned to a variable</a:t>
            </a:r>
            <a:r>
              <a:rPr lang="en-IN" dirty="0">
                <a:latin typeface="Times New Roman" pitchFamily="18" charset="0"/>
                <a:cs typeface="Times New Roman" pitchFamily="18" charset="0"/>
              </a:rPr>
              <a:t>.</a:t>
            </a:r>
          </a:p>
          <a:p>
            <a:endParaRPr lang="en-IN" dirty="0">
              <a:latin typeface="Times New Roman" pitchFamily="18" charset="0"/>
              <a:cs typeface="Times New Roman" pitchFamily="18" charset="0"/>
            </a:endParaRPr>
          </a:p>
          <a:p>
            <a:endParaRPr lang="en-IN" sz="2400" dirty="0"/>
          </a:p>
          <a:p>
            <a:endParaRPr lang="en-IN"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1052736"/>
            <a:ext cx="3024336" cy="4524315"/>
          </a:xfrm>
          <a:prstGeom prst="rect">
            <a:avLst/>
          </a:prstGeom>
        </p:spPr>
        <p:txBody>
          <a:bodyPr wrap="square">
            <a:spAutoFit/>
          </a:bodyPr>
          <a:lstStyle/>
          <a:p>
            <a:r>
              <a:rPr lang="en-IN" b="1" dirty="0">
                <a:latin typeface="Times New Roman" pitchFamily="18" charset="0"/>
                <a:cs typeface="Times New Roman" pitchFamily="18" charset="0"/>
              </a:rPr>
              <a:t>Python Script</a:t>
            </a:r>
          </a:p>
          <a:p>
            <a:r>
              <a:rPr lang="en-IN" dirty="0"/>
              <a:t>a = 5  </a:t>
            </a:r>
          </a:p>
          <a:p>
            <a:r>
              <a:rPr lang="en-IN" dirty="0"/>
              <a:t>print(a)</a:t>
            </a:r>
          </a:p>
          <a:p>
            <a:r>
              <a:rPr lang="en-IN" dirty="0"/>
              <a:t>print("The type of a", type(a))  </a:t>
            </a:r>
          </a:p>
          <a:p>
            <a:r>
              <a:rPr lang="en-IN" dirty="0"/>
              <a:t>  </a:t>
            </a:r>
          </a:p>
          <a:p>
            <a:r>
              <a:rPr lang="en-IN" dirty="0"/>
              <a:t>b = 40.5  </a:t>
            </a:r>
          </a:p>
          <a:p>
            <a:r>
              <a:rPr lang="en-IN" dirty="0"/>
              <a:t>print(b)</a:t>
            </a:r>
          </a:p>
          <a:p>
            <a:r>
              <a:rPr lang="en-IN" dirty="0"/>
              <a:t>print("The type of b", type(b))  </a:t>
            </a:r>
          </a:p>
          <a:p>
            <a:r>
              <a:rPr lang="en-IN" dirty="0"/>
              <a:t>  </a:t>
            </a:r>
          </a:p>
          <a:p>
            <a:r>
              <a:rPr lang="en-IN" dirty="0"/>
              <a:t>c = 1+3j  </a:t>
            </a:r>
          </a:p>
          <a:p>
            <a:r>
              <a:rPr lang="en-IN" dirty="0"/>
              <a:t>print(c)</a:t>
            </a:r>
          </a:p>
          <a:p>
            <a:r>
              <a:rPr lang="en-IN" dirty="0"/>
              <a:t>print("The type of c", type(c))  </a:t>
            </a:r>
          </a:p>
          <a:p>
            <a:endParaRPr lang="en-IN" dirty="0"/>
          </a:p>
        </p:txBody>
      </p:sp>
      <p:sp>
        <p:nvSpPr>
          <p:cNvPr id="3" name="Rectangle 2"/>
          <p:cNvSpPr/>
          <p:nvPr/>
        </p:nvSpPr>
        <p:spPr>
          <a:xfrm>
            <a:off x="3166597" y="260648"/>
            <a:ext cx="1601722" cy="523220"/>
          </a:xfrm>
          <a:prstGeom prst="rect">
            <a:avLst/>
          </a:prstGeom>
        </p:spPr>
        <p:txBody>
          <a:bodyPr wrap="none">
            <a:spAutoFit/>
          </a:bodyPr>
          <a:lstStyle/>
          <a:p>
            <a:pPr algn="ctr"/>
            <a:r>
              <a:rPr lang="en-IN" sz="2800" b="1" dirty="0">
                <a:solidFill>
                  <a:srgbClr val="FF0000"/>
                </a:solidFill>
                <a:latin typeface="Times New Roman" pitchFamily="18" charset="0"/>
                <a:cs typeface="Times New Roman" pitchFamily="18" charset="0"/>
              </a:rPr>
              <a:t>Numbers</a:t>
            </a:r>
          </a:p>
        </p:txBody>
      </p:sp>
      <p:sp>
        <p:nvSpPr>
          <p:cNvPr id="4" name="Rectangle 3"/>
          <p:cNvSpPr/>
          <p:nvPr/>
        </p:nvSpPr>
        <p:spPr>
          <a:xfrm>
            <a:off x="5148064" y="1556792"/>
            <a:ext cx="3456384" cy="2031325"/>
          </a:xfrm>
          <a:prstGeom prst="rect">
            <a:avLst/>
          </a:prstGeom>
        </p:spPr>
        <p:txBody>
          <a:bodyPr wrap="square">
            <a:spAutoFit/>
          </a:bodyPr>
          <a:lstStyle/>
          <a:p>
            <a:r>
              <a:rPr lang="en-IN" b="1" dirty="0"/>
              <a:t>OUTPUT</a:t>
            </a:r>
          </a:p>
          <a:p>
            <a:r>
              <a:rPr lang="en-IN" dirty="0"/>
              <a:t>5</a:t>
            </a:r>
          </a:p>
          <a:p>
            <a:r>
              <a:rPr lang="en-IN" dirty="0"/>
              <a:t>The type of a &lt;class '</a:t>
            </a:r>
            <a:r>
              <a:rPr lang="en-IN" dirty="0" err="1"/>
              <a:t>int</a:t>
            </a:r>
            <a:r>
              <a:rPr lang="en-IN" dirty="0"/>
              <a:t>'&gt;</a:t>
            </a:r>
          </a:p>
          <a:p>
            <a:r>
              <a:rPr lang="en-IN" dirty="0"/>
              <a:t>40.5</a:t>
            </a:r>
          </a:p>
          <a:p>
            <a:r>
              <a:rPr lang="en-IN" dirty="0"/>
              <a:t>The type of b &lt;class 'float'&gt;</a:t>
            </a:r>
          </a:p>
          <a:p>
            <a:r>
              <a:rPr lang="en-IN" dirty="0"/>
              <a:t>(1+3j)</a:t>
            </a:r>
          </a:p>
          <a:p>
            <a:r>
              <a:rPr lang="en-IN" dirty="0"/>
              <a:t>The type of c &lt;class 'complex'&gt;</a:t>
            </a:r>
          </a:p>
        </p:txBody>
      </p:sp>
      <p:sp>
        <p:nvSpPr>
          <p:cNvPr id="5" name="Rectangle 4"/>
          <p:cNvSpPr/>
          <p:nvPr/>
        </p:nvSpPr>
        <p:spPr>
          <a:xfrm>
            <a:off x="5076056" y="1340768"/>
            <a:ext cx="3384376" cy="2808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611560" y="980728"/>
            <a:ext cx="3672408" cy="46085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51519" y="1340768"/>
          <a:ext cx="8280921" cy="3707296"/>
        </p:xfrm>
        <a:graphic>
          <a:graphicData uri="http://schemas.openxmlformats.org/drawingml/2006/table">
            <a:tbl>
              <a:tblPr/>
              <a:tblGrid>
                <a:gridCol w="2760307">
                  <a:extLst>
                    <a:ext uri="{9D8B030D-6E8A-4147-A177-3AD203B41FA5}">
                      <a16:colId xmlns:a16="http://schemas.microsoft.com/office/drawing/2014/main" val="20000"/>
                    </a:ext>
                  </a:extLst>
                </a:gridCol>
                <a:gridCol w="2760307">
                  <a:extLst>
                    <a:ext uri="{9D8B030D-6E8A-4147-A177-3AD203B41FA5}">
                      <a16:colId xmlns:a16="http://schemas.microsoft.com/office/drawing/2014/main" val="20001"/>
                    </a:ext>
                  </a:extLst>
                </a:gridCol>
                <a:gridCol w="2760307">
                  <a:extLst>
                    <a:ext uri="{9D8B030D-6E8A-4147-A177-3AD203B41FA5}">
                      <a16:colId xmlns:a16="http://schemas.microsoft.com/office/drawing/2014/main" val="20002"/>
                    </a:ext>
                  </a:extLst>
                </a:gridCol>
              </a:tblGrid>
              <a:tr h="339256">
                <a:tc>
                  <a:txBody>
                    <a:bodyPr/>
                    <a:lstStyle/>
                    <a:p>
                      <a:pPr algn="l" fontAlgn="b"/>
                      <a:r>
                        <a:rPr lang="en-IN" sz="1700"/>
                        <a:t>Prefix</a:t>
                      </a:r>
                    </a:p>
                  </a:txBody>
                  <a:tcPr marL="84814" marR="84814" marT="42407" marB="42407"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b"/>
                      <a:r>
                        <a:rPr lang="en-IN" sz="1700"/>
                        <a:t>Interpretation</a:t>
                      </a:r>
                    </a:p>
                  </a:txBody>
                  <a:tcPr marL="84814" marR="84814" marT="42407" marB="42407"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b"/>
                      <a:r>
                        <a:rPr lang="en-IN" sz="1700"/>
                        <a:t>Base</a:t>
                      </a:r>
                    </a:p>
                  </a:txBody>
                  <a:tcPr marL="84814" marR="84814" marT="42407" marB="42407"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102581">
                <a:tc>
                  <a:txBody>
                    <a:bodyPr/>
                    <a:lstStyle/>
                    <a:p>
                      <a:pPr fontAlgn="t"/>
                      <a:r>
                        <a:rPr lang="en-IN" sz="1700" dirty="0"/>
                        <a:t>0b (zero + lowercase letter 'b')</a:t>
                      </a:r>
                      <a:br>
                        <a:rPr lang="en-IN" sz="1700" dirty="0"/>
                      </a:br>
                      <a:r>
                        <a:rPr lang="en-IN" sz="1700" dirty="0"/>
                        <a:t>0B (zero + uppercase letter 'B')</a:t>
                      </a:r>
                    </a:p>
                  </a:txBody>
                  <a:tcPr marL="84814" marR="84814" marT="42407" marB="42407">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700"/>
                        <a:t>Binary</a:t>
                      </a:r>
                    </a:p>
                  </a:txBody>
                  <a:tcPr marL="84814" marR="84814" marT="42407" marB="42407">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700"/>
                        <a:t>2</a:t>
                      </a:r>
                    </a:p>
                  </a:txBody>
                  <a:tcPr marL="84814" marR="84814" marT="42407" marB="42407">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102581">
                <a:tc>
                  <a:txBody>
                    <a:bodyPr/>
                    <a:lstStyle/>
                    <a:p>
                      <a:pPr fontAlgn="t"/>
                      <a:r>
                        <a:rPr lang="en-IN" sz="1700"/>
                        <a:t>0o (zero + lowercase letter 'o')</a:t>
                      </a:r>
                      <a:br>
                        <a:rPr lang="en-IN" sz="1700"/>
                      </a:br>
                      <a:r>
                        <a:rPr lang="en-IN" sz="1700"/>
                        <a:t>0O (zero + uppercase letter 'O')</a:t>
                      </a:r>
                    </a:p>
                  </a:txBody>
                  <a:tcPr marL="84814" marR="84814" marT="42407" marB="42407">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700"/>
                        <a:t>Octal</a:t>
                      </a:r>
                    </a:p>
                  </a:txBody>
                  <a:tcPr marL="84814" marR="84814" marT="42407" marB="42407">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IN" sz="1700"/>
                        <a:t>8</a:t>
                      </a:r>
                    </a:p>
                  </a:txBody>
                  <a:tcPr marL="84814" marR="84814" marT="42407" marB="42407">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102581">
                <a:tc>
                  <a:txBody>
                    <a:bodyPr/>
                    <a:lstStyle/>
                    <a:p>
                      <a:pPr fontAlgn="t"/>
                      <a:r>
                        <a:rPr lang="en-IN" sz="1700"/>
                        <a:t>0x (zero + lowercase letter 'x')</a:t>
                      </a:r>
                      <a:br>
                        <a:rPr lang="en-IN" sz="1700"/>
                      </a:br>
                      <a:r>
                        <a:rPr lang="en-IN" sz="1700"/>
                        <a:t>0X (zero + uppercase letter 'X')</a:t>
                      </a:r>
                    </a:p>
                  </a:txBody>
                  <a:tcPr marL="84814" marR="84814" marT="42407" marB="42407">
                    <a:lnL>
                      <a:noFill/>
                    </a:lnL>
                    <a:lnR>
                      <a:noFill/>
                    </a:lnR>
                    <a:lnT w="9525" cap="flat" cmpd="sng" algn="ctr">
                      <a:solidFill>
                        <a:srgbClr val="DEE2E6"/>
                      </a:solidFill>
                      <a:prstDash val="solid"/>
                      <a:round/>
                      <a:headEnd type="none" w="med" len="med"/>
                      <a:tailEnd type="none" w="med" len="med"/>
                    </a:lnT>
                    <a:lnB>
                      <a:noFill/>
                    </a:lnB>
                    <a:solidFill>
                      <a:srgbClr val="FFFFFF"/>
                    </a:solidFill>
                  </a:tcPr>
                </a:tc>
                <a:tc>
                  <a:txBody>
                    <a:bodyPr/>
                    <a:lstStyle/>
                    <a:p>
                      <a:pPr fontAlgn="t"/>
                      <a:r>
                        <a:rPr lang="en-IN" sz="1700"/>
                        <a:t>Hexadecimal</a:t>
                      </a:r>
                    </a:p>
                  </a:txBody>
                  <a:tcPr marL="84814" marR="84814" marT="42407" marB="42407">
                    <a:lnL>
                      <a:noFill/>
                    </a:lnL>
                    <a:lnR>
                      <a:noFill/>
                    </a:lnR>
                    <a:lnT w="9525" cap="flat" cmpd="sng" algn="ctr">
                      <a:solidFill>
                        <a:srgbClr val="DEE2E6"/>
                      </a:solidFill>
                      <a:prstDash val="solid"/>
                      <a:round/>
                      <a:headEnd type="none" w="med" len="med"/>
                      <a:tailEnd type="none" w="med" len="med"/>
                    </a:lnT>
                    <a:lnB>
                      <a:noFill/>
                    </a:lnB>
                    <a:solidFill>
                      <a:srgbClr val="FFFFFF"/>
                    </a:solidFill>
                  </a:tcPr>
                </a:tc>
                <a:tc>
                  <a:txBody>
                    <a:bodyPr/>
                    <a:lstStyle/>
                    <a:p>
                      <a:pPr fontAlgn="t"/>
                      <a:r>
                        <a:rPr lang="en-IN" sz="1700" dirty="0"/>
                        <a:t>16</a:t>
                      </a:r>
                    </a:p>
                  </a:txBody>
                  <a:tcPr marL="84814" marR="84814" marT="42407" marB="42407">
                    <a:lnL>
                      <a:noFill/>
                    </a:lnL>
                    <a:lnR>
                      <a:noFill/>
                    </a:lnR>
                    <a:lnT w="9525" cap="flat" cmpd="sng" algn="ctr">
                      <a:solidFill>
                        <a:srgbClr val="DEE2E6"/>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3"/>
                  </a:ext>
                </a:extLst>
              </a:tr>
            </a:tbl>
          </a:graphicData>
        </a:graphic>
      </p:graphicFrame>
      <p:sp>
        <p:nvSpPr>
          <p:cNvPr id="3" name="Rectangle 2"/>
          <p:cNvSpPr/>
          <p:nvPr/>
        </p:nvSpPr>
        <p:spPr>
          <a:xfrm>
            <a:off x="3707904" y="260648"/>
            <a:ext cx="1601722" cy="523220"/>
          </a:xfrm>
          <a:prstGeom prst="rect">
            <a:avLst/>
          </a:prstGeom>
        </p:spPr>
        <p:txBody>
          <a:bodyPr wrap="none">
            <a:spAutoFit/>
          </a:bodyPr>
          <a:lstStyle/>
          <a:p>
            <a:pPr algn="ctr"/>
            <a:r>
              <a:rPr lang="en-IN" sz="2800" b="1" dirty="0">
                <a:solidFill>
                  <a:srgbClr val="FF0000"/>
                </a:solidFill>
                <a:latin typeface="Times New Roman" pitchFamily="18" charset="0"/>
                <a:cs typeface="Times New Roman" pitchFamily="18" charset="0"/>
              </a:rPr>
              <a:t>Numbers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2074</TotalTime>
  <Words>1153</Words>
  <Application>Microsoft Office PowerPoint</Application>
  <PresentationFormat>On-screen Show (4:3)</PresentationFormat>
  <Paragraphs>463</Paragraphs>
  <Slides>66</Slides>
  <Notes>0</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Python Datatypes, variables, Input output statements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Datatypes, variables, Input output statements</dc:title>
  <dc:creator>hp</dc:creator>
  <cp:lastModifiedBy>m_suchithra@cb.amrita.edu</cp:lastModifiedBy>
  <cp:revision>34</cp:revision>
  <dcterms:created xsi:type="dcterms:W3CDTF">2020-10-05T02:48:35Z</dcterms:created>
  <dcterms:modified xsi:type="dcterms:W3CDTF">2023-10-30T08:53:44Z</dcterms:modified>
</cp:coreProperties>
</file>