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83" r:id="rId6"/>
    <p:sldId id="411" r:id="rId7"/>
    <p:sldId id="391" r:id="rId8"/>
    <p:sldId id="408" r:id="rId9"/>
    <p:sldId id="428" r:id="rId10"/>
    <p:sldId id="422" r:id="rId11"/>
    <p:sldId id="421" r:id="rId12"/>
    <p:sldId id="424" r:id="rId13"/>
    <p:sldId id="412" r:id="rId14"/>
    <p:sldId id="425" r:id="rId15"/>
    <p:sldId id="420" r:id="rId16"/>
    <p:sldId id="423" r:id="rId17"/>
    <p:sldId id="415" r:id="rId18"/>
    <p:sldId id="426" r:id="rId19"/>
    <p:sldId id="419" r:id="rId20"/>
    <p:sldId id="427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70137-1D96-4BAB-AFAA-C5F6B1FD1898}" v="4" dt="2024-12-11T18:26:01.43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6327" autoAdjust="0"/>
  </p:normalViewPr>
  <p:slideViewPr>
    <p:cSldViewPr snapToGrid="0">
      <p:cViewPr varScale="1">
        <p:scale>
          <a:sx n="77" d="100"/>
          <a:sy n="77" d="100"/>
        </p:scale>
        <p:origin x="3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BBEBD-D83B-4EB8-B067-D6BD0B3548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C514-2E64-F7ED-704E-C3D98ADA1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22448-AF01-AE1C-F798-E8F07A47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830F-A281-D4A5-E586-BD6C7AB0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947E-189A-4534-83D8-2DD5A647F82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77AB-3F72-B98E-8831-3E6A01B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CCB9-BD67-BBBA-B625-48C543E6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F96F-ACF8-4865-884E-F977A0CF96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A66-140A-E050-4AF6-542F6E78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829"/>
            <a:ext cx="9144000" cy="80624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BALLARI INSTITUTE OF TECHNOLOGY AND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EF607-E81D-846F-924E-DB69AA28C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15" y="1291634"/>
            <a:ext cx="10087897" cy="543639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Institute under VTU, Ballari-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Road,Allipur,Ballari-583104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 ,India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CSE-ARTIFICIAL INTELLIGENCE</a:t>
            </a:r>
          </a:p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“Streaming Website/Video library using Web Technologies”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RAHUL	3BR22CA028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REVATHI K	3BR22CA043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SAITEJA	3BR22CA055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Yeresime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Suresh						          Prema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                                                                              Assistant Professor ,  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Dept. of CSE-AI                                                                                     Dept. of CSE-AI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52482-08F5-5B6B-8C34-9533E51E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061"/>
            <a:ext cx="2605548" cy="1302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1C57C-ADD6-3BE4-3134-6F7C2FF93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258" y="129970"/>
            <a:ext cx="1710741" cy="12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A5A1-C18C-2931-87E8-4508906D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733608-8C4D-C6B0-FEEE-E229D9ED3E3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07" y="1909769"/>
            <a:ext cx="4925060" cy="4857517"/>
          </a:xfrm>
        </p:spPr>
      </p:pic>
    </p:spTree>
    <p:extLst>
      <p:ext uri="{BB962C8B-B14F-4D97-AF65-F5344CB8AC3E}">
        <p14:creationId xmlns:p14="http://schemas.microsoft.com/office/powerpoint/2010/main" val="98397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A156A-462E-960B-FAE7-36EBEBF8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7EFE-93D5-DF50-CADB-048DCA5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DIAGRAM(ADMIN)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50CE0-BF85-5011-53C8-535540B19F4D}"/>
              </a:ext>
            </a:extLst>
          </p:cNvPr>
          <p:cNvSpPr txBox="1"/>
          <p:nvPr/>
        </p:nvSpPr>
        <p:spPr>
          <a:xfrm>
            <a:off x="1483567" y="39841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3572B87-E9C9-3455-6C07-664265F7B2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8" y="1783081"/>
            <a:ext cx="4339243" cy="4972044"/>
          </a:xfrm>
        </p:spPr>
      </p:pic>
    </p:spTree>
    <p:extLst>
      <p:ext uri="{BB962C8B-B14F-4D97-AF65-F5344CB8AC3E}">
        <p14:creationId xmlns:p14="http://schemas.microsoft.com/office/powerpoint/2010/main" val="26722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8AEB8-BA6A-F5F6-A2A2-1FF3F36B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4353-BC9F-207D-9D53-FA2FFF7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DIAGRAM(USER)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E545D-5D82-09BE-912F-64E7150FE74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68" y="2070198"/>
            <a:ext cx="5069630" cy="4326466"/>
          </a:xfrm>
        </p:spPr>
      </p:pic>
    </p:spTree>
    <p:extLst>
      <p:ext uri="{BB962C8B-B14F-4D97-AF65-F5344CB8AC3E}">
        <p14:creationId xmlns:p14="http://schemas.microsoft.com/office/powerpoint/2010/main" val="421944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531-25B4-FAEE-E029-B5D133CD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1D7E-4379-5DAB-DAFE-DC01022CB5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15" y="1953491"/>
            <a:ext cx="6690049" cy="4729942"/>
          </a:xfrm>
        </p:spPr>
      </p:pic>
    </p:spTree>
    <p:extLst>
      <p:ext uri="{BB962C8B-B14F-4D97-AF65-F5344CB8AC3E}">
        <p14:creationId xmlns:p14="http://schemas.microsoft.com/office/powerpoint/2010/main" val="29016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CB87-5F6B-6B5B-99FC-2B69CFF7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503F-F179-A55A-6F71-E88C3A9E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DIAGRAM(USER)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1093-675E-9BBF-B662-783C6EC166E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792515" y="1862051"/>
            <a:ext cx="8068615" cy="48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27AF6-3673-A53C-D9E5-3AB583D0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7162-3D66-F8FE-771B-1790E735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DIAGRAM(ADMIN)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951FF6-17A1-5852-7435-2094BB8E7D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92" y="1783080"/>
            <a:ext cx="7293628" cy="4972045"/>
          </a:xfrm>
        </p:spPr>
      </p:pic>
    </p:spTree>
    <p:extLst>
      <p:ext uri="{BB962C8B-B14F-4D97-AF65-F5344CB8AC3E}">
        <p14:creationId xmlns:p14="http://schemas.microsoft.com/office/powerpoint/2010/main" val="65643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207B-B56E-0092-09B5-96D798F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7E01-ED7B-04A9-0EF6-D2C8CF5E23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" y="2387158"/>
            <a:ext cx="5746750" cy="359747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700" dirty="0"/>
              <a:t>In conclusion, this project develops an ad-free, </a:t>
            </a:r>
            <a:r>
              <a:rPr lang="en-US" sz="1700" dirty="0" err="1"/>
              <a:t>subsricption</a:t>
            </a:r>
            <a:r>
              <a:rPr lang="en-US" sz="1700" dirty="0"/>
              <a:t>-free streaming platform by offering entertainment and educational content. By integrating personalized recommendations and secure technologies, it ensures a seamless, high quality user experience. Catering to diverse audiences, it aims to reshape streaming with accessible and inclusive content.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8169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5825C-4F8C-BE6F-1BB8-96EDB82DE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6A9-D07D-15AB-9B9F-6BF2DB5D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901E0-973C-F4A8-B628-94C99BBB6B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25485" y="2212265"/>
            <a:ext cx="7810500" cy="3699328"/>
          </a:xfrm>
        </p:spPr>
        <p:txBody>
          <a:bodyPr/>
          <a:lstStyle/>
          <a:p>
            <a:r>
              <a:rPr lang="en-US" sz="1600" dirty="0"/>
              <a:t>[1]Malik, Aisha (March 9, 2022). "Amazon suspends access to Prime Video in Russia, halts shipments to the country". TechCrunch. Retrieved March 13, 2022. </a:t>
            </a:r>
          </a:p>
          <a:p>
            <a:r>
              <a:rPr lang="en-IN" sz="1600" dirty="0"/>
              <a:t>[2] </a:t>
            </a:r>
            <a:r>
              <a:rPr lang="en-IN" sz="1600" dirty="0" err="1"/>
              <a:t>Sandvine</a:t>
            </a:r>
            <a:r>
              <a:rPr lang="en-IN" sz="1600" dirty="0"/>
              <a:t> Intelligent Broadband Networks. (2012). Global internet phenomena report: 2H 2017.</a:t>
            </a:r>
          </a:p>
          <a:p>
            <a:r>
              <a:rPr lang="en-US" sz="1600" dirty="0"/>
              <a:t>[3] Chen, Y. N. K. (2019), “Competitions between OTT TV platforms and traditional television in Taiwan</a:t>
            </a:r>
          </a:p>
          <a:p>
            <a:r>
              <a:rPr lang="en-US" sz="1600" dirty="0"/>
              <a:t>[4] G. </a:t>
            </a:r>
            <a:r>
              <a:rPr lang="en-US" sz="1600" dirty="0" err="1"/>
              <a:t>Adomavicius</a:t>
            </a:r>
            <a:r>
              <a:rPr lang="en-US" sz="1600" dirty="0"/>
              <a:t> and A. </a:t>
            </a:r>
            <a:r>
              <a:rPr lang="en-US" sz="1600" dirty="0" err="1"/>
              <a:t>Tuzhilin</a:t>
            </a:r>
            <a:r>
              <a:rPr lang="en-US" sz="1600" dirty="0"/>
              <a:t>, Toward the next generation of rec </a:t>
            </a:r>
            <a:r>
              <a:rPr lang="en-US" sz="1600" dirty="0" err="1"/>
              <a:t>ommender</a:t>
            </a:r>
            <a:r>
              <a:rPr lang="en-US" sz="1600" dirty="0"/>
              <a:t> systems: A survey of the state-of-the-art and possible </a:t>
            </a:r>
            <a:r>
              <a:rPr lang="en-US" sz="1600" dirty="0" err="1"/>
              <a:t>exten</a:t>
            </a:r>
            <a:r>
              <a:rPr lang="en-US" sz="1600" dirty="0"/>
              <a:t> </a:t>
            </a:r>
            <a:r>
              <a:rPr lang="en-US" sz="1600" dirty="0" err="1"/>
              <a:t>sions</a:t>
            </a:r>
            <a:r>
              <a:rPr lang="en-US" sz="1600" dirty="0"/>
              <a:t>, IEEE Trans. </a:t>
            </a:r>
            <a:r>
              <a:rPr lang="en-US" sz="1600" dirty="0" err="1"/>
              <a:t>Knowl</a:t>
            </a:r>
            <a:r>
              <a:rPr lang="en-US" sz="1600" dirty="0"/>
              <a:t>. Data Eng., vol. 17, no. 6, pp. 734749,</a:t>
            </a:r>
          </a:p>
          <a:p>
            <a:r>
              <a:rPr lang="en-US" sz="1600" dirty="0"/>
              <a:t>[5]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Neue Regular"/>
              </a:rPr>
              <a:t> Paul Covington, Jay Adams and Emre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Neue Regular"/>
              </a:rPr>
              <a:t>Sargin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Neue Regular"/>
              </a:rPr>
              <a:t>, "Deep neural networks for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Neue Regular"/>
              </a:rPr>
              <a:t>youtube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Neue Regular"/>
              </a:rPr>
              <a:t> recommendations",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HelveticaNeue Regular"/>
              </a:rPr>
              <a:t>Proceedings of the 10th ACM conference on recommender systems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Neue Regular"/>
              </a:rPr>
              <a:t>, 2016.</a:t>
            </a: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8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1158" y="1982658"/>
            <a:ext cx="6788150" cy="3709987"/>
          </a:xfrm>
        </p:spPr>
        <p:txBody>
          <a:bodyPr tIns="457200"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ABSTRACT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LITERATURE SURVEY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PROPOSED ARCHITECTURE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UML DIAGRAMS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US" sz="8000" b="0" dirty="0">
                <a:solidFill>
                  <a:schemeClr val="bg1"/>
                </a:solidFill>
              </a:rPr>
              <a:t>REFERENCES</a:t>
            </a:r>
          </a:p>
          <a:p>
            <a:pPr marL="402336" lvl="1" indent="0">
              <a:buNone/>
            </a:pPr>
            <a:r>
              <a:rPr lang="en-US" sz="3500" dirty="0"/>
              <a:t>		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3F65-B583-E1E1-3F04-CAC4DB2D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94E4-8CCE-8B5F-BC2A-097815BBBA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43865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0" dirty="0">
                <a:solidFill>
                  <a:schemeClr val="bg1"/>
                </a:solidFill>
              </a:rPr>
              <a:t>The rise of streaming technology has transformed entertainment with on-demand viewing through internet-connected devices. This project focuses on creating an ad-free, subscription-free streaming platform offering entertainment (movies, shows) and educational content (lectures, courses). It ensures a high-quality, user-centric experience with personalized recommendations and secure content delivery using DRM. The platform aims to serve movie lovers, students, and professionals alike.</a:t>
            </a:r>
            <a:endParaRPr lang="en-IN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9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1800" dirty="0"/>
              <a:t>Streaming technologies have transformed content consumption with on-demand access to movies, shows, and educational videos. Platforms like Netflix use adaptive streaming and CDNs for smooth playback, while DRM prevents piracy. This project develops an ad-free, subscription-free platform with personalized recommendations, catering to movie lovers, students, and professionals. It combines modern technology with an engaging user experience.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D00704-9ABA-82CF-B151-1596EAF05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73663"/>
              </p:ext>
            </p:extLst>
          </p:nvPr>
        </p:nvGraphicFramePr>
        <p:xfrm>
          <a:off x="594360" y="2231757"/>
          <a:ext cx="9972119" cy="453863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7830">
                  <a:extLst>
                    <a:ext uri="{9D8B030D-6E8A-4147-A177-3AD203B41FA5}">
                      <a16:colId xmlns:a16="http://schemas.microsoft.com/office/drawing/2014/main" val="3032784276"/>
                    </a:ext>
                  </a:extLst>
                </a:gridCol>
                <a:gridCol w="1912030">
                  <a:extLst>
                    <a:ext uri="{9D8B030D-6E8A-4147-A177-3AD203B41FA5}">
                      <a16:colId xmlns:a16="http://schemas.microsoft.com/office/drawing/2014/main" val="1722092684"/>
                    </a:ext>
                  </a:extLst>
                </a:gridCol>
                <a:gridCol w="2034399">
                  <a:extLst>
                    <a:ext uri="{9D8B030D-6E8A-4147-A177-3AD203B41FA5}">
                      <a16:colId xmlns:a16="http://schemas.microsoft.com/office/drawing/2014/main" val="653868768"/>
                    </a:ext>
                  </a:extLst>
                </a:gridCol>
                <a:gridCol w="3117930">
                  <a:extLst>
                    <a:ext uri="{9D8B030D-6E8A-4147-A177-3AD203B41FA5}">
                      <a16:colId xmlns:a16="http://schemas.microsoft.com/office/drawing/2014/main" val="2893917178"/>
                    </a:ext>
                  </a:extLst>
                </a:gridCol>
                <a:gridCol w="1999930">
                  <a:extLst>
                    <a:ext uri="{9D8B030D-6E8A-4147-A177-3AD203B41FA5}">
                      <a16:colId xmlns:a16="http://schemas.microsoft.com/office/drawing/2014/main" val="2232169059"/>
                    </a:ext>
                  </a:extLst>
                </a:gridCol>
              </a:tblGrid>
              <a:tr h="972471">
                <a:tc>
                  <a:txBody>
                    <a:bodyPr/>
                    <a:lstStyle/>
                    <a:p>
                      <a:r>
                        <a:rPr lang="en-US" sz="2600" dirty="0" err="1"/>
                        <a:t>Sl.No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Title of paper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Author Name</a:t>
                      </a:r>
                    </a:p>
                    <a:p>
                      <a:r>
                        <a:rPr lang="en-US" sz="2600" dirty="0"/>
                        <a:t>&amp; Year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Methodology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Limitations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37941"/>
                  </a:ext>
                </a:extLst>
              </a:tr>
              <a:tr h="115851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Online video Streaming application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Dr.R.Chithra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et al</a:t>
                      </a:r>
                      <a:r>
                        <a:rPr lang="en-US" dirty="0"/>
                        <a:t>.,2024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Transcoding for Device and Network Optimization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US" dirty="0"/>
                        <a:t>Content Delivery and Streaming Strategy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Accessibility and Device Compatibility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58125"/>
                  </a:ext>
                </a:extLst>
              </a:tr>
              <a:tr h="1158514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of Experience for video streaming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Md. Faisal Murad Hossain </a:t>
                      </a:r>
                      <a:r>
                        <a:rPr lang="en-IN" i="1" dirty="0"/>
                        <a:t>et al.,</a:t>
                      </a:r>
                      <a:r>
                        <a:rPr lang="en-IN" dirty="0"/>
                        <a:t>2017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QoE</a:t>
                      </a:r>
                      <a:r>
                        <a:rPr lang="en-US" dirty="0"/>
                        <a:t> for Video Streaming Applications, Development of Standard Models for Measuring and Improving </a:t>
                      </a:r>
                      <a:r>
                        <a:rPr lang="en-US" dirty="0" err="1"/>
                        <a:t>QoE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Lack of Standardized Metrics, Variability in User Experience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08013"/>
                  </a:ext>
                </a:extLst>
              </a:tr>
              <a:tr h="115851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Acceptance of OTT Video Streaming Platforms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Dr.</a:t>
                      </a:r>
                      <a:r>
                        <a:rPr lang="en-IN" dirty="0"/>
                        <a:t> Sonali </a:t>
                      </a:r>
                      <a:r>
                        <a:rPr lang="en-IN" dirty="0" err="1"/>
                        <a:t>Malewar</a:t>
                      </a:r>
                      <a:r>
                        <a:rPr lang="en-IN" dirty="0"/>
                        <a:t> </a:t>
                      </a:r>
                    </a:p>
                    <a:p>
                      <a:r>
                        <a:rPr lang="en-IN" i="1" dirty="0"/>
                        <a:t>et al.,</a:t>
                      </a:r>
                      <a:r>
                        <a:rPr lang="en-IN" i="0" dirty="0"/>
                        <a:t>2020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Analysis of Moderating Variables, Identification of Insignificant Constructs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Generalizability, Reliance on Self-Reported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4DD7-C0E2-F58F-D07E-B657D02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170171-3ABE-9222-BC73-3E64DA823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06121"/>
              </p:ext>
            </p:extLst>
          </p:nvPr>
        </p:nvGraphicFramePr>
        <p:xfrm>
          <a:off x="594360" y="2270474"/>
          <a:ext cx="10191829" cy="448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715">
                  <a:extLst>
                    <a:ext uri="{9D8B030D-6E8A-4147-A177-3AD203B41FA5}">
                      <a16:colId xmlns:a16="http://schemas.microsoft.com/office/drawing/2014/main" val="3592792851"/>
                    </a:ext>
                  </a:extLst>
                </a:gridCol>
                <a:gridCol w="1952786">
                  <a:extLst>
                    <a:ext uri="{9D8B030D-6E8A-4147-A177-3AD203B41FA5}">
                      <a16:colId xmlns:a16="http://schemas.microsoft.com/office/drawing/2014/main" val="4001073519"/>
                    </a:ext>
                  </a:extLst>
                </a:gridCol>
                <a:gridCol w="2154264">
                  <a:extLst>
                    <a:ext uri="{9D8B030D-6E8A-4147-A177-3AD203B41FA5}">
                      <a16:colId xmlns:a16="http://schemas.microsoft.com/office/drawing/2014/main" val="1933796997"/>
                    </a:ext>
                  </a:extLst>
                </a:gridCol>
                <a:gridCol w="2572719">
                  <a:extLst>
                    <a:ext uri="{9D8B030D-6E8A-4147-A177-3AD203B41FA5}">
                      <a16:colId xmlns:a16="http://schemas.microsoft.com/office/drawing/2014/main" val="3586122663"/>
                    </a:ext>
                  </a:extLst>
                </a:gridCol>
                <a:gridCol w="2502345">
                  <a:extLst>
                    <a:ext uri="{9D8B030D-6E8A-4147-A177-3AD203B41FA5}">
                      <a16:colId xmlns:a16="http://schemas.microsoft.com/office/drawing/2014/main" val="2309976820"/>
                    </a:ext>
                  </a:extLst>
                </a:gridCol>
              </a:tblGrid>
              <a:tr h="814824">
                <a:tc>
                  <a:txBody>
                    <a:bodyPr/>
                    <a:lstStyle/>
                    <a:p>
                      <a:r>
                        <a:rPr lang="en-US" sz="2600" dirty="0" err="1"/>
                        <a:t>Sl.No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Title of paper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Author Name &amp; </a:t>
                      </a:r>
                    </a:p>
                    <a:p>
                      <a:r>
                        <a:rPr lang="en-US" sz="2600" dirty="0"/>
                        <a:t>Year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Methodology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Limitation</a:t>
                      </a:r>
                      <a:endParaRPr lang="en-IN" sz="2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47388"/>
                  </a:ext>
                </a:extLst>
              </a:tr>
              <a:tr h="66077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of Recommender System Using Generative Artificial Intelligence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MATTHEW O </a:t>
                      </a:r>
                      <a:r>
                        <a:rPr lang="en-IN" i="1" dirty="0"/>
                        <a:t>et al.,</a:t>
                      </a:r>
                      <a:r>
                        <a:rPr lang="en-IN" i="0" dirty="0"/>
                        <a:t>2024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Examination of Generative AI Models in Recommender Systems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Domain-Specific Variability,</a:t>
                      </a:r>
                    </a:p>
                    <a:p>
                      <a:r>
                        <a:rPr lang="en-IN" b="0" dirty="0"/>
                        <a:t>Dependence on Data Quality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66923"/>
                  </a:ext>
                </a:extLst>
              </a:tr>
              <a:tr h="66077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Recommending You Tube Videos based on their Content Efficiently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Sumalata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i="1" dirty="0"/>
                        <a:t>et al.,</a:t>
                      </a:r>
                    </a:p>
                    <a:p>
                      <a:r>
                        <a:rPr lang="en-IN" i="0" dirty="0"/>
                        <a:t>2024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Content-Based Filtering,</a:t>
                      </a:r>
                    </a:p>
                    <a:p>
                      <a:r>
                        <a:rPr lang="en-IN" dirty="0"/>
                        <a:t>Natural Language &amp; video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Content Dependence,</a:t>
                      </a:r>
                      <a:r>
                        <a:rPr lang="en-IN" dirty="0"/>
                        <a:t> Computational Complexity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89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2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962A-DFCC-6C1A-1C3E-C73FA03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76F4-B48A-F2AC-B1DF-19415662FC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9669" y="2269375"/>
            <a:ext cx="11932920" cy="4187500"/>
          </a:xfrm>
        </p:spPr>
        <p:txBody>
          <a:bodyPr>
            <a:normAutofit fontScale="25000" lnSpcReduction="20000"/>
          </a:bodyPr>
          <a:lstStyle/>
          <a:p>
            <a:r>
              <a:rPr lang="en-IN" sz="7200" b="1" dirty="0"/>
              <a:t>Frontend Layer (User Interface)</a:t>
            </a:r>
          </a:p>
          <a:p>
            <a:r>
              <a:rPr lang="en-IN" sz="7200" dirty="0"/>
              <a:t>This layer focuses on delivering a seamless and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200" b="1" dirty="0"/>
              <a:t>Technologies</a:t>
            </a:r>
            <a:r>
              <a:rPr lang="en-IN" sz="7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b="1" dirty="0"/>
              <a:t>HTML5</a:t>
            </a:r>
            <a:r>
              <a:rPr lang="en-IN" sz="7200" dirty="0"/>
              <a:t>: For structuring the web pages.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b="1" dirty="0"/>
              <a:t>CSS3</a:t>
            </a:r>
            <a:r>
              <a:rPr lang="en-IN" sz="7200" dirty="0"/>
              <a:t>: For styling and responsive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b="1" dirty="0"/>
              <a:t>JavaScript</a:t>
            </a:r>
            <a:r>
              <a:rPr lang="en-IN" sz="7200" dirty="0"/>
              <a:t>: For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200" b="1" dirty="0"/>
              <a:t>Features</a:t>
            </a:r>
            <a:r>
              <a:rPr lang="en-IN" sz="7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User-friendly navigation (search, categories, filters).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Video player with subtitles, playback speed control, and resolution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Personalized dashboards for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Progressive Web App (PWA) support for mobile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6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31A4-AA35-46F9-6675-49087DFD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8CA2-3BD7-7EAB-562A-F17926608A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79369" y="1923480"/>
            <a:ext cx="7810500" cy="3699328"/>
          </a:xfrm>
        </p:spPr>
        <p:txBody>
          <a:bodyPr>
            <a:noAutofit/>
          </a:bodyPr>
          <a:lstStyle/>
          <a:p>
            <a:r>
              <a:rPr lang="en-US" sz="1800" dirty="0"/>
              <a:t>Developing a streaming website presents significant challenges in delivering a seamless, high-quality viewing experience for users across diverse devices, platforms, and network conditions. The primary issues include:</a:t>
            </a:r>
          </a:p>
          <a:p>
            <a:r>
              <a:rPr lang="en-US" sz="1800" b="1" dirty="0"/>
              <a:t> Accessibility Issues :</a:t>
            </a:r>
            <a:r>
              <a:rPr lang="en-US" sz="1800" dirty="0"/>
              <a:t> Existing platforms are either subscription-based, creating financial barriers, or ad-supported, leading to disruptive user experiences.</a:t>
            </a:r>
          </a:p>
          <a:p>
            <a:r>
              <a:rPr lang="en-US" sz="1800" b="1" dirty="0"/>
              <a:t>Fragmented Content : </a:t>
            </a:r>
            <a:r>
              <a:rPr lang="en-US" sz="1800" dirty="0"/>
              <a:t>Entertainment and educational content are available on separate platforms, forcing users to manage multiple services.</a:t>
            </a:r>
          </a:p>
          <a:p>
            <a:r>
              <a:rPr lang="en-US" sz="1800" b="1" dirty="0"/>
              <a:t>Lack of Personalization : </a:t>
            </a:r>
            <a:r>
              <a:rPr lang="en-US" sz="1800" dirty="0"/>
              <a:t>Many platforms fail to provide tailored recommendations, resulting in poor content discovery and engagement.</a:t>
            </a:r>
          </a:p>
          <a:p>
            <a:r>
              <a:rPr lang="en-US" sz="1800" b="1" dirty="0"/>
              <a:t>User Experience Challenges : </a:t>
            </a:r>
            <a:r>
              <a:rPr lang="en-US" sz="1800" dirty="0"/>
              <a:t>Frequent ads, poor content organization, and inconsistent quality frustrate users seeking seamless viewing experiences.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370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06CF-EB05-3C76-9918-B28E241C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3897-BB80-0BE8-5F9D-6D8D397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A98CB5-5308-92C4-1326-CE7DBAAC24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14" y="1708435"/>
            <a:ext cx="4995333" cy="4885267"/>
          </a:xfrm>
        </p:spPr>
      </p:pic>
    </p:spTree>
    <p:extLst>
      <p:ext uri="{BB962C8B-B14F-4D97-AF65-F5344CB8AC3E}">
        <p14:creationId xmlns:p14="http://schemas.microsoft.com/office/powerpoint/2010/main" val="1804582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Widescreen</PresentationFormat>
  <Paragraphs>111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HelveticaNeue Regular</vt:lpstr>
      <vt:lpstr>Times New Roman</vt:lpstr>
      <vt:lpstr>Custom</vt:lpstr>
      <vt:lpstr>BALLARI INSTITUTE OF TECHNOLOGY AND  MANAGEMENT</vt:lpstr>
      <vt:lpstr>TABLE OF CONTENTS</vt:lpstr>
      <vt:lpstr>ABSTRACT</vt:lpstr>
      <vt:lpstr>INTRODUCTION</vt:lpstr>
      <vt:lpstr>LITERATURE SURVEY</vt:lpstr>
      <vt:lpstr>Cont…</vt:lpstr>
      <vt:lpstr>PROPOSED ARCHITECTURE</vt:lpstr>
      <vt:lpstr>PROBLEM STATEMENT</vt:lpstr>
      <vt:lpstr>FLOWCHART</vt:lpstr>
      <vt:lpstr>USE CASE DIAGRAM</vt:lpstr>
      <vt:lpstr>ACTIVITY DIAGRAM(ADMIN)</vt:lpstr>
      <vt:lpstr>ACTIVITY DIAGRAM(USER)</vt:lpstr>
      <vt:lpstr>CLASS DIAGRAM</vt:lpstr>
      <vt:lpstr>SEQUENCE DIAGRAM(USER)</vt:lpstr>
      <vt:lpstr>SEQUENCE DIAGRAM(ADMIN)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BALLARI INSTITUTE OF TECHNOLOGY AND  MANAGEMENT</dc:title>
  <dc:creator/>
  <cp:lastModifiedBy/>
  <cp:revision>3</cp:revision>
  <dcterms:created xsi:type="dcterms:W3CDTF">2023-12-20T08:12:12Z</dcterms:created>
  <dcterms:modified xsi:type="dcterms:W3CDTF">2025-01-14T13:09:49Z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