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9" r:id="rId3"/>
    <p:sldId id="257" r:id="rId4"/>
    <p:sldId id="302" r:id="rId5"/>
    <p:sldId id="264" r:id="rId6"/>
    <p:sldId id="318" r:id="rId7"/>
    <p:sldId id="303" r:id="rId8"/>
    <p:sldId id="268" r:id="rId9"/>
    <p:sldId id="262" r:id="rId10"/>
    <p:sldId id="304" r:id="rId11"/>
    <p:sldId id="267" r:id="rId12"/>
    <p:sldId id="305" r:id="rId13"/>
    <p:sldId id="266" r:id="rId14"/>
    <p:sldId id="306" r:id="rId15"/>
    <p:sldId id="269" r:id="rId16"/>
    <p:sldId id="275" r:id="rId17"/>
    <p:sldId id="307" r:id="rId18"/>
    <p:sldId id="289" r:id="rId19"/>
    <p:sldId id="272" r:id="rId20"/>
    <p:sldId id="273" r:id="rId21"/>
    <p:sldId id="281" r:id="rId22"/>
    <p:sldId id="282" r:id="rId23"/>
    <p:sldId id="287" r:id="rId24"/>
    <p:sldId id="288" r:id="rId25"/>
    <p:sldId id="292" r:id="rId26"/>
    <p:sldId id="283" r:id="rId27"/>
    <p:sldId id="308" r:id="rId28"/>
    <p:sldId id="291" r:id="rId29"/>
    <p:sldId id="290" r:id="rId30"/>
    <p:sldId id="295" r:id="rId31"/>
    <p:sldId id="297" r:id="rId32"/>
    <p:sldId id="276" r:id="rId33"/>
    <p:sldId id="309" r:id="rId34"/>
    <p:sldId id="293" r:id="rId35"/>
    <p:sldId id="294" r:id="rId36"/>
    <p:sldId id="319" r:id="rId37"/>
    <p:sldId id="299" r:id="rId38"/>
    <p:sldId id="300" r:id="rId39"/>
    <p:sldId id="312" r:id="rId40"/>
    <p:sldId id="315" r:id="rId41"/>
    <p:sldId id="296" r:id="rId42"/>
    <p:sldId id="311" r:id="rId43"/>
    <p:sldId id="313" r:id="rId44"/>
    <p:sldId id="285" r:id="rId45"/>
    <p:sldId id="320" r:id="rId46"/>
    <p:sldId id="321" r:id="rId47"/>
    <p:sldId id="316" r:id="rId48"/>
    <p:sldId id="271" r:id="rId49"/>
    <p:sldId id="298" r:id="rId50"/>
    <p:sldId id="317" r:id="rId51"/>
    <p:sldId id="310" r:id="rId52"/>
  </p:sldIdLst>
  <p:sldSz cx="9144000" cy="6858000" type="screen4x3"/>
  <p:notesSz cx="6858000" cy="923925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FF"/>
    <a:srgbClr val="007D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54773" autoAdjust="0"/>
  </p:normalViewPr>
  <p:slideViewPr>
    <p:cSldViewPr>
      <p:cViewPr varScale="1">
        <p:scale>
          <a:sx n="63" d="100"/>
          <a:sy n="63" d="100"/>
        </p:scale>
        <p:origin x="-30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84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24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1" y="1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1" y="8777288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989B31-8BF1-4C7B-9802-FF858F05AC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1" y="1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1" y="4388644"/>
            <a:ext cx="50292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1" y="8777288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65" tIns="45983" rIns="91965" bIns="459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E0FB1-0313-4E6F-B444-4D84EC51B1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9657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defTabSz="919657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defTabSz="90260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defTabSz="9026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0260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0FB1-0313-4E6F-B444-4D84EC51B1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3581400"/>
            <a:ext cx="7848600" cy="1143000"/>
          </a:xfrm>
        </p:spPr>
        <p:txBody>
          <a:bodyPr anchor="b"/>
          <a:lstStyle>
            <a:lvl1pPr algn="r">
              <a:defRPr sz="4000" baseline="0"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6400800" cy="6858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2"/>
                </a:solidFill>
                <a:latin typeface="Helvetica" pitchFamily="-64" charset="0"/>
              </a:defRPr>
            </a:lvl1pPr>
          </a:lstStyle>
          <a:p>
            <a:endParaRPr 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4763"/>
            <a:ext cx="915511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77200" y="6248400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7526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SLIS new logo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AEFF"/>
          </a:solidFill>
          <a:latin typeface="Helvetica" pitchFamily="-64" charset="0"/>
          <a:ea typeface="ＭＳ Ｐゴシック" pitchFamily="-6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429000"/>
            <a:ext cx="8534400" cy="1143000"/>
          </a:xfrm>
        </p:spPr>
        <p:txBody>
          <a:bodyPr/>
          <a:lstStyle/>
          <a:p>
            <a:r>
              <a:rPr lang="en-US" sz="2800" dirty="0" smtClean="0"/>
              <a:t>Networked Environment for Music Analysis (NEMA)</a:t>
            </a:r>
            <a:endParaRPr lang="en-US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Shirk, IMIRSEL, GSLIS, UIUC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5A93F58-A5EE-4B6B-A9AE-B0F4A353F08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50" dirty="0" smtClean="0"/>
              <a:t>Service-oriented infrastructure for the submission and </a:t>
            </a:r>
            <a:r>
              <a:rPr lang="en-US" sz="2550" i="1" dirty="0" smtClean="0"/>
              <a:t>automated</a:t>
            </a:r>
            <a:r>
              <a:rPr lang="en-US" sz="2550" dirty="0" smtClean="0"/>
              <a:t> execution of MIR compute tasks</a:t>
            </a:r>
          </a:p>
          <a:p>
            <a:r>
              <a:rPr lang="en-US" sz="2550" dirty="0" smtClean="0"/>
              <a:t>Movement and execution of arbitrary, user-submitted code</a:t>
            </a:r>
          </a:p>
          <a:p>
            <a:r>
              <a:rPr lang="en-US" sz="2550" dirty="0" smtClean="0"/>
              <a:t>Support heterogeneous execution environments</a:t>
            </a:r>
          </a:p>
          <a:p>
            <a:r>
              <a:rPr lang="en-US" sz="2550" dirty="0" smtClean="0"/>
              <a:t>Support the use of distributed music collections</a:t>
            </a:r>
          </a:p>
          <a:p>
            <a:r>
              <a:rPr lang="en-US" sz="2550" dirty="0" smtClean="0"/>
              <a:t>Enforce security of music collections</a:t>
            </a:r>
          </a:p>
          <a:p>
            <a:r>
              <a:rPr lang="en-US" sz="2550" dirty="0" smtClean="0"/>
              <a:t>Promote sharing of techniques and algorithms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50B24F-BB71-4A6C-8C81-108EE80F694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NEMA System Overview (Logical)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8797240" cy="39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as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MIR tasks can be broken down into discrete units of work</a:t>
            </a:r>
          </a:p>
          <a:p>
            <a:pPr lvl="1"/>
            <a:r>
              <a:rPr lang="en-US" dirty="0" smtClean="0"/>
              <a:t>Task “components”</a:t>
            </a:r>
          </a:p>
          <a:p>
            <a:pPr lvl="1"/>
            <a:r>
              <a:rPr lang="en-US" dirty="0" smtClean="0"/>
              <a:t>e.g. dataset selection, dataset analysis, result evaluation</a:t>
            </a:r>
          </a:p>
          <a:p>
            <a:r>
              <a:rPr lang="en-US" sz="2600" dirty="0" smtClean="0"/>
              <a:t>Component execution can be delegated to remote executors to satisfy collection access restrictions</a:t>
            </a:r>
          </a:p>
          <a:p>
            <a:r>
              <a:rPr lang="en-US" sz="2600" dirty="0" smtClean="0"/>
              <a:t>Workflow-based computing facilitates repeatable experiments and valid comparisons between runs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Meandre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048000" cy="3810000"/>
          </a:xfrm>
        </p:spPr>
        <p:txBody>
          <a:bodyPr/>
          <a:lstStyle/>
          <a:p>
            <a:r>
              <a:rPr lang="en-US" sz="1550" dirty="0" smtClean="0"/>
              <a:t>NEMA uses </a:t>
            </a:r>
            <a:r>
              <a:rPr lang="en-US" sz="1550" dirty="0" err="1" smtClean="0"/>
              <a:t>Meandre</a:t>
            </a:r>
            <a:r>
              <a:rPr lang="en-US" sz="1550" dirty="0" smtClean="0"/>
              <a:t> (NCSA) to implement its workflow processes</a:t>
            </a:r>
          </a:p>
          <a:p>
            <a:endParaRPr lang="en-US" sz="400" dirty="0" smtClean="0"/>
          </a:p>
          <a:p>
            <a:r>
              <a:rPr lang="en-US" sz="1550" dirty="0" err="1" smtClean="0"/>
              <a:t>Meandre</a:t>
            </a:r>
            <a:r>
              <a:rPr lang="en-US" sz="1550" dirty="0" smtClean="0"/>
              <a:t> provides basic infrastructure for creating and executing flows</a:t>
            </a:r>
          </a:p>
          <a:p>
            <a:endParaRPr lang="en-US" sz="400" dirty="0" smtClean="0"/>
          </a:p>
          <a:p>
            <a:r>
              <a:rPr lang="en-US" sz="1550" dirty="0" smtClean="0"/>
              <a:t>RDF-based models for executable components, flows, and repositories</a:t>
            </a:r>
          </a:p>
          <a:p>
            <a:endParaRPr lang="en-US" sz="400" dirty="0" smtClean="0"/>
          </a:p>
          <a:p>
            <a:r>
              <a:rPr lang="en-US" sz="1550" dirty="0" err="1" smtClean="0"/>
              <a:t>Meandre</a:t>
            </a:r>
            <a:r>
              <a:rPr lang="en-US" sz="1550" dirty="0" smtClean="0"/>
              <a:t> Workbench for  visually wiring together components to create flows</a:t>
            </a:r>
          </a:p>
          <a:p>
            <a:endParaRPr lang="en-US" sz="400" dirty="0" smtClean="0"/>
          </a:p>
          <a:p>
            <a:r>
              <a:rPr lang="en-US" sz="1550" dirty="0" err="1" smtClean="0"/>
              <a:t>Meandre</a:t>
            </a:r>
            <a:r>
              <a:rPr lang="en-US" sz="1550" dirty="0" smtClean="0"/>
              <a:t> Server for executing flows</a:t>
            </a:r>
          </a:p>
          <a:p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752600"/>
            <a:ext cx="5181600" cy="361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458200" cy="359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2000" dirty="0" smtClean="0"/>
              <a:t>Users select from the list of available MIR tasks in order to run a new job</a:t>
            </a:r>
          </a:p>
          <a:p>
            <a:r>
              <a:rPr lang="en-US" sz="2000" dirty="0" smtClean="0"/>
              <a:t>“Task templates”</a:t>
            </a:r>
          </a:p>
          <a:p>
            <a:r>
              <a:rPr lang="en-US" sz="2000" dirty="0" smtClean="0"/>
              <a:t>Each task template corresponds to a flow in our central </a:t>
            </a:r>
            <a:r>
              <a:rPr lang="en-US" sz="2000" dirty="0" err="1" smtClean="0"/>
              <a:t>Meandre</a:t>
            </a:r>
            <a:r>
              <a:rPr lang="en-US" sz="2000" dirty="0" smtClean="0"/>
              <a:t> repository</a:t>
            </a:r>
            <a:endParaRPr lang="en-US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0526" y="1676400"/>
            <a:ext cx="47340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and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Funding Provided By</a:t>
            </a:r>
          </a:p>
          <a:p>
            <a:pPr lvl="1"/>
            <a:r>
              <a:rPr lang="en-US" sz="1800" dirty="0" smtClean="0"/>
              <a:t>Andrew W. Mellon foundation</a:t>
            </a:r>
          </a:p>
          <a:p>
            <a:pPr lvl="1"/>
            <a:endParaRPr lang="en-US" sz="1400" dirty="0" smtClean="0"/>
          </a:p>
          <a:p>
            <a:r>
              <a:rPr lang="en-US" sz="2200" dirty="0" smtClean="0"/>
              <a:t>Co-authors</a:t>
            </a:r>
          </a:p>
          <a:p>
            <a:pPr lvl="1"/>
            <a:r>
              <a:rPr lang="en-US" sz="1800" dirty="0" smtClean="0"/>
              <a:t>Kris West, Amit Kumar, Guojun Zhu, J. Stephen </a:t>
            </a:r>
            <a:r>
              <a:rPr lang="en-US" sz="1800" dirty="0" err="1" smtClean="0"/>
              <a:t>Downie</a:t>
            </a:r>
            <a:r>
              <a:rPr lang="en-US" sz="1800" dirty="0" smtClean="0"/>
              <a:t>, Andreas </a:t>
            </a:r>
            <a:r>
              <a:rPr lang="en-US" sz="1800" dirty="0" err="1" smtClean="0"/>
              <a:t>Ehmann</a:t>
            </a:r>
            <a:r>
              <a:rPr lang="en-US" sz="1800" dirty="0" smtClean="0"/>
              <a:t>, </a:t>
            </a:r>
            <a:r>
              <a:rPr lang="en-US" sz="1800" dirty="0" err="1" smtClean="0"/>
              <a:t>Mert</a:t>
            </a:r>
            <a:r>
              <a:rPr lang="en-US" sz="1800" dirty="0" smtClean="0"/>
              <a:t> Bay</a:t>
            </a:r>
          </a:p>
          <a:p>
            <a:pPr lvl="1"/>
            <a:endParaRPr lang="en-US" sz="1400" dirty="0" smtClean="0"/>
          </a:p>
          <a:p>
            <a:r>
              <a:rPr lang="en-US" sz="2200" dirty="0" smtClean="0"/>
              <a:t>IMIRSEL</a:t>
            </a:r>
          </a:p>
          <a:p>
            <a:pPr lvl="1"/>
            <a:r>
              <a:rPr lang="en-US" sz="1800" b="1" dirty="0" smtClean="0"/>
              <a:t>I</a:t>
            </a:r>
            <a:r>
              <a:rPr lang="en-US" sz="1800" dirty="0" smtClean="0"/>
              <a:t>nternational </a:t>
            </a:r>
            <a:r>
              <a:rPr lang="en-US" sz="1800" b="1" dirty="0" smtClean="0"/>
              <a:t>M</a:t>
            </a:r>
            <a:r>
              <a:rPr lang="en-US" sz="1800" dirty="0" smtClean="0"/>
              <a:t>usic </a:t>
            </a:r>
            <a:r>
              <a:rPr lang="en-US" sz="1800" b="1" dirty="0" smtClean="0"/>
              <a:t>I</a:t>
            </a:r>
            <a:r>
              <a:rPr lang="en-US" sz="1800" dirty="0" smtClean="0"/>
              <a:t>nformation </a:t>
            </a:r>
            <a:r>
              <a:rPr lang="en-US" sz="1800" b="1" dirty="0" smtClean="0"/>
              <a:t>R</a:t>
            </a:r>
            <a:r>
              <a:rPr lang="en-US" sz="1800" dirty="0" smtClean="0"/>
              <a:t>etrieval </a:t>
            </a:r>
            <a:r>
              <a:rPr lang="en-US" sz="1800" b="1" dirty="0" smtClean="0"/>
              <a:t>S</a:t>
            </a:r>
            <a:r>
              <a:rPr lang="en-US" sz="1800" dirty="0" smtClean="0"/>
              <a:t>ystems </a:t>
            </a:r>
            <a:r>
              <a:rPr lang="en-US" sz="1800" b="1" dirty="0" smtClean="0"/>
              <a:t>E</a:t>
            </a:r>
            <a:r>
              <a:rPr lang="en-US" sz="1800" dirty="0" smtClean="0"/>
              <a:t>valuation </a:t>
            </a:r>
            <a:r>
              <a:rPr lang="en-US" sz="1800" b="1" dirty="0" smtClean="0"/>
              <a:t>L</a:t>
            </a:r>
            <a:r>
              <a:rPr lang="en-US" sz="1800" dirty="0" smtClean="0"/>
              <a:t>aboratory</a:t>
            </a:r>
          </a:p>
          <a:p>
            <a:pPr lvl="1"/>
            <a:r>
              <a:rPr lang="en-US" sz="1800" dirty="0" smtClean="0"/>
              <a:t>The goal of the IMIRSEL is to advance the state-of-the-art in Music Information Retrieval research</a:t>
            </a:r>
          </a:p>
          <a:p>
            <a:pPr lvl="1"/>
            <a:endParaRPr lang="en-US" sz="8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A825DC-FB7F-43EF-B694-69A04ACA68E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2000" dirty="0" smtClean="0"/>
              <a:t>NEMA Flow Service is queried for the components that make up the flow</a:t>
            </a:r>
          </a:p>
          <a:p>
            <a:r>
              <a:rPr lang="en-US" sz="2000" dirty="0" smtClean="0"/>
              <a:t>User edits component properties to configure the flow instance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76399"/>
            <a:ext cx="4419600" cy="41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676400"/>
            <a:ext cx="442155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1900" dirty="0" smtClean="0"/>
              <a:t>Shown is a “Dynamic Remote Component”</a:t>
            </a:r>
          </a:p>
          <a:p>
            <a:r>
              <a:rPr lang="en-US" sz="1900" dirty="0" smtClean="0"/>
              <a:t>The “Executable Profile” property fully describes the executable that needs to be run</a:t>
            </a:r>
          </a:p>
          <a:p>
            <a:r>
              <a:rPr lang="en-US" sz="1900" dirty="0" smtClean="0"/>
              <a:t>The “Host” property specifies the address of the remote executor lookup service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76400"/>
            <a:ext cx="4648200" cy="361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2000" dirty="0" smtClean="0"/>
              <a:t>User-submitted executables can be coded in Java, MATLAB, Binary (C, C++, etc.), Perl, Python, Wine, Shell or Ruby</a:t>
            </a:r>
          </a:p>
          <a:p>
            <a:r>
              <a:rPr lang="en-US" sz="2000" dirty="0" smtClean="0"/>
              <a:t>User uploads an archive containing the executable entry point, supporting libraries and resources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76399"/>
            <a:ext cx="4648199" cy="407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4343400" cy="3886200"/>
          </a:xfrm>
        </p:spPr>
        <p:txBody>
          <a:bodyPr/>
          <a:lstStyle/>
          <a:p>
            <a:r>
              <a:rPr lang="en-US" sz="2000" dirty="0" smtClean="0"/>
              <a:t>After uploading the executable, the user can supply further configuration information </a:t>
            </a:r>
          </a:p>
          <a:p>
            <a:pPr lvl="1"/>
            <a:r>
              <a:rPr lang="en-US" sz="1800" dirty="0" smtClean="0"/>
              <a:t>System properties</a:t>
            </a:r>
          </a:p>
          <a:p>
            <a:pPr lvl="1"/>
            <a:r>
              <a:rPr lang="en-US" sz="1800" dirty="0" smtClean="0"/>
              <a:t>Arguments</a:t>
            </a:r>
          </a:p>
          <a:p>
            <a:pPr lvl="1"/>
            <a:r>
              <a:rPr lang="en-US" sz="1800" dirty="0" smtClean="0"/>
              <a:t>Environment variables</a:t>
            </a:r>
          </a:p>
          <a:p>
            <a:pPr lvl="1"/>
            <a:r>
              <a:rPr lang="en-US" sz="1800" dirty="0" smtClean="0"/>
              <a:t>Input &amp; output file formats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3276600" cy="417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2000" dirty="0" smtClean="0"/>
              <a:t>A preview of the complete executable profile is displayed prior to submission</a:t>
            </a:r>
          </a:p>
          <a:p>
            <a:r>
              <a:rPr lang="en-US" sz="2000" dirty="0" smtClean="0"/>
              <a:t>When a save is triggered, the completed profile is persisted to the remote Content Repository Service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4648200" cy="32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2000" dirty="0" smtClean="0"/>
              <a:t>The “Executable Profile” property is now populated with the location of the profile in the Content Repository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4648200" cy="361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657600" cy="3886200"/>
          </a:xfrm>
        </p:spPr>
        <p:txBody>
          <a:bodyPr/>
          <a:lstStyle/>
          <a:p>
            <a:r>
              <a:rPr lang="en-US" sz="2000" dirty="0" smtClean="0"/>
              <a:t>After the user submits a job for execution, the web application creates a new “flow instance” preserving the user-configured flow state</a:t>
            </a:r>
          </a:p>
          <a:p>
            <a:r>
              <a:rPr lang="en-US" sz="2000" dirty="0" smtClean="0"/>
              <a:t>The web application then issues a job request to the Flow Service with a reference to the new flow instance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76399"/>
            <a:ext cx="4419600" cy="41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Processing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50" y="1828800"/>
            <a:ext cx="8476913" cy="360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Abstraction layer between UI and </a:t>
            </a:r>
            <a:r>
              <a:rPr lang="en-US" sz="2200" dirty="0" err="1" smtClean="0"/>
              <a:t>Meandre</a:t>
            </a:r>
            <a:r>
              <a:rPr lang="en-US" sz="2200" dirty="0" smtClean="0"/>
              <a:t> Servers</a:t>
            </a:r>
          </a:p>
          <a:p>
            <a:pPr lvl="1"/>
            <a:r>
              <a:rPr lang="en-US" sz="1700" dirty="0" smtClean="0"/>
              <a:t>Java application w/RMI service interface</a:t>
            </a:r>
          </a:p>
          <a:p>
            <a:endParaRPr lang="en-US" sz="400" dirty="0" smtClean="0"/>
          </a:p>
          <a:p>
            <a:r>
              <a:rPr lang="en-US" sz="2200" dirty="0" smtClean="0"/>
              <a:t>Implements functionality for:</a:t>
            </a:r>
          </a:p>
          <a:p>
            <a:pPr lvl="1"/>
            <a:r>
              <a:rPr lang="en-US" sz="1700" dirty="0" smtClean="0"/>
              <a:t>Load balancing</a:t>
            </a:r>
          </a:p>
          <a:p>
            <a:pPr lvl="1"/>
            <a:r>
              <a:rPr lang="en-US" sz="1700" dirty="0" smtClean="0"/>
              <a:t>Job execution</a:t>
            </a:r>
          </a:p>
          <a:p>
            <a:pPr lvl="1"/>
            <a:r>
              <a:rPr lang="en-US" sz="1700" dirty="0" smtClean="0"/>
              <a:t>Job monitoring</a:t>
            </a:r>
          </a:p>
          <a:p>
            <a:pPr lvl="1"/>
            <a:r>
              <a:rPr lang="en-US" sz="1700" dirty="0" smtClean="0"/>
              <a:t>Job status notifications</a:t>
            </a:r>
          </a:p>
          <a:p>
            <a:pPr lvl="1"/>
            <a:r>
              <a:rPr lang="en-US" sz="1700" dirty="0" smtClean="0"/>
              <a:t>Server monitoring</a:t>
            </a:r>
          </a:p>
          <a:p>
            <a:pPr lvl="1"/>
            <a:endParaRPr lang="en-US" sz="400" dirty="0" smtClean="0"/>
          </a:p>
          <a:p>
            <a:r>
              <a:rPr lang="en-US" sz="2200" dirty="0" smtClean="0"/>
              <a:t>Also provides operations for: </a:t>
            </a:r>
          </a:p>
          <a:p>
            <a:pPr lvl="1"/>
            <a:r>
              <a:rPr lang="en-US" sz="1700" dirty="0" smtClean="0"/>
              <a:t>Describing installed NEMA flow templates</a:t>
            </a:r>
          </a:p>
          <a:p>
            <a:pPr lvl="1"/>
            <a:r>
              <a:rPr lang="en-US" sz="1700" dirty="0" smtClean="0"/>
              <a:t>Describing components and properties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563763A-9153-42B8-B95F-933D790DF46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Meandre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429000"/>
          </a:xfrm>
        </p:spPr>
        <p:txBody>
          <a:bodyPr/>
          <a:lstStyle/>
          <a:p>
            <a:r>
              <a:rPr lang="en-US" sz="2400" dirty="0" smtClean="0"/>
              <a:t>Provides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 API</a:t>
            </a:r>
          </a:p>
          <a:p>
            <a:pPr lvl="1"/>
            <a:r>
              <a:rPr lang="en-US" sz="2000" dirty="0" smtClean="0"/>
              <a:t>Operations for adding, querying &amp; removing:</a:t>
            </a:r>
          </a:p>
          <a:p>
            <a:pPr lvl="2"/>
            <a:r>
              <a:rPr lang="en-US" sz="1800" dirty="0" smtClean="0"/>
              <a:t>Repositories, components &amp; flows</a:t>
            </a:r>
          </a:p>
          <a:p>
            <a:pPr lvl="1"/>
            <a:r>
              <a:rPr lang="en-US" sz="2000" dirty="0" smtClean="0"/>
              <a:t>Operations for running and monitoring flows</a:t>
            </a:r>
          </a:p>
          <a:p>
            <a:r>
              <a:rPr lang="en-US" sz="2400" dirty="0" smtClean="0"/>
              <a:t>NEMA </a:t>
            </a:r>
            <a:r>
              <a:rPr lang="en-US" sz="2400" dirty="0" err="1" smtClean="0"/>
              <a:t>Meandre</a:t>
            </a:r>
            <a:r>
              <a:rPr lang="en-US" sz="2400" dirty="0" smtClean="0"/>
              <a:t> Server cluster</a:t>
            </a:r>
          </a:p>
          <a:p>
            <a:pPr lvl="1"/>
            <a:r>
              <a:rPr lang="en-US" sz="2000" dirty="0" smtClean="0"/>
              <a:t>1 head node</a:t>
            </a:r>
          </a:p>
          <a:p>
            <a:pPr lvl="2"/>
            <a:r>
              <a:rPr lang="en-US" sz="1800" dirty="0" smtClean="0"/>
              <a:t>Flow Service uses for querying flows &amp; components</a:t>
            </a:r>
          </a:p>
          <a:p>
            <a:pPr lvl="1"/>
            <a:r>
              <a:rPr lang="en-US" sz="2000" dirty="0" smtClean="0"/>
              <a:t>N worker nodes</a:t>
            </a:r>
          </a:p>
          <a:p>
            <a:pPr lvl="2"/>
            <a:r>
              <a:rPr lang="en-US" sz="1800" dirty="0" smtClean="0"/>
              <a:t>Flow Service uses for job execution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Meandre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429000"/>
          </a:xfrm>
        </p:spPr>
        <p:txBody>
          <a:bodyPr/>
          <a:lstStyle/>
          <a:p>
            <a:r>
              <a:rPr lang="en-US" dirty="0" err="1" smtClean="0"/>
              <a:t>Meandre</a:t>
            </a:r>
            <a:r>
              <a:rPr lang="en-US" dirty="0" smtClean="0"/>
              <a:t> repositories, components and flows are stored in RDF</a:t>
            </a:r>
          </a:p>
          <a:p>
            <a:pPr lvl="1"/>
            <a:r>
              <a:rPr lang="en-US" sz="2300" dirty="0" smtClean="0"/>
              <a:t>Independent repositories can be dynamically merged</a:t>
            </a:r>
          </a:p>
          <a:p>
            <a:pPr lvl="1"/>
            <a:r>
              <a:rPr lang="en-US" sz="2300" dirty="0" smtClean="0"/>
              <a:t>Flows may refer to components that reside at different URLs on the web</a:t>
            </a:r>
          </a:p>
          <a:p>
            <a:r>
              <a:rPr lang="en-US" dirty="0" smtClean="0"/>
              <a:t>Execution-time component resolution</a:t>
            </a:r>
          </a:p>
          <a:p>
            <a:pPr lvl="1"/>
            <a:r>
              <a:rPr lang="en-US" sz="2300" dirty="0" smtClean="0"/>
              <a:t>Given a flow model to execute, </a:t>
            </a:r>
            <a:r>
              <a:rPr lang="en-US" sz="2300" dirty="0" err="1" smtClean="0"/>
              <a:t>Meandre</a:t>
            </a:r>
            <a:r>
              <a:rPr lang="en-US" sz="2300" dirty="0" smtClean="0"/>
              <a:t> will resolve the components at runtime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886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dataset, along with the larger NEMA data model, supports all MIR scenarios experienced with MIREX</a:t>
            </a:r>
            <a:endParaRPr lang="en-US" sz="2400" dirty="0" smtClean="0"/>
          </a:p>
          <a:p>
            <a:r>
              <a:rPr lang="en-US" sz="2400" dirty="0" smtClean="0"/>
              <a:t>Other key objects used in our flows are contained by, or derived from, datasets</a:t>
            </a:r>
          </a:p>
          <a:p>
            <a:pPr lvl="1"/>
            <a:r>
              <a:rPr lang="en-US" sz="1900" dirty="0" smtClean="0"/>
              <a:t>Audio tracks</a:t>
            </a:r>
          </a:p>
          <a:p>
            <a:pPr lvl="1"/>
            <a:r>
              <a:rPr lang="en-US" sz="1900" dirty="0" smtClean="0"/>
              <a:t>Track metadata</a:t>
            </a:r>
          </a:p>
          <a:p>
            <a:pPr lvl="1"/>
            <a:r>
              <a:rPr lang="en-US" sz="1900" dirty="0" smtClean="0"/>
              <a:t>Training and testing sets</a:t>
            </a:r>
          </a:p>
          <a:p>
            <a:pPr lvl="1"/>
            <a:r>
              <a:rPr lang="en-US" sz="1900" dirty="0" smtClean="0"/>
              <a:t>Ground truths</a:t>
            </a:r>
          </a:p>
          <a:p>
            <a:pPr lvl="1"/>
            <a:r>
              <a:rPr lang="en-US" sz="1900" dirty="0" smtClean="0"/>
              <a:t>Machine learning parameters</a:t>
            </a:r>
          </a:p>
          <a:p>
            <a:r>
              <a:rPr lang="en-US" sz="2400" dirty="0" smtClean="0"/>
              <a:t>Datasets contain paths to the physical audio tracks</a:t>
            </a:r>
          </a:p>
          <a:p>
            <a:endParaRPr lang="en-US" sz="240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Executors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828800"/>
            <a:ext cx="8534400" cy="363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696200" cy="3733800"/>
          </a:xfrm>
        </p:spPr>
        <p:txBody>
          <a:bodyPr/>
          <a:lstStyle/>
          <a:p>
            <a:r>
              <a:rPr lang="en-US" sz="2500" dirty="0" smtClean="0"/>
              <a:t>Client side</a:t>
            </a:r>
          </a:p>
          <a:p>
            <a:pPr lvl="1"/>
            <a:r>
              <a:rPr lang="en-US" dirty="0" smtClean="0"/>
              <a:t>Implemented as a </a:t>
            </a:r>
            <a:r>
              <a:rPr lang="en-US" dirty="0" err="1" smtClean="0"/>
              <a:t>Meandre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smtClean="0"/>
              <a:t>Gets the executable profile stored in the Content Repository</a:t>
            </a:r>
          </a:p>
          <a:p>
            <a:pPr lvl="1"/>
            <a:r>
              <a:rPr lang="en-US" dirty="0" smtClean="0"/>
              <a:t>Queries the lookup service for Remote Executors capable of running the executable</a:t>
            </a:r>
          </a:p>
          <a:p>
            <a:pPr lvl="1"/>
            <a:r>
              <a:rPr lang="en-US" dirty="0" smtClean="0"/>
              <a:t>Delegates processing to the Remote Executor </a:t>
            </a:r>
          </a:p>
          <a:p>
            <a:pPr lvl="1"/>
            <a:r>
              <a:rPr lang="en-US" dirty="0" smtClean="0"/>
              <a:t>Remotely monitors process lifecycle, output/error streams, and process results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696200" cy="3733800"/>
          </a:xfrm>
        </p:spPr>
        <p:txBody>
          <a:bodyPr/>
          <a:lstStyle/>
          <a:p>
            <a:r>
              <a:rPr lang="en-US" sz="2500" dirty="0" smtClean="0"/>
              <a:t>Client side</a:t>
            </a:r>
          </a:p>
          <a:p>
            <a:pPr lvl="1"/>
            <a:r>
              <a:rPr lang="en-US" dirty="0" smtClean="0"/>
              <a:t>Implemented as a </a:t>
            </a:r>
            <a:r>
              <a:rPr lang="en-US" dirty="0" err="1" smtClean="0"/>
              <a:t>Meandre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smtClean="0"/>
              <a:t>Gets the executable profile stored in the Content Repository</a:t>
            </a:r>
          </a:p>
          <a:p>
            <a:pPr lvl="1"/>
            <a:r>
              <a:rPr lang="en-US" dirty="0" smtClean="0"/>
              <a:t>Queries the lookup service for Remote Executors capable of running the executable</a:t>
            </a:r>
          </a:p>
          <a:p>
            <a:pPr lvl="1"/>
            <a:r>
              <a:rPr lang="en-US" dirty="0" smtClean="0"/>
              <a:t>Delegates processing to the Remote Executor </a:t>
            </a:r>
          </a:p>
          <a:p>
            <a:pPr lvl="1"/>
            <a:r>
              <a:rPr lang="en-US" dirty="0" smtClean="0"/>
              <a:t>Remotely monitors process lifecycle, output/error streams, and process results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962400"/>
          </a:xfrm>
        </p:spPr>
        <p:txBody>
          <a:bodyPr/>
          <a:lstStyle/>
          <a:p>
            <a:r>
              <a:rPr lang="en-US" sz="2500" dirty="0" smtClean="0"/>
              <a:t>Service Side (placed at the data)</a:t>
            </a:r>
          </a:p>
          <a:p>
            <a:pPr lvl="1"/>
            <a:r>
              <a:rPr lang="en-US" sz="2000" dirty="0" smtClean="0"/>
              <a:t>JINI-based service</a:t>
            </a:r>
          </a:p>
          <a:p>
            <a:pPr lvl="1"/>
            <a:r>
              <a:rPr lang="en-US" sz="2000" dirty="0" smtClean="0"/>
              <a:t>Registers itself with the lookup service</a:t>
            </a:r>
          </a:p>
          <a:p>
            <a:pPr lvl="2"/>
            <a:r>
              <a:rPr lang="en-US" dirty="0" smtClean="0"/>
              <a:t>Advertises supported executable types, host OS, etc.</a:t>
            </a:r>
          </a:p>
          <a:p>
            <a:pPr lvl="1"/>
            <a:r>
              <a:rPr lang="en-US" sz="2000" dirty="0" smtClean="0"/>
              <a:t>For dynamic executables, downloads executable archive from the Content Repository Service</a:t>
            </a:r>
          </a:p>
          <a:p>
            <a:pPr lvl="1"/>
            <a:r>
              <a:rPr lang="en-US" sz="2000" dirty="0" smtClean="0"/>
              <a:t>Queues process requests if server is already processing maximum number</a:t>
            </a:r>
          </a:p>
          <a:p>
            <a:pPr lvl="1"/>
            <a:r>
              <a:rPr lang="en-US" sz="2000" dirty="0" smtClean="0"/>
              <a:t>Runs processes using Java </a:t>
            </a:r>
            <a:r>
              <a:rPr lang="en-US" sz="2000" dirty="0" err="1" smtClean="0"/>
              <a:t>ProcessBuilder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Stores results in the Content Repository Service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Remote Executors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315200" cy="408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</a:rPr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993FF9-4C93-4BA9-8A6A-55632BB3D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50" dirty="0" smtClean="0"/>
              <a:t>Results are generated by user code in a format specified in the executable profile</a:t>
            </a:r>
          </a:p>
          <a:p>
            <a:r>
              <a:rPr lang="en-US" sz="2550" dirty="0" smtClean="0"/>
              <a:t>Remote Executors save results to the Content Repository</a:t>
            </a:r>
          </a:p>
          <a:p>
            <a:r>
              <a:rPr lang="en-US" sz="2550" dirty="0" smtClean="0"/>
              <a:t>Downstream components, running on the </a:t>
            </a:r>
            <a:r>
              <a:rPr lang="en-US" sz="2550" dirty="0" err="1" smtClean="0"/>
              <a:t>Meandre</a:t>
            </a:r>
            <a:r>
              <a:rPr lang="en-US" sz="2550" dirty="0" smtClean="0"/>
              <a:t> Server, copy the results locally for use by an evaluation component</a:t>
            </a:r>
          </a:p>
          <a:p>
            <a:r>
              <a:rPr lang="en-US" sz="2550" dirty="0" smtClean="0"/>
              <a:t>After the evaluation component runs, a report is generated that summarizes the evaluation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733800" cy="3429000"/>
          </a:xfrm>
        </p:spPr>
        <p:txBody>
          <a:bodyPr/>
          <a:lstStyle/>
          <a:p>
            <a:r>
              <a:rPr lang="en-US" sz="2000" dirty="0" smtClean="0"/>
              <a:t>Evaluation reports are made available in the UI along with other job details</a:t>
            </a:r>
          </a:p>
          <a:p>
            <a:r>
              <a:rPr lang="en-US" sz="2000" dirty="0" smtClean="0"/>
              <a:t>Shown is a chord transcription report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524000"/>
            <a:ext cx="4325359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733800" cy="3429000"/>
          </a:xfrm>
        </p:spPr>
        <p:txBody>
          <a:bodyPr/>
          <a:lstStyle/>
          <a:p>
            <a:r>
              <a:rPr lang="en-US" sz="2000" dirty="0" smtClean="0"/>
              <a:t>Melody extraction result plots</a:t>
            </a:r>
          </a:p>
          <a:p>
            <a:r>
              <a:rPr lang="en-US" sz="2000" dirty="0" smtClean="0"/>
              <a:t>Each plot represents the system’s performance for a single song in the dataset</a:t>
            </a:r>
          </a:p>
          <a:p>
            <a:r>
              <a:rPr lang="en-US" sz="2000" dirty="0" smtClean="0"/>
              <a:t>Blue lines are ground truth</a:t>
            </a:r>
          </a:p>
          <a:p>
            <a:r>
              <a:rPr lang="en-US" sz="2000" dirty="0" smtClean="0"/>
              <a:t>Pink lines are predictions</a:t>
            </a:r>
          </a:p>
          <a:p>
            <a:r>
              <a:rPr lang="en-US" sz="2000" dirty="0" smtClean="0"/>
              <a:t>X axis is time in seconds</a:t>
            </a:r>
          </a:p>
          <a:p>
            <a:r>
              <a:rPr lang="en-US" sz="2000" dirty="0" smtClean="0"/>
              <a:t>Y axis is frequency in Hertz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524000"/>
            <a:ext cx="4343399" cy="41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partner collection sites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myExperiment</a:t>
            </a:r>
            <a:endParaRPr lang="en-US" dirty="0" smtClean="0"/>
          </a:p>
          <a:p>
            <a:r>
              <a:rPr lang="en-US" dirty="0" smtClean="0"/>
              <a:t>UI improvements</a:t>
            </a:r>
          </a:p>
          <a:p>
            <a:r>
              <a:rPr lang="en-US" dirty="0" smtClean="0"/>
              <a:t>User-configurable VMs</a:t>
            </a:r>
          </a:p>
          <a:p>
            <a:r>
              <a:rPr lang="en-US" dirty="0" smtClean="0"/>
              <a:t>Year-round access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partner collection sites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myExperiment</a:t>
            </a:r>
            <a:endParaRPr lang="en-US" dirty="0" smtClean="0"/>
          </a:p>
          <a:p>
            <a:r>
              <a:rPr lang="en-US" dirty="0" smtClean="0"/>
              <a:t>UI improvements</a:t>
            </a:r>
          </a:p>
          <a:p>
            <a:r>
              <a:rPr lang="en-US" dirty="0" smtClean="0"/>
              <a:t>User-configurable VMs</a:t>
            </a:r>
          </a:p>
          <a:p>
            <a:r>
              <a:rPr lang="en-US" dirty="0" smtClean="0"/>
              <a:t>Year-round access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information:</a:t>
            </a:r>
          </a:p>
          <a:p>
            <a:pPr lvl="1"/>
            <a:r>
              <a:rPr lang="en-US" dirty="0" smtClean="0"/>
              <a:t>Andrew Shirk</a:t>
            </a:r>
          </a:p>
          <a:p>
            <a:pPr lvl="1"/>
            <a:r>
              <a:rPr lang="en-US" dirty="0" smtClean="0"/>
              <a:t>shirk@illinois.edu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as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924800" cy="685800"/>
          </a:xfrm>
        </p:spPr>
        <p:txBody>
          <a:bodyPr/>
          <a:lstStyle/>
          <a:p>
            <a:r>
              <a:rPr lang="en-US" sz="2400" dirty="0" smtClean="0"/>
              <a:t>A task is a collection of connected components with inputs, outputs and configurable properties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19400"/>
            <a:ext cx="4648200" cy="28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Meandre</a:t>
            </a:r>
            <a:r>
              <a:rPr lang="en-US" dirty="0" smtClean="0"/>
              <a:t> Repository RDF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19" y="1752600"/>
            <a:ext cx="788438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886200"/>
          </a:xfrm>
        </p:spPr>
        <p:txBody>
          <a:bodyPr/>
          <a:lstStyle/>
          <a:p>
            <a:r>
              <a:rPr lang="en-US" sz="1800" b="1" dirty="0" smtClean="0"/>
              <a:t>MIR</a:t>
            </a:r>
          </a:p>
          <a:p>
            <a:pPr lvl="1"/>
            <a:r>
              <a:rPr lang="en-US" sz="1800" dirty="0" smtClean="0"/>
              <a:t>Music Information Retrieval</a:t>
            </a:r>
          </a:p>
          <a:p>
            <a:r>
              <a:rPr lang="en-US" sz="1800" b="1" dirty="0" smtClean="0"/>
              <a:t>MIR Task</a:t>
            </a:r>
          </a:p>
          <a:p>
            <a:pPr lvl="1"/>
            <a:r>
              <a:rPr lang="en-US" sz="1800" dirty="0" smtClean="0"/>
              <a:t>A specific, well-defined MIR problem, for example:</a:t>
            </a:r>
          </a:p>
          <a:p>
            <a:pPr lvl="2"/>
            <a:r>
              <a:rPr lang="en-US" sz="1400" dirty="0" smtClean="0"/>
              <a:t>Artist Identification</a:t>
            </a:r>
          </a:p>
          <a:p>
            <a:pPr lvl="2"/>
            <a:r>
              <a:rPr lang="en-US" sz="1400" dirty="0" smtClean="0"/>
              <a:t>Mood Classification</a:t>
            </a:r>
          </a:p>
          <a:p>
            <a:r>
              <a:rPr lang="en-US" sz="1800" b="1" dirty="0" smtClean="0"/>
              <a:t>Music Collection</a:t>
            </a:r>
          </a:p>
          <a:p>
            <a:pPr lvl="1"/>
            <a:r>
              <a:rPr lang="en-US" sz="1800" dirty="0" smtClean="0"/>
              <a:t>A large body of audio tracks from a common source</a:t>
            </a:r>
          </a:p>
          <a:p>
            <a:r>
              <a:rPr lang="en-US" sz="2000" b="1" dirty="0" smtClean="0"/>
              <a:t>Dataset</a:t>
            </a:r>
          </a:p>
          <a:p>
            <a:pPr lvl="1"/>
            <a:r>
              <a:rPr lang="en-US" sz="1800" dirty="0" smtClean="0"/>
              <a:t>Datasets aggregate sets of audio tracks, metadata about the tracks, and machine learning parameters needed to execute a particular task.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CE470E-011E-44A7-8098-7A0A3B61BE1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NEMA System Overview (Physical)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304" y="1828800"/>
            <a:ext cx="614861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3733800" cy="3429000"/>
          </a:xfrm>
        </p:spPr>
        <p:txBody>
          <a:bodyPr/>
          <a:lstStyle/>
          <a:p>
            <a:r>
              <a:rPr lang="en-US" sz="2000" dirty="0" smtClean="0"/>
              <a:t>Chord transcription result plots</a:t>
            </a:r>
          </a:p>
          <a:p>
            <a:r>
              <a:rPr lang="en-US" sz="2000" dirty="0" smtClean="0"/>
              <a:t>Each plot represents the system’s performance for a single song in the dataset</a:t>
            </a:r>
          </a:p>
          <a:p>
            <a:r>
              <a:rPr lang="en-US" sz="2000" dirty="0" smtClean="0"/>
              <a:t>Blue is ground truth</a:t>
            </a:r>
          </a:p>
          <a:p>
            <a:r>
              <a:rPr lang="en-US" sz="2000" dirty="0" smtClean="0"/>
              <a:t>Pink is the prediction</a:t>
            </a:r>
          </a:p>
          <a:p>
            <a:r>
              <a:rPr lang="en-US" sz="2000" dirty="0" smtClean="0"/>
              <a:t>X axis is time</a:t>
            </a:r>
          </a:p>
          <a:p>
            <a:r>
              <a:rPr lang="en-US" sz="2000" dirty="0" smtClean="0"/>
              <a:t>Vertical lines delineate chord instances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524000"/>
            <a:ext cx="432749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9202882-E8A7-4075-A5D7-F2535642F6D9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886200"/>
          </a:xfrm>
        </p:spPr>
        <p:txBody>
          <a:bodyPr/>
          <a:lstStyle/>
          <a:p>
            <a:r>
              <a:rPr lang="en-US" sz="1800" b="1" dirty="0" smtClean="0"/>
              <a:t>MIR</a:t>
            </a:r>
          </a:p>
          <a:p>
            <a:pPr lvl="1"/>
            <a:r>
              <a:rPr lang="en-US" sz="1800" dirty="0" smtClean="0"/>
              <a:t>Music Information Retrieval</a:t>
            </a:r>
          </a:p>
          <a:p>
            <a:r>
              <a:rPr lang="en-US" sz="1800" b="1" dirty="0" smtClean="0"/>
              <a:t>MIR Task</a:t>
            </a:r>
          </a:p>
          <a:p>
            <a:pPr lvl="1"/>
            <a:r>
              <a:rPr lang="en-US" sz="1800" dirty="0" smtClean="0"/>
              <a:t>A specific, well-defined MIR problem, for example:</a:t>
            </a:r>
          </a:p>
          <a:p>
            <a:pPr lvl="2"/>
            <a:r>
              <a:rPr lang="en-US" sz="1400" dirty="0" smtClean="0"/>
              <a:t>Artist Identification</a:t>
            </a:r>
          </a:p>
          <a:p>
            <a:pPr lvl="2"/>
            <a:r>
              <a:rPr lang="en-US" sz="1400" dirty="0" smtClean="0"/>
              <a:t>Mood Classification</a:t>
            </a:r>
          </a:p>
          <a:p>
            <a:r>
              <a:rPr lang="en-US" sz="1800" b="1" dirty="0" smtClean="0"/>
              <a:t>Music Collection</a:t>
            </a:r>
          </a:p>
          <a:p>
            <a:pPr lvl="1"/>
            <a:r>
              <a:rPr lang="en-US" sz="1800" dirty="0" smtClean="0"/>
              <a:t>A large body of audio tracks from a common source</a:t>
            </a:r>
          </a:p>
          <a:p>
            <a:r>
              <a:rPr lang="en-US" sz="2000" b="1" dirty="0" smtClean="0"/>
              <a:t>Dataset</a:t>
            </a:r>
          </a:p>
          <a:p>
            <a:pPr lvl="1"/>
            <a:r>
              <a:rPr lang="en-US" sz="1800" dirty="0" smtClean="0"/>
              <a:t>Datasets aggregate sets of audio tracks, metadata about the tracks, and machine learning parameters needed to execute a particular task.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B3E4858-B8DD-4FE9-A2E1-836FE263F0B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Definitions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Background</a:t>
            </a:r>
          </a:p>
          <a:p>
            <a:r>
              <a:rPr lang="en-US" sz="2000" dirty="0" smtClean="0"/>
              <a:t>Project Goals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800" dirty="0" smtClean="0"/>
              <a:t>MIR Tasks as Workflows</a:t>
            </a:r>
          </a:p>
          <a:p>
            <a:pPr lvl="1"/>
            <a:r>
              <a:rPr lang="en-US" sz="1800" dirty="0" smtClean="0"/>
              <a:t>User Interface</a:t>
            </a:r>
          </a:p>
          <a:p>
            <a:pPr lvl="1"/>
            <a:r>
              <a:rPr lang="en-US" sz="1800" dirty="0" smtClean="0"/>
              <a:t>Workflow Processing</a:t>
            </a:r>
          </a:p>
          <a:p>
            <a:pPr lvl="1"/>
            <a:r>
              <a:rPr lang="en-US" sz="1800" dirty="0" smtClean="0"/>
              <a:t>Remote Executors</a:t>
            </a:r>
          </a:p>
          <a:p>
            <a:pPr lvl="1"/>
            <a:r>
              <a:rPr lang="en-US" sz="1800" dirty="0" smtClean="0"/>
              <a:t>Job Results</a:t>
            </a:r>
          </a:p>
          <a:p>
            <a:r>
              <a:rPr lang="en-US" sz="2000" dirty="0" smtClean="0"/>
              <a:t>Future Directions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53EB58B-A6A8-41C9-A142-3477A9B60CE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Access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848600" cy="3657600"/>
          </a:xfrm>
        </p:spPr>
        <p:txBody>
          <a:bodyPr/>
          <a:lstStyle/>
          <a:p>
            <a:r>
              <a:rPr lang="en-US" dirty="0" smtClean="0"/>
              <a:t>Copyright restrictions prohibit sharing of large music collections between researchers</a:t>
            </a:r>
          </a:p>
          <a:p>
            <a:r>
              <a:rPr lang="en-US" dirty="0" smtClean="0"/>
              <a:t>Licenses are prohibitively expensive</a:t>
            </a:r>
          </a:p>
          <a:p>
            <a:r>
              <a:rPr lang="en-US" dirty="0" smtClean="0"/>
              <a:t>Use of creative commons collections is not a good solution</a:t>
            </a:r>
          </a:p>
          <a:p>
            <a:pPr lvl="1"/>
            <a:r>
              <a:rPr lang="en-US" dirty="0" smtClean="0"/>
              <a:t>Small scale collections</a:t>
            </a:r>
          </a:p>
          <a:p>
            <a:pPr lvl="1"/>
            <a:r>
              <a:rPr lang="en-US" dirty="0" smtClean="0"/>
              <a:t>Widespread use within the MIR community leads to </a:t>
            </a:r>
            <a:r>
              <a:rPr lang="en-US" dirty="0" err="1" smtClean="0"/>
              <a:t>overfitting</a:t>
            </a:r>
            <a:r>
              <a:rPr lang="en-US" dirty="0" smtClean="0"/>
              <a:t> of models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13EEE-FD0C-4268-BA4E-0AEC0C88FB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3657600"/>
          </a:xfrm>
        </p:spPr>
        <p:txBody>
          <a:bodyPr/>
          <a:lstStyle/>
          <a:p>
            <a:r>
              <a:rPr lang="en-US" sz="2000" dirty="0" smtClean="0"/>
              <a:t>Music collections challenges led to the establishment of MIREX</a:t>
            </a:r>
          </a:p>
          <a:p>
            <a:pPr lvl="1"/>
            <a:r>
              <a:rPr lang="en-US" sz="1800" b="1" dirty="0" smtClean="0"/>
              <a:t>M</a:t>
            </a:r>
            <a:r>
              <a:rPr lang="en-US" sz="1800" dirty="0" smtClean="0"/>
              <a:t>usic </a:t>
            </a:r>
            <a:r>
              <a:rPr lang="en-US" sz="1800" b="1" dirty="0" smtClean="0"/>
              <a:t>I</a:t>
            </a:r>
            <a:r>
              <a:rPr lang="en-US" sz="1800" dirty="0" smtClean="0"/>
              <a:t>nformation </a:t>
            </a:r>
            <a:r>
              <a:rPr lang="en-US" sz="1800" b="1" dirty="0" smtClean="0"/>
              <a:t>R</a:t>
            </a:r>
            <a:r>
              <a:rPr lang="en-US" sz="1800" dirty="0" smtClean="0"/>
              <a:t>etrieval </a:t>
            </a:r>
            <a:r>
              <a:rPr lang="en-US" sz="1800" b="1" dirty="0" smtClean="0"/>
              <a:t>E</a:t>
            </a:r>
            <a:r>
              <a:rPr lang="en-US" sz="1800" dirty="0" smtClean="0"/>
              <a:t>valuation </a:t>
            </a:r>
            <a:r>
              <a:rPr lang="en-US" sz="1800" dirty="0" err="1" smtClean="0"/>
              <a:t>e</a:t>
            </a:r>
            <a:r>
              <a:rPr lang="en-US" sz="1800" b="1" dirty="0" err="1" smtClean="0"/>
              <a:t>X</a:t>
            </a:r>
            <a:r>
              <a:rPr lang="en-US" sz="1800" dirty="0" err="1" smtClean="0"/>
              <a:t>change</a:t>
            </a:r>
            <a:endParaRPr lang="en-US" sz="1800" dirty="0" smtClean="0"/>
          </a:p>
          <a:p>
            <a:pPr lvl="1"/>
            <a:r>
              <a:rPr lang="en-US" sz="1800" dirty="0" smtClean="0"/>
              <a:t>An annual competition since 2005</a:t>
            </a:r>
          </a:p>
          <a:p>
            <a:pPr lvl="1"/>
            <a:endParaRPr lang="en-US" sz="500" dirty="0" smtClean="0"/>
          </a:p>
          <a:p>
            <a:r>
              <a:rPr lang="en-US" sz="2000" dirty="0" smtClean="0"/>
              <a:t>Researchers submit (to IMIRSEL) MIR algorithms to be </a:t>
            </a:r>
            <a:r>
              <a:rPr lang="en-US" sz="2000" i="1" dirty="0" smtClean="0"/>
              <a:t>manually</a:t>
            </a:r>
            <a:r>
              <a:rPr lang="en-US" sz="2000" dirty="0" smtClean="0"/>
              <a:t> executed against large music collections, and evaluated using standardized measures</a:t>
            </a:r>
          </a:p>
          <a:p>
            <a:endParaRPr lang="en-US" sz="500" dirty="0" smtClean="0"/>
          </a:p>
          <a:p>
            <a:r>
              <a:rPr lang="en-US" sz="2000" dirty="0" smtClean="0"/>
              <a:t>MIREX drives MIR research by encouraging the community to define new tasks, algorithms and evaluation procedures</a:t>
            </a:r>
          </a:p>
          <a:p>
            <a:endParaRPr lang="en-US" sz="500" dirty="0" smtClean="0"/>
          </a:p>
          <a:p>
            <a:r>
              <a:rPr lang="en-US" sz="2000" dirty="0" smtClean="0"/>
              <a:t>MIREX has required enormous effort by the IMIRSEL team in the execution, debugging, and validation of submitted code</a:t>
            </a:r>
          </a:p>
          <a:p>
            <a:endParaRPr lang="en-US" sz="210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3EE96F8-373E-482F-9185-2252799C4E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LIS template">
  <a:themeElements>
    <a:clrScheme name="GSLI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SLIS template">
      <a:majorFont>
        <a:latin typeface="Helvetic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lnDef>
  </a:objectDefaults>
  <a:extraClrSchemeLst>
    <a:extraClrScheme>
      <a:clrScheme name="GSLI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LIS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LIS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LIS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LIS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LIS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LIS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LIS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LIS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LIS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LIS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LIS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GSLIS template</Template>
  <TotalTime>15024</TotalTime>
  <Words>1624</Words>
  <Application>Microsoft Office PowerPoint</Application>
  <PresentationFormat>On-screen Show (4:3)</PresentationFormat>
  <Paragraphs>440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GSLIS template</vt:lpstr>
      <vt:lpstr>Networked Environment for Music Analysis (NEMA)</vt:lpstr>
      <vt:lpstr>Credits and Acknowledgements</vt:lpstr>
      <vt:lpstr>Agenda</vt:lpstr>
      <vt:lpstr>Agenda</vt:lpstr>
      <vt:lpstr>Definitions</vt:lpstr>
      <vt:lpstr>Definitions</vt:lpstr>
      <vt:lpstr>Agenda</vt:lpstr>
      <vt:lpstr>Collection Access Restrictions</vt:lpstr>
      <vt:lpstr>MIREX</vt:lpstr>
      <vt:lpstr>Agenda</vt:lpstr>
      <vt:lpstr>Project Goals</vt:lpstr>
      <vt:lpstr>Agenda</vt:lpstr>
      <vt:lpstr>NEMA System Overview (Logical)</vt:lpstr>
      <vt:lpstr>Agenda</vt:lpstr>
      <vt:lpstr>Tasks as Workflows</vt:lpstr>
      <vt:lpstr>Meandre</vt:lpstr>
      <vt:lpstr>Agenda</vt:lpstr>
      <vt:lpstr>User Interface</vt:lpstr>
      <vt:lpstr>Selecting a Task</vt:lpstr>
      <vt:lpstr>Configuring a Task</vt:lpstr>
      <vt:lpstr>Configuring Remote Components</vt:lpstr>
      <vt:lpstr>Configuring Remote Components</vt:lpstr>
      <vt:lpstr>Configuring Remote Components</vt:lpstr>
      <vt:lpstr>Configuring Remote Components</vt:lpstr>
      <vt:lpstr>Configuring Remote Components</vt:lpstr>
      <vt:lpstr>Submitting Jobs</vt:lpstr>
      <vt:lpstr>Agenda</vt:lpstr>
      <vt:lpstr>Workflow Processing</vt:lpstr>
      <vt:lpstr>Flow Service</vt:lpstr>
      <vt:lpstr>Meandre Server</vt:lpstr>
      <vt:lpstr>Meandre Server</vt:lpstr>
      <vt:lpstr>Datasets</vt:lpstr>
      <vt:lpstr>Agenda</vt:lpstr>
      <vt:lpstr>Remote Executors</vt:lpstr>
      <vt:lpstr>Remote Executors</vt:lpstr>
      <vt:lpstr>Remote Executors</vt:lpstr>
      <vt:lpstr>Remote Executors</vt:lpstr>
      <vt:lpstr>Multiple Remote Executors</vt:lpstr>
      <vt:lpstr>Agenda</vt:lpstr>
      <vt:lpstr>Job Results</vt:lpstr>
      <vt:lpstr>Evaluation Reports</vt:lpstr>
      <vt:lpstr>Evaluation Reports</vt:lpstr>
      <vt:lpstr>Agenda</vt:lpstr>
      <vt:lpstr>Future Directions</vt:lpstr>
      <vt:lpstr>Future Directions</vt:lpstr>
      <vt:lpstr>Thank you</vt:lpstr>
      <vt:lpstr>Slide 47</vt:lpstr>
      <vt:lpstr>Tasks as Workflows</vt:lpstr>
      <vt:lpstr>Meandre Repository RDF</vt:lpstr>
      <vt:lpstr>NEMA System Overview (Physical)</vt:lpstr>
      <vt:lpstr>Job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 Schmidt</dc:creator>
  <cp:lastModifiedBy>ashirk</cp:lastModifiedBy>
  <cp:revision>1157</cp:revision>
  <cp:lastPrinted>2009-11-16T18:10:57Z</cp:lastPrinted>
  <dcterms:created xsi:type="dcterms:W3CDTF">2010-06-07T21:12:52Z</dcterms:created>
  <dcterms:modified xsi:type="dcterms:W3CDTF">2010-07-08T21:33:26Z</dcterms:modified>
</cp:coreProperties>
</file>