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Montserrat SemiBold"/>
      <p:regular r:id="rId22"/>
      <p:bold r:id="rId23"/>
      <p:italic r:id="rId24"/>
      <p:boldItalic r:id="rId25"/>
    </p:embeddedFont>
    <p:embeddedFont>
      <p:font typeface="Montserrat"/>
      <p:regular r:id="rId26"/>
      <p:bold r:id="rId27"/>
      <p:italic r:id="rId28"/>
      <p:boldItalic r:id="rId29"/>
    </p:embeddedFont>
    <p:embeddedFont>
      <p:font typeface="Lato"/>
      <p:regular r:id="rId30"/>
      <p:bold r:id="rId31"/>
      <p:italic r:id="rId32"/>
      <p:boldItalic r:id="rId33"/>
    </p:embeddedFont>
    <p:embeddedFont>
      <p:font typeface="Montserrat Medium"/>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SemiBold-regular.fntdata"/><Relationship Id="rId21" Type="http://schemas.openxmlformats.org/officeDocument/2006/relationships/slide" Target="slides/slide16.xml"/><Relationship Id="rId24" Type="http://schemas.openxmlformats.org/officeDocument/2006/relationships/font" Target="fonts/MontserratSemiBold-italic.fntdata"/><Relationship Id="rId23" Type="http://schemas.openxmlformats.org/officeDocument/2006/relationships/font" Target="fonts/MontserratSemiBo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regular.fntdata"/><Relationship Id="rId25" Type="http://schemas.openxmlformats.org/officeDocument/2006/relationships/font" Target="fonts/MontserratSemiBold-boldItalic.fntdata"/><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35" Type="http://schemas.openxmlformats.org/officeDocument/2006/relationships/font" Target="fonts/MontserratMedium-bold.fntdata"/><Relationship Id="rId12" Type="http://schemas.openxmlformats.org/officeDocument/2006/relationships/slide" Target="slides/slide7.xml"/><Relationship Id="rId34" Type="http://schemas.openxmlformats.org/officeDocument/2006/relationships/font" Target="fonts/MontserratMedium-regular.fntdata"/><Relationship Id="rId15" Type="http://schemas.openxmlformats.org/officeDocument/2006/relationships/slide" Target="slides/slide10.xml"/><Relationship Id="rId37" Type="http://schemas.openxmlformats.org/officeDocument/2006/relationships/font" Target="fonts/MontserratMedium-boldItalic.fntdata"/><Relationship Id="rId14" Type="http://schemas.openxmlformats.org/officeDocument/2006/relationships/slide" Target="slides/slide9.xml"/><Relationship Id="rId36" Type="http://schemas.openxmlformats.org/officeDocument/2006/relationships/font" Target="fonts/MontserratMedium-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eee5d10bef_1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eee5d10bef_1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eee228d4fe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eee228d4fe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eee228d4fe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eee228d4fe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eee228d4fe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eee228d4fe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eee228d4f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eee228d4f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eee228d4f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eee228d4f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eee5d1031c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eee5d1031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eee228d4fe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eee228d4f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eee5d10bef_1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eee5d10bef_1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eee228d4fe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eee228d4fe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eee228d4fe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eee228d4f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eee228d4fe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eee228d4fe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eee228d4fe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eee228d4fe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eee228d4fe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eee228d4fe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eee5d10bef_1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eee5d10bef_1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12.png"/><Relationship Id="rId6"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12.png"/><Relationship Id="rId6" Type="http://schemas.openxmlformats.org/officeDocument/2006/relationships/image" Target="../media/image3.png"/><Relationship Id="rId7"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hyperlink" Target="http://drive.google.com/file/d/1Y1xKJ3zqDpDj-a9CerfTo8ahfnjOPyWM/view" TargetMode="External"/><Relationship Id="rId5"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22B26"/>
        </a:solidFill>
      </p:bgPr>
    </p:bg>
    <p:spTree>
      <p:nvGrpSpPr>
        <p:cNvPr id="133" name="Shape 133"/>
        <p:cNvGrpSpPr/>
        <p:nvPr/>
      </p:nvGrpSpPr>
      <p:grpSpPr>
        <a:xfrm>
          <a:off x="0" y="0"/>
          <a:ext cx="0" cy="0"/>
          <a:chOff x="0" y="0"/>
          <a:chExt cx="0" cy="0"/>
        </a:xfrm>
      </p:grpSpPr>
      <p:sp>
        <p:nvSpPr>
          <p:cNvPr id="134" name="Google Shape;134;p13"/>
          <p:cNvSpPr txBox="1"/>
          <p:nvPr>
            <p:ph type="ctrTitle"/>
          </p:nvPr>
        </p:nvSpPr>
        <p:spPr>
          <a:xfrm>
            <a:off x="3341150" y="922925"/>
            <a:ext cx="5634900" cy="21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d" sz="3280"/>
              <a:t>Optimizing</a:t>
            </a:r>
            <a:r>
              <a:rPr lang="id" sz="3280"/>
              <a:t> </a:t>
            </a:r>
            <a:endParaRPr sz="3280"/>
          </a:p>
          <a:p>
            <a:pPr indent="0" lvl="0" marL="0" rtl="0" algn="l">
              <a:spcBef>
                <a:spcPts val="0"/>
              </a:spcBef>
              <a:spcAft>
                <a:spcPts val="0"/>
              </a:spcAft>
              <a:buSzPts val="990"/>
              <a:buNone/>
            </a:pPr>
            <a:r>
              <a:rPr b="1" lang="id" sz="3280"/>
              <a:t>Business Travel Budget Management</a:t>
            </a:r>
            <a:r>
              <a:rPr lang="id" sz="3280"/>
              <a:t> in</a:t>
            </a:r>
            <a:endParaRPr sz="3280"/>
          </a:p>
          <a:p>
            <a:pPr indent="0" lvl="0" marL="0" rtl="0" algn="l">
              <a:spcBef>
                <a:spcPts val="0"/>
              </a:spcBef>
              <a:spcAft>
                <a:spcPts val="0"/>
              </a:spcAft>
              <a:buSzPts val="990"/>
              <a:buNone/>
            </a:pPr>
            <a:r>
              <a:rPr lang="id" sz="3280"/>
              <a:t>Grab Business Portal</a:t>
            </a:r>
            <a:endParaRPr sz="3280"/>
          </a:p>
        </p:txBody>
      </p:sp>
      <p:pic>
        <p:nvPicPr>
          <p:cNvPr id="135" name="Google Shape;135;p13"/>
          <p:cNvPicPr preferRelativeResize="0"/>
          <p:nvPr/>
        </p:nvPicPr>
        <p:blipFill rotWithShape="1">
          <a:blip r:embed="rId3">
            <a:alphaModFix/>
          </a:blip>
          <a:srcRect b="5806" l="3514" r="3505" t="5815"/>
          <a:stretch/>
        </p:blipFill>
        <p:spPr>
          <a:xfrm>
            <a:off x="3604050" y="4093175"/>
            <a:ext cx="1935900" cy="384900"/>
          </a:xfrm>
          <a:prstGeom prst="roundRect">
            <a:avLst>
              <a:gd fmla="val 16667" name="adj"/>
            </a:avLst>
          </a:prstGeom>
          <a:noFill/>
          <a:ln>
            <a:noFill/>
          </a:ln>
        </p:spPr>
      </p:pic>
      <p:sp>
        <p:nvSpPr>
          <p:cNvPr id="136" name="Google Shape;136;p13"/>
          <p:cNvSpPr txBox="1"/>
          <p:nvPr/>
        </p:nvSpPr>
        <p:spPr>
          <a:xfrm>
            <a:off x="2278650" y="4499700"/>
            <a:ext cx="4586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d" sz="1300">
                <a:solidFill>
                  <a:schemeClr val="lt1"/>
                </a:solidFill>
                <a:latin typeface="Lato"/>
                <a:ea typeface="Lato"/>
                <a:cs typeface="Lato"/>
                <a:sym typeface="Lato"/>
              </a:rPr>
              <a:t>Digital Empowerment</a:t>
            </a:r>
            <a:r>
              <a:rPr lang="id" sz="1300">
                <a:solidFill>
                  <a:schemeClr val="lt1"/>
                </a:solidFill>
                <a:latin typeface="Lato"/>
                <a:ea typeface="Lato"/>
                <a:cs typeface="Lato"/>
                <a:sym typeface="Lato"/>
              </a:rPr>
              <a:t> Hackjakarta Submission by Rival Team</a:t>
            </a:r>
            <a:endParaRPr sz="1300">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22B26"/>
        </a:solidFill>
      </p:bgPr>
    </p:bg>
    <p:spTree>
      <p:nvGrpSpPr>
        <p:cNvPr id="227" name="Shape 227"/>
        <p:cNvGrpSpPr/>
        <p:nvPr/>
      </p:nvGrpSpPr>
      <p:grpSpPr>
        <a:xfrm>
          <a:off x="0" y="0"/>
          <a:ext cx="0" cy="0"/>
          <a:chOff x="0" y="0"/>
          <a:chExt cx="0" cy="0"/>
        </a:xfrm>
      </p:grpSpPr>
      <p:sp>
        <p:nvSpPr>
          <p:cNvPr id="228" name="Google Shape;228;p22"/>
          <p:cNvSpPr txBox="1"/>
          <p:nvPr>
            <p:ph type="title"/>
          </p:nvPr>
        </p:nvSpPr>
        <p:spPr>
          <a:xfrm>
            <a:off x="345000" y="57575"/>
            <a:ext cx="1347000" cy="65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latin typeface="Montserrat SemiBold"/>
                <a:ea typeface="Montserrat SemiBold"/>
                <a:cs typeface="Montserrat SemiBold"/>
                <a:sym typeface="Montserrat SemiBold"/>
              </a:rPr>
              <a:t>Demo</a:t>
            </a:r>
            <a:endParaRPr>
              <a:latin typeface="Montserrat SemiBold"/>
              <a:ea typeface="Montserrat SemiBold"/>
              <a:cs typeface="Montserrat SemiBold"/>
              <a:sym typeface="Montserrat SemiBold"/>
            </a:endParaRPr>
          </a:p>
        </p:txBody>
      </p:sp>
      <p:pic>
        <p:nvPicPr>
          <p:cNvPr id="229" name="Google Shape;229;p22"/>
          <p:cNvPicPr preferRelativeResize="0"/>
          <p:nvPr/>
        </p:nvPicPr>
        <p:blipFill>
          <a:blip r:embed="rId3">
            <a:alphaModFix/>
          </a:blip>
          <a:stretch>
            <a:fillRect/>
          </a:stretch>
        </p:blipFill>
        <p:spPr>
          <a:xfrm>
            <a:off x="6845175" y="-24650"/>
            <a:ext cx="2303325" cy="4986576"/>
          </a:xfrm>
          <a:prstGeom prst="rect">
            <a:avLst/>
          </a:prstGeom>
          <a:noFill/>
          <a:ln>
            <a:noFill/>
          </a:ln>
        </p:spPr>
      </p:pic>
      <p:sp>
        <p:nvSpPr>
          <p:cNvPr id="230" name="Google Shape;230;p22"/>
          <p:cNvSpPr txBox="1"/>
          <p:nvPr>
            <p:ph type="title"/>
          </p:nvPr>
        </p:nvSpPr>
        <p:spPr>
          <a:xfrm>
            <a:off x="107400" y="4022050"/>
            <a:ext cx="1822200" cy="34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d" sz="1160">
                <a:latin typeface="Montserrat SemiBold"/>
                <a:ea typeface="Montserrat SemiBold"/>
                <a:cs typeface="Montserrat SemiBold"/>
                <a:sym typeface="Montserrat SemiBold"/>
              </a:rPr>
              <a:t>Grab Business Portal - Admin</a:t>
            </a:r>
            <a:endParaRPr sz="1160">
              <a:latin typeface="Montserrat SemiBold"/>
              <a:ea typeface="Montserrat SemiBold"/>
              <a:cs typeface="Montserrat SemiBold"/>
              <a:sym typeface="Montserrat SemiBold"/>
            </a:endParaRPr>
          </a:p>
        </p:txBody>
      </p:sp>
      <p:sp>
        <p:nvSpPr>
          <p:cNvPr id="231" name="Google Shape;231;p22"/>
          <p:cNvSpPr txBox="1"/>
          <p:nvPr>
            <p:ph type="title"/>
          </p:nvPr>
        </p:nvSpPr>
        <p:spPr>
          <a:xfrm>
            <a:off x="4724400" y="4451050"/>
            <a:ext cx="2303400" cy="49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d" sz="1160"/>
              <a:t>The itinerary will be sent to</a:t>
            </a:r>
            <a:r>
              <a:rPr lang="id" sz="1160">
                <a:latin typeface="Montserrat SemiBold"/>
                <a:ea typeface="Montserrat SemiBold"/>
                <a:cs typeface="Montserrat SemiBold"/>
                <a:sym typeface="Montserrat SemiBold"/>
              </a:rPr>
              <a:t> Grab Business Account -</a:t>
            </a:r>
            <a:endParaRPr sz="1160">
              <a:latin typeface="Montserrat SemiBold"/>
              <a:ea typeface="Montserrat SemiBold"/>
              <a:cs typeface="Montserrat SemiBold"/>
              <a:sym typeface="Montserrat SemiBold"/>
            </a:endParaRPr>
          </a:p>
          <a:p>
            <a:pPr indent="0" lvl="0" marL="0" rtl="0" algn="l">
              <a:spcBef>
                <a:spcPts val="0"/>
              </a:spcBef>
              <a:spcAft>
                <a:spcPts val="0"/>
              </a:spcAft>
              <a:buSzPts val="990"/>
              <a:buNone/>
            </a:pPr>
            <a:r>
              <a:rPr lang="id" sz="1160">
                <a:latin typeface="Montserrat SemiBold"/>
                <a:ea typeface="Montserrat SemiBold"/>
                <a:cs typeface="Montserrat SemiBold"/>
                <a:sym typeface="Montserrat SemiBold"/>
              </a:rPr>
              <a:t>Employee</a:t>
            </a:r>
            <a:endParaRPr sz="1160"/>
          </a:p>
        </p:txBody>
      </p:sp>
      <p:pic>
        <p:nvPicPr>
          <p:cNvPr id="232" name="Google Shape;232;p22"/>
          <p:cNvPicPr preferRelativeResize="0"/>
          <p:nvPr/>
        </p:nvPicPr>
        <p:blipFill>
          <a:blip r:embed="rId4">
            <a:alphaModFix/>
          </a:blip>
          <a:stretch>
            <a:fillRect/>
          </a:stretch>
        </p:blipFill>
        <p:spPr>
          <a:xfrm>
            <a:off x="0" y="625699"/>
            <a:ext cx="6507775" cy="32963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22B26"/>
        </a:solidFill>
      </p:bgPr>
    </p:bg>
    <p:spTree>
      <p:nvGrpSpPr>
        <p:cNvPr id="236" name="Shape 236"/>
        <p:cNvGrpSpPr/>
        <p:nvPr/>
      </p:nvGrpSpPr>
      <p:grpSpPr>
        <a:xfrm>
          <a:off x="0" y="0"/>
          <a:ext cx="0" cy="0"/>
          <a:chOff x="0" y="0"/>
          <a:chExt cx="0" cy="0"/>
        </a:xfrm>
      </p:grpSpPr>
      <p:sp>
        <p:nvSpPr>
          <p:cNvPr id="237" name="Google Shape;237;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d"/>
              <a:t>Tech Stack</a:t>
            </a:r>
            <a:endParaRPr b="1"/>
          </a:p>
        </p:txBody>
      </p:sp>
      <p:pic>
        <p:nvPicPr>
          <p:cNvPr id="238" name="Google Shape;238;p23"/>
          <p:cNvPicPr preferRelativeResize="0"/>
          <p:nvPr/>
        </p:nvPicPr>
        <p:blipFill>
          <a:blip r:embed="rId3">
            <a:alphaModFix/>
          </a:blip>
          <a:stretch>
            <a:fillRect/>
          </a:stretch>
        </p:blipFill>
        <p:spPr>
          <a:xfrm>
            <a:off x="311700" y="1264050"/>
            <a:ext cx="1868576" cy="702450"/>
          </a:xfrm>
          <a:prstGeom prst="rect">
            <a:avLst/>
          </a:prstGeom>
          <a:noFill/>
          <a:ln>
            <a:noFill/>
          </a:ln>
        </p:spPr>
      </p:pic>
      <p:pic>
        <p:nvPicPr>
          <p:cNvPr id="239" name="Google Shape;239;p23"/>
          <p:cNvPicPr preferRelativeResize="0"/>
          <p:nvPr/>
        </p:nvPicPr>
        <p:blipFill>
          <a:blip r:embed="rId4">
            <a:alphaModFix/>
          </a:blip>
          <a:stretch>
            <a:fillRect/>
          </a:stretch>
        </p:blipFill>
        <p:spPr>
          <a:xfrm>
            <a:off x="4156325" y="1046388"/>
            <a:ext cx="1186200" cy="1186200"/>
          </a:xfrm>
          <a:prstGeom prst="rect">
            <a:avLst/>
          </a:prstGeom>
          <a:noFill/>
          <a:ln>
            <a:noFill/>
          </a:ln>
        </p:spPr>
      </p:pic>
      <p:pic>
        <p:nvPicPr>
          <p:cNvPr id="240" name="Google Shape;240;p23"/>
          <p:cNvPicPr preferRelativeResize="0"/>
          <p:nvPr/>
        </p:nvPicPr>
        <p:blipFill>
          <a:blip r:embed="rId5">
            <a:alphaModFix/>
          </a:blip>
          <a:stretch>
            <a:fillRect/>
          </a:stretch>
        </p:blipFill>
        <p:spPr>
          <a:xfrm>
            <a:off x="1199025" y="2740712"/>
            <a:ext cx="1868575" cy="1046784"/>
          </a:xfrm>
          <a:prstGeom prst="rect">
            <a:avLst/>
          </a:prstGeom>
          <a:noFill/>
          <a:ln>
            <a:noFill/>
          </a:ln>
        </p:spPr>
      </p:pic>
      <p:pic>
        <p:nvPicPr>
          <p:cNvPr id="241" name="Google Shape;241;p23"/>
          <p:cNvPicPr preferRelativeResize="0"/>
          <p:nvPr/>
        </p:nvPicPr>
        <p:blipFill>
          <a:blip r:embed="rId6">
            <a:alphaModFix/>
          </a:blip>
          <a:stretch>
            <a:fillRect/>
          </a:stretch>
        </p:blipFill>
        <p:spPr>
          <a:xfrm>
            <a:off x="7556625" y="930187"/>
            <a:ext cx="943300" cy="1148275"/>
          </a:xfrm>
          <a:prstGeom prst="rect">
            <a:avLst/>
          </a:prstGeom>
          <a:noFill/>
          <a:ln>
            <a:noFill/>
          </a:ln>
        </p:spPr>
      </p:pic>
      <p:pic>
        <p:nvPicPr>
          <p:cNvPr id="242" name="Google Shape;242;p23"/>
          <p:cNvPicPr preferRelativeResize="0"/>
          <p:nvPr/>
        </p:nvPicPr>
        <p:blipFill>
          <a:blip r:embed="rId7">
            <a:alphaModFix/>
          </a:blip>
          <a:stretch>
            <a:fillRect/>
          </a:stretch>
        </p:blipFill>
        <p:spPr>
          <a:xfrm>
            <a:off x="4469850" y="2548888"/>
            <a:ext cx="1395600" cy="1395600"/>
          </a:xfrm>
          <a:prstGeom prst="rect">
            <a:avLst/>
          </a:prstGeom>
          <a:noFill/>
          <a:ln>
            <a:noFill/>
          </a:ln>
        </p:spPr>
      </p:pic>
      <p:sp>
        <p:nvSpPr>
          <p:cNvPr id="243" name="Google Shape;243;p23"/>
          <p:cNvSpPr txBox="1"/>
          <p:nvPr/>
        </p:nvSpPr>
        <p:spPr>
          <a:xfrm>
            <a:off x="2180275" y="1186350"/>
            <a:ext cx="18687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300">
                <a:solidFill>
                  <a:schemeClr val="dk2"/>
                </a:solidFill>
                <a:latin typeface="Montserrat Medium"/>
                <a:ea typeface="Montserrat Medium"/>
                <a:cs typeface="Montserrat Medium"/>
                <a:sym typeface="Montserrat Medium"/>
              </a:rPr>
              <a:t>I</a:t>
            </a:r>
            <a:r>
              <a:rPr lang="id" sz="1300">
                <a:solidFill>
                  <a:schemeClr val="dk2"/>
                </a:solidFill>
                <a:latin typeface="Montserrat Medium"/>
                <a:ea typeface="Montserrat Medium"/>
                <a:cs typeface="Montserrat Medium"/>
                <a:sym typeface="Montserrat Medium"/>
              </a:rPr>
              <a:t>nteractive interface to deploy developed models, without requiring much effort in terms of front-end.</a:t>
            </a:r>
            <a:endParaRPr sz="1300">
              <a:solidFill>
                <a:schemeClr val="dk2"/>
              </a:solidFill>
              <a:latin typeface="Montserrat Medium"/>
              <a:ea typeface="Montserrat Medium"/>
              <a:cs typeface="Montserrat Medium"/>
              <a:sym typeface="Montserrat Medium"/>
            </a:endParaRPr>
          </a:p>
        </p:txBody>
      </p:sp>
      <p:sp>
        <p:nvSpPr>
          <p:cNvPr id="244" name="Google Shape;244;p23"/>
          <p:cNvSpPr txBox="1"/>
          <p:nvPr/>
        </p:nvSpPr>
        <p:spPr>
          <a:xfrm>
            <a:off x="5342525" y="1246938"/>
            <a:ext cx="19932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300">
                <a:solidFill>
                  <a:schemeClr val="dk2"/>
                </a:solidFill>
                <a:latin typeface="Montserrat Medium"/>
                <a:ea typeface="Montserrat Medium"/>
                <a:cs typeface="Montserrat Medium"/>
                <a:sym typeface="Montserrat Medium"/>
              </a:rPr>
              <a:t>A framework for building APIs in Python. Very fast and efficient</a:t>
            </a:r>
            <a:endParaRPr sz="1300">
              <a:solidFill>
                <a:schemeClr val="dk2"/>
              </a:solidFill>
              <a:latin typeface="Montserrat Medium"/>
              <a:ea typeface="Montserrat Medium"/>
              <a:cs typeface="Montserrat Medium"/>
              <a:sym typeface="Montserrat Medium"/>
            </a:endParaRPr>
          </a:p>
        </p:txBody>
      </p:sp>
      <p:sp>
        <p:nvSpPr>
          <p:cNvPr id="245" name="Google Shape;245;p23"/>
          <p:cNvSpPr txBox="1"/>
          <p:nvPr/>
        </p:nvSpPr>
        <p:spPr>
          <a:xfrm>
            <a:off x="498275" y="3588475"/>
            <a:ext cx="33633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300">
                <a:solidFill>
                  <a:schemeClr val="dk2"/>
                </a:solidFill>
                <a:latin typeface="Montserrat Medium"/>
                <a:ea typeface="Montserrat Medium"/>
                <a:cs typeface="Montserrat Medium"/>
                <a:sym typeface="Montserrat Medium"/>
              </a:rPr>
              <a:t>Vector database for semantic search and vector-based data management. Can understand user questions based on semantic meaning and search for relevant answers even if the wording is different.</a:t>
            </a:r>
            <a:endParaRPr sz="1300">
              <a:solidFill>
                <a:schemeClr val="dk2"/>
              </a:solidFill>
              <a:latin typeface="Montserrat Medium"/>
              <a:ea typeface="Montserrat Medium"/>
              <a:cs typeface="Montserrat Medium"/>
              <a:sym typeface="Montserrat Medium"/>
            </a:endParaRPr>
          </a:p>
        </p:txBody>
      </p:sp>
      <p:sp>
        <p:nvSpPr>
          <p:cNvPr id="246" name="Google Shape;246;p23"/>
          <p:cNvSpPr txBox="1"/>
          <p:nvPr/>
        </p:nvSpPr>
        <p:spPr>
          <a:xfrm>
            <a:off x="7429800" y="2164000"/>
            <a:ext cx="1784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300">
                <a:solidFill>
                  <a:schemeClr val="dk2"/>
                </a:solidFill>
                <a:latin typeface="Montserrat Medium"/>
                <a:ea typeface="Montserrat Medium"/>
                <a:cs typeface="Montserrat Medium"/>
                <a:sym typeface="Montserrat Medium"/>
              </a:rPr>
              <a:t>Using Ollama 7B</a:t>
            </a:r>
            <a:endParaRPr sz="1300">
              <a:solidFill>
                <a:schemeClr val="dk2"/>
              </a:solidFill>
              <a:latin typeface="Montserrat Medium"/>
              <a:ea typeface="Montserrat Medium"/>
              <a:cs typeface="Montserrat Medium"/>
              <a:sym typeface="Montserrat Medium"/>
            </a:endParaRPr>
          </a:p>
        </p:txBody>
      </p:sp>
      <p:sp>
        <p:nvSpPr>
          <p:cNvPr id="247" name="Google Shape;247;p23"/>
          <p:cNvSpPr txBox="1"/>
          <p:nvPr/>
        </p:nvSpPr>
        <p:spPr>
          <a:xfrm>
            <a:off x="4250025" y="3965825"/>
            <a:ext cx="21351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300">
                <a:solidFill>
                  <a:schemeClr val="lt1"/>
                </a:solidFill>
                <a:latin typeface="Montserrat Medium"/>
                <a:ea typeface="Montserrat Medium"/>
                <a:cs typeface="Montserrat Medium"/>
                <a:sym typeface="Montserrat Medium"/>
              </a:rPr>
              <a:t>P</a:t>
            </a:r>
            <a:r>
              <a:rPr lang="id" sz="1300">
                <a:solidFill>
                  <a:schemeClr val="lt1"/>
                </a:solidFill>
                <a:latin typeface="Montserrat Medium"/>
                <a:ea typeface="Montserrat Medium"/>
                <a:cs typeface="Montserrat Medium"/>
                <a:sym typeface="Montserrat Medium"/>
              </a:rPr>
              <a:t>rovides cloud-based computing resources that are affordable and easy to access.</a:t>
            </a:r>
            <a:endParaRPr sz="1300">
              <a:solidFill>
                <a:schemeClr val="lt1"/>
              </a:solidFill>
              <a:latin typeface="Montserrat Medium"/>
              <a:ea typeface="Montserrat Medium"/>
              <a:cs typeface="Montserrat Medium"/>
              <a:sym typeface="Montserrat Medium"/>
            </a:endParaRPr>
          </a:p>
        </p:txBody>
      </p:sp>
      <p:pic>
        <p:nvPicPr>
          <p:cNvPr id="248" name="Google Shape;248;p23"/>
          <p:cNvPicPr preferRelativeResize="0"/>
          <p:nvPr/>
        </p:nvPicPr>
        <p:blipFill>
          <a:blip r:embed="rId8">
            <a:alphaModFix/>
          </a:blip>
          <a:stretch>
            <a:fillRect/>
          </a:stretch>
        </p:blipFill>
        <p:spPr>
          <a:xfrm>
            <a:off x="7335725" y="2671000"/>
            <a:ext cx="813644" cy="1186200"/>
          </a:xfrm>
          <a:prstGeom prst="rect">
            <a:avLst/>
          </a:prstGeom>
          <a:noFill/>
          <a:ln>
            <a:noFill/>
          </a:ln>
        </p:spPr>
      </p:pic>
      <p:sp>
        <p:nvSpPr>
          <p:cNvPr id="249" name="Google Shape;249;p23"/>
          <p:cNvSpPr txBox="1"/>
          <p:nvPr/>
        </p:nvSpPr>
        <p:spPr>
          <a:xfrm>
            <a:off x="6773575" y="3944500"/>
            <a:ext cx="2304300" cy="118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300">
                <a:solidFill>
                  <a:schemeClr val="dk2"/>
                </a:solidFill>
                <a:latin typeface="Montserrat Medium"/>
                <a:ea typeface="Montserrat Medium"/>
                <a:cs typeface="Montserrat Medium"/>
                <a:sym typeface="Montserrat Medium"/>
              </a:rPr>
              <a:t>Build, test, and deploy beautiful mobile, web, desktop, and embedded apps from a single codebase.</a:t>
            </a:r>
            <a:endParaRPr sz="1300">
              <a:solidFill>
                <a:schemeClr val="dk2"/>
              </a:solidFill>
              <a:latin typeface="Montserrat Medium"/>
              <a:ea typeface="Montserrat Medium"/>
              <a:cs typeface="Montserrat Medium"/>
              <a:sym typeface="Montserrat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22B26"/>
        </a:solidFill>
      </p:bgPr>
    </p:bg>
    <p:spTree>
      <p:nvGrpSpPr>
        <p:cNvPr id="253" name="Shape 253"/>
        <p:cNvGrpSpPr/>
        <p:nvPr/>
      </p:nvGrpSpPr>
      <p:grpSpPr>
        <a:xfrm>
          <a:off x="0" y="0"/>
          <a:ext cx="0" cy="0"/>
          <a:chOff x="0" y="0"/>
          <a:chExt cx="0" cy="0"/>
        </a:xfrm>
      </p:grpSpPr>
      <p:sp>
        <p:nvSpPr>
          <p:cNvPr id="254" name="Google Shape;254;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d" sz="2900"/>
              <a:t>Rival Team</a:t>
            </a:r>
            <a:endParaRPr b="1" sz="2900"/>
          </a:p>
        </p:txBody>
      </p:sp>
      <p:sp>
        <p:nvSpPr>
          <p:cNvPr id="255" name="Google Shape;255;p24"/>
          <p:cNvSpPr/>
          <p:nvPr/>
        </p:nvSpPr>
        <p:spPr>
          <a:xfrm>
            <a:off x="1315525" y="1378400"/>
            <a:ext cx="1900200" cy="1644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id" sz="1200">
                <a:latin typeface="Montserrat"/>
                <a:ea typeface="Montserrat"/>
                <a:cs typeface="Montserrat"/>
                <a:sym typeface="Montserrat"/>
              </a:rPr>
              <a:t>Revaldi</a:t>
            </a:r>
            <a:endParaRPr b="1" sz="1200">
              <a:latin typeface="Montserrat"/>
              <a:ea typeface="Montserrat"/>
              <a:cs typeface="Montserrat"/>
              <a:sym typeface="Montserrat"/>
            </a:endParaRPr>
          </a:p>
          <a:p>
            <a:pPr indent="0" lvl="0" marL="0" rtl="0" algn="l">
              <a:spcBef>
                <a:spcPts val="0"/>
              </a:spcBef>
              <a:spcAft>
                <a:spcPts val="0"/>
              </a:spcAft>
              <a:buNone/>
            </a:pPr>
            <a:r>
              <a:rPr lang="id" sz="1200">
                <a:latin typeface="Montserrat"/>
                <a:ea typeface="Montserrat"/>
                <a:cs typeface="Montserrat"/>
                <a:sym typeface="Montserrat"/>
              </a:rPr>
              <a:t>AI Engineer and Backend Engineer</a:t>
            </a:r>
            <a:endParaRPr sz="1200">
              <a:latin typeface="Montserrat"/>
              <a:ea typeface="Montserrat"/>
              <a:cs typeface="Montserrat"/>
              <a:sym typeface="Montserrat"/>
            </a:endParaRPr>
          </a:p>
        </p:txBody>
      </p:sp>
      <p:sp>
        <p:nvSpPr>
          <p:cNvPr id="256" name="Google Shape;256;p24"/>
          <p:cNvSpPr/>
          <p:nvPr/>
        </p:nvSpPr>
        <p:spPr>
          <a:xfrm>
            <a:off x="3576050" y="1378400"/>
            <a:ext cx="1900200" cy="1644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id" sz="1200">
                <a:latin typeface="Montserrat"/>
                <a:ea typeface="Montserrat"/>
                <a:cs typeface="Montserrat"/>
                <a:sym typeface="Montserrat"/>
              </a:rPr>
              <a:t>Arif</a:t>
            </a:r>
            <a:endParaRPr b="1" sz="1200">
              <a:latin typeface="Montserrat"/>
              <a:ea typeface="Montserrat"/>
              <a:cs typeface="Montserrat"/>
              <a:sym typeface="Montserrat"/>
            </a:endParaRPr>
          </a:p>
          <a:p>
            <a:pPr indent="0" lvl="0" marL="0" rtl="0" algn="l">
              <a:spcBef>
                <a:spcPts val="0"/>
              </a:spcBef>
              <a:spcAft>
                <a:spcPts val="0"/>
              </a:spcAft>
              <a:buNone/>
            </a:pPr>
            <a:r>
              <a:rPr lang="id" sz="1200">
                <a:latin typeface="Montserrat"/>
                <a:ea typeface="Montserrat"/>
                <a:cs typeface="Montserrat"/>
                <a:sym typeface="Montserrat"/>
              </a:rPr>
              <a:t>PM &amp; FE</a:t>
            </a:r>
            <a:endParaRPr sz="1200">
              <a:latin typeface="Montserrat"/>
              <a:ea typeface="Montserrat"/>
              <a:cs typeface="Montserrat"/>
              <a:sym typeface="Montserrat"/>
            </a:endParaRPr>
          </a:p>
        </p:txBody>
      </p:sp>
      <p:sp>
        <p:nvSpPr>
          <p:cNvPr id="257" name="Google Shape;257;p24"/>
          <p:cNvSpPr/>
          <p:nvPr/>
        </p:nvSpPr>
        <p:spPr>
          <a:xfrm>
            <a:off x="5928275" y="1378400"/>
            <a:ext cx="1900200" cy="1644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id" sz="1200">
                <a:latin typeface="Montserrat"/>
                <a:ea typeface="Montserrat"/>
                <a:cs typeface="Montserrat"/>
                <a:sym typeface="Montserrat"/>
              </a:rPr>
              <a:t>Titan</a:t>
            </a:r>
            <a:endParaRPr b="1" sz="1200">
              <a:latin typeface="Montserrat"/>
              <a:ea typeface="Montserrat"/>
              <a:cs typeface="Montserrat"/>
              <a:sym typeface="Montserrat"/>
            </a:endParaRPr>
          </a:p>
          <a:p>
            <a:pPr indent="0" lvl="0" marL="0" rtl="0" algn="l">
              <a:spcBef>
                <a:spcPts val="0"/>
              </a:spcBef>
              <a:spcAft>
                <a:spcPts val="0"/>
              </a:spcAft>
              <a:buNone/>
            </a:pPr>
            <a:r>
              <a:rPr lang="id" sz="1200">
                <a:latin typeface="Montserrat"/>
                <a:ea typeface="Montserrat"/>
                <a:cs typeface="Montserrat"/>
                <a:sym typeface="Montserrat"/>
              </a:rPr>
              <a:t>PM &amp; Prompt Engineer</a:t>
            </a:r>
            <a:endParaRPr sz="1200">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22B26"/>
        </a:solidFill>
      </p:bgPr>
    </p:bg>
    <p:spTree>
      <p:nvGrpSpPr>
        <p:cNvPr id="261" name="Shape 261"/>
        <p:cNvGrpSpPr/>
        <p:nvPr/>
      </p:nvGrpSpPr>
      <p:grpSpPr>
        <a:xfrm>
          <a:off x="0" y="0"/>
          <a:ext cx="0" cy="0"/>
          <a:chOff x="0" y="0"/>
          <a:chExt cx="0" cy="0"/>
        </a:xfrm>
      </p:grpSpPr>
      <p:sp>
        <p:nvSpPr>
          <p:cNvPr id="262" name="Google Shape;262;p25"/>
          <p:cNvSpPr txBox="1"/>
          <p:nvPr>
            <p:ph type="title"/>
          </p:nvPr>
        </p:nvSpPr>
        <p:spPr>
          <a:xfrm>
            <a:off x="1297500" y="16891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d"/>
              <a:t>Thank You</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222B26"/>
        </a:solidFill>
      </p:bgPr>
    </p:bg>
    <p:spTree>
      <p:nvGrpSpPr>
        <p:cNvPr id="266" name="Shape 266"/>
        <p:cNvGrpSpPr/>
        <p:nvPr/>
      </p:nvGrpSpPr>
      <p:grpSpPr>
        <a:xfrm>
          <a:off x="0" y="0"/>
          <a:ext cx="0" cy="0"/>
          <a:chOff x="0" y="0"/>
          <a:chExt cx="0" cy="0"/>
        </a:xfrm>
      </p:grpSpPr>
      <p:sp>
        <p:nvSpPr>
          <p:cNvPr id="267" name="Google Shape;267;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68" name="Google Shape;268;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9" name="Google Shape;269;p26"/>
          <p:cNvPicPr preferRelativeResize="0"/>
          <p:nvPr/>
        </p:nvPicPr>
        <p:blipFill>
          <a:blip r:embed="rId3">
            <a:alphaModFix/>
          </a:blip>
          <a:stretch>
            <a:fillRect/>
          </a:stretch>
        </p:blipFill>
        <p:spPr>
          <a:xfrm>
            <a:off x="446975" y="144362"/>
            <a:ext cx="7935027" cy="48547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222B26"/>
        </a:solidFill>
      </p:bgPr>
    </p:bg>
    <p:spTree>
      <p:nvGrpSpPr>
        <p:cNvPr id="273" name="Shape 273"/>
        <p:cNvGrpSpPr/>
        <p:nvPr/>
      </p:nvGrpSpPr>
      <p:grpSpPr>
        <a:xfrm>
          <a:off x="0" y="0"/>
          <a:ext cx="0" cy="0"/>
          <a:chOff x="0" y="0"/>
          <a:chExt cx="0" cy="0"/>
        </a:xfrm>
      </p:grpSpPr>
      <p:sp>
        <p:nvSpPr>
          <p:cNvPr id="274" name="Google Shape;274;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Project Details</a:t>
            </a:r>
            <a:endParaRPr/>
          </a:p>
        </p:txBody>
      </p:sp>
      <p:sp>
        <p:nvSpPr>
          <p:cNvPr id="275" name="Google Shape;275;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lang="id"/>
              <a:t>Project Description:</a:t>
            </a:r>
            <a:endParaRPr b="1"/>
          </a:p>
          <a:p>
            <a:pPr indent="0" lvl="0" marL="0" rtl="0" algn="l">
              <a:spcBef>
                <a:spcPts val="1200"/>
              </a:spcBef>
              <a:spcAft>
                <a:spcPts val="0"/>
              </a:spcAft>
              <a:buClr>
                <a:schemeClr val="dk1"/>
              </a:buClr>
              <a:buSzPct val="84615"/>
              <a:buFont typeface="Arial"/>
              <a:buNone/>
            </a:pPr>
            <a:r>
              <a:rPr lang="id"/>
              <a:t>Fraud in business travel spending costs U.S. businesses over $2.8 billion annually, with common types of fraud including personal expense claims, fictitious expense claims, multiple claims, and inflated expenses. We propose a Gen AI-powered business travel budget planner designed to assist finance teams in planning trips and accurately distributing potential expenses such as transport, food, hotel, and flight to employees. This planner will seamlessly integrate into Grab for Business Corporate accounts and employee’s Grab business accounts. The key objectives of this solution are to:</a:t>
            </a:r>
            <a:endParaRPr/>
          </a:p>
          <a:p>
            <a:pPr indent="0" lvl="0" marL="0" rtl="0" algn="l">
              <a:spcBef>
                <a:spcPts val="1200"/>
              </a:spcBef>
              <a:spcAft>
                <a:spcPts val="0"/>
              </a:spcAft>
              <a:buClr>
                <a:schemeClr val="dk1"/>
              </a:buClr>
              <a:buSzPct val="84615"/>
              <a:buFont typeface="Arial"/>
              <a:buNone/>
            </a:pPr>
            <a:r>
              <a:rPr lang="id"/>
              <a:t>1. Optimize Budget Planning while minimizing fraud and over spending</a:t>
            </a:r>
            <a:endParaRPr/>
          </a:p>
          <a:p>
            <a:pPr indent="0" lvl="0" marL="0" rtl="0" algn="l">
              <a:spcBef>
                <a:spcPts val="1200"/>
              </a:spcBef>
              <a:spcAft>
                <a:spcPts val="0"/>
              </a:spcAft>
              <a:buNone/>
            </a:pPr>
            <a:r>
              <a:rPr lang="id"/>
              <a:t>2. Streamline Approval Processes</a:t>
            </a:r>
            <a:endParaRPr/>
          </a:p>
          <a:p>
            <a:pPr indent="0" lvl="0" marL="0" rtl="0" algn="l">
              <a:spcBef>
                <a:spcPts val="1200"/>
              </a:spcBef>
              <a:spcAft>
                <a:spcPts val="0"/>
              </a:spcAft>
              <a:buNone/>
            </a:pPr>
            <a:r>
              <a:rPr b="1" lang="id"/>
              <a:t>Selected hackathon track: </a:t>
            </a:r>
            <a:endParaRPr b="1"/>
          </a:p>
          <a:p>
            <a:pPr indent="0" lvl="0" marL="0" rtl="0" algn="l">
              <a:spcBef>
                <a:spcPts val="1200"/>
              </a:spcBef>
              <a:spcAft>
                <a:spcPts val="0"/>
              </a:spcAft>
              <a:buNone/>
            </a:pPr>
            <a:r>
              <a:rPr lang="id"/>
              <a:t>Digital Empowerment</a:t>
            </a:r>
            <a:endParaRPr/>
          </a:p>
          <a:p>
            <a:pPr indent="0" lvl="0" marL="0" rtl="0" algn="l">
              <a:spcBef>
                <a:spcPts val="1200"/>
              </a:spcBef>
              <a:spcAft>
                <a:spcPts val="0"/>
              </a:spcAft>
              <a:buNone/>
            </a:pPr>
            <a:r>
              <a:rPr b="1" lang="id"/>
              <a:t>Tech stack:</a:t>
            </a:r>
            <a:endParaRPr b="1"/>
          </a:p>
          <a:p>
            <a:pPr indent="0" lvl="0" marL="0" rtl="0" algn="l">
              <a:spcBef>
                <a:spcPts val="1200"/>
              </a:spcBef>
              <a:spcAft>
                <a:spcPts val="1200"/>
              </a:spcAft>
              <a:buNone/>
            </a:pPr>
            <a:r>
              <a:rPr lang="id"/>
              <a:t>A list of tech stack (solutions, technology infrastructure, technology services, etc.) used by the team to build your project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222B26"/>
        </a:solidFill>
      </p:bgPr>
    </p:bg>
    <p:spTree>
      <p:nvGrpSpPr>
        <p:cNvPr id="279" name="Shape 279"/>
        <p:cNvGrpSpPr/>
        <p:nvPr/>
      </p:nvGrpSpPr>
      <p:grpSpPr>
        <a:xfrm>
          <a:off x="0" y="0"/>
          <a:ext cx="0" cy="0"/>
          <a:chOff x="0" y="0"/>
          <a:chExt cx="0" cy="0"/>
        </a:xfrm>
      </p:grpSpPr>
      <p:sp>
        <p:nvSpPr>
          <p:cNvPr id="280" name="Google Shape;280;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Tech Stack</a:t>
            </a:r>
            <a:endParaRPr/>
          </a:p>
        </p:txBody>
      </p:sp>
      <p:pic>
        <p:nvPicPr>
          <p:cNvPr id="281" name="Google Shape;281;p28"/>
          <p:cNvPicPr preferRelativeResize="0"/>
          <p:nvPr/>
        </p:nvPicPr>
        <p:blipFill>
          <a:blip r:embed="rId3">
            <a:alphaModFix/>
          </a:blip>
          <a:stretch>
            <a:fillRect/>
          </a:stretch>
        </p:blipFill>
        <p:spPr>
          <a:xfrm>
            <a:off x="311700" y="1385550"/>
            <a:ext cx="1868576" cy="702450"/>
          </a:xfrm>
          <a:prstGeom prst="rect">
            <a:avLst/>
          </a:prstGeom>
          <a:noFill/>
          <a:ln>
            <a:noFill/>
          </a:ln>
        </p:spPr>
      </p:pic>
      <p:pic>
        <p:nvPicPr>
          <p:cNvPr id="282" name="Google Shape;282;p28"/>
          <p:cNvPicPr preferRelativeResize="0"/>
          <p:nvPr/>
        </p:nvPicPr>
        <p:blipFill>
          <a:blip r:embed="rId4">
            <a:alphaModFix/>
          </a:blip>
          <a:stretch>
            <a:fillRect/>
          </a:stretch>
        </p:blipFill>
        <p:spPr>
          <a:xfrm>
            <a:off x="5193725" y="1143675"/>
            <a:ext cx="1186200" cy="1186200"/>
          </a:xfrm>
          <a:prstGeom prst="rect">
            <a:avLst/>
          </a:prstGeom>
          <a:noFill/>
          <a:ln>
            <a:noFill/>
          </a:ln>
        </p:spPr>
      </p:pic>
      <p:pic>
        <p:nvPicPr>
          <p:cNvPr id="283" name="Google Shape;283;p28"/>
          <p:cNvPicPr preferRelativeResize="0"/>
          <p:nvPr/>
        </p:nvPicPr>
        <p:blipFill>
          <a:blip r:embed="rId5">
            <a:alphaModFix/>
          </a:blip>
          <a:stretch>
            <a:fillRect/>
          </a:stretch>
        </p:blipFill>
        <p:spPr>
          <a:xfrm>
            <a:off x="1199025" y="2740712"/>
            <a:ext cx="1868575" cy="1046784"/>
          </a:xfrm>
          <a:prstGeom prst="rect">
            <a:avLst/>
          </a:prstGeom>
          <a:noFill/>
          <a:ln>
            <a:noFill/>
          </a:ln>
        </p:spPr>
      </p:pic>
      <p:pic>
        <p:nvPicPr>
          <p:cNvPr id="284" name="Google Shape;284;p28"/>
          <p:cNvPicPr preferRelativeResize="0"/>
          <p:nvPr/>
        </p:nvPicPr>
        <p:blipFill>
          <a:blip r:embed="rId6">
            <a:alphaModFix/>
          </a:blip>
          <a:stretch>
            <a:fillRect/>
          </a:stretch>
        </p:blipFill>
        <p:spPr>
          <a:xfrm>
            <a:off x="6955025" y="2940812"/>
            <a:ext cx="943300" cy="1148275"/>
          </a:xfrm>
          <a:prstGeom prst="rect">
            <a:avLst/>
          </a:prstGeom>
          <a:noFill/>
          <a:ln>
            <a:noFill/>
          </a:ln>
        </p:spPr>
      </p:pic>
      <p:pic>
        <p:nvPicPr>
          <p:cNvPr id="285" name="Google Shape;285;p28"/>
          <p:cNvPicPr preferRelativeResize="0"/>
          <p:nvPr/>
        </p:nvPicPr>
        <p:blipFill>
          <a:blip r:embed="rId7">
            <a:alphaModFix/>
          </a:blip>
          <a:stretch>
            <a:fillRect/>
          </a:stretch>
        </p:blipFill>
        <p:spPr>
          <a:xfrm>
            <a:off x="4376150" y="2571738"/>
            <a:ext cx="1395600" cy="1395600"/>
          </a:xfrm>
          <a:prstGeom prst="rect">
            <a:avLst/>
          </a:prstGeom>
          <a:noFill/>
          <a:ln>
            <a:noFill/>
          </a:ln>
        </p:spPr>
      </p:pic>
      <p:sp>
        <p:nvSpPr>
          <p:cNvPr id="286" name="Google Shape;286;p28"/>
          <p:cNvSpPr txBox="1"/>
          <p:nvPr/>
        </p:nvSpPr>
        <p:spPr>
          <a:xfrm>
            <a:off x="2242075" y="1303500"/>
            <a:ext cx="25380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300">
                <a:solidFill>
                  <a:schemeClr val="dk2"/>
                </a:solidFill>
              </a:rPr>
              <a:t>interactive interface to deploy developed models, without requiring much effort in terms of front-end.</a:t>
            </a:r>
            <a:endParaRPr sz="1300">
              <a:solidFill>
                <a:schemeClr val="dk2"/>
              </a:solidFill>
            </a:endParaRPr>
          </a:p>
        </p:txBody>
      </p:sp>
      <p:sp>
        <p:nvSpPr>
          <p:cNvPr id="287" name="Google Shape;287;p28"/>
          <p:cNvSpPr txBox="1"/>
          <p:nvPr/>
        </p:nvSpPr>
        <p:spPr>
          <a:xfrm>
            <a:off x="6379925" y="1344225"/>
            <a:ext cx="23460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300">
                <a:solidFill>
                  <a:schemeClr val="dk2"/>
                </a:solidFill>
              </a:rPr>
              <a:t>A framework for building APIs in Python. Very fast and efficient</a:t>
            </a:r>
            <a:endParaRPr sz="1300">
              <a:solidFill>
                <a:schemeClr val="dk2"/>
              </a:solidFill>
            </a:endParaRPr>
          </a:p>
        </p:txBody>
      </p:sp>
      <p:sp>
        <p:nvSpPr>
          <p:cNvPr id="288" name="Google Shape;288;p28"/>
          <p:cNvSpPr txBox="1"/>
          <p:nvPr/>
        </p:nvSpPr>
        <p:spPr>
          <a:xfrm>
            <a:off x="498275" y="3588475"/>
            <a:ext cx="3363300" cy="118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300">
                <a:solidFill>
                  <a:schemeClr val="dk2"/>
                </a:solidFill>
              </a:rPr>
              <a:t>Vector database for semantic search and vector-based data management. Can understand user questions based on semantic meaning and search for relevant answers even if the wording is different.</a:t>
            </a:r>
            <a:endParaRPr sz="1300">
              <a:solidFill>
                <a:schemeClr val="dk2"/>
              </a:solidFill>
            </a:endParaRPr>
          </a:p>
        </p:txBody>
      </p:sp>
      <p:sp>
        <p:nvSpPr>
          <p:cNvPr id="289" name="Google Shape;289;p28"/>
          <p:cNvSpPr txBox="1"/>
          <p:nvPr/>
        </p:nvSpPr>
        <p:spPr>
          <a:xfrm>
            <a:off x="6828200" y="4174625"/>
            <a:ext cx="1784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300">
                <a:solidFill>
                  <a:schemeClr val="dk2"/>
                </a:solidFill>
              </a:rPr>
              <a:t>Using Ollama 7B</a:t>
            </a:r>
            <a:endParaRPr sz="1300">
              <a:solidFill>
                <a:schemeClr val="dk2"/>
              </a:solidFill>
            </a:endParaRPr>
          </a:p>
        </p:txBody>
      </p:sp>
      <p:sp>
        <p:nvSpPr>
          <p:cNvPr id="290" name="Google Shape;290;p28"/>
          <p:cNvSpPr txBox="1"/>
          <p:nvPr/>
        </p:nvSpPr>
        <p:spPr>
          <a:xfrm>
            <a:off x="4156325" y="3988675"/>
            <a:ext cx="24258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300">
                <a:solidFill>
                  <a:schemeClr val="lt1"/>
                </a:solidFill>
                <a:latin typeface="Lato"/>
                <a:ea typeface="Lato"/>
                <a:cs typeface="Lato"/>
                <a:sym typeface="Lato"/>
              </a:rPr>
              <a:t>provides cloud-based computing resources that are affordable and easy to access.</a:t>
            </a:r>
            <a:endParaRPr sz="1300">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22B26"/>
        </a:solidFill>
      </p:bgPr>
    </p:bg>
    <p:spTree>
      <p:nvGrpSpPr>
        <p:cNvPr id="140" name="Shape 140"/>
        <p:cNvGrpSpPr/>
        <p:nvPr/>
      </p:nvGrpSpPr>
      <p:grpSpPr>
        <a:xfrm>
          <a:off x="0" y="0"/>
          <a:ext cx="0" cy="0"/>
          <a:chOff x="0" y="0"/>
          <a:chExt cx="0" cy="0"/>
        </a:xfrm>
      </p:grpSpPr>
      <p:sp>
        <p:nvSpPr>
          <p:cNvPr id="141" name="Google Shape;141;p14"/>
          <p:cNvSpPr txBox="1"/>
          <p:nvPr>
            <p:ph type="title"/>
          </p:nvPr>
        </p:nvSpPr>
        <p:spPr>
          <a:xfrm>
            <a:off x="1234000" y="394725"/>
            <a:ext cx="6857400" cy="53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id"/>
              <a:t>Background</a:t>
            </a:r>
            <a:endParaRPr b="1"/>
          </a:p>
        </p:txBody>
      </p:sp>
      <p:sp>
        <p:nvSpPr>
          <p:cNvPr id="142" name="Google Shape;142;p14"/>
          <p:cNvSpPr txBox="1"/>
          <p:nvPr>
            <p:ph idx="1" type="body"/>
          </p:nvPr>
        </p:nvSpPr>
        <p:spPr>
          <a:xfrm>
            <a:off x="1234000" y="896775"/>
            <a:ext cx="7038900" cy="885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d">
                <a:latin typeface="Montserrat Medium"/>
                <a:ea typeface="Montserrat Medium"/>
                <a:cs typeface="Montserrat Medium"/>
                <a:sym typeface="Montserrat Medium"/>
              </a:rPr>
              <a:t>Fraud in business travel spending costs U.S. businesses over $2.8 billion annually, with common types of fraud including personal expense claims, fictitious expense claims, multiple claims, and inflated expenses. </a:t>
            </a:r>
            <a:endParaRPr>
              <a:latin typeface="Montserrat Medium"/>
              <a:ea typeface="Montserrat Medium"/>
              <a:cs typeface="Montserrat Medium"/>
              <a:sym typeface="Montserrat Medium"/>
            </a:endParaRPr>
          </a:p>
        </p:txBody>
      </p:sp>
      <p:sp>
        <p:nvSpPr>
          <p:cNvPr id="143" name="Google Shape;143;p14"/>
          <p:cNvSpPr/>
          <p:nvPr/>
        </p:nvSpPr>
        <p:spPr>
          <a:xfrm>
            <a:off x="768125" y="1818950"/>
            <a:ext cx="1587600" cy="7737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d" sz="1200">
                <a:latin typeface="Lato"/>
                <a:ea typeface="Lato"/>
                <a:cs typeface="Lato"/>
                <a:sym typeface="Lato"/>
              </a:rPr>
              <a:t>Personal Expense Claims</a:t>
            </a:r>
            <a:endParaRPr>
              <a:latin typeface="Lato"/>
              <a:ea typeface="Lato"/>
              <a:cs typeface="Lato"/>
              <a:sym typeface="Lato"/>
            </a:endParaRPr>
          </a:p>
        </p:txBody>
      </p:sp>
      <p:sp>
        <p:nvSpPr>
          <p:cNvPr id="144" name="Google Shape;144;p14"/>
          <p:cNvSpPr/>
          <p:nvPr/>
        </p:nvSpPr>
        <p:spPr>
          <a:xfrm>
            <a:off x="2749813" y="1818950"/>
            <a:ext cx="1587600" cy="7737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d" sz="1200">
                <a:latin typeface="Lato"/>
                <a:ea typeface="Lato"/>
                <a:cs typeface="Lato"/>
                <a:sym typeface="Lato"/>
              </a:rPr>
              <a:t>Fictitious </a:t>
            </a:r>
            <a:r>
              <a:rPr lang="id" sz="1200">
                <a:latin typeface="Lato"/>
                <a:ea typeface="Lato"/>
                <a:cs typeface="Lato"/>
                <a:sym typeface="Lato"/>
              </a:rPr>
              <a:t>Expense Claims</a:t>
            </a:r>
            <a:endParaRPr>
              <a:latin typeface="Lato"/>
              <a:ea typeface="Lato"/>
              <a:cs typeface="Lato"/>
              <a:sym typeface="Lato"/>
            </a:endParaRPr>
          </a:p>
        </p:txBody>
      </p:sp>
      <p:sp>
        <p:nvSpPr>
          <p:cNvPr id="145" name="Google Shape;145;p14"/>
          <p:cNvSpPr/>
          <p:nvPr/>
        </p:nvSpPr>
        <p:spPr>
          <a:xfrm>
            <a:off x="4731488" y="1818950"/>
            <a:ext cx="1587600" cy="7737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d" sz="1200">
                <a:latin typeface="Lato"/>
                <a:ea typeface="Lato"/>
                <a:cs typeface="Lato"/>
                <a:sym typeface="Lato"/>
              </a:rPr>
              <a:t>Multiple and Inefficient Claims</a:t>
            </a:r>
            <a:endParaRPr>
              <a:latin typeface="Lato"/>
              <a:ea typeface="Lato"/>
              <a:cs typeface="Lato"/>
              <a:sym typeface="Lato"/>
            </a:endParaRPr>
          </a:p>
        </p:txBody>
      </p:sp>
      <p:sp>
        <p:nvSpPr>
          <p:cNvPr id="146" name="Google Shape;146;p14"/>
          <p:cNvSpPr/>
          <p:nvPr/>
        </p:nvSpPr>
        <p:spPr>
          <a:xfrm>
            <a:off x="6713175" y="1818950"/>
            <a:ext cx="1587600" cy="7737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d" sz="1200">
                <a:latin typeface="Lato"/>
                <a:ea typeface="Lato"/>
                <a:cs typeface="Lato"/>
                <a:sym typeface="Lato"/>
              </a:rPr>
              <a:t>Inflated Expense</a:t>
            </a:r>
            <a:endParaRPr>
              <a:latin typeface="Lato"/>
              <a:ea typeface="Lato"/>
              <a:cs typeface="Lato"/>
              <a:sym typeface="Lato"/>
            </a:endParaRPr>
          </a:p>
        </p:txBody>
      </p:sp>
      <p:pic>
        <p:nvPicPr>
          <p:cNvPr id="147" name="Google Shape;147;p14"/>
          <p:cNvPicPr preferRelativeResize="0"/>
          <p:nvPr/>
        </p:nvPicPr>
        <p:blipFill rotWithShape="1">
          <a:blip r:embed="rId3">
            <a:alphaModFix/>
          </a:blip>
          <a:srcRect b="5806" l="3514" r="3505" t="5815"/>
          <a:stretch/>
        </p:blipFill>
        <p:spPr>
          <a:xfrm>
            <a:off x="255475" y="3529900"/>
            <a:ext cx="3098700" cy="616200"/>
          </a:xfrm>
          <a:prstGeom prst="roundRect">
            <a:avLst>
              <a:gd fmla="val 16667" name="adj"/>
            </a:avLst>
          </a:prstGeom>
          <a:noFill/>
          <a:ln>
            <a:noFill/>
          </a:ln>
        </p:spPr>
      </p:pic>
      <p:sp>
        <p:nvSpPr>
          <p:cNvPr id="148" name="Google Shape;148;p14"/>
          <p:cNvSpPr txBox="1"/>
          <p:nvPr>
            <p:ph idx="1" type="body"/>
          </p:nvPr>
        </p:nvSpPr>
        <p:spPr>
          <a:xfrm>
            <a:off x="3448300" y="3432875"/>
            <a:ext cx="5382000" cy="1325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d">
                <a:latin typeface="Montserrat Medium"/>
                <a:ea typeface="Montserrat Medium"/>
                <a:cs typeface="Montserrat Medium"/>
                <a:sym typeface="Montserrat Medium"/>
              </a:rPr>
              <a:t>is a comprehensive platform designed to streamline corporate transportation, meal management, and more. It provides tools for managing employee expenses, setting spending policies, and gaining insights into company-wide expenditure. </a:t>
            </a:r>
            <a:endParaRPr>
              <a:latin typeface="Montserrat Medium"/>
              <a:ea typeface="Montserrat Medium"/>
              <a:cs typeface="Montserrat Medium"/>
              <a:sym typeface="Montserrat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22B26"/>
        </a:solidFill>
      </p:bgPr>
    </p:bg>
    <p:spTree>
      <p:nvGrpSpPr>
        <p:cNvPr id="152" name="Shape 152"/>
        <p:cNvGrpSpPr/>
        <p:nvPr/>
      </p:nvGrpSpPr>
      <p:grpSpPr>
        <a:xfrm>
          <a:off x="0" y="0"/>
          <a:ext cx="0" cy="0"/>
          <a:chOff x="0" y="0"/>
          <a:chExt cx="0" cy="0"/>
        </a:xfrm>
      </p:grpSpPr>
      <p:sp>
        <p:nvSpPr>
          <p:cNvPr id="153" name="Google Shape;153;p15"/>
          <p:cNvSpPr txBox="1"/>
          <p:nvPr>
            <p:ph type="title"/>
          </p:nvPr>
        </p:nvSpPr>
        <p:spPr>
          <a:xfrm>
            <a:off x="1234000" y="319950"/>
            <a:ext cx="6857400" cy="53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id"/>
              <a:t>Challenge Statement</a:t>
            </a:r>
            <a:endParaRPr b="1"/>
          </a:p>
        </p:txBody>
      </p:sp>
      <p:sp>
        <p:nvSpPr>
          <p:cNvPr id="154" name="Google Shape;154;p15"/>
          <p:cNvSpPr txBox="1"/>
          <p:nvPr>
            <p:ph idx="1" type="body"/>
          </p:nvPr>
        </p:nvSpPr>
        <p:spPr>
          <a:xfrm>
            <a:off x="1234000" y="896775"/>
            <a:ext cx="7038900" cy="885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d" sz="1400">
                <a:latin typeface="Montserrat Medium"/>
                <a:ea typeface="Montserrat Medium"/>
                <a:cs typeface="Montserrat Medium"/>
                <a:sym typeface="Montserrat Medium"/>
              </a:rPr>
              <a:t>Lack of visibility, automation, and monitoring on business travel budget planning, enable employees to commit fraudulent practices.</a:t>
            </a:r>
            <a:endParaRPr>
              <a:latin typeface="Montserrat Medium"/>
              <a:ea typeface="Montserrat Medium"/>
              <a:cs typeface="Montserrat Medium"/>
              <a:sym typeface="Montserrat Medium"/>
            </a:endParaRPr>
          </a:p>
        </p:txBody>
      </p:sp>
      <p:sp>
        <p:nvSpPr>
          <p:cNvPr id="155" name="Google Shape;155;p15"/>
          <p:cNvSpPr/>
          <p:nvPr/>
        </p:nvSpPr>
        <p:spPr>
          <a:xfrm>
            <a:off x="168275" y="2291900"/>
            <a:ext cx="2161500" cy="4989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d" sz="1000">
                <a:latin typeface="Montserrat Medium"/>
                <a:ea typeface="Montserrat Medium"/>
                <a:cs typeface="Montserrat Medium"/>
                <a:sym typeface="Montserrat Medium"/>
              </a:rPr>
              <a:t>Fraud or Misuse Expense</a:t>
            </a:r>
            <a:endParaRPr sz="1000">
              <a:latin typeface="Montserrat Medium"/>
              <a:ea typeface="Montserrat Medium"/>
              <a:cs typeface="Montserrat Medium"/>
              <a:sym typeface="Montserrat Medium"/>
            </a:endParaRPr>
          </a:p>
        </p:txBody>
      </p:sp>
      <p:sp>
        <p:nvSpPr>
          <p:cNvPr id="156" name="Google Shape;156;p15"/>
          <p:cNvSpPr/>
          <p:nvPr/>
        </p:nvSpPr>
        <p:spPr>
          <a:xfrm>
            <a:off x="2397096" y="2291900"/>
            <a:ext cx="2161500" cy="4989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d" sz="1000">
                <a:latin typeface="Montserrat Medium"/>
                <a:ea typeface="Montserrat Medium"/>
                <a:cs typeface="Montserrat Medium"/>
                <a:sym typeface="Montserrat Medium"/>
              </a:rPr>
              <a:t>Weak Policies / Monitoring System</a:t>
            </a:r>
            <a:endParaRPr sz="1000">
              <a:latin typeface="Montserrat Medium"/>
              <a:ea typeface="Montserrat Medium"/>
              <a:cs typeface="Montserrat Medium"/>
              <a:sym typeface="Montserrat Medium"/>
            </a:endParaRPr>
          </a:p>
        </p:txBody>
      </p:sp>
      <p:sp>
        <p:nvSpPr>
          <p:cNvPr id="157" name="Google Shape;157;p15"/>
          <p:cNvSpPr/>
          <p:nvPr/>
        </p:nvSpPr>
        <p:spPr>
          <a:xfrm>
            <a:off x="4625917" y="2283750"/>
            <a:ext cx="2161500" cy="4989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d" sz="1000">
                <a:latin typeface="Montserrat Medium"/>
                <a:ea typeface="Montserrat Medium"/>
                <a:cs typeface="Montserrat Medium"/>
                <a:sym typeface="Montserrat Medium"/>
              </a:rPr>
              <a:t>Manual Process</a:t>
            </a:r>
            <a:endParaRPr sz="1000">
              <a:latin typeface="Montserrat Medium"/>
              <a:ea typeface="Montserrat Medium"/>
              <a:cs typeface="Montserrat Medium"/>
              <a:sym typeface="Montserrat Medium"/>
            </a:endParaRPr>
          </a:p>
        </p:txBody>
      </p:sp>
      <p:sp>
        <p:nvSpPr>
          <p:cNvPr id="158" name="Google Shape;158;p15"/>
          <p:cNvSpPr/>
          <p:nvPr/>
        </p:nvSpPr>
        <p:spPr>
          <a:xfrm>
            <a:off x="6854755" y="2283750"/>
            <a:ext cx="2161500" cy="498900"/>
          </a:xfrm>
          <a:prstGeom prst="chevron">
            <a:avLst>
              <a:gd fmla="val 50000" name="adj"/>
            </a:avLst>
          </a:prstGeom>
          <a:solidFill>
            <a:srgbClr val="CC412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d" sz="1000">
                <a:solidFill>
                  <a:schemeClr val="lt1"/>
                </a:solidFill>
                <a:latin typeface="Montserrat Medium"/>
                <a:ea typeface="Montserrat Medium"/>
                <a:cs typeface="Montserrat Medium"/>
                <a:sym typeface="Montserrat Medium"/>
              </a:rPr>
              <a:t>Lack of Oversight/ Automation</a:t>
            </a:r>
            <a:endParaRPr sz="1000">
              <a:solidFill>
                <a:schemeClr val="lt1"/>
              </a:solidFill>
              <a:latin typeface="Montserrat Medium"/>
              <a:ea typeface="Montserrat Medium"/>
              <a:cs typeface="Montserrat Medium"/>
              <a:sym typeface="Montserrat Medium"/>
            </a:endParaRPr>
          </a:p>
        </p:txBody>
      </p:sp>
      <p:sp>
        <p:nvSpPr>
          <p:cNvPr id="159" name="Google Shape;159;p15"/>
          <p:cNvSpPr/>
          <p:nvPr/>
        </p:nvSpPr>
        <p:spPr>
          <a:xfrm>
            <a:off x="297900" y="3033950"/>
            <a:ext cx="1900200" cy="164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d" sz="1200">
                <a:latin typeface="Montserrat Medium"/>
                <a:ea typeface="Montserrat Medium"/>
                <a:cs typeface="Montserrat Medium"/>
                <a:sym typeface="Montserrat Medium"/>
              </a:rPr>
              <a:t>Misuse or submit false claim by employees</a:t>
            </a:r>
            <a:endParaRPr sz="1200">
              <a:latin typeface="Montserrat Medium"/>
              <a:ea typeface="Montserrat Medium"/>
              <a:cs typeface="Montserrat Medium"/>
              <a:sym typeface="Montserrat Medium"/>
            </a:endParaRPr>
          </a:p>
        </p:txBody>
      </p:sp>
      <p:sp>
        <p:nvSpPr>
          <p:cNvPr id="160" name="Google Shape;160;p15"/>
          <p:cNvSpPr/>
          <p:nvPr/>
        </p:nvSpPr>
        <p:spPr>
          <a:xfrm>
            <a:off x="2445925" y="3033950"/>
            <a:ext cx="2012700" cy="164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d" sz="1200">
                <a:latin typeface="Montserrat Medium"/>
                <a:ea typeface="Montserrat Medium"/>
                <a:cs typeface="Montserrat Medium"/>
                <a:sym typeface="Montserrat Medium"/>
              </a:rPr>
              <a:t>Weak policies and monitoring system create a gap for fraud activity</a:t>
            </a:r>
            <a:endParaRPr sz="1200">
              <a:latin typeface="Montserrat Medium"/>
              <a:ea typeface="Montserrat Medium"/>
              <a:cs typeface="Montserrat Medium"/>
              <a:sym typeface="Montserrat Medium"/>
            </a:endParaRPr>
          </a:p>
        </p:txBody>
      </p:sp>
      <p:sp>
        <p:nvSpPr>
          <p:cNvPr id="161" name="Google Shape;161;p15"/>
          <p:cNvSpPr/>
          <p:nvPr/>
        </p:nvSpPr>
        <p:spPr>
          <a:xfrm>
            <a:off x="4706450" y="3033950"/>
            <a:ext cx="1900200" cy="164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d" sz="1200">
                <a:latin typeface="Montserrat Medium"/>
                <a:ea typeface="Montserrat Medium"/>
                <a:cs typeface="Montserrat Medium"/>
                <a:sym typeface="Montserrat Medium"/>
              </a:rPr>
              <a:t>Company relies on manual review and planning process. So the company give too much flexibility to employe on budget expense planning</a:t>
            </a:r>
            <a:endParaRPr sz="1200">
              <a:latin typeface="Montserrat Medium"/>
              <a:ea typeface="Montserrat Medium"/>
              <a:cs typeface="Montserrat Medium"/>
              <a:sym typeface="Montserrat Medium"/>
            </a:endParaRPr>
          </a:p>
        </p:txBody>
      </p:sp>
      <p:cxnSp>
        <p:nvCxnSpPr>
          <p:cNvPr id="162" name="Google Shape;162;p15"/>
          <p:cNvCxnSpPr>
            <a:stCxn id="155" idx="0"/>
            <a:endCxn id="156" idx="0"/>
          </p:cNvCxnSpPr>
          <p:nvPr/>
        </p:nvCxnSpPr>
        <p:spPr>
          <a:xfrm flipH="1" rot="-5400000">
            <a:off x="2238350" y="1177850"/>
            <a:ext cx="600" cy="2228700"/>
          </a:xfrm>
          <a:prstGeom prst="curvedConnector3">
            <a:avLst>
              <a:gd fmla="val -39687500" name="adj1"/>
            </a:avLst>
          </a:prstGeom>
          <a:noFill/>
          <a:ln cap="flat" cmpd="sng" w="9525">
            <a:solidFill>
              <a:schemeClr val="dk2"/>
            </a:solidFill>
            <a:prstDash val="solid"/>
            <a:round/>
            <a:headEnd len="med" w="med" type="none"/>
            <a:tailEnd len="med" w="med" type="triangle"/>
          </a:ln>
        </p:spPr>
      </p:cxnSp>
      <p:sp>
        <p:nvSpPr>
          <p:cNvPr id="163" name="Google Shape;163;p15"/>
          <p:cNvSpPr txBox="1"/>
          <p:nvPr/>
        </p:nvSpPr>
        <p:spPr>
          <a:xfrm>
            <a:off x="1975500" y="1705838"/>
            <a:ext cx="8277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d" sz="1200">
                <a:solidFill>
                  <a:schemeClr val="lt2"/>
                </a:solidFill>
                <a:latin typeface="Montserrat"/>
                <a:ea typeface="Montserrat"/>
                <a:cs typeface="Montserrat"/>
                <a:sym typeface="Montserrat"/>
              </a:rPr>
              <a:t>Why</a:t>
            </a:r>
            <a:endParaRPr b="1" sz="1200">
              <a:solidFill>
                <a:schemeClr val="lt2"/>
              </a:solidFill>
              <a:latin typeface="Montserrat"/>
              <a:ea typeface="Montserrat"/>
              <a:cs typeface="Montserrat"/>
              <a:sym typeface="Montserrat"/>
            </a:endParaRPr>
          </a:p>
        </p:txBody>
      </p:sp>
      <p:cxnSp>
        <p:nvCxnSpPr>
          <p:cNvPr id="164" name="Google Shape;164;p15"/>
          <p:cNvCxnSpPr>
            <a:stCxn id="156" idx="0"/>
            <a:endCxn id="157" idx="0"/>
          </p:cNvCxnSpPr>
          <p:nvPr/>
        </p:nvCxnSpPr>
        <p:spPr>
          <a:xfrm rot="-5400000">
            <a:off x="4463421" y="1173500"/>
            <a:ext cx="8100" cy="2228700"/>
          </a:xfrm>
          <a:prstGeom prst="curvedConnector3">
            <a:avLst>
              <a:gd fmla="val 3040432" name="adj1"/>
            </a:avLst>
          </a:prstGeom>
          <a:noFill/>
          <a:ln cap="flat" cmpd="sng" w="9525">
            <a:solidFill>
              <a:schemeClr val="dk2"/>
            </a:solidFill>
            <a:prstDash val="solid"/>
            <a:round/>
            <a:headEnd len="med" w="med" type="none"/>
            <a:tailEnd len="med" w="med" type="triangle"/>
          </a:ln>
        </p:spPr>
      </p:cxnSp>
      <p:sp>
        <p:nvSpPr>
          <p:cNvPr id="165" name="Google Shape;165;p15"/>
          <p:cNvSpPr txBox="1"/>
          <p:nvPr/>
        </p:nvSpPr>
        <p:spPr>
          <a:xfrm>
            <a:off x="4123600" y="1703638"/>
            <a:ext cx="8277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d" sz="1200">
                <a:solidFill>
                  <a:schemeClr val="lt2"/>
                </a:solidFill>
                <a:latin typeface="Montserrat"/>
                <a:ea typeface="Montserrat"/>
                <a:cs typeface="Montserrat"/>
                <a:sym typeface="Montserrat"/>
              </a:rPr>
              <a:t>Why</a:t>
            </a:r>
            <a:endParaRPr b="1" sz="1200">
              <a:solidFill>
                <a:schemeClr val="lt2"/>
              </a:solidFill>
              <a:latin typeface="Montserrat"/>
              <a:ea typeface="Montserrat"/>
              <a:cs typeface="Montserrat"/>
              <a:sym typeface="Montserrat"/>
            </a:endParaRPr>
          </a:p>
        </p:txBody>
      </p:sp>
      <p:cxnSp>
        <p:nvCxnSpPr>
          <p:cNvPr id="166" name="Google Shape;166;p15"/>
          <p:cNvCxnSpPr>
            <a:stCxn id="157" idx="0"/>
            <a:endCxn id="158" idx="0"/>
          </p:cNvCxnSpPr>
          <p:nvPr/>
        </p:nvCxnSpPr>
        <p:spPr>
          <a:xfrm flipH="1" rot="-5400000">
            <a:off x="6695992" y="1169700"/>
            <a:ext cx="600" cy="2228700"/>
          </a:xfrm>
          <a:prstGeom prst="curvedConnector3">
            <a:avLst>
              <a:gd fmla="val -39687500" name="adj1"/>
            </a:avLst>
          </a:prstGeom>
          <a:noFill/>
          <a:ln cap="flat" cmpd="sng" w="9525">
            <a:solidFill>
              <a:schemeClr val="dk2"/>
            </a:solidFill>
            <a:prstDash val="solid"/>
            <a:round/>
            <a:headEnd len="med" w="med" type="none"/>
            <a:tailEnd len="med" w="med" type="triangle"/>
          </a:ln>
        </p:spPr>
      </p:cxnSp>
      <p:sp>
        <p:nvSpPr>
          <p:cNvPr id="167" name="Google Shape;167;p15"/>
          <p:cNvSpPr txBox="1"/>
          <p:nvPr/>
        </p:nvSpPr>
        <p:spPr>
          <a:xfrm>
            <a:off x="6362450" y="1703638"/>
            <a:ext cx="8277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d" sz="1200">
                <a:solidFill>
                  <a:schemeClr val="lt2"/>
                </a:solidFill>
                <a:latin typeface="Montserrat"/>
                <a:ea typeface="Montserrat"/>
                <a:cs typeface="Montserrat"/>
                <a:sym typeface="Montserrat"/>
              </a:rPr>
              <a:t>Why</a:t>
            </a:r>
            <a:endParaRPr b="1" sz="1200">
              <a:solidFill>
                <a:schemeClr val="lt2"/>
              </a:solidFill>
              <a:latin typeface="Montserrat"/>
              <a:ea typeface="Montserrat"/>
              <a:cs typeface="Montserrat"/>
              <a:sym typeface="Montserrat"/>
            </a:endParaRPr>
          </a:p>
        </p:txBody>
      </p:sp>
      <p:sp>
        <p:nvSpPr>
          <p:cNvPr id="168" name="Google Shape;168;p15"/>
          <p:cNvSpPr/>
          <p:nvPr/>
        </p:nvSpPr>
        <p:spPr>
          <a:xfrm>
            <a:off x="6854750" y="3033950"/>
            <a:ext cx="2099700" cy="1644300"/>
          </a:xfrm>
          <a:prstGeom prst="rect">
            <a:avLst/>
          </a:prstGeom>
          <a:solidFill>
            <a:srgbClr val="CC412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d" sz="1200">
                <a:solidFill>
                  <a:schemeClr val="lt1"/>
                </a:solidFill>
                <a:latin typeface="Montserrat Medium"/>
                <a:ea typeface="Montserrat Medium"/>
                <a:cs typeface="Montserrat Medium"/>
                <a:sym typeface="Montserrat Medium"/>
              </a:rPr>
              <a:t>The company has not implemented an automated system that can increase the visibility, and enhance accuracy, as well as efficiency on budget planning.</a:t>
            </a:r>
            <a:endParaRPr sz="1200">
              <a:solidFill>
                <a:schemeClr val="lt1"/>
              </a:solidFill>
              <a:latin typeface="Montserrat Medium"/>
              <a:ea typeface="Montserrat Medium"/>
              <a:cs typeface="Montserrat Medium"/>
              <a:sym typeface="Montserrat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22B26"/>
        </a:solidFill>
      </p:bgPr>
    </p:bg>
    <p:spTree>
      <p:nvGrpSpPr>
        <p:cNvPr id="172" name="Shape 172"/>
        <p:cNvGrpSpPr/>
        <p:nvPr/>
      </p:nvGrpSpPr>
      <p:grpSpPr>
        <a:xfrm>
          <a:off x="0" y="0"/>
          <a:ext cx="0" cy="0"/>
          <a:chOff x="0" y="0"/>
          <a:chExt cx="0" cy="0"/>
        </a:xfrm>
      </p:grpSpPr>
      <p:sp>
        <p:nvSpPr>
          <p:cNvPr id="173" name="Google Shape;17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74" name="Google Shape;174;p16"/>
          <p:cNvSpPr txBox="1"/>
          <p:nvPr>
            <p:ph idx="1" type="body"/>
          </p:nvPr>
        </p:nvSpPr>
        <p:spPr>
          <a:xfrm>
            <a:off x="647500" y="3364200"/>
            <a:ext cx="1000800" cy="458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d"/>
              <a:t>And now..</a:t>
            </a:r>
            <a:endParaRPr b="1" sz="1900"/>
          </a:p>
        </p:txBody>
      </p:sp>
      <p:pic>
        <p:nvPicPr>
          <p:cNvPr id="175" name="Google Shape;175;p16"/>
          <p:cNvPicPr preferRelativeResize="0"/>
          <p:nvPr/>
        </p:nvPicPr>
        <p:blipFill rotWithShape="1">
          <a:blip r:embed="rId3">
            <a:alphaModFix/>
          </a:blip>
          <a:srcRect b="12070" l="2596" r="1221" t="12062"/>
          <a:stretch/>
        </p:blipFill>
        <p:spPr>
          <a:xfrm>
            <a:off x="547975" y="164850"/>
            <a:ext cx="8101500" cy="3101100"/>
          </a:xfrm>
          <a:prstGeom prst="roundRect">
            <a:avLst>
              <a:gd fmla="val 10450" name="adj"/>
            </a:avLst>
          </a:prstGeom>
          <a:noFill/>
          <a:ln>
            <a:noFill/>
          </a:ln>
        </p:spPr>
      </p:pic>
      <p:sp>
        <p:nvSpPr>
          <p:cNvPr id="176" name="Google Shape;176;p16"/>
          <p:cNvSpPr txBox="1"/>
          <p:nvPr/>
        </p:nvSpPr>
        <p:spPr>
          <a:xfrm>
            <a:off x="1652925" y="3309825"/>
            <a:ext cx="6657000" cy="818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id" sz="1700">
                <a:solidFill>
                  <a:schemeClr val="lt1"/>
                </a:solidFill>
                <a:latin typeface="Lato"/>
                <a:ea typeface="Lato"/>
                <a:cs typeface="Lato"/>
                <a:sym typeface="Lato"/>
              </a:rPr>
              <a:t>Imagine there are </a:t>
            </a:r>
            <a:r>
              <a:rPr b="1" lang="id" sz="2100">
                <a:solidFill>
                  <a:schemeClr val="lt1"/>
                </a:solidFill>
                <a:latin typeface="Lato"/>
                <a:ea typeface="Lato"/>
                <a:cs typeface="Lato"/>
                <a:sym typeface="Lato"/>
              </a:rPr>
              <a:t>&gt;8.000 Companies in Indonesia</a:t>
            </a:r>
            <a:r>
              <a:rPr b="1" lang="id" sz="1900">
                <a:solidFill>
                  <a:schemeClr val="lt1"/>
                </a:solidFill>
                <a:latin typeface="Lato"/>
                <a:ea typeface="Lato"/>
                <a:cs typeface="Lato"/>
                <a:sym typeface="Lato"/>
              </a:rPr>
              <a:t> </a:t>
            </a:r>
            <a:r>
              <a:rPr lang="id" sz="1700">
                <a:solidFill>
                  <a:schemeClr val="lt1"/>
                </a:solidFill>
                <a:latin typeface="Lato"/>
                <a:ea typeface="Lato"/>
                <a:cs typeface="Lato"/>
                <a:sym typeface="Lato"/>
              </a:rPr>
              <a:t>facing the same challenge..</a:t>
            </a:r>
            <a:endParaRPr sz="1100">
              <a:solidFill>
                <a:schemeClr val="lt1"/>
              </a:solidFill>
              <a:latin typeface="Lato"/>
              <a:ea typeface="Lato"/>
              <a:cs typeface="Lato"/>
              <a:sym typeface="Lato"/>
            </a:endParaRPr>
          </a:p>
        </p:txBody>
      </p:sp>
      <p:sp>
        <p:nvSpPr>
          <p:cNvPr id="177" name="Google Shape;177;p16"/>
          <p:cNvSpPr txBox="1"/>
          <p:nvPr/>
        </p:nvSpPr>
        <p:spPr>
          <a:xfrm>
            <a:off x="766200" y="4248000"/>
            <a:ext cx="8101500" cy="47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id" sz="1900">
                <a:solidFill>
                  <a:schemeClr val="lt1"/>
                </a:solidFill>
                <a:latin typeface="Lato"/>
                <a:ea typeface="Lato"/>
                <a:cs typeface="Lato"/>
                <a:sym typeface="Lato"/>
              </a:rPr>
              <a:t>How much does this fraudulent practices impact the company's costs?</a:t>
            </a:r>
            <a:endParaRPr sz="1300">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22B26"/>
        </a:solidFill>
      </p:bgPr>
    </p:bg>
    <p:spTree>
      <p:nvGrpSpPr>
        <p:cNvPr id="181" name="Shape 181"/>
        <p:cNvGrpSpPr/>
        <p:nvPr/>
      </p:nvGrpSpPr>
      <p:grpSpPr>
        <a:xfrm>
          <a:off x="0" y="0"/>
          <a:ext cx="0" cy="0"/>
          <a:chOff x="0" y="0"/>
          <a:chExt cx="0" cy="0"/>
        </a:xfrm>
      </p:grpSpPr>
      <p:sp>
        <p:nvSpPr>
          <p:cNvPr id="182" name="Google Shape;182;p17"/>
          <p:cNvSpPr txBox="1"/>
          <p:nvPr/>
        </p:nvSpPr>
        <p:spPr>
          <a:xfrm>
            <a:off x="1770525" y="2457200"/>
            <a:ext cx="6006300" cy="150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id" sz="1600">
                <a:solidFill>
                  <a:schemeClr val="lt2"/>
                </a:solidFill>
                <a:latin typeface="Montserrat"/>
                <a:ea typeface="Montserrat"/>
                <a:cs typeface="Montserrat"/>
                <a:sym typeface="Montserrat"/>
              </a:rPr>
              <a:t>More control from the Company &gt;&gt; </a:t>
            </a:r>
            <a:endParaRPr b="1" sz="1600">
              <a:solidFill>
                <a:schemeClr val="lt2"/>
              </a:solidFill>
              <a:latin typeface="Montserrat"/>
              <a:ea typeface="Montserrat"/>
              <a:cs typeface="Montserrat"/>
              <a:sym typeface="Montserrat"/>
            </a:endParaRPr>
          </a:p>
          <a:p>
            <a:pPr indent="0" lvl="0" marL="0" rtl="0" algn="ctr">
              <a:spcBef>
                <a:spcPts val="0"/>
              </a:spcBef>
              <a:spcAft>
                <a:spcPts val="0"/>
              </a:spcAft>
              <a:buNone/>
            </a:pPr>
            <a:r>
              <a:t/>
            </a:r>
            <a:endParaRPr b="1" sz="1600">
              <a:solidFill>
                <a:schemeClr val="lt2"/>
              </a:solidFill>
              <a:latin typeface="Montserrat"/>
              <a:ea typeface="Montserrat"/>
              <a:cs typeface="Montserrat"/>
              <a:sym typeface="Montserrat"/>
            </a:endParaRPr>
          </a:p>
          <a:p>
            <a:pPr indent="0" lvl="0" marL="0" rtl="0" algn="ctr">
              <a:spcBef>
                <a:spcPts val="0"/>
              </a:spcBef>
              <a:spcAft>
                <a:spcPts val="0"/>
              </a:spcAft>
              <a:buNone/>
            </a:pPr>
            <a:r>
              <a:rPr b="1" lang="id" sz="1600">
                <a:solidFill>
                  <a:schemeClr val="lt2"/>
                </a:solidFill>
                <a:latin typeface="Montserrat"/>
                <a:ea typeface="Montserrat"/>
                <a:cs typeface="Montserrat"/>
                <a:sym typeface="Montserrat"/>
              </a:rPr>
              <a:t>Less Control by Empl</a:t>
            </a:r>
            <a:r>
              <a:rPr b="1" lang="id" sz="1600">
                <a:solidFill>
                  <a:schemeClr val="lt2"/>
                </a:solidFill>
                <a:latin typeface="Montserrat"/>
                <a:ea typeface="Montserrat"/>
                <a:cs typeface="Montserrat"/>
                <a:sym typeface="Montserrat"/>
              </a:rPr>
              <a:t>o</a:t>
            </a:r>
            <a:r>
              <a:rPr b="1" lang="id" sz="1600">
                <a:solidFill>
                  <a:schemeClr val="lt2"/>
                </a:solidFill>
                <a:latin typeface="Montserrat"/>
                <a:ea typeface="Montserrat"/>
                <a:cs typeface="Montserrat"/>
                <a:sym typeface="Montserrat"/>
              </a:rPr>
              <a:t>yee &gt;&gt;</a:t>
            </a:r>
            <a:endParaRPr b="1" sz="1600">
              <a:solidFill>
                <a:schemeClr val="lt2"/>
              </a:solidFill>
              <a:latin typeface="Montserrat"/>
              <a:ea typeface="Montserrat"/>
              <a:cs typeface="Montserrat"/>
              <a:sym typeface="Montserrat"/>
            </a:endParaRPr>
          </a:p>
          <a:p>
            <a:pPr indent="0" lvl="0" marL="0" rtl="0" algn="ctr">
              <a:spcBef>
                <a:spcPts val="0"/>
              </a:spcBef>
              <a:spcAft>
                <a:spcPts val="0"/>
              </a:spcAft>
              <a:buNone/>
            </a:pPr>
            <a:r>
              <a:t/>
            </a:r>
            <a:endParaRPr b="1" sz="1600">
              <a:solidFill>
                <a:schemeClr val="lt2"/>
              </a:solidFill>
              <a:latin typeface="Montserrat"/>
              <a:ea typeface="Montserrat"/>
              <a:cs typeface="Montserrat"/>
              <a:sym typeface="Montserrat"/>
            </a:endParaRPr>
          </a:p>
          <a:p>
            <a:pPr indent="0" lvl="0" marL="0" rtl="0" algn="ctr">
              <a:spcBef>
                <a:spcPts val="0"/>
              </a:spcBef>
              <a:spcAft>
                <a:spcPts val="0"/>
              </a:spcAft>
              <a:buNone/>
            </a:pPr>
            <a:r>
              <a:rPr b="1" lang="id" sz="1600">
                <a:solidFill>
                  <a:schemeClr val="lt2"/>
                </a:solidFill>
                <a:latin typeface="Montserrat"/>
                <a:ea typeface="Montserrat"/>
                <a:cs typeface="Montserrat"/>
                <a:sym typeface="Montserrat"/>
              </a:rPr>
              <a:t>Less</a:t>
            </a:r>
            <a:r>
              <a:rPr b="1" lang="id" sz="1600">
                <a:solidFill>
                  <a:schemeClr val="lt2"/>
                </a:solidFill>
                <a:latin typeface="Montserrat"/>
                <a:ea typeface="Montserrat"/>
                <a:cs typeface="Montserrat"/>
                <a:sym typeface="Montserrat"/>
              </a:rPr>
              <a:t> Fraudulent Activities</a:t>
            </a:r>
            <a:endParaRPr b="1" sz="1600">
              <a:solidFill>
                <a:schemeClr val="lt2"/>
              </a:solidFill>
              <a:latin typeface="Montserrat"/>
              <a:ea typeface="Montserrat"/>
              <a:cs typeface="Montserrat"/>
              <a:sym typeface="Montserrat"/>
            </a:endParaRPr>
          </a:p>
        </p:txBody>
      </p:sp>
      <p:sp>
        <p:nvSpPr>
          <p:cNvPr id="183" name="Google Shape;183;p17"/>
          <p:cNvSpPr txBox="1"/>
          <p:nvPr>
            <p:ph type="title"/>
          </p:nvPr>
        </p:nvSpPr>
        <p:spPr>
          <a:xfrm>
            <a:off x="1213850" y="563213"/>
            <a:ext cx="6857400" cy="53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id"/>
              <a:t>Hypotheses</a:t>
            </a:r>
            <a:endParaRPr b="1"/>
          </a:p>
        </p:txBody>
      </p:sp>
      <p:sp>
        <p:nvSpPr>
          <p:cNvPr id="184" name="Google Shape;184;p17"/>
          <p:cNvSpPr txBox="1"/>
          <p:nvPr>
            <p:ph idx="1" type="body"/>
          </p:nvPr>
        </p:nvSpPr>
        <p:spPr>
          <a:xfrm>
            <a:off x="1199300" y="1153826"/>
            <a:ext cx="7038900" cy="1206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id" sz="1500">
                <a:latin typeface="Montserrat Medium"/>
                <a:ea typeface="Montserrat Medium"/>
                <a:cs typeface="Montserrat Medium"/>
                <a:sym typeface="Montserrat Medium"/>
              </a:rPr>
              <a:t>By giving more visibility and ability to finance team to plan and distribute the budget to the employees, it can give more efficient budget planning and distribution, as well as reduce misuse of expense.</a:t>
            </a:r>
            <a:endParaRPr sz="1600">
              <a:latin typeface="Montserrat Medium"/>
              <a:ea typeface="Montserrat Medium"/>
              <a:cs typeface="Montserrat Medium"/>
              <a:sym typeface="Montserrat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22B26"/>
        </a:solidFill>
      </p:bgPr>
    </p:bg>
    <p:spTree>
      <p:nvGrpSpPr>
        <p:cNvPr id="188" name="Shape 188"/>
        <p:cNvGrpSpPr/>
        <p:nvPr/>
      </p:nvGrpSpPr>
      <p:grpSpPr>
        <a:xfrm>
          <a:off x="0" y="0"/>
          <a:ext cx="0" cy="0"/>
          <a:chOff x="0" y="0"/>
          <a:chExt cx="0" cy="0"/>
        </a:xfrm>
      </p:grpSpPr>
      <p:pic>
        <p:nvPicPr>
          <p:cNvPr id="189" name="Google Shape;189;p18"/>
          <p:cNvPicPr preferRelativeResize="0"/>
          <p:nvPr/>
        </p:nvPicPr>
        <p:blipFill rotWithShape="1">
          <a:blip r:embed="rId3">
            <a:alphaModFix/>
          </a:blip>
          <a:srcRect b="7859" l="0" r="0" t="0"/>
          <a:stretch/>
        </p:blipFill>
        <p:spPr>
          <a:xfrm>
            <a:off x="563400" y="2676475"/>
            <a:ext cx="8017200" cy="2265300"/>
          </a:xfrm>
          <a:prstGeom prst="roundRect">
            <a:avLst>
              <a:gd fmla="val 9486" name="adj"/>
            </a:avLst>
          </a:prstGeom>
          <a:noFill/>
          <a:ln>
            <a:noFill/>
          </a:ln>
        </p:spPr>
      </p:pic>
      <p:sp>
        <p:nvSpPr>
          <p:cNvPr id="190" name="Google Shape;190;p18"/>
          <p:cNvSpPr txBox="1"/>
          <p:nvPr>
            <p:ph type="title"/>
          </p:nvPr>
        </p:nvSpPr>
        <p:spPr>
          <a:xfrm>
            <a:off x="1191425" y="490888"/>
            <a:ext cx="6857400" cy="53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id"/>
              <a:t>Solution</a:t>
            </a:r>
            <a:endParaRPr b="1"/>
          </a:p>
        </p:txBody>
      </p:sp>
      <p:sp>
        <p:nvSpPr>
          <p:cNvPr id="191" name="Google Shape;191;p18"/>
          <p:cNvSpPr txBox="1"/>
          <p:nvPr>
            <p:ph idx="1" type="body"/>
          </p:nvPr>
        </p:nvSpPr>
        <p:spPr>
          <a:xfrm>
            <a:off x="1191425" y="1025500"/>
            <a:ext cx="6857400" cy="12429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b="1" lang="id" sz="1600">
                <a:latin typeface="Montserrat"/>
                <a:ea typeface="Montserrat"/>
                <a:cs typeface="Montserrat"/>
                <a:sym typeface="Montserrat"/>
              </a:rPr>
              <a:t>AI Agent for Business Travel Budget Planner</a:t>
            </a:r>
            <a:r>
              <a:rPr lang="id" sz="1600">
                <a:latin typeface="Montserrat Medium"/>
                <a:ea typeface="Montserrat Medium"/>
                <a:cs typeface="Montserrat Medium"/>
                <a:sym typeface="Montserrat Medium"/>
              </a:rPr>
              <a:t> </a:t>
            </a:r>
            <a:r>
              <a:rPr lang="id" sz="1400">
                <a:latin typeface="Montserrat Medium"/>
                <a:ea typeface="Montserrat Medium"/>
                <a:cs typeface="Montserrat Medium"/>
                <a:sym typeface="Montserrat Medium"/>
              </a:rPr>
              <a:t>in Grab Business Portal-Corporate Account that will help Company (Finance Team) manage Business Travel Plan, Optimize Budget more efficiently, and Distribute itinerary to employees automatically.</a:t>
            </a:r>
            <a:endParaRPr sz="1600">
              <a:latin typeface="Montserrat Medium"/>
              <a:ea typeface="Montserrat Medium"/>
              <a:cs typeface="Montserrat Medium"/>
              <a:sym typeface="Montserrat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22B26"/>
        </a:solidFill>
      </p:bgPr>
    </p:bg>
    <p:spTree>
      <p:nvGrpSpPr>
        <p:cNvPr id="195" name="Shape 195"/>
        <p:cNvGrpSpPr/>
        <p:nvPr/>
      </p:nvGrpSpPr>
      <p:grpSpPr>
        <a:xfrm>
          <a:off x="0" y="0"/>
          <a:ext cx="0" cy="0"/>
          <a:chOff x="0" y="0"/>
          <a:chExt cx="0" cy="0"/>
        </a:xfrm>
      </p:grpSpPr>
      <p:sp>
        <p:nvSpPr>
          <p:cNvPr id="196" name="Google Shape;196;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d" sz="2500"/>
              <a:t>Potential Impact</a:t>
            </a:r>
            <a:endParaRPr b="1" sz="2500"/>
          </a:p>
        </p:txBody>
      </p:sp>
      <p:sp>
        <p:nvSpPr>
          <p:cNvPr id="197" name="Google Shape;197;p19"/>
          <p:cNvSpPr/>
          <p:nvPr/>
        </p:nvSpPr>
        <p:spPr>
          <a:xfrm>
            <a:off x="805675" y="2240750"/>
            <a:ext cx="1587600" cy="14784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d" sz="1200">
                <a:latin typeface="Lato"/>
                <a:ea typeface="Lato"/>
                <a:cs typeface="Lato"/>
                <a:sym typeface="Lato"/>
              </a:rPr>
              <a:t>Reduce fraud case</a:t>
            </a:r>
            <a:endParaRPr>
              <a:latin typeface="Lato"/>
              <a:ea typeface="Lato"/>
              <a:cs typeface="Lato"/>
              <a:sym typeface="Lato"/>
            </a:endParaRPr>
          </a:p>
        </p:txBody>
      </p:sp>
      <p:sp>
        <p:nvSpPr>
          <p:cNvPr id="198" name="Google Shape;198;p19"/>
          <p:cNvSpPr/>
          <p:nvPr/>
        </p:nvSpPr>
        <p:spPr>
          <a:xfrm>
            <a:off x="2787363" y="2240750"/>
            <a:ext cx="1587600" cy="14784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d" sz="1200">
                <a:latin typeface="Lato"/>
                <a:ea typeface="Lato"/>
                <a:cs typeface="Lato"/>
                <a:sym typeface="Lato"/>
              </a:rPr>
              <a:t>Increase cost efficiency</a:t>
            </a:r>
            <a:endParaRPr>
              <a:latin typeface="Lato"/>
              <a:ea typeface="Lato"/>
              <a:cs typeface="Lato"/>
              <a:sym typeface="Lato"/>
            </a:endParaRPr>
          </a:p>
        </p:txBody>
      </p:sp>
      <p:sp>
        <p:nvSpPr>
          <p:cNvPr id="199" name="Google Shape;199;p19"/>
          <p:cNvSpPr/>
          <p:nvPr/>
        </p:nvSpPr>
        <p:spPr>
          <a:xfrm>
            <a:off x="4769038" y="2240750"/>
            <a:ext cx="1587600" cy="14784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d" sz="1200">
                <a:latin typeface="Lato"/>
                <a:ea typeface="Lato"/>
                <a:cs typeface="Lato"/>
                <a:sym typeface="Lato"/>
              </a:rPr>
              <a:t>Increase user retention</a:t>
            </a:r>
            <a:endParaRPr>
              <a:latin typeface="Lato"/>
              <a:ea typeface="Lato"/>
              <a:cs typeface="Lato"/>
              <a:sym typeface="Lato"/>
            </a:endParaRPr>
          </a:p>
        </p:txBody>
      </p:sp>
      <p:sp>
        <p:nvSpPr>
          <p:cNvPr id="200" name="Google Shape;200;p19"/>
          <p:cNvSpPr/>
          <p:nvPr/>
        </p:nvSpPr>
        <p:spPr>
          <a:xfrm>
            <a:off x="6750725" y="2240750"/>
            <a:ext cx="1587600" cy="14784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d" sz="1200">
                <a:latin typeface="Lato"/>
                <a:ea typeface="Lato"/>
                <a:cs typeface="Lato"/>
                <a:sym typeface="Lato"/>
              </a:rPr>
              <a:t>Increase user acquisition</a:t>
            </a:r>
            <a:endParaRPr>
              <a:latin typeface="Lato"/>
              <a:ea typeface="Lato"/>
              <a:cs typeface="Lato"/>
              <a:sym typeface="Lato"/>
            </a:endParaRPr>
          </a:p>
        </p:txBody>
      </p:sp>
      <p:sp>
        <p:nvSpPr>
          <p:cNvPr id="201" name="Google Shape;201;p19"/>
          <p:cNvSpPr txBox="1"/>
          <p:nvPr>
            <p:ph idx="1" type="body"/>
          </p:nvPr>
        </p:nvSpPr>
        <p:spPr>
          <a:xfrm>
            <a:off x="1176875" y="1081490"/>
            <a:ext cx="7038900" cy="1095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id" sz="1400">
                <a:latin typeface="Montserrat Medium"/>
                <a:ea typeface="Montserrat Medium"/>
                <a:cs typeface="Montserrat Medium"/>
                <a:sym typeface="Montserrat Medium"/>
              </a:rPr>
              <a:t>By enabling our budget planner it can offers various benefit for both Grab and Companies.</a:t>
            </a:r>
            <a:endParaRPr sz="1600">
              <a:latin typeface="Montserrat Medium"/>
              <a:ea typeface="Montserrat Medium"/>
              <a:cs typeface="Montserrat Medium"/>
              <a:sym typeface="Montserrat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22B26"/>
        </a:solidFill>
      </p:bgPr>
    </p:bg>
    <p:spTree>
      <p:nvGrpSpPr>
        <p:cNvPr id="205" name="Shape 205"/>
        <p:cNvGrpSpPr/>
        <p:nvPr/>
      </p:nvGrpSpPr>
      <p:grpSpPr>
        <a:xfrm>
          <a:off x="0" y="0"/>
          <a:ext cx="0" cy="0"/>
          <a:chOff x="0" y="0"/>
          <a:chExt cx="0" cy="0"/>
        </a:xfrm>
      </p:grpSpPr>
      <p:sp>
        <p:nvSpPr>
          <p:cNvPr id="206" name="Google Shape;20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d"/>
              <a:t>Roadmap</a:t>
            </a:r>
            <a:endParaRPr b="1"/>
          </a:p>
        </p:txBody>
      </p:sp>
      <p:sp>
        <p:nvSpPr>
          <p:cNvPr id="207" name="Google Shape;207;p20"/>
          <p:cNvSpPr/>
          <p:nvPr/>
        </p:nvSpPr>
        <p:spPr>
          <a:xfrm>
            <a:off x="281650" y="1690925"/>
            <a:ext cx="2161500" cy="4989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d" sz="1000">
                <a:latin typeface="Montserrat"/>
                <a:ea typeface="Montserrat"/>
                <a:cs typeface="Montserrat"/>
                <a:sym typeface="Montserrat"/>
              </a:rPr>
              <a:t>PoC (current)</a:t>
            </a:r>
            <a:endParaRPr sz="1000">
              <a:latin typeface="Montserrat"/>
              <a:ea typeface="Montserrat"/>
              <a:cs typeface="Montserrat"/>
              <a:sym typeface="Montserrat"/>
            </a:endParaRPr>
          </a:p>
        </p:txBody>
      </p:sp>
      <p:sp>
        <p:nvSpPr>
          <p:cNvPr id="208" name="Google Shape;208;p20"/>
          <p:cNvSpPr/>
          <p:nvPr/>
        </p:nvSpPr>
        <p:spPr>
          <a:xfrm>
            <a:off x="2510471" y="1690925"/>
            <a:ext cx="2161500" cy="4989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d" sz="1000">
                <a:latin typeface="Montserrat"/>
                <a:ea typeface="Montserrat"/>
                <a:cs typeface="Montserrat"/>
                <a:sym typeface="Montserrat"/>
              </a:rPr>
              <a:t>Improve Model Quality</a:t>
            </a:r>
            <a:endParaRPr sz="1000">
              <a:latin typeface="Montserrat"/>
              <a:ea typeface="Montserrat"/>
              <a:cs typeface="Montserrat"/>
              <a:sym typeface="Montserrat"/>
            </a:endParaRPr>
          </a:p>
        </p:txBody>
      </p:sp>
      <p:sp>
        <p:nvSpPr>
          <p:cNvPr id="209" name="Google Shape;209;p20"/>
          <p:cNvSpPr/>
          <p:nvPr/>
        </p:nvSpPr>
        <p:spPr>
          <a:xfrm>
            <a:off x="4739292" y="1682775"/>
            <a:ext cx="2161500" cy="4989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d" sz="1000">
                <a:latin typeface="Montserrat"/>
                <a:ea typeface="Montserrat"/>
                <a:cs typeface="Montserrat"/>
                <a:sym typeface="Montserrat"/>
              </a:rPr>
              <a:t>Make more seamless user experience</a:t>
            </a:r>
            <a:endParaRPr sz="1000">
              <a:latin typeface="Montserrat"/>
              <a:ea typeface="Montserrat"/>
              <a:cs typeface="Montserrat"/>
              <a:sym typeface="Montserrat"/>
            </a:endParaRPr>
          </a:p>
        </p:txBody>
      </p:sp>
      <p:sp>
        <p:nvSpPr>
          <p:cNvPr id="210" name="Google Shape;210;p20"/>
          <p:cNvSpPr/>
          <p:nvPr/>
        </p:nvSpPr>
        <p:spPr>
          <a:xfrm>
            <a:off x="411275" y="2432975"/>
            <a:ext cx="1900200" cy="164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d" sz="1200">
                <a:latin typeface="Montserrat"/>
                <a:ea typeface="Montserrat"/>
                <a:cs typeface="Montserrat"/>
                <a:sym typeface="Montserrat"/>
              </a:rPr>
              <a:t>AI Agent business travel planning focused for individual employee</a:t>
            </a:r>
            <a:endParaRPr sz="1200">
              <a:latin typeface="Montserrat"/>
              <a:ea typeface="Montserrat"/>
              <a:cs typeface="Montserrat"/>
              <a:sym typeface="Montserrat"/>
            </a:endParaRPr>
          </a:p>
        </p:txBody>
      </p:sp>
      <p:sp>
        <p:nvSpPr>
          <p:cNvPr id="211" name="Google Shape;211;p20"/>
          <p:cNvSpPr/>
          <p:nvPr/>
        </p:nvSpPr>
        <p:spPr>
          <a:xfrm>
            <a:off x="2559300" y="2432975"/>
            <a:ext cx="2012700" cy="164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04800" lvl="0" marL="457200" rtl="0" algn="l">
              <a:spcBef>
                <a:spcPts val="0"/>
              </a:spcBef>
              <a:spcAft>
                <a:spcPts val="0"/>
              </a:spcAft>
              <a:buSzPts val="1200"/>
              <a:buFont typeface="Montserrat"/>
              <a:buChar char="-"/>
            </a:pPr>
            <a:r>
              <a:rPr lang="id" sz="1200">
                <a:latin typeface="Montserrat"/>
                <a:ea typeface="Montserrat"/>
                <a:cs typeface="Montserrat"/>
                <a:sym typeface="Montserrat"/>
              </a:rPr>
              <a:t>Improve accuracy </a:t>
            </a:r>
            <a:endParaRPr sz="1200">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lang="id" sz="1200">
                <a:latin typeface="Montserrat"/>
                <a:ea typeface="Montserrat"/>
                <a:cs typeface="Montserrat"/>
                <a:sym typeface="Montserrat"/>
              </a:rPr>
              <a:t>Add more guardrail to reduce hallucination</a:t>
            </a:r>
            <a:endParaRPr sz="1200">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lang="id" sz="1200">
                <a:latin typeface="Montserrat"/>
                <a:ea typeface="Montserrat"/>
                <a:cs typeface="Montserrat"/>
                <a:sym typeface="Montserrat"/>
              </a:rPr>
              <a:t>RAG, Finetunning Model</a:t>
            </a:r>
            <a:endParaRPr sz="1200">
              <a:latin typeface="Montserrat"/>
              <a:ea typeface="Montserrat"/>
              <a:cs typeface="Montserrat"/>
              <a:sym typeface="Montserrat"/>
            </a:endParaRPr>
          </a:p>
        </p:txBody>
      </p:sp>
      <p:sp>
        <p:nvSpPr>
          <p:cNvPr id="212" name="Google Shape;212;p20"/>
          <p:cNvSpPr/>
          <p:nvPr/>
        </p:nvSpPr>
        <p:spPr>
          <a:xfrm>
            <a:off x="4819825" y="2432975"/>
            <a:ext cx="1900200" cy="164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d" sz="1000">
                <a:latin typeface="Montserrat"/>
                <a:ea typeface="Montserrat"/>
                <a:cs typeface="Montserrat"/>
                <a:sym typeface="Montserrat"/>
              </a:rPr>
              <a:t>Once the AI Agent can have good performance on the PoC, we will focus on improving user experience (more engaging UI/UX etc, including </a:t>
            </a:r>
            <a:r>
              <a:rPr b="1" lang="id" sz="1000">
                <a:latin typeface="Montserrat"/>
                <a:ea typeface="Montserrat"/>
                <a:cs typeface="Montserrat"/>
                <a:sym typeface="Montserrat"/>
              </a:rPr>
              <a:t>integration to Hotel/Travel Aggregator</a:t>
            </a:r>
            <a:endParaRPr b="1" sz="1000">
              <a:latin typeface="Montserrat"/>
              <a:ea typeface="Montserrat"/>
              <a:cs typeface="Montserrat"/>
              <a:sym typeface="Montserrat"/>
            </a:endParaRPr>
          </a:p>
        </p:txBody>
      </p:sp>
      <p:sp>
        <p:nvSpPr>
          <p:cNvPr id="213" name="Google Shape;213;p20"/>
          <p:cNvSpPr/>
          <p:nvPr/>
        </p:nvSpPr>
        <p:spPr>
          <a:xfrm>
            <a:off x="6869092" y="1744450"/>
            <a:ext cx="2161500" cy="4989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d" sz="1000">
                <a:latin typeface="Montserrat"/>
                <a:ea typeface="Montserrat"/>
                <a:cs typeface="Montserrat"/>
                <a:sym typeface="Montserrat"/>
              </a:rPr>
              <a:t>Expand capability for group of employee (bulk) </a:t>
            </a:r>
            <a:r>
              <a:rPr lang="id" sz="1000">
                <a:latin typeface="Montserrat"/>
                <a:ea typeface="Montserrat"/>
                <a:cs typeface="Montserrat"/>
                <a:sym typeface="Montserrat"/>
              </a:rPr>
              <a:t>submission</a:t>
            </a:r>
            <a:endParaRPr sz="1000">
              <a:latin typeface="Montserrat"/>
              <a:ea typeface="Montserrat"/>
              <a:cs typeface="Montserrat"/>
              <a:sym typeface="Montserrat"/>
            </a:endParaRPr>
          </a:p>
        </p:txBody>
      </p:sp>
      <p:sp>
        <p:nvSpPr>
          <p:cNvPr id="214" name="Google Shape;214;p20"/>
          <p:cNvSpPr/>
          <p:nvPr/>
        </p:nvSpPr>
        <p:spPr>
          <a:xfrm>
            <a:off x="6900800" y="2432975"/>
            <a:ext cx="1900200" cy="164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d" sz="1200">
                <a:latin typeface="Montserrat"/>
                <a:ea typeface="Montserrat"/>
                <a:cs typeface="Montserrat"/>
                <a:sym typeface="Montserrat"/>
              </a:rPr>
              <a:t>Enable employee to submit in </a:t>
            </a:r>
            <a:r>
              <a:rPr b="1" lang="id" sz="1200">
                <a:latin typeface="Montserrat"/>
                <a:ea typeface="Montserrat"/>
                <a:cs typeface="Montserrat"/>
                <a:sym typeface="Montserrat"/>
              </a:rPr>
              <a:t>bulk,</a:t>
            </a:r>
            <a:r>
              <a:rPr lang="id" sz="1200">
                <a:latin typeface="Montserrat"/>
                <a:ea typeface="Montserrat"/>
                <a:cs typeface="Montserrat"/>
                <a:sym typeface="Montserrat"/>
              </a:rPr>
              <a:t> and get personalized planning for each member</a:t>
            </a:r>
            <a:endParaRPr sz="1200">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22B26"/>
        </a:solidFill>
      </p:bgPr>
    </p:bg>
    <p:spTree>
      <p:nvGrpSpPr>
        <p:cNvPr id="218" name="Shape 218"/>
        <p:cNvGrpSpPr/>
        <p:nvPr/>
      </p:nvGrpSpPr>
      <p:grpSpPr>
        <a:xfrm>
          <a:off x="0" y="0"/>
          <a:ext cx="0" cy="0"/>
          <a:chOff x="0" y="0"/>
          <a:chExt cx="0" cy="0"/>
        </a:xfrm>
      </p:grpSpPr>
      <p:sp>
        <p:nvSpPr>
          <p:cNvPr id="219" name="Google Shape;219;p21"/>
          <p:cNvSpPr txBox="1"/>
          <p:nvPr>
            <p:ph type="title"/>
          </p:nvPr>
        </p:nvSpPr>
        <p:spPr>
          <a:xfrm>
            <a:off x="345000" y="57575"/>
            <a:ext cx="1347000" cy="65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latin typeface="Montserrat SemiBold"/>
                <a:ea typeface="Montserrat SemiBold"/>
                <a:cs typeface="Montserrat SemiBold"/>
                <a:sym typeface="Montserrat SemiBold"/>
              </a:rPr>
              <a:t>Demo</a:t>
            </a:r>
            <a:endParaRPr>
              <a:latin typeface="Montserrat SemiBold"/>
              <a:ea typeface="Montserrat SemiBold"/>
              <a:cs typeface="Montserrat SemiBold"/>
              <a:sym typeface="Montserrat SemiBold"/>
            </a:endParaRPr>
          </a:p>
        </p:txBody>
      </p:sp>
      <p:pic>
        <p:nvPicPr>
          <p:cNvPr id="220" name="Google Shape;220;p21"/>
          <p:cNvPicPr preferRelativeResize="0"/>
          <p:nvPr/>
        </p:nvPicPr>
        <p:blipFill>
          <a:blip r:embed="rId3">
            <a:alphaModFix/>
          </a:blip>
          <a:stretch>
            <a:fillRect/>
          </a:stretch>
        </p:blipFill>
        <p:spPr>
          <a:xfrm>
            <a:off x="6845175" y="-24650"/>
            <a:ext cx="2303325" cy="4986576"/>
          </a:xfrm>
          <a:prstGeom prst="rect">
            <a:avLst/>
          </a:prstGeom>
          <a:noFill/>
          <a:ln>
            <a:noFill/>
          </a:ln>
        </p:spPr>
      </p:pic>
      <p:pic>
        <p:nvPicPr>
          <p:cNvPr id="221" name="Google Shape;221;p21" title="Optimizing Business Travel Budget Management in Grab Business Portal (GrabForBusiness) - Made with Clipchamp.mp4">
            <a:hlinkClick r:id="rId4"/>
          </p:cNvPr>
          <p:cNvPicPr preferRelativeResize="0"/>
          <p:nvPr/>
        </p:nvPicPr>
        <p:blipFill>
          <a:blip r:embed="rId5">
            <a:alphaModFix/>
          </a:blip>
          <a:stretch>
            <a:fillRect/>
          </a:stretch>
        </p:blipFill>
        <p:spPr>
          <a:xfrm>
            <a:off x="0" y="623150"/>
            <a:ext cx="6387974" cy="3593236"/>
          </a:xfrm>
          <a:prstGeom prst="rect">
            <a:avLst/>
          </a:prstGeom>
          <a:noFill/>
          <a:ln>
            <a:noFill/>
          </a:ln>
        </p:spPr>
      </p:pic>
      <p:sp>
        <p:nvSpPr>
          <p:cNvPr id="222" name="Google Shape;222;p21"/>
          <p:cNvSpPr txBox="1"/>
          <p:nvPr>
            <p:ph type="title"/>
          </p:nvPr>
        </p:nvSpPr>
        <p:spPr>
          <a:xfrm>
            <a:off x="107400" y="4291000"/>
            <a:ext cx="1822200" cy="34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d" sz="1160">
                <a:latin typeface="Montserrat SemiBold"/>
                <a:ea typeface="Montserrat SemiBold"/>
                <a:cs typeface="Montserrat SemiBold"/>
                <a:sym typeface="Montserrat SemiBold"/>
              </a:rPr>
              <a:t>Grab Business Portal - Admin</a:t>
            </a:r>
            <a:endParaRPr sz="1160">
              <a:latin typeface="Montserrat SemiBold"/>
              <a:ea typeface="Montserrat SemiBold"/>
              <a:cs typeface="Montserrat SemiBold"/>
              <a:sym typeface="Montserrat SemiBold"/>
            </a:endParaRPr>
          </a:p>
        </p:txBody>
      </p:sp>
      <p:sp>
        <p:nvSpPr>
          <p:cNvPr id="223" name="Google Shape;223;p21"/>
          <p:cNvSpPr txBox="1"/>
          <p:nvPr>
            <p:ph type="title"/>
          </p:nvPr>
        </p:nvSpPr>
        <p:spPr>
          <a:xfrm>
            <a:off x="4724400" y="4451050"/>
            <a:ext cx="2303400" cy="49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d" sz="1160"/>
              <a:t>The itinerary will be sent to</a:t>
            </a:r>
            <a:r>
              <a:rPr lang="id" sz="1160">
                <a:latin typeface="Montserrat SemiBold"/>
                <a:ea typeface="Montserrat SemiBold"/>
                <a:cs typeface="Montserrat SemiBold"/>
                <a:sym typeface="Montserrat SemiBold"/>
              </a:rPr>
              <a:t> </a:t>
            </a:r>
            <a:r>
              <a:rPr lang="id" sz="1160">
                <a:latin typeface="Montserrat SemiBold"/>
                <a:ea typeface="Montserrat SemiBold"/>
                <a:cs typeface="Montserrat SemiBold"/>
                <a:sym typeface="Montserrat SemiBold"/>
              </a:rPr>
              <a:t>Grab Business Account -</a:t>
            </a:r>
            <a:endParaRPr sz="1160">
              <a:latin typeface="Montserrat SemiBold"/>
              <a:ea typeface="Montserrat SemiBold"/>
              <a:cs typeface="Montserrat SemiBold"/>
              <a:sym typeface="Montserrat SemiBold"/>
            </a:endParaRPr>
          </a:p>
          <a:p>
            <a:pPr indent="0" lvl="0" marL="0" rtl="0" algn="l">
              <a:spcBef>
                <a:spcPts val="0"/>
              </a:spcBef>
              <a:spcAft>
                <a:spcPts val="0"/>
              </a:spcAft>
              <a:buSzPts val="990"/>
              <a:buNone/>
            </a:pPr>
            <a:r>
              <a:rPr lang="id" sz="1160">
                <a:latin typeface="Montserrat SemiBold"/>
                <a:ea typeface="Montserrat SemiBold"/>
                <a:cs typeface="Montserrat SemiBold"/>
                <a:sym typeface="Montserrat SemiBold"/>
              </a:rPr>
              <a:t>Employee</a:t>
            </a:r>
            <a:endParaRPr sz="1160">
              <a:latin typeface="Montserrat SemiBold"/>
              <a:ea typeface="Montserrat SemiBold"/>
              <a:cs typeface="Montserrat SemiBold"/>
              <a:sym typeface="Montserrat Semi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