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79" r:id="rId6"/>
    <p:sldId id="294" r:id="rId7"/>
    <p:sldId id="280" r:id="rId8"/>
    <p:sldId id="295" r:id="rId9"/>
    <p:sldId id="281" r:id="rId10"/>
    <p:sldId id="284" r:id="rId11"/>
    <p:sldId id="290"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09" autoAdjust="0"/>
  </p:normalViewPr>
  <p:slideViewPr>
    <p:cSldViewPr snapToGrid="0" snapToObjects="1">
      <p:cViewPr varScale="1">
        <p:scale>
          <a:sx n="88" d="100"/>
          <a:sy n="88" d="100"/>
        </p:scale>
        <p:origin x="210" y="5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err="1"/>
              <a:t>Tugas</a:t>
            </a:r>
            <a:r>
              <a:rPr lang="en-US" dirty="0"/>
              <a:t> Week 1</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err="1"/>
              <a:t>Revaldy</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err="1"/>
              <a:t>Revaldy</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err="1"/>
              <a:t>Nomor</a:t>
            </a:r>
            <a:r>
              <a:rPr lang="en-US" dirty="0"/>
              <a:t> 1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02187" y="2770632"/>
            <a:ext cx="5693664" cy="620268"/>
          </a:xfrm>
        </p:spPr>
        <p:txBody>
          <a:bodyPr/>
          <a:lstStyle/>
          <a:p>
            <a:r>
              <a:rPr lang="en-US" dirty="0" err="1"/>
              <a:t>Membuat</a:t>
            </a:r>
            <a:r>
              <a:rPr lang="en-US" dirty="0"/>
              <a:t> </a:t>
            </a:r>
            <a:r>
              <a:rPr lang="en-US" dirty="0" err="1"/>
              <a:t>Variabel</a:t>
            </a:r>
            <a:r>
              <a:rPr lang="en-US" dirty="0"/>
              <a:t> biodata</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1D11-C476-AAB3-AA95-1B5D29305B19}"/>
              </a:ext>
            </a:extLst>
          </p:cNvPr>
          <p:cNvSpPr>
            <a:spLocks noGrp="1"/>
          </p:cNvSpPr>
          <p:nvPr>
            <p:ph type="title"/>
          </p:nvPr>
        </p:nvSpPr>
        <p:spPr>
          <a:xfrm>
            <a:off x="0" y="775883"/>
            <a:ext cx="5693664" cy="378634"/>
          </a:xfrm>
        </p:spPr>
        <p:txBody>
          <a:bodyPr/>
          <a:lstStyle/>
          <a:p>
            <a:r>
              <a:rPr lang="en-US" dirty="0"/>
              <a:t>coding</a:t>
            </a:r>
            <a:endParaRPr lang="en-ID" dirty="0"/>
          </a:p>
        </p:txBody>
      </p:sp>
      <p:sp>
        <p:nvSpPr>
          <p:cNvPr id="3" name="Content Placeholder 2">
            <a:extLst>
              <a:ext uri="{FF2B5EF4-FFF2-40B4-BE49-F238E27FC236}">
                <a16:creationId xmlns:a16="http://schemas.microsoft.com/office/drawing/2014/main" id="{6C1AC7FA-ECEA-6BA9-7A2A-CA0A8E190710}"/>
              </a:ext>
            </a:extLst>
          </p:cNvPr>
          <p:cNvSpPr>
            <a:spLocks noGrp="1"/>
          </p:cNvSpPr>
          <p:nvPr>
            <p:ph idx="1"/>
          </p:nvPr>
        </p:nvSpPr>
        <p:spPr>
          <a:xfrm>
            <a:off x="2022130" y="965200"/>
            <a:ext cx="5693664" cy="5703897"/>
          </a:xfrm>
        </p:spPr>
        <p:txBody>
          <a:bodyPr>
            <a:noAutofit/>
          </a:bodyPr>
          <a:lstStyle/>
          <a:p>
            <a:r>
              <a:rPr lang="en-ID" sz="1100" b="1" dirty="0" err="1">
                <a:solidFill>
                  <a:schemeClr val="tx1"/>
                </a:solidFill>
                <a:effectLst/>
                <a:latin typeface="Consolas" panose="020B0609020204030204" pitchFamily="49" charset="0"/>
              </a:rPr>
              <a:t>const</a:t>
            </a:r>
            <a:r>
              <a:rPr lang="en-ID" sz="1100" b="1" dirty="0">
                <a:solidFill>
                  <a:schemeClr val="tx1"/>
                </a:solidFill>
                <a:effectLst/>
                <a:latin typeface="Consolas" panose="020B0609020204030204" pitchFamily="49" charset="0"/>
              </a:rPr>
              <a:t> biodata = {  //</a:t>
            </a:r>
            <a:r>
              <a:rPr lang="en-ID" sz="1100" b="1" dirty="0" err="1">
                <a:solidFill>
                  <a:schemeClr val="tx1"/>
                </a:solidFill>
                <a:effectLst/>
                <a:latin typeface="Consolas" panose="020B0609020204030204" pitchFamily="49" charset="0"/>
              </a:rPr>
              <a:t>nama</a:t>
            </a: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variabelnya</a:t>
            </a:r>
            <a:r>
              <a:rPr lang="en-ID" sz="1100" b="1">
                <a:solidFill>
                  <a:schemeClr val="tx1"/>
                </a:solidFill>
                <a:effectLst/>
                <a:latin typeface="Consolas" panose="020B0609020204030204" pitchFamily="49" charset="0"/>
              </a:rPr>
              <a:t> biodata</a:t>
            </a:r>
            <a:endParaRPr lang="en-ID" sz="1100" b="1" dirty="0">
              <a:solidFill>
                <a:schemeClr val="tx1"/>
              </a:solidFill>
              <a:effectLst/>
              <a:latin typeface="Consolas" panose="020B0609020204030204" pitchFamily="49" charset="0"/>
            </a:endParaRPr>
          </a:p>
          <a:p>
            <a:pPr>
              <a:lnSpc>
                <a:spcPct val="100000"/>
              </a:lnSpc>
            </a:pPr>
            <a:r>
              <a:rPr lang="en-ID" sz="1100" b="1" dirty="0">
                <a:solidFill>
                  <a:schemeClr val="tx1"/>
                </a:solidFill>
                <a:effectLst/>
                <a:latin typeface="Consolas" panose="020B0609020204030204" pitchFamily="49" charset="0"/>
              </a:rPr>
              <a:t>   name : "REVALDY" ,</a:t>
            </a:r>
          </a:p>
          <a:p>
            <a:pPr>
              <a:lnSpc>
                <a:spcPct val="100000"/>
              </a:lnSpc>
            </a:pPr>
            <a:r>
              <a:rPr lang="en-ID" sz="1100" b="1" dirty="0">
                <a:solidFill>
                  <a:schemeClr val="tx1"/>
                </a:solidFill>
                <a:effectLst/>
                <a:latin typeface="Consolas" panose="020B0609020204030204" pitchFamily="49" charset="0"/>
              </a:rPr>
              <a:t>   age  : 24,</a:t>
            </a:r>
          </a:p>
          <a:p>
            <a:pPr>
              <a:lnSpc>
                <a:spcPct val="100000"/>
              </a:lnSpc>
            </a:pPr>
            <a:r>
              <a:rPr lang="en-ID" sz="1100" b="1" dirty="0">
                <a:solidFill>
                  <a:schemeClr val="tx1"/>
                </a:solidFill>
                <a:effectLst/>
                <a:latin typeface="Consolas" panose="020B0609020204030204" pitchFamily="49" charset="0"/>
              </a:rPr>
              <a:t>   hobby : ["futsal" , "</a:t>
            </a:r>
            <a:r>
              <a:rPr lang="en-ID" sz="1100" b="1" dirty="0" err="1">
                <a:solidFill>
                  <a:schemeClr val="tx1"/>
                </a:solidFill>
                <a:effectLst/>
                <a:latin typeface="Consolas" panose="020B0609020204030204" pitchFamily="49" charset="0"/>
              </a:rPr>
              <a:t>cooking","travelling</a:t>
            </a: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isMarried</a:t>
            </a:r>
            <a:r>
              <a:rPr lang="en-ID" sz="1100" b="1" dirty="0">
                <a:solidFill>
                  <a:schemeClr val="tx1"/>
                </a:solidFill>
                <a:effectLst/>
                <a:latin typeface="Consolas" panose="020B0609020204030204" pitchFamily="49" charset="0"/>
              </a:rPr>
              <a:t> : true,</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schooList</a:t>
            </a:r>
            <a:r>
              <a:rPr lang="en-ID" sz="1100" b="1" dirty="0">
                <a:solidFill>
                  <a:schemeClr val="tx1"/>
                </a:solidFill>
                <a:effectLst/>
                <a:latin typeface="Consolas" panose="020B0609020204030204" pitchFamily="49" charset="0"/>
              </a:rPr>
              <a:t> : [</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name : "SMPN 27 Jakarta",</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yearIn</a:t>
            </a:r>
            <a:r>
              <a:rPr lang="en-ID" sz="1100" b="1" dirty="0">
                <a:solidFill>
                  <a:schemeClr val="tx1"/>
                </a:solidFill>
                <a:effectLst/>
                <a:latin typeface="Consolas" panose="020B0609020204030204" pitchFamily="49" charset="0"/>
              </a:rPr>
              <a:t> : 2012,</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yearOut</a:t>
            </a:r>
            <a:r>
              <a:rPr lang="en-ID" sz="1100" b="1" dirty="0">
                <a:solidFill>
                  <a:schemeClr val="tx1"/>
                </a:solidFill>
                <a:effectLst/>
                <a:latin typeface="Consolas" panose="020B0609020204030204" pitchFamily="49" charset="0"/>
              </a:rPr>
              <a:t> : 2015,</a:t>
            </a:r>
          </a:p>
          <a:p>
            <a:pPr>
              <a:lnSpc>
                <a:spcPct val="100000"/>
              </a:lnSpc>
            </a:pPr>
            <a:r>
              <a:rPr lang="en-ID" sz="1100" b="1" dirty="0">
                <a:solidFill>
                  <a:schemeClr val="tx1"/>
                </a:solidFill>
                <a:effectLst/>
                <a:latin typeface="Consolas" panose="020B0609020204030204" pitchFamily="49" charset="0"/>
              </a:rPr>
              <a:t>        major : null,</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name : "SMAN 44 Jakarta",</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yearIn</a:t>
            </a:r>
            <a:r>
              <a:rPr lang="en-ID" sz="1100" b="1" dirty="0">
                <a:solidFill>
                  <a:schemeClr val="tx1"/>
                </a:solidFill>
                <a:effectLst/>
                <a:latin typeface="Consolas" panose="020B0609020204030204" pitchFamily="49" charset="0"/>
              </a:rPr>
              <a:t> : 2016,</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yearOut</a:t>
            </a:r>
            <a:r>
              <a:rPr lang="en-ID" sz="1100" b="1" dirty="0">
                <a:solidFill>
                  <a:schemeClr val="tx1"/>
                </a:solidFill>
                <a:effectLst/>
                <a:latin typeface="Consolas" panose="020B0609020204030204" pitchFamily="49" charset="0"/>
              </a:rPr>
              <a:t> : 2018,</a:t>
            </a:r>
          </a:p>
          <a:p>
            <a:pPr>
              <a:lnSpc>
                <a:spcPct val="100000"/>
              </a:lnSpc>
            </a:pPr>
            <a:r>
              <a:rPr lang="en-ID" sz="1100" b="1" dirty="0">
                <a:solidFill>
                  <a:schemeClr val="tx1"/>
                </a:solidFill>
                <a:effectLst/>
                <a:latin typeface="Consolas" panose="020B0609020204030204" pitchFamily="49" charset="0"/>
              </a:rPr>
              <a:t>        major : "IPS"</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 ,</a:t>
            </a:r>
          </a:p>
          <a:p>
            <a:pPr>
              <a:lnSpc>
                <a:spcPct val="100000"/>
              </a:lnSpc>
            </a:pPr>
            <a:r>
              <a:rPr lang="en-ID" sz="1100" b="1" dirty="0">
                <a:solidFill>
                  <a:schemeClr val="tx1"/>
                </a:solidFill>
                <a:effectLst/>
                <a:latin typeface="Consolas" panose="020B0609020204030204" pitchFamily="49" charset="0"/>
              </a:rPr>
              <a:t>   Skills : [</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skillName</a:t>
            </a:r>
            <a:r>
              <a:rPr lang="en-ID" sz="1100" b="1" dirty="0">
                <a:solidFill>
                  <a:schemeClr val="tx1"/>
                </a:solidFill>
                <a:effectLst/>
                <a:latin typeface="Consolas" panose="020B0609020204030204" pitchFamily="49" charset="0"/>
              </a:rPr>
              <a:t> : "Java </a:t>
            </a:r>
            <a:r>
              <a:rPr lang="en-ID" sz="1100" b="1" dirty="0" err="1">
                <a:solidFill>
                  <a:schemeClr val="tx1"/>
                </a:solidFill>
                <a:effectLst/>
                <a:latin typeface="Consolas" panose="020B0609020204030204" pitchFamily="49" charset="0"/>
              </a:rPr>
              <a:t>Scipt</a:t>
            </a:r>
            <a:r>
              <a:rPr lang="en-ID" sz="1100" b="1" dirty="0">
                <a:solidFill>
                  <a:schemeClr val="tx1"/>
                </a:solidFill>
                <a:effectLst/>
                <a:latin typeface="Consolas" panose="020B0609020204030204" pitchFamily="49" charset="0"/>
              </a:rPr>
              <a:t>",</a:t>
            </a:r>
          </a:p>
          <a:p>
            <a:pPr>
              <a:lnSpc>
                <a:spcPct val="100000"/>
              </a:lnSpc>
            </a:pPr>
            <a:r>
              <a:rPr lang="en-ID" sz="1100" b="1" dirty="0">
                <a:solidFill>
                  <a:schemeClr val="tx1"/>
                </a:solidFill>
                <a:effectLst/>
                <a:latin typeface="Consolas" panose="020B0609020204030204" pitchFamily="49" charset="0"/>
              </a:rPr>
              <a:t>        level : "Beginner"</a:t>
            </a:r>
            <a:br>
              <a:rPr lang="en-ID" sz="1100" b="1" dirty="0">
                <a:solidFill>
                  <a:schemeClr val="tx1"/>
                </a:solidFill>
                <a:effectLst/>
                <a:latin typeface="Consolas" panose="020B0609020204030204" pitchFamily="49" charset="0"/>
              </a:rPr>
            </a:b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skillName</a:t>
            </a:r>
            <a:r>
              <a:rPr lang="en-ID" sz="1100" b="1" dirty="0">
                <a:solidFill>
                  <a:schemeClr val="tx1"/>
                </a:solidFill>
                <a:effectLst/>
                <a:latin typeface="Consolas" panose="020B0609020204030204" pitchFamily="49" charset="0"/>
              </a:rPr>
              <a:t> : "PHP",</a:t>
            </a:r>
          </a:p>
          <a:p>
            <a:pPr>
              <a:lnSpc>
                <a:spcPct val="100000"/>
              </a:lnSpc>
            </a:pPr>
            <a:r>
              <a:rPr lang="en-ID" sz="1100" b="1" dirty="0">
                <a:solidFill>
                  <a:schemeClr val="tx1"/>
                </a:solidFill>
                <a:effectLst/>
                <a:latin typeface="Consolas" panose="020B0609020204030204" pitchFamily="49" charset="0"/>
              </a:rPr>
              <a:t>        level : "Beginner",</a:t>
            </a:r>
          </a:p>
          <a:p>
            <a:pPr>
              <a:lnSpc>
                <a:spcPct val="100000"/>
              </a:lnSpc>
            </a:pPr>
            <a:r>
              <a:rPr lang="en-ID" sz="1100" b="1" dirty="0">
                <a:solidFill>
                  <a:schemeClr val="tx1"/>
                </a:solidFill>
                <a:effectLst/>
                <a:latin typeface="Consolas" panose="020B0609020204030204" pitchFamily="49" charset="0"/>
              </a:rPr>
              <a:t>     }</a:t>
            </a:r>
          </a:p>
          <a:p>
            <a:pPr>
              <a:lnSpc>
                <a:spcPct val="100000"/>
              </a:lnSpc>
            </a:pPr>
            <a:r>
              <a:rPr lang="en-ID" sz="1100" b="1" dirty="0">
                <a:solidFill>
                  <a:schemeClr val="tx1"/>
                </a:solidFill>
                <a:effectLst/>
                <a:latin typeface="Consolas" panose="020B0609020204030204" pitchFamily="49" charset="0"/>
              </a:rPr>
              <a:t>   ] ,</a:t>
            </a:r>
          </a:p>
          <a:p>
            <a:pPr>
              <a:lnSpc>
                <a:spcPct val="100000"/>
              </a:lnSpc>
            </a:pPr>
            <a:r>
              <a:rPr lang="en-ID" sz="1100" b="1" dirty="0">
                <a:solidFill>
                  <a:schemeClr val="tx1"/>
                </a:solidFill>
                <a:effectLst/>
                <a:latin typeface="Consolas" panose="020B0609020204030204" pitchFamily="49" charset="0"/>
              </a:rPr>
              <a:t>   </a:t>
            </a:r>
            <a:r>
              <a:rPr lang="en-ID" sz="1100" b="1" dirty="0" err="1">
                <a:solidFill>
                  <a:schemeClr val="tx1"/>
                </a:solidFill>
                <a:effectLst/>
                <a:latin typeface="Consolas" panose="020B0609020204030204" pitchFamily="49" charset="0"/>
              </a:rPr>
              <a:t>interestCoding</a:t>
            </a:r>
            <a:r>
              <a:rPr lang="en-ID" sz="1100" b="1" dirty="0">
                <a:solidFill>
                  <a:schemeClr val="tx1"/>
                </a:solidFill>
                <a:effectLst/>
                <a:latin typeface="Consolas" panose="020B0609020204030204" pitchFamily="49" charset="0"/>
              </a:rPr>
              <a:t> : true,</a:t>
            </a:r>
          </a:p>
          <a:p>
            <a:pPr>
              <a:lnSpc>
                <a:spcPct val="100000"/>
              </a:lnSpc>
            </a:pPr>
            <a:r>
              <a:rPr lang="en-ID" sz="1100" b="1" dirty="0">
                <a:solidFill>
                  <a:schemeClr val="tx1"/>
                </a:solidFill>
                <a:effectLst/>
                <a:latin typeface="Consolas" panose="020B0609020204030204" pitchFamily="49" charset="0"/>
              </a:rPr>
              <a:t>}</a:t>
            </a:r>
          </a:p>
          <a:p>
            <a:pPr>
              <a:lnSpc>
                <a:spcPct val="100000"/>
              </a:lnSpc>
            </a:pPr>
            <a:r>
              <a:rPr lang="en-ID" sz="1100" b="1" dirty="0">
                <a:solidFill>
                  <a:schemeClr val="tx1"/>
                </a:solidFill>
                <a:effectLst/>
                <a:latin typeface="Consolas" panose="020B0609020204030204" pitchFamily="49" charset="0"/>
              </a:rPr>
              <a:t>console.log(biodata);</a:t>
            </a:r>
          </a:p>
          <a:p>
            <a:endParaRPr lang="en-ID" sz="1100" dirty="0"/>
          </a:p>
        </p:txBody>
      </p:sp>
    </p:spTree>
    <p:extLst>
      <p:ext uri="{BB962C8B-B14F-4D97-AF65-F5344CB8AC3E}">
        <p14:creationId xmlns:p14="http://schemas.microsoft.com/office/powerpoint/2010/main" val="49708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22210" y="28770"/>
            <a:ext cx="6767512" cy="687841"/>
          </a:xfrm>
        </p:spPr>
        <p:txBody>
          <a:bodyPr/>
          <a:lstStyle/>
          <a:p>
            <a:r>
              <a:rPr lang="en-US" dirty="0" err="1"/>
              <a:t>Nomor</a:t>
            </a:r>
            <a:r>
              <a:rPr lang="en-US" dirty="0"/>
              <a:t> 2</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4</a:t>
            </a:fld>
            <a:endParaRPr lang="en-US" dirty="0"/>
          </a:p>
        </p:txBody>
      </p:sp>
      <p:sp>
        <p:nvSpPr>
          <p:cNvPr id="4" name="Content Placeholder 2">
            <a:extLst>
              <a:ext uri="{FF2B5EF4-FFF2-40B4-BE49-F238E27FC236}">
                <a16:creationId xmlns:a16="http://schemas.microsoft.com/office/drawing/2014/main" id="{5BEC343C-A497-C1B3-7524-C1DF1FD47D49}"/>
              </a:ext>
            </a:extLst>
          </p:cNvPr>
          <p:cNvSpPr txBox="1">
            <a:spLocks/>
          </p:cNvSpPr>
          <p:nvPr/>
        </p:nvSpPr>
        <p:spPr>
          <a:xfrm>
            <a:off x="3522210" y="727714"/>
            <a:ext cx="5693664" cy="62026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dirty="0" err="1"/>
              <a:t>menghitung</a:t>
            </a:r>
            <a:r>
              <a:rPr lang="en-ID" dirty="0"/>
              <a:t> rata-rata UN</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0756-CDA2-71A1-7F9E-47974FCFE697}"/>
              </a:ext>
            </a:extLst>
          </p:cNvPr>
          <p:cNvSpPr>
            <a:spLocks noGrp="1"/>
          </p:cNvSpPr>
          <p:nvPr>
            <p:ph type="title"/>
          </p:nvPr>
        </p:nvSpPr>
        <p:spPr>
          <a:xfrm>
            <a:off x="3429870" y="32452"/>
            <a:ext cx="6766560" cy="654562"/>
          </a:xfrm>
        </p:spPr>
        <p:txBody>
          <a:bodyPr/>
          <a:lstStyle/>
          <a:p>
            <a:r>
              <a:rPr lang="en-US" dirty="0"/>
              <a:t>coding</a:t>
            </a:r>
            <a:endParaRPr lang="en-ID" dirty="0"/>
          </a:p>
        </p:txBody>
      </p:sp>
      <p:sp>
        <p:nvSpPr>
          <p:cNvPr id="4" name="Slide Number Placeholder 3">
            <a:extLst>
              <a:ext uri="{FF2B5EF4-FFF2-40B4-BE49-F238E27FC236}">
                <a16:creationId xmlns:a16="http://schemas.microsoft.com/office/drawing/2014/main" id="{5C757B97-FEB9-2773-CDE9-F4E7553FF17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9C41505D-D3B4-FD89-171D-CFC0A948FAC9}"/>
              </a:ext>
            </a:extLst>
          </p:cNvPr>
          <p:cNvSpPr>
            <a:spLocks noGrp="1"/>
          </p:cNvSpPr>
          <p:nvPr>
            <p:ph idx="1"/>
          </p:nvPr>
        </p:nvSpPr>
        <p:spPr>
          <a:xfrm>
            <a:off x="3730752" y="888020"/>
            <a:ext cx="8069362" cy="5937528"/>
          </a:xfrm>
        </p:spPr>
        <p:txBody>
          <a:bodyPr>
            <a:normAutofit fontScale="92500" lnSpcReduction="20000"/>
          </a:bodyPr>
          <a:lstStyle/>
          <a:p>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bahasaIndonesia</a:t>
            </a:r>
            <a:r>
              <a:rPr lang="en-ID" b="0" dirty="0">
                <a:solidFill>
                  <a:schemeClr val="tx1"/>
                </a:solidFill>
                <a:effectLst/>
                <a:latin typeface="Consolas" panose="020B0609020204030204" pitchFamily="49" charset="0"/>
              </a:rPr>
              <a:t> = 90;</a:t>
            </a:r>
          </a:p>
          <a:p>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bahasaInggris</a:t>
            </a:r>
            <a:r>
              <a:rPr lang="en-ID" b="0" dirty="0">
                <a:solidFill>
                  <a:schemeClr val="tx1"/>
                </a:solidFill>
                <a:effectLst/>
                <a:latin typeface="Consolas" panose="020B0609020204030204" pitchFamily="49" charset="0"/>
              </a:rPr>
              <a:t> = 89;</a:t>
            </a:r>
          </a:p>
          <a:p>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ipa</a:t>
            </a:r>
            <a:r>
              <a:rPr lang="en-ID" b="0" dirty="0">
                <a:solidFill>
                  <a:schemeClr val="tx1"/>
                </a:solidFill>
                <a:effectLst/>
                <a:latin typeface="Consolas" panose="020B0609020204030204" pitchFamily="49" charset="0"/>
              </a:rPr>
              <a:t> = 69;</a:t>
            </a:r>
          </a:p>
          <a:p>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mtk</a:t>
            </a:r>
            <a:r>
              <a:rPr lang="en-ID" b="0" dirty="0">
                <a:solidFill>
                  <a:schemeClr val="tx1"/>
                </a:solidFill>
                <a:effectLst/>
                <a:latin typeface="Consolas" panose="020B0609020204030204" pitchFamily="49" charset="0"/>
              </a:rPr>
              <a:t> = 80;</a:t>
            </a:r>
          </a:p>
          <a:p>
            <a:r>
              <a:rPr lang="en-ID" b="0" dirty="0">
                <a:solidFill>
                  <a:schemeClr val="tx1"/>
                </a:solidFill>
                <a:effectLst/>
                <a:latin typeface="Consolas" panose="020B0609020204030204" pitchFamily="49" charset="0"/>
              </a:rPr>
              <a:t>let un = "";</a:t>
            </a:r>
          </a:p>
          <a:p>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 = (</a:t>
            </a:r>
            <a:r>
              <a:rPr lang="en-ID" b="0" dirty="0" err="1">
                <a:solidFill>
                  <a:schemeClr val="tx1"/>
                </a:solidFill>
                <a:effectLst/>
                <a:latin typeface="Consolas" panose="020B0609020204030204" pitchFamily="49" charset="0"/>
              </a:rPr>
              <a:t>mtk+bahasaIndonesia+bahasaInggris+ipa</a:t>
            </a:r>
            <a:r>
              <a:rPr lang="en-ID" b="0" dirty="0">
                <a:solidFill>
                  <a:schemeClr val="tx1"/>
                </a:solidFill>
                <a:effectLst/>
                <a:latin typeface="Consolas" panose="020B0609020204030204" pitchFamily="49" charset="0"/>
              </a:rPr>
              <a:t>) / 4;</a:t>
            </a:r>
          </a:p>
          <a:p>
            <a:br>
              <a:rPr lang="en-ID" b="0" dirty="0">
                <a:solidFill>
                  <a:schemeClr val="tx1"/>
                </a:solidFill>
                <a:effectLst/>
                <a:latin typeface="Consolas" panose="020B0609020204030204" pitchFamily="49" charset="0"/>
              </a:rPr>
            </a:br>
            <a:br>
              <a:rPr lang="en-ID" b="0" dirty="0">
                <a:solidFill>
                  <a:schemeClr val="tx1"/>
                </a:solidFill>
                <a:effectLst/>
                <a:latin typeface="Consolas" panose="020B0609020204030204" pitchFamily="49" charset="0"/>
              </a:rPr>
            </a:br>
            <a:r>
              <a:rPr lang="en-ID" b="0" dirty="0">
                <a:solidFill>
                  <a:schemeClr val="tx1"/>
                </a:solidFill>
                <a:effectLst/>
                <a:latin typeface="Consolas" panose="020B0609020204030204" pitchFamily="49" charset="0"/>
              </a:rPr>
              <a:t>if (</a:t>
            </a:r>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 &gt;= 90 ){</a:t>
            </a:r>
          </a:p>
          <a:p>
            <a:r>
              <a:rPr lang="en-ID" b="0" dirty="0">
                <a:solidFill>
                  <a:schemeClr val="tx1"/>
                </a:solidFill>
                <a:effectLst/>
                <a:latin typeface="Consolas" panose="020B0609020204030204" pitchFamily="49" charset="0"/>
              </a:rPr>
              <a:t>un = "A" ;</a:t>
            </a:r>
          </a:p>
          <a:p>
            <a:br>
              <a:rPr lang="en-ID" b="0" dirty="0">
                <a:solidFill>
                  <a:schemeClr val="tx1"/>
                </a:solidFill>
                <a:effectLst/>
                <a:latin typeface="Consolas" panose="020B0609020204030204" pitchFamily="49" charset="0"/>
              </a:rPr>
            </a:br>
            <a:r>
              <a:rPr lang="en-ID" b="0" dirty="0">
                <a:solidFill>
                  <a:schemeClr val="tx1"/>
                </a:solidFill>
                <a:effectLst/>
                <a:latin typeface="Consolas" panose="020B0609020204030204" pitchFamily="49" charset="0"/>
              </a:rPr>
              <a:t>}</a:t>
            </a:r>
          </a:p>
          <a:p>
            <a:r>
              <a:rPr lang="en-ID" b="0" dirty="0">
                <a:solidFill>
                  <a:schemeClr val="tx1"/>
                </a:solidFill>
                <a:effectLst/>
                <a:latin typeface="Consolas" panose="020B0609020204030204" pitchFamily="49" charset="0"/>
              </a:rPr>
              <a:t>else if (</a:t>
            </a:r>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 &gt;= 80){</a:t>
            </a:r>
          </a:p>
          <a:p>
            <a:r>
              <a:rPr lang="en-ID" b="0" dirty="0">
                <a:solidFill>
                  <a:schemeClr val="tx1"/>
                </a:solidFill>
                <a:effectLst/>
                <a:latin typeface="Consolas" panose="020B0609020204030204" pitchFamily="49" charset="0"/>
              </a:rPr>
              <a:t>    un = "B" ;</a:t>
            </a:r>
          </a:p>
          <a:p>
            <a:r>
              <a:rPr lang="en-ID" b="0" dirty="0">
                <a:solidFill>
                  <a:schemeClr val="tx1"/>
                </a:solidFill>
                <a:effectLst/>
                <a:latin typeface="Consolas" panose="020B0609020204030204" pitchFamily="49" charset="0"/>
              </a:rPr>
              <a:t>}</a:t>
            </a:r>
          </a:p>
          <a:p>
            <a:r>
              <a:rPr lang="en-ID" b="0" dirty="0">
                <a:solidFill>
                  <a:schemeClr val="tx1"/>
                </a:solidFill>
                <a:effectLst/>
                <a:latin typeface="Consolas" panose="020B0609020204030204" pitchFamily="49" charset="0"/>
              </a:rPr>
              <a:t>else if (</a:t>
            </a:r>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 &gt;=70){</a:t>
            </a:r>
          </a:p>
          <a:p>
            <a:r>
              <a:rPr lang="en-ID" b="0" dirty="0">
                <a:solidFill>
                  <a:schemeClr val="tx1"/>
                </a:solidFill>
                <a:effectLst/>
                <a:latin typeface="Consolas" panose="020B0609020204030204" pitchFamily="49" charset="0"/>
              </a:rPr>
              <a:t>    un = "C" ;</a:t>
            </a:r>
          </a:p>
          <a:p>
            <a:r>
              <a:rPr lang="en-ID" b="0" dirty="0">
                <a:solidFill>
                  <a:schemeClr val="tx1"/>
                </a:solidFill>
                <a:effectLst/>
                <a:latin typeface="Consolas" panose="020B0609020204030204" pitchFamily="49" charset="0"/>
              </a:rPr>
              <a:t>}</a:t>
            </a:r>
          </a:p>
          <a:p>
            <a:r>
              <a:rPr lang="en-ID" b="0" dirty="0">
                <a:solidFill>
                  <a:schemeClr val="tx1"/>
                </a:solidFill>
                <a:effectLst/>
                <a:latin typeface="Consolas" panose="020B0609020204030204" pitchFamily="49" charset="0"/>
              </a:rPr>
              <a:t>else if (</a:t>
            </a:r>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 &gt;= 60){</a:t>
            </a:r>
          </a:p>
          <a:p>
            <a:r>
              <a:rPr lang="en-ID" b="0" dirty="0">
                <a:solidFill>
                  <a:schemeClr val="tx1"/>
                </a:solidFill>
                <a:effectLst/>
                <a:latin typeface="Consolas" panose="020B0609020204030204" pitchFamily="49" charset="0"/>
              </a:rPr>
              <a:t>    un = "D" ;</a:t>
            </a:r>
          </a:p>
          <a:p>
            <a:r>
              <a:rPr lang="en-ID" b="0" dirty="0">
                <a:solidFill>
                  <a:schemeClr val="tx1"/>
                </a:solidFill>
                <a:effectLst/>
                <a:latin typeface="Consolas" panose="020B0609020204030204" pitchFamily="49" charset="0"/>
              </a:rPr>
              <a:t>} </a:t>
            </a:r>
          </a:p>
          <a:p>
            <a:r>
              <a:rPr lang="en-ID" b="0" dirty="0">
                <a:solidFill>
                  <a:schemeClr val="tx1"/>
                </a:solidFill>
                <a:effectLst/>
                <a:latin typeface="Consolas" panose="020B0609020204030204" pitchFamily="49" charset="0"/>
              </a:rPr>
              <a:t>else {</a:t>
            </a:r>
          </a:p>
          <a:p>
            <a:r>
              <a:rPr lang="en-ID" b="0" dirty="0">
                <a:solidFill>
                  <a:schemeClr val="tx1"/>
                </a:solidFill>
                <a:effectLst/>
                <a:latin typeface="Consolas" panose="020B0609020204030204" pitchFamily="49" charset="0"/>
              </a:rPr>
              <a:t>    un = "E" ;</a:t>
            </a:r>
          </a:p>
          <a:p>
            <a:r>
              <a:rPr lang="en-ID" b="0" dirty="0">
                <a:solidFill>
                  <a:schemeClr val="tx1"/>
                </a:solidFill>
                <a:effectLst/>
                <a:latin typeface="Consolas" panose="020B0609020204030204" pitchFamily="49" charset="0"/>
              </a:rPr>
              <a:t>}</a:t>
            </a:r>
          </a:p>
          <a:p>
            <a:r>
              <a:rPr lang="en-ID" b="0" dirty="0">
                <a:solidFill>
                  <a:schemeClr val="tx1"/>
                </a:solidFill>
                <a:effectLst/>
                <a:latin typeface="Consolas" panose="020B0609020204030204" pitchFamily="49" charset="0"/>
              </a:rPr>
              <a:t>console.log("Rata </a:t>
            </a:r>
            <a:r>
              <a:rPr lang="en-ID" b="0" dirty="0" err="1">
                <a:solidFill>
                  <a:schemeClr val="tx1"/>
                </a:solidFill>
                <a:effectLst/>
                <a:latin typeface="Consolas" panose="020B0609020204030204" pitchFamily="49" charset="0"/>
              </a:rPr>
              <a:t>Rata</a:t>
            </a:r>
            <a:r>
              <a:rPr lang="en-ID" b="0" dirty="0">
                <a:solidFill>
                  <a:schemeClr val="tx1"/>
                </a:solidFill>
                <a:effectLst/>
                <a:latin typeface="Consolas" panose="020B0609020204030204" pitchFamily="49" charset="0"/>
              </a:rPr>
              <a:t> : "+</a:t>
            </a:r>
            <a:r>
              <a:rPr lang="en-ID" b="0" dirty="0" err="1">
                <a:solidFill>
                  <a:schemeClr val="tx1"/>
                </a:solidFill>
                <a:effectLst/>
                <a:latin typeface="Consolas" panose="020B0609020204030204" pitchFamily="49" charset="0"/>
              </a:rPr>
              <a:t>rataRata</a:t>
            </a:r>
            <a:r>
              <a:rPr lang="en-ID" b="0" dirty="0">
                <a:solidFill>
                  <a:schemeClr val="tx1"/>
                </a:solidFill>
                <a:effectLst/>
                <a:latin typeface="Consolas" panose="020B0609020204030204" pitchFamily="49" charset="0"/>
              </a:rPr>
              <a:t>);</a:t>
            </a:r>
          </a:p>
          <a:p>
            <a:r>
              <a:rPr lang="en-ID" b="0" dirty="0">
                <a:solidFill>
                  <a:schemeClr val="tx1"/>
                </a:solidFill>
                <a:effectLst/>
                <a:latin typeface="Consolas" panose="020B0609020204030204" pitchFamily="49" charset="0"/>
              </a:rPr>
              <a:t>console.log ("Grade :" +un) ;</a:t>
            </a:r>
          </a:p>
          <a:p>
            <a:endParaRPr lang="en-ID" dirty="0">
              <a:solidFill>
                <a:schemeClr val="tx1"/>
              </a:solidFill>
            </a:endParaRPr>
          </a:p>
        </p:txBody>
      </p:sp>
    </p:spTree>
    <p:extLst>
      <p:ext uri="{BB962C8B-B14F-4D97-AF65-F5344CB8AC3E}">
        <p14:creationId xmlns:p14="http://schemas.microsoft.com/office/powerpoint/2010/main" val="37164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err="1"/>
              <a:t>Nomor</a:t>
            </a:r>
            <a:r>
              <a:rPr lang="en-US" dirty="0"/>
              <a:t> 3</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847695"/>
          </a:xfrm>
        </p:spPr>
        <p:txBody>
          <a:bodyPr/>
          <a:lstStyle/>
          <a:p>
            <a:r>
              <a:rPr lang="en-ID" dirty="0" err="1"/>
              <a:t>printSegitiga</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93915" y="359229"/>
            <a:ext cx="3151413" cy="901249"/>
          </a:xfrm>
        </p:spPr>
        <p:txBody>
          <a:bodyPr/>
          <a:lstStyle/>
          <a:p>
            <a:r>
              <a:rPr lang="en-US" altLang="zh-CN" dirty="0"/>
              <a:t>Coding</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774EA14E-3251-8E62-1BD5-860AE98F9596}"/>
              </a:ext>
            </a:extLst>
          </p:cNvPr>
          <p:cNvSpPr>
            <a:spLocks noGrp="1"/>
          </p:cNvSpPr>
          <p:nvPr>
            <p:ph sz="half" idx="1"/>
          </p:nvPr>
        </p:nvSpPr>
        <p:spPr>
          <a:xfrm>
            <a:off x="494647" y="1260478"/>
            <a:ext cx="10680192" cy="5358036"/>
          </a:xfrm>
        </p:spPr>
        <p:txBody>
          <a:bodyPr>
            <a:normAutofit lnSpcReduction="10000"/>
          </a:bodyPr>
          <a:lstStyle/>
          <a:p>
            <a:pPr marL="0" indent="0">
              <a:buNone/>
            </a:pPr>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printSegitiga</a:t>
            </a:r>
            <a:r>
              <a:rPr lang="en-ID" b="0" dirty="0">
                <a:solidFill>
                  <a:schemeClr val="tx1"/>
                </a:solidFill>
                <a:effectLst/>
                <a:latin typeface="Consolas" panose="020B0609020204030204" pitchFamily="49" charset="0"/>
              </a:rPr>
              <a:t> = '5';</a:t>
            </a:r>
          </a:p>
          <a:p>
            <a:pPr marL="0" indent="0">
              <a:buNone/>
            </a:pPr>
            <a:r>
              <a:rPr lang="en-ID" b="0" dirty="0">
                <a:solidFill>
                  <a:schemeClr val="tx1"/>
                </a:solidFill>
                <a:effectLst/>
                <a:latin typeface="Consolas" panose="020B0609020204030204" pitchFamily="49" charset="0"/>
              </a:rPr>
              <a:t>let </a:t>
            </a:r>
            <a:r>
              <a:rPr lang="en-ID" b="0" dirty="0" err="1">
                <a:solidFill>
                  <a:schemeClr val="tx1"/>
                </a:solidFill>
                <a:effectLst/>
                <a:latin typeface="Consolas" panose="020B0609020204030204" pitchFamily="49" charset="0"/>
              </a:rPr>
              <a:t>hasil</a:t>
            </a:r>
            <a:r>
              <a:rPr lang="en-ID" b="0" dirty="0">
                <a:solidFill>
                  <a:schemeClr val="tx1"/>
                </a:solidFill>
                <a:effectLst/>
                <a:latin typeface="Consolas" panose="020B0609020204030204" pitchFamily="49" charset="0"/>
              </a:rPr>
              <a:t> = "";</a:t>
            </a:r>
          </a:p>
          <a:p>
            <a:pPr marL="0" indent="0">
              <a:buNone/>
            </a:pPr>
            <a:r>
              <a:rPr lang="en-ID" b="0" dirty="0">
                <a:solidFill>
                  <a:schemeClr val="tx1"/>
                </a:solidFill>
                <a:effectLst/>
                <a:latin typeface="Consolas" panose="020B0609020204030204" pitchFamily="49" charset="0"/>
              </a:rPr>
              <a:t>if (</a:t>
            </a:r>
            <a:r>
              <a:rPr lang="en-ID" b="0" dirty="0" err="1">
                <a:solidFill>
                  <a:schemeClr val="tx1"/>
                </a:solidFill>
                <a:effectLst/>
                <a:latin typeface="Consolas" panose="020B0609020204030204" pitchFamily="49" charset="0"/>
              </a:rPr>
              <a:t>isNaN</a:t>
            </a:r>
            <a:r>
              <a:rPr lang="en-ID" b="0" dirty="0">
                <a:solidFill>
                  <a:schemeClr val="tx1"/>
                </a:solidFill>
                <a:effectLst/>
                <a:latin typeface="Consolas" panose="020B0609020204030204" pitchFamily="49" charset="0"/>
              </a:rPr>
              <a:t> (</a:t>
            </a:r>
            <a:r>
              <a:rPr lang="en-ID" b="0" dirty="0" err="1">
                <a:solidFill>
                  <a:schemeClr val="tx1"/>
                </a:solidFill>
                <a:effectLst/>
                <a:latin typeface="Consolas" panose="020B0609020204030204" pitchFamily="49" charset="0"/>
              </a:rPr>
              <a:t>printSegitiga</a:t>
            </a:r>
            <a:r>
              <a:rPr lang="en-ID" b="0" dirty="0">
                <a:solidFill>
                  <a:schemeClr val="tx1"/>
                </a:solidFill>
                <a:effectLst/>
                <a:latin typeface="Consolas" panose="020B0609020204030204" pitchFamily="49" charset="0"/>
              </a:rPr>
              <a:t>) ) {</a:t>
            </a:r>
          </a:p>
          <a:p>
            <a:pPr marL="0" indent="0">
              <a:buNone/>
            </a:pPr>
            <a:r>
              <a:rPr lang="en-ID" b="0" dirty="0">
                <a:solidFill>
                  <a:schemeClr val="tx1"/>
                </a:solidFill>
                <a:effectLst/>
                <a:latin typeface="Consolas" panose="020B0609020204030204" pitchFamily="49" charset="0"/>
              </a:rPr>
              <a:t>          console.log("Data </a:t>
            </a:r>
            <a:r>
              <a:rPr lang="en-ID" b="0" dirty="0" err="1">
                <a:solidFill>
                  <a:schemeClr val="tx1"/>
                </a:solidFill>
                <a:effectLst/>
                <a:latin typeface="Consolas" panose="020B0609020204030204" pitchFamily="49" charset="0"/>
              </a:rPr>
              <a:t>harus</a:t>
            </a:r>
            <a:r>
              <a:rPr lang="en-ID" b="0" dirty="0">
                <a:solidFill>
                  <a:schemeClr val="tx1"/>
                </a:solidFill>
                <a:effectLst/>
                <a:latin typeface="Consolas" panose="020B0609020204030204" pitchFamily="49" charset="0"/>
              </a:rPr>
              <a:t> number");</a:t>
            </a:r>
          </a:p>
          <a:p>
            <a:pPr marL="0" indent="0">
              <a:buNone/>
            </a:pPr>
            <a:r>
              <a:rPr lang="en-ID" b="0" dirty="0">
                <a:solidFill>
                  <a:schemeClr val="tx1"/>
                </a:solidFill>
                <a:effectLst/>
                <a:latin typeface="Consolas" panose="020B0609020204030204" pitchFamily="49" charset="0"/>
              </a:rPr>
              <a:t>}else{</a:t>
            </a:r>
          </a:p>
          <a:p>
            <a:pPr marL="0" indent="0">
              <a:buNone/>
            </a:pPr>
            <a:r>
              <a:rPr lang="en-ID" b="0" dirty="0">
                <a:solidFill>
                  <a:schemeClr val="tx1"/>
                </a:solidFill>
                <a:effectLst/>
                <a:latin typeface="Consolas" panose="020B0609020204030204" pitchFamily="49" charset="0"/>
              </a:rPr>
              <a:t>  </a:t>
            </a:r>
          </a:p>
          <a:p>
            <a:pPr marL="0" indent="0">
              <a:buNone/>
            </a:pPr>
            <a:r>
              <a:rPr lang="en-ID" b="0" dirty="0">
                <a:solidFill>
                  <a:schemeClr val="tx1"/>
                </a:solidFill>
                <a:effectLst/>
                <a:latin typeface="Consolas" panose="020B0609020204030204" pitchFamily="49" charset="0"/>
              </a:rPr>
              <a:t>  for (let </a:t>
            </a:r>
            <a:r>
              <a:rPr lang="en-ID" b="0" dirty="0" err="1">
                <a:solidFill>
                  <a:schemeClr val="tx1"/>
                </a:solidFill>
                <a:effectLst/>
                <a:latin typeface="Consolas" panose="020B0609020204030204" pitchFamily="49" charset="0"/>
              </a:rPr>
              <a:t>i</a:t>
            </a:r>
            <a:r>
              <a:rPr lang="en-ID" b="0" dirty="0">
                <a:solidFill>
                  <a:schemeClr val="tx1"/>
                </a:solidFill>
                <a:effectLst/>
                <a:latin typeface="Consolas" panose="020B0609020204030204" pitchFamily="49" charset="0"/>
              </a:rPr>
              <a:t> = 1; </a:t>
            </a:r>
            <a:r>
              <a:rPr lang="en-ID" b="0" dirty="0" err="1">
                <a:solidFill>
                  <a:schemeClr val="tx1"/>
                </a:solidFill>
                <a:effectLst/>
                <a:latin typeface="Consolas" panose="020B0609020204030204" pitchFamily="49" charset="0"/>
              </a:rPr>
              <a:t>i</a:t>
            </a:r>
            <a:r>
              <a:rPr lang="en-ID" b="0" dirty="0">
                <a:solidFill>
                  <a:schemeClr val="tx1"/>
                </a:solidFill>
                <a:effectLst/>
                <a:latin typeface="Consolas" panose="020B0609020204030204" pitchFamily="49" charset="0"/>
              </a:rPr>
              <a:t> &lt;= </a:t>
            </a:r>
            <a:r>
              <a:rPr lang="en-ID" b="0" dirty="0" err="1">
                <a:solidFill>
                  <a:schemeClr val="tx1"/>
                </a:solidFill>
                <a:effectLst/>
                <a:latin typeface="Consolas" panose="020B0609020204030204" pitchFamily="49" charset="0"/>
              </a:rPr>
              <a:t>printSegitiga</a:t>
            </a:r>
            <a:r>
              <a:rPr lang="en-ID" b="0" dirty="0">
                <a:solidFill>
                  <a:schemeClr val="tx1"/>
                </a:solidFill>
                <a:effectLst/>
                <a:latin typeface="Consolas" panose="020B0609020204030204" pitchFamily="49" charset="0"/>
              </a:rPr>
              <a:t>; </a:t>
            </a:r>
            <a:r>
              <a:rPr lang="en-ID" b="0" dirty="0" err="1">
                <a:solidFill>
                  <a:schemeClr val="tx1"/>
                </a:solidFill>
                <a:effectLst/>
                <a:latin typeface="Consolas" panose="020B0609020204030204" pitchFamily="49" charset="0"/>
              </a:rPr>
              <a:t>i</a:t>
            </a:r>
            <a:r>
              <a:rPr lang="en-ID" b="0" dirty="0">
                <a:solidFill>
                  <a:schemeClr val="tx1"/>
                </a:solidFill>
                <a:effectLst/>
                <a:latin typeface="Consolas" panose="020B0609020204030204" pitchFamily="49" charset="0"/>
              </a:rPr>
              <a:t>++) {</a:t>
            </a:r>
          </a:p>
          <a:p>
            <a:pPr marL="0" indent="0">
              <a:buNone/>
            </a:pPr>
            <a:r>
              <a:rPr lang="en-ID" b="0" dirty="0">
                <a:solidFill>
                  <a:schemeClr val="tx1"/>
                </a:solidFill>
                <a:effectLst/>
                <a:latin typeface="Consolas" panose="020B0609020204030204" pitchFamily="49" charset="0"/>
              </a:rPr>
              <a:t>    for (var s = 1; s &lt;= </a:t>
            </a:r>
            <a:r>
              <a:rPr lang="en-ID" b="0" dirty="0" err="1">
                <a:solidFill>
                  <a:schemeClr val="tx1"/>
                </a:solidFill>
                <a:effectLst/>
                <a:latin typeface="Consolas" panose="020B0609020204030204" pitchFamily="49" charset="0"/>
              </a:rPr>
              <a:t>i</a:t>
            </a:r>
            <a:r>
              <a:rPr lang="en-ID" b="0" dirty="0">
                <a:solidFill>
                  <a:schemeClr val="tx1"/>
                </a:solidFill>
                <a:effectLst/>
                <a:latin typeface="Consolas" panose="020B0609020204030204" pitchFamily="49" charset="0"/>
              </a:rPr>
              <a:t>; s++) {</a:t>
            </a:r>
          </a:p>
          <a:p>
            <a:pPr marL="0" indent="0">
              <a:buNone/>
            </a:pPr>
            <a:r>
              <a:rPr lang="en-ID" b="0" dirty="0">
                <a:solidFill>
                  <a:schemeClr val="tx1"/>
                </a:solidFill>
                <a:effectLst/>
                <a:latin typeface="Consolas" panose="020B0609020204030204" pitchFamily="49" charset="0"/>
              </a:rPr>
              <a:t>      </a:t>
            </a:r>
            <a:r>
              <a:rPr lang="en-ID" b="0" dirty="0" err="1">
                <a:solidFill>
                  <a:schemeClr val="tx1"/>
                </a:solidFill>
                <a:effectLst/>
                <a:latin typeface="Consolas" panose="020B0609020204030204" pitchFamily="49" charset="0"/>
              </a:rPr>
              <a:t>hasil</a:t>
            </a:r>
            <a:r>
              <a:rPr lang="en-ID" b="0" dirty="0">
                <a:solidFill>
                  <a:schemeClr val="tx1"/>
                </a:solidFill>
                <a:effectLst/>
                <a:latin typeface="Consolas" panose="020B0609020204030204" pitchFamily="49" charset="0"/>
              </a:rPr>
              <a:t> += s;</a:t>
            </a:r>
          </a:p>
          <a:p>
            <a:pPr marL="0" indent="0">
              <a:buNone/>
            </a:pPr>
            <a:r>
              <a:rPr lang="en-ID" b="0" dirty="0">
                <a:solidFill>
                  <a:schemeClr val="tx1"/>
                </a:solidFill>
                <a:effectLst/>
                <a:latin typeface="Consolas" panose="020B0609020204030204" pitchFamily="49" charset="0"/>
              </a:rPr>
              <a:t>    }</a:t>
            </a:r>
          </a:p>
          <a:p>
            <a:pPr marL="0" indent="0">
              <a:buNone/>
            </a:pPr>
            <a:r>
              <a:rPr lang="en-ID" b="0" dirty="0">
                <a:solidFill>
                  <a:schemeClr val="tx1"/>
                </a:solidFill>
                <a:effectLst/>
                <a:latin typeface="Consolas" panose="020B0609020204030204" pitchFamily="49" charset="0"/>
              </a:rPr>
              <a:t>    </a:t>
            </a:r>
            <a:r>
              <a:rPr lang="en-ID" b="0" dirty="0" err="1">
                <a:solidFill>
                  <a:schemeClr val="tx1"/>
                </a:solidFill>
                <a:effectLst/>
                <a:latin typeface="Consolas" panose="020B0609020204030204" pitchFamily="49" charset="0"/>
              </a:rPr>
              <a:t>hasil</a:t>
            </a:r>
            <a:r>
              <a:rPr lang="en-ID" b="0" dirty="0">
                <a:solidFill>
                  <a:schemeClr val="tx1"/>
                </a:solidFill>
                <a:effectLst/>
                <a:latin typeface="Consolas" panose="020B0609020204030204" pitchFamily="49" charset="0"/>
              </a:rPr>
              <a:t> += '\n'</a:t>
            </a:r>
          </a:p>
          <a:p>
            <a:pPr marL="0" indent="0">
              <a:buNone/>
            </a:pPr>
            <a:r>
              <a:rPr lang="en-ID" b="0" dirty="0">
                <a:solidFill>
                  <a:schemeClr val="tx1"/>
                </a:solidFill>
                <a:effectLst/>
                <a:latin typeface="Consolas" panose="020B0609020204030204" pitchFamily="49" charset="0"/>
              </a:rPr>
              <a:t>  }</a:t>
            </a:r>
          </a:p>
          <a:p>
            <a:pPr marL="0" indent="0">
              <a:buNone/>
            </a:pPr>
            <a:r>
              <a:rPr lang="en-ID" b="0" dirty="0">
                <a:solidFill>
                  <a:schemeClr val="tx1"/>
                </a:solidFill>
                <a:effectLst/>
                <a:latin typeface="Consolas" panose="020B0609020204030204" pitchFamily="49" charset="0"/>
              </a:rPr>
              <a:t>}</a:t>
            </a:r>
          </a:p>
          <a:p>
            <a:pPr marL="0" indent="0">
              <a:buNone/>
            </a:pPr>
            <a:br>
              <a:rPr lang="en-ID" b="0" dirty="0">
                <a:solidFill>
                  <a:schemeClr val="tx1"/>
                </a:solidFill>
                <a:effectLst/>
                <a:latin typeface="Consolas" panose="020B0609020204030204" pitchFamily="49" charset="0"/>
              </a:rPr>
            </a:br>
            <a:r>
              <a:rPr lang="en-ID" b="0" dirty="0">
                <a:solidFill>
                  <a:schemeClr val="tx1"/>
                </a:solidFill>
                <a:effectLst/>
                <a:latin typeface="Consolas" panose="020B0609020204030204" pitchFamily="49" charset="0"/>
              </a:rPr>
              <a:t>console.log(</a:t>
            </a:r>
            <a:r>
              <a:rPr lang="en-ID" b="0" dirty="0" err="1">
                <a:solidFill>
                  <a:schemeClr val="tx1"/>
                </a:solidFill>
                <a:effectLst/>
                <a:latin typeface="Consolas" panose="020B0609020204030204" pitchFamily="49" charset="0"/>
              </a:rPr>
              <a:t>hasil</a:t>
            </a:r>
            <a:r>
              <a:rPr lang="en-ID" b="0" dirty="0">
                <a:solidFill>
                  <a:schemeClr val="tx1"/>
                </a:solidFill>
                <a:effectLst/>
                <a:latin typeface="Consolas" panose="020B0609020204030204" pitchFamily="49" charset="0"/>
              </a:rPr>
              <a:t>);</a:t>
            </a:r>
          </a:p>
          <a:p>
            <a:br>
              <a:rPr lang="en-ID" b="0" dirty="0">
                <a:solidFill>
                  <a:srgbClr val="CCCCCC"/>
                </a:solidFill>
                <a:effectLst/>
                <a:latin typeface="Consolas" panose="020B0609020204030204" pitchFamily="49" charset="0"/>
              </a:rPr>
            </a:br>
            <a:endParaRPr lang="en-ID" b="0" dirty="0">
              <a:solidFill>
                <a:srgbClr val="CCCCCC"/>
              </a:solidFill>
              <a:effectLst/>
              <a:latin typeface="Consolas" panose="020B0609020204030204" pitchFamily="49" charset="0"/>
            </a:endParaRPr>
          </a:p>
          <a:p>
            <a:endParaRPr lang="en-ID"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err="1"/>
              <a:t>Nomor</a:t>
            </a:r>
            <a:r>
              <a:rPr lang="en-US" dirty="0"/>
              <a:t> 4</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2071314"/>
            <a:ext cx="3813048" cy="730504"/>
          </a:xfrm>
        </p:spPr>
        <p:txBody>
          <a:bodyPr/>
          <a:lstStyle/>
          <a:p>
            <a:r>
              <a:rPr lang="en-US" dirty="0"/>
              <a:t>Operator</a:t>
            </a: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0"/>
            <a:ext cx="6527800" cy="2627313"/>
          </a:xfrm>
        </p:spPr>
        <p:txBody>
          <a:bodyPr/>
          <a:lstStyle/>
          <a:p>
            <a:r>
              <a:rPr lang="en-US" dirty="0"/>
              <a:t>summary</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556431"/>
            <a:ext cx="6527800" cy="1893217"/>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{E69F7B79-83D5-43C0-8176-EEE1C33F7004}tf78438558_win32</Template>
  <TotalTime>42</TotalTime>
  <Words>456</Words>
  <Application>Microsoft Office PowerPoint</Application>
  <PresentationFormat>Widescreen</PresentationFormat>
  <Paragraphs>93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Consolas</vt:lpstr>
      <vt:lpstr>Sabon Next LT</vt:lpstr>
      <vt:lpstr>Custom</vt:lpstr>
      <vt:lpstr>Tugas Week 1</vt:lpstr>
      <vt:lpstr>Nomor 1 </vt:lpstr>
      <vt:lpstr>coding</vt:lpstr>
      <vt:lpstr>Nomor 2</vt:lpstr>
      <vt:lpstr>coding</vt:lpstr>
      <vt:lpstr>Nomor 3</vt:lpstr>
      <vt:lpstr>Coding</vt:lpstr>
      <vt:lpstr>Nomor 4</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Week 1</dc:title>
  <dc:subject/>
  <dc:creator>Lenovo</dc:creator>
  <cp:lastModifiedBy>Lenovo</cp:lastModifiedBy>
  <cp:revision>10</cp:revision>
  <dcterms:created xsi:type="dcterms:W3CDTF">2023-10-17T17:47:08Z</dcterms:created>
  <dcterms:modified xsi:type="dcterms:W3CDTF">2023-10-17T18:29:20Z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