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8" d="100"/>
          <a:sy n="88" d="100"/>
        </p:scale>
        <p:origin x="-437" y="-8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pPr/>
              <a:t>4/3/2024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pPr/>
              <a:t>4/3/2024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revan098/TNDSC.git" TargetMode="Externa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ext Box 12"/>
          <p:cNvSpPr txBox="1"/>
          <p:nvPr/>
        </p:nvSpPr>
        <p:spPr>
          <a:xfrm>
            <a:off x="2286000" y="1447800"/>
            <a:ext cx="7543165" cy="10312400"/>
          </a:xfrm>
          <a:prstGeom prst="rect">
            <a:avLst/>
          </a:prstGeom>
          <a:noFill/>
        </p:spPr>
        <p:txBody>
          <a:bodyPr wrap="square" rtlCol="0" anchor="t">
            <a:noAutofit/>
          </a:bodyPr>
          <a:lstStyle/>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Name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GB" sz="2000" b="1" dirty="0" err="1" smtClean="0">
                <a:solidFill>
                  <a:srgbClr val="00002E"/>
                </a:solidFill>
                <a:latin typeface="Nunito"/>
                <a:ea typeface="Nunito"/>
                <a:cs typeface="Nunito"/>
                <a:sym typeface="Nunito"/>
              </a:rPr>
              <a:t>Prathap</a:t>
            </a:r>
            <a:r>
              <a:rPr lang="en-GB" sz="2000" b="1" dirty="0" smtClean="0">
                <a:solidFill>
                  <a:srgbClr val="00002E"/>
                </a:solidFill>
                <a:latin typeface="Nunito"/>
                <a:ea typeface="Nunito"/>
                <a:cs typeface="Nunito"/>
                <a:sym typeface="Nunito"/>
              </a:rPr>
              <a:t> M</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NM.ID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US" sz="2000" b="1" dirty="0" smtClean="0">
                <a:solidFill>
                  <a:srgbClr val="00002E"/>
                </a:solidFill>
                <a:latin typeface="Nunito"/>
                <a:ea typeface="Nunito"/>
                <a:cs typeface="Nunito"/>
                <a:sym typeface="Nunito"/>
              </a:rPr>
              <a:t>au7303212430</a:t>
            </a:r>
            <a:r>
              <a:rPr lang="en-GB" sz="2000" b="1" dirty="0" smtClean="0">
                <a:solidFill>
                  <a:srgbClr val="00002E"/>
                </a:solidFill>
                <a:latin typeface="Nunito"/>
                <a:ea typeface="Nunito"/>
                <a:cs typeface="Nunito"/>
                <a:sym typeface="Nunito"/>
              </a:rPr>
              <a:t>18</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US" sz="2000" b="1" dirty="0" err="1">
                <a:solidFill>
                  <a:srgbClr val="00002E"/>
                </a:solidFill>
                <a:latin typeface="Nunito"/>
                <a:ea typeface="Nunito"/>
                <a:cs typeface="Nunito"/>
                <a:sym typeface="Nunito"/>
              </a:rPr>
              <a:t>RegNo</a:t>
            </a: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US" sz="2000" b="1" dirty="0" smtClean="0">
                <a:solidFill>
                  <a:srgbClr val="00002E"/>
                </a:solidFill>
                <a:latin typeface="Nunito"/>
                <a:ea typeface="Nunito"/>
                <a:cs typeface="Nunito"/>
                <a:sym typeface="Nunito"/>
              </a:rPr>
              <a:t>7303212430</a:t>
            </a:r>
            <a:r>
              <a:rPr lang="en-GB" sz="2000" b="1" dirty="0" smtClean="0">
                <a:solidFill>
                  <a:srgbClr val="00002E"/>
                </a:solidFill>
                <a:latin typeface="Nunito"/>
                <a:ea typeface="Nunito"/>
                <a:cs typeface="Nunito"/>
                <a:sym typeface="Nunito"/>
              </a:rPr>
              <a:t>18</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Dept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US" sz="2000" b="1" dirty="0" err="1">
                <a:solidFill>
                  <a:srgbClr val="00002E"/>
                </a:solidFill>
                <a:latin typeface="Nunito"/>
                <a:ea typeface="Nunito"/>
                <a:cs typeface="Nunito"/>
                <a:sym typeface="Nunito"/>
              </a:rPr>
              <a:t>B.Tech</a:t>
            </a:r>
            <a:r>
              <a:rPr lang="en-US" sz="2000" b="1" dirty="0">
                <a:solidFill>
                  <a:srgbClr val="00002E"/>
                </a:solidFill>
                <a:latin typeface="Nunito"/>
                <a:ea typeface="Nunito"/>
                <a:cs typeface="Nunito"/>
                <a:sym typeface="Nunito"/>
              </a:rPr>
              <a:t> AI and DS </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Year       : </a:t>
            </a:r>
            <a:r>
              <a:rPr lang="en-GB" altLang="en-US" sz="2000" b="1" dirty="0">
                <a:solidFill>
                  <a:srgbClr val="00002E"/>
                </a:solidFill>
                <a:latin typeface="Nunito"/>
                <a:ea typeface="Nunito"/>
                <a:cs typeface="Nunito"/>
                <a:sym typeface="Nunito"/>
              </a:rPr>
              <a:t>III-</a:t>
            </a:r>
            <a:r>
              <a:rPr lang="en-US" sz="2000" b="1" dirty="0">
                <a:solidFill>
                  <a:srgbClr val="00002E"/>
                </a:solidFill>
                <a:latin typeface="Nunito"/>
                <a:ea typeface="Nunito"/>
                <a:cs typeface="Nunito"/>
                <a:sym typeface="Nunito"/>
              </a:rPr>
              <a:t>rd</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year</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dirty="0">
                <a:solidFill>
                  <a:srgbClr val="00002E"/>
                </a:solidFill>
                <a:latin typeface="Nunito"/>
                <a:ea typeface="Nunito"/>
                <a:cs typeface="Nunito"/>
                <a:sym typeface="Nunito"/>
              </a:rPr>
              <a:t>        College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Builders Engineering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2" name="Text Box 11">
            <a:hlinkClick r:id="rId2"/>
          </p:cNvPr>
          <p:cNvSpPr txBox="1"/>
          <p:nvPr/>
        </p:nvSpPr>
        <p:spPr>
          <a:xfrm>
            <a:off x="609600" y="6296660"/>
            <a:ext cx="4064000" cy="368300"/>
          </a:xfrm>
          <a:prstGeom prst="rect">
            <a:avLst/>
          </a:prstGeom>
          <a:noFill/>
        </p:spPr>
        <p:txBody>
          <a:bodyPr wrap="square" rtlCol="0">
            <a:spAutoFit/>
          </a:bodyPr>
          <a:lstStyle/>
          <a:p>
            <a:r>
              <a:rPr lang="en-GB" altLang="en-US" dirty="0" err="1"/>
              <a:t>Github</a:t>
            </a:r>
            <a:r>
              <a:rPr lang="en-GB" altLang="en-US" dirty="0"/>
              <a:t> </a:t>
            </a:r>
            <a:r>
              <a:rPr lang="en-GB" altLang="en-US" dirty="0" smtClean="0"/>
              <a:t>Link : </a:t>
            </a:r>
            <a:endParaRPr lang="en-GB" altLang="en-US" dirty="0"/>
          </a:p>
        </p:txBody>
      </p:sp>
      <p:pic>
        <p:nvPicPr>
          <p:cNvPr id="3" name="Content Placeholder 2" descr="screenshot2"/>
          <p:cNvPicPr>
            <a:picLocks noGrp="1" noChangeAspect="1"/>
          </p:cNvPicPr>
          <p:nvPr>
            <p:ph sz="half" idx="2"/>
          </p:nvPr>
        </p:nvPicPr>
        <p:blipFill>
          <a:blip r:embed="rId3" cstate="print"/>
          <a:stretch>
            <a:fillRect/>
          </a:stretch>
        </p:blipFill>
        <p:spPr>
          <a:xfrm>
            <a:off x="304800" y="1219200"/>
            <a:ext cx="3930650" cy="2207260"/>
          </a:xfrm>
          <a:prstGeom prst="rect">
            <a:avLst/>
          </a:prstGeom>
        </p:spPr>
      </p:pic>
      <p:pic>
        <p:nvPicPr>
          <p:cNvPr id="8" name="Content Placeholder 7" descr="screenshot3"/>
          <p:cNvPicPr>
            <a:picLocks noGrp="1" noChangeAspect="1"/>
          </p:cNvPicPr>
          <p:nvPr>
            <p:ph sz="half" idx="3"/>
          </p:nvPr>
        </p:nvPicPr>
        <p:blipFill>
          <a:blip r:embed="rId4" cstate="print"/>
          <a:stretch>
            <a:fillRect/>
          </a:stretch>
        </p:blipFill>
        <p:spPr>
          <a:xfrm>
            <a:off x="4572000" y="1243965"/>
            <a:ext cx="4009390" cy="2251075"/>
          </a:xfrm>
          <a:prstGeom prst="rect">
            <a:avLst/>
          </a:prstGeom>
        </p:spPr>
      </p:pic>
      <p:pic>
        <p:nvPicPr>
          <p:cNvPr id="11" name="Picture 10" descr="screenshot1"/>
          <p:cNvPicPr>
            <a:picLocks noChangeAspect="1"/>
          </p:cNvPicPr>
          <p:nvPr/>
        </p:nvPicPr>
        <p:blipFill>
          <a:blip r:embed="rId5" cstate="print"/>
          <a:stretch>
            <a:fillRect/>
          </a:stretch>
        </p:blipFill>
        <p:spPr>
          <a:xfrm>
            <a:off x="2667000" y="3733800"/>
            <a:ext cx="3333750" cy="18719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a:t>Image Generation using GAN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 Box 22"/>
          <p:cNvSpPr txBox="1"/>
          <p:nvPr/>
        </p:nvSpPr>
        <p:spPr>
          <a:xfrm>
            <a:off x="1232535" y="2511425"/>
            <a:ext cx="7218045" cy="2676525"/>
          </a:xfrm>
          <a:prstGeom prst="rect">
            <a:avLst/>
          </a:prstGeom>
          <a:noFill/>
        </p:spPr>
        <p:txBody>
          <a:bodyPr wrap="square" rtlCol="0">
            <a:noAutofit/>
          </a:bodyPr>
          <a:lstStyle/>
          <a:p>
            <a:pPr algn="just"/>
            <a:r>
              <a:rPr lang="en-GB" altLang="en-US" sz="2900"/>
              <a:t>Generative Adversarial Networks (GANs) have emerged as a powerful framework for generating realistic data samples across various domains, from images and text to music and video.  This project aims to explore and harness the capabilities of GANs for various creative and practical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 Box 22"/>
          <p:cNvSpPr txBox="1"/>
          <p:nvPr/>
        </p:nvSpPr>
        <p:spPr>
          <a:xfrm>
            <a:off x="3200400" y="1341755"/>
            <a:ext cx="6558915" cy="4829810"/>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sz="2800"/>
              <a:t>Introduction and Overview</a:t>
            </a:r>
          </a:p>
          <a:p>
            <a:pPr marL="285750" indent="-285750">
              <a:lnSpc>
                <a:spcPct val="110000"/>
              </a:lnSpc>
              <a:buFont typeface="Arial" panose="020B0604020202020204" pitchFamily="34" charset="0"/>
              <a:buChar char="•"/>
            </a:pPr>
            <a:r>
              <a:rPr sz="2800"/>
              <a:t>Background Research</a:t>
            </a:r>
          </a:p>
          <a:p>
            <a:pPr marL="285750" indent="-285750">
              <a:lnSpc>
                <a:spcPct val="110000"/>
              </a:lnSpc>
              <a:buFont typeface="Arial" panose="020B0604020202020204" pitchFamily="34" charset="0"/>
              <a:buChar char="•"/>
            </a:pPr>
            <a:r>
              <a:rPr lang="en-GB" altLang="en-US" sz="2800"/>
              <a:t>Theory and Fundamentals</a:t>
            </a:r>
          </a:p>
          <a:p>
            <a:pPr marL="285750" indent="-285750">
              <a:lnSpc>
                <a:spcPct val="110000"/>
              </a:lnSpc>
              <a:buFont typeface="Arial" panose="020B0604020202020204" pitchFamily="34" charset="0"/>
              <a:buChar char="•"/>
            </a:pPr>
            <a:r>
              <a:rPr lang="en-GB" altLang="en-US" sz="2800"/>
              <a:t>Implementation and Experimentation</a:t>
            </a:r>
          </a:p>
          <a:p>
            <a:pPr marL="285750" indent="-285750">
              <a:lnSpc>
                <a:spcPct val="110000"/>
              </a:lnSpc>
              <a:buFont typeface="Arial" panose="020B0604020202020204" pitchFamily="34" charset="0"/>
              <a:buChar char="•"/>
            </a:pPr>
            <a:r>
              <a:rPr lang="en-GB" altLang="en-US" sz="2800"/>
              <a:t>Evaluation and Validation</a:t>
            </a:r>
          </a:p>
          <a:p>
            <a:pPr marL="285750" indent="-285750">
              <a:lnSpc>
                <a:spcPct val="110000"/>
              </a:lnSpc>
              <a:buFont typeface="Arial" panose="020B0604020202020204" pitchFamily="34" charset="0"/>
              <a:buChar char="•"/>
            </a:pPr>
            <a:r>
              <a:rPr lang="en-GB" altLang="en-US" sz="2800"/>
              <a:t>Applications and Use Cases</a:t>
            </a:r>
          </a:p>
          <a:p>
            <a:pPr marL="285750" indent="-285750">
              <a:lnSpc>
                <a:spcPct val="110000"/>
              </a:lnSpc>
              <a:buFont typeface="Arial" panose="020B0604020202020204" pitchFamily="34" charset="0"/>
              <a:buChar char="•"/>
            </a:pPr>
            <a:r>
              <a:rPr lang="en-GB" altLang="en-US" sz="2800"/>
              <a:t>Optimization and Performance Tuning</a:t>
            </a:r>
          </a:p>
          <a:p>
            <a:pPr marL="285750" indent="-285750">
              <a:lnSpc>
                <a:spcPct val="110000"/>
              </a:lnSpc>
              <a:buFont typeface="Arial" panose="020B0604020202020204" pitchFamily="34" charset="0"/>
              <a:buChar char="•"/>
            </a:pPr>
            <a:r>
              <a:rPr lang="en-GB" altLang="en-US" sz="2800"/>
              <a:t>Documentation and Reporting</a:t>
            </a:r>
          </a:p>
          <a:p>
            <a:pPr marL="285750" indent="-285750">
              <a:lnSpc>
                <a:spcPct val="110000"/>
              </a:lnSpc>
              <a:buFont typeface="Arial" panose="020B0604020202020204" pitchFamily="34" charset="0"/>
              <a:buChar char="•"/>
            </a:pPr>
            <a:r>
              <a:rPr lang="en-GB" altLang="en-US" sz="2800"/>
              <a:t>Future Directions and Collaboration</a:t>
            </a:r>
          </a:p>
          <a:p>
            <a:pPr marL="285750" indent="-285750">
              <a:lnSpc>
                <a:spcPct val="110000"/>
              </a:lnSpc>
              <a:buFont typeface="Arial" panose="020B0604020202020204" pitchFamily="34" charset="0"/>
              <a:buChar char="•"/>
            </a:pPr>
            <a:r>
              <a:rPr lang="en-GB" altLang="en-US" sz="280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 Box 10"/>
          <p:cNvSpPr txBox="1"/>
          <p:nvPr/>
        </p:nvSpPr>
        <p:spPr>
          <a:xfrm>
            <a:off x="859155" y="1509395"/>
            <a:ext cx="7748905" cy="4120515"/>
          </a:xfrm>
          <a:prstGeom prst="rect">
            <a:avLst/>
          </a:prstGeom>
          <a:noFill/>
        </p:spPr>
        <p:txBody>
          <a:bodyPr wrap="square" rtlCol="0">
            <a:spAutoFit/>
          </a:bodyPr>
          <a:lstStyle/>
          <a:p>
            <a:r>
              <a:rPr lang="en-US"/>
              <a:t>The objective of this project is to address key challenges and limitations in the development and application of Generative Adversarial Networks (GANs), focusing on improving training stability, enhancing data generation quality, and exploring practical applications across different domains.</a:t>
            </a:r>
          </a:p>
          <a:p>
            <a:r>
              <a:rPr lang="en-GB" altLang="en-US" sz="2800" b="1"/>
              <a:t>Key Challenges</a:t>
            </a:r>
          </a:p>
          <a:p>
            <a:endParaRPr lang="en-GB" altLang="en-US"/>
          </a:p>
          <a:p>
            <a:pPr marL="285750" indent="-285750">
              <a:lnSpc>
                <a:spcPct val="140000"/>
              </a:lnSpc>
              <a:buFont typeface="Arial" panose="020B0604020202020204" pitchFamily="34" charset="0"/>
              <a:buChar char="•"/>
            </a:pPr>
            <a:r>
              <a:rPr lang="en-GB" altLang="en-US"/>
              <a:t>Training Stability</a:t>
            </a:r>
          </a:p>
          <a:p>
            <a:pPr marL="285750" indent="-285750">
              <a:lnSpc>
                <a:spcPct val="140000"/>
              </a:lnSpc>
              <a:buFont typeface="Arial" panose="020B0604020202020204" pitchFamily="34" charset="0"/>
              <a:buChar char="•"/>
            </a:pPr>
            <a:r>
              <a:rPr lang="en-GB" altLang="en-US"/>
              <a:t>Data Generation Quality</a:t>
            </a:r>
          </a:p>
          <a:p>
            <a:pPr marL="285750" indent="-285750">
              <a:lnSpc>
                <a:spcPct val="140000"/>
              </a:lnSpc>
              <a:buFont typeface="Arial" panose="020B0604020202020204" pitchFamily="34" charset="0"/>
              <a:buChar char="•"/>
            </a:pPr>
            <a:r>
              <a:rPr lang="en-GB" altLang="en-US"/>
              <a:t>Mode Collapse</a:t>
            </a:r>
          </a:p>
          <a:p>
            <a:pPr marL="285750" indent="-285750">
              <a:lnSpc>
                <a:spcPct val="140000"/>
              </a:lnSpc>
              <a:buFont typeface="Arial" panose="020B0604020202020204" pitchFamily="34" charset="0"/>
              <a:buChar char="•"/>
            </a:pPr>
            <a:r>
              <a:rPr lang="en-GB" altLang="en-US"/>
              <a:t>Evaluation Metrics</a:t>
            </a:r>
          </a:p>
          <a:p>
            <a:pPr marL="285750" indent="-285750">
              <a:lnSpc>
                <a:spcPct val="140000"/>
              </a:lnSpc>
              <a:buFont typeface="Arial" panose="020B0604020202020204" pitchFamily="34" charset="0"/>
              <a:buChar char="•"/>
            </a:pPr>
            <a:r>
              <a:rPr lang="en-GB" altLang="en-US"/>
              <a:t>Ethical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 Box 10"/>
          <p:cNvSpPr txBox="1"/>
          <p:nvPr/>
        </p:nvSpPr>
        <p:spPr>
          <a:xfrm>
            <a:off x="711200" y="1800860"/>
            <a:ext cx="8204200" cy="4954270"/>
          </a:xfrm>
          <a:prstGeom prst="rect">
            <a:avLst/>
          </a:prstGeom>
          <a:noFill/>
        </p:spPr>
        <p:txBody>
          <a:bodyPr wrap="square" rtlCol="0">
            <a:spAutoFit/>
          </a:bodyPr>
          <a:lstStyle/>
          <a:p>
            <a:r>
              <a:rPr lang="en-US"/>
              <a:t>The GAN (Generative Adversarial Networks) project aims to explore and harness the capabilities of GANs in generating synthetic data samples across various domains. GANs have revolutionized the field of artificial intelligence by enabling the creation of data that closely resembles real data distributions. This project seeks to delve into the theoretical foundations, practical implementations, and real-world applications of GANs to address key challenges and unlock their potential for creative expression, data augmentation, and anomaly detection</a:t>
            </a:r>
            <a:r>
              <a:rPr lang="en-GB" altLang="en-US"/>
              <a:t>.</a:t>
            </a:r>
            <a:endParaRPr lang="en-US"/>
          </a:p>
          <a:p>
            <a:endParaRPr lang="en-US"/>
          </a:p>
          <a:p>
            <a:r>
              <a:rPr lang="en-US" sz="2800" b="1"/>
              <a:t> Objectives:</a:t>
            </a:r>
          </a:p>
          <a:p>
            <a:endParaRPr lang="en-US"/>
          </a:p>
          <a:p>
            <a:pPr marL="342900" indent="-342900">
              <a:buAutoNum type="arabicPeriod"/>
            </a:pPr>
            <a:r>
              <a:rPr lang="en-US"/>
              <a:t>Understanding GAN Fundamentals</a:t>
            </a:r>
          </a:p>
          <a:p>
            <a:pPr marL="342900" indent="-342900">
              <a:buAutoNum type="arabicPeriod"/>
            </a:pPr>
            <a:r>
              <a:rPr lang="en-US"/>
              <a:t>Implementation and Experimentation</a:t>
            </a:r>
          </a:p>
          <a:p>
            <a:pPr marL="342900" indent="-342900">
              <a:buAutoNum type="arabicPeriod"/>
            </a:pPr>
            <a:r>
              <a:rPr lang="en-US"/>
              <a:t>Evaluation and Validation</a:t>
            </a:r>
          </a:p>
          <a:p>
            <a:pPr marL="342900" indent="-342900">
              <a:buAutoNum type="arabicPeriod"/>
            </a:pPr>
            <a:r>
              <a:rPr lang="en-US"/>
              <a:t>Applications and Use Cases</a:t>
            </a:r>
          </a:p>
          <a:p>
            <a:pPr marL="342900" indent="-342900">
              <a:buAutoNum type="arabicPeriod"/>
            </a:pPr>
            <a:r>
              <a:rPr lang="en-US"/>
              <a:t>Optimization and Performance Tuning</a:t>
            </a:r>
          </a:p>
          <a:p>
            <a:pPr marL="342900" indent="-342900">
              <a:buAutoNum type="arabicPeriod"/>
            </a:pPr>
            <a:r>
              <a:rPr lang="en-US"/>
              <a:t>Documentation and Reporting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lstStyle/>
          <a:p>
            <a:r>
              <a:rPr lang="en-US" sz="2200"/>
              <a:t>The end users of the GAN (Generative Adversarial Networks) project can vary depending on the specific applications and use cases explored within the project. Here are some potential end users for different aspects of the GAN project:</a:t>
            </a:r>
          </a:p>
          <a:p>
            <a:endParaRPr lang="en-US" sz="2400"/>
          </a:p>
          <a:p>
            <a:pPr marL="285750" indent="-285750">
              <a:lnSpc>
                <a:spcPct val="130000"/>
              </a:lnSpc>
              <a:buFont typeface="Arial" panose="020B0604020202020204" pitchFamily="34" charset="0"/>
              <a:buChar char="•"/>
            </a:pPr>
            <a:r>
              <a:rPr lang="en-GB" altLang="en-US" sz="2400"/>
              <a:t>Researchers and Academics</a:t>
            </a:r>
          </a:p>
          <a:p>
            <a:pPr marL="285750" indent="-285750">
              <a:lnSpc>
                <a:spcPct val="130000"/>
              </a:lnSpc>
              <a:buFont typeface="Arial" panose="020B0604020202020204" pitchFamily="34" charset="0"/>
              <a:buChar char="•"/>
            </a:pPr>
            <a:r>
              <a:rPr lang="en-GB" altLang="en-US" sz="2400"/>
              <a:t>Data Scientists and Machine Learning Engineers</a:t>
            </a:r>
          </a:p>
          <a:p>
            <a:pPr marL="285750" indent="-285750">
              <a:lnSpc>
                <a:spcPct val="130000"/>
              </a:lnSpc>
              <a:buFont typeface="Arial" panose="020B0604020202020204" pitchFamily="34" charset="0"/>
              <a:buChar char="•"/>
            </a:pPr>
            <a:r>
              <a:rPr lang="en-GB" altLang="en-US" sz="2400"/>
              <a:t>Creative Professionals</a:t>
            </a:r>
          </a:p>
          <a:p>
            <a:pPr marL="285750" indent="-285750">
              <a:lnSpc>
                <a:spcPct val="130000"/>
              </a:lnSpc>
              <a:buFont typeface="Arial" panose="020B0604020202020204" pitchFamily="34" charset="0"/>
              <a:buChar char="•"/>
            </a:pPr>
            <a:r>
              <a:rPr lang="en-GB" altLang="en-US" sz="2400"/>
              <a:t>Developers and Technologists</a:t>
            </a:r>
          </a:p>
          <a:p>
            <a:pPr marL="285750" indent="-285750">
              <a:lnSpc>
                <a:spcPct val="130000"/>
              </a:lnSpc>
              <a:buFont typeface="Arial" panose="020B0604020202020204" pitchFamily="34" charset="0"/>
              <a:buChar char="•"/>
            </a:pPr>
            <a:r>
              <a:rPr lang="en-GB" altLang="en-US" sz="2400"/>
              <a:t>Regulatory Bodies and 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 Box 9"/>
          <p:cNvSpPr txBox="1"/>
          <p:nvPr/>
        </p:nvSpPr>
        <p:spPr>
          <a:xfrm>
            <a:off x="2971800" y="1371600"/>
            <a:ext cx="6674485" cy="5323205"/>
          </a:xfrm>
          <a:prstGeom prst="rect">
            <a:avLst/>
          </a:prstGeom>
          <a:noFill/>
        </p:spPr>
        <p:txBody>
          <a:bodyPr wrap="square" rtlCol="0">
            <a:noAutofit/>
          </a:bodyPr>
          <a:lstStyle/>
          <a:p>
            <a:pPr algn="just"/>
            <a:r>
              <a:t>The GAN (Generative Adversarial Networks) project aims to develop advanced generative models capable of creating realistic and diverse data samples across various domains, including images, text, and music. Leveraging state-of-the-art deep learning techniques, the project will explore novel GAN architectures, optimization strategies, and practical applications to address key challenges and unlock the full potential of generative modeling technology.</a:t>
            </a:r>
          </a:p>
          <a:p>
            <a:pPr>
              <a:lnSpc>
                <a:spcPct val="90000"/>
              </a:lnSpc>
            </a:pPr>
            <a:r>
              <a:rPr lang="en-GB" altLang="en-US" sz="2400" b="1"/>
              <a:t>Some key components:</a:t>
            </a:r>
            <a:endParaRPr lang="en-GB" altLang="en-US" sz="2000"/>
          </a:p>
          <a:p>
            <a:pPr>
              <a:lnSpc>
                <a:spcPct val="90000"/>
              </a:lnSpc>
            </a:pPr>
            <a:r>
              <a:rPr lang="en-GB" altLang="en-US" sz="2000"/>
              <a:t>   1.Model Architecture Design</a:t>
            </a:r>
          </a:p>
          <a:p>
            <a:pPr>
              <a:lnSpc>
                <a:spcPct val="90000"/>
              </a:lnSpc>
            </a:pPr>
            <a:r>
              <a:rPr lang="en-GB" altLang="en-US" sz="2000"/>
              <a:t>   2.Model Interpretability and Visualization</a:t>
            </a:r>
          </a:p>
          <a:p>
            <a:pPr>
              <a:lnSpc>
                <a:spcPct val="90000"/>
              </a:lnSpc>
            </a:pPr>
            <a:r>
              <a:rPr lang="en-GB" altLang="en-US" sz="2000"/>
              <a:t>   3.Deployment and Integration</a:t>
            </a:r>
          </a:p>
          <a:p>
            <a:pPr>
              <a:lnSpc>
                <a:spcPct val="90000"/>
              </a:lnSpc>
            </a:pPr>
            <a:endParaRPr lang="en-GB" altLang="en-US"/>
          </a:p>
          <a:p>
            <a:pPr marL="0" indent="0" algn="l">
              <a:lnSpc>
                <a:spcPct val="90000"/>
              </a:lnSpc>
              <a:buFont typeface="Arial" panose="020B0604020202020204" pitchFamily="34" charset="0"/>
              <a:buNone/>
            </a:pPr>
            <a:r>
              <a:rPr lang="en-GB" altLang="en-US" sz="2400" b="1"/>
              <a:t>Value Proposition:</a:t>
            </a:r>
            <a:endParaRPr lang="en-GB" altLang="en-US" sz="2000"/>
          </a:p>
          <a:p>
            <a:pPr marL="342900" indent="-342900" algn="l">
              <a:lnSpc>
                <a:spcPct val="90000"/>
              </a:lnSpc>
              <a:buFont typeface="Arial" panose="020B0604020202020204" pitchFamily="34" charset="0"/>
              <a:buChar char="•"/>
            </a:pPr>
            <a:r>
              <a:rPr lang="en-GB" altLang="en-US" sz="2000"/>
              <a:t>Data Augmentation and Synthesis</a:t>
            </a:r>
          </a:p>
          <a:p>
            <a:pPr marL="342900" indent="-342900" algn="l">
              <a:lnSpc>
                <a:spcPct val="90000"/>
              </a:lnSpc>
              <a:buFont typeface="Arial" panose="020B0604020202020204" pitchFamily="34" charset="0"/>
              <a:buChar char="•"/>
            </a:pPr>
            <a:r>
              <a:rPr lang="en-GB" altLang="en-US" sz="2000"/>
              <a:t>Practical Applications in Industry</a:t>
            </a:r>
          </a:p>
          <a:p>
            <a:pPr marL="342900" indent="-342900" algn="l">
              <a:lnSpc>
                <a:spcPct val="90000"/>
              </a:lnSpc>
              <a:buFont typeface="Arial" panose="020B0604020202020204" pitchFamily="34" charset="0"/>
              <a:buChar char="•"/>
            </a:pPr>
            <a:r>
              <a:rPr lang="en-GB" altLang="en-US" sz="2000"/>
              <a:t>User Experience Enhancement</a:t>
            </a:r>
          </a:p>
          <a:p>
            <a:pPr marL="342900" indent="-342900" algn="l">
              <a:lnSpc>
                <a:spcPct val="90000"/>
              </a:lnSpc>
              <a:buFont typeface="Arial" panose="020B0604020202020204" pitchFamily="34" charset="0"/>
              <a:buChar char="•"/>
            </a:pPr>
            <a:r>
              <a:rPr lang="en-GB" altLang="en-US" sz="2000"/>
              <a:t>Ethical and Responsible Use</a:t>
            </a: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 Box 8"/>
          <p:cNvSpPr txBox="1"/>
          <p:nvPr/>
        </p:nvSpPr>
        <p:spPr>
          <a:xfrm>
            <a:off x="1600200" y="1524000"/>
            <a:ext cx="8400415" cy="4552950"/>
          </a:xfrm>
          <a:prstGeom prst="rect">
            <a:avLst/>
          </a:prstGeom>
          <a:noFill/>
        </p:spPr>
        <p:txBody>
          <a:bodyPr wrap="square" rtlCol="0" anchor="t">
            <a:noAutofit/>
          </a:bodyPr>
          <a:lstStyle/>
          <a:p>
            <a:r>
              <a:rPr lang="en-US" sz="1800"/>
              <a:t>Generative Adversarial Networks (GANs) are influenced by several factors that impact their performance, training stability, and effectiveness in generating realistic data samples.</a:t>
            </a:r>
          </a:p>
          <a:p>
            <a:pPr marL="285750" indent="-285750">
              <a:lnSpc>
                <a:spcPct val="140000"/>
              </a:lnSpc>
              <a:buFont typeface="Arial" panose="020B0604020202020204" pitchFamily="34" charset="0"/>
              <a:buChar char="•"/>
            </a:pPr>
            <a:r>
              <a:rPr lang="en-US" sz="2200"/>
              <a:t>Architecture</a:t>
            </a:r>
          </a:p>
          <a:p>
            <a:pPr marL="285750" indent="-285750">
              <a:lnSpc>
                <a:spcPct val="140000"/>
              </a:lnSpc>
              <a:buFont typeface="Arial" panose="020B0604020202020204" pitchFamily="34" charset="0"/>
              <a:buChar char="•"/>
            </a:pPr>
            <a:r>
              <a:rPr lang="en-US" sz="2200"/>
              <a:t>Loss Function</a:t>
            </a:r>
          </a:p>
          <a:p>
            <a:pPr marL="285750" indent="-285750">
              <a:lnSpc>
                <a:spcPct val="140000"/>
              </a:lnSpc>
              <a:buFont typeface="Arial" panose="020B0604020202020204" pitchFamily="34" charset="0"/>
              <a:buChar char="•"/>
            </a:pPr>
            <a:r>
              <a:rPr lang="en-US" sz="2200"/>
              <a:t>Hyperparameters</a:t>
            </a:r>
          </a:p>
          <a:p>
            <a:pPr marL="285750" indent="-285750">
              <a:lnSpc>
                <a:spcPct val="140000"/>
              </a:lnSpc>
              <a:buFont typeface="Arial" panose="020B0604020202020204" pitchFamily="34" charset="0"/>
              <a:buChar char="•"/>
            </a:pPr>
            <a:r>
              <a:rPr lang="en-US" sz="2200"/>
              <a:t>Training Strategies</a:t>
            </a:r>
          </a:p>
          <a:p>
            <a:pPr marL="285750" indent="-285750">
              <a:lnSpc>
                <a:spcPct val="140000"/>
              </a:lnSpc>
              <a:buFont typeface="Arial" panose="020B0604020202020204" pitchFamily="34" charset="0"/>
              <a:buChar char="•"/>
            </a:pPr>
            <a:r>
              <a:rPr lang="en-US" sz="2200"/>
              <a:t>Dataset Quality and Size</a:t>
            </a:r>
          </a:p>
          <a:p>
            <a:pPr marL="285750" indent="-285750">
              <a:lnSpc>
                <a:spcPct val="140000"/>
              </a:lnSpc>
              <a:buFont typeface="Arial" panose="020B0604020202020204" pitchFamily="34" charset="0"/>
              <a:buChar char="•"/>
            </a:pPr>
            <a:r>
              <a:rPr lang="en-US" sz="2200"/>
              <a:t>Regularization Techniques</a:t>
            </a:r>
          </a:p>
          <a:p>
            <a:pPr marL="285750" indent="-285750">
              <a:lnSpc>
                <a:spcPct val="140000"/>
              </a:lnSpc>
              <a:buFont typeface="Arial" panose="020B0604020202020204" pitchFamily="34" charset="0"/>
              <a:buChar char="•"/>
            </a:pPr>
            <a:r>
              <a:rPr lang="en-US" sz="2200"/>
              <a:t>Initialization and Optimization</a:t>
            </a:r>
          </a:p>
          <a:p>
            <a:pPr marL="285750" indent="-285750">
              <a:lnSpc>
                <a:spcPct val="140000"/>
              </a:lnSpc>
              <a:buFont typeface="Arial" panose="020B0604020202020204" pitchFamily="34" charset="0"/>
              <a:buChar char="•"/>
            </a:pPr>
            <a:r>
              <a:rPr lang="en-US" sz="2200"/>
              <a:t>Evaluation Metrics</a:t>
            </a:r>
          </a:p>
          <a:p>
            <a:pPr marL="285750" indent="-285750">
              <a:buFont typeface="Arial" panose="020B0604020202020204" pitchFamily="34" charset="0"/>
              <a:buChar char="•"/>
            </a:pP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1140460" y="1197610"/>
            <a:ext cx="8003540" cy="5046980"/>
          </a:xfrm>
          <a:prstGeom prst="rect">
            <a:avLst/>
          </a:prstGeom>
          <a:noFill/>
        </p:spPr>
        <p:txBody>
          <a:bodyPr wrap="square" rtlCol="0" anchor="t">
            <a:noAutofit/>
          </a:bodyPr>
          <a:lstStyle/>
          <a:p>
            <a:r>
              <a:rPr lang="en-US" b="1"/>
              <a:t>Generator:</a:t>
            </a:r>
            <a:r>
              <a:rPr lang="en-US" b="0"/>
              <a:t> Creates new data (like images or text) from scratch.</a:t>
            </a:r>
          </a:p>
          <a:p>
            <a:r>
              <a:rPr lang="en-US" b="1"/>
              <a:t>Discriminator:</a:t>
            </a:r>
            <a:r>
              <a:rPr lang="en-US" b="0"/>
              <a:t> Acts like a critic, trying to determine if data is real or generated</a:t>
            </a:r>
            <a:r>
              <a:rPr lang="en-GB" altLang="en-US" b="0"/>
              <a:t>.</a:t>
            </a:r>
          </a:p>
          <a:p>
            <a:endParaRPr lang="en-US" b="0"/>
          </a:p>
          <a:p>
            <a:r>
              <a:rPr lang="en-US" b="1"/>
              <a:t>The Adversarial Process:</a:t>
            </a:r>
            <a:endParaRPr lang="en-US" b="0"/>
          </a:p>
          <a:p>
            <a:r>
              <a:rPr lang="en-US" b="0"/>
              <a:t>In an iterative training process, the generator and discriminator play an adversarial game:</a:t>
            </a:r>
          </a:p>
          <a:p>
            <a:r>
              <a:rPr lang="en-US" b="0"/>
              <a:t>The generator continuously improves its ability to create realistic forgeries.</a:t>
            </a:r>
          </a:p>
          <a:p>
            <a:r>
              <a:rPr lang="en-US" b="0"/>
              <a:t>The discriminator hones its skills to effectively distinguish real data from generated data.</a:t>
            </a:r>
          </a:p>
          <a:p>
            <a:r>
              <a:rPr lang="en-US" b="1"/>
              <a:t>Training Loop:</a:t>
            </a:r>
            <a:endParaRPr lang="en-US" b="0"/>
          </a:p>
          <a:p>
            <a:r>
              <a:rPr lang="en-US" b="0"/>
              <a:t>The generator creates new data instances.</a:t>
            </a:r>
          </a:p>
          <a:p>
            <a:r>
              <a:rPr lang="en-US" b="0"/>
              <a:t>The discriminator receives both real data (from the training set) and the generated data.</a:t>
            </a:r>
          </a:p>
          <a:p>
            <a:r>
              <a:rPr lang="en-US" b="0"/>
              <a:t>The discriminator tries to classify each data instance as real or fake.</a:t>
            </a:r>
          </a:p>
          <a:p>
            <a:r>
              <a:rPr lang="en-US" b="0"/>
              <a:t>Based on the discriminator's feedback, the generator is fine-tuned to improve the realism of its creations.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656</Words>
  <Application>WPS Presentation</Application>
  <PresentationFormat>Custom</PresentationFormat>
  <Paragraphs>96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Image Generation using GAN</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prathap</cp:lastModifiedBy>
  <cp:revision>14</cp:revision>
  <dcterms:created xsi:type="dcterms:W3CDTF">2024-04-03T07:55:00Z</dcterms:created>
  <dcterms:modified xsi:type="dcterms:W3CDTF">2024-04-03T10:32:02Z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2024-04-03T16:30:00Z</vt:filetime>
  </property>
  <property fmtid="{D5CDD505-2E9C-101B-9397-08002B2CF9AE}" pid="4" name="ICV">
    <vt:lpwstr>359026C744E34B95BE6E34B94348C8D7_13</vt:lpwstr>
  </property>
  <property fmtid="{D5CDD505-2E9C-101B-9397-08002B2CF9AE}" pid="5" name="KSOProductBuildVer">
    <vt:lpwstr>1033-12.2.0.13472</vt:lpwstr>
  </property>
</Properties>
</file>