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8" r:id="rId4"/>
    <p:sldId id="269" r:id="rId5"/>
    <p:sldId id="259" r:id="rId6"/>
    <p:sldId id="260" r:id="rId7"/>
    <p:sldId id="270" r:id="rId8"/>
    <p:sldId id="262" r:id="rId9"/>
    <p:sldId id="263" r:id="rId10"/>
    <p:sldId id="287" r:id="rId11"/>
    <p:sldId id="264" r:id="rId12"/>
    <p:sldId id="265" r:id="rId13"/>
    <p:sldId id="266" r:id="rId14"/>
    <p:sldId id="267"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5" autoAdjust="0"/>
    <p:restoredTop sz="94660"/>
  </p:normalViewPr>
  <p:slideViewPr>
    <p:cSldViewPr snapToGrid="0" showGuides="1">
      <p:cViewPr varScale="1">
        <p:scale>
          <a:sx n="82" d="100"/>
          <a:sy n="82"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2BA08C2-1606-4D7C-922E-E46A332AC2F6}" type="datetimeFigureOut">
              <a:rPr lang="en-ID" smtClean="0"/>
              <a:t>31/08/2021</a:t>
            </a:fld>
            <a:endParaRPr lang="en-ID"/>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D"/>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2BDCDED-B02E-4569-8F40-7EF06BD017F9}" type="slidenum">
              <a:rPr lang="en-ID" smtClean="0"/>
              <a:t>‹#›</a:t>
            </a:fld>
            <a:endParaRPr lang="en-ID"/>
          </a:p>
        </p:txBody>
      </p:sp>
    </p:spTree>
    <p:extLst>
      <p:ext uri="{BB962C8B-B14F-4D97-AF65-F5344CB8AC3E}">
        <p14:creationId xmlns:p14="http://schemas.microsoft.com/office/powerpoint/2010/main" val="2308129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A08C2-1606-4D7C-922E-E46A332AC2F6}" type="datetimeFigureOut">
              <a:rPr lang="en-ID" smtClean="0"/>
              <a:t>31/08/2021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2BDCDED-B02E-4569-8F40-7EF06BD017F9}" type="slidenum">
              <a:rPr lang="en-ID" smtClean="0"/>
              <a:t>‹#›</a:t>
            </a:fld>
            <a:endParaRPr lang="en-ID"/>
          </a:p>
        </p:txBody>
      </p:sp>
    </p:spTree>
    <p:extLst>
      <p:ext uri="{BB962C8B-B14F-4D97-AF65-F5344CB8AC3E}">
        <p14:creationId xmlns:p14="http://schemas.microsoft.com/office/powerpoint/2010/main" val="157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2BA08C2-1606-4D7C-922E-E46A332AC2F6}" type="datetimeFigureOut">
              <a:rPr lang="en-ID" smtClean="0"/>
              <a:t>31/08/2021</a:t>
            </a:fld>
            <a:endParaRPr lang="en-ID"/>
          </a:p>
        </p:txBody>
      </p:sp>
      <p:sp>
        <p:nvSpPr>
          <p:cNvPr id="5" name="Footer Placeholder 4"/>
          <p:cNvSpPr>
            <a:spLocks noGrp="1"/>
          </p:cNvSpPr>
          <p:nvPr>
            <p:ph type="ftr" sz="quarter" idx="11"/>
          </p:nvPr>
        </p:nvSpPr>
        <p:spPr>
          <a:xfrm>
            <a:off x="774923" y="5951811"/>
            <a:ext cx="7896279" cy="365125"/>
          </a:xfrm>
        </p:spPr>
        <p:txBody>
          <a:bodyPr/>
          <a:lstStyle/>
          <a:p>
            <a:endParaRPr lang="en-ID"/>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2BDCDED-B02E-4569-8F40-7EF06BD017F9}" type="slidenum">
              <a:rPr lang="en-ID" smtClean="0"/>
              <a:t>‹#›</a:t>
            </a:fld>
            <a:endParaRPr lang="en-ID"/>
          </a:p>
        </p:txBody>
      </p:sp>
    </p:spTree>
    <p:extLst>
      <p:ext uri="{BB962C8B-B14F-4D97-AF65-F5344CB8AC3E}">
        <p14:creationId xmlns:p14="http://schemas.microsoft.com/office/powerpoint/2010/main" val="248284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A08C2-1606-4D7C-922E-E46A332AC2F6}" type="datetimeFigureOut">
              <a:rPr lang="en-ID" smtClean="0"/>
              <a:t>31/08/2021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a:xfrm>
            <a:off x="10558300" y="5956137"/>
            <a:ext cx="1052508" cy="365125"/>
          </a:xfrm>
        </p:spPr>
        <p:txBody>
          <a:bodyPr/>
          <a:lstStyle/>
          <a:p>
            <a:fld id="{62BDCDED-B02E-4569-8F40-7EF06BD017F9}" type="slidenum">
              <a:rPr lang="en-ID" smtClean="0"/>
              <a:t>‹#›</a:t>
            </a:fld>
            <a:endParaRPr lang="en-ID"/>
          </a:p>
        </p:txBody>
      </p:sp>
    </p:spTree>
    <p:extLst>
      <p:ext uri="{BB962C8B-B14F-4D97-AF65-F5344CB8AC3E}">
        <p14:creationId xmlns:p14="http://schemas.microsoft.com/office/powerpoint/2010/main" val="241417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2BA08C2-1606-4D7C-922E-E46A332AC2F6}" type="datetimeFigureOut">
              <a:rPr lang="en-ID" smtClean="0"/>
              <a:t>31/08/2021</a:t>
            </a:fld>
            <a:endParaRPr lang="en-ID"/>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D"/>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2BDCDED-B02E-4569-8F40-7EF06BD017F9}" type="slidenum">
              <a:rPr lang="en-ID" smtClean="0"/>
              <a:t>‹#›</a:t>
            </a:fld>
            <a:endParaRPr lang="en-ID"/>
          </a:p>
        </p:txBody>
      </p:sp>
    </p:spTree>
    <p:extLst>
      <p:ext uri="{BB962C8B-B14F-4D97-AF65-F5344CB8AC3E}">
        <p14:creationId xmlns:p14="http://schemas.microsoft.com/office/powerpoint/2010/main" val="523900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BA08C2-1606-4D7C-922E-E46A332AC2F6}" type="datetimeFigureOut">
              <a:rPr lang="en-ID" smtClean="0"/>
              <a:t>31/08/2021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2BDCDED-B02E-4569-8F40-7EF06BD017F9}" type="slidenum">
              <a:rPr lang="en-ID" smtClean="0"/>
              <a:t>‹#›</a:t>
            </a:fld>
            <a:endParaRPr lang="en-ID"/>
          </a:p>
        </p:txBody>
      </p:sp>
    </p:spTree>
    <p:extLst>
      <p:ext uri="{BB962C8B-B14F-4D97-AF65-F5344CB8AC3E}">
        <p14:creationId xmlns:p14="http://schemas.microsoft.com/office/powerpoint/2010/main" val="3788864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BA08C2-1606-4D7C-922E-E46A332AC2F6}" type="datetimeFigureOut">
              <a:rPr lang="en-ID" smtClean="0"/>
              <a:t>31/08/2021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62BDCDED-B02E-4569-8F40-7EF06BD017F9}" type="slidenum">
              <a:rPr lang="en-ID" smtClean="0"/>
              <a:t>‹#›</a:t>
            </a:fld>
            <a:endParaRPr lang="en-ID"/>
          </a:p>
        </p:txBody>
      </p:sp>
    </p:spTree>
    <p:extLst>
      <p:ext uri="{BB962C8B-B14F-4D97-AF65-F5344CB8AC3E}">
        <p14:creationId xmlns:p14="http://schemas.microsoft.com/office/powerpoint/2010/main" val="367587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2BA08C2-1606-4D7C-922E-E46A332AC2F6}" type="datetimeFigureOut">
              <a:rPr lang="en-ID" smtClean="0"/>
              <a:t>31/08/2021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62BDCDED-B02E-4569-8F40-7EF06BD017F9}" type="slidenum">
              <a:rPr lang="en-ID" smtClean="0"/>
              <a:t>‹#›</a:t>
            </a:fld>
            <a:endParaRPr lang="en-ID"/>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037582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A08C2-1606-4D7C-922E-E46A332AC2F6}" type="datetimeFigureOut">
              <a:rPr lang="en-ID" smtClean="0"/>
              <a:t>31/08/2021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62BDCDED-B02E-4569-8F40-7EF06BD017F9}" type="slidenum">
              <a:rPr lang="en-ID" smtClean="0"/>
              <a:t>‹#›</a:t>
            </a:fld>
            <a:endParaRPr lang="en-ID"/>
          </a:p>
        </p:txBody>
      </p:sp>
    </p:spTree>
    <p:extLst>
      <p:ext uri="{BB962C8B-B14F-4D97-AF65-F5344CB8AC3E}">
        <p14:creationId xmlns:p14="http://schemas.microsoft.com/office/powerpoint/2010/main" val="21574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2BA08C2-1606-4D7C-922E-E46A332AC2F6}" type="datetimeFigureOut">
              <a:rPr lang="en-ID" smtClean="0"/>
              <a:t>31/08/2021</a:t>
            </a:fld>
            <a:endParaRPr lang="en-ID"/>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D"/>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2BDCDED-B02E-4569-8F40-7EF06BD017F9}" type="slidenum">
              <a:rPr lang="en-ID" smtClean="0"/>
              <a:t>‹#›</a:t>
            </a:fld>
            <a:endParaRPr lang="en-ID"/>
          </a:p>
        </p:txBody>
      </p:sp>
    </p:spTree>
    <p:extLst>
      <p:ext uri="{BB962C8B-B14F-4D97-AF65-F5344CB8AC3E}">
        <p14:creationId xmlns:p14="http://schemas.microsoft.com/office/powerpoint/2010/main" val="65978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BA08C2-1606-4D7C-922E-E46A332AC2F6}" type="datetimeFigureOut">
              <a:rPr lang="en-ID" smtClean="0"/>
              <a:t>31/08/2021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2BDCDED-B02E-4569-8F40-7EF06BD017F9}" type="slidenum">
              <a:rPr lang="en-ID" smtClean="0"/>
              <a:t>‹#›</a:t>
            </a:fld>
            <a:endParaRPr lang="en-ID"/>
          </a:p>
        </p:txBody>
      </p:sp>
    </p:spTree>
    <p:extLst>
      <p:ext uri="{BB962C8B-B14F-4D97-AF65-F5344CB8AC3E}">
        <p14:creationId xmlns:p14="http://schemas.microsoft.com/office/powerpoint/2010/main" val="373098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2BA08C2-1606-4D7C-922E-E46A332AC2F6}" type="datetimeFigureOut">
              <a:rPr lang="en-ID" smtClean="0"/>
              <a:t>31/08/2021</a:t>
            </a:fld>
            <a:endParaRPr lang="en-ID"/>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D"/>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2BDCDED-B02E-4569-8F40-7EF06BD017F9}" type="slidenum">
              <a:rPr lang="en-ID" smtClean="0"/>
              <a:t>‹#›</a:t>
            </a:fld>
            <a:endParaRPr lang="en-ID"/>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983993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7F3B-7DB1-442C-BC1E-92460BEC45C7}"/>
              </a:ext>
            </a:extLst>
          </p:cNvPr>
          <p:cNvSpPr>
            <a:spLocks noGrp="1"/>
          </p:cNvSpPr>
          <p:nvPr>
            <p:ph type="ctrTitle"/>
          </p:nvPr>
        </p:nvSpPr>
        <p:spPr>
          <a:xfrm>
            <a:off x="599225" y="1653477"/>
            <a:ext cx="10993549" cy="1475013"/>
          </a:xfrm>
        </p:spPr>
        <p:txBody>
          <a:bodyPr>
            <a:normAutofit/>
          </a:bodyPr>
          <a:lstStyle/>
          <a:p>
            <a:r>
              <a:rPr lang="en-US" sz="4800" dirty="0" err="1">
                <a:latin typeface="Arial Black" panose="020B0A04020102020204" pitchFamily="34" charset="0"/>
              </a:rPr>
              <a:t>Jenis-jenis</a:t>
            </a:r>
            <a:r>
              <a:rPr lang="en-US" sz="4800" dirty="0">
                <a:latin typeface="Arial Black" panose="020B0A04020102020204" pitchFamily="34" charset="0"/>
              </a:rPr>
              <a:t> </a:t>
            </a:r>
            <a:r>
              <a:rPr lang="en-US" sz="4800" dirty="0" err="1">
                <a:latin typeface="Arial Black" panose="020B0A04020102020204" pitchFamily="34" charset="0"/>
              </a:rPr>
              <a:t>bilangan</a:t>
            </a:r>
            <a:endParaRPr lang="en-ID" sz="4800" dirty="0">
              <a:latin typeface="Arial Black" panose="020B0A04020102020204" pitchFamily="34" charset="0"/>
            </a:endParaRPr>
          </a:p>
        </p:txBody>
      </p:sp>
      <p:sp>
        <p:nvSpPr>
          <p:cNvPr id="3" name="Subtitle 2">
            <a:extLst>
              <a:ext uri="{FF2B5EF4-FFF2-40B4-BE49-F238E27FC236}">
                <a16:creationId xmlns:a16="http://schemas.microsoft.com/office/drawing/2014/main" id="{5ECA8C90-C113-4C65-9A2E-B066B8399BED}"/>
              </a:ext>
            </a:extLst>
          </p:cNvPr>
          <p:cNvSpPr>
            <a:spLocks noGrp="1"/>
          </p:cNvSpPr>
          <p:nvPr>
            <p:ph type="subTitle" idx="1"/>
          </p:nvPr>
        </p:nvSpPr>
        <p:spPr>
          <a:xfrm>
            <a:off x="968052" y="3537130"/>
            <a:ext cx="10993546" cy="1667393"/>
          </a:xfrm>
        </p:spPr>
        <p:txBody>
          <a:bodyPr>
            <a:normAutofit lnSpcReduction="10000"/>
          </a:bodyPr>
          <a:lstStyle/>
          <a:p>
            <a:r>
              <a:rPr lang="en-US" sz="2000" cap="none" dirty="0" err="1">
                <a:solidFill>
                  <a:schemeClr val="accent2">
                    <a:lumMod val="20000"/>
                    <a:lumOff val="80000"/>
                  </a:schemeClr>
                </a:solidFill>
                <a:latin typeface="Arial Rounded MT Bold" panose="020F0704030504030204" pitchFamily="34" charset="0"/>
              </a:rPr>
              <a:t>Teknologi</a:t>
            </a:r>
            <a:r>
              <a:rPr lang="en-US" sz="2000" cap="none" dirty="0">
                <a:solidFill>
                  <a:schemeClr val="accent2">
                    <a:lumMod val="20000"/>
                    <a:lumOff val="80000"/>
                  </a:schemeClr>
                </a:solidFill>
                <a:latin typeface="Arial Rounded MT Bold" panose="020F0704030504030204" pitchFamily="34" charset="0"/>
              </a:rPr>
              <a:t> </a:t>
            </a:r>
            <a:r>
              <a:rPr lang="en-US" sz="2000" cap="none" dirty="0" err="1">
                <a:solidFill>
                  <a:schemeClr val="accent2">
                    <a:lumMod val="20000"/>
                    <a:lumOff val="80000"/>
                  </a:schemeClr>
                </a:solidFill>
                <a:latin typeface="Arial Rounded MT Bold" panose="020F0704030504030204" pitchFamily="34" charset="0"/>
              </a:rPr>
              <a:t>Informatika</a:t>
            </a:r>
            <a:endParaRPr lang="en-US" sz="2000" cap="none" dirty="0">
              <a:solidFill>
                <a:schemeClr val="accent2">
                  <a:lumMod val="20000"/>
                  <a:lumOff val="80000"/>
                </a:schemeClr>
              </a:solidFill>
              <a:latin typeface="Arial Rounded MT Bold" panose="020F0704030504030204" pitchFamily="34" charset="0"/>
            </a:endParaRPr>
          </a:p>
          <a:p>
            <a:r>
              <a:rPr lang="en-US" sz="2000" cap="none" dirty="0" err="1">
                <a:solidFill>
                  <a:schemeClr val="accent2">
                    <a:lumMod val="20000"/>
                    <a:lumOff val="80000"/>
                  </a:schemeClr>
                </a:solidFill>
                <a:latin typeface="Arial Rounded MT Bold" panose="020F0704030504030204" pitchFamily="34" charset="0"/>
              </a:rPr>
              <a:t>Politeknik</a:t>
            </a:r>
            <a:r>
              <a:rPr lang="en-US" sz="2000" cap="none" dirty="0">
                <a:solidFill>
                  <a:schemeClr val="accent2">
                    <a:lumMod val="20000"/>
                    <a:lumOff val="80000"/>
                  </a:schemeClr>
                </a:solidFill>
                <a:latin typeface="Arial Rounded MT Bold" panose="020F0704030504030204" pitchFamily="34" charset="0"/>
              </a:rPr>
              <a:t> Negeri Malang</a:t>
            </a:r>
          </a:p>
          <a:p>
            <a:r>
              <a:rPr lang="en-ID" sz="2000" cap="none" dirty="0">
                <a:solidFill>
                  <a:schemeClr val="accent2">
                    <a:lumMod val="20000"/>
                    <a:lumOff val="80000"/>
                  </a:schemeClr>
                </a:solidFill>
                <a:latin typeface="Arial Rounded MT Bold" panose="020F0704030504030204" pitchFamily="34" charset="0"/>
              </a:rPr>
              <a:t>2021</a:t>
            </a:r>
          </a:p>
          <a:p>
            <a:r>
              <a:rPr lang="id-ID" sz="2000" dirty="0">
                <a:solidFill>
                  <a:schemeClr val="accent5">
                    <a:lumMod val="40000"/>
                    <a:lumOff val="60000"/>
                  </a:schemeClr>
                </a:solidFill>
                <a:latin typeface="Arial Rounded MT Bold" panose="020F0704030504030204" pitchFamily="34" charset="0"/>
              </a:rPr>
              <a:t>Deasy Sandhya Elya Ikawati, S. Si, M. Si</a:t>
            </a:r>
          </a:p>
        </p:txBody>
      </p:sp>
      <p:pic>
        <p:nvPicPr>
          <p:cNvPr id="4" name="Picture 3">
            <a:extLst>
              <a:ext uri="{FF2B5EF4-FFF2-40B4-BE49-F238E27FC236}">
                <a16:creationId xmlns:a16="http://schemas.microsoft.com/office/drawing/2014/main" id="{82352DF2-9AD6-470D-89E5-2D850E7DE1E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24932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0C469979-75A8-411B-B48F-DEFBD6BAB125}"/>
                  </a:ext>
                </a:extLst>
              </p:cNvPr>
              <p:cNvSpPr txBox="1">
                <a:spLocks/>
              </p:cNvSpPr>
              <p:nvPr/>
            </p:nvSpPr>
            <p:spPr>
              <a:xfrm>
                <a:off x="581192" y="748146"/>
                <a:ext cx="11029615" cy="511065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ID">
                    <a:latin typeface="Times New Roman" panose="02020603050405020304" pitchFamily="18" charset="0"/>
                    <a:cs typeface="Times New Roman" panose="02020603050405020304" pitchFamily="18" charset="0"/>
                  </a:rPr>
                  <a:t>Contoh, untuk menghitung </a:t>
                </a:r>
                <a:r>
                  <a:rPr lang="en-ID" dirty="0">
                    <a:latin typeface="Times New Roman" panose="02020603050405020304" pitchFamily="18" charset="0"/>
                    <a:cs typeface="Times New Roman" panose="02020603050405020304" pitchFamily="18" charset="0"/>
                  </a:rPr>
                  <a:t>:</a:t>
                </a:r>
              </a:p>
              <a:p>
                <a:pPr marL="0" indent="0">
                  <a:buFont typeface="Wingdings 2" panose="05020102010507070707" pitchFamily="18" charset="2"/>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cs typeface="Times New Roman" panose="02020603050405020304" pitchFamily="18" charset="0"/>
                        </a:rPr>
                        <m:t>4+5</m:t>
                      </m:r>
                      <m:r>
                        <a:rPr lang="en-US" i="1" smtClean="0">
                          <a:latin typeface="Cambria Math" panose="02040503050406030204" pitchFamily="18" charset="0"/>
                          <a:ea typeface="Cambria Math" panose="02040503050406030204" pitchFamily="18" charset="0"/>
                          <a:cs typeface="Times New Roman" panose="02020603050405020304" pitchFamily="18" charset="0"/>
                        </a:rPr>
                        <m:t>×6÷2−12÷4×2−1</m:t>
                      </m:r>
                    </m:oMath>
                  </m:oMathPara>
                </a14:m>
                <a:endParaRPr lang="en-US">
                  <a:latin typeface="Times New Roman" panose="02020603050405020304" pitchFamily="18" charset="0"/>
                  <a:ea typeface="Cambria Math" panose="02040503050406030204" pitchFamily="18" charset="0"/>
                  <a:cs typeface="Times New Roman" panose="02020603050405020304" pitchFamily="18" charset="0"/>
                </a:endParaRPr>
              </a:p>
              <a:p>
                <a:pPr marL="0" indent="0">
                  <a:buFont typeface="Wingdings 2" panose="05020102010507070707" pitchFamily="18" charset="2"/>
                  <a:buNone/>
                </a:pPr>
                <a:r>
                  <a:rPr lang="en-ID">
                    <a:latin typeface="Times New Roman" panose="02020603050405020304" pitchFamily="18" charset="0"/>
                    <a:cs typeface="Times New Roman" panose="02020603050405020304" pitchFamily="18" charset="0"/>
                  </a:rPr>
                  <a:t>Langkah pertama dari kiri ke kanan menghasilkan:</a:t>
                </a:r>
              </a:p>
              <a:p>
                <a:pPr marL="0" indent="0">
                  <a:buFont typeface="Wingdings 2" panose="05020102010507070707" pitchFamily="18" charset="2"/>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cs typeface="Times New Roman" panose="02020603050405020304" pitchFamily="18" charset="0"/>
                        </a:rPr>
                        <m:t>4+30</m:t>
                      </m:r>
                      <m:r>
                        <a:rPr lang="en-US" i="1" smtClean="0">
                          <a:latin typeface="Cambria Math" panose="02040503050406030204" pitchFamily="18" charset="0"/>
                          <a:ea typeface="Cambria Math" panose="02040503050406030204" pitchFamily="18" charset="0"/>
                          <a:cs typeface="Times New Roman" panose="02020603050405020304" pitchFamily="18" charset="0"/>
                        </a:rPr>
                        <m:t>÷2−3×2−1</m:t>
                      </m:r>
                    </m:oMath>
                  </m:oMathPara>
                </a14:m>
                <a:endParaRPr lang="en-US">
                  <a:latin typeface="Times New Roman" panose="02020603050405020304" pitchFamily="18" charset="0"/>
                  <a:ea typeface="Cambria Math" panose="02040503050406030204" pitchFamily="18" charset="0"/>
                  <a:cs typeface="Times New Roman" panose="02020603050405020304" pitchFamily="18" charset="0"/>
                </a:endParaRPr>
              </a:p>
              <a:p>
                <a:pPr marL="0" indent="0">
                  <a:buFont typeface="Wingdings 2" panose="05020102010507070707" pitchFamily="18" charset="2"/>
                  <a:buNone/>
                </a:pPr>
                <a:r>
                  <a:rPr lang="en-ID">
                    <a:latin typeface="Times New Roman" panose="02020603050405020304" pitchFamily="18" charset="0"/>
                    <a:cs typeface="Times New Roman" panose="02020603050405020304" pitchFamily="18" charset="0"/>
                  </a:rPr>
                  <a:t>Langkah kedua dari kiri ke kanan menghasilkan:</a:t>
                </a:r>
              </a:p>
              <a:p>
                <a:pPr marL="0" indent="0">
                  <a:buFont typeface="Wingdings 2" panose="05020102010507070707" pitchFamily="18" charset="2"/>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cs typeface="Times New Roman" panose="02020603050405020304" pitchFamily="18" charset="0"/>
                        </a:rPr>
                        <m:t>4+15−6−1</m:t>
                      </m:r>
                    </m:oMath>
                  </m:oMathPara>
                </a14:m>
                <a:endParaRPr lang="en-US">
                  <a:latin typeface="Times New Roman" panose="02020603050405020304" pitchFamily="18" charset="0"/>
                  <a:cs typeface="Times New Roman" panose="02020603050405020304" pitchFamily="18" charset="0"/>
                </a:endParaRPr>
              </a:p>
              <a:p>
                <a:pPr marL="0" indent="0">
                  <a:buFont typeface="Wingdings 2" panose="05020102010507070707" pitchFamily="18" charset="2"/>
                  <a:buNone/>
                </a:pPr>
                <a:r>
                  <a:rPr lang="en-ID">
                    <a:latin typeface="Times New Roman" panose="02020603050405020304" pitchFamily="18" charset="0"/>
                    <a:cs typeface="Times New Roman" panose="02020603050405020304" pitchFamily="18" charset="0"/>
                  </a:rPr>
                  <a:t>dan langkah terakhir adalah </a:t>
                </a:r>
              </a:p>
              <a:p>
                <a:pPr marL="0" indent="0">
                  <a:buFont typeface="Wingdings 2" panose="05020102010507070707" pitchFamily="18" charset="2"/>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cs typeface="Times New Roman" panose="02020603050405020304" pitchFamily="18" charset="0"/>
                        </a:rPr>
                        <m:t>19−7=12</m:t>
                      </m:r>
                    </m:oMath>
                  </m:oMathPara>
                </a14:m>
                <a:endParaRPr lang="en-US"/>
              </a:p>
              <a:p>
                <a:pPr marL="0" indent="0">
                  <a:buFont typeface="Wingdings 2" panose="05020102010507070707" pitchFamily="18" charset="2"/>
                  <a:buNone/>
                </a:pPr>
                <a:r>
                  <a:rPr lang="en-US"/>
                  <a:t>Jika perhitungan memuat tanda kurung, maka operasi dalam tanda kurung dikerjakan terlebih dahulu, sebagai contoh:</a:t>
                </a:r>
              </a:p>
              <a:p>
                <a:pPr marL="0" indent="0">
                  <a:buFont typeface="Wingdings 2" panose="05020102010507070707" pitchFamily="18" charset="2"/>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14−3</m:t>
                          </m:r>
                        </m:e>
                      </m:d>
                      <m:r>
                        <a:rPr lang="en-US" b="0" i="1" smtClean="0">
                          <a:latin typeface="Cambria Math" panose="02040503050406030204" pitchFamily="18" charset="0"/>
                          <a:ea typeface="Cambria Math" panose="02040503050406030204" pitchFamily="18" charset="0"/>
                        </a:rPr>
                        <m:t>×4=11×4=44</m:t>
                      </m:r>
                    </m:oMath>
                  </m:oMathPara>
                </a14:m>
                <a:endParaRPr lang="en-US"/>
              </a:p>
              <a:p>
                <a:pPr marL="0" indent="0">
                  <a:buFont typeface="Wingdings 2" panose="05020102010507070707" pitchFamily="18" charset="2"/>
                  <a:buNone/>
                </a:pPr>
                <a:endParaRPr lang="en-US"/>
              </a:p>
              <a:p>
                <a:pPr marL="0" indent="0">
                  <a:buFont typeface="Wingdings 2" panose="05020102010507070707" pitchFamily="18" charset="2"/>
                  <a:buNone/>
                </a:pPr>
                <a:r>
                  <a:rPr lang="en-US"/>
                  <a:t>Jadi, berapakah hasil dari</a:t>
                </a:r>
              </a:p>
              <a:p>
                <a:pPr marL="0" indent="0">
                  <a:buFont typeface="Wingdings 2" panose="05020102010507070707" pitchFamily="18" charset="2"/>
                  <a:buNone/>
                </a:pPr>
                <a14:m>
                  <m:oMath xmlns:m="http://schemas.openxmlformats.org/officeDocument/2006/math">
                    <m:r>
                      <a:rPr lang="en-US" b="0" i="1" smtClean="0">
                        <a:latin typeface="Cambria Math" panose="02040503050406030204" pitchFamily="18" charset="0"/>
                      </a:rPr>
                      <m:t>34+10</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2−3</m:t>
                        </m:r>
                      </m:e>
                    </m:d>
                    <m:r>
                      <a:rPr lang="en-US" b="0" i="1" smtClean="0">
                        <a:latin typeface="Cambria Math" panose="02040503050406030204" pitchFamily="18" charset="0"/>
                        <a:ea typeface="Cambria Math" panose="02040503050406030204" pitchFamily="18" charset="0"/>
                      </a:rPr>
                      <m:t>×5=</m:t>
                    </m:r>
                  </m:oMath>
                </a14:m>
                <a:r>
                  <a:rPr lang="en-US"/>
                  <a:t> ………………….</a:t>
                </a:r>
                <a:endParaRPr lang="id-ID"/>
              </a:p>
            </p:txBody>
          </p:sp>
        </mc:Choice>
        <mc:Fallback>
          <p:sp>
            <p:nvSpPr>
              <p:cNvPr id="2" name="Content Placeholder 2">
                <a:extLst>
                  <a:ext uri="{FF2B5EF4-FFF2-40B4-BE49-F238E27FC236}">
                    <a16:creationId xmlns:a16="http://schemas.microsoft.com/office/drawing/2014/main" id="{0C469979-75A8-411B-B48F-DEFBD6BAB125}"/>
                  </a:ext>
                </a:extLst>
              </p:cNvPr>
              <p:cNvSpPr txBox="1">
                <a:spLocks noRot="1" noChangeAspect="1" noMove="1" noResize="1" noEditPoints="1" noAdjustHandles="1" noChangeArrowheads="1" noChangeShapeType="1" noTextEdit="1"/>
              </p:cNvSpPr>
              <p:nvPr/>
            </p:nvSpPr>
            <p:spPr>
              <a:xfrm>
                <a:off x="581192" y="748146"/>
                <a:ext cx="11029615" cy="5110654"/>
              </a:xfrm>
              <a:prstGeom prst="rect">
                <a:avLst/>
              </a:prstGeom>
              <a:blipFill>
                <a:blip r:embed="rId2"/>
                <a:stretch>
                  <a:fillRect l="-442" t="-716"/>
                </a:stretch>
              </a:blipFill>
            </p:spPr>
            <p:txBody>
              <a:bodyPr/>
              <a:lstStyle/>
              <a:p>
                <a:r>
                  <a:rPr lang="id-ID">
                    <a:noFill/>
                  </a:rPr>
                  <a:t> </a:t>
                </a:r>
              </a:p>
            </p:txBody>
          </p:sp>
        </mc:Fallback>
      </mc:AlternateContent>
      <p:pic>
        <p:nvPicPr>
          <p:cNvPr id="3" name="Picture 2">
            <a:extLst>
              <a:ext uri="{FF2B5EF4-FFF2-40B4-BE49-F238E27FC236}">
                <a16:creationId xmlns:a16="http://schemas.microsoft.com/office/drawing/2014/main" id="{947A8906-1F3B-459B-AFCA-688F20E3A3E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2041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 calcmode="lin" valueType="num">
                                      <p:cBhvr additive="base">
                                        <p:cTn id="4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
                                            <p:txEl>
                                              <p:pRg st="9" end="9"/>
                                            </p:txEl>
                                          </p:spTgt>
                                        </p:tgtEl>
                                        <p:attrNameLst>
                                          <p:attrName>style.visibility</p:attrName>
                                        </p:attrNameLst>
                                      </p:cBhvr>
                                      <p:to>
                                        <p:strVal val="visible"/>
                                      </p:to>
                                    </p:set>
                                    <p:anim calcmode="lin" valueType="num">
                                      <p:cBhvr additive="base">
                                        <p:cTn id="5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
                                            <p:txEl>
                                              <p:pRg st="11" end="11"/>
                                            </p:txEl>
                                          </p:spTgt>
                                        </p:tgtEl>
                                        <p:attrNameLst>
                                          <p:attrName>style.visibility</p:attrName>
                                        </p:attrNameLst>
                                      </p:cBhvr>
                                      <p:to>
                                        <p:strVal val="visible"/>
                                      </p:to>
                                    </p:set>
                                    <p:animEffect transition="in" filter="fade">
                                      <p:cBhvr>
                                        <p:cTn id="59" dur="500"/>
                                        <p:tgtEl>
                                          <p:spTgt spid="2">
                                            <p:txEl>
                                              <p:pRg st="11" end="1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fade">
                                      <p:cBhvr>
                                        <p:cTn id="6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D497E-34E2-4EE0-B4BC-6B7D6AC98E1E}"/>
              </a:ext>
            </a:extLst>
          </p:cNvPr>
          <p:cNvSpPr>
            <a:spLocks noGrp="1"/>
          </p:cNvSpPr>
          <p:nvPr>
            <p:ph type="title"/>
          </p:nvPr>
        </p:nvSpPr>
        <p:spPr>
          <a:xfrm>
            <a:off x="838200" y="800592"/>
            <a:ext cx="10515600" cy="689952"/>
          </a:xfrm>
        </p:spPr>
        <p:txBody>
          <a:bodyPr>
            <a:normAutofit/>
          </a:bodyPr>
          <a:lstStyle/>
          <a:p>
            <a:r>
              <a:rPr lang="en-US" sz="3200" b="1" dirty="0"/>
              <a:t>Tanda </a:t>
            </a:r>
            <a:r>
              <a:rPr lang="en-US" sz="3200" b="1" dirty="0" err="1"/>
              <a:t>Kurung</a:t>
            </a:r>
            <a:r>
              <a:rPr lang="en-US" sz="3200" b="1" dirty="0"/>
              <a:t> dan </a:t>
            </a:r>
            <a:r>
              <a:rPr lang="en-US" sz="3200" b="1" dirty="0" err="1"/>
              <a:t>Aturan</a:t>
            </a:r>
            <a:r>
              <a:rPr lang="en-US" sz="3200" b="1" dirty="0"/>
              <a:t> </a:t>
            </a:r>
            <a:r>
              <a:rPr lang="en-US" sz="3200" b="1" dirty="0" err="1"/>
              <a:t>Prioritas</a:t>
            </a:r>
            <a:endParaRPr lang="en-ID" sz="32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F8DDD1-E049-4B3B-A95F-45E70DF3D6EA}"/>
                  </a:ext>
                </a:extLst>
              </p:cNvPr>
              <p:cNvSpPr>
                <a:spLocks noGrp="1"/>
              </p:cNvSpPr>
              <p:nvPr>
                <p:ph idx="1"/>
              </p:nvPr>
            </p:nvSpPr>
            <p:spPr>
              <a:xfrm>
                <a:off x="824453" y="1420204"/>
                <a:ext cx="10515600" cy="5437796"/>
              </a:xfrm>
            </p:spPr>
            <p:txBody>
              <a:bodyPr>
                <a:normAutofit/>
              </a:bodyPr>
              <a:lstStyle/>
              <a:p>
                <a:pPr marL="0" indent="0">
                  <a:buNone/>
                </a:pPr>
                <a:r>
                  <a:rPr lang="en-ID" sz="1600" dirty="0">
                    <a:latin typeface="Times New Roman" panose="02020603050405020304" pitchFamily="18" charset="0"/>
                    <a:cs typeface="Times New Roman" panose="02020603050405020304" pitchFamily="18" charset="0"/>
                  </a:rPr>
                  <a:t>Catatan :</a:t>
                </a:r>
              </a:p>
              <a:p>
                <a:pPr marL="0" indent="0">
                  <a:buNone/>
                </a:pPr>
                <a:r>
                  <a:rPr lang="en-ID" sz="1600" dirty="0">
                    <a:latin typeface="Times New Roman" panose="02020603050405020304" pitchFamily="18" charset="0"/>
                    <a:cs typeface="Times New Roman" panose="02020603050405020304" pitchFamily="18" charset="0"/>
                  </a:rPr>
                  <a:t>Ketika </a:t>
                </a:r>
                <a:r>
                  <a:rPr lang="en-ID" sz="1600" dirty="0" err="1">
                    <a:latin typeface="Times New Roman" panose="02020603050405020304" pitchFamily="18" charset="0"/>
                    <a:cs typeface="Times New Roman" panose="02020603050405020304" pitchFamily="18" charset="0"/>
                  </a:rPr>
                  <a:t>tanda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kurung</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digunakan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tanda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perkalian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dapat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dihilangkan</a:t>
                </a:r>
                <a:r>
                  <a:rPr lang="en-ID" sz="1600" dirty="0">
                    <a:latin typeface="Times New Roman" panose="02020603050405020304" pitchFamily="18" charset="0"/>
                    <a:cs typeface="Times New Roman" panose="02020603050405020304" pitchFamily="18" charset="0"/>
                  </a:rPr>
                  <a:t> dan </a:t>
                </a:r>
                <a:r>
                  <a:rPr lang="en-ID" sz="1600" dirty="0" err="1">
                    <a:latin typeface="Times New Roman" panose="02020603050405020304" pitchFamily="18" charset="0"/>
                    <a:cs typeface="Times New Roman" panose="02020603050405020304" pitchFamily="18" charset="0"/>
                  </a:rPr>
                  <a:t>tanda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pembagian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dapat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diganti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dengan</a:t>
                </a:r>
                <a:r>
                  <a:rPr lang="en-ID" sz="1600" dirty="0">
                    <a:latin typeface="Times New Roman" panose="02020603050405020304" pitchFamily="18" charset="0"/>
                    <a:cs typeface="Times New Roman" panose="02020603050405020304" pitchFamily="18" charset="0"/>
                  </a:rPr>
                  <a:t> garis, </a:t>
                </a:r>
                <a:r>
                  <a:rPr lang="en-ID" sz="1600" dirty="0" err="1">
                    <a:latin typeface="Times New Roman" panose="02020603050405020304" pitchFamily="18" charset="0"/>
                    <a:cs typeface="Times New Roman" panose="02020603050405020304" pitchFamily="18" charset="0"/>
                  </a:rPr>
                  <a:t>sehingga</a:t>
                </a:r>
                <a:r>
                  <a:rPr lang="en-ID" sz="1600"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r>
                      <a:rPr lang="en-US" sz="1600" b="0" i="1" smtClean="0">
                        <a:latin typeface="Cambria Math" panose="02040503050406030204" pitchFamily="18" charset="0"/>
                        <a:cs typeface="Times New Roman" panose="02020603050405020304" pitchFamily="18" charset="0"/>
                      </a:rPr>
                      <m:t>5</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×(6−4)</m:t>
                    </m:r>
                  </m:oMath>
                </a14:m>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menjadi</a:t>
                </a:r>
                <a:r>
                  <a:rPr lang="en-ID"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cs typeface="Times New Roman" panose="02020603050405020304" pitchFamily="18" charset="0"/>
                      </a:rPr>
                      <m:t>5(6−4)</m:t>
                    </m:r>
                  </m:oMath>
                </a14:m>
                <a:r>
                  <a:rPr lang="en-ID" sz="1600" dirty="0">
                    <a:latin typeface="Times New Roman" panose="02020603050405020304" pitchFamily="18" charset="0"/>
                    <a:cs typeface="Times New Roman" panose="02020603050405020304" pitchFamily="18" charset="0"/>
                  </a:rPr>
                  <a:t>  dan</a:t>
                </a:r>
              </a:p>
              <a:p>
                <a:pPr marL="0" indent="0">
                  <a:buNone/>
                </a:pPr>
                <a14:m>
                  <m:oMath xmlns:m="http://schemas.openxmlformats.org/officeDocument/2006/math">
                    <m:r>
                      <a:rPr lang="en-US" sz="1600" b="0" i="1" smtClean="0">
                        <a:latin typeface="Cambria Math" panose="02040503050406030204" pitchFamily="18" charset="0"/>
                        <a:cs typeface="Times New Roman" panose="02020603050405020304" pitchFamily="18" charset="0"/>
                      </a:rPr>
                      <m:t>(25−10)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÷5</m:t>
                    </m:r>
                  </m:oMath>
                </a14:m>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menjadi</a:t>
                </a:r>
                <a:r>
                  <a:rPr lang="en-ID"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cs typeface="Times New Roman" panose="02020603050405020304" pitchFamily="18" charset="0"/>
                      </a:rPr>
                      <m:t>(25−10)/5</m:t>
                    </m:r>
                  </m:oMath>
                </a14:m>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atau</a:t>
                </a:r>
                <a:r>
                  <a:rPr lang="en-ID" sz="16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D"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25−10</m:t>
                        </m:r>
                      </m:num>
                      <m:den>
                        <m:r>
                          <a:rPr lang="en-US" sz="1600" b="0" i="1" smtClean="0">
                            <a:latin typeface="Cambria Math" panose="02040503050406030204" pitchFamily="18" charset="0"/>
                            <a:cs typeface="Times New Roman" panose="02020603050405020304" pitchFamily="18" charset="0"/>
                          </a:rPr>
                          <m:t>5</m:t>
                        </m:r>
                      </m:den>
                    </m:f>
                  </m:oMath>
                </a14:m>
                <a:endParaRPr lang="en-ID" sz="1600" dirty="0">
                  <a:latin typeface="Times New Roman" panose="02020603050405020304" pitchFamily="18" charset="0"/>
                  <a:cs typeface="Times New Roman" panose="02020603050405020304" pitchFamily="18" charset="0"/>
                </a:endParaRPr>
              </a:p>
              <a:p>
                <a:pPr marL="0" indent="0">
                  <a:buNone/>
                </a:pPr>
                <a:endParaRPr lang="en-ID" sz="1600" dirty="0">
                  <a:latin typeface="Times New Roman" panose="02020603050405020304" pitchFamily="18" charset="0"/>
                  <a:cs typeface="Times New Roman" panose="02020603050405020304" pitchFamily="18" charset="0"/>
                </a:endParaRPr>
              </a:p>
              <a:p>
                <a:pPr marL="0" indent="0">
                  <a:buNone/>
                </a:pPr>
                <a:r>
                  <a:rPr lang="en-ID" sz="1600" dirty="0">
                    <a:latin typeface="Times New Roman" panose="02020603050405020304" pitchFamily="18" charset="0"/>
                    <a:cs typeface="Times New Roman" panose="02020603050405020304" pitchFamily="18" charset="0"/>
                  </a:rPr>
                  <a:t>Ketika </a:t>
                </a:r>
                <a:r>
                  <a:rPr lang="en-ID" sz="1600" dirty="0" err="1">
                    <a:latin typeface="Times New Roman" panose="02020603050405020304" pitchFamily="18" charset="0"/>
                    <a:cs typeface="Times New Roman" panose="02020603050405020304" pitchFamily="18" charset="0"/>
                  </a:rPr>
                  <a:t>mengoperasikan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ekspresi</a:t>
                </a:r>
                <a:r>
                  <a:rPr lang="en-ID" sz="1600" dirty="0">
                    <a:latin typeface="Times New Roman" panose="02020603050405020304" pitchFamily="18" charset="0"/>
                    <a:cs typeface="Times New Roman" panose="02020603050405020304" pitchFamily="18" charset="0"/>
                  </a:rPr>
                  <a:t> yang </a:t>
                </a:r>
                <a:r>
                  <a:rPr lang="en-ID" sz="1600" dirty="0" err="1">
                    <a:latin typeface="Times New Roman" panose="02020603050405020304" pitchFamily="18" charset="0"/>
                    <a:cs typeface="Times New Roman" panose="02020603050405020304" pitchFamily="18" charset="0"/>
                  </a:rPr>
                  <a:t>mengandung</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tanda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kurung</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bersarang</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tanda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kurung</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terdalam</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dioperasikan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terlebih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dahulu</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Contoh</a:t>
                </a:r>
                <a:r>
                  <a:rPr lang="en-ID" sz="1600" dirty="0">
                    <a:latin typeface="Times New Roman" panose="02020603050405020304" pitchFamily="18" charset="0"/>
                    <a:cs typeface="Times New Roman" panose="02020603050405020304" pitchFamily="18" charset="0"/>
                  </a:rPr>
                  <a:t> :</a:t>
                </a: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3</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4−2</m:t>
                          </m:r>
                          <m:d>
                            <m:dPr>
                              <m:begChr m:val="["/>
                              <m:endChr m:val="]"/>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5−1</m:t>
                              </m:r>
                            </m:e>
                          </m:d>
                        </m:e>
                      </m:d>
                      <m:r>
                        <a:rPr lang="en-US" sz="1600" b="0" i="1" smtClean="0">
                          <a:latin typeface="Cambria Math" panose="02040503050406030204" pitchFamily="18" charset="0"/>
                          <a:cs typeface="Times New Roman" panose="02020603050405020304" pitchFamily="18" charset="0"/>
                        </a:rPr>
                        <m:t>=3</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4−2</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×4</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=3</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4−8</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=3</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−4</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=−12</m:t>
                      </m:r>
                    </m:oMath>
                  </m:oMathPara>
                </a14:m>
                <a:endParaRPr lang="en-ID" sz="1600" dirty="0">
                  <a:latin typeface="Times New Roman" panose="02020603050405020304" pitchFamily="18" charset="0"/>
                  <a:cs typeface="Times New Roman" panose="02020603050405020304" pitchFamily="18" charset="0"/>
                </a:endParaRPr>
              </a:p>
              <a:p>
                <a:pPr marL="0" indent="0">
                  <a:buNone/>
                </a:pPr>
                <a:endParaRPr lang="en-ID" sz="1600" dirty="0">
                  <a:latin typeface="Times New Roman" panose="02020603050405020304" pitchFamily="18" charset="0"/>
                  <a:cs typeface="Times New Roman" panose="02020603050405020304" pitchFamily="18" charset="0"/>
                </a:endParaRPr>
              </a:p>
              <a:p>
                <a:pPr marL="0" indent="0">
                  <a:buNone/>
                </a:pPr>
                <a:r>
                  <a:rPr lang="en-ID" sz="1600" dirty="0">
                    <a:latin typeface="Times New Roman" panose="02020603050405020304" pitchFamily="18" charset="0"/>
                    <a:cs typeface="Times New Roman" panose="02020603050405020304" pitchFamily="18" charset="0"/>
                  </a:rPr>
                  <a:t>Jadi, </a:t>
                </a:r>
                <a:r>
                  <a:rPr lang="en-ID" sz="1600" dirty="0" err="1">
                    <a:latin typeface="Times New Roman" panose="02020603050405020304" pitchFamily="18" charset="0"/>
                    <a:cs typeface="Times New Roman" panose="02020603050405020304" pitchFamily="18" charset="0"/>
                  </a:rPr>
                  <a:t>berapakah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hasil</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dari</a:t>
                </a:r>
                <a:r>
                  <a:rPr lang="en-ID" sz="1600"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r>
                      <a:rPr lang="en-US" sz="1600" b="0" i="1" smtClean="0">
                        <a:latin typeface="Cambria Math" panose="02040503050406030204" pitchFamily="18" charset="0"/>
                        <a:cs typeface="Times New Roman" panose="02020603050405020304" pitchFamily="18" charset="0"/>
                      </a:rPr>
                      <m:t>5−</m:t>
                    </m:r>
                    <m:d>
                      <m:dPr>
                        <m:begChr m:val="{"/>
                        <m:endChr m:val="}"/>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8+7</m:t>
                        </m:r>
                        <m:d>
                          <m:dPr>
                            <m:begChr m:val="["/>
                            <m:endChr m:val="]"/>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4−1</m:t>
                            </m:r>
                          </m:e>
                        </m:d>
                        <m:r>
                          <a:rPr lang="en-US" sz="1600" b="0" i="1" smtClean="0">
                            <a:latin typeface="Cambria Math" panose="02040503050406030204" pitchFamily="18" charset="0"/>
                            <a:cs typeface="Times New Roman" panose="02020603050405020304" pitchFamily="18" charset="0"/>
                          </a:rPr>
                          <m:t>−</m:t>
                        </m:r>
                        <m:f>
                          <m:fPr>
                            <m:type m:val="lin"/>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9</m:t>
                            </m:r>
                          </m:num>
                          <m:den>
                            <m:r>
                              <a:rPr lang="en-US" sz="1600" b="0" i="1" smtClean="0">
                                <a:latin typeface="Cambria Math" panose="02040503050406030204" pitchFamily="18" charset="0"/>
                                <a:cs typeface="Times New Roman" panose="02020603050405020304" pitchFamily="18" charset="0"/>
                              </a:rPr>
                              <m:t>3</m:t>
                            </m:r>
                          </m:den>
                        </m:f>
                      </m:e>
                    </m:d>
                    <m:r>
                      <a:rPr lang="en-US" sz="1600" b="0" i="1" smtClean="0">
                        <a:latin typeface="Cambria Math" panose="02040503050406030204" pitchFamily="18" charset="0"/>
                        <a:cs typeface="Times New Roman" panose="02020603050405020304" pitchFamily="18" charset="0"/>
                      </a:rPr>
                      <m:t>=</m:t>
                    </m:r>
                  </m:oMath>
                </a14:m>
                <a:r>
                  <a:rPr lang="en-ID" sz="1600" dirty="0">
                    <a:latin typeface="Times New Roman" panose="02020603050405020304" pitchFamily="18" charset="0"/>
                    <a:cs typeface="Times New Roman" panose="02020603050405020304" pitchFamily="18" charset="0"/>
                  </a:rPr>
                  <a:t> …………………..</a:t>
                </a:r>
              </a:p>
            </p:txBody>
          </p:sp>
        </mc:Choice>
        <mc:Fallback xmlns="">
          <p:sp>
            <p:nvSpPr>
              <p:cNvPr id="3" name="Content Placeholder 2">
                <a:extLst>
                  <a:ext uri="{FF2B5EF4-FFF2-40B4-BE49-F238E27FC236}">
                    <a16:creationId xmlns:a16="http://schemas.microsoft.com/office/drawing/2014/main" id="{A3F8DDD1-E049-4B3B-A95F-45E70DF3D6EA}"/>
                  </a:ext>
                </a:extLst>
              </p:cNvPr>
              <p:cNvSpPr>
                <a:spLocks noGrp="1" noRot="1" noChangeAspect="1" noMove="1" noResize="1" noEditPoints="1" noAdjustHandles="1" noChangeArrowheads="1" noChangeShapeType="1" noTextEdit="1"/>
              </p:cNvSpPr>
              <p:nvPr>
                <p:ph idx="1"/>
              </p:nvPr>
            </p:nvSpPr>
            <p:spPr>
              <a:xfrm>
                <a:off x="824453" y="1420204"/>
                <a:ext cx="10515600" cy="5437796"/>
              </a:xfrm>
              <a:blipFill>
                <a:blip r:embed="rId2"/>
                <a:stretch>
                  <a:fillRect l="-290" r="-290"/>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E29A3F92-7909-4B62-B9D7-DE9EB0E7A87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17225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D497E-34E2-4EE0-B4BC-6B7D6AC98E1E}"/>
              </a:ext>
            </a:extLst>
          </p:cNvPr>
          <p:cNvSpPr>
            <a:spLocks noGrp="1"/>
          </p:cNvSpPr>
          <p:nvPr>
            <p:ph type="title"/>
          </p:nvPr>
        </p:nvSpPr>
        <p:spPr>
          <a:xfrm>
            <a:off x="838200" y="727685"/>
            <a:ext cx="10515600" cy="689952"/>
          </a:xfrm>
        </p:spPr>
        <p:txBody>
          <a:bodyPr>
            <a:normAutofit/>
          </a:bodyPr>
          <a:lstStyle/>
          <a:p>
            <a:r>
              <a:rPr lang="en-US" sz="3000" b="1" dirty="0"/>
              <a:t>Hukum Dasar </a:t>
            </a:r>
            <a:r>
              <a:rPr lang="en-US" sz="3000" b="1" dirty="0" err="1"/>
              <a:t>Aritmatika</a:t>
            </a:r>
            <a:endParaRPr lang="en-ID" sz="30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F8DDD1-E049-4B3B-A95F-45E70DF3D6EA}"/>
                  </a:ext>
                </a:extLst>
              </p:cNvPr>
              <p:cNvSpPr>
                <a:spLocks noGrp="1"/>
              </p:cNvSpPr>
              <p:nvPr>
                <p:ph idx="1"/>
              </p:nvPr>
            </p:nvSpPr>
            <p:spPr>
              <a:xfrm>
                <a:off x="838200" y="1934309"/>
                <a:ext cx="10515600" cy="3851030"/>
              </a:xfrm>
            </p:spPr>
            <p:txBody>
              <a:bodyPr>
                <a:normAutofit/>
              </a:bodyPr>
              <a:lstStyle/>
              <a:p>
                <a:pPr marL="342900" indent="-342900">
                  <a:buAutoNum type="arabicPeriod"/>
                </a:pPr>
                <a:r>
                  <a:rPr lang="en-US" sz="1600" b="1" dirty="0" err="1">
                    <a:latin typeface="Times New Roman" panose="02020603050405020304" pitchFamily="18" charset="0"/>
                    <a:cs typeface="Times New Roman" panose="02020603050405020304" pitchFamily="18" charset="0"/>
                  </a:rPr>
                  <a:t>Komutatif</a:t>
                </a:r>
                <a:endParaRPr lang="en-US" sz="1600" b="1"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Dua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bilangan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bulat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dapat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dijumlahkan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atau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dikalikan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dalam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kedua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urutan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tanpa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mempengaruhi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hasilnya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Contoh</a:t>
                </a:r>
                <a:r>
                  <a:rPr lang="en-US" sz="1600"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r>
                      <a:rPr lang="en-US" sz="1600" b="0" i="1" smtClean="0">
                        <a:latin typeface="Cambria Math" panose="02040503050406030204" pitchFamily="18" charset="0"/>
                        <a:cs typeface="Times New Roman" panose="02020603050405020304" pitchFamily="18" charset="0"/>
                      </a:rPr>
                      <m:t>5+8=8+5=13</m:t>
                    </m:r>
                  </m:oMath>
                </a14:m>
                <a:r>
                  <a:rPr lang="en-ID" sz="1600" dirty="0">
                    <a:latin typeface="Times New Roman" panose="02020603050405020304" pitchFamily="18" charset="0"/>
                    <a:cs typeface="Times New Roman" panose="02020603050405020304" pitchFamily="18" charset="0"/>
                  </a:rPr>
                  <a:t>   dan   </a:t>
                </a:r>
                <a14:m>
                  <m:oMath xmlns:m="http://schemas.openxmlformats.org/officeDocument/2006/math">
                    <m:r>
                      <a:rPr lang="en-US" sz="1600" b="0" i="1" smtClean="0">
                        <a:latin typeface="Cambria Math" panose="02040503050406030204" pitchFamily="18" charset="0"/>
                        <a:cs typeface="Times New Roman" panose="02020603050405020304" pitchFamily="18" charset="0"/>
                      </a:rPr>
                      <m:t>5</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×8=8×5=40</m:t>
                    </m:r>
                  </m:oMath>
                </a14:m>
                <a:endParaRPr lang="en-ID" sz="1600" dirty="0">
                  <a:latin typeface="Times New Roman" panose="02020603050405020304" pitchFamily="18" charset="0"/>
                  <a:cs typeface="Times New Roman" panose="02020603050405020304" pitchFamily="18" charset="0"/>
                </a:endParaRPr>
              </a:p>
              <a:p>
                <a:pPr marL="0" indent="0">
                  <a:buNone/>
                </a:pPr>
                <a:r>
                  <a:rPr lang="en-ID" sz="1600" b="1" i="1" dirty="0" err="1">
                    <a:latin typeface="Times New Roman" panose="02020603050405020304" pitchFamily="18" charset="0"/>
                    <a:cs typeface="Times New Roman" panose="02020603050405020304" pitchFamily="18" charset="0"/>
                  </a:rPr>
                  <a:t>Dapat</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dikatakan</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bahwa</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penjumlahan</a:t>
                </a:r>
                <a:r>
                  <a:rPr lang="en-ID" sz="1600" b="1" i="1" dirty="0">
                    <a:latin typeface="Times New Roman" panose="02020603050405020304" pitchFamily="18" charset="0"/>
                    <a:cs typeface="Times New Roman" panose="02020603050405020304" pitchFamily="18" charset="0"/>
                  </a:rPr>
                  <a:t> dan </a:t>
                </a:r>
                <a:r>
                  <a:rPr lang="en-ID" sz="1600" b="1" i="1" dirty="0" err="1">
                    <a:latin typeface="Times New Roman" panose="02020603050405020304" pitchFamily="18" charset="0"/>
                    <a:cs typeface="Times New Roman" panose="02020603050405020304" pitchFamily="18" charset="0"/>
                  </a:rPr>
                  <a:t>perkalian</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adalah</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operasi</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komutatif</a:t>
                </a:r>
                <a:endParaRPr lang="en-ID" sz="1600" b="1" i="1" dirty="0">
                  <a:latin typeface="Times New Roman" panose="02020603050405020304" pitchFamily="18" charset="0"/>
                  <a:cs typeface="Times New Roman" panose="02020603050405020304" pitchFamily="18" charset="0"/>
                </a:endParaRPr>
              </a:p>
              <a:p>
                <a:pPr marL="0" indent="0">
                  <a:buNone/>
                </a:pPr>
                <a:r>
                  <a:rPr lang="en-ID" sz="1600" dirty="0" err="1">
                    <a:latin typeface="Times New Roman" panose="02020603050405020304" pitchFamily="18" charset="0"/>
                    <a:cs typeface="Times New Roman" panose="02020603050405020304" pitchFamily="18" charset="0"/>
                  </a:rPr>
                  <a:t>Urutan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dalam</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dua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bilangan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bulat</a:t>
                </a:r>
                <a:r>
                  <a:rPr lang="en-ID" sz="1600" dirty="0">
                    <a:latin typeface="Times New Roman" panose="02020603050405020304" pitchFamily="18" charset="0"/>
                    <a:cs typeface="Times New Roman" panose="02020603050405020304" pitchFamily="18" charset="0"/>
                  </a:rPr>
                  <a:t> yang </a:t>
                </a:r>
                <a:r>
                  <a:rPr lang="en-ID" sz="1600" dirty="0" err="1">
                    <a:latin typeface="Times New Roman" panose="02020603050405020304" pitchFamily="18" charset="0"/>
                    <a:cs typeface="Times New Roman" panose="02020603050405020304" pitchFamily="18" charset="0"/>
                  </a:rPr>
                  <a:t>dikurangkan</a:t>
                </a:r>
                <a:r>
                  <a:rPr lang="en-ID" sz="1600" dirty="0">
                    <a:latin typeface="Times New Roman" panose="02020603050405020304" pitchFamily="18" charset="0"/>
                    <a:cs typeface="Times New Roman" panose="02020603050405020304" pitchFamily="18" charset="0"/>
                  </a:rPr>
                  <a:t> dan </a:t>
                </a:r>
                <a:r>
                  <a:rPr lang="en-ID" sz="1600" dirty="0" err="1">
                    <a:latin typeface="Times New Roman" panose="02020603050405020304" pitchFamily="18" charset="0"/>
                    <a:cs typeface="Times New Roman" panose="02020603050405020304" pitchFamily="18" charset="0"/>
                  </a:rPr>
                  <a:t>dibagi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mempengaruhi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hasilnya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Contoh</a:t>
                </a:r>
                <a:r>
                  <a:rPr lang="en-ID" sz="1600"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r>
                      <a:rPr lang="en-US" sz="1600" b="0" i="1" smtClean="0">
                        <a:latin typeface="Cambria Math" panose="02040503050406030204" pitchFamily="18" charset="0"/>
                        <a:cs typeface="Times New Roman" panose="02020603050405020304" pitchFamily="18" charset="0"/>
                      </a:rPr>
                      <m:t>4−2</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≠2−4</m:t>
                    </m:r>
                  </m:oMath>
                </a14:m>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karena</a:t>
                </a:r>
                <a:r>
                  <a:rPr lang="en-ID"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cs typeface="Times New Roman" panose="02020603050405020304" pitchFamily="18" charset="0"/>
                      </a:rPr>
                      <m:t>4−2=2</m:t>
                    </m:r>
                  </m:oMath>
                </a14:m>
                <a:r>
                  <a:rPr lang="en-ID" sz="1600" dirty="0">
                    <a:latin typeface="Times New Roman" panose="02020603050405020304" pitchFamily="18" charset="0"/>
                    <a:cs typeface="Times New Roman" panose="02020603050405020304" pitchFamily="18" charset="0"/>
                  </a:rPr>
                  <a:t>  dan  </a:t>
                </a:r>
                <a14:m>
                  <m:oMath xmlns:m="http://schemas.openxmlformats.org/officeDocument/2006/math">
                    <m:r>
                      <a:rPr lang="en-US" sz="1600" b="0" i="1" smtClean="0">
                        <a:latin typeface="Cambria Math" panose="02040503050406030204" pitchFamily="18" charset="0"/>
                        <a:cs typeface="Times New Roman" panose="02020603050405020304" pitchFamily="18" charset="0"/>
                      </a:rPr>
                      <m:t>2−4=−2</m:t>
                    </m:r>
                  </m:oMath>
                </a14:m>
                <a:endParaRPr lang="en-ID" sz="1600" dirty="0">
                  <a:latin typeface="Times New Roman" panose="02020603050405020304" pitchFamily="18" charset="0"/>
                  <a:cs typeface="Times New Roman" panose="02020603050405020304" pitchFamily="18" charset="0"/>
                </a:endParaRPr>
              </a:p>
              <a:p>
                <a:pPr marL="0" indent="0">
                  <a:buNone/>
                </a:pPr>
                <a:r>
                  <a:rPr lang="en-ID" sz="1600" dirty="0">
                    <a:latin typeface="Times New Roman" panose="02020603050405020304" pitchFamily="18" charset="0"/>
                    <a:cs typeface="Times New Roman" panose="02020603050405020304" pitchFamily="18" charset="0"/>
                  </a:rPr>
                  <a:t>Tanda </a:t>
                </a:r>
                <a14:m>
                  <m:oMath xmlns:m="http://schemas.openxmlformats.org/officeDocument/2006/math">
                    <m:r>
                      <a:rPr lang="en-ID" sz="16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artinya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tidak</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sama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dengan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Begitu</a:t>
                </a:r>
                <a:r>
                  <a:rPr lang="en-ID" sz="1600" dirty="0">
                    <a:latin typeface="Times New Roman" panose="02020603050405020304" pitchFamily="18" charset="0"/>
                    <a:cs typeface="Times New Roman" panose="02020603050405020304" pitchFamily="18" charset="0"/>
                  </a:rPr>
                  <a:t> juga </a:t>
                </a:r>
              </a:p>
              <a:p>
                <a:pPr marL="0" indent="0">
                  <a:buNone/>
                </a:pPr>
                <a14:m>
                  <m:oMath xmlns:m="http://schemas.openxmlformats.org/officeDocument/2006/math">
                    <m:r>
                      <a:rPr lang="en-US" sz="1600" b="0" i="1" smtClean="0">
                        <a:latin typeface="Cambria Math" panose="02040503050406030204" pitchFamily="18" charset="0"/>
                        <a:cs typeface="Times New Roman" panose="02020603050405020304" pitchFamily="18" charset="0"/>
                      </a:rPr>
                      <m:t>4</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÷2≠2÷4</m:t>
                    </m:r>
                  </m:oMath>
                </a14:m>
                <a:r>
                  <a:rPr lang="en-ID" sz="1600" dirty="0">
                    <a:latin typeface="Times New Roman" panose="02020603050405020304" pitchFamily="18" charset="0"/>
                    <a:cs typeface="Times New Roman" panose="02020603050405020304" pitchFamily="18" charset="0"/>
                  </a:rPr>
                  <a:t> </a:t>
                </a:r>
              </a:p>
              <a:p>
                <a:pPr marL="0" indent="0">
                  <a:buNone/>
                </a:pPr>
                <a:r>
                  <a:rPr lang="en-ID" sz="1600" b="1" i="1" dirty="0" err="1">
                    <a:latin typeface="Times New Roman" panose="02020603050405020304" pitchFamily="18" charset="0"/>
                    <a:cs typeface="Times New Roman" panose="02020603050405020304" pitchFamily="18" charset="0"/>
                  </a:rPr>
                  <a:t>Dapat</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dikatakan</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bahwa</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pengurangan</a:t>
                </a:r>
                <a:r>
                  <a:rPr lang="en-ID" sz="1600" b="1" i="1" dirty="0">
                    <a:latin typeface="Times New Roman" panose="02020603050405020304" pitchFamily="18" charset="0"/>
                    <a:cs typeface="Times New Roman" panose="02020603050405020304" pitchFamily="18" charset="0"/>
                  </a:rPr>
                  <a:t> dan </a:t>
                </a:r>
                <a:r>
                  <a:rPr lang="en-ID" sz="1600" b="1" i="1" dirty="0" err="1">
                    <a:latin typeface="Times New Roman" panose="02020603050405020304" pitchFamily="18" charset="0"/>
                    <a:cs typeface="Times New Roman" panose="02020603050405020304" pitchFamily="18" charset="0"/>
                  </a:rPr>
                  <a:t>pembagian</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bukan</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operasi</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komutatif</a:t>
                </a:r>
                <a:endParaRPr lang="en-ID" sz="1600" b="1" i="1" dirty="0">
                  <a:latin typeface="Times New Roman" panose="02020603050405020304" pitchFamily="18" charset="0"/>
                  <a:cs typeface="Times New Roman" panose="02020603050405020304" pitchFamily="18" charset="0"/>
                </a:endParaRPr>
              </a:p>
              <a:p>
                <a:pPr marL="0" indent="0">
                  <a:buNone/>
                </a:pPr>
                <a:endParaRPr lang="en-ID" sz="16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A3F8DDD1-E049-4B3B-A95F-45E70DF3D6EA}"/>
                  </a:ext>
                </a:extLst>
              </p:cNvPr>
              <p:cNvSpPr>
                <a:spLocks noGrp="1" noRot="1" noChangeAspect="1" noMove="1" noResize="1" noEditPoints="1" noAdjustHandles="1" noChangeArrowheads="1" noChangeShapeType="1" noTextEdit="1"/>
              </p:cNvSpPr>
              <p:nvPr>
                <p:ph idx="1"/>
              </p:nvPr>
            </p:nvSpPr>
            <p:spPr>
              <a:xfrm>
                <a:off x="838200" y="1934309"/>
                <a:ext cx="10515600" cy="3851030"/>
              </a:xfrm>
              <a:blipFill>
                <a:blip r:embed="rId2"/>
                <a:stretch>
                  <a:fillRect l="-348"/>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4FD185B9-E3AD-4457-B25C-3360EA7F636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94540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1000"/>
                                        <p:tgtEl>
                                          <p:spTgt spid="3">
                                            <p:txEl>
                                              <p:pRg st="7" end="7"/>
                                            </p:txEl>
                                          </p:spTgt>
                                        </p:tgtEl>
                                      </p:cBhvr>
                                    </p:animEffect>
                                    <p:anim calcmode="lin" valueType="num">
                                      <p:cBhvr>
                                        <p:cTn id="5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D497E-34E2-4EE0-B4BC-6B7D6AC98E1E}"/>
              </a:ext>
            </a:extLst>
          </p:cNvPr>
          <p:cNvSpPr>
            <a:spLocks noGrp="1"/>
          </p:cNvSpPr>
          <p:nvPr>
            <p:ph type="title"/>
          </p:nvPr>
        </p:nvSpPr>
        <p:spPr>
          <a:xfrm>
            <a:off x="838200" y="693805"/>
            <a:ext cx="10515600" cy="689952"/>
          </a:xfrm>
        </p:spPr>
        <p:txBody>
          <a:bodyPr>
            <a:normAutofit/>
          </a:bodyPr>
          <a:lstStyle/>
          <a:p>
            <a:r>
              <a:rPr lang="en-US" sz="3000" b="1" dirty="0"/>
              <a:t>Hukum Dasar </a:t>
            </a:r>
            <a:r>
              <a:rPr lang="en-US" sz="3000" b="1" dirty="0" err="1"/>
              <a:t>Aritmatika</a:t>
            </a:r>
            <a:endParaRPr lang="en-ID" sz="30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F8DDD1-E049-4B3B-A95F-45E70DF3D6EA}"/>
                  </a:ext>
                </a:extLst>
              </p:cNvPr>
              <p:cNvSpPr>
                <a:spLocks noGrp="1"/>
              </p:cNvSpPr>
              <p:nvPr>
                <p:ph idx="1"/>
              </p:nvPr>
            </p:nvSpPr>
            <p:spPr>
              <a:xfrm>
                <a:off x="838200" y="1934308"/>
                <a:ext cx="10515600" cy="4697124"/>
              </a:xfrm>
            </p:spPr>
            <p:txBody>
              <a:bodyPr>
                <a:normAutofit fontScale="92500"/>
              </a:bodyPr>
              <a:lstStyle/>
              <a:p>
                <a:pPr marL="0" indent="0">
                  <a:buNone/>
                </a:pPr>
                <a:r>
                  <a:rPr lang="en-US" sz="1600" b="1" dirty="0">
                    <a:latin typeface="Times New Roman" panose="02020603050405020304" pitchFamily="18" charset="0"/>
                    <a:cs typeface="Times New Roman" panose="02020603050405020304" pitchFamily="18" charset="0"/>
                  </a:rPr>
                  <a:t>2.    </a:t>
                </a:r>
                <a:r>
                  <a:rPr lang="en-US" sz="1600" b="1" dirty="0" err="1">
                    <a:latin typeface="Times New Roman" panose="02020603050405020304" pitchFamily="18" charset="0"/>
                    <a:cs typeface="Times New Roman" panose="02020603050405020304" pitchFamily="18" charset="0"/>
                  </a:rPr>
                  <a:t>Asosiatif</a:t>
                </a:r>
                <a:endParaRPr lang="en-US" sz="1600" b="1"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Cara </a:t>
                </a:r>
                <a:r>
                  <a:rPr lang="en-US" sz="1600" dirty="0" err="1">
                    <a:latin typeface="Times New Roman" panose="02020603050405020304" pitchFamily="18" charset="0"/>
                    <a:cs typeface="Times New Roman" panose="02020603050405020304" pitchFamily="18" charset="0"/>
                  </a:rPr>
                  <a:t>dimana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tiga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atau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lebih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bilangan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bulat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adalah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asosiatif</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dibawah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penjumlahan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atau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perkalian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tidak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mempengaruhi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hasil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Contoh</a:t>
                </a:r>
                <a:r>
                  <a:rPr lang="en-US" sz="1600"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r>
                      <a:rPr lang="en-US" sz="1600" b="0" i="1" smtClean="0">
                        <a:latin typeface="Cambria Math" panose="02040503050406030204" pitchFamily="18" charset="0"/>
                        <a:cs typeface="Times New Roman" panose="02020603050405020304" pitchFamily="18" charset="0"/>
                      </a:rPr>
                      <m:t>3+</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4+5</m:t>
                        </m:r>
                      </m:e>
                    </m:d>
                    <m:r>
                      <a:rPr lang="en-US" sz="1600" b="0" i="1" smtClean="0">
                        <a:latin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3+4</m:t>
                        </m:r>
                      </m:e>
                    </m:d>
                    <m:r>
                      <a:rPr lang="en-US" sz="1600" b="0" i="1" smtClean="0">
                        <a:latin typeface="Cambria Math" panose="02040503050406030204" pitchFamily="18" charset="0"/>
                        <a:cs typeface="Times New Roman" panose="02020603050405020304" pitchFamily="18" charset="0"/>
                      </a:rPr>
                      <m:t>+5=3+4+5=12</m:t>
                    </m:r>
                  </m:oMath>
                </a14:m>
                <a:r>
                  <a:rPr lang="en-ID" sz="1600" dirty="0">
                    <a:latin typeface="Times New Roman" panose="02020603050405020304" pitchFamily="18" charset="0"/>
                    <a:cs typeface="Times New Roman" panose="02020603050405020304" pitchFamily="18" charset="0"/>
                  </a:rPr>
                  <a:t> </a:t>
                </a:r>
              </a:p>
              <a:p>
                <a:pPr marL="0" indent="0">
                  <a:buNone/>
                </a:pPr>
                <a:r>
                  <a:rPr lang="en-ID" sz="1600" dirty="0">
                    <a:latin typeface="Times New Roman" panose="02020603050405020304" pitchFamily="18" charset="0"/>
                    <a:cs typeface="Times New Roman" panose="02020603050405020304" pitchFamily="18" charset="0"/>
                  </a:rPr>
                  <a:t>dan</a:t>
                </a:r>
              </a:p>
              <a:p>
                <a:pPr marL="0" indent="0">
                  <a:buNone/>
                </a:pPr>
                <a14:m>
                  <m:oMath xmlns:m="http://schemas.openxmlformats.org/officeDocument/2006/math">
                    <m:r>
                      <a:rPr lang="en-US" sz="1600" b="0" i="1" smtClean="0">
                        <a:latin typeface="Cambria Math" panose="02040503050406030204" pitchFamily="18" charset="0"/>
                        <a:cs typeface="Times New Roman" panose="02020603050405020304" pitchFamily="18" charset="0"/>
                      </a:rPr>
                      <m:t>3</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4</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5</m:t>
                        </m:r>
                      </m:e>
                    </m:d>
                    <m:r>
                      <a:rPr lang="en-US" sz="1600" b="0" i="1" smtClean="0">
                        <a:latin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3</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4</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5=3</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4</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5=60</m:t>
                    </m:r>
                  </m:oMath>
                </a14:m>
                <a:r>
                  <a:rPr lang="en-ID" sz="1600" dirty="0">
                    <a:latin typeface="Times New Roman" panose="02020603050405020304" pitchFamily="18" charset="0"/>
                    <a:cs typeface="Times New Roman" panose="02020603050405020304" pitchFamily="18" charset="0"/>
                  </a:rPr>
                  <a:t> </a:t>
                </a:r>
              </a:p>
              <a:p>
                <a:pPr marL="0" indent="0">
                  <a:buNone/>
                </a:pPr>
                <a:r>
                  <a:rPr lang="en-ID" sz="1600" b="1" i="1" dirty="0" err="1">
                    <a:latin typeface="Times New Roman" panose="02020603050405020304" pitchFamily="18" charset="0"/>
                    <a:cs typeface="Times New Roman" panose="02020603050405020304" pitchFamily="18" charset="0"/>
                  </a:rPr>
                  <a:t>Dapat</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dikatakan</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bahwa</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penjumlahan</a:t>
                </a:r>
                <a:r>
                  <a:rPr lang="en-ID" sz="1600" b="1" i="1" dirty="0">
                    <a:latin typeface="Times New Roman" panose="02020603050405020304" pitchFamily="18" charset="0"/>
                    <a:cs typeface="Times New Roman" panose="02020603050405020304" pitchFamily="18" charset="0"/>
                  </a:rPr>
                  <a:t> dan </a:t>
                </a:r>
                <a:r>
                  <a:rPr lang="en-ID" sz="1600" b="1" i="1" dirty="0" err="1">
                    <a:latin typeface="Times New Roman" panose="02020603050405020304" pitchFamily="18" charset="0"/>
                    <a:cs typeface="Times New Roman" panose="02020603050405020304" pitchFamily="18" charset="0"/>
                  </a:rPr>
                  <a:t>perkalian</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adalah</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operasi</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asosiatif</a:t>
                </a:r>
                <a:endParaRPr lang="en-ID" sz="1600" b="1" i="1"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Cara </a:t>
                </a:r>
                <a:r>
                  <a:rPr lang="en-US" sz="1600" dirty="0" err="1">
                    <a:latin typeface="Times New Roman" panose="02020603050405020304" pitchFamily="18" charset="0"/>
                    <a:cs typeface="Times New Roman" panose="02020603050405020304" pitchFamily="18" charset="0"/>
                  </a:rPr>
                  <a:t>dimana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tiga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atau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lebih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bilangan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bulat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adalah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asosiatif</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dibawah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penjumlahan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atau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perkalian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tidak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mempengaruhi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hasil</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Contoh</a:t>
                </a:r>
                <a:r>
                  <a:rPr lang="en-ID" sz="1600"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r>
                      <a:rPr lang="en-US" sz="1600" b="0" i="1" smtClean="0">
                        <a:latin typeface="Cambria Math" panose="02040503050406030204" pitchFamily="18" charset="0"/>
                        <a:cs typeface="Times New Roman" panose="02020603050405020304" pitchFamily="18" charset="0"/>
                      </a:rPr>
                      <m:t>3−</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4−5</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3−4</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−5</m:t>
                    </m:r>
                  </m:oMath>
                </a14:m>
                <a:r>
                  <a:rPr lang="en-ID" sz="1600" dirty="0">
                    <a:latin typeface="Times New Roman" panose="02020603050405020304" pitchFamily="18" charset="0"/>
                    <a:cs typeface="Times New Roman" panose="02020603050405020304" pitchFamily="18" charset="0"/>
                  </a:rPr>
                  <a:t>  karena</a:t>
                </a:r>
              </a:p>
              <a:p>
                <a:pPr marL="0" indent="0">
                  <a:buNone/>
                </a:pPr>
                <a:r>
                  <a:rPr lang="en-ID"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cs typeface="Times New Roman" panose="02020603050405020304" pitchFamily="18" charset="0"/>
                      </a:rPr>
                      <m:t>3−</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4−5</m:t>
                        </m:r>
                      </m:e>
                    </m:d>
                    <m:r>
                      <a:rPr lang="en-US" sz="1600" b="0" i="1" smtClean="0">
                        <a:latin typeface="Cambria Math" panose="02040503050406030204" pitchFamily="18" charset="0"/>
                        <a:cs typeface="Times New Roman" panose="02020603050405020304" pitchFamily="18" charset="0"/>
                      </a:rPr>
                      <m:t>=3−</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−1</m:t>
                        </m:r>
                      </m:e>
                    </m:d>
                    <m:r>
                      <a:rPr lang="en-US" sz="1600" b="0" i="1" smtClean="0">
                        <a:latin typeface="Cambria Math" panose="02040503050406030204" pitchFamily="18" charset="0"/>
                        <a:cs typeface="Times New Roman" panose="02020603050405020304" pitchFamily="18" charset="0"/>
                      </a:rPr>
                      <m:t>=3+1=4</m:t>
                    </m:r>
                  </m:oMath>
                </a14:m>
                <a:r>
                  <a:rPr lang="en-ID" sz="1600" dirty="0">
                    <a:latin typeface="Times New Roman" panose="02020603050405020304" pitchFamily="18" charset="0"/>
                    <a:cs typeface="Times New Roman" panose="02020603050405020304" pitchFamily="18" charset="0"/>
                  </a:rPr>
                  <a:t>  dan </a:t>
                </a:r>
                <a14:m>
                  <m:oMath xmlns:m="http://schemas.openxmlformats.org/officeDocument/2006/math">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3−4</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−5=</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−1</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−5=−6</m:t>
                    </m:r>
                  </m:oMath>
                </a14:m>
                <a:endParaRPr lang="en-ID" sz="1600" dirty="0">
                  <a:latin typeface="Times New Roman" panose="02020603050405020304" pitchFamily="18" charset="0"/>
                  <a:cs typeface="Times New Roman" panose="02020603050405020304" pitchFamily="18" charset="0"/>
                </a:endParaRPr>
              </a:p>
              <a:p>
                <a:pPr marL="0" indent="0">
                  <a:buNone/>
                </a:pPr>
                <a:r>
                  <a:rPr lang="en-ID" sz="1600" dirty="0" err="1">
                    <a:latin typeface="Times New Roman" panose="02020603050405020304" pitchFamily="18" charset="0"/>
                    <a:cs typeface="Times New Roman" panose="02020603050405020304" pitchFamily="18" charset="0"/>
                  </a:rPr>
                  <a:t>Begitu</a:t>
                </a:r>
                <a:r>
                  <a:rPr lang="en-ID" sz="1600" dirty="0">
                    <a:latin typeface="Times New Roman" panose="02020603050405020304" pitchFamily="18" charset="0"/>
                    <a:cs typeface="Times New Roman" panose="02020603050405020304" pitchFamily="18" charset="0"/>
                  </a:rPr>
                  <a:t> juga </a:t>
                </a:r>
              </a:p>
              <a:p>
                <a:pPr marL="0" indent="0">
                  <a:buNone/>
                </a:pPr>
                <a14:m>
                  <m:oMath xmlns:m="http://schemas.openxmlformats.org/officeDocument/2006/math">
                    <m:r>
                      <a:rPr lang="en-US" sz="1600" b="0" i="1" smtClean="0">
                        <a:latin typeface="Cambria Math" panose="02040503050406030204" pitchFamily="18" charset="0"/>
                        <a:cs typeface="Times New Roman" panose="02020603050405020304" pitchFamily="18" charset="0"/>
                      </a:rPr>
                      <m:t>24</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÷(4÷2)≠(24÷4)÷2</m:t>
                    </m:r>
                  </m:oMath>
                </a14:m>
                <a:r>
                  <a:rPr lang="en-ID" sz="1600" dirty="0">
                    <a:latin typeface="Times New Roman" panose="02020603050405020304" pitchFamily="18" charset="0"/>
                    <a:cs typeface="Times New Roman" panose="02020603050405020304" pitchFamily="18" charset="0"/>
                  </a:rPr>
                  <a:t>  karena</a:t>
                </a:r>
              </a:p>
              <a:p>
                <a:pPr marL="0" indent="0">
                  <a:buNone/>
                </a:pPr>
                <a14:m>
                  <m:oMath xmlns:m="http://schemas.openxmlformats.org/officeDocument/2006/math">
                    <m:r>
                      <a:rPr lang="en-US" sz="1600" b="0" i="1" smtClean="0">
                        <a:latin typeface="Cambria Math" panose="02040503050406030204" pitchFamily="18" charset="0"/>
                        <a:cs typeface="Times New Roman" panose="02020603050405020304" pitchFamily="18" charset="0"/>
                      </a:rPr>
                      <m:t>24</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4÷2</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=24÷2=12</m:t>
                    </m:r>
                  </m:oMath>
                </a14:m>
                <a:r>
                  <a:rPr lang="en-ID" sz="1600" dirty="0">
                    <a:latin typeface="Times New Roman" panose="02020603050405020304" pitchFamily="18" charset="0"/>
                    <a:cs typeface="Times New Roman" panose="02020603050405020304" pitchFamily="18" charset="0"/>
                  </a:rPr>
                  <a:t>  dan </a:t>
                </a:r>
                <a14:m>
                  <m:oMath xmlns:m="http://schemas.openxmlformats.org/officeDocument/2006/math">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24÷4</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÷2=6÷2=3</m:t>
                    </m:r>
                  </m:oMath>
                </a14:m>
                <a:endParaRPr lang="en-ID" sz="1600" dirty="0">
                  <a:latin typeface="Times New Roman" panose="02020603050405020304" pitchFamily="18" charset="0"/>
                  <a:cs typeface="Times New Roman" panose="02020603050405020304" pitchFamily="18" charset="0"/>
                </a:endParaRPr>
              </a:p>
              <a:p>
                <a:pPr marL="0" indent="0">
                  <a:buNone/>
                </a:pPr>
                <a:r>
                  <a:rPr lang="en-ID" sz="1600" b="1" i="1" dirty="0" err="1">
                    <a:latin typeface="Times New Roman" panose="02020603050405020304" pitchFamily="18" charset="0"/>
                    <a:cs typeface="Times New Roman" panose="02020603050405020304" pitchFamily="18" charset="0"/>
                  </a:rPr>
                  <a:t>Dapat</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dikatakan</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bahwa</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pengurangan</a:t>
                </a:r>
                <a:r>
                  <a:rPr lang="en-ID" sz="1600" b="1" i="1" dirty="0">
                    <a:latin typeface="Times New Roman" panose="02020603050405020304" pitchFamily="18" charset="0"/>
                    <a:cs typeface="Times New Roman" panose="02020603050405020304" pitchFamily="18" charset="0"/>
                  </a:rPr>
                  <a:t> dan </a:t>
                </a:r>
                <a:r>
                  <a:rPr lang="en-ID" sz="1600" b="1" i="1" dirty="0" err="1">
                    <a:latin typeface="Times New Roman" panose="02020603050405020304" pitchFamily="18" charset="0"/>
                    <a:cs typeface="Times New Roman" panose="02020603050405020304" pitchFamily="18" charset="0"/>
                  </a:rPr>
                  <a:t>pembagian</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bukan</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operasi</a:t>
                </a:r>
                <a:r>
                  <a:rPr lang="en-ID" sz="1600" b="1" i="1" dirty="0">
                    <a:latin typeface="Times New Roman" panose="02020603050405020304" pitchFamily="18" charset="0"/>
                    <a:cs typeface="Times New Roman" panose="02020603050405020304" pitchFamily="18" charset="0"/>
                  </a:rPr>
                  <a:t> </a:t>
                </a:r>
                <a:r>
                  <a:rPr lang="en-ID" sz="1600" b="1" i="1" dirty="0" err="1">
                    <a:latin typeface="Times New Roman" panose="02020603050405020304" pitchFamily="18" charset="0"/>
                    <a:cs typeface="Times New Roman" panose="02020603050405020304" pitchFamily="18" charset="0"/>
                  </a:rPr>
                  <a:t>asosiatif</a:t>
                </a:r>
                <a:endParaRPr lang="en-ID" sz="1600" b="1" i="1" dirty="0">
                  <a:latin typeface="Times New Roman" panose="02020603050405020304" pitchFamily="18" charset="0"/>
                  <a:cs typeface="Times New Roman" panose="02020603050405020304" pitchFamily="18" charset="0"/>
                </a:endParaRPr>
              </a:p>
              <a:p>
                <a:pPr marL="0" indent="0">
                  <a:buNone/>
                </a:pPr>
                <a:endParaRPr lang="en-ID" sz="16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A3F8DDD1-E049-4B3B-A95F-45E70DF3D6EA}"/>
                  </a:ext>
                </a:extLst>
              </p:cNvPr>
              <p:cNvSpPr>
                <a:spLocks noGrp="1" noRot="1" noChangeAspect="1" noMove="1" noResize="1" noEditPoints="1" noAdjustHandles="1" noChangeArrowheads="1" noChangeShapeType="1" noTextEdit="1"/>
              </p:cNvSpPr>
              <p:nvPr>
                <p:ph idx="1"/>
              </p:nvPr>
            </p:nvSpPr>
            <p:spPr>
              <a:xfrm>
                <a:off x="838200" y="1934308"/>
                <a:ext cx="10515600" cy="4697124"/>
              </a:xfrm>
              <a:blipFill>
                <a:blip r:embed="rId2"/>
                <a:stretch>
                  <a:fillRect l="-232" t="-2205"/>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F3B30D0B-8F45-4A3B-ACD9-BE1369B84EA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0924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additive="base">
                                        <p:cTn id="4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 calcmode="lin" valueType="num">
                                      <p:cBhvr additive="base">
                                        <p:cTn id="5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 calcmode="lin" valueType="num">
                                      <p:cBhvr additive="base">
                                        <p:cTn id="6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3">
                                            <p:txEl>
                                              <p:pRg st="12" end="12"/>
                                            </p:txEl>
                                          </p:spTgt>
                                        </p:tgtEl>
                                        <p:attrNameLst>
                                          <p:attrName>style.visibility</p:attrName>
                                        </p:attrNameLst>
                                      </p:cBhvr>
                                      <p:to>
                                        <p:strVal val="visible"/>
                                      </p:to>
                                    </p:set>
                                    <p:anim calcmode="lin" valueType="num">
                                      <p:cBhvr additive="base">
                                        <p:cTn id="64"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D497E-34E2-4EE0-B4BC-6B7D6AC98E1E}"/>
              </a:ext>
            </a:extLst>
          </p:cNvPr>
          <p:cNvSpPr>
            <a:spLocks noGrp="1"/>
          </p:cNvSpPr>
          <p:nvPr>
            <p:ph type="title"/>
          </p:nvPr>
        </p:nvSpPr>
        <p:spPr>
          <a:xfrm>
            <a:off x="838200" y="751991"/>
            <a:ext cx="10515600" cy="689952"/>
          </a:xfrm>
        </p:spPr>
        <p:txBody>
          <a:bodyPr>
            <a:normAutofit/>
          </a:bodyPr>
          <a:lstStyle/>
          <a:p>
            <a:r>
              <a:rPr lang="en-US" sz="3000" b="1" dirty="0"/>
              <a:t>Hukum Dasar </a:t>
            </a:r>
            <a:r>
              <a:rPr lang="en-US" sz="3000" b="1" dirty="0" err="1"/>
              <a:t>Aritmatika</a:t>
            </a:r>
            <a:endParaRPr lang="en-ID" sz="30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F8DDD1-E049-4B3B-A95F-45E70DF3D6EA}"/>
                  </a:ext>
                </a:extLst>
              </p:cNvPr>
              <p:cNvSpPr>
                <a:spLocks noGrp="1"/>
              </p:cNvSpPr>
              <p:nvPr>
                <p:ph idx="1"/>
              </p:nvPr>
            </p:nvSpPr>
            <p:spPr>
              <a:xfrm>
                <a:off x="838200" y="1916722"/>
                <a:ext cx="10515600" cy="4714710"/>
              </a:xfrm>
            </p:spPr>
            <p:txBody>
              <a:bodyPr>
                <a:normAutofit fontScale="92500" lnSpcReduction="20000"/>
              </a:bodyPr>
              <a:lstStyle/>
              <a:p>
                <a:pPr marL="0" indent="0">
                  <a:buNone/>
                </a:pPr>
                <a:r>
                  <a:rPr lang="en-US" sz="1600" b="1" dirty="0">
                    <a:latin typeface="Times New Roman" panose="02020603050405020304" pitchFamily="18" charset="0"/>
                    <a:cs typeface="Times New Roman" panose="02020603050405020304" pitchFamily="18" charset="0"/>
                  </a:rPr>
                  <a:t>3.    </a:t>
                </a:r>
                <a:r>
                  <a:rPr lang="en-US" sz="1600" b="1" dirty="0" err="1">
                    <a:latin typeface="Times New Roman" panose="02020603050405020304" pitchFamily="18" charset="0"/>
                    <a:cs typeface="Times New Roman" panose="02020603050405020304" pitchFamily="18" charset="0"/>
                  </a:rPr>
                  <a:t>Distributif</a:t>
                </a:r>
                <a:endParaRPr lang="en-US" sz="1600" b="1"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Perhatikan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persamaan</a:t>
                </a:r>
                <a:r>
                  <a:rPr lang="en-US" sz="1600"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r>
                      <a:rPr lang="en-US" sz="1600" b="0" i="1" smtClean="0">
                        <a:latin typeface="Cambria Math" panose="02040503050406030204" pitchFamily="18" charset="0"/>
                        <a:cs typeface="Times New Roman" panose="02020603050405020304" pitchFamily="18" charset="0"/>
                      </a:rPr>
                      <m:t>3</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4+5</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=3×9=27</m:t>
                    </m:r>
                  </m:oMath>
                </a14:m>
                <a:r>
                  <a:rPr lang="en-ID" sz="1600" dirty="0">
                    <a:latin typeface="Times New Roman" panose="02020603050405020304" pitchFamily="18" charset="0"/>
                    <a:cs typeface="Times New Roman" panose="02020603050405020304" pitchFamily="18" charset="0"/>
                  </a:rPr>
                  <a:t> </a:t>
                </a:r>
              </a:p>
              <a:p>
                <a:pPr marL="0" indent="0">
                  <a:buNone/>
                </a:pPr>
                <a:r>
                  <a:rPr lang="en-ID" sz="1600" dirty="0">
                    <a:latin typeface="Times New Roman" panose="02020603050405020304" pitchFamily="18" charset="0"/>
                    <a:cs typeface="Times New Roman" panose="02020603050405020304" pitchFamily="18" charset="0"/>
                  </a:rPr>
                  <a:t>dan</a:t>
                </a:r>
              </a:p>
              <a:p>
                <a:pPr marL="0" indent="0">
                  <a:buNone/>
                </a:pP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3</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×4</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3×5</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=12+15=27</m:t>
                    </m:r>
                  </m:oMath>
                </a14:m>
                <a:r>
                  <a:rPr lang="en-ID" sz="1600" dirty="0">
                    <a:latin typeface="Times New Roman" panose="02020603050405020304" pitchFamily="18" charset="0"/>
                    <a:cs typeface="Times New Roman" panose="02020603050405020304" pitchFamily="18" charset="0"/>
                  </a:rPr>
                  <a:t> </a:t>
                </a:r>
              </a:p>
              <a:p>
                <a:pPr marL="0" indent="0">
                  <a:buNone/>
                </a:pPr>
                <a:r>
                  <a:rPr lang="en-ID" sz="1600" dirty="0">
                    <a:latin typeface="Times New Roman" panose="02020603050405020304" pitchFamily="18" charset="0"/>
                    <a:cs typeface="Times New Roman" panose="02020603050405020304" pitchFamily="18" charset="0"/>
                  </a:rPr>
                  <a:t>Dari </a:t>
                </a:r>
                <a:r>
                  <a:rPr lang="en-ID" sz="1600" dirty="0" err="1">
                    <a:latin typeface="Times New Roman" panose="02020603050405020304" pitchFamily="18" charset="0"/>
                    <a:cs typeface="Times New Roman" panose="02020603050405020304" pitchFamily="18" charset="0"/>
                  </a:rPr>
                  <a:t>sini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dapat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disimpulkan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bahwa</a:t>
                </a:r>
                <a:r>
                  <a:rPr lang="en-ID" sz="1600"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r>
                      <a:rPr lang="en-US" sz="1600" b="0" i="1" smtClean="0">
                        <a:latin typeface="Cambria Math" panose="02040503050406030204" pitchFamily="18" charset="0"/>
                        <a:cs typeface="Times New Roman" panose="02020603050405020304" pitchFamily="18" charset="0"/>
                      </a:rPr>
                      <m:t>3</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4+5</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3</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×4</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3×5</m:t>
                        </m:r>
                      </m:e>
                    </m:d>
                  </m:oMath>
                </a14:m>
                <a:r>
                  <a:rPr lang="en-ID" sz="1600" dirty="0">
                    <a:latin typeface="Times New Roman" panose="02020603050405020304" pitchFamily="18" charset="0"/>
                    <a:cs typeface="Times New Roman" panose="02020603050405020304" pitchFamily="18" charset="0"/>
                  </a:rPr>
                  <a:t> </a:t>
                </a:r>
              </a:p>
              <a:p>
                <a:pPr marL="0" indent="0">
                  <a:buNone/>
                </a:pPr>
                <a:r>
                  <a:rPr lang="en-ID" sz="1600" i="1" dirty="0" err="1">
                    <a:latin typeface="Times New Roman" panose="02020603050405020304" pitchFamily="18" charset="0"/>
                    <a:cs typeface="Times New Roman" panose="02020603050405020304" pitchFamily="18" charset="0"/>
                  </a:rPr>
                  <a:t>Perkalian</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mendistribusikan</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dirinya</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sendiri</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terhadap</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penjumlahan</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dari</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kiri</a:t>
                </a:r>
                <a:r>
                  <a:rPr lang="en-ID" sz="1600" i="1" dirty="0">
                    <a:latin typeface="Times New Roman" panose="02020603050405020304" pitchFamily="18" charset="0"/>
                    <a:cs typeface="Times New Roman" panose="02020603050405020304" pitchFamily="18" charset="0"/>
                  </a:rPr>
                  <a:t> dan </a:t>
                </a:r>
                <a:r>
                  <a:rPr lang="en-ID" sz="1600" i="1" dirty="0" err="1">
                    <a:latin typeface="Times New Roman" panose="02020603050405020304" pitchFamily="18" charset="0"/>
                    <a:cs typeface="Times New Roman" panose="02020603050405020304" pitchFamily="18" charset="0"/>
                  </a:rPr>
                  <a:t>dari</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kanan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Contoh</a:t>
                </a:r>
                <a:r>
                  <a:rPr lang="en-ID" sz="1600"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3+4</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×5=</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3×5</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4×5</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=35</m:t>
                    </m:r>
                  </m:oMath>
                </a14:m>
                <a:r>
                  <a:rPr lang="en-ID" sz="1600" dirty="0">
                    <a:latin typeface="Times New Roman" panose="02020603050405020304" pitchFamily="18" charset="0"/>
                    <a:cs typeface="Times New Roman" panose="02020603050405020304" pitchFamily="18" charset="0"/>
                  </a:rPr>
                  <a:t> </a:t>
                </a:r>
              </a:p>
              <a:p>
                <a:pPr marL="0" indent="0">
                  <a:buNone/>
                </a:pPr>
                <a:r>
                  <a:rPr lang="en-ID" sz="1600" i="1" dirty="0" err="1">
                    <a:latin typeface="Times New Roman" panose="02020603050405020304" pitchFamily="18" charset="0"/>
                    <a:cs typeface="Times New Roman" panose="02020603050405020304" pitchFamily="18" charset="0"/>
                  </a:rPr>
                  <a:t>Perkalian</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adalah</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distributif</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terhadap</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pengurangan</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dari</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kiri</a:t>
                </a:r>
                <a:r>
                  <a:rPr lang="en-ID" sz="1600" i="1" dirty="0">
                    <a:latin typeface="Times New Roman" panose="02020603050405020304" pitchFamily="18" charset="0"/>
                    <a:cs typeface="Times New Roman" panose="02020603050405020304" pitchFamily="18" charset="0"/>
                  </a:rPr>
                  <a:t> dan </a:t>
                </a:r>
                <a:r>
                  <a:rPr lang="en-ID" sz="1600" i="1" dirty="0" err="1">
                    <a:latin typeface="Times New Roman" panose="02020603050405020304" pitchFamily="18" charset="0"/>
                    <a:cs typeface="Times New Roman" panose="02020603050405020304" pitchFamily="18" charset="0"/>
                  </a:rPr>
                  <a:t>kanan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Contoh</a:t>
                </a:r>
                <a:r>
                  <a:rPr lang="en-ID" sz="1600"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r>
                      <a:rPr lang="en-US" sz="1600" b="0" i="1" smtClean="0">
                        <a:latin typeface="Cambria Math" panose="02040503050406030204" pitchFamily="18" charset="0"/>
                        <a:cs typeface="Times New Roman" panose="02020603050405020304" pitchFamily="18" charset="0"/>
                      </a:rPr>
                      <m:t>3</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4−5</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3×4</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3×5</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=−3</m:t>
                    </m:r>
                  </m:oMath>
                </a14:m>
                <a:r>
                  <a:rPr lang="en-ID" sz="1600" dirty="0">
                    <a:latin typeface="Times New Roman" panose="02020603050405020304" pitchFamily="18" charset="0"/>
                    <a:cs typeface="Times New Roman" panose="02020603050405020304" pitchFamily="18" charset="0"/>
                  </a:rPr>
                  <a:t>  dan  </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3−4</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×5=</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3×5</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4×5</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=−5</m:t>
                    </m:r>
                  </m:oMath>
                </a14:m>
                <a:endParaRPr lang="en-ID" sz="1600" dirty="0">
                  <a:latin typeface="Times New Roman" panose="02020603050405020304" pitchFamily="18" charset="0"/>
                  <a:cs typeface="Times New Roman" panose="02020603050405020304" pitchFamily="18" charset="0"/>
                </a:endParaRPr>
              </a:p>
              <a:p>
                <a:pPr marL="0" indent="0">
                  <a:buNone/>
                </a:pPr>
                <a:r>
                  <a:rPr lang="en-ID" sz="1600" i="1" dirty="0" err="1">
                    <a:latin typeface="Times New Roman" panose="02020603050405020304" pitchFamily="18" charset="0"/>
                    <a:cs typeface="Times New Roman" panose="02020603050405020304" pitchFamily="18" charset="0"/>
                  </a:rPr>
                  <a:t>Pembagian</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adalah</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distributif</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terhadap</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penjumlahan</a:t>
                </a:r>
                <a:r>
                  <a:rPr lang="en-ID" sz="1600" i="1" dirty="0">
                    <a:latin typeface="Times New Roman" panose="02020603050405020304" pitchFamily="18" charset="0"/>
                    <a:cs typeface="Times New Roman" panose="02020603050405020304" pitchFamily="18" charset="0"/>
                  </a:rPr>
                  <a:t> dan </a:t>
                </a:r>
                <a:r>
                  <a:rPr lang="en-ID" sz="1600" i="1" dirty="0" err="1">
                    <a:latin typeface="Times New Roman" panose="02020603050405020304" pitchFamily="18" charset="0"/>
                    <a:cs typeface="Times New Roman" panose="02020603050405020304" pitchFamily="18" charset="0"/>
                  </a:rPr>
                  <a:t>pengurangan</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dari</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kanan</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tapi</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tidak</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dari</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kiri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Contoh</a:t>
                </a:r>
                <a:r>
                  <a:rPr lang="en-ID" sz="1600"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60+15</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÷5=</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60÷5</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15÷5</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=15</m:t>
                    </m:r>
                  </m:oMath>
                </a14:m>
                <a:r>
                  <a:rPr lang="en-ID" sz="1600" dirty="0">
                    <a:latin typeface="Times New Roman" panose="02020603050405020304" pitchFamily="18" charset="0"/>
                    <a:cs typeface="Times New Roman" panose="02020603050405020304" pitchFamily="18" charset="0"/>
                  </a:rPr>
                  <a:t> </a:t>
                </a:r>
              </a:p>
              <a:p>
                <a:pPr marL="0" indent="0">
                  <a:buNone/>
                </a:pPr>
                <a:r>
                  <a:rPr lang="en-ID" sz="1600" dirty="0" err="1">
                    <a:latin typeface="Times New Roman" panose="02020603050405020304" pitchFamily="18" charset="0"/>
                    <a:cs typeface="Times New Roman" panose="02020603050405020304" pitchFamily="18" charset="0"/>
                  </a:rPr>
                  <a:t>Tetapi</a:t>
                </a:r>
                <a:r>
                  <a:rPr lang="en-ID"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cs typeface="Times New Roman" panose="02020603050405020304" pitchFamily="18" charset="0"/>
                      </a:rPr>
                      <m:t>60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15+5</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60÷15</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+(60÷5)</m:t>
                    </m:r>
                  </m:oMath>
                </a14:m>
                <a:r>
                  <a:rPr lang="en-ID" sz="1600" dirty="0">
                    <a:latin typeface="Times New Roman" panose="02020603050405020304" pitchFamily="18" charset="0"/>
                    <a:cs typeface="Times New Roman" panose="02020603050405020304" pitchFamily="18" charset="0"/>
                  </a:rPr>
                  <a:t>  karena</a:t>
                </a:r>
              </a:p>
              <a:p>
                <a:pPr marL="0" indent="0">
                  <a:buNone/>
                </a:pPr>
                <a14:m>
                  <m:oMath xmlns:m="http://schemas.openxmlformats.org/officeDocument/2006/math">
                    <m:r>
                      <a:rPr lang="en-US" sz="1600" b="0" i="1" smtClean="0">
                        <a:latin typeface="Cambria Math" panose="02040503050406030204" pitchFamily="18" charset="0"/>
                        <a:cs typeface="Times New Roman" panose="02020603050405020304" pitchFamily="18" charset="0"/>
                      </a:rPr>
                      <m:t>60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15+5</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=60÷20=3</m:t>
                    </m:r>
                  </m:oMath>
                </a14:m>
                <a:r>
                  <a:rPr lang="en-ID" sz="1600" dirty="0">
                    <a:latin typeface="Times New Roman" panose="02020603050405020304" pitchFamily="18" charset="0"/>
                    <a:cs typeface="Times New Roman" panose="02020603050405020304" pitchFamily="18" charset="0"/>
                  </a:rPr>
                  <a:t>  dan </a:t>
                </a:r>
                <a14:m>
                  <m:oMath xmlns:m="http://schemas.openxmlformats.org/officeDocument/2006/math">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60÷15</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60÷5</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=4+12=16</m:t>
                    </m:r>
                  </m:oMath>
                </a14:m>
                <a:r>
                  <a:rPr lang="en-ID" sz="1600"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A3F8DDD1-E049-4B3B-A95F-45E70DF3D6EA}"/>
                  </a:ext>
                </a:extLst>
              </p:cNvPr>
              <p:cNvSpPr>
                <a:spLocks noGrp="1" noRot="1" noChangeAspect="1" noMove="1" noResize="1" noEditPoints="1" noAdjustHandles="1" noChangeArrowheads="1" noChangeShapeType="1" noTextEdit="1"/>
              </p:cNvSpPr>
              <p:nvPr>
                <p:ph idx="1"/>
              </p:nvPr>
            </p:nvSpPr>
            <p:spPr>
              <a:xfrm>
                <a:off x="838200" y="1916722"/>
                <a:ext cx="10515600" cy="4714710"/>
              </a:xfrm>
              <a:blipFill>
                <a:blip r:embed="rId2"/>
                <a:stretch>
                  <a:fillRect l="-232"/>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AB59D347-7EC6-4372-A4C2-3C67FF38FFF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07778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500"/>
                                        <p:tgtEl>
                                          <p:spTgt spid="3">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fade">
                                      <p:cBhvr>
                                        <p:cTn id="55" dur="500"/>
                                        <p:tgtEl>
                                          <p:spTgt spid="3">
                                            <p:txEl>
                                              <p:pRg st="11" end="11"/>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fade">
                                      <p:cBhvr>
                                        <p:cTn id="58" dur="500"/>
                                        <p:tgtEl>
                                          <p:spTgt spid="3">
                                            <p:txEl>
                                              <p:pRg st="12" end="12"/>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Effect transition="in" filter="fade">
                                      <p:cBhvr>
                                        <p:cTn id="61" dur="500"/>
                                        <p:tgtEl>
                                          <p:spTgt spid="3">
                                            <p:txEl>
                                              <p:pRg st="13" end="13"/>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14" end="14"/>
                                            </p:txEl>
                                          </p:spTgt>
                                        </p:tgtEl>
                                        <p:attrNameLst>
                                          <p:attrName>style.visibility</p:attrName>
                                        </p:attrNameLst>
                                      </p:cBhvr>
                                      <p:to>
                                        <p:strVal val="visible"/>
                                      </p:to>
                                    </p:set>
                                    <p:animEffect transition="in" filter="fade">
                                      <p:cBhvr>
                                        <p:cTn id="64"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D995-F451-4DAF-8176-31B2D982BCD7}"/>
              </a:ext>
            </a:extLst>
          </p:cNvPr>
          <p:cNvSpPr>
            <a:spLocks noGrp="1"/>
          </p:cNvSpPr>
          <p:nvPr>
            <p:ph type="title"/>
          </p:nvPr>
        </p:nvSpPr>
        <p:spPr>
          <a:xfrm>
            <a:off x="581192" y="702156"/>
            <a:ext cx="3408917" cy="694382"/>
          </a:xfrm>
        </p:spPr>
        <p:txBody>
          <a:bodyPr>
            <a:normAutofit/>
          </a:bodyPr>
          <a:lstStyle/>
          <a:p>
            <a:r>
              <a:rPr lang="en-US" sz="3000" b="1"/>
              <a:t>Estimasi</a:t>
            </a:r>
            <a:endParaRPr lang="id-ID" sz="3000"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0D5C79-749E-4546-89B0-C446783A537D}"/>
                  </a:ext>
                </a:extLst>
              </p:cNvPr>
              <p:cNvSpPr>
                <a:spLocks noGrp="1"/>
              </p:cNvSpPr>
              <p:nvPr>
                <p:ph idx="1"/>
              </p:nvPr>
            </p:nvSpPr>
            <p:spPr>
              <a:xfrm>
                <a:off x="581192" y="2180496"/>
                <a:ext cx="11029615" cy="4286806"/>
              </a:xfrm>
            </p:spPr>
            <p:txBody>
              <a:bodyPr>
                <a:normAutofit/>
              </a:bodyPr>
              <a:lstStyle/>
              <a:p>
                <a:pPr marL="0" indent="0">
                  <a:buNone/>
                </a:pPr>
                <a:r>
                  <a:rPr lang="en-US" sz="2400"/>
                  <a:t>Perhitungan aritmatika akan lebih mudah dilakukan dengan bantuan kalkulator. Akan tetapi, hasil akhir yang diperoleh perlu dicek kembali dengan mengestimasi hasil menggunakan pembulatan, karena terdapat kemungkinan terjadi kesalahan ketika menekan angka atau simbol pada kalkulator.</a:t>
                </a:r>
              </a:p>
              <a:p>
                <a:pPr marL="0" indent="0">
                  <a:buNone/>
                </a:pPr>
                <a:r>
                  <a:rPr lang="en-US" sz="2400"/>
                  <a:t>Contoh:</a:t>
                </a:r>
              </a:p>
              <a:p>
                <a:pPr marL="0" indent="0">
                  <a:buNone/>
                </a:pPr>
                <a14:m>
                  <m:oMath xmlns:m="http://schemas.openxmlformats.org/officeDocument/2006/math">
                    <m:r>
                      <a:rPr lang="en-US" sz="2400" b="0" i="1" smtClean="0">
                        <a:latin typeface="Cambria Math" panose="02040503050406030204" pitchFamily="18" charset="0"/>
                      </a:rPr>
                      <m:t>39+53</m:t>
                    </m:r>
                  </m:oMath>
                </a14:m>
                <a:r>
                  <a:rPr lang="en-US" sz="2400"/>
                  <a:t> akan menghasilkan 62 jika melakukan dkesalahan dengan memasukkan </a:t>
                </a:r>
                <a14:m>
                  <m:oMath xmlns:m="http://schemas.openxmlformats.org/officeDocument/2006/math">
                    <m:r>
                      <a:rPr lang="en-US" sz="2400" b="0" i="1" smtClean="0">
                        <a:latin typeface="Cambria Math" panose="02040503050406030204" pitchFamily="18" charset="0"/>
                      </a:rPr>
                      <m:t>39+23</m:t>
                    </m:r>
                  </m:oMath>
                </a14:m>
                <a:r>
                  <a:rPr lang="en-US" sz="2400"/>
                  <a:t>. Dengan pembulatan, diperoleh estimasi hasil penjumlahan</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rPr>
                          </m:ctrlPr>
                        </m:dPr>
                        <m:e>
                          <m:eqArr>
                            <m:eqArrPr>
                              <m:ctrlPr>
                                <a:rPr lang="en-US" sz="2400" b="0" i="1" smtClean="0">
                                  <a:latin typeface="Cambria Math" panose="02040503050406030204" pitchFamily="18" charset="0"/>
                                  <a:ea typeface="Cambria Math" panose="02040503050406030204" pitchFamily="18" charset="0"/>
                                </a:rPr>
                              </m:ctrlPr>
                            </m:eqArrPr>
                            <m:e>
                              <m:r>
                                <a:rPr lang="en-US" sz="2400" b="0" i="1" smtClean="0">
                                  <a:latin typeface="Cambria Math" panose="02040503050406030204" pitchFamily="18" charset="0"/>
                                </a:rPr>
                                <m:t>39</m:t>
                              </m:r>
                              <m:r>
                                <a:rPr lang="en-US" sz="2400" b="0" i="1" smtClean="0">
                                  <a:latin typeface="Cambria Math" panose="02040503050406030204" pitchFamily="18" charset="0"/>
                                  <a:ea typeface="Cambria Math" panose="02040503050406030204" pitchFamily="18" charset="0"/>
                                </a:rPr>
                                <m:t>→40</m:t>
                              </m:r>
                            </m:e>
                            <m:e>
                              <m:r>
                                <a:rPr lang="en-US" sz="2400" b="0" i="1" smtClean="0">
                                  <a:latin typeface="Cambria Math" panose="02040503050406030204" pitchFamily="18" charset="0"/>
                                  <a:ea typeface="Cambria Math" panose="02040503050406030204" pitchFamily="18" charset="0"/>
                                </a:rPr>
                                <m:t>53→50</m:t>
                              </m:r>
                            </m:e>
                          </m:eqArr>
                        </m:e>
                      </m:d>
                      <m:r>
                        <a:rPr lang="en-US" sz="2400" b="0" i="0" smtClean="0">
                          <a:latin typeface="Cambria Math" panose="02040503050406030204" pitchFamily="18" charset="0"/>
                          <a:ea typeface="Cambria Math" panose="02040503050406030204" pitchFamily="18" charset="0"/>
                        </a:rPr>
                        <m:t> 40+50=90 </m:t>
                      </m:r>
                    </m:oMath>
                  </m:oMathPara>
                </a14:m>
                <a:endParaRPr lang="en-US" sz="2400"/>
              </a:p>
              <a:p>
                <a:pPr marL="0" indent="0">
                  <a:buNone/>
                </a:pPr>
                <a:r>
                  <a:rPr lang="en-US" sz="2400"/>
                  <a:t>Sehingga, hasil </a:t>
                </a:r>
                <a14:m>
                  <m:oMath xmlns:m="http://schemas.openxmlformats.org/officeDocument/2006/math">
                    <m:r>
                      <a:rPr lang="en-US" sz="2400" b="0" i="1" smtClean="0">
                        <a:latin typeface="Cambria Math" panose="02040503050406030204" pitchFamily="18" charset="0"/>
                      </a:rPr>
                      <m:t>62</m:t>
                    </m:r>
                  </m:oMath>
                </a14:m>
                <a:r>
                  <a:rPr lang="en-US" sz="2400"/>
                  <a:t> salah dan perhitungan perlu dilakukan kembali.</a:t>
                </a:r>
              </a:p>
            </p:txBody>
          </p:sp>
        </mc:Choice>
        <mc:Fallback>
          <p:sp>
            <p:nvSpPr>
              <p:cNvPr id="3" name="Content Placeholder 2">
                <a:extLst>
                  <a:ext uri="{FF2B5EF4-FFF2-40B4-BE49-F238E27FC236}">
                    <a16:creationId xmlns:a16="http://schemas.microsoft.com/office/drawing/2014/main" id="{3F0D5C79-749E-4546-89B0-C446783A537D}"/>
                  </a:ext>
                </a:extLst>
              </p:cNvPr>
              <p:cNvSpPr>
                <a:spLocks noGrp="1" noRot="1" noChangeAspect="1" noMove="1" noResize="1" noEditPoints="1" noAdjustHandles="1" noChangeArrowheads="1" noChangeShapeType="1" noTextEdit="1"/>
              </p:cNvSpPr>
              <p:nvPr>
                <p:ph idx="1"/>
              </p:nvPr>
            </p:nvSpPr>
            <p:spPr>
              <a:xfrm>
                <a:off x="581192" y="2180496"/>
                <a:ext cx="11029615" cy="4286806"/>
              </a:xfrm>
              <a:blipFill>
                <a:blip r:embed="rId2"/>
                <a:stretch>
                  <a:fillRect l="-829" r="-1602" b="-1707"/>
                </a:stretch>
              </a:blipFill>
            </p:spPr>
            <p:txBody>
              <a:bodyPr/>
              <a:lstStyle/>
              <a:p>
                <a:r>
                  <a:rPr lang="id-ID">
                    <a:noFill/>
                  </a:rPr>
                  <a:t> </a:t>
                </a:r>
              </a:p>
            </p:txBody>
          </p:sp>
        </mc:Fallback>
      </mc:AlternateContent>
      <p:pic>
        <p:nvPicPr>
          <p:cNvPr id="4" name="Picture 3">
            <a:extLst>
              <a:ext uri="{FF2B5EF4-FFF2-40B4-BE49-F238E27FC236}">
                <a16:creationId xmlns:a16="http://schemas.microsoft.com/office/drawing/2014/main" id="{B79064F9-5294-4506-9CA6-9BC28D06465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34039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6E30-E49D-45BC-9835-62C4AD4542F8}"/>
              </a:ext>
            </a:extLst>
          </p:cNvPr>
          <p:cNvSpPr>
            <a:spLocks noGrp="1"/>
          </p:cNvSpPr>
          <p:nvPr>
            <p:ph type="title"/>
          </p:nvPr>
        </p:nvSpPr>
        <p:spPr>
          <a:xfrm>
            <a:off x="581192" y="702156"/>
            <a:ext cx="11029616" cy="760884"/>
          </a:xfrm>
        </p:spPr>
        <p:txBody>
          <a:bodyPr>
            <a:normAutofit/>
          </a:bodyPr>
          <a:lstStyle/>
          <a:p>
            <a:r>
              <a:rPr lang="en-US" sz="3200" b="1"/>
              <a:t>Pembulatan </a:t>
            </a:r>
            <a:endParaRPr lang="id-ID" sz="3200"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6524AF4-9A56-40C9-B955-4411D2FE046E}"/>
                  </a:ext>
                </a:extLst>
              </p:cNvPr>
              <p:cNvSpPr>
                <a:spLocks noGrp="1"/>
              </p:cNvSpPr>
              <p:nvPr>
                <p:ph idx="1"/>
              </p:nvPr>
            </p:nvSpPr>
            <p:spPr/>
            <p:txBody>
              <a:bodyPr>
                <a:normAutofit/>
              </a:bodyPr>
              <a:lstStyle/>
              <a:p>
                <a:pPr marL="0" indent="0">
                  <a:buNone/>
                </a:pPr>
                <a:r>
                  <a:rPr lang="en-US" sz="2400"/>
                  <a:t>Suatu bilangan bulat dapat dibulatkan ke sepuluh terdekat dengan ketentuan:</a:t>
                </a:r>
              </a:p>
              <a:p>
                <a:r>
                  <a:rPr lang="en-US" sz="2400"/>
                  <a:t>Pembulatan ke bawah, jika bilangan kurang dari setengah ke kelipatan sepuluh berikutnya, maka dibulatkan ke bawah.</a:t>
                </a:r>
              </a:p>
              <a:p>
                <a:pPr marL="0" indent="0">
                  <a:buNone/>
                </a:pPr>
                <a:endParaRPr lang="en-US" sz="240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53</m:t>
                      </m:r>
                      <m:groupChr>
                        <m:groupChrPr>
                          <m:chr m:val="→"/>
                          <m:vertJc m:val="bot"/>
                          <m:ctrlPr>
                            <a:rPr lang="en-US" sz="2400" b="0" i="1" smtClean="0">
                              <a:latin typeface="Cambria Math" panose="02040503050406030204" pitchFamily="18" charset="0"/>
                            </a:rPr>
                          </m:ctrlPr>
                        </m:groupChrPr>
                        <m:e>
                          <m:eqArr>
                            <m:eqArrPr>
                              <m:ctrlPr>
                                <a:rPr lang="en-US" sz="2400" b="0" i="1" smtClean="0">
                                  <a:latin typeface="Cambria Math" panose="02040503050406030204" pitchFamily="18" charset="0"/>
                                </a:rPr>
                              </m:ctrlPr>
                            </m:eqArrPr>
                            <m:e>
                              <m:r>
                                <m:rPr>
                                  <m:brk m:alnAt="2"/>
                                </m:rPr>
                                <a:rPr lang="en-US" sz="2400" b="0" i="1" smtClean="0">
                                  <a:latin typeface="Cambria Math" panose="02040503050406030204" pitchFamily="18" charset="0"/>
                                </a:rPr>
                                <m:t>𝑑</m:t>
                              </m:r>
                              <m:r>
                                <a:rPr lang="en-US" sz="2400" b="0" i="1" smtClean="0">
                                  <a:latin typeface="Cambria Math" panose="02040503050406030204" pitchFamily="18" charset="0"/>
                                </a:rPr>
                                <m:t>𝑖𝑏𝑢𝑙𝑎𝑡𝑘𝑎𝑛</m:t>
                              </m:r>
                              <m:r>
                                <a:rPr lang="en-US" sz="2400" b="0" i="1" smtClean="0">
                                  <a:latin typeface="Cambria Math" panose="02040503050406030204" pitchFamily="18" charset="0"/>
                                </a:rPr>
                                <m:t> </m:t>
                              </m:r>
                            </m:e>
                            <m:e>
                              <m:r>
                                <m:rPr>
                                  <m:brk m:alnAt="2"/>
                                </m:rPr>
                                <a:rPr lang="en-US" sz="2400" b="0" i="1" smtClean="0">
                                  <a:latin typeface="Cambria Math" panose="02040503050406030204" pitchFamily="18" charset="0"/>
                                </a:rPr>
                                <m:t>𝑘</m:t>
                              </m:r>
                              <m:r>
                                <a:rPr lang="en-US" sz="2400" b="0" i="1" smtClean="0">
                                  <a:latin typeface="Cambria Math" panose="02040503050406030204" pitchFamily="18" charset="0"/>
                                </a:rPr>
                                <m:t>𝑒</m:t>
                              </m:r>
                              <m:r>
                                <a:rPr lang="en-US" sz="2400" b="0" i="1" smtClean="0">
                                  <a:latin typeface="Cambria Math" panose="02040503050406030204" pitchFamily="18" charset="0"/>
                                </a:rPr>
                                <m:t> </m:t>
                              </m:r>
                              <m:r>
                                <a:rPr lang="en-US" sz="2400" b="0" i="1" smtClean="0">
                                  <a:latin typeface="Cambria Math" panose="02040503050406030204" pitchFamily="18" charset="0"/>
                                </a:rPr>
                                <m:t>𝑏𝑎𝑤𝑎h</m:t>
                              </m:r>
                            </m:e>
                          </m:eqArr>
                        </m:e>
                      </m:groupChr>
                      <m:r>
                        <a:rPr lang="en-US" sz="2400" b="0" i="1" smtClean="0">
                          <a:latin typeface="Cambria Math" panose="02040503050406030204" pitchFamily="18" charset="0"/>
                        </a:rPr>
                        <m:t>50</m:t>
                      </m:r>
                    </m:oMath>
                  </m:oMathPara>
                </a14:m>
                <a:endParaRPr lang="en-US" sz="2400"/>
              </a:p>
              <a:p>
                <a:pPr marL="0" indent="0">
                  <a:buNone/>
                </a:pPr>
                <a:endParaRPr lang="en-US" sz="2400"/>
              </a:p>
              <a:p>
                <a:pPr marL="0" indent="0">
                  <a:buNone/>
                </a:pPr>
                <a:endParaRPr lang="id-ID" sz="2400"/>
              </a:p>
            </p:txBody>
          </p:sp>
        </mc:Choice>
        <mc:Fallback>
          <p:sp>
            <p:nvSpPr>
              <p:cNvPr id="3" name="Content Placeholder 2">
                <a:extLst>
                  <a:ext uri="{FF2B5EF4-FFF2-40B4-BE49-F238E27FC236}">
                    <a16:creationId xmlns:a16="http://schemas.microsoft.com/office/drawing/2014/main" id="{96524AF4-9A56-40C9-B955-4411D2FE046E}"/>
                  </a:ext>
                </a:extLst>
              </p:cNvPr>
              <p:cNvSpPr>
                <a:spLocks noGrp="1" noRot="1" noChangeAspect="1" noMove="1" noResize="1" noEditPoints="1" noAdjustHandles="1" noChangeArrowheads="1" noChangeShapeType="1" noTextEdit="1"/>
              </p:cNvSpPr>
              <p:nvPr>
                <p:ph idx="1"/>
              </p:nvPr>
            </p:nvSpPr>
            <p:spPr>
              <a:blipFill>
                <a:blip r:embed="rId2"/>
                <a:stretch>
                  <a:fillRect l="-829" t="-498"/>
                </a:stretch>
              </a:blipFill>
            </p:spPr>
            <p:txBody>
              <a:bodyPr/>
              <a:lstStyle/>
              <a:p>
                <a:r>
                  <a:rPr lang="id-ID">
                    <a:noFill/>
                  </a:rPr>
                  <a:t> </a:t>
                </a:r>
              </a:p>
            </p:txBody>
          </p:sp>
        </mc:Fallback>
      </mc:AlternateContent>
      <p:pic>
        <p:nvPicPr>
          <p:cNvPr id="4" name="Picture 3">
            <a:extLst>
              <a:ext uri="{FF2B5EF4-FFF2-40B4-BE49-F238E27FC236}">
                <a16:creationId xmlns:a16="http://schemas.microsoft.com/office/drawing/2014/main" id="{1270C5AF-0FC9-413A-B2A7-E6FED2546B4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20087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9CD5D0BD-BD9F-4010-AB39-975D392E1373}"/>
                  </a:ext>
                </a:extLst>
              </p:cNvPr>
              <p:cNvSpPr txBox="1">
                <a:spLocks/>
              </p:cNvSpPr>
              <p:nvPr/>
            </p:nvSpPr>
            <p:spPr>
              <a:xfrm>
                <a:off x="838200" y="1082233"/>
                <a:ext cx="10515600" cy="577576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a:t>Pembulatan ke atas, jika bilangan lebih dari setengah ke kelipatan sepuluh berikutnya, maka dibulatkan ke atas.</a:t>
                </a:r>
              </a:p>
              <a:p>
                <a:pPr marL="0" indent="0">
                  <a:buFont typeface="Wingdings 2" panose="05020102010507070707" pitchFamily="18" charset="2"/>
                  <a:buNone/>
                </a:pPr>
                <a:endParaRPr lang="en-US" sz="2400"/>
              </a:p>
              <a:p>
                <a:pPr marL="0" indent="0">
                  <a:buFont typeface="Wingdings 2" panose="05020102010507070707" pitchFamily="18" charset="2"/>
                  <a:buNone/>
                </a:pPr>
                <a14:m>
                  <m:oMathPara xmlns:m="http://schemas.openxmlformats.org/officeDocument/2006/math">
                    <m:oMathParaPr>
                      <m:jc m:val="centerGroup"/>
                    </m:oMathParaPr>
                    <m:oMath xmlns:m="http://schemas.openxmlformats.org/officeDocument/2006/math">
                      <m:r>
                        <a:rPr lang="en-US" sz="2400" smtClean="0">
                          <a:latin typeface="Cambria Math" panose="02040503050406030204" pitchFamily="18" charset="0"/>
                        </a:rPr>
                        <m:t>39</m:t>
                      </m:r>
                      <m:groupChr>
                        <m:groupChrPr>
                          <m:chr m:val="→"/>
                          <m:vertJc m:val="bot"/>
                          <m:ctrlPr>
                            <a:rPr lang="en-US" sz="2400" i="1" smtClean="0">
                              <a:latin typeface="Cambria Math" panose="02040503050406030204" pitchFamily="18" charset="0"/>
                            </a:rPr>
                          </m:ctrlPr>
                        </m:groupChrPr>
                        <m:e>
                          <m:eqArr>
                            <m:eqArrPr>
                              <m:ctrlPr>
                                <a:rPr lang="en-US" sz="2400" i="1" smtClean="0">
                                  <a:latin typeface="Cambria Math" panose="02040503050406030204" pitchFamily="18" charset="0"/>
                                </a:rPr>
                              </m:ctrlPr>
                            </m:eqArrPr>
                            <m:e>
                              <m:r>
                                <m:rPr>
                                  <m:brk m:alnAt="2"/>
                                </m:rPr>
                                <a:rPr lang="en-US" sz="2400" i="1" smtClean="0">
                                  <a:latin typeface="Cambria Math" panose="02040503050406030204" pitchFamily="18" charset="0"/>
                                </a:rPr>
                                <m:t>𝑑</m:t>
                              </m:r>
                              <m:r>
                                <a:rPr lang="en-US" sz="2400" i="1" smtClean="0">
                                  <a:latin typeface="Cambria Math" panose="02040503050406030204" pitchFamily="18" charset="0"/>
                                </a:rPr>
                                <m:t>𝑖𝑏𝑢𝑙𝑎𝑡𝑘𝑎𝑛</m:t>
                              </m:r>
                              <m:r>
                                <a:rPr lang="en-US" sz="2400" i="1" smtClean="0">
                                  <a:latin typeface="Cambria Math" panose="02040503050406030204" pitchFamily="18" charset="0"/>
                                </a:rPr>
                                <m:t> </m:t>
                              </m:r>
                            </m:e>
                            <m:e>
                              <m:r>
                                <m:rPr>
                                  <m:brk m:alnAt="2"/>
                                </m:rPr>
                                <a:rPr lang="en-US" sz="2400" i="1" smtClean="0">
                                  <a:latin typeface="Cambria Math" panose="02040503050406030204" pitchFamily="18" charset="0"/>
                                </a:rPr>
                                <m:t>𝑘</m:t>
                              </m:r>
                              <m:r>
                                <a:rPr lang="en-US" sz="2400" i="1" smtClean="0">
                                  <a:latin typeface="Cambria Math" panose="02040503050406030204" pitchFamily="18" charset="0"/>
                                </a:rPr>
                                <m:t>𝑒</m:t>
                              </m:r>
                              <m:r>
                                <a:rPr lang="en-US" sz="2400" i="1" smtClean="0">
                                  <a:latin typeface="Cambria Math" panose="02040503050406030204" pitchFamily="18" charset="0"/>
                                </a:rPr>
                                <m:t> </m:t>
                              </m:r>
                              <m:r>
                                <a:rPr lang="en-US" sz="2400" i="1" smtClean="0">
                                  <a:latin typeface="Cambria Math" panose="02040503050406030204" pitchFamily="18" charset="0"/>
                                </a:rPr>
                                <m:t>𝑎𝑡𝑎𝑠</m:t>
                              </m:r>
                            </m:e>
                          </m:eqArr>
                        </m:e>
                      </m:groupChr>
                      <m:r>
                        <a:rPr lang="en-US" sz="2400" i="1" smtClean="0">
                          <a:latin typeface="Cambria Math" panose="02040503050406030204" pitchFamily="18" charset="0"/>
                        </a:rPr>
                        <m:t>40</m:t>
                      </m:r>
                    </m:oMath>
                  </m:oMathPara>
                </a14:m>
                <a:endParaRPr lang="en-US" sz="2400"/>
              </a:p>
              <a:p>
                <a:pPr marL="0" indent="0">
                  <a:buFont typeface="Wingdings 2" panose="05020102010507070707" pitchFamily="18" charset="2"/>
                  <a:buNone/>
                </a:pPr>
                <a:endParaRPr lang="en-US" sz="2400"/>
              </a:p>
              <a:p>
                <a:r>
                  <a:rPr lang="en-US" sz="2400"/>
                  <a:t>Jika bilangan tepat setengah ke kelipatan sepuluh berikutnya, maka dibulatkan ke atas.</a:t>
                </a:r>
              </a:p>
              <a:p>
                <a:pPr marL="0" indent="0">
                  <a:buFont typeface="Wingdings 2" panose="05020102010507070707" pitchFamily="18" charset="2"/>
                  <a:buNone/>
                </a:pPr>
                <a:endParaRPr lang="en-US" sz="2400"/>
              </a:p>
              <a:p>
                <a:pPr marL="0" indent="0">
                  <a:buFont typeface="Wingdings 2" panose="05020102010507070707" pitchFamily="18" charset="2"/>
                  <a:buNone/>
                </a:pPr>
                <a14:m>
                  <m:oMathPara xmlns:m="http://schemas.openxmlformats.org/officeDocument/2006/math">
                    <m:oMathParaPr>
                      <m:jc m:val="centerGroup"/>
                    </m:oMathParaPr>
                    <m:oMath xmlns:m="http://schemas.openxmlformats.org/officeDocument/2006/math">
                      <m:r>
                        <a:rPr lang="en-US" sz="2400" smtClean="0">
                          <a:latin typeface="Cambria Math" panose="02040503050406030204" pitchFamily="18" charset="0"/>
                        </a:rPr>
                        <m:t>3</m:t>
                      </m:r>
                      <m:r>
                        <a:rPr lang="en-US" sz="2400" i="1" smtClean="0">
                          <a:latin typeface="Cambria Math" panose="02040503050406030204" pitchFamily="18" charset="0"/>
                        </a:rPr>
                        <m:t>5</m:t>
                      </m:r>
                      <m:groupChr>
                        <m:groupChrPr>
                          <m:chr m:val="→"/>
                          <m:vertJc m:val="bot"/>
                          <m:ctrlPr>
                            <a:rPr lang="en-US" sz="2400" i="1" smtClean="0">
                              <a:latin typeface="Cambria Math" panose="02040503050406030204" pitchFamily="18" charset="0"/>
                            </a:rPr>
                          </m:ctrlPr>
                        </m:groupChrPr>
                        <m:e>
                          <m:eqArr>
                            <m:eqArrPr>
                              <m:ctrlPr>
                                <a:rPr lang="en-US" sz="2400" i="1" smtClean="0">
                                  <a:latin typeface="Cambria Math" panose="02040503050406030204" pitchFamily="18" charset="0"/>
                                </a:rPr>
                              </m:ctrlPr>
                            </m:eqArrPr>
                            <m:e>
                              <m:r>
                                <m:rPr>
                                  <m:brk m:alnAt="2"/>
                                </m:rPr>
                                <a:rPr lang="en-US" sz="2400" i="1" smtClean="0">
                                  <a:latin typeface="Cambria Math" panose="02040503050406030204" pitchFamily="18" charset="0"/>
                                </a:rPr>
                                <m:t>𝑑</m:t>
                              </m:r>
                              <m:r>
                                <a:rPr lang="en-US" sz="2400" i="1" smtClean="0">
                                  <a:latin typeface="Cambria Math" panose="02040503050406030204" pitchFamily="18" charset="0"/>
                                </a:rPr>
                                <m:t>𝑖𝑏𝑢𝑙𝑎𝑡𝑘𝑎𝑛</m:t>
                              </m:r>
                              <m:r>
                                <a:rPr lang="en-US" sz="2400" i="1" smtClean="0">
                                  <a:latin typeface="Cambria Math" panose="02040503050406030204" pitchFamily="18" charset="0"/>
                                </a:rPr>
                                <m:t> </m:t>
                              </m:r>
                            </m:e>
                            <m:e>
                              <m:r>
                                <m:rPr>
                                  <m:brk m:alnAt="2"/>
                                </m:rPr>
                                <a:rPr lang="en-US" sz="2400" i="1" smtClean="0">
                                  <a:latin typeface="Cambria Math" panose="02040503050406030204" pitchFamily="18" charset="0"/>
                                </a:rPr>
                                <m:t>𝑘</m:t>
                              </m:r>
                              <m:r>
                                <a:rPr lang="en-US" sz="2400" i="1" smtClean="0">
                                  <a:latin typeface="Cambria Math" panose="02040503050406030204" pitchFamily="18" charset="0"/>
                                </a:rPr>
                                <m:t>𝑒</m:t>
                              </m:r>
                              <m:r>
                                <a:rPr lang="en-US" sz="2400" i="1" smtClean="0">
                                  <a:latin typeface="Cambria Math" panose="02040503050406030204" pitchFamily="18" charset="0"/>
                                </a:rPr>
                                <m:t> </m:t>
                              </m:r>
                              <m:r>
                                <a:rPr lang="en-US" sz="2400" i="1" smtClean="0">
                                  <a:latin typeface="Cambria Math" panose="02040503050406030204" pitchFamily="18" charset="0"/>
                                </a:rPr>
                                <m:t>𝑎𝑡𝑎𝑠</m:t>
                              </m:r>
                            </m:e>
                          </m:eqArr>
                        </m:e>
                      </m:groupChr>
                      <m:r>
                        <a:rPr lang="en-US" sz="2400" i="1" smtClean="0">
                          <a:latin typeface="Cambria Math" panose="02040503050406030204" pitchFamily="18" charset="0"/>
                        </a:rPr>
                        <m:t>40</m:t>
                      </m:r>
                    </m:oMath>
                  </m:oMathPara>
                </a14:m>
                <a:endParaRPr lang="en-US" sz="2400"/>
              </a:p>
              <a:p>
                <a:pPr marL="0" indent="0">
                  <a:buFont typeface="Wingdings 2" panose="05020102010507070707" pitchFamily="18" charset="2"/>
                  <a:buNone/>
                </a:pPr>
                <a:endParaRPr lang="en-US" sz="2400"/>
              </a:p>
              <a:p>
                <a:pPr marL="0" indent="0">
                  <a:buFont typeface="Wingdings 2" panose="05020102010507070707" pitchFamily="18" charset="2"/>
                  <a:buNone/>
                </a:pPr>
                <a:endParaRPr lang="id-ID" sz="2400"/>
              </a:p>
            </p:txBody>
          </p:sp>
        </mc:Choice>
        <mc:Fallback>
          <p:sp>
            <p:nvSpPr>
              <p:cNvPr id="2" name="Content Placeholder 2">
                <a:extLst>
                  <a:ext uri="{FF2B5EF4-FFF2-40B4-BE49-F238E27FC236}">
                    <a16:creationId xmlns:a16="http://schemas.microsoft.com/office/drawing/2014/main" id="{9CD5D0BD-BD9F-4010-AB39-975D392E1373}"/>
                  </a:ext>
                </a:extLst>
              </p:cNvPr>
              <p:cNvSpPr txBox="1">
                <a:spLocks noRot="1" noChangeAspect="1" noMove="1" noResize="1" noEditPoints="1" noAdjustHandles="1" noChangeArrowheads="1" noChangeShapeType="1" noTextEdit="1"/>
              </p:cNvSpPr>
              <p:nvPr/>
            </p:nvSpPr>
            <p:spPr>
              <a:xfrm>
                <a:off x="838200" y="1082233"/>
                <a:ext cx="10515600" cy="5775767"/>
              </a:xfrm>
              <a:prstGeom prst="rect">
                <a:avLst/>
              </a:prstGeom>
              <a:blipFill>
                <a:blip r:embed="rId2"/>
                <a:stretch>
                  <a:fillRect l="-580" t="-845"/>
                </a:stretch>
              </a:blipFill>
            </p:spPr>
            <p:txBody>
              <a:bodyPr/>
              <a:lstStyle/>
              <a:p>
                <a:r>
                  <a:rPr lang="id-ID">
                    <a:noFill/>
                  </a:rPr>
                  <a:t> </a:t>
                </a:r>
              </a:p>
            </p:txBody>
          </p:sp>
        </mc:Fallback>
      </mc:AlternateContent>
      <p:pic>
        <p:nvPicPr>
          <p:cNvPr id="3" name="Picture 2">
            <a:extLst>
              <a:ext uri="{FF2B5EF4-FFF2-40B4-BE49-F238E27FC236}">
                <a16:creationId xmlns:a16="http://schemas.microsoft.com/office/drawing/2014/main" id="{B6E58F33-F09A-43EF-AFDD-2B1544CD834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48648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500"/>
                                        <p:tgtEl>
                                          <p:spTgt spid="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1000"/>
                                        <p:tgtEl>
                                          <p:spTgt spid="2">
                                            <p:txEl>
                                              <p:pRg st="4" end="4"/>
                                            </p:txEl>
                                          </p:spTgt>
                                        </p:tgtEl>
                                      </p:cBhvr>
                                    </p:animEffect>
                                    <p:anim calcmode="lin" valueType="num">
                                      <p:cBhvr>
                                        <p:cTn id="2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5ECCBFFD-02DA-44F2-888B-5FFC9269C1F9}"/>
                  </a:ext>
                </a:extLst>
              </p:cNvPr>
              <p:cNvSpPr txBox="1">
                <a:spLocks/>
              </p:cNvSpPr>
              <p:nvPr/>
            </p:nvSpPr>
            <p:spPr>
              <a:xfrm>
                <a:off x="838200" y="784184"/>
                <a:ext cx="10515600" cy="5289631"/>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400"/>
                  <a:t>Prinsip tersebut dapat diaplikasikan dalam pembulatan ke terdekat </a:t>
                </a:r>
                <a14:m>
                  <m:oMath xmlns:m="http://schemas.openxmlformats.org/officeDocument/2006/math">
                    <m:r>
                      <a:rPr lang="en-US" sz="2400" i="1" smtClean="0">
                        <a:latin typeface="Cambria Math" panose="02040503050406030204" pitchFamily="18" charset="0"/>
                      </a:rPr>
                      <m:t>100, 1000, 10.000 </m:t>
                    </m:r>
                    <m:r>
                      <m:rPr>
                        <m:sty m:val="p"/>
                      </m:rPr>
                      <a:rPr lang="en-US" sz="2400" smtClean="0">
                        <a:latin typeface="Cambria Math" panose="02040503050406030204" pitchFamily="18" charset="0"/>
                      </a:rPr>
                      <m:t>dan</m:t>
                    </m:r>
                    <m:r>
                      <a:rPr lang="en-US" sz="2400" smtClean="0">
                        <a:latin typeface="Cambria Math" panose="02040503050406030204" pitchFamily="18" charset="0"/>
                      </a:rPr>
                      <m:t> </m:t>
                    </m:r>
                    <m:r>
                      <m:rPr>
                        <m:sty m:val="p"/>
                      </m:rPr>
                      <a:rPr lang="en-US" sz="2400" smtClean="0">
                        <a:latin typeface="Cambria Math" panose="02040503050406030204" pitchFamily="18" charset="0"/>
                      </a:rPr>
                      <m:t>seterusnya</m:t>
                    </m:r>
                    <m:r>
                      <a:rPr lang="en-US" sz="2400" smtClean="0">
                        <a:latin typeface="Cambria Math" panose="02040503050406030204" pitchFamily="18" charset="0"/>
                      </a:rPr>
                      <m:t>.</m:t>
                    </m:r>
                  </m:oMath>
                </a14:m>
                <a:endParaRPr lang="en-US" sz="2400"/>
              </a:p>
              <a:p>
                <a:pPr marL="0" indent="0">
                  <a:buFont typeface="Wingdings 2" panose="05020102010507070707" pitchFamily="18" charset="2"/>
                  <a:buNone/>
                </a:pPr>
                <a:r>
                  <a:rPr lang="en-US" sz="2400"/>
                  <a:t>Contoh: </a:t>
                </a:r>
              </a:p>
              <a:p>
                <a:pPr marL="0" indent="0" algn="ctr">
                  <a:buFont typeface="Wingdings 2" panose="05020102010507070707" pitchFamily="18" charset="2"/>
                  <a:buNone/>
                </a:pPr>
                <a14:m>
                  <m:oMath xmlns:m="http://schemas.openxmlformats.org/officeDocument/2006/math">
                    <m:r>
                      <a:rPr lang="en-US" sz="2400" i="1" smtClean="0">
                        <a:latin typeface="Cambria Math" panose="02040503050406030204" pitchFamily="18" charset="0"/>
                      </a:rPr>
                      <m:t>349 </m:t>
                    </m:r>
                    <m:groupChr>
                      <m:groupChrPr>
                        <m:chr m:val="→"/>
                        <m:vertJc m:val="bot"/>
                        <m:ctrlPr>
                          <a:rPr lang="en-US" sz="2400" i="1" smtClean="0">
                            <a:latin typeface="Cambria Math" panose="02040503050406030204" pitchFamily="18" charset="0"/>
                          </a:rPr>
                        </m:ctrlPr>
                      </m:groupChrPr>
                      <m:e>
                        <m:eqArr>
                          <m:eqArrPr>
                            <m:ctrlPr>
                              <a:rPr lang="en-US" sz="2400" i="1" smtClean="0">
                                <a:latin typeface="Cambria Math" panose="02040503050406030204" pitchFamily="18" charset="0"/>
                              </a:rPr>
                            </m:ctrlPr>
                          </m:eqArrPr>
                          <m:e>
                            <m:r>
                              <m:rPr>
                                <m:brk m:alnAt="2"/>
                              </m:rPr>
                              <a:rPr lang="en-US" sz="2400" i="1" smtClean="0">
                                <a:latin typeface="Cambria Math" panose="02040503050406030204" pitchFamily="18" charset="0"/>
                              </a:rPr>
                              <m:t>𝑑𝑖𝑏𝑢𝑙𝑎𝑡𝑘𝑎𝑛</m:t>
                            </m:r>
                            <m:r>
                              <a:rPr lang="en-US" sz="2400" i="1" smtClean="0">
                                <a:latin typeface="Cambria Math" panose="02040503050406030204" pitchFamily="18" charset="0"/>
                              </a:rPr>
                              <m:t> </m:t>
                            </m:r>
                            <m:r>
                              <a:rPr lang="en-US" sz="2400" i="1" smtClean="0">
                                <a:latin typeface="Cambria Math" panose="02040503050406030204" pitchFamily="18" charset="0"/>
                              </a:rPr>
                              <m:t>𝑘𝑒</m:t>
                            </m:r>
                          </m:e>
                          <m:e>
                            <m:r>
                              <a:rPr lang="en-US" sz="2400" i="1" smtClean="0">
                                <a:latin typeface="Cambria Math" panose="02040503050406030204" pitchFamily="18" charset="0"/>
                              </a:rPr>
                              <m:t>𝑡𝑒𝑟𝑑𝑒𝑘𝑎𝑡</m:t>
                            </m:r>
                            <m:r>
                              <a:rPr lang="en-US" sz="2400" i="1" smtClean="0">
                                <a:latin typeface="Cambria Math" panose="02040503050406030204" pitchFamily="18" charset="0"/>
                              </a:rPr>
                              <m:t> 10</m:t>
                            </m:r>
                          </m:e>
                        </m:eqArr>
                      </m:e>
                    </m:groupChr>
                    <m:r>
                      <a:rPr lang="en-US" sz="2400" i="1" smtClean="0">
                        <a:latin typeface="Cambria Math" panose="02040503050406030204" pitchFamily="18" charset="0"/>
                      </a:rPr>
                      <m:t>350</m:t>
                    </m:r>
                  </m:oMath>
                </a14:m>
                <a:r>
                  <a:rPr lang="en-US" sz="2400"/>
                  <a:t>	(Pembulatan ke atas)</a:t>
                </a:r>
              </a:p>
              <a:p>
                <a:pPr marL="0" indent="0" algn="ctr">
                  <a:buFont typeface="Wingdings 2" panose="05020102010507070707" pitchFamily="18" charset="2"/>
                  <a:buNone/>
                </a:pPr>
                <a:endParaRPr lang="en-US" sz="2400"/>
              </a:p>
              <a:p>
                <a:pPr marL="0" indent="0" algn="ctr">
                  <a:buFont typeface="Wingdings 2" panose="05020102010507070707" pitchFamily="18" charset="2"/>
                  <a:buNone/>
                </a:pPr>
                <a14:m>
                  <m:oMath xmlns:m="http://schemas.openxmlformats.org/officeDocument/2006/math">
                    <m:r>
                      <a:rPr lang="en-US" sz="2400" i="1" smtClean="0">
                        <a:latin typeface="Cambria Math" panose="02040503050406030204" pitchFamily="18" charset="0"/>
                      </a:rPr>
                      <m:t>349 </m:t>
                    </m:r>
                    <m:groupChr>
                      <m:groupChrPr>
                        <m:chr m:val="→"/>
                        <m:vertJc m:val="bot"/>
                        <m:ctrlPr>
                          <a:rPr lang="en-US" sz="2400" i="1" smtClean="0">
                            <a:latin typeface="Cambria Math" panose="02040503050406030204" pitchFamily="18" charset="0"/>
                          </a:rPr>
                        </m:ctrlPr>
                      </m:groupChrPr>
                      <m:e>
                        <m:eqArr>
                          <m:eqArrPr>
                            <m:ctrlPr>
                              <a:rPr lang="en-US" sz="2400" i="1" smtClean="0">
                                <a:latin typeface="Cambria Math" panose="02040503050406030204" pitchFamily="18" charset="0"/>
                              </a:rPr>
                            </m:ctrlPr>
                          </m:eqArrPr>
                          <m:e>
                            <m:r>
                              <m:rPr>
                                <m:brk m:alnAt="2"/>
                              </m:rPr>
                              <a:rPr lang="en-US" sz="2400" i="1" smtClean="0">
                                <a:latin typeface="Cambria Math" panose="02040503050406030204" pitchFamily="18" charset="0"/>
                              </a:rPr>
                              <m:t>𝑑</m:t>
                            </m:r>
                            <m:r>
                              <a:rPr lang="en-US" sz="2400" i="1" smtClean="0">
                                <a:latin typeface="Cambria Math" panose="02040503050406030204" pitchFamily="18" charset="0"/>
                              </a:rPr>
                              <m:t>𝑖𝑏𝑢𝑙𝑎𝑡𝑘𝑎𝑛</m:t>
                            </m:r>
                            <m:r>
                              <a:rPr lang="en-US" sz="2400" i="1" smtClean="0">
                                <a:latin typeface="Cambria Math" panose="02040503050406030204" pitchFamily="18" charset="0"/>
                              </a:rPr>
                              <m:t> </m:t>
                            </m:r>
                            <m:r>
                              <a:rPr lang="en-US" sz="2400" i="1" smtClean="0">
                                <a:latin typeface="Cambria Math" panose="02040503050406030204" pitchFamily="18" charset="0"/>
                              </a:rPr>
                              <m:t>𝑘𝑒</m:t>
                            </m:r>
                          </m:e>
                          <m:e>
                            <m:r>
                              <a:rPr lang="en-US" sz="2400" i="1" smtClean="0">
                                <a:latin typeface="Cambria Math" panose="02040503050406030204" pitchFamily="18" charset="0"/>
                              </a:rPr>
                              <m:t>𝑡𝑒𝑟𝑑𝑒𝑘𝑎𝑡</m:t>
                            </m:r>
                            <m:r>
                              <a:rPr lang="en-US" sz="2400" i="1" smtClean="0">
                                <a:latin typeface="Cambria Math" panose="02040503050406030204" pitchFamily="18" charset="0"/>
                              </a:rPr>
                              <m:t> 100</m:t>
                            </m:r>
                          </m:e>
                        </m:eqArr>
                      </m:e>
                    </m:groupChr>
                    <m:r>
                      <a:rPr lang="en-US" sz="2400" i="1" smtClean="0">
                        <a:latin typeface="Cambria Math" panose="02040503050406030204" pitchFamily="18" charset="0"/>
                      </a:rPr>
                      <m:t>300</m:t>
                    </m:r>
                  </m:oMath>
                </a14:m>
                <a:r>
                  <a:rPr lang="en-US" sz="2400"/>
                  <a:t>	(Pembulatan ke bawah)</a:t>
                </a:r>
              </a:p>
              <a:p>
                <a:pPr marL="0" indent="0" algn="ctr">
                  <a:buFont typeface="Wingdings 2" panose="05020102010507070707" pitchFamily="18" charset="2"/>
                  <a:buNone/>
                </a:pPr>
                <a:endParaRPr lang="en-US" sz="2400"/>
              </a:p>
              <a:p>
                <a:pPr marL="0" indent="0" algn="ctr">
                  <a:buFont typeface="Wingdings 2" panose="05020102010507070707" pitchFamily="18" charset="2"/>
                  <a:buNone/>
                </a:pPr>
                <a14:m>
                  <m:oMath xmlns:m="http://schemas.openxmlformats.org/officeDocument/2006/math">
                    <m:r>
                      <a:rPr lang="en-US" sz="2400" i="1">
                        <a:latin typeface="Cambria Math" panose="02040503050406030204" pitchFamily="18" charset="0"/>
                      </a:rPr>
                      <m:t>2</m:t>
                    </m:r>
                    <m:r>
                      <a:rPr lang="en-US" sz="2400" i="1" smtClean="0">
                        <a:latin typeface="Cambria Math" panose="02040503050406030204" pitchFamily="18" charset="0"/>
                      </a:rPr>
                      <m:t>501 </m:t>
                    </m:r>
                    <m:groupChr>
                      <m:groupChrPr>
                        <m:chr m:val="→"/>
                        <m:vertJc m:val="bot"/>
                        <m:ctrlPr>
                          <a:rPr lang="en-US" sz="2400" i="1" smtClean="0">
                            <a:latin typeface="Cambria Math" panose="02040503050406030204" pitchFamily="18" charset="0"/>
                          </a:rPr>
                        </m:ctrlPr>
                      </m:groupChrPr>
                      <m:e>
                        <m:eqArr>
                          <m:eqArrPr>
                            <m:ctrlPr>
                              <a:rPr lang="en-US" sz="2400" i="1" smtClean="0">
                                <a:latin typeface="Cambria Math" panose="02040503050406030204" pitchFamily="18" charset="0"/>
                              </a:rPr>
                            </m:ctrlPr>
                          </m:eqArrPr>
                          <m:e>
                            <m:r>
                              <m:rPr>
                                <m:brk m:alnAt="2"/>
                              </m:rPr>
                              <a:rPr lang="en-US" sz="2400" i="1" smtClean="0">
                                <a:latin typeface="Cambria Math" panose="02040503050406030204" pitchFamily="18" charset="0"/>
                              </a:rPr>
                              <m:t>𝑑</m:t>
                            </m:r>
                            <m:r>
                              <a:rPr lang="en-US" sz="2400" i="1" smtClean="0">
                                <a:latin typeface="Cambria Math" panose="02040503050406030204" pitchFamily="18" charset="0"/>
                              </a:rPr>
                              <m:t>𝑖𝑏𝑢𝑙𝑎𝑡𝑘𝑎𝑛</m:t>
                            </m:r>
                            <m:r>
                              <a:rPr lang="en-US" sz="2400" i="1" smtClean="0">
                                <a:latin typeface="Cambria Math" panose="02040503050406030204" pitchFamily="18" charset="0"/>
                              </a:rPr>
                              <m:t> </m:t>
                            </m:r>
                            <m:r>
                              <a:rPr lang="en-US" sz="2400" i="1" smtClean="0">
                                <a:latin typeface="Cambria Math" panose="02040503050406030204" pitchFamily="18" charset="0"/>
                              </a:rPr>
                              <m:t>𝑘𝑒</m:t>
                            </m:r>
                          </m:e>
                          <m:e>
                            <m:r>
                              <a:rPr lang="en-US" sz="2400" i="1" smtClean="0">
                                <a:latin typeface="Cambria Math" panose="02040503050406030204" pitchFamily="18" charset="0"/>
                              </a:rPr>
                              <m:t>𝑡𝑒𝑟𝑑𝑒𝑘𝑎𝑡</m:t>
                            </m:r>
                            <m:r>
                              <a:rPr lang="en-US" sz="2400" i="1" smtClean="0">
                                <a:latin typeface="Cambria Math" panose="02040503050406030204" pitchFamily="18" charset="0"/>
                              </a:rPr>
                              <m:t> 1000</m:t>
                            </m:r>
                          </m:e>
                        </m:eqArr>
                      </m:e>
                    </m:groupChr>
                    <m:r>
                      <a:rPr lang="en-US" sz="2400" i="1" smtClean="0">
                        <a:latin typeface="Cambria Math" panose="02040503050406030204" pitchFamily="18" charset="0"/>
                      </a:rPr>
                      <m:t>3000</m:t>
                    </m:r>
                  </m:oMath>
                </a14:m>
                <a:r>
                  <a:rPr lang="en-US" sz="2400"/>
                  <a:t>	(Pembulatan ke atas)</a:t>
                </a:r>
              </a:p>
              <a:p>
                <a:pPr marL="0" indent="0">
                  <a:buFont typeface="Wingdings 2" panose="05020102010507070707" pitchFamily="18" charset="2"/>
                  <a:buNone/>
                </a:pPr>
                <a:endParaRPr lang="en-US" sz="2400"/>
              </a:p>
              <a:p>
                <a:pPr marL="0" indent="0">
                  <a:buFont typeface="Wingdings 2" panose="05020102010507070707" pitchFamily="18" charset="2"/>
                  <a:buNone/>
                </a:pPr>
                <a:endParaRPr lang="en-US" sz="2400"/>
              </a:p>
              <a:p>
                <a:pPr marL="0" indent="0">
                  <a:buFont typeface="Wingdings 2" panose="05020102010507070707" pitchFamily="18" charset="2"/>
                  <a:buNone/>
                </a:pPr>
                <a:endParaRPr lang="en-US" sz="2400"/>
              </a:p>
              <a:p>
                <a:pPr marL="0" indent="0">
                  <a:buFont typeface="Wingdings 2" panose="05020102010507070707" pitchFamily="18" charset="2"/>
                  <a:buNone/>
                </a:pPr>
                <a:endParaRPr lang="id-ID" sz="2400"/>
              </a:p>
            </p:txBody>
          </p:sp>
        </mc:Choice>
        <mc:Fallback>
          <p:sp>
            <p:nvSpPr>
              <p:cNvPr id="2" name="Content Placeholder 2">
                <a:extLst>
                  <a:ext uri="{FF2B5EF4-FFF2-40B4-BE49-F238E27FC236}">
                    <a16:creationId xmlns:a16="http://schemas.microsoft.com/office/drawing/2014/main" id="{5ECCBFFD-02DA-44F2-888B-5FFC9269C1F9}"/>
                  </a:ext>
                </a:extLst>
              </p:cNvPr>
              <p:cNvSpPr txBox="1">
                <a:spLocks noRot="1" noChangeAspect="1" noMove="1" noResize="1" noEditPoints="1" noAdjustHandles="1" noChangeArrowheads="1" noChangeShapeType="1" noTextEdit="1"/>
              </p:cNvSpPr>
              <p:nvPr/>
            </p:nvSpPr>
            <p:spPr>
              <a:xfrm>
                <a:off x="838200" y="784184"/>
                <a:ext cx="10515600" cy="5289631"/>
              </a:xfrm>
              <a:prstGeom prst="rect">
                <a:avLst/>
              </a:prstGeom>
              <a:blipFill>
                <a:blip r:embed="rId2"/>
                <a:stretch>
                  <a:fillRect l="-928" t="-923"/>
                </a:stretch>
              </a:blipFill>
            </p:spPr>
            <p:txBody>
              <a:bodyPr/>
              <a:lstStyle/>
              <a:p>
                <a:r>
                  <a:rPr lang="id-ID">
                    <a:noFill/>
                  </a:rPr>
                  <a:t> </a:t>
                </a:r>
              </a:p>
            </p:txBody>
          </p:sp>
        </mc:Fallback>
      </mc:AlternateContent>
      <p:pic>
        <p:nvPicPr>
          <p:cNvPr id="3" name="Picture 2">
            <a:extLst>
              <a:ext uri="{FF2B5EF4-FFF2-40B4-BE49-F238E27FC236}">
                <a16:creationId xmlns:a16="http://schemas.microsoft.com/office/drawing/2014/main" id="{18218DD8-254D-4FCB-898B-F67D33537F4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9986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additive="base">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 calcmode="lin" valueType="num">
                                      <p:cBhvr additive="base">
                                        <p:cTn id="2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 calcmode="lin" valueType="num">
                                      <p:cBhvr additive="base">
                                        <p:cTn id="30"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2764B820-0343-495C-8EC3-A4C633F795CB}"/>
                  </a:ext>
                </a:extLst>
              </p:cNvPr>
              <p:cNvSpPr txBox="1">
                <a:spLocks/>
              </p:cNvSpPr>
              <p:nvPr/>
            </p:nvSpPr>
            <p:spPr>
              <a:xfrm>
                <a:off x="838200" y="1296785"/>
                <a:ext cx="10515600" cy="488017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400"/>
                  <a:t>Lakukan pembulatan pada bilangan-bilangan berikut ke terdekat </a:t>
                </a:r>
                <a14:m>
                  <m:oMath xmlns:m="http://schemas.openxmlformats.org/officeDocument/2006/math">
                    <m:r>
                      <a:rPr lang="en-US" sz="2400" i="1" smtClean="0">
                        <a:latin typeface="Cambria Math" panose="02040503050406030204" pitchFamily="18" charset="0"/>
                      </a:rPr>
                      <m:t>10, 100, </m:t>
                    </m:r>
                  </m:oMath>
                </a14:m>
                <a:r>
                  <a:rPr lang="en-US" sz="2400"/>
                  <a:t>dan </a:t>
                </a:r>
                <a14:m>
                  <m:oMath xmlns:m="http://schemas.openxmlformats.org/officeDocument/2006/math">
                    <m:r>
                      <a:rPr lang="en-US" sz="2400" i="1" smtClean="0">
                        <a:latin typeface="Cambria Math" panose="02040503050406030204" pitchFamily="18" charset="0"/>
                      </a:rPr>
                      <m:t>1000:</m:t>
                    </m:r>
                  </m:oMath>
                </a14:m>
                <a:endParaRPr lang="en-US" sz="2400"/>
              </a:p>
              <a:p>
                <a:pPr marL="514350" indent="-514350">
                  <a:buFont typeface="+mj-lt"/>
                  <a:buAutoNum type="alphaLcParenR"/>
                </a:pPr>
                <a14:m>
                  <m:oMath xmlns:m="http://schemas.openxmlformats.org/officeDocument/2006/math">
                    <m:r>
                      <a:rPr lang="en-US" sz="2400" i="1" smtClean="0">
                        <a:latin typeface="Cambria Math" panose="02040503050406030204" pitchFamily="18" charset="0"/>
                      </a:rPr>
                      <m:t>1846</m:t>
                    </m:r>
                  </m:oMath>
                </a14:m>
                <a:endParaRPr lang="en-US" sz="2400"/>
              </a:p>
              <a:p>
                <a:pPr marL="514350" indent="-514350">
                  <a:buFont typeface="+mj-lt"/>
                  <a:buAutoNum type="alphaLcParenR"/>
                </a:pPr>
                <a14:m>
                  <m:oMath xmlns:m="http://schemas.openxmlformats.org/officeDocument/2006/math">
                    <m:r>
                      <a:rPr lang="en-US" sz="2400" i="1" smtClean="0">
                        <a:latin typeface="Cambria Math" panose="02040503050406030204" pitchFamily="18" charset="0"/>
                      </a:rPr>
                      <m:t>−638</m:t>
                    </m:r>
                  </m:oMath>
                </a14:m>
                <a:endParaRPr lang="en-US" sz="2400"/>
              </a:p>
              <a:p>
                <a:pPr marL="514350" indent="-514350">
                  <a:buFont typeface="+mj-lt"/>
                  <a:buAutoNum type="alphaLcParenR"/>
                </a:pPr>
                <a:endParaRPr lang="en-US" sz="2400"/>
              </a:p>
              <a:p>
                <a:pPr marL="0" indent="0">
                  <a:buFont typeface="Wingdings 2" panose="05020102010507070707" pitchFamily="18" charset="2"/>
                  <a:buNone/>
                </a:pPr>
                <a:r>
                  <a:rPr lang="en-US" sz="2400"/>
                  <a:t>Kemudian cobalah mengestimasikan operasi berikut menggunakan pembulatan ke 10 terdekat:</a:t>
                </a:r>
              </a:p>
              <a:p>
                <a:pPr marL="0" indent="0">
                  <a:buFont typeface="Wingdings 2" panose="05020102010507070707" pitchFamily="18" charset="2"/>
                  <a:buNone/>
                </a:pPr>
                <a:endParaRPr lang="en-US" sz="2400"/>
              </a:p>
              <a:p>
                <a:pPr marL="0" indent="0">
                  <a:buFont typeface="Wingdings 2" panose="05020102010507070707" pitchFamily="18" charset="2"/>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18</m:t>
                      </m:r>
                      <m:r>
                        <a:rPr lang="en-US" sz="2400" i="1" smtClean="0">
                          <a:latin typeface="Cambria Math" panose="02040503050406030204" pitchFamily="18" charset="0"/>
                          <a:ea typeface="Cambria Math" panose="02040503050406030204" pitchFamily="18" charset="0"/>
                        </a:rPr>
                        <m:t>×21−19÷11</m:t>
                      </m:r>
                    </m:oMath>
                  </m:oMathPara>
                </a14:m>
                <a:endParaRPr lang="en-US" sz="2400"/>
              </a:p>
            </p:txBody>
          </p:sp>
        </mc:Choice>
        <mc:Fallback>
          <p:sp>
            <p:nvSpPr>
              <p:cNvPr id="2" name="Content Placeholder 2">
                <a:extLst>
                  <a:ext uri="{FF2B5EF4-FFF2-40B4-BE49-F238E27FC236}">
                    <a16:creationId xmlns:a16="http://schemas.microsoft.com/office/drawing/2014/main" id="{2764B820-0343-495C-8EC3-A4C633F795CB}"/>
                  </a:ext>
                </a:extLst>
              </p:cNvPr>
              <p:cNvSpPr txBox="1">
                <a:spLocks noRot="1" noChangeAspect="1" noMove="1" noResize="1" noEditPoints="1" noAdjustHandles="1" noChangeArrowheads="1" noChangeShapeType="1" noTextEdit="1"/>
              </p:cNvSpPr>
              <p:nvPr/>
            </p:nvSpPr>
            <p:spPr>
              <a:xfrm>
                <a:off x="838200" y="1296785"/>
                <a:ext cx="10515600" cy="4880178"/>
              </a:xfrm>
              <a:prstGeom prst="rect">
                <a:avLst/>
              </a:prstGeom>
              <a:blipFill>
                <a:blip r:embed="rId2"/>
                <a:stretch>
                  <a:fillRect l="-928" t="-1000"/>
                </a:stretch>
              </a:blipFill>
            </p:spPr>
            <p:txBody>
              <a:bodyPr/>
              <a:lstStyle/>
              <a:p>
                <a:r>
                  <a:rPr lang="id-ID">
                    <a:noFill/>
                  </a:rPr>
                  <a:t> </a:t>
                </a:r>
              </a:p>
            </p:txBody>
          </p:sp>
        </mc:Fallback>
      </mc:AlternateContent>
      <p:pic>
        <p:nvPicPr>
          <p:cNvPr id="3" name="Picture 2">
            <a:extLst>
              <a:ext uri="{FF2B5EF4-FFF2-40B4-BE49-F238E27FC236}">
                <a16:creationId xmlns:a16="http://schemas.microsoft.com/office/drawing/2014/main" id="{DF404DC7-9783-428A-8DC6-05A88C0CAF1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59994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 calcmode="lin" valueType="num">
                                      <p:cBhvr additive="base">
                                        <p:cTn id="2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 calcmode="lin" valueType="num">
                                      <p:cBhvr additive="base">
                                        <p:cTn id="28"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688CA-2EFE-4503-B036-DB3351DD782E}"/>
              </a:ext>
            </a:extLst>
          </p:cNvPr>
          <p:cNvSpPr>
            <a:spLocks noGrp="1"/>
          </p:cNvSpPr>
          <p:nvPr>
            <p:ph type="title"/>
          </p:nvPr>
        </p:nvSpPr>
        <p:spPr>
          <a:xfrm>
            <a:off x="838200" y="685796"/>
            <a:ext cx="10515600" cy="846626"/>
          </a:xfrm>
        </p:spPr>
        <p:txBody>
          <a:bodyPr>
            <a:normAutofit/>
          </a:bodyPr>
          <a:lstStyle/>
          <a:p>
            <a:r>
              <a:rPr lang="en-US" sz="4000" dirty="0"/>
              <a:t>Pretests </a:t>
            </a:r>
            <a:endParaRPr lang="en-ID"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917F13-1E61-4D40-AAE8-54EE894B49CA}"/>
                  </a:ext>
                </a:extLst>
              </p:cNvPr>
              <p:cNvSpPr>
                <a:spLocks noGrp="1"/>
              </p:cNvSpPr>
              <p:nvPr>
                <p:ph idx="1"/>
              </p:nvPr>
            </p:nvSpPr>
            <p:spPr>
              <a:xfrm>
                <a:off x="838200" y="1899138"/>
                <a:ext cx="10515600" cy="4607170"/>
              </a:xfrm>
            </p:spPr>
            <p:txBody>
              <a:bodyPr>
                <a:normAutofit/>
              </a:bodyPr>
              <a:lstStyle/>
              <a:p>
                <a:pPr marL="528638" indent="-528638">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1.   </a:t>
                </a:r>
                <a:r>
                  <a:rPr lang="en-US" sz="1600" dirty="0" err="1">
                    <a:latin typeface="Times New Roman" panose="02020603050405020304" pitchFamily="18" charset="0"/>
                    <a:ea typeface="Tahoma" panose="020B0604030504040204" pitchFamily="34" charset="0"/>
                    <a:cs typeface="Times New Roman" panose="02020603050405020304" pitchFamily="18" charset="0"/>
                  </a:rPr>
                  <a:t>Tempatkan</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simbol</a:t>
                </a:r>
                <a:r>
                  <a:rPr lang="en-US" sz="1600" dirty="0">
                    <a:latin typeface="Times New Roman" panose="02020603050405020304" pitchFamily="18" charset="0"/>
                    <a:ea typeface="Tahoma" panose="020B0604030504040204" pitchFamily="34" charset="0"/>
                    <a:cs typeface="Times New Roman" panose="02020603050405020304" pitchFamily="18" charset="0"/>
                  </a:rPr>
                  <a:t> yang </a:t>
                </a:r>
                <a:r>
                  <a:rPr lang="en-US" sz="1600" dirty="0" err="1">
                    <a:latin typeface="Times New Roman" panose="02020603050405020304" pitchFamily="18" charset="0"/>
                    <a:ea typeface="Tahoma" panose="020B0604030504040204" pitchFamily="34" charset="0"/>
                    <a:cs typeface="Times New Roman" panose="02020603050405020304" pitchFamily="18" charset="0"/>
                  </a:rPr>
                  <a:t>sesuai</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rPr>
                      <m:t>&lt;</m:t>
                    </m:r>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atau</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rPr>
                      <m:t>&gt;</m:t>
                    </m:r>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diantara</a:t>
                </a:r>
                <a:r>
                  <a:rPr lang="en-US" sz="1600" dirty="0">
                    <a:latin typeface="Times New Roman" panose="02020603050405020304" pitchFamily="18" charset="0"/>
                    <a:ea typeface="Tahoma" panose="020B0604030504040204" pitchFamily="34" charset="0"/>
                    <a:cs typeface="Times New Roman" panose="02020603050405020304" pitchFamily="18" charset="0"/>
                  </a:rPr>
                  <a:t> masing-masing </a:t>
                </a:r>
                <a:r>
                  <a:rPr lang="en-US" sz="1600" dirty="0" err="1">
                    <a:latin typeface="Times New Roman" panose="02020603050405020304" pitchFamily="18" charset="0"/>
                    <a:ea typeface="Tahoma" panose="020B0604030504040204" pitchFamily="34" charset="0"/>
                    <a:cs typeface="Times New Roman" panose="02020603050405020304" pitchFamily="18" charset="0"/>
                  </a:rPr>
                  <a:t>pasangan</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berikut</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p>
              <a:p>
                <a:pPr marL="544513"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a)  </a:t>
                </a:r>
                <a14:m>
                  <m:oMath xmlns:m="http://schemas.openxmlformats.org/officeDocument/2006/math">
                    <m:r>
                      <a:rPr lang="en-US" sz="1600" b="0" i="1" smtClean="0">
                        <a:latin typeface="Cambria Math" panose="02040503050406030204" pitchFamily="18" charset="0"/>
                      </a:rPr>
                      <m:t>−3       −2</m:t>
                    </m:r>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b) </a:t>
                </a:r>
                <a14:m>
                  <m:oMath xmlns:m="http://schemas.openxmlformats.org/officeDocument/2006/math">
                    <m:r>
                      <a:rPr lang="en-US" sz="1600" b="0" i="1" smtClean="0">
                        <a:latin typeface="Cambria Math" panose="02040503050406030204" pitchFamily="18" charset="0"/>
                      </a:rPr>
                      <m:t>8       −13</m:t>
                    </m:r>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c) </a:t>
                </a:r>
                <a14:m>
                  <m:oMath xmlns:m="http://schemas.openxmlformats.org/officeDocument/2006/math">
                    <m:r>
                      <a:rPr lang="en-US" sz="1600" b="0" i="1" smtClean="0">
                        <a:latin typeface="Cambria Math" panose="02040503050406030204" pitchFamily="18" charset="0"/>
                      </a:rPr>
                      <m:t>−25        0</m:t>
                    </m:r>
                  </m:oMath>
                </a14:m>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2.   </a:t>
                </a:r>
                <a:r>
                  <a:rPr lang="en-US" sz="1600" dirty="0" err="1">
                    <a:latin typeface="Times New Roman" panose="02020603050405020304" pitchFamily="18" charset="0"/>
                    <a:ea typeface="Tahoma" panose="020B0604030504040204" pitchFamily="34" charset="0"/>
                    <a:cs typeface="Times New Roman" panose="02020603050405020304" pitchFamily="18" charset="0"/>
                  </a:rPr>
                  <a:t>Tentukan</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nilai</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dari</a:t>
                </a:r>
                <a:r>
                  <a:rPr lang="en-US" sz="1600" dirty="0">
                    <a:latin typeface="Times New Roman" panose="02020603050405020304" pitchFamily="18" charset="0"/>
                    <a:ea typeface="Tahoma" panose="020B0604030504040204" pitchFamily="34" charset="0"/>
                    <a:cs typeface="Times New Roman" panose="02020603050405020304" pitchFamily="18" charset="0"/>
                  </a:rPr>
                  <a:t> masing-masing </a:t>
                </a:r>
                <a:r>
                  <a:rPr lang="en-US" sz="1600" dirty="0" err="1">
                    <a:latin typeface="Times New Roman" panose="02020603050405020304" pitchFamily="18" charset="0"/>
                    <a:ea typeface="Tahoma" panose="020B0604030504040204" pitchFamily="34" charset="0"/>
                    <a:cs typeface="Times New Roman" panose="02020603050405020304" pitchFamily="18" charset="0"/>
                  </a:rPr>
                  <a:t>berikut</a:t>
                </a:r>
                <a:r>
                  <a:rPr lang="en-US" sz="1600" dirty="0">
                    <a:latin typeface="Times New Roman" panose="02020603050405020304" pitchFamily="18" charset="0"/>
                    <a:ea typeface="Tahoma" panose="020B0604030504040204" pitchFamily="34" charset="0"/>
                    <a:cs typeface="Times New Roman" panose="02020603050405020304" pitchFamily="18" charset="0"/>
                  </a:rPr>
                  <a:t> : </a:t>
                </a:r>
              </a:p>
              <a:p>
                <a:pPr marL="544513" indent="0">
                  <a:buNone/>
                </a:pPr>
                <a:r>
                  <a:rPr lang="en-US" sz="1600" b="0" dirty="0">
                    <a:latin typeface="Times New Roman" panose="02020603050405020304" pitchFamily="18" charset="0"/>
                    <a:ea typeface="Tahoma" panose="020B0604030504040204" pitchFamily="34" charset="0"/>
                    <a:cs typeface="Times New Roman" panose="02020603050405020304" pitchFamily="18" charset="0"/>
                  </a:rPr>
                  <a:t>a) </a:t>
                </a:r>
                <a14:m>
                  <m:oMath xmlns:m="http://schemas.openxmlformats.org/officeDocument/2006/math">
                    <m:r>
                      <a:rPr lang="en-US" sz="1600" b="0" i="1" smtClean="0">
                        <a:latin typeface="Cambria Math" panose="02040503050406030204" pitchFamily="18" charset="0"/>
                      </a:rPr>
                      <m:t>13+9</m:t>
                    </m:r>
                    <m:r>
                      <a:rPr lang="en-US" sz="1600" b="0" i="1" smtClean="0">
                        <a:latin typeface="Cambria Math" panose="02040503050406030204" pitchFamily="18" charset="0"/>
                        <a:ea typeface="Cambria Math" panose="02040503050406030204" pitchFamily="18" charset="0"/>
                      </a:rPr>
                      <m:t>÷3−2×5</m:t>
                    </m:r>
                  </m:oMath>
                </a14:m>
                <a:r>
                  <a:rPr lang="en-ID" sz="1600" dirty="0">
                    <a:latin typeface="Times New Roman" panose="02020603050405020304" pitchFamily="18" charset="0"/>
                    <a:ea typeface="Tahoma" panose="020B0604030504040204" pitchFamily="34" charset="0"/>
                    <a:cs typeface="Times New Roman" panose="02020603050405020304" pitchFamily="18" charset="0"/>
                  </a:rPr>
                  <a:t>	b) </a:t>
                </a:r>
                <a14:m>
                  <m:oMath xmlns:m="http://schemas.openxmlformats.org/officeDocument/2006/math">
                    <m:r>
                      <a:rPr lang="en-US" sz="1600" b="0" i="1" smtClean="0">
                        <a:latin typeface="Cambria Math" panose="02040503050406030204" pitchFamily="18" charset="0"/>
                      </a:rPr>
                      <m:t>(13+9)</m:t>
                    </m:r>
                    <m:r>
                      <a:rPr lang="en-US" sz="1600" b="0" i="1" smtClean="0">
                        <a:latin typeface="Cambria Math" panose="02040503050406030204" pitchFamily="18" charset="0"/>
                        <a:ea typeface="Cambria Math" panose="02040503050406030204" pitchFamily="18" charset="0"/>
                      </a:rPr>
                      <m:t>÷(3−2)×5</m:t>
                    </m:r>
                  </m:oMath>
                </a14:m>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3.   </a:t>
                </a:r>
                <a:r>
                  <a:rPr lang="en-US" sz="1600" dirty="0" err="1">
                    <a:latin typeface="Times New Roman" panose="02020603050405020304" pitchFamily="18" charset="0"/>
                    <a:ea typeface="Tahoma" panose="020B0604030504040204" pitchFamily="34" charset="0"/>
                    <a:cs typeface="Times New Roman" panose="02020603050405020304" pitchFamily="18" charset="0"/>
                  </a:rPr>
                  <a:t>Bulatkan</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setiap</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angka</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mendekati</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rPr>
                      <m:t>10, 100</m:t>
                    </m:r>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dan </a:t>
                </a:r>
                <a14:m>
                  <m:oMath xmlns:m="http://schemas.openxmlformats.org/officeDocument/2006/math">
                    <m:r>
                      <a:rPr lang="en-US" sz="1600" b="0" i="1" smtClean="0">
                        <a:latin typeface="Cambria Math" panose="02040503050406030204" pitchFamily="18" charset="0"/>
                      </a:rPr>
                      <m:t>1000</m:t>
                    </m:r>
                  </m:oMath>
                </a14:m>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544513"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a) 1354	b) 2501	c) </a:t>
                </a:r>
                <a14:m>
                  <m:oMath xmlns:m="http://schemas.openxmlformats.org/officeDocument/2006/math">
                    <m:r>
                      <a:rPr lang="en-US" sz="1600" b="0" i="1" smtClean="0">
                        <a:latin typeface="Cambria Math" panose="02040503050406030204" pitchFamily="18" charset="0"/>
                      </a:rPr>
                      <m:t>−2452</m:t>
                    </m:r>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d) </a:t>
                </a:r>
                <a14:m>
                  <m:oMath xmlns:m="http://schemas.openxmlformats.org/officeDocument/2006/math">
                    <m:r>
                      <a:rPr lang="en-US" sz="1600" b="0" i="1" smtClean="0">
                        <a:latin typeface="Cambria Math" panose="02040503050406030204" pitchFamily="18" charset="0"/>
                      </a:rPr>
                      <m:t>−23625</m:t>
                    </m:r>
                  </m:oMath>
                </a14:m>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4.   </a:t>
                </a:r>
                <a:r>
                  <a:rPr lang="en-US" sz="1600" dirty="0" err="1">
                    <a:latin typeface="Times New Roman" panose="02020603050405020304" pitchFamily="18" charset="0"/>
                    <a:ea typeface="Tahoma" panose="020B0604030504040204" pitchFamily="34" charset="0"/>
                    <a:cs typeface="Times New Roman" panose="02020603050405020304" pitchFamily="18" charset="0"/>
                  </a:rPr>
                  <a:t>Tuliskan</a:t>
                </a:r>
                <a:r>
                  <a:rPr lang="en-US" sz="1600" dirty="0">
                    <a:latin typeface="Times New Roman" panose="02020603050405020304" pitchFamily="18" charset="0"/>
                    <a:ea typeface="Tahoma" panose="020B0604030504040204" pitchFamily="34" charset="0"/>
                    <a:cs typeface="Times New Roman" panose="02020603050405020304" pitchFamily="18" charset="0"/>
                  </a:rPr>
                  <a:t> masing-masing </a:t>
                </a:r>
                <a:r>
                  <a:rPr lang="en-US" sz="1600" dirty="0" err="1">
                    <a:latin typeface="Times New Roman" panose="02020603050405020304" pitchFamily="18" charset="0"/>
                    <a:ea typeface="Tahoma" panose="020B0604030504040204" pitchFamily="34" charset="0"/>
                    <a:cs typeface="Times New Roman" panose="02020603050405020304" pitchFamily="18" charset="0"/>
                  </a:rPr>
                  <a:t>berikut</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sebagai</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hasil</a:t>
                </a:r>
                <a:r>
                  <a:rPr lang="en-US" sz="1600" dirty="0">
                    <a:latin typeface="Times New Roman" panose="02020603050405020304" pitchFamily="18" charset="0"/>
                    <a:ea typeface="Tahoma" panose="020B0604030504040204" pitchFamily="34" charset="0"/>
                    <a:cs typeface="Times New Roman" panose="02020603050405020304" pitchFamily="18" charset="0"/>
                  </a:rPr>
                  <a:t> kali </a:t>
                </a:r>
                <a:r>
                  <a:rPr lang="en-US" sz="1600" dirty="0" err="1">
                    <a:latin typeface="Times New Roman" panose="02020603050405020304" pitchFamily="18" charset="0"/>
                    <a:ea typeface="Tahoma" panose="020B0604030504040204" pitchFamily="34" charset="0"/>
                    <a:cs typeface="Times New Roman" panose="02020603050405020304" pitchFamily="18" charset="0"/>
                  </a:rPr>
                  <a:t>dari</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faktor-faktor</a:t>
                </a:r>
                <a:r>
                  <a:rPr lang="en-US" sz="1600" dirty="0">
                    <a:latin typeface="Times New Roman" panose="02020603050405020304" pitchFamily="18" charset="0"/>
                    <a:ea typeface="Tahoma" panose="020B0604030504040204" pitchFamily="34" charset="0"/>
                    <a:cs typeface="Times New Roman" panose="02020603050405020304" pitchFamily="18" charset="0"/>
                  </a:rPr>
                  <a:t> prima!</a:t>
                </a:r>
              </a:p>
              <a:p>
                <a:pPr marL="544513" indent="0">
                  <a:buNone/>
                </a:pPr>
                <a:r>
                  <a:rPr lang="en-US" sz="1600" b="0" dirty="0">
                    <a:ea typeface="Tahoma" panose="020B0604030504040204" pitchFamily="34" charset="0"/>
                    <a:cs typeface="Times New Roman" panose="02020603050405020304" pitchFamily="18" charset="0"/>
                  </a:rPr>
                  <a:t>a) </a:t>
                </a:r>
                <a14:m>
                  <m:oMath xmlns:m="http://schemas.openxmlformats.org/officeDocument/2006/math">
                    <m:r>
                      <a:rPr lang="en-US" sz="1600" b="0" i="1" smtClean="0">
                        <a:latin typeface="Cambria Math" panose="02040503050406030204" pitchFamily="18" charset="0"/>
                        <a:ea typeface="Tahoma" panose="020B0604030504040204" pitchFamily="34" charset="0"/>
                        <a:cs typeface="Times New Roman" panose="02020603050405020304" pitchFamily="18" charset="0"/>
                      </a:rPr>
                      <m:t>170</m:t>
                    </m:r>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b) </a:t>
                </a:r>
                <a14:m>
                  <m:oMath xmlns:m="http://schemas.openxmlformats.org/officeDocument/2006/math">
                    <m:r>
                      <a:rPr lang="en-US" sz="1600" b="0" i="1" smtClean="0">
                        <a:latin typeface="Cambria Math" panose="02040503050406030204" pitchFamily="18" charset="0"/>
                        <a:ea typeface="Tahoma" panose="020B0604030504040204" pitchFamily="34" charset="0"/>
                        <a:cs typeface="Times New Roman" panose="02020603050405020304" pitchFamily="18" charset="0"/>
                      </a:rPr>
                      <m:t>455</m:t>
                    </m:r>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c) </a:t>
                </a:r>
                <a14:m>
                  <m:oMath xmlns:m="http://schemas.openxmlformats.org/officeDocument/2006/math">
                    <m:r>
                      <a:rPr lang="en-US" sz="1600" b="0" i="1" smtClean="0">
                        <a:latin typeface="Cambria Math" panose="02040503050406030204" pitchFamily="18" charset="0"/>
                        <a:ea typeface="Tahoma" panose="020B0604030504040204" pitchFamily="34" charset="0"/>
                        <a:cs typeface="Times New Roman" panose="02020603050405020304" pitchFamily="18" charset="0"/>
                      </a:rPr>
                      <m:t>9075</m:t>
                    </m:r>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d) </a:t>
                </a:r>
                <a14:m>
                  <m:oMath xmlns:m="http://schemas.openxmlformats.org/officeDocument/2006/math">
                    <m:r>
                      <a:rPr lang="en-US" sz="1600" b="0" i="1" smtClean="0">
                        <a:latin typeface="Cambria Math" panose="02040503050406030204" pitchFamily="18" charset="0"/>
                        <a:ea typeface="Tahoma" panose="020B0604030504040204" pitchFamily="34" charset="0"/>
                        <a:cs typeface="Times New Roman" panose="02020603050405020304" pitchFamily="18" charset="0"/>
                      </a:rPr>
                      <m:t>1140</m:t>
                    </m:r>
                  </m:oMath>
                </a14:m>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5.   </a:t>
                </a:r>
                <a:r>
                  <a:rPr lang="en-US" sz="1600" dirty="0" err="1">
                    <a:latin typeface="Times New Roman" panose="02020603050405020304" pitchFamily="18" charset="0"/>
                    <a:ea typeface="Tahoma" panose="020B0604030504040204" pitchFamily="34" charset="0"/>
                    <a:cs typeface="Times New Roman" panose="02020603050405020304" pitchFamily="18" charset="0"/>
                  </a:rPr>
                  <a:t>Temukan</a:t>
                </a:r>
                <a:r>
                  <a:rPr lang="en-US" sz="1600" dirty="0">
                    <a:latin typeface="Times New Roman" panose="02020603050405020304" pitchFamily="18" charset="0"/>
                    <a:ea typeface="Tahoma" panose="020B0604030504040204" pitchFamily="34" charset="0"/>
                    <a:cs typeface="Times New Roman" panose="02020603050405020304" pitchFamily="18" charset="0"/>
                  </a:rPr>
                  <a:t> KPK dan FPB </a:t>
                </a:r>
                <a:r>
                  <a:rPr lang="en-US" sz="1600" dirty="0" err="1">
                    <a:latin typeface="Times New Roman" panose="02020603050405020304" pitchFamily="18" charset="0"/>
                    <a:ea typeface="Tahoma" panose="020B0604030504040204" pitchFamily="34" charset="0"/>
                    <a:cs typeface="Times New Roman" panose="02020603050405020304" pitchFamily="18" charset="0"/>
                  </a:rPr>
                  <a:t>dari</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dari</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setiap</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pasangan</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bilangan</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p>
              <a:p>
                <a:pPr marL="544513"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a) </a:t>
                </a:r>
                <a14:m>
                  <m:oMath xmlns:m="http://schemas.openxmlformats.org/officeDocument/2006/math">
                    <m:r>
                      <a:rPr lang="en-US" sz="1600" b="0" i="1" smtClean="0">
                        <a:latin typeface="Cambria Math" panose="02040503050406030204" pitchFamily="18" charset="0"/>
                        <a:ea typeface="Tahoma" panose="020B0604030504040204" pitchFamily="34" charset="0"/>
                        <a:cs typeface="Times New Roman" panose="02020603050405020304" pitchFamily="18" charset="0"/>
                      </a:rPr>
                      <m:t>84, 88</m:t>
                    </m:r>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b) </a:t>
                </a:r>
                <a14:m>
                  <m:oMath xmlns:m="http://schemas.openxmlformats.org/officeDocument/2006/math">
                    <m:r>
                      <a:rPr lang="en-US" sz="1600" b="0" i="1" smtClean="0">
                        <a:latin typeface="Cambria Math" panose="02040503050406030204" pitchFamily="18" charset="0"/>
                        <a:ea typeface="Tahoma" panose="020B0604030504040204" pitchFamily="34" charset="0"/>
                        <a:cs typeface="Times New Roman" panose="02020603050405020304" pitchFamily="18" charset="0"/>
                      </a:rPr>
                      <m:t>105, 66</m:t>
                    </m:r>
                  </m:oMath>
                </a14:m>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6.   </a:t>
                </a:r>
                <a:r>
                  <a:rPr lang="en-US" sz="1600" dirty="0" err="1">
                    <a:latin typeface="Times New Roman" panose="02020603050405020304" pitchFamily="18" charset="0"/>
                    <a:ea typeface="Tahoma" panose="020B0604030504040204" pitchFamily="34" charset="0"/>
                    <a:cs typeface="Times New Roman" panose="02020603050405020304" pitchFamily="18" charset="0"/>
                  </a:rPr>
                  <a:t>Sederhanakan</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setiap</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pecahan</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berikut</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menjadi</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suku</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terkecilnya</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p>
              <a:p>
                <a:pPr marL="544513"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a) </a:t>
                </a:r>
                <a14:m>
                  <m:oMath xmlns:m="http://schemas.openxmlformats.org/officeDocument/2006/math">
                    <m:f>
                      <m:f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12</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18</m:t>
                        </m:r>
                      </m:den>
                    </m:f>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b) </a:t>
                </a:r>
                <a14:m>
                  <m:oMath xmlns:m="http://schemas.openxmlformats.org/officeDocument/2006/math">
                    <m:f>
                      <m:f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144</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21</m:t>
                        </m:r>
                      </m:den>
                    </m:f>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c) </a:t>
                </a:r>
                <a14:m>
                  <m:oMath xmlns:m="http://schemas.openxmlformats.org/officeDocument/2006/math">
                    <m:r>
                      <a:rPr lang="en-US" sz="1600" b="0" i="1" smtClean="0">
                        <a:latin typeface="Cambria Math" panose="02040503050406030204" pitchFamily="18" charset="0"/>
                        <a:ea typeface="Tahoma" panose="020B0604030504040204" pitchFamily="34" charset="0"/>
                        <a:cs typeface="Times New Roman" panose="02020603050405020304" pitchFamily="18" charset="0"/>
                      </a:rPr>
                      <m:t>−</m:t>
                    </m:r>
                    <m:f>
                      <m:fPr>
                        <m:ctrlPr>
                          <a:rPr lang="en-US" sz="1600" b="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49</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14</m:t>
                        </m:r>
                      </m:den>
                    </m:f>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d) </a:t>
                </a:r>
                <a14:m>
                  <m:oMath xmlns:m="http://schemas.openxmlformats.org/officeDocument/2006/math">
                    <m:f>
                      <m:f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64</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4</m:t>
                        </m:r>
                      </m:den>
                    </m:f>
                  </m:oMath>
                </a14:m>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F917F13-1E61-4D40-AAE8-54EE894B49CA}"/>
                  </a:ext>
                </a:extLst>
              </p:cNvPr>
              <p:cNvSpPr>
                <a:spLocks noGrp="1" noRot="1" noChangeAspect="1" noMove="1" noResize="1" noEditPoints="1" noAdjustHandles="1" noChangeArrowheads="1" noChangeShapeType="1" noTextEdit="1"/>
              </p:cNvSpPr>
              <p:nvPr>
                <p:ph idx="1"/>
              </p:nvPr>
            </p:nvSpPr>
            <p:spPr>
              <a:xfrm>
                <a:off x="838200" y="1899138"/>
                <a:ext cx="10515600" cy="4607170"/>
              </a:xfrm>
              <a:blipFill>
                <a:blip r:embed="rId2"/>
                <a:stretch>
                  <a:fillRect l="-348"/>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B05889D1-6BDD-4BA8-9AE9-0567E4598F7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37789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down)">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wipe(down)">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wipe(down)">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wipe(down)">
                                      <p:cBhvr>
                                        <p:cTn id="59" dur="500"/>
                                        <p:tgtEl>
                                          <p:spTgt spid="3">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wipe(down)">
                                      <p:cBhvr>
                                        <p:cTn id="64" dur="500"/>
                                        <p:tgtEl>
                                          <p:spTgt spid="3">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
                                            <p:txEl>
                                              <p:pRg st="11" end="11"/>
                                            </p:txEl>
                                          </p:spTgt>
                                        </p:tgtEl>
                                        <p:attrNameLst>
                                          <p:attrName>style.visibility</p:attrName>
                                        </p:attrNameLst>
                                      </p:cBhvr>
                                      <p:to>
                                        <p:strVal val="visible"/>
                                      </p:to>
                                    </p:set>
                                    <p:animEffect transition="in" filter="wipe(down)">
                                      <p:cBhvr>
                                        <p:cTn id="6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B14D-1762-43C9-960A-32AE58030743}"/>
              </a:ext>
            </a:extLst>
          </p:cNvPr>
          <p:cNvSpPr>
            <a:spLocks noGrp="1"/>
          </p:cNvSpPr>
          <p:nvPr>
            <p:ph type="title"/>
          </p:nvPr>
        </p:nvSpPr>
        <p:spPr>
          <a:xfrm>
            <a:off x="581192" y="702156"/>
            <a:ext cx="11029616" cy="744259"/>
          </a:xfrm>
        </p:spPr>
        <p:txBody>
          <a:bodyPr>
            <a:normAutofit/>
          </a:bodyPr>
          <a:lstStyle/>
          <a:p>
            <a:r>
              <a:rPr lang="en-US" sz="3200" b="1"/>
              <a:t>Latihan Soal</a:t>
            </a:r>
            <a:endParaRPr lang="id-ID" sz="3200"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8381838-D7EA-4D44-9A81-BAF32138890B}"/>
                  </a:ext>
                </a:extLst>
              </p:cNvPr>
              <p:cNvSpPr>
                <a:spLocks noGrp="1"/>
              </p:cNvSpPr>
              <p:nvPr>
                <p:ph idx="1"/>
              </p:nvPr>
            </p:nvSpPr>
            <p:spPr>
              <a:xfrm>
                <a:off x="581192" y="2180496"/>
                <a:ext cx="11029615" cy="4320057"/>
              </a:xfrm>
            </p:spPr>
            <p:txBody>
              <a:bodyPr>
                <a:noAutofit/>
              </a:bodyPr>
              <a:lstStyle/>
              <a:p>
                <a:pPr marL="514350" indent="-514350">
                  <a:buAutoNum type="arabicPeriod"/>
                </a:pPr>
                <a:r>
                  <a:rPr lang="en-US" sz="2000"/>
                  <a:t>Tempatkan simbol </a:t>
                </a:r>
                <a14:m>
                  <m:oMath xmlns:m="http://schemas.openxmlformats.org/officeDocument/2006/math">
                    <m:r>
                      <a:rPr lang="en-US" sz="2000" b="0" i="1" smtClean="0">
                        <a:latin typeface="Cambria Math" panose="02040503050406030204" pitchFamily="18" charset="0"/>
                      </a:rPr>
                      <m:t>&lt;</m:t>
                    </m:r>
                  </m:oMath>
                </a14:m>
                <a:r>
                  <a:rPr lang="en-US" sz="2000"/>
                  <a:t> atau </a:t>
                </a:r>
                <a14:m>
                  <m:oMath xmlns:m="http://schemas.openxmlformats.org/officeDocument/2006/math">
                    <m:r>
                      <a:rPr lang="en-US" sz="2000" b="0" i="1" smtClean="0">
                        <a:latin typeface="Cambria Math" panose="02040503050406030204" pitchFamily="18" charset="0"/>
                      </a:rPr>
                      <m:t>&gt;</m:t>
                    </m:r>
                  </m:oMath>
                </a14:m>
                <a:r>
                  <a:rPr lang="en-US" sz="2000"/>
                  <a:t> yang sesuai antara masing-masing pasangan bilangan berikut:</a:t>
                </a:r>
              </a:p>
              <a:p>
                <a:pPr marL="1147763" indent="-514350">
                  <a:buAutoNum type="alphaLcPeriod"/>
                </a:pPr>
                <a14:m>
                  <m:oMath xmlns:m="http://schemas.openxmlformats.org/officeDocument/2006/math">
                    <m:r>
                      <a:rPr lang="en-US" sz="2000" b="0" i="1" smtClean="0">
                        <a:latin typeface="Cambria Math" panose="02040503050406030204" pitchFamily="18" charset="0"/>
                      </a:rPr>
                      <m:t>−1 … −6</m:t>
                    </m:r>
                  </m:oMath>
                </a14:m>
                <a:endParaRPr lang="en-US" sz="2000" b="0"/>
              </a:p>
              <a:p>
                <a:pPr marL="1147763" indent="-514350">
                  <a:buAutoNum type="alphaLcPeriod"/>
                </a:pPr>
                <a14:m>
                  <m:oMath xmlns:m="http://schemas.openxmlformats.org/officeDocument/2006/math">
                    <m:r>
                      <a:rPr lang="en-US" sz="2000" b="0" i="1" smtClean="0">
                        <a:latin typeface="Cambria Math" panose="02040503050406030204" pitchFamily="18" charset="0"/>
                      </a:rPr>
                      <m:t>5 …−29</m:t>
                    </m:r>
                  </m:oMath>
                </a14:m>
                <a:endParaRPr lang="en-US" sz="2000" b="0"/>
              </a:p>
              <a:p>
                <a:pPr marL="1147763" indent="-514350">
                  <a:buAutoNum type="alphaLcPeriod"/>
                </a:pPr>
                <a14:m>
                  <m:oMath xmlns:m="http://schemas.openxmlformats.org/officeDocument/2006/math">
                    <m:r>
                      <a:rPr lang="en-US" sz="2000" b="0" i="1" smtClean="0">
                        <a:latin typeface="Cambria Math" panose="02040503050406030204" pitchFamily="18" charset="0"/>
                      </a:rPr>
                      <m:t>−14 …7</m:t>
                    </m:r>
                  </m:oMath>
                </a14:m>
                <a:endParaRPr lang="en-US" sz="2000"/>
              </a:p>
              <a:p>
                <a:pPr marL="0" indent="0">
                  <a:buNone/>
                </a:pPr>
                <a:r>
                  <a:rPr lang="en-US" sz="2000"/>
                  <a:t>2. Tentukan nilai dari massing-masing berikut:</a:t>
                </a:r>
              </a:p>
              <a:p>
                <a:pPr marL="1147763" indent="-514350">
                  <a:buAutoNum type="alphaLcPeriod"/>
                </a:pPr>
                <a14:m>
                  <m:oMath xmlns:m="http://schemas.openxmlformats.org/officeDocument/2006/math">
                    <m:r>
                      <a:rPr lang="en-US" sz="2000" b="0" i="1" smtClean="0">
                        <a:latin typeface="Cambria Math" panose="02040503050406030204" pitchFamily="18" charset="0"/>
                      </a:rPr>
                      <m:t>16−12</m:t>
                    </m:r>
                    <m:r>
                      <a:rPr lang="en-US" sz="2000" b="0" i="1" smtClean="0">
                        <a:latin typeface="Cambria Math" panose="02040503050406030204" pitchFamily="18" charset="0"/>
                        <a:ea typeface="Cambria Math" panose="02040503050406030204" pitchFamily="18" charset="0"/>
                      </a:rPr>
                      <m:t>×4+8÷2</m:t>
                    </m:r>
                  </m:oMath>
                </a14:m>
                <a:endParaRPr lang="en-US" sz="2000" b="0">
                  <a:ea typeface="Cambria Math" panose="02040503050406030204" pitchFamily="18" charset="0"/>
                </a:endParaRPr>
              </a:p>
              <a:p>
                <a:pPr marL="1147763" indent="-514350">
                  <a:buAutoNum type="alphaLcPeriod"/>
                </a:pP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16−12</m:t>
                        </m:r>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4+8</m:t>
                        </m:r>
                      </m:e>
                    </m:d>
                    <m:r>
                      <a:rPr lang="en-US" sz="2000" b="0" i="1" smtClean="0">
                        <a:latin typeface="Cambria Math" panose="02040503050406030204" pitchFamily="18" charset="0"/>
                        <a:ea typeface="Cambria Math" panose="02040503050406030204" pitchFamily="18" charset="0"/>
                      </a:rPr>
                      <m:t>÷2</m:t>
                    </m:r>
                  </m:oMath>
                </a14:m>
                <a:endParaRPr lang="en-US" sz="2000" b="0">
                  <a:ea typeface="Cambria Math" panose="02040503050406030204" pitchFamily="18" charset="0"/>
                </a:endParaRPr>
              </a:p>
              <a:p>
                <a:pPr marL="1147763" indent="-514350">
                  <a:buAutoNum type="alphaLcPeriod"/>
                </a:pPr>
                <a14:m>
                  <m:oMath xmlns:m="http://schemas.openxmlformats.org/officeDocument/2006/math">
                    <m:r>
                      <a:rPr lang="en-US" sz="2000" b="0" i="1" smtClean="0">
                        <a:latin typeface="Cambria Math" panose="02040503050406030204" pitchFamily="18" charset="0"/>
                      </a:rPr>
                      <m:t>9−3</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17+5</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5−7</m:t>
                            </m:r>
                          </m:e>
                        </m:d>
                      </m:e>
                    </m:d>
                  </m:oMath>
                </a14:m>
                <a:endParaRPr lang="en-US" sz="2000" b="0"/>
              </a:p>
              <a:p>
                <a:pPr marL="1147763" indent="-514350">
                  <a:buAutoNum type="alphaLcPeriod"/>
                </a:pPr>
                <a14:m>
                  <m:oMath xmlns:m="http://schemas.openxmlformats.org/officeDocument/2006/math">
                    <m:r>
                      <a:rPr lang="en-US" sz="2000" b="0" i="1" smtClean="0">
                        <a:latin typeface="Cambria Math" panose="02040503050406030204" pitchFamily="18" charset="0"/>
                      </a:rPr>
                      <m:t>8(3</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2+4</m:t>
                        </m:r>
                      </m:e>
                    </m:d>
                    <m:r>
                      <a:rPr lang="en-US" sz="2000" b="0" i="1" smtClean="0">
                        <a:latin typeface="Cambria Math" panose="02040503050406030204" pitchFamily="18" charset="0"/>
                      </a:rPr>
                      <m:t>−2</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5+7</m:t>
                        </m:r>
                      </m:e>
                    </m:d>
                    <m:r>
                      <a:rPr lang="en-US" sz="2000" b="0" i="1" smtClean="0">
                        <a:latin typeface="Cambria Math" panose="02040503050406030204" pitchFamily="18" charset="0"/>
                      </a:rPr>
                      <m:t>)</m:t>
                    </m:r>
                  </m:oMath>
                </a14:m>
                <a:endParaRPr lang="en-US" sz="2000" b="0"/>
              </a:p>
            </p:txBody>
          </p:sp>
        </mc:Choice>
        <mc:Fallback>
          <p:sp>
            <p:nvSpPr>
              <p:cNvPr id="3" name="Content Placeholder 2">
                <a:extLst>
                  <a:ext uri="{FF2B5EF4-FFF2-40B4-BE49-F238E27FC236}">
                    <a16:creationId xmlns:a16="http://schemas.microsoft.com/office/drawing/2014/main" id="{18381838-D7EA-4D44-9A81-BAF32138890B}"/>
                  </a:ext>
                </a:extLst>
              </p:cNvPr>
              <p:cNvSpPr>
                <a:spLocks noGrp="1" noRot="1" noChangeAspect="1" noMove="1" noResize="1" noEditPoints="1" noAdjustHandles="1" noChangeArrowheads="1" noChangeShapeType="1" noTextEdit="1"/>
              </p:cNvSpPr>
              <p:nvPr>
                <p:ph idx="1"/>
              </p:nvPr>
            </p:nvSpPr>
            <p:spPr>
              <a:xfrm>
                <a:off x="581192" y="2180496"/>
                <a:ext cx="11029615" cy="4320057"/>
              </a:xfrm>
              <a:blipFill>
                <a:blip r:embed="rId2"/>
                <a:stretch>
                  <a:fillRect l="-552"/>
                </a:stretch>
              </a:blipFill>
            </p:spPr>
            <p:txBody>
              <a:bodyPr/>
              <a:lstStyle/>
              <a:p>
                <a:r>
                  <a:rPr lang="id-ID">
                    <a:noFill/>
                  </a:rPr>
                  <a:t> </a:t>
                </a:r>
              </a:p>
            </p:txBody>
          </p:sp>
        </mc:Fallback>
      </mc:AlternateContent>
      <p:pic>
        <p:nvPicPr>
          <p:cNvPr id="4" name="Picture 3">
            <a:extLst>
              <a:ext uri="{FF2B5EF4-FFF2-40B4-BE49-F238E27FC236}">
                <a16:creationId xmlns:a16="http://schemas.microsoft.com/office/drawing/2014/main" id="{B7CAA2D8-681F-4508-B9C1-FDC49D65332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62496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136BD-87DC-4D3D-87E5-F8A9B0B8C602}"/>
              </a:ext>
            </a:extLst>
          </p:cNvPr>
          <p:cNvSpPr>
            <a:spLocks noGrp="1"/>
          </p:cNvSpPr>
          <p:nvPr>
            <p:ph type="title"/>
          </p:nvPr>
        </p:nvSpPr>
        <p:spPr/>
        <p:txBody>
          <a:bodyPr/>
          <a:lstStyle/>
          <a:p>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0108AA5-8588-4303-A58A-9A535D11D3E0}"/>
                  </a:ext>
                </a:extLst>
              </p:cNvPr>
              <p:cNvSpPr>
                <a:spLocks noGrp="1"/>
              </p:cNvSpPr>
              <p:nvPr>
                <p:ph idx="1"/>
              </p:nvPr>
            </p:nvSpPr>
            <p:spPr>
              <a:xfrm>
                <a:off x="581192" y="1845426"/>
                <a:ext cx="11029615" cy="4754880"/>
              </a:xfrm>
            </p:spPr>
            <p:txBody>
              <a:bodyPr>
                <a:normAutofit/>
              </a:bodyPr>
              <a:lstStyle/>
              <a:p>
                <a:pPr marL="0" indent="0">
                  <a:buNone/>
                </a:pPr>
                <a:r>
                  <a:rPr lang="en-US" sz="2000"/>
                  <a:t>3. Tunjukkan bahwa:</a:t>
                </a:r>
              </a:p>
              <a:p>
                <a:pPr marL="1030288" indent="-514350">
                  <a:buAutoNum type="alphaLcPeriod"/>
                </a:pPr>
                <a14:m>
                  <m:oMath xmlns:m="http://schemas.openxmlformats.org/officeDocument/2006/math">
                    <m:r>
                      <a:rPr lang="en-US" sz="2000" b="0" i="1" smtClean="0">
                        <a:latin typeface="Cambria Math" panose="02040503050406030204" pitchFamily="18" charset="0"/>
                      </a:rPr>
                      <m:t>6−</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3−2</m:t>
                        </m:r>
                      </m:e>
                    </m:d>
                    <m:r>
                      <a:rPr lang="en-US" sz="2000" i="1">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6−3</m:t>
                        </m:r>
                      </m:e>
                    </m:d>
                    <m:r>
                      <a:rPr lang="en-US" sz="2000" b="0" i="1" smtClean="0">
                        <a:latin typeface="Cambria Math" panose="02040503050406030204" pitchFamily="18" charset="0"/>
                        <a:ea typeface="Cambria Math" panose="02040503050406030204" pitchFamily="18" charset="0"/>
                      </a:rPr>
                      <m:t>−2</m:t>
                    </m:r>
                  </m:oMath>
                </a14:m>
                <a:endParaRPr lang="en-US" sz="2000" b="0">
                  <a:ea typeface="Cambria Math" panose="02040503050406030204" pitchFamily="18" charset="0"/>
                </a:endParaRPr>
              </a:p>
              <a:p>
                <a:pPr marL="1030288" indent="-514350">
                  <a:buAutoNum type="alphaLcPeriod"/>
                </a:pPr>
                <a14:m>
                  <m:oMath xmlns:m="http://schemas.openxmlformats.org/officeDocument/2006/math">
                    <m:r>
                      <a:rPr lang="en-US" sz="2000" b="0" i="1" smtClean="0">
                        <a:latin typeface="Cambria Math" panose="02040503050406030204" pitchFamily="18" charset="0"/>
                      </a:rPr>
                      <m:t>100</m:t>
                    </m:r>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10÷5</m:t>
                        </m:r>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100÷10</m:t>
                        </m:r>
                      </m:e>
                    </m:d>
                    <m:r>
                      <a:rPr lang="en-US" sz="2000" b="0" i="1" smtClean="0">
                        <a:latin typeface="Cambria Math" panose="02040503050406030204" pitchFamily="18" charset="0"/>
                        <a:ea typeface="Cambria Math" panose="02040503050406030204" pitchFamily="18" charset="0"/>
                      </a:rPr>
                      <m:t>÷5</m:t>
                    </m:r>
                  </m:oMath>
                </a14:m>
                <a:endParaRPr lang="en-US" sz="2000" b="0">
                  <a:ea typeface="Cambria Math" panose="02040503050406030204" pitchFamily="18" charset="0"/>
                </a:endParaRPr>
              </a:p>
              <a:p>
                <a:pPr marL="1030288" indent="-514350">
                  <a:buAutoNum type="alphaLcPeriod"/>
                </a:pPr>
                <a14:m>
                  <m:oMath xmlns:m="http://schemas.openxmlformats.org/officeDocument/2006/math">
                    <m:r>
                      <a:rPr lang="en-US" sz="2000" b="0" i="1" smtClean="0">
                        <a:latin typeface="Cambria Math" panose="02040503050406030204" pitchFamily="18" charset="0"/>
                      </a:rPr>
                      <m:t>24</m:t>
                    </m:r>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2+6</m:t>
                        </m:r>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24÷2</m:t>
                        </m:r>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24÷6</m:t>
                        </m:r>
                      </m:e>
                    </m:d>
                  </m:oMath>
                </a14:m>
                <a:endParaRPr lang="en-US" sz="2000" b="0">
                  <a:ea typeface="Cambria Math" panose="02040503050406030204" pitchFamily="18" charset="0"/>
                </a:endParaRPr>
              </a:p>
              <a:p>
                <a:pPr marL="1030288" indent="-514350">
                  <a:buAutoNum type="alphaLcPeriod"/>
                </a:pPr>
                <a14:m>
                  <m:oMath xmlns:m="http://schemas.openxmlformats.org/officeDocument/2006/math">
                    <m:r>
                      <a:rPr lang="en-US" sz="2000" b="0" i="1" smtClean="0">
                        <a:latin typeface="Cambria Math" panose="02040503050406030204" pitchFamily="18" charset="0"/>
                      </a:rPr>
                      <m:t>24</m:t>
                    </m:r>
                    <m:r>
                      <a:rPr lang="en-US" sz="2000" b="0" i="1" smtClean="0">
                        <a:latin typeface="Cambria Math" panose="02040503050406030204" pitchFamily="18" charset="0"/>
                        <a:ea typeface="Cambria Math" panose="02040503050406030204" pitchFamily="18" charset="0"/>
                      </a:rPr>
                      <m:t>÷(2−6)</m:t>
                    </m:r>
                  </m:oMath>
                </a14:m>
                <a:r>
                  <a:rPr lang="en-US" sz="2000" b="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24÷2</m:t>
                        </m:r>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24÷6</m:t>
                        </m:r>
                      </m:e>
                    </m:d>
                  </m:oMath>
                </a14:m>
                <a:endParaRPr lang="en-US" sz="2000"/>
              </a:p>
              <a:p>
                <a:pPr marL="0" indent="0">
                  <a:buNone/>
                </a:pPr>
                <a:r>
                  <a:rPr lang="en-US" sz="2000"/>
                  <a:t>4. Bulatkan bilangan berikut ke </a:t>
                </a:r>
                <a14:m>
                  <m:oMath xmlns:m="http://schemas.openxmlformats.org/officeDocument/2006/math">
                    <m:r>
                      <a:rPr lang="en-US" sz="2000" b="0" i="1" smtClean="0">
                        <a:latin typeface="Cambria Math" panose="02040503050406030204" pitchFamily="18" charset="0"/>
                      </a:rPr>
                      <m:t>10, 100, </m:t>
                    </m:r>
                  </m:oMath>
                </a14:m>
                <a:r>
                  <a:rPr lang="en-US" sz="2000"/>
                  <a:t>dan </a:t>
                </a:r>
                <a14:m>
                  <m:oMath xmlns:m="http://schemas.openxmlformats.org/officeDocument/2006/math">
                    <m:r>
                      <a:rPr lang="en-US" sz="2000" b="0" i="1" smtClean="0">
                        <a:latin typeface="Cambria Math" panose="02040503050406030204" pitchFamily="18" charset="0"/>
                      </a:rPr>
                      <m:t>1000</m:t>
                    </m:r>
                  </m:oMath>
                </a14:m>
                <a:r>
                  <a:rPr lang="en-US" sz="2000"/>
                  <a:t> terdekat:</a:t>
                </a:r>
              </a:p>
              <a:p>
                <a:pPr marL="1030288" indent="-514350">
                  <a:buAutoNum type="alphaLcPeriod"/>
                </a:pPr>
                <a14:m>
                  <m:oMath xmlns:m="http://schemas.openxmlformats.org/officeDocument/2006/math">
                    <m:r>
                      <a:rPr lang="en-US" sz="2000" b="0" i="1" smtClean="0">
                        <a:latin typeface="Cambria Math" panose="02040503050406030204" pitchFamily="18" charset="0"/>
                      </a:rPr>
                      <m:t>2562</m:t>
                    </m:r>
                  </m:oMath>
                </a14:m>
                <a:endParaRPr lang="en-US" sz="2000" b="0"/>
              </a:p>
              <a:p>
                <a:pPr marL="1030288" indent="-514350">
                  <a:buAutoNum type="alphaLcPeriod"/>
                </a:pPr>
                <a14:m>
                  <m:oMath xmlns:m="http://schemas.openxmlformats.org/officeDocument/2006/math">
                    <m:r>
                      <a:rPr lang="en-US" sz="2000" b="0" i="1" smtClean="0">
                        <a:latin typeface="Cambria Math" panose="02040503050406030204" pitchFamily="18" charset="0"/>
                      </a:rPr>
                      <m:t>1500</m:t>
                    </m:r>
                  </m:oMath>
                </a14:m>
                <a:endParaRPr lang="en-US" sz="2000" b="0"/>
              </a:p>
              <a:p>
                <a:pPr marL="1030288" indent="-514350">
                  <a:buAutoNum type="alphaLcPeriod"/>
                </a:pPr>
                <a14:m>
                  <m:oMath xmlns:m="http://schemas.openxmlformats.org/officeDocument/2006/math">
                    <m:r>
                      <a:rPr lang="en-US" sz="2000" b="0" i="1" smtClean="0">
                        <a:latin typeface="Cambria Math" panose="02040503050406030204" pitchFamily="18" charset="0"/>
                      </a:rPr>
                      <m:t>−3451</m:t>
                    </m:r>
                  </m:oMath>
                </a14:m>
                <a:endParaRPr lang="en-US" sz="2000" b="0"/>
              </a:p>
              <a:p>
                <a:pPr marL="1030288" indent="-514350">
                  <a:buAutoNum type="alphaLcPeriod"/>
                </a:pPr>
                <a14:m>
                  <m:oMath xmlns:m="http://schemas.openxmlformats.org/officeDocument/2006/math">
                    <m:r>
                      <a:rPr lang="en-US" sz="2000" b="0" i="1" smtClean="0">
                        <a:latin typeface="Cambria Math" panose="02040503050406030204" pitchFamily="18" charset="0"/>
                      </a:rPr>
                      <m:t>−14525</m:t>
                    </m:r>
                  </m:oMath>
                </a14:m>
                <a:endParaRPr lang="id-ID" sz="2000"/>
              </a:p>
            </p:txBody>
          </p:sp>
        </mc:Choice>
        <mc:Fallback>
          <p:sp>
            <p:nvSpPr>
              <p:cNvPr id="3" name="Content Placeholder 2">
                <a:extLst>
                  <a:ext uri="{FF2B5EF4-FFF2-40B4-BE49-F238E27FC236}">
                    <a16:creationId xmlns:a16="http://schemas.microsoft.com/office/drawing/2014/main" id="{D0108AA5-8588-4303-A58A-9A535D11D3E0}"/>
                  </a:ext>
                </a:extLst>
              </p:cNvPr>
              <p:cNvSpPr>
                <a:spLocks noGrp="1" noRot="1" noChangeAspect="1" noMove="1" noResize="1" noEditPoints="1" noAdjustHandles="1" noChangeArrowheads="1" noChangeShapeType="1" noTextEdit="1"/>
              </p:cNvSpPr>
              <p:nvPr>
                <p:ph idx="1"/>
              </p:nvPr>
            </p:nvSpPr>
            <p:spPr>
              <a:xfrm>
                <a:off x="581192" y="1845426"/>
                <a:ext cx="11029615" cy="4754880"/>
              </a:xfrm>
              <a:blipFill>
                <a:blip r:embed="rId2"/>
                <a:stretch>
                  <a:fillRect l="-552"/>
                </a:stretch>
              </a:blipFill>
            </p:spPr>
            <p:txBody>
              <a:bodyPr/>
              <a:lstStyle/>
              <a:p>
                <a:r>
                  <a:rPr lang="id-ID">
                    <a:noFill/>
                  </a:rPr>
                  <a:t> </a:t>
                </a:r>
              </a:p>
            </p:txBody>
          </p:sp>
        </mc:Fallback>
      </mc:AlternateContent>
      <p:pic>
        <p:nvPicPr>
          <p:cNvPr id="4" name="Picture 3">
            <a:extLst>
              <a:ext uri="{FF2B5EF4-FFF2-40B4-BE49-F238E27FC236}">
                <a16:creationId xmlns:a16="http://schemas.microsoft.com/office/drawing/2014/main" id="{446010D8-947B-4E8E-8701-E6940EB7B08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52898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7A27-1FFF-41D7-A703-299E27701939}"/>
              </a:ext>
            </a:extLst>
          </p:cNvPr>
          <p:cNvSpPr>
            <a:spLocks noGrp="1"/>
          </p:cNvSpPr>
          <p:nvPr>
            <p:ph type="title"/>
          </p:nvPr>
        </p:nvSpPr>
        <p:spPr>
          <a:xfrm>
            <a:off x="581192" y="702156"/>
            <a:ext cx="11029616" cy="810760"/>
          </a:xfrm>
        </p:spPr>
        <p:txBody>
          <a:bodyPr>
            <a:normAutofit/>
          </a:bodyPr>
          <a:lstStyle/>
          <a:p>
            <a:r>
              <a:rPr lang="en-US" sz="3200" b="1"/>
              <a:t>Faktor dan Bilangan Prima</a:t>
            </a:r>
            <a:endParaRPr lang="id-ID" sz="3200"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DC38CFA-348C-4023-A5C8-AE005B798999}"/>
                  </a:ext>
                </a:extLst>
              </p:cNvPr>
              <p:cNvSpPr>
                <a:spLocks noGrp="1"/>
              </p:cNvSpPr>
              <p:nvPr>
                <p:ph idx="1"/>
              </p:nvPr>
            </p:nvSpPr>
            <p:spPr>
              <a:xfrm>
                <a:off x="581193" y="1330036"/>
                <a:ext cx="11029615" cy="6315111"/>
              </a:xfrm>
            </p:spPr>
            <p:txBody>
              <a:bodyPr>
                <a:normAutofit/>
              </a:bodyPr>
              <a:lstStyle/>
              <a:p>
                <a:r>
                  <a:rPr lang="en-US" sz="2400" b="1"/>
                  <a:t>Faktor, </a:t>
                </a:r>
                <a:r>
                  <a:rPr lang="en-US" sz="2400"/>
                  <a:t>setiap pasangan bilangan bulat disebut faktor dari perkalian kedua bilangan bulat tersebut. </a:t>
                </a:r>
              </a:p>
              <a:p>
                <a:pPr marL="0" indent="0">
                  <a:buNone/>
                </a:pPr>
                <a:r>
                  <a:rPr lang="en-US" sz="2400"/>
                  <a:t>Contohnya, bilangan </a:t>
                </a:r>
                <a14:m>
                  <m:oMath xmlns:m="http://schemas.openxmlformats.org/officeDocument/2006/math">
                    <m:r>
                      <a:rPr lang="en-US" sz="2400" b="0" i="1" smtClean="0">
                        <a:latin typeface="Cambria Math" panose="02040503050406030204" pitchFamily="18" charset="0"/>
                      </a:rPr>
                      <m:t>3</m:t>
                    </m:r>
                  </m:oMath>
                </a14:m>
                <a:r>
                  <a:rPr lang="en-US" sz="2400"/>
                  <a:t> dan </a:t>
                </a:r>
                <a14:m>
                  <m:oMath xmlns:m="http://schemas.openxmlformats.org/officeDocument/2006/math">
                    <m:r>
                      <a:rPr lang="en-US" sz="2400" b="0" i="1" smtClean="0">
                        <a:latin typeface="Cambria Math" panose="02040503050406030204" pitchFamily="18" charset="0"/>
                      </a:rPr>
                      <m:t>6</m:t>
                    </m:r>
                  </m:oMath>
                </a14:m>
                <a:r>
                  <a:rPr lang="en-US" sz="2400"/>
                  <a:t> adalah factor dari 18 karena </a:t>
                </a:r>
                <a14:m>
                  <m:oMath xmlns:m="http://schemas.openxmlformats.org/officeDocument/2006/math">
                    <m:r>
                      <a:rPr lang="en-US" sz="2400" b="0" i="1" smtClean="0">
                        <a:latin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×6=18.</m:t>
                    </m:r>
                  </m:oMath>
                </a14:m>
                <a:r>
                  <a:rPr lang="en-US" sz="2400"/>
                  <a:t> secara lengkap, factor dari bilangan 18 adalah </a:t>
                </a:r>
                <a14:m>
                  <m:oMath xmlns:m="http://schemas.openxmlformats.org/officeDocument/2006/math">
                    <m:r>
                      <a:rPr lang="en-US" sz="2400" b="0" i="1" smtClean="0">
                        <a:latin typeface="Cambria Math" panose="02040503050406030204" pitchFamily="18" charset="0"/>
                      </a:rPr>
                      <m:t>1, 2, 3, 6, 9, 18</m:t>
                    </m:r>
                  </m:oMath>
                </a14:m>
                <a:r>
                  <a:rPr lang="en-US" sz="2400"/>
                  <a:t> karena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18=1</m:t>
                      </m:r>
                      <m:r>
                        <a:rPr lang="en-US" sz="2400" b="0" i="1" smtClean="0">
                          <a:latin typeface="Cambria Math" panose="02040503050406030204" pitchFamily="18" charset="0"/>
                          <a:ea typeface="Cambria Math" panose="02040503050406030204" pitchFamily="18" charset="0"/>
                        </a:rPr>
                        <m:t>×18</m:t>
                      </m:r>
                    </m:oMath>
                  </m:oMathPara>
                </a14:m>
                <a:endParaRPr lang="en-US" sz="2400" b="0">
                  <a:ea typeface="Cambria Math" panose="02040503050406030204" pitchFamily="18" charset="0"/>
                </a:endParaRPr>
              </a:p>
              <a:p>
                <a:pPr marL="4740275" indent="0">
                  <a:buNone/>
                </a:pPr>
                <a14:m>
                  <m:oMath xmlns:m="http://schemas.openxmlformats.org/officeDocument/2006/math">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×9</m:t>
                    </m:r>
                  </m:oMath>
                </a14:m>
                <a:r>
                  <a:rPr lang="en-US" sz="2400" b="0">
                    <a:ea typeface="Cambria Math" panose="02040503050406030204" pitchFamily="18" charset="0"/>
                  </a:rPr>
                  <a:t> </a:t>
                </a:r>
              </a:p>
              <a:p>
                <a:pPr marL="4740275" indent="0">
                  <a:buNone/>
                </a:pPr>
                <a14:m>
                  <m:oMath xmlns:m="http://schemas.openxmlformats.org/officeDocument/2006/math">
                    <m:r>
                      <a:rPr lang="en-US" sz="2400" b="0" i="1" smtClean="0">
                        <a:latin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×6</m:t>
                    </m:r>
                  </m:oMath>
                </a14:m>
                <a:r>
                  <a:rPr lang="en-US" sz="2400"/>
                  <a:t> </a:t>
                </a:r>
              </a:p>
              <a:p>
                <a:pPr marL="0" indent="0">
                  <a:buNone/>
                </a:pPr>
                <a:r>
                  <a:rPr lang="en-US" sz="2400"/>
                  <a:t>Tentukan factor dari:</a:t>
                </a:r>
              </a:p>
              <a:p>
                <a:pPr marL="514350" indent="-514350">
                  <a:buAutoNum type="alphaLcPeriod"/>
                </a:pPr>
                <a14:m>
                  <m:oMath xmlns:m="http://schemas.openxmlformats.org/officeDocument/2006/math">
                    <m:r>
                      <a:rPr lang="en-US" sz="2400" b="0" i="1" smtClean="0">
                        <a:latin typeface="Cambria Math" panose="02040503050406030204" pitchFamily="18" charset="0"/>
                      </a:rPr>
                      <m:t>12</m:t>
                    </m:r>
                  </m:oMath>
                </a14:m>
                <a:endParaRPr lang="en-US" sz="2400" b="0"/>
              </a:p>
              <a:p>
                <a:pPr marL="514350" indent="-514350">
                  <a:buAutoNum type="alphaLcPeriod"/>
                </a:pPr>
                <a14:m>
                  <m:oMath xmlns:m="http://schemas.openxmlformats.org/officeDocument/2006/math">
                    <m:r>
                      <a:rPr lang="en-US" sz="2400" b="0" i="1" smtClean="0">
                        <a:latin typeface="Cambria Math" panose="02040503050406030204" pitchFamily="18" charset="0"/>
                      </a:rPr>
                      <m:t>25</m:t>
                    </m:r>
                  </m:oMath>
                </a14:m>
                <a:endParaRPr lang="en-US" sz="2400" b="0"/>
              </a:p>
              <a:p>
                <a:pPr marL="4740275" indent="0">
                  <a:buNone/>
                </a:pPr>
                <a:endParaRPr lang="en-US" sz="2000"/>
              </a:p>
            </p:txBody>
          </p:sp>
        </mc:Choice>
        <mc:Fallback>
          <p:sp>
            <p:nvSpPr>
              <p:cNvPr id="3" name="Content Placeholder 2">
                <a:extLst>
                  <a:ext uri="{FF2B5EF4-FFF2-40B4-BE49-F238E27FC236}">
                    <a16:creationId xmlns:a16="http://schemas.microsoft.com/office/drawing/2014/main" id="{5DC38CFA-348C-4023-A5C8-AE005B798999}"/>
                  </a:ext>
                </a:extLst>
              </p:cNvPr>
              <p:cNvSpPr>
                <a:spLocks noGrp="1" noRot="1" noChangeAspect="1" noMove="1" noResize="1" noEditPoints="1" noAdjustHandles="1" noChangeArrowheads="1" noChangeShapeType="1" noTextEdit="1"/>
              </p:cNvSpPr>
              <p:nvPr>
                <p:ph idx="1"/>
              </p:nvPr>
            </p:nvSpPr>
            <p:spPr>
              <a:xfrm>
                <a:off x="581193" y="1330036"/>
                <a:ext cx="11029615" cy="6315111"/>
              </a:xfrm>
              <a:blipFill>
                <a:blip r:embed="rId2"/>
                <a:stretch>
                  <a:fillRect l="-829"/>
                </a:stretch>
              </a:blipFill>
            </p:spPr>
            <p:txBody>
              <a:bodyPr/>
              <a:lstStyle/>
              <a:p>
                <a:r>
                  <a:rPr lang="id-ID">
                    <a:noFill/>
                  </a:rPr>
                  <a:t> </a:t>
                </a:r>
              </a:p>
            </p:txBody>
          </p:sp>
        </mc:Fallback>
      </mc:AlternateContent>
      <p:pic>
        <p:nvPicPr>
          <p:cNvPr id="4" name="Picture 3">
            <a:extLst>
              <a:ext uri="{FF2B5EF4-FFF2-40B4-BE49-F238E27FC236}">
                <a16:creationId xmlns:a16="http://schemas.microsoft.com/office/drawing/2014/main" id="{C9100741-5A90-4C4C-808B-E5E68C193DD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19756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additive="base">
                                        <p:cTn id="4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E770F33F-0C87-4532-B255-5E2832C8F9F0}"/>
                  </a:ext>
                </a:extLst>
              </p:cNvPr>
              <p:cNvSpPr txBox="1">
                <a:spLocks/>
              </p:cNvSpPr>
              <p:nvPr/>
            </p:nvSpPr>
            <p:spPr>
              <a:xfrm>
                <a:off x="838200" y="581891"/>
                <a:ext cx="9851967" cy="6086475"/>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b="1"/>
                  <a:t>Bilangan prima, </a:t>
                </a:r>
                <a:r>
                  <a:rPr lang="en-US" sz="2400"/>
                  <a:t>bilangan bulat yang hanya memiliki dua factor yaitu dirinya sendiri dan </a:t>
                </a:r>
                <a14:m>
                  <m:oMath xmlns:m="http://schemas.openxmlformats.org/officeDocument/2006/math">
                    <m:r>
                      <a:rPr lang="en-US" sz="2400" i="1" smtClean="0">
                        <a:latin typeface="Cambria Math" panose="02040503050406030204" pitchFamily="18" charset="0"/>
                      </a:rPr>
                      <m:t>1</m:t>
                    </m:r>
                  </m:oMath>
                </a14:m>
                <a:r>
                  <a:rPr lang="en-US" sz="2400" b="1"/>
                  <a:t>. </a:t>
                </a:r>
                <a:r>
                  <a:rPr lang="en-US" sz="2400"/>
                  <a:t>Enam bilangan prima pertama adalah </a:t>
                </a:r>
                <a14:m>
                  <m:oMath xmlns:m="http://schemas.openxmlformats.org/officeDocument/2006/math">
                    <m:r>
                      <a:rPr lang="en-US" sz="2400" i="1" smtClean="0">
                        <a:latin typeface="Cambria Math" panose="02040503050406030204" pitchFamily="18" charset="0"/>
                      </a:rPr>
                      <m:t>2, 3, 5, 7, 11, </m:t>
                    </m:r>
                  </m:oMath>
                </a14:m>
                <a:r>
                  <a:rPr lang="en-US" sz="2400"/>
                  <a:t>dan </a:t>
                </a:r>
                <a14:m>
                  <m:oMath xmlns:m="http://schemas.openxmlformats.org/officeDocument/2006/math">
                    <m:r>
                      <a:rPr lang="en-US" sz="2400" i="1" smtClean="0">
                        <a:latin typeface="Cambria Math" panose="02040503050406030204" pitchFamily="18" charset="0"/>
                      </a:rPr>
                      <m:t>13.</m:t>
                    </m:r>
                  </m:oMath>
                </a14:m>
                <a:endParaRPr lang="en-US" sz="2400"/>
              </a:p>
              <a:p>
                <a:r>
                  <a:rPr lang="en-US" sz="2400" b="1"/>
                  <a:t>Faktorisasi prima. </a:t>
                </a:r>
                <a:r>
                  <a:rPr lang="en-US" sz="2400"/>
                  <a:t>Setiap bilangan bulat dapat ditulis sebagai hasil dari perkalian yang hanya melibatkan bilangan prima. Untuk mendapatkan faktorisasi prima, bilangan tersebut dibagi dengan kenaikan berturut-turut bilangan prima, jadi:</a:t>
                </a:r>
              </a:p>
              <a:p>
                <a:pPr marL="0" indent="0">
                  <a:buFont typeface="Wingdings 2" panose="05020102010507070707" pitchFamily="18" charset="2"/>
                  <a:buNone/>
                </a:pPr>
                <a:endParaRPr lang="en-US" sz="2400" b="1"/>
              </a:p>
              <a:p>
                <a:pPr marL="0" indent="0">
                  <a:buFont typeface="Wingdings 2" panose="05020102010507070707" pitchFamily="18" charset="2"/>
                  <a:buNone/>
                </a:pPr>
                <a:endParaRPr lang="en-US" sz="2400" b="1"/>
              </a:p>
              <a:p>
                <a:pPr marL="0" indent="0">
                  <a:buFont typeface="Wingdings 2" panose="05020102010507070707" pitchFamily="18" charset="2"/>
                  <a:buNone/>
                </a:pPr>
                <a:endParaRPr lang="en-US" sz="2400" b="1"/>
              </a:p>
              <a:p>
                <a:pPr marL="0" indent="0">
                  <a:buFont typeface="Wingdings 2" panose="05020102010507070707" pitchFamily="18" charset="2"/>
                  <a:buNone/>
                </a:pPr>
                <a:endParaRPr lang="en-US" sz="2400" b="1"/>
              </a:p>
              <a:p>
                <a:pPr marL="0" indent="0">
                  <a:buFont typeface="Wingdings 2" panose="05020102010507070707" pitchFamily="18" charset="2"/>
                  <a:buNone/>
                </a:pPr>
                <a:endParaRPr lang="en-US" sz="2400" b="1"/>
              </a:p>
              <a:p>
                <a:pPr marL="0" indent="0">
                  <a:buFont typeface="Wingdings 2" panose="05020102010507070707" pitchFamily="18" charset="2"/>
                  <a:buNone/>
                </a:pPr>
                <a:r>
                  <a:rPr lang="en-US" sz="2400" b="1"/>
                  <a:t>					</a:t>
                </a:r>
                <a:r>
                  <a:rPr lang="en-US" sz="2400"/>
                  <a:t>jadi, </a:t>
                </a:r>
                <a14:m>
                  <m:oMath xmlns:m="http://schemas.openxmlformats.org/officeDocument/2006/math">
                    <m:r>
                      <a:rPr lang="en-US" sz="2400" i="1" smtClean="0">
                        <a:latin typeface="Cambria Math" panose="02040503050406030204" pitchFamily="18" charset="0"/>
                      </a:rPr>
                      <m:t>126=2</m:t>
                    </m:r>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rPr>
                      <m:t>3</m:t>
                    </m:r>
                    <m:r>
                      <a:rPr lang="en-US" sz="2400" i="1" smtClean="0">
                        <a:latin typeface="Cambria Math" panose="02040503050406030204" pitchFamily="18" charset="0"/>
                        <a:ea typeface="Cambria Math" panose="02040503050406030204" pitchFamily="18" charset="0"/>
                      </a:rPr>
                      <m:t>×3×7</m:t>
                    </m:r>
                  </m:oMath>
                </a14:m>
                <a:endParaRPr lang="id-ID" sz="2400"/>
              </a:p>
            </p:txBody>
          </p:sp>
        </mc:Choice>
        <mc:Fallback>
          <p:sp>
            <p:nvSpPr>
              <p:cNvPr id="2" name="Content Placeholder 2">
                <a:extLst>
                  <a:ext uri="{FF2B5EF4-FFF2-40B4-BE49-F238E27FC236}">
                    <a16:creationId xmlns:a16="http://schemas.microsoft.com/office/drawing/2014/main" id="{E770F33F-0C87-4532-B255-5E2832C8F9F0}"/>
                  </a:ext>
                </a:extLst>
              </p:cNvPr>
              <p:cNvSpPr txBox="1">
                <a:spLocks noRot="1" noChangeAspect="1" noMove="1" noResize="1" noEditPoints="1" noAdjustHandles="1" noChangeArrowheads="1" noChangeShapeType="1" noTextEdit="1"/>
              </p:cNvSpPr>
              <p:nvPr/>
            </p:nvSpPr>
            <p:spPr>
              <a:xfrm>
                <a:off x="838200" y="581891"/>
                <a:ext cx="9851967" cy="6086475"/>
              </a:xfrm>
              <a:prstGeom prst="rect">
                <a:avLst/>
              </a:prstGeom>
              <a:blipFill>
                <a:blip r:embed="rId2"/>
                <a:stretch>
                  <a:fillRect l="-619" t="-801" r="-495"/>
                </a:stretch>
              </a:blipFill>
            </p:spPr>
            <p:txBody>
              <a:bodyPr/>
              <a:lstStyle/>
              <a:p>
                <a:r>
                  <a:rPr lang="id-ID">
                    <a:noFill/>
                  </a:rPr>
                  <a:t> </a:t>
                </a:r>
              </a:p>
            </p:txBody>
          </p:sp>
        </mc:Fallback>
      </mc:AlternateContent>
      <p:pic>
        <p:nvPicPr>
          <p:cNvPr id="3" name="Picture 2">
            <a:extLst>
              <a:ext uri="{FF2B5EF4-FFF2-40B4-BE49-F238E27FC236}">
                <a16:creationId xmlns:a16="http://schemas.microsoft.com/office/drawing/2014/main" id="{D2C07D2B-623F-4DF9-9569-060BA3D3077B}"/>
              </a:ext>
            </a:extLst>
          </p:cNvPr>
          <p:cNvPicPr>
            <a:picLocks noChangeAspect="1"/>
          </p:cNvPicPr>
          <p:nvPr/>
        </p:nvPicPr>
        <p:blipFill>
          <a:blip r:embed="rId3"/>
          <a:stretch>
            <a:fillRect/>
          </a:stretch>
        </p:blipFill>
        <p:spPr>
          <a:xfrm>
            <a:off x="1336617" y="3429000"/>
            <a:ext cx="1438334" cy="3060642"/>
          </a:xfrm>
          <a:prstGeom prst="rect">
            <a:avLst/>
          </a:prstGeom>
        </p:spPr>
      </p:pic>
      <p:sp>
        <p:nvSpPr>
          <p:cNvPr id="4" name="Rectangle 3">
            <a:extLst>
              <a:ext uri="{FF2B5EF4-FFF2-40B4-BE49-F238E27FC236}">
                <a16:creationId xmlns:a16="http://schemas.microsoft.com/office/drawing/2014/main" id="{D76DF9A9-C97C-491F-8C75-534027EAD376}"/>
              </a:ext>
            </a:extLst>
          </p:cNvPr>
          <p:cNvSpPr/>
          <p:nvPr/>
        </p:nvSpPr>
        <p:spPr>
          <a:xfrm>
            <a:off x="8445731" y="3879445"/>
            <a:ext cx="3125586" cy="2610197"/>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sv-SE" sz="2800" i="1"/>
              <a:t>Perhatikan bahwa faktor prima dapat muncul lebih dari satu kali dalam faktorisasi prima</a:t>
            </a:r>
            <a:endParaRPr lang="id-ID" sz="2800" i="1"/>
          </a:p>
        </p:txBody>
      </p:sp>
      <p:pic>
        <p:nvPicPr>
          <p:cNvPr id="5" name="Picture 4">
            <a:extLst>
              <a:ext uri="{FF2B5EF4-FFF2-40B4-BE49-F238E27FC236}">
                <a16:creationId xmlns:a16="http://schemas.microsoft.com/office/drawing/2014/main" id="{2015C9C3-2A58-4E2F-BDF1-DE1008FDE2B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8343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additive="base">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1000"/>
                                        <p:tgtEl>
                                          <p:spTgt spid="2">
                                            <p:txEl>
                                              <p:pRg st="7" end="7"/>
                                            </p:txEl>
                                          </p:spTgt>
                                        </p:tgtEl>
                                      </p:cBhvr>
                                    </p:animEffect>
                                    <p:anim calcmode="lin" valueType="num">
                                      <p:cBhvr>
                                        <p:cTn id="28"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E272-4176-4A72-9B16-A37EAF1DDCDA}"/>
              </a:ext>
            </a:extLst>
          </p:cNvPr>
          <p:cNvSpPr>
            <a:spLocks noGrp="1"/>
          </p:cNvSpPr>
          <p:nvPr>
            <p:ph type="title"/>
          </p:nvPr>
        </p:nvSpPr>
        <p:spPr>
          <a:xfrm>
            <a:off x="581192" y="702156"/>
            <a:ext cx="11029616" cy="777509"/>
          </a:xfrm>
        </p:spPr>
        <p:txBody>
          <a:bodyPr>
            <a:normAutofit/>
          </a:bodyPr>
          <a:lstStyle/>
          <a:p>
            <a:r>
              <a:rPr lang="en-US" sz="3200" b="1"/>
              <a:t>Teorema Dasar Aritmatika</a:t>
            </a:r>
            <a:endParaRPr lang="id-ID" sz="3200"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72F8DD5-BB42-4AD6-901C-ECF92607F978}"/>
                  </a:ext>
                </a:extLst>
              </p:cNvPr>
              <p:cNvSpPr>
                <a:spLocks noGrp="1"/>
              </p:cNvSpPr>
              <p:nvPr>
                <p:ph idx="1"/>
              </p:nvPr>
            </p:nvSpPr>
            <p:spPr>
              <a:xfrm>
                <a:off x="581193" y="1847987"/>
                <a:ext cx="11029615" cy="5234457"/>
              </a:xfrm>
            </p:spPr>
            <p:txBody>
              <a:bodyPr>
                <a:noAutofit/>
              </a:bodyPr>
              <a:lstStyle/>
              <a:p>
                <a:pPr marL="0" indent="0">
                  <a:buNone/>
                </a:pPr>
                <a:r>
                  <a:rPr lang="en-US" sz="2200"/>
                  <a:t>Teorema dasar aritmatika menyatakan bahwa </a:t>
                </a:r>
              </a:p>
              <a:p>
                <a:pPr marL="0" indent="0" algn="ctr">
                  <a:buNone/>
                </a:pPr>
                <a:r>
                  <a:rPr lang="en-US" sz="2200" b="1" i="1"/>
                  <a:t>“Faktorisasi prima dari bilangan asli </a:t>
                </a:r>
                <a14:m>
                  <m:oMath xmlns:m="http://schemas.openxmlformats.org/officeDocument/2006/math">
                    <m:r>
                      <a:rPr lang="en-US" sz="2200" b="1" i="1" smtClean="0">
                        <a:latin typeface="Cambria Math" panose="02040503050406030204" pitchFamily="18" charset="0"/>
                      </a:rPr>
                      <m:t>𝒂</m:t>
                    </m:r>
                  </m:oMath>
                </a14:m>
                <a:r>
                  <a:rPr lang="en-US" sz="2200" b="1" i="1"/>
                  <a:t> adalah unik atau tunggal”</a:t>
                </a:r>
                <a:endParaRPr lang="en-US" sz="2200"/>
              </a:p>
              <a:p>
                <a:pPr marL="0" indent="0">
                  <a:buNone/>
                </a:pPr>
                <a:r>
                  <a:rPr lang="en-US" sz="2200"/>
                  <a:t>Contoh:</a:t>
                </a:r>
              </a:p>
              <a:p>
                <a:pPr marL="0" indent="0">
                  <a:buNone/>
                </a:pPr>
                <a:r>
                  <a:rPr lang="en-US" sz="2200"/>
                  <a:t>Faktorisasi prima dari b</a:t>
                </a:r>
                <a:r>
                  <a:rPr lang="en-US" sz="2200" b="0"/>
                  <a:t>ilangan </a:t>
                </a:r>
                <a14:m>
                  <m:oMath xmlns:m="http://schemas.openxmlformats.org/officeDocument/2006/math">
                    <m:r>
                      <a:rPr lang="en-US" sz="2200" b="0" i="0" smtClean="0">
                        <a:latin typeface="Cambria Math" panose="02040503050406030204" pitchFamily="18" charset="0"/>
                      </a:rPr>
                      <m:t>126 </m:t>
                    </m:r>
                  </m:oMath>
                </a14:m>
                <a:r>
                  <a:rPr lang="id-ID" sz="2200"/>
                  <a:t>d</a:t>
                </a:r>
                <a:r>
                  <a:rPr lang="en-US" sz="2200"/>
                  <a:t>apat ditulis </a:t>
                </a:r>
                <a14:m>
                  <m:oMath xmlns:m="http://schemas.openxmlformats.org/officeDocument/2006/math">
                    <m:r>
                      <a:rPr lang="en-US" sz="2200" b="0" i="1" smtClean="0">
                        <a:latin typeface="Cambria Math" panose="02040503050406030204" pitchFamily="18" charset="0"/>
                      </a:rPr>
                      <m:t>126=2</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rPr>
                      <m:t>3</m:t>
                    </m:r>
                    <m:r>
                      <a:rPr lang="en-US" sz="2200" b="0" i="1" smtClean="0">
                        <a:latin typeface="Cambria Math" panose="02040503050406030204" pitchFamily="18" charset="0"/>
                        <a:ea typeface="Cambria Math" panose="02040503050406030204" pitchFamily="18" charset="0"/>
                      </a:rPr>
                      <m:t>×3×7</m:t>
                    </m:r>
                  </m:oMath>
                </a14:m>
                <a:r>
                  <a:rPr lang="en-US" sz="2200"/>
                  <a:t> atau dengan mengatur ulang urutan factor prima menjadi </a:t>
                </a:r>
                <a14:m>
                  <m:oMath xmlns:m="http://schemas.openxmlformats.org/officeDocument/2006/math">
                    <m:r>
                      <a:rPr lang="en-US" sz="2200" b="0" i="1" smtClean="0">
                        <a:latin typeface="Cambria Math" panose="02040503050406030204" pitchFamily="18" charset="0"/>
                      </a:rPr>
                      <m:t>126=2</m:t>
                    </m:r>
                    <m:r>
                      <a:rPr lang="en-US" sz="2200" b="0" i="1" smtClean="0">
                        <a:latin typeface="Cambria Math" panose="02040503050406030204" pitchFamily="18" charset="0"/>
                        <a:ea typeface="Cambria Math" panose="02040503050406030204" pitchFamily="18" charset="0"/>
                      </a:rPr>
                      <m:t>×7×</m:t>
                    </m:r>
                    <m:r>
                      <a:rPr lang="en-US" sz="2200" b="0" i="1" smtClean="0">
                        <a:latin typeface="Cambria Math" panose="02040503050406030204" pitchFamily="18" charset="0"/>
                      </a:rPr>
                      <m:t>3</m:t>
                    </m:r>
                    <m:r>
                      <a:rPr lang="en-US" sz="2200" b="0" i="1" smtClean="0">
                        <a:latin typeface="Cambria Math" panose="02040503050406030204" pitchFamily="18" charset="0"/>
                        <a:ea typeface="Cambria Math" panose="02040503050406030204" pitchFamily="18" charset="0"/>
                      </a:rPr>
                      <m:t>×3</m:t>
                    </m:r>
                  </m:oMath>
                </a14:m>
                <a:r>
                  <a:rPr lang="en-US" sz="2200"/>
                  <a:t> dan sebagainya, tetapi akan selalu terdiri dari satu bilangan 2, dua bilang 3, dan satu bilangan 7</a:t>
                </a:r>
              </a:p>
              <a:p>
                <a:pPr marL="0" indent="0">
                  <a:buNone/>
                </a:pPr>
                <a:r>
                  <a:rPr lang="en-US" sz="2200"/>
                  <a:t>Tentukan faktorisasi prima dari:</a:t>
                </a:r>
              </a:p>
              <a:p>
                <a:pPr marL="514350" indent="-514350">
                  <a:buAutoNum type="alphaLcPeriod"/>
                </a:pPr>
                <a14:m>
                  <m:oMath xmlns:m="http://schemas.openxmlformats.org/officeDocument/2006/math">
                    <m:r>
                      <a:rPr lang="en-US" sz="2200" b="0" i="1" smtClean="0">
                        <a:latin typeface="Cambria Math" panose="02040503050406030204" pitchFamily="18" charset="0"/>
                      </a:rPr>
                      <m:t>84</m:t>
                    </m:r>
                  </m:oMath>
                </a14:m>
                <a:endParaRPr lang="en-US" sz="2200" b="0"/>
              </a:p>
              <a:p>
                <a:pPr marL="514350" indent="-514350">
                  <a:buAutoNum type="alphaLcPeriod"/>
                </a:pPr>
                <a14:m>
                  <m:oMath xmlns:m="http://schemas.openxmlformats.org/officeDocument/2006/math">
                    <m:r>
                      <a:rPr lang="en-US" sz="2200" b="0" i="1" smtClean="0">
                        <a:latin typeface="Cambria Math" panose="02040503050406030204" pitchFamily="18" charset="0"/>
                      </a:rPr>
                      <m:t>512</m:t>
                    </m:r>
                  </m:oMath>
                </a14:m>
                <a:endParaRPr lang="id-ID" sz="2200"/>
              </a:p>
              <a:p>
                <a:pPr marL="0" indent="0">
                  <a:buNone/>
                </a:pPr>
                <a:endParaRPr lang="id-ID" sz="2200"/>
              </a:p>
            </p:txBody>
          </p:sp>
        </mc:Choice>
        <mc:Fallback>
          <p:sp>
            <p:nvSpPr>
              <p:cNvPr id="3" name="Content Placeholder 2">
                <a:extLst>
                  <a:ext uri="{FF2B5EF4-FFF2-40B4-BE49-F238E27FC236}">
                    <a16:creationId xmlns:a16="http://schemas.microsoft.com/office/drawing/2014/main" id="{072F8DD5-BB42-4AD6-901C-ECF92607F978}"/>
                  </a:ext>
                </a:extLst>
              </p:cNvPr>
              <p:cNvSpPr>
                <a:spLocks noGrp="1" noRot="1" noChangeAspect="1" noMove="1" noResize="1" noEditPoints="1" noAdjustHandles="1" noChangeArrowheads="1" noChangeShapeType="1" noTextEdit="1"/>
              </p:cNvSpPr>
              <p:nvPr>
                <p:ph idx="1"/>
              </p:nvPr>
            </p:nvSpPr>
            <p:spPr>
              <a:xfrm>
                <a:off x="581193" y="1847987"/>
                <a:ext cx="11029615" cy="5234457"/>
              </a:xfrm>
              <a:blipFill>
                <a:blip r:embed="rId2"/>
                <a:stretch>
                  <a:fillRect l="-718"/>
                </a:stretch>
              </a:blipFill>
            </p:spPr>
            <p:txBody>
              <a:bodyPr/>
              <a:lstStyle/>
              <a:p>
                <a:r>
                  <a:rPr lang="id-ID">
                    <a:noFill/>
                  </a:rPr>
                  <a:t> </a:t>
                </a:r>
              </a:p>
            </p:txBody>
          </p:sp>
        </mc:Fallback>
      </mc:AlternateContent>
      <p:pic>
        <p:nvPicPr>
          <p:cNvPr id="4" name="Picture 3">
            <a:extLst>
              <a:ext uri="{FF2B5EF4-FFF2-40B4-BE49-F238E27FC236}">
                <a16:creationId xmlns:a16="http://schemas.microsoft.com/office/drawing/2014/main" id="{55613C73-FFB0-44F0-A291-DA0BFB370AE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77093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9C434-2013-43A6-A52E-69B857F18C28}"/>
              </a:ext>
            </a:extLst>
          </p:cNvPr>
          <p:cNvSpPr>
            <a:spLocks noGrp="1"/>
          </p:cNvSpPr>
          <p:nvPr>
            <p:ph type="title"/>
          </p:nvPr>
        </p:nvSpPr>
        <p:spPr>
          <a:xfrm>
            <a:off x="581192" y="702156"/>
            <a:ext cx="11029616" cy="794135"/>
          </a:xfrm>
        </p:spPr>
        <p:txBody>
          <a:bodyPr>
            <a:normAutofit/>
          </a:bodyPr>
          <a:lstStyle/>
          <a:p>
            <a:r>
              <a:rPr lang="en-US" sz="3200" b="1"/>
              <a:t>Faktor Persekutuan terBesar (FPB)</a:t>
            </a:r>
            <a:endParaRPr lang="id-ID" sz="3200"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1A79442-36CC-4C91-B3C4-BC0355DD1B00}"/>
                  </a:ext>
                </a:extLst>
              </p:cNvPr>
              <p:cNvSpPr>
                <a:spLocks noGrp="1"/>
              </p:cNvSpPr>
              <p:nvPr>
                <p:ph idx="1"/>
              </p:nvPr>
            </p:nvSpPr>
            <p:spPr/>
            <p:txBody>
              <a:bodyPr>
                <a:normAutofit/>
              </a:bodyPr>
              <a:lstStyle/>
              <a:p>
                <a:pPr marL="0" indent="0">
                  <a:buNone/>
                </a:pPr>
                <a:r>
                  <a:rPr lang="en-US" sz="2400"/>
                  <a:t>Faktor persekutuan terbesar (FPB) dari dua bilangan bulat adalah factor terbesar yang sama yang dimiliki kedua bilangan tersebut. </a:t>
                </a:r>
              </a:p>
              <a:p>
                <a:pPr marL="0" indent="0">
                  <a:buNone/>
                </a:pPr>
                <a:r>
                  <a:rPr lang="en-US" sz="2400"/>
                  <a:t>Contoh, faktorisasi prima dari </a:t>
                </a:r>
                <a14:m>
                  <m:oMath xmlns:m="http://schemas.openxmlformats.org/officeDocument/2006/math">
                    <m:r>
                      <a:rPr lang="en-US" sz="2400" b="0" i="1" smtClean="0">
                        <a:latin typeface="Cambria Math" panose="02040503050406030204" pitchFamily="18" charset="0"/>
                      </a:rPr>
                      <m:t>144</m:t>
                    </m:r>
                  </m:oMath>
                </a14:m>
                <a:r>
                  <a:rPr lang="en-US" sz="2400"/>
                  <a:t> dan </a:t>
                </a:r>
                <a14:m>
                  <m:oMath xmlns:m="http://schemas.openxmlformats.org/officeDocument/2006/math">
                    <m:r>
                      <a:rPr lang="en-US" sz="2400" b="0" i="1" smtClean="0">
                        <a:latin typeface="Cambria Math" panose="02040503050406030204" pitchFamily="18" charset="0"/>
                      </a:rPr>
                      <m:t>66</m:t>
                    </m:r>
                  </m:oMath>
                </a14:m>
                <a:r>
                  <a:rPr lang="en-US" sz="2400"/>
                  <a:t> adalah</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144=2</m:t>
                      </m:r>
                      <m:r>
                        <a:rPr lang="en-US" sz="2400" b="0" i="1" smtClean="0">
                          <a:latin typeface="Cambria Math" panose="02040503050406030204" pitchFamily="18" charset="0"/>
                          <a:ea typeface="Cambria Math" panose="02040503050406030204" pitchFamily="18" charset="0"/>
                        </a:rPr>
                        <m:t>×2×2×2×3×3</m:t>
                      </m:r>
                    </m:oMath>
                  </m:oMathPara>
                </a14:m>
                <a:endParaRPr lang="en-US" sz="240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66=2</m:t>
                      </m:r>
                      <m:r>
                        <a:rPr lang="en-US" sz="2400" b="0" i="1" smtClean="0">
                          <a:latin typeface="Cambria Math" panose="02040503050406030204" pitchFamily="18" charset="0"/>
                          <a:ea typeface="Cambria Math" panose="02040503050406030204" pitchFamily="18" charset="0"/>
                        </a:rPr>
                        <m:t>×3×11</m:t>
                      </m:r>
                    </m:oMath>
                  </m:oMathPara>
                </a14:m>
                <a:endParaRPr lang="en-US" sz="2400"/>
              </a:p>
              <a:p>
                <a:pPr marL="0" indent="0">
                  <a:buNone/>
                </a:pPr>
                <a:r>
                  <a:rPr lang="en-US" sz="2400"/>
                  <a:t>Hanya 2 dan 3 yang sama untuk kedua faktorisasi, sehingga factor persekutuan terbesar dari </a:t>
                </a:r>
                <a14:m>
                  <m:oMath xmlns:m="http://schemas.openxmlformats.org/officeDocument/2006/math">
                    <m:r>
                      <a:rPr lang="en-US" sz="2400" b="0" i="1" smtClean="0">
                        <a:latin typeface="Cambria Math" panose="02040503050406030204" pitchFamily="18" charset="0"/>
                      </a:rPr>
                      <m:t>144</m:t>
                    </m:r>
                  </m:oMath>
                </a14:m>
                <a:r>
                  <a:rPr lang="en-US" sz="2400"/>
                  <a:t> dan </a:t>
                </a:r>
                <a14:m>
                  <m:oMath xmlns:m="http://schemas.openxmlformats.org/officeDocument/2006/math">
                    <m:r>
                      <a:rPr lang="en-US" sz="2400" b="0" i="1" smtClean="0">
                        <a:latin typeface="Cambria Math" panose="02040503050406030204" pitchFamily="18" charset="0"/>
                      </a:rPr>
                      <m:t>66</m:t>
                    </m:r>
                  </m:oMath>
                </a14:m>
                <a:r>
                  <a:rPr lang="en-US" sz="2400"/>
                  <a:t> adalah </a:t>
                </a:r>
                <a14:m>
                  <m:oMath xmlns:m="http://schemas.openxmlformats.org/officeDocument/2006/math">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×3=6.</m:t>
                    </m:r>
                  </m:oMath>
                </a14:m>
                <a:endParaRPr lang="en-US" sz="2400"/>
              </a:p>
            </p:txBody>
          </p:sp>
        </mc:Choice>
        <mc:Fallback>
          <p:sp>
            <p:nvSpPr>
              <p:cNvPr id="3" name="Content Placeholder 2">
                <a:extLst>
                  <a:ext uri="{FF2B5EF4-FFF2-40B4-BE49-F238E27FC236}">
                    <a16:creationId xmlns:a16="http://schemas.microsoft.com/office/drawing/2014/main" id="{41A79442-36CC-4C91-B3C4-BC0355DD1B00}"/>
                  </a:ext>
                </a:extLst>
              </p:cNvPr>
              <p:cNvSpPr>
                <a:spLocks noGrp="1" noRot="1" noChangeAspect="1" noMove="1" noResize="1" noEditPoints="1" noAdjustHandles="1" noChangeArrowheads="1" noChangeShapeType="1" noTextEdit="1"/>
              </p:cNvSpPr>
              <p:nvPr>
                <p:ph idx="1"/>
              </p:nvPr>
            </p:nvSpPr>
            <p:spPr>
              <a:blipFill>
                <a:blip r:embed="rId2"/>
                <a:stretch>
                  <a:fillRect l="-829" r="-166"/>
                </a:stretch>
              </a:blipFill>
            </p:spPr>
            <p:txBody>
              <a:bodyPr/>
              <a:lstStyle/>
              <a:p>
                <a:r>
                  <a:rPr lang="id-ID">
                    <a:noFill/>
                  </a:rPr>
                  <a:t> </a:t>
                </a:r>
              </a:p>
            </p:txBody>
          </p:sp>
        </mc:Fallback>
      </mc:AlternateContent>
      <p:pic>
        <p:nvPicPr>
          <p:cNvPr id="4" name="Picture 3">
            <a:extLst>
              <a:ext uri="{FF2B5EF4-FFF2-40B4-BE49-F238E27FC236}">
                <a16:creationId xmlns:a16="http://schemas.microsoft.com/office/drawing/2014/main" id="{BE15EA97-C26A-458D-84C9-88EAF454EBF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20648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B428-4547-46A7-B512-01C8B75501C3}"/>
              </a:ext>
            </a:extLst>
          </p:cNvPr>
          <p:cNvSpPr>
            <a:spLocks noGrp="1"/>
          </p:cNvSpPr>
          <p:nvPr>
            <p:ph type="title"/>
          </p:nvPr>
        </p:nvSpPr>
        <p:spPr>
          <a:xfrm>
            <a:off x="581192" y="702156"/>
            <a:ext cx="11029616" cy="844011"/>
          </a:xfrm>
        </p:spPr>
        <p:txBody>
          <a:bodyPr>
            <a:normAutofit/>
          </a:bodyPr>
          <a:lstStyle/>
          <a:p>
            <a:r>
              <a:rPr lang="en-US" sz="3200" b="1"/>
              <a:t>Kelipatan Persekutuan terKecil (KPK)</a:t>
            </a:r>
            <a:endParaRPr lang="id-ID" sz="3200"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D9BE6C5-A03E-4034-840E-7558649C8A6A}"/>
                  </a:ext>
                </a:extLst>
              </p:cNvPr>
              <p:cNvSpPr>
                <a:spLocks noGrp="1"/>
              </p:cNvSpPr>
              <p:nvPr>
                <p:ph idx="1"/>
              </p:nvPr>
            </p:nvSpPr>
            <p:spPr/>
            <p:txBody>
              <a:bodyPr>
                <a:noAutofit/>
              </a:bodyPr>
              <a:lstStyle/>
              <a:p>
                <a:pPr marL="0" indent="0">
                  <a:buNone/>
                </a:pPr>
                <a:r>
                  <a:rPr lang="id-ID" sz="2400"/>
                  <a:t>Bilangan bulat terkecil yang dibagi oleh masing-masing pasangan bilangan bulat menjadi </a:t>
                </a:r>
                <a14:m>
                  <m:oMath xmlns:m="http://schemas.openxmlformats.org/officeDocument/2006/math">
                    <m:r>
                      <a:rPr lang="id-ID" sz="2400" i="1" smtClean="0">
                        <a:latin typeface="Cambria Math" panose="02040503050406030204" pitchFamily="18" charset="0"/>
                      </a:rPr>
                      <m:t>𝑎</m:t>
                    </m:r>
                  </m:oMath>
                </a14:m>
                <a:r>
                  <a:rPr lang="en-US" sz="2400"/>
                  <a:t> </a:t>
                </a:r>
                <a:r>
                  <a:rPr lang="id-ID" sz="2400"/>
                  <a:t>bilangan bulat disebut kelipatan persekutuan terendah (KPK). Ini juga</a:t>
                </a:r>
                <a:r>
                  <a:rPr lang="en-US" sz="2400"/>
                  <a:t> </a:t>
                </a:r>
                <a:r>
                  <a:rPr lang="id-ID" sz="2400"/>
                  <a:t>ditemukan dari faktorisasi prima dari masing-masing dua bilangan tersebut. Sebagai contoh:</a:t>
                </a:r>
                <a:endParaRPr lang="en-US" sz="2400"/>
              </a:p>
              <a:p>
                <a:pPr marL="0" indent="0">
                  <a:buNone/>
                </a:pPr>
                <a:endParaRPr lang="en-US" sz="240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144=2</m:t>
                      </m:r>
                      <m:r>
                        <a:rPr lang="en-US" sz="2400" b="0" i="1" smtClean="0">
                          <a:latin typeface="Cambria Math" panose="02040503050406030204" pitchFamily="18" charset="0"/>
                          <a:ea typeface="Cambria Math" panose="02040503050406030204" pitchFamily="18" charset="0"/>
                        </a:rPr>
                        <m:t>×2×2×2×3×3</m:t>
                      </m:r>
                    </m:oMath>
                  </m:oMathPara>
                </a14:m>
                <a:endParaRPr lang="en-US" sz="240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66=2</m:t>
                      </m:r>
                      <m:r>
                        <a:rPr lang="en-US" sz="2400" b="0" i="1" smtClean="0">
                          <a:latin typeface="Cambria Math" panose="02040503050406030204" pitchFamily="18" charset="0"/>
                          <a:ea typeface="Cambria Math" panose="02040503050406030204" pitchFamily="18" charset="0"/>
                        </a:rPr>
                        <m:t>×3×11</m:t>
                      </m:r>
                    </m:oMath>
                  </m:oMathPara>
                </a14:m>
                <a:endParaRPr lang="en-US" sz="2400"/>
              </a:p>
              <a:p>
                <a:pPr marL="0" indent="0">
                  <a:buNone/>
                </a:pPr>
                <a:r>
                  <a:rPr lang="en-US" sz="2400"/>
                  <a:t>Sehingga, </a:t>
                </a:r>
              </a:p>
              <a:p>
                <a:pPr marL="0" indent="0">
                  <a:buNone/>
                </a:pPr>
                <a:r>
                  <a:rPr lang="en-US" sz="2400"/>
                  <a:t>KPK </a:t>
                </a:r>
                <a14:m>
                  <m:oMath xmlns:m="http://schemas.openxmlformats.org/officeDocument/2006/math">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×2×2×2×3×3×11=1584</m:t>
                    </m:r>
                  </m:oMath>
                </a14:m>
                <a:endParaRPr lang="en-US" sz="2400"/>
              </a:p>
            </p:txBody>
          </p:sp>
        </mc:Choice>
        <mc:Fallback>
          <p:sp>
            <p:nvSpPr>
              <p:cNvPr id="3" name="Content Placeholder 2">
                <a:extLst>
                  <a:ext uri="{FF2B5EF4-FFF2-40B4-BE49-F238E27FC236}">
                    <a16:creationId xmlns:a16="http://schemas.microsoft.com/office/drawing/2014/main" id="{FD9BE6C5-A03E-4034-840E-7558649C8A6A}"/>
                  </a:ext>
                </a:extLst>
              </p:cNvPr>
              <p:cNvSpPr>
                <a:spLocks noGrp="1" noRot="1" noChangeAspect="1" noMove="1" noResize="1" noEditPoints="1" noAdjustHandles="1" noChangeArrowheads="1" noChangeShapeType="1" noTextEdit="1"/>
              </p:cNvSpPr>
              <p:nvPr>
                <p:ph idx="1"/>
              </p:nvPr>
            </p:nvSpPr>
            <p:spPr>
              <a:blipFill>
                <a:blip r:embed="rId2"/>
                <a:stretch>
                  <a:fillRect l="-829" t="-498" b="-3151"/>
                </a:stretch>
              </a:blipFill>
            </p:spPr>
            <p:txBody>
              <a:bodyPr/>
              <a:lstStyle/>
              <a:p>
                <a:r>
                  <a:rPr lang="id-ID">
                    <a:noFill/>
                  </a:rPr>
                  <a:t> </a:t>
                </a:r>
              </a:p>
            </p:txBody>
          </p:sp>
        </mc:Fallback>
      </mc:AlternateContent>
      <p:pic>
        <p:nvPicPr>
          <p:cNvPr id="4" name="Picture 3">
            <a:extLst>
              <a:ext uri="{FF2B5EF4-FFF2-40B4-BE49-F238E27FC236}">
                <a16:creationId xmlns:a16="http://schemas.microsoft.com/office/drawing/2014/main" id="{C638A990-53DC-45DB-9534-6DBE80A097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8576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880D0-6638-4DA5-9E6B-F92FB09CDFD8}"/>
              </a:ext>
            </a:extLst>
          </p:cNvPr>
          <p:cNvSpPr>
            <a:spLocks noGrp="1"/>
          </p:cNvSpPr>
          <p:nvPr>
            <p:ph type="title"/>
          </p:nvPr>
        </p:nvSpPr>
        <p:spPr>
          <a:xfrm>
            <a:off x="581192" y="702156"/>
            <a:ext cx="11029616" cy="777509"/>
          </a:xfrm>
        </p:spPr>
        <p:txBody>
          <a:bodyPr>
            <a:normAutofit/>
          </a:bodyPr>
          <a:lstStyle/>
          <a:p>
            <a:r>
              <a:rPr lang="en-US" sz="3000" b="1"/>
              <a:t>Latihan Soal</a:t>
            </a:r>
            <a:endParaRPr lang="id-ID" sz="3000"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6B7F3D-3606-4697-8DC2-9C4AEEBB9F75}"/>
                  </a:ext>
                </a:extLst>
              </p:cNvPr>
              <p:cNvSpPr>
                <a:spLocks noGrp="1"/>
              </p:cNvSpPr>
              <p:nvPr>
                <p:ph idx="1"/>
              </p:nvPr>
            </p:nvSpPr>
            <p:spPr>
              <a:xfrm>
                <a:off x="581192" y="1998746"/>
                <a:ext cx="11029615" cy="4502937"/>
              </a:xfrm>
            </p:spPr>
            <p:txBody>
              <a:bodyPr>
                <a:normAutofit/>
              </a:bodyPr>
              <a:lstStyle/>
              <a:p>
                <a:pPr marL="514350" indent="-514350">
                  <a:buAutoNum type="arabicPeriod"/>
                </a:pPr>
                <a:r>
                  <a:rPr lang="en-US" sz="2400"/>
                  <a:t>Tuliskan masing-masing berikut sebagai hasil perkaliaan dari faktor prima:</a:t>
                </a:r>
              </a:p>
              <a:p>
                <a:pPr marL="1030288" indent="-514350">
                  <a:buAutoNum type="alphaLcPeriod"/>
                </a:pPr>
                <a14:m>
                  <m:oMath xmlns:m="http://schemas.openxmlformats.org/officeDocument/2006/math">
                    <m:r>
                      <a:rPr lang="en-US" sz="2400" b="0" i="1" smtClean="0">
                        <a:latin typeface="Cambria Math" panose="02040503050406030204" pitchFamily="18" charset="0"/>
                      </a:rPr>
                      <m:t>429 </m:t>
                    </m:r>
                  </m:oMath>
                </a14:m>
                <a:endParaRPr lang="en-US" sz="2400" b="0"/>
              </a:p>
              <a:p>
                <a:pPr marL="1030288" indent="-514350">
                  <a:buAutoNum type="alphaLcPeriod"/>
                </a:pPr>
                <a14:m>
                  <m:oMath xmlns:m="http://schemas.openxmlformats.org/officeDocument/2006/math">
                    <m:r>
                      <a:rPr lang="en-US" sz="2400" b="0" i="1" smtClean="0">
                        <a:latin typeface="Cambria Math" panose="02040503050406030204" pitchFamily="18" charset="0"/>
                      </a:rPr>
                      <m:t>1820</m:t>
                    </m:r>
                  </m:oMath>
                </a14:m>
                <a:endParaRPr lang="en-US" sz="2400" b="0"/>
              </a:p>
              <a:p>
                <a:pPr marL="1030288" indent="-514350">
                  <a:buAutoNum type="alphaLcPeriod"/>
                </a:pPr>
                <a14:m>
                  <m:oMath xmlns:m="http://schemas.openxmlformats.org/officeDocument/2006/math">
                    <m:r>
                      <a:rPr lang="en-US" sz="2400" b="0" i="1" smtClean="0">
                        <a:latin typeface="Cambria Math" panose="02040503050406030204" pitchFamily="18" charset="0"/>
                      </a:rPr>
                      <m:t>2992</m:t>
                    </m:r>
                  </m:oMath>
                </a14:m>
                <a:endParaRPr lang="en-US" sz="2400" b="0"/>
              </a:p>
              <a:p>
                <a:pPr marL="1030288" indent="-514350">
                  <a:buAutoNum type="alphaLcPeriod"/>
                </a:pPr>
                <a14:m>
                  <m:oMath xmlns:m="http://schemas.openxmlformats.org/officeDocument/2006/math">
                    <m:r>
                      <a:rPr lang="en-US" sz="2400" b="0" i="1" smtClean="0">
                        <a:latin typeface="Cambria Math" panose="02040503050406030204" pitchFamily="18" charset="0"/>
                      </a:rPr>
                      <m:t>3185 </m:t>
                    </m:r>
                  </m:oMath>
                </a14:m>
                <a:endParaRPr lang="en-US" sz="2400"/>
              </a:p>
              <a:p>
                <a:pPr marL="0" indent="0">
                  <a:buNone/>
                </a:pPr>
                <a:r>
                  <a:rPr lang="en-US" sz="2400"/>
                  <a:t>2. Tentukan FPB dan KPK dari masing-masing pasangan bilangan berikut:</a:t>
                </a:r>
              </a:p>
              <a:p>
                <a:pPr marL="1030288" indent="-514350">
                  <a:buAutoNum type="alphaLcPeriod"/>
                </a:pPr>
                <a:r>
                  <a:rPr lang="en-US" sz="2400"/>
                  <a:t>63 dan 42</a:t>
                </a:r>
              </a:p>
              <a:p>
                <a:pPr marL="1030288" indent="-514350">
                  <a:buAutoNum type="alphaLcPeriod"/>
                </a:pPr>
                <a:r>
                  <a:rPr lang="en-US" sz="2400"/>
                  <a:t>92 dan 34</a:t>
                </a:r>
                <a:endParaRPr lang="id-ID" sz="2400"/>
              </a:p>
            </p:txBody>
          </p:sp>
        </mc:Choice>
        <mc:Fallback>
          <p:sp>
            <p:nvSpPr>
              <p:cNvPr id="3" name="Content Placeholder 2">
                <a:extLst>
                  <a:ext uri="{FF2B5EF4-FFF2-40B4-BE49-F238E27FC236}">
                    <a16:creationId xmlns:a16="http://schemas.microsoft.com/office/drawing/2014/main" id="{8E6B7F3D-3606-4697-8DC2-9C4AEEBB9F75}"/>
                  </a:ext>
                </a:extLst>
              </p:cNvPr>
              <p:cNvSpPr>
                <a:spLocks noGrp="1" noRot="1" noChangeAspect="1" noMove="1" noResize="1" noEditPoints="1" noAdjustHandles="1" noChangeArrowheads="1" noChangeShapeType="1" noTextEdit="1"/>
              </p:cNvSpPr>
              <p:nvPr>
                <p:ph idx="1"/>
              </p:nvPr>
            </p:nvSpPr>
            <p:spPr>
              <a:xfrm>
                <a:off x="581192" y="1998746"/>
                <a:ext cx="11029615" cy="4502937"/>
              </a:xfrm>
              <a:blipFill>
                <a:blip r:embed="rId2"/>
                <a:stretch>
                  <a:fillRect l="-829"/>
                </a:stretch>
              </a:blipFill>
            </p:spPr>
            <p:txBody>
              <a:bodyPr/>
              <a:lstStyle/>
              <a:p>
                <a:r>
                  <a:rPr lang="id-ID">
                    <a:noFill/>
                  </a:rPr>
                  <a:t> </a:t>
                </a:r>
              </a:p>
            </p:txBody>
          </p:sp>
        </mc:Fallback>
      </mc:AlternateContent>
      <p:pic>
        <p:nvPicPr>
          <p:cNvPr id="4" name="Picture 3">
            <a:extLst>
              <a:ext uri="{FF2B5EF4-FFF2-40B4-BE49-F238E27FC236}">
                <a16:creationId xmlns:a16="http://schemas.microsoft.com/office/drawing/2014/main" id="{25056183-53CB-4195-9C3B-DA97A3AF33E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31043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917F13-1E61-4D40-AAE8-54EE894B49CA}"/>
                  </a:ext>
                </a:extLst>
              </p:cNvPr>
              <p:cNvSpPr>
                <a:spLocks noGrp="1"/>
              </p:cNvSpPr>
              <p:nvPr>
                <p:ph idx="1"/>
              </p:nvPr>
            </p:nvSpPr>
            <p:spPr>
              <a:xfrm>
                <a:off x="838200" y="1934308"/>
                <a:ext cx="10515600" cy="4572000"/>
              </a:xfrm>
            </p:spPr>
            <p:txBody>
              <a:bodyPr>
                <a:normAutofit lnSpcReduction="10000"/>
              </a:bodyPr>
              <a:lstStyle/>
              <a:p>
                <a:pPr marL="528638" indent="-528638">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7. </a:t>
                </a:r>
                <a:r>
                  <a:rPr lang="en-US" sz="1600" dirty="0" err="1">
                    <a:latin typeface="Times New Roman" panose="02020603050405020304" pitchFamily="18" charset="0"/>
                    <a:ea typeface="Tahoma" panose="020B0604030504040204" pitchFamily="34" charset="0"/>
                    <a:cs typeface="Times New Roman" panose="02020603050405020304" pitchFamily="18" charset="0"/>
                  </a:rPr>
                  <a:t>Hitunglah</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p>
              <a:p>
                <a:pPr marL="544513"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a) </a:t>
                </a:r>
                <a14:m>
                  <m:oMath xmlns:m="http://schemas.openxmlformats.org/officeDocument/2006/math">
                    <m:f>
                      <m:f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3</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7</m:t>
                        </m:r>
                      </m:den>
                    </m:f>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ea typeface="Cambria Math" panose="02040503050406030204" pitchFamily="18" charset="0"/>
                            <a:cs typeface="Times New Roman" panose="02020603050405020304" pitchFamily="18" charset="0"/>
                          </a:rPr>
                          <m:t>3</m:t>
                        </m:r>
                      </m:den>
                    </m:f>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b) </a:t>
                </a:r>
                <a14:m>
                  <m:oMath xmlns:m="http://schemas.openxmlformats.org/officeDocument/2006/math">
                    <m:f>
                      <m:f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11</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30</m:t>
                        </m:r>
                      </m:den>
                    </m:f>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ea typeface="Cambria Math" panose="02040503050406030204" pitchFamily="18" charset="0"/>
                            <a:cs typeface="Times New Roman" panose="02020603050405020304" pitchFamily="18" charset="0"/>
                          </a:rPr>
                          <m:t>5</m:t>
                        </m:r>
                      </m:num>
                      <m:den>
                        <m:r>
                          <a:rPr lang="en-US" sz="1600" b="0" i="1" smtClean="0">
                            <a:latin typeface="Cambria Math" panose="02040503050406030204" pitchFamily="18" charset="0"/>
                            <a:ea typeface="Cambria Math" panose="02040503050406030204" pitchFamily="18" charset="0"/>
                            <a:cs typeface="Times New Roman" panose="02020603050405020304" pitchFamily="18" charset="0"/>
                          </a:rPr>
                          <m:t>6</m:t>
                        </m:r>
                      </m:den>
                    </m:f>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c) </a:t>
                </a:r>
                <a14:m>
                  <m:oMath xmlns:m="http://schemas.openxmlformats.org/officeDocument/2006/math">
                    <m:f>
                      <m:f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3</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7</m:t>
                        </m:r>
                      </m:den>
                    </m:f>
                    <m:r>
                      <a:rPr lang="en-US" sz="1600" b="0" i="1" smtClean="0">
                        <a:latin typeface="Cambria Math" panose="02040503050406030204" pitchFamily="18" charset="0"/>
                        <a:ea typeface="Tahoma" panose="020B0604030504040204" pitchFamily="34" charset="0"/>
                        <a:cs typeface="Times New Roman" panose="02020603050405020304" pitchFamily="18" charset="0"/>
                      </a:rPr>
                      <m:t>+</m:t>
                    </m:r>
                    <m:f>
                      <m:fPr>
                        <m:ctrlPr>
                          <a:rPr lang="en-US" sz="1600" b="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4</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3</m:t>
                        </m:r>
                      </m:den>
                    </m:f>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d) </a:t>
                </a:r>
                <a14:m>
                  <m:oMath xmlns:m="http://schemas.openxmlformats.org/officeDocument/2006/math">
                    <m:f>
                      <m:f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5</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16</m:t>
                        </m:r>
                      </m:den>
                    </m:f>
                    <m:r>
                      <a:rPr lang="en-US" sz="1600" b="0" i="1" smtClean="0">
                        <a:latin typeface="Cambria Math" panose="02040503050406030204" pitchFamily="18" charset="0"/>
                        <a:ea typeface="Tahoma" panose="020B0604030504040204" pitchFamily="34" charset="0"/>
                        <a:cs typeface="Times New Roman" panose="02020603050405020304" pitchFamily="18" charset="0"/>
                      </a:rPr>
                      <m:t>−</m:t>
                    </m:r>
                    <m:f>
                      <m:fPr>
                        <m:ctrlPr>
                          <a:rPr lang="en-US" sz="1600" b="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4</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3</m:t>
                        </m:r>
                      </m:den>
                    </m:f>
                  </m:oMath>
                </a14:m>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8. </a:t>
                </a:r>
                <a:r>
                  <a:rPr lang="en-US" sz="1600" dirty="0" err="1">
                    <a:latin typeface="Times New Roman" panose="02020603050405020304" pitchFamily="18" charset="0"/>
                    <a:ea typeface="Tahoma" panose="020B0604030504040204" pitchFamily="34" charset="0"/>
                    <a:cs typeface="Times New Roman" panose="02020603050405020304" pitchFamily="18" charset="0"/>
                  </a:rPr>
                  <a:t>Tuliskan</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sebagai</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perbandingan</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p>
              <a:p>
                <a:pPr marL="544513" indent="0">
                  <a:buNone/>
                </a:pPr>
                <a:r>
                  <a:rPr lang="en-US" sz="1600" dirty="0">
                    <a:ea typeface="Tahoma" panose="020B0604030504040204" pitchFamily="34" charset="0"/>
                    <a:cs typeface="Times New Roman" panose="02020603050405020304" pitchFamily="18" charset="0"/>
                  </a:rPr>
                  <a:t>a) </a:t>
                </a:r>
                <a14:m>
                  <m:oMath xmlns:m="http://schemas.openxmlformats.org/officeDocument/2006/math">
                    <m:f>
                      <m:f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1</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2</m:t>
                        </m:r>
                      </m:den>
                    </m:f>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dari</a:t>
                </a:r>
                <a:r>
                  <a:rPr lang="en-US" sz="1600" dirty="0">
                    <a:latin typeface="Times New Roman" panose="02020603050405020304" pitchFamily="18" charset="0"/>
                    <a:ea typeface="Tahoma" panose="020B0604030504040204" pitchFamily="34" charset="0"/>
                    <a:cs typeface="Times New Roman" panose="02020603050405020304" pitchFamily="18" charset="0"/>
                  </a:rPr>
                  <a:t> A, </a:t>
                </a:r>
                <a14:m>
                  <m:oMath xmlns:m="http://schemas.openxmlformats.org/officeDocument/2006/math">
                    <m:f>
                      <m:f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1</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5</m:t>
                        </m:r>
                      </m:den>
                    </m:f>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dari</a:t>
                </a:r>
                <a:r>
                  <a:rPr lang="en-US" sz="1600" dirty="0">
                    <a:latin typeface="Times New Roman" panose="02020603050405020304" pitchFamily="18" charset="0"/>
                    <a:ea typeface="Tahoma" panose="020B0604030504040204" pitchFamily="34" charset="0"/>
                    <a:cs typeface="Times New Roman" panose="02020603050405020304" pitchFamily="18" charset="0"/>
                  </a:rPr>
                  <a:t> B, </a:t>
                </a:r>
                <a14:m>
                  <m:oMath xmlns:m="http://schemas.openxmlformats.org/officeDocument/2006/math">
                    <m:f>
                      <m:f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3</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10</m:t>
                        </m:r>
                      </m:den>
                    </m:f>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dari</a:t>
                </a:r>
                <a:r>
                  <a:rPr lang="en-US" sz="1600" dirty="0">
                    <a:latin typeface="Times New Roman" panose="02020603050405020304" pitchFamily="18" charset="0"/>
                    <a:ea typeface="Tahoma" panose="020B0604030504040204" pitchFamily="34" charset="0"/>
                    <a:cs typeface="Times New Roman" panose="02020603050405020304" pitchFamily="18" charset="0"/>
                  </a:rPr>
                  <a:t> C</a:t>
                </a:r>
              </a:p>
              <a:p>
                <a:pPr marL="544513"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b) </a:t>
                </a:r>
                <a14:m>
                  <m:oMath xmlns:m="http://schemas.openxmlformats.org/officeDocument/2006/math">
                    <m:f>
                      <m:f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1</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4</m:t>
                        </m:r>
                      </m:den>
                    </m:f>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dari</a:t>
                </a:r>
                <a:r>
                  <a:rPr lang="en-US" sz="1600" dirty="0">
                    <a:latin typeface="Times New Roman" panose="02020603050405020304" pitchFamily="18" charset="0"/>
                    <a:ea typeface="Tahoma" panose="020B0604030504040204" pitchFamily="34" charset="0"/>
                    <a:cs typeface="Times New Roman" panose="02020603050405020304" pitchFamily="18" charset="0"/>
                  </a:rPr>
                  <a:t> P, </a:t>
                </a:r>
                <a14:m>
                  <m:oMath xmlns:m="http://schemas.openxmlformats.org/officeDocument/2006/math">
                    <m:f>
                      <m:f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1</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3</m:t>
                        </m:r>
                      </m:den>
                    </m:f>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dari</a:t>
                </a:r>
                <a:r>
                  <a:rPr lang="en-US" sz="1600" dirty="0">
                    <a:latin typeface="Times New Roman" panose="02020603050405020304" pitchFamily="18" charset="0"/>
                    <a:ea typeface="Tahoma" panose="020B0604030504040204" pitchFamily="34" charset="0"/>
                    <a:cs typeface="Times New Roman" panose="02020603050405020304" pitchFamily="18" charset="0"/>
                  </a:rPr>
                  <a:t> Q, </a:t>
                </a:r>
                <a14:m>
                  <m:oMath xmlns:m="http://schemas.openxmlformats.org/officeDocument/2006/math">
                    <m:f>
                      <m:f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1</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5</m:t>
                        </m:r>
                      </m:den>
                    </m:f>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dari</a:t>
                </a:r>
                <a:r>
                  <a:rPr lang="en-US" sz="1600" dirty="0">
                    <a:latin typeface="Times New Roman" panose="02020603050405020304" pitchFamily="18" charset="0"/>
                    <a:ea typeface="Tahoma" panose="020B0604030504040204" pitchFamily="34" charset="0"/>
                    <a:cs typeface="Times New Roman" panose="02020603050405020304" pitchFamily="18" charset="0"/>
                  </a:rPr>
                  <a:t> R dan </a:t>
                </a:r>
                <a:r>
                  <a:rPr lang="en-US" sz="1600" dirty="0" err="1">
                    <a:latin typeface="Times New Roman" panose="02020603050405020304" pitchFamily="18" charset="0"/>
                    <a:ea typeface="Tahoma" panose="020B0604030504040204" pitchFamily="34" charset="0"/>
                    <a:cs typeface="Times New Roman" panose="02020603050405020304" pitchFamily="18" charset="0"/>
                  </a:rPr>
                  <a:t>sisa</a:t>
                </a:r>
                <a:r>
                  <a:rPr lang="en-US" sz="1600" dirty="0">
                    <a:latin typeface="Times New Roman" panose="02020603050405020304" pitchFamily="18" charset="0"/>
                    <a:ea typeface="Tahoma" panose="020B0604030504040204" pitchFamily="34" charset="0"/>
                    <a:cs typeface="Times New Roman" panose="02020603050405020304" pitchFamily="18" charset="0"/>
                  </a:rPr>
                  <a:t> S</a:t>
                </a:r>
              </a:p>
              <a:p>
                <a:pPr marL="528638" indent="-528638">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9.  </a:t>
                </a:r>
                <a:r>
                  <a:rPr lang="en-US" sz="1600" dirty="0" err="1">
                    <a:latin typeface="Times New Roman" panose="02020603050405020304" pitchFamily="18" charset="0"/>
                    <a:ea typeface="Tahoma" panose="020B0604030504040204" pitchFamily="34" charset="0"/>
                    <a:cs typeface="Times New Roman" panose="02020603050405020304" pitchFamily="18" charset="0"/>
                  </a:rPr>
                  <a:t>Lengkapilah</a:t>
                </a:r>
                <a:r>
                  <a:rPr lang="en-US" sz="1600" dirty="0">
                    <a:latin typeface="Times New Roman" panose="02020603050405020304" pitchFamily="18" charset="0"/>
                    <a:ea typeface="Tahoma" panose="020B0604030504040204" pitchFamily="34" charset="0"/>
                    <a:cs typeface="Times New Roman" panose="02020603050405020304" pitchFamily="18" charset="0"/>
                  </a:rPr>
                  <a:t> masing-masing </a:t>
                </a:r>
                <a:r>
                  <a:rPr lang="en-US" sz="1600" dirty="0" err="1">
                    <a:latin typeface="Times New Roman" panose="02020603050405020304" pitchFamily="18" charset="0"/>
                    <a:ea typeface="Tahoma" panose="020B0604030504040204" pitchFamily="34" charset="0"/>
                    <a:cs typeface="Times New Roman" panose="02020603050405020304" pitchFamily="18" charset="0"/>
                  </a:rPr>
                  <a:t>berikut</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p>
              <a:p>
                <a:pPr marL="1073150" indent="-528638">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a)  </a:t>
                </a:r>
                <a14:m>
                  <m:oMath xmlns:m="http://schemas.openxmlformats.org/officeDocument/2006/math">
                    <m:f>
                      <m:f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4</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5</m:t>
                        </m:r>
                      </m:den>
                    </m:f>
                    <m:r>
                      <a:rPr lang="en-US" sz="1600" b="0" i="1" smtClean="0">
                        <a:latin typeface="Cambria Math" panose="02040503050406030204" pitchFamily="18" charset="0"/>
                        <a:ea typeface="Tahoma" panose="020B0604030504040204" pitchFamily="34" charset="0"/>
                        <a:cs typeface="Times New Roman" panose="02020603050405020304" pitchFamily="18" charset="0"/>
                      </a:rPr>
                      <m:t>=       %</m:t>
                    </m:r>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b) </a:t>
                </a:r>
                <a14:m>
                  <m:oMath xmlns:m="http://schemas.openxmlformats.org/officeDocument/2006/math">
                    <m:r>
                      <a:rPr lang="en-US" sz="1600" b="0" i="1" smtClean="0">
                        <a:latin typeface="Cambria Math" panose="02040503050406030204" pitchFamily="18" charset="0"/>
                        <a:ea typeface="Tahoma" panose="020B0604030504040204" pitchFamily="34" charset="0"/>
                        <a:cs typeface="Times New Roman" panose="02020603050405020304" pitchFamily="18" charset="0"/>
                      </a:rPr>
                      <m:t>48%</m:t>
                    </m:r>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dari</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ea typeface="Tahoma" panose="020B0604030504040204" pitchFamily="34" charset="0"/>
                        <a:cs typeface="Times New Roman" panose="02020603050405020304" pitchFamily="18" charset="0"/>
                      </a:rPr>
                      <m:t>50=</m:t>
                    </m:r>
                  </m:oMath>
                </a14:m>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1073150" indent="-528638">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c)  </a:t>
                </a:r>
                <a14:m>
                  <m:oMath xmlns:m="http://schemas.openxmlformats.org/officeDocument/2006/math">
                    <m:f>
                      <m:f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9</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14</m:t>
                        </m:r>
                      </m:den>
                    </m:f>
                    <m:r>
                      <a:rPr lang="en-US" sz="1600" b="0" i="1" smtClean="0">
                        <a:latin typeface="Cambria Math" panose="02040503050406030204" pitchFamily="18" charset="0"/>
                        <a:ea typeface="Tahoma" panose="020B0604030504040204" pitchFamily="34" charset="0"/>
                        <a:cs typeface="Times New Roman" panose="02020603050405020304" pitchFamily="18" charset="0"/>
                      </a:rPr>
                      <m:t>=       %</m:t>
                    </m:r>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d) </a:t>
                </a:r>
                <a14:m>
                  <m:oMath xmlns:m="http://schemas.openxmlformats.org/officeDocument/2006/math">
                    <m:r>
                      <a:rPr lang="en-US" sz="1600" i="1">
                        <a:latin typeface="Cambria Math" panose="02040503050406030204" pitchFamily="18" charset="0"/>
                        <a:ea typeface="Tahoma" panose="020B0604030504040204" pitchFamily="34" charset="0"/>
                        <a:cs typeface="Times New Roman" panose="02020603050405020304" pitchFamily="18" charset="0"/>
                      </a:rPr>
                      <m:t>1</m:t>
                    </m:r>
                    <m:r>
                      <a:rPr lang="en-US" sz="1600" b="0" i="1" smtClean="0">
                        <a:latin typeface="Cambria Math" panose="02040503050406030204" pitchFamily="18" charset="0"/>
                        <a:ea typeface="Tahoma" panose="020B0604030504040204" pitchFamily="34" charset="0"/>
                        <a:cs typeface="Times New Roman" panose="02020603050405020304" pitchFamily="18" charset="0"/>
                      </a:rPr>
                      <m:t>5%</m:t>
                    </m:r>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dari</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Tahoma" panose="020B0604030504040204" pitchFamily="34" charset="0"/>
                        <a:cs typeface="Times New Roman" panose="02020603050405020304" pitchFamily="18" charset="0"/>
                      </a:rPr>
                      <m:t>2</m:t>
                    </m:r>
                    <m:r>
                      <a:rPr lang="en-US" sz="1600" b="0" i="1" smtClean="0">
                        <a:latin typeface="Cambria Math" panose="02040503050406030204" pitchFamily="18" charset="0"/>
                        <a:ea typeface="Tahoma" panose="020B0604030504040204" pitchFamily="34" charset="0"/>
                        <a:cs typeface="Times New Roman" panose="02020603050405020304" pitchFamily="18" charset="0"/>
                      </a:rPr>
                      <m:t>5=</m:t>
                    </m:r>
                  </m:oMath>
                </a14:m>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528638" indent="-528638">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10. </a:t>
                </a:r>
                <a:r>
                  <a:rPr lang="en-US" sz="1600" dirty="0" err="1">
                    <a:latin typeface="Times New Roman" panose="02020603050405020304" pitchFamily="18" charset="0"/>
                    <a:ea typeface="Tahoma" panose="020B0604030504040204" pitchFamily="34" charset="0"/>
                    <a:cs typeface="Times New Roman" panose="02020603050405020304" pitchFamily="18" charset="0"/>
                  </a:rPr>
                  <a:t>Bulatkan</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setiap</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bilangan</a:t>
                </a:r>
                <a:r>
                  <a:rPr lang="en-US" sz="1600" dirty="0">
                    <a:latin typeface="Times New Roman" panose="02020603050405020304" pitchFamily="18" charset="0"/>
                    <a:ea typeface="Tahoma" panose="020B0604030504040204" pitchFamily="34" charset="0"/>
                    <a:cs typeface="Times New Roman" panose="02020603050405020304" pitchFamily="18" charset="0"/>
                  </a:rPr>
                  <a:t> decimal </a:t>
                </a:r>
                <a:r>
                  <a:rPr lang="en-US" sz="1600" dirty="0" err="1">
                    <a:latin typeface="Times New Roman" panose="02020603050405020304" pitchFamily="18" charset="0"/>
                    <a:ea typeface="Tahoma" panose="020B0604030504040204" pitchFamily="34" charset="0"/>
                    <a:cs typeface="Times New Roman" panose="02020603050405020304" pitchFamily="18" charset="0"/>
                  </a:rPr>
                  <a:t>berikut</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angka</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pertama</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sampai</a:t>
                </a:r>
                <a:r>
                  <a:rPr lang="en-US" sz="1600" dirty="0">
                    <a:latin typeface="Times New Roman" panose="02020603050405020304" pitchFamily="18" charset="0"/>
                    <a:ea typeface="Tahoma" panose="020B0604030504040204" pitchFamily="34" charset="0"/>
                    <a:cs typeface="Times New Roman" panose="02020603050405020304" pitchFamily="18" charset="0"/>
                  </a:rPr>
                  <a:t> 3 </a:t>
                </a:r>
                <a:r>
                  <a:rPr lang="en-US" sz="1600" dirty="0" err="1">
                    <a:latin typeface="Times New Roman" panose="02020603050405020304" pitchFamily="18" charset="0"/>
                    <a:ea typeface="Tahoma" panose="020B0604030504040204" pitchFamily="34" charset="0"/>
                    <a:cs typeface="Times New Roman" panose="02020603050405020304" pitchFamily="18" charset="0"/>
                  </a:rPr>
                  <a:t>angka</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penting</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kemudian</a:t>
                </a:r>
                <a:r>
                  <a:rPr lang="en-US" sz="1600" dirty="0">
                    <a:latin typeface="Times New Roman" panose="02020603050405020304" pitchFamily="18" charset="0"/>
                    <a:ea typeface="Tahoma" panose="020B0604030504040204" pitchFamily="34" charset="0"/>
                    <a:cs typeface="Times New Roman" panose="02020603050405020304" pitchFamily="18" charset="0"/>
                  </a:rPr>
                  <a:t> 2 </a:t>
                </a:r>
                <a:r>
                  <a:rPr lang="en-US" sz="1600" dirty="0" err="1">
                    <a:latin typeface="Times New Roman" panose="02020603050405020304" pitchFamily="18" charset="0"/>
                    <a:ea typeface="Tahoma" panose="020B0604030504040204" pitchFamily="34" charset="0"/>
                    <a:cs typeface="Times New Roman" panose="02020603050405020304" pitchFamily="18" charset="0"/>
                  </a:rPr>
                  <a:t>tempat</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desimal</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544513"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a)  </a:t>
                </a:r>
                <a14:m>
                  <m:oMath xmlns:m="http://schemas.openxmlformats.org/officeDocument/2006/math">
                    <m:r>
                      <a:rPr lang="en-US" sz="1600" b="0" i="1" smtClean="0">
                        <a:latin typeface="Cambria Math" panose="02040503050406030204" pitchFamily="18" charset="0"/>
                        <a:ea typeface="Tahoma" panose="020B0604030504040204" pitchFamily="34" charset="0"/>
                        <a:cs typeface="Times New Roman" panose="02020603050405020304" pitchFamily="18" charset="0"/>
                      </a:rPr>
                      <m:t>21,355</m:t>
                    </m:r>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b)  </a:t>
                </a:r>
                <a14:m>
                  <m:oMath xmlns:m="http://schemas.openxmlformats.org/officeDocument/2006/math">
                    <m:r>
                      <a:rPr lang="en-US" sz="1600" b="0" i="1" smtClean="0">
                        <a:latin typeface="Cambria Math" panose="02040503050406030204" pitchFamily="18" charset="0"/>
                        <a:ea typeface="Tahoma" panose="020B0604030504040204" pitchFamily="34" charset="0"/>
                        <a:cs typeface="Times New Roman" panose="02020603050405020304" pitchFamily="18" charset="0"/>
                      </a:rPr>
                      <m:t>0,02456</m:t>
                    </m:r>
                  </m:oMath>
                </a14:m>
                <a:endParaRPr lang="en-US" sz="1600" b="0" dirty="0">
                  <a:latin typeface="Times New Roman" panose="02020603050405020304" pitchFamily="18" charset="0"/>
                  <a:ea typeface="Tahoma" panose="020B0604030504040204" pitchFamily="34" charset="0"/>
                  <a:cs typeface="Times New Roman" panose="02020603050405020304" pitchFamily="18" charset="0"/>
                </a:endParaRPr>
              </a:p>
              <a:p>
                <a:pPr marL="544513"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c)  </a:t>
                </a:r>
                <a14:m>
                  <m:oMath xmlns:m="http://schemas.openxmlformats.org/officeDocument/2006/math">
                    <m:r>
                      <a:rPr lang="en-US" sz="1600" b="0" i="1" smtClean="0">
                        <a:latin typeface="Cambria Math" panose="02040503050406030204" pitchFamily="18" charset="0"/>
                        <a:ea typeface="Tahoma" panose="020B0604030504040204" pitchFamily="34" charset="0"/>
                        <a:cs typeface="Times New Roman" panose="02020603050405020304" pitchFamily="18" charset="0"/>
                      </a:rPr>
                      <m:t>0,3105</m:t>
                    </m:r>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d)  </a:t>
                </a:r>
                <a14:m>
                  <m:oMath xmlns:m="http://schemas.openxmlformats.org/officeDocument/2006/math">
                    <m:r>
                      <a:rPr lang="en-US" sz="1600" b="0" i="1" smtClean="0">
                        <a:latin typeface="Cambria Math" panose="02040503050406030204" pitchFamily="18" charset="0"/>
                        <a:ea typeface="Tahoma" panose="020B0604030504040204" pitchFamily="34" charset="0"/>
                        <a:cs typeface="Times New Roman" panose="02020603050405020304" pitchFamily="18" charset="0"/>
                      </a:rPr>
                      <m:t>5134,555</m:t>
                    </m:r>
                  </m:oMath>
                </a14:m>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F917F13-1E61-4D40-AAE8-54EE894B49CA}"/>
                  </a:ext>
                </a:extLst>
              </p:cNvPr>
              <p:cNvSpPr>
                <a:spLocks noGrp="1" noRot="1" noChangeAspect="1" noMove="1" noResize="1" noEditPoints="1" noAdjustHandles="1" noChangeArrowheads="1" noChangeShapeType="1" noTextEdit="1"/>
              </p:cNvSpPr>
              <p:nvPr>
                <p:ph idx="1"/>
              </p:nvPr>
            </p:nvSpPr>
            <p:spPr>
              <a:xfrm>
                <a:off x="838200" y="1934308"/>
                <a:ext cx="10515600" cy="4572000"/>
              </a:xfrm>
              <a:blipFill>
                <a:blip r:embed="rId2"/>
                <a:stretch>
                  <a:fillRect l="-348"/>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E88E7FF9-97A3-4D54-B87A-9DCB6552973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FA7E6CAE-DB49-458A-86A8-002A8684AA4E}"/>
              </a:ext>
            </a:extLst>
          </p:cNvPr>
          <p:cNvSpPr>
            <a:spLocks noGrp="1"/>
          </p:cNvSpPr>
          <p:nvPr>
            <p:ph type="title"/>
          </p:nvPr>
        </p:nvSpPr>
        <p:spPr>
          <a:xfrm>
            <a:off x="838200" y="685796"/>
            <a:ext cx="10515600" cy="846626"/>
          </a:xfrm>
        </p:spPr>
        <p:txBody>
          <a:bodyPr>
            <a:normAutofit/>
          </a:bodyPr>
          <a:lstStyle/>
          <a:p>
            <a:r>
              <a:rPr lang="en-US" sz="4000" dirty="0"/>
              <a:t>Pretests </a:t>
            </a:r>
            <a:endParaRPr lang="en-ID" sz="4000" dirty="0"/>
          </a:p>
        </p:txBody>
      </p:sp>
    </p:spTree>
    <p:extLst>
      <p:ext uri="{BB962C8B-B14F-4D97-AF65-F5344CB8AC3E}">
        <p14:creationId xmlns:p14="http://schemas.microsoft.com/office/powerpoint/2010/main" val="18937639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917F13-1E61-4D40-AAE8-54EE894B49CA}"/>
                  </a:ext>
                </a:extLst>
              </p:cNvPr>
              <p:cNvSpPr>
                <a:spLocks noGrp="1"/>
              </p:cNvSpPr>
              <p:nvPr>
                <p:ph idx="1"/>
              </p:nvPr>
            </p:nvSpPr>
            <p:spPr>
              <a:xfrm>
                <a:off x="838200" y="1934308"/>
                <a:ext cx="10515600" cy="4572000"/>
              </a:xfrm>
            </p:spPr>
            <p:txBody>
              <a:bodyPr>
                <a:normAutofit/>
              </a:bodyPr>
              <a:lstStyle/>
              <a:p>
                <a:pPr marL="528638" indent="-528638">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11. </a:t>
                </a:r>
                <a:r>
                  <a:rPr lang="en-US" sz="1600" dirty="0" err="1">
                    <a:latin typeface="Times New Roman" panose="02020603050405020304" pitchFamily="18" charset="0"/>
                    <a:ea typeface="Tahoma" panose="020B0604030504040204" pitchFamily="34" charset="0"/>
                    <a:cs typeface="Times New Roman" panose="02020603050405020304" pitchFamily="18" charset="0"/>
                  </a:rPr>
                  <a:t>Ubahlah</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setiap</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berikut</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ini</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menjadi</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bentuk</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desimal</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ke</a:t>
                </a:r>
                <a:r>
                  <a:rPr lang="en-US" sz="1600" dirty="0">
                    <a:latin typeface="Times New Roman" panose="02020603050405020304" pitchFamily="18" charset="0"/>
                    <a:ea typeface="Tahoma" panose="020B0604030504040204" pitchFamily="34" charset="0"/>
                    <a:cs typeface="Times New Roman" panose="02020603050405020304" pitchFamily="18" charset="0"/>
                  </a:rPr>
                  <a:t> 3 </a:t>
                </a:r>
                <a:r>
                  <a:rPr lang="en-US" sz="1600" dirty="0" err="1">
                    <a:latin typeface="Times New Roman" panose="02020603050405020304" pitchFamily="18" charset="0"/>
                    <a:ea typeface="Tahoma" panose="020B0604030504040204" pitchFamily="34" charset="0"/>
                    <a:cs typeface="Times New Roman" panose="02020603050405020304" pitchFamily="18" charset="0"/>
                  </a:rPr>
                  <a:t>tempat</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desimal</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544513"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a) </a:t>
                </a:r>
                <a14:m>
                  <m:oMath xmlns:m="http://schemas.openxmlformats.org/officeDocument/2006/math">
                    <m:f>
                      <m:f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4</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5</m:t>
                        </m:r>
                      </m:den>
                    </m:f>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b) </a:t>
                </a:r>
                <a14:m>
                  <m:oMath xmlns:m="http://schemas.openxmlformats.org/officeDocument/2006/math">
                    <m:r>
                      <a:rPr lang="en-US" sz="1600" b="0" i="0" smtClean="0">
                        <a:latin typeface="Cambria Math" panose="02040503050406030204" pitchFamily="18" charset="0"/>
                        <a:ea typeface="Tahoma" panose="020B0604030504040204" pitchFamily="34" charset="0"/>
                        <a:cs typeface="Times New Roman" panose="02020603050405020304" pitchFamily="18" charset="0"/>
                      </a:rPr>
                      <m:t>−</m:t>
                    </m:r>
                    <m:f>
                      <m:f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7</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13</m:t>
                        </m:r>
                      </m:den>
                    </m:f>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c) </a:t>
                </a:r>
                <a14:m>
                  <m:oMath xmlns:m="http://schemas.openxmlformats.org/officeDocument/2006/math">
                    <m:f>
                      <m:f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9</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5</m:t>
                        </m:r>
                      </m:den>
                    </m:f>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d) </a:t>
                </a:r>
                <a14:m>
                  <m:oMath xmlns:m="http://schemas.openxmlformats.org/officeDocument/2006/math">
                    <m:r>
                      <a:rPr lang="en-US" sz="1600" b="0" i="1" smtClean="0">
                        <a:latin typeface="Cambria Math" panose="02040503050406030204" pitchFamily="18" charset="0"/>
                        <a:ea typeface="Tahoma" panose="020B0604030504040204" pitchFamily="34" charset="0"/>
                        <a:cs typeface="Times New Roman" panose="02020603050405020304" pitchFamily="18" charset="0"/>
                      </a:rPr>
                      <m:t>−</m:t>
                    </m:r>
                    <m:f>
                      <m:fPr>
                        <m:ctrlPr>
                          <a:rPr lang="en-US" sz="1600" b="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28</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13</m:t>
                        </m:r>
                      </m:den>
                    </m:f>
                  </m:oMath>
                </a14:m>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12. </a:t>
                </a:r>
                <a:r>
                  <a:rPr lang="en-US" sz="1600" dirty="0" err="1">
                    <a:latin typeface="Times New Roman" panose="02020603050405020304" pitchFamily="18" charset="0"/>
                    <a:ea typeface="Tahoma" panose="020B0604030504040204" pitchFamily="34" charset="0"/>
                    <a:cs typeface="Times New Roman" panose="02020603050405020304" pitchFamily="18" charset="0"/>
                  </a:rPr>
                  <a:t>Ubahlah</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setiap</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berikut</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ini</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menjadi</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bentuk</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pecahan</a:t>
                </a:r>
                <a:r>
                  <a:rPr lang="en-US" sz="1600" dirty="0">
                    <a:latin typeface="Times New Roman" panose="02020603050405020304" pitchFamily="18" charset="0"/>
                    <a:ea typeface="Tahoma" panose="020B0604030504040204" pitchFamily="34" charset="0"/>
                    <a:cs typeface="Times New Roman" panose="02020603050405020304" pitchFamily="18" charset="0"/>
                  </a:rPr>
                  <a:t> paling </a:t>
                </a:r>
                <a:r>
                  <a:rPr lang="en-US" sz="1600" dirty="0" err="1">
                    <a:latin typeface="Times New Roman" panose="02020603050405020304" pitchFamily="18" charset="0"/>
                    <a:ea typeface="Tahoma" panose="020B0604030504040204" pitchFamily="34" charset="0"/>
                    <a:cs typeface="Times New Roman" panose="02020603050405020304" pitchFamily="18" charset="0"/>
                  </a:rPr>
                  <a:t>sederhana</a:t>
                </a:r>
                <a:r>
                  <a:rPr lang="en-US" sz="1600" dirty="0">
                    <a:latin typeface="Times New Roman" panose="02020603050405020304" pitchFamily="18" charset="0"/>
                    <a:ea typeface="Tahoma" panose="020B0604030504040204" pitchFamily="34" charset="0"/>
                    <a:cs typeface="Times New Roman" panose="02020603050405020304" pitchFamily="18" charset="0"/>
                  </a:rPr>
                  <a:t>:</a:t>
                </a:r>
              </a:p>
              <a:p>
                <a:pPr marL="544513" indent="0">
                  <a:buNone/>
                </a:pPr>
                <a:r>
                  <a:rPr lang="en-US" sz="1600" dirty="0">
                    <a:ea typeface="Tahoma" panose="020B0604030504040204" pitchFamily="34" charset="0"/>
                    <a:cs typeface="Times New Roman" panose="02020603050405020304" pitchFamily="18" charset="0"/>
                  </a:rPr>
                  <a:t>a) </a:t>
                </a:r>
                <a14:m>
                  <m:oMath xmlns:m="http://schemas.openxmlformats.org/officeDocument/2006/math">
                    <m:r>
                      <a:rPr lang="en-US" sz="1600" i="1" smtClean="0">
                        <a:latin typeface="Cambria Math" panose="02040503050406030204" pitchFamily="18" charset="0"/>
                        <a:ea typeface="Tahoma" panose="020B0604030504040204" pitchFamily="34" charset="0"/>
                        <a:cs typeface="Times New Roman" panose="02020603050405020304" pitchFamily="18" charset="0"/>
                      </a:rPr>
                      <m:t>0</m:t>
                    </m:r>
                    <m:r>
                      <a:rPr lang="en-US" sz="1600" b="0" i="1" smtClean="0">
                        <a:latin typeface="Cambria Math" panose="02040503050406030204" pitchFamily="18" charset="0"/>
                        <a:ea typeface="Tahoma" panose="020B0604030504040204" pitchFamily="34" charset="0"/>
                        <a:cs typeface="Times New Roman" panose="02020603050405020304" pitchFamily="18" charset="0"/>
                      </a:rPr>
                      <m:t>,8</m:t>
                    </m:r>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b) </a:t>
                </a:r>
                <a14:m>
                  <m:oMath xmlns:m="http://schemas.openxmlformats.org/officeDocument/2006/math">
                    <m:r>
                      <a:rPr lang="en-US" sz="1600" i="1" smtClean="0">
                        <a:latin typeface="Cambria Math" panose="02040503050406030204" pitchFamily="18" charset="0"/>
                        <a:ea typeface="Tahoma" panose="020B0604030504040204" pitchFamily="34" charset="0"/>
                        <a:cs typeface="Times New Roman" panose="02020603050405020304" pitchFamily="18" charset="0"/>
                      </a:rPr>
                      <m:t>2</m:t>
                    </m:r>
                    <m:r>
                      <a:rPr lang="en-US" sz="1600" b="0" i="1" smtClean="0">
                        <a:latin typeface="Cambria Math" panose="02040503050406030204" pitchFamily="18" charset="0"/>
                        <a:ea typeface="Tahoma" panose="020B0604030504040204" pitchFamily="34" charset="0"/>
                        <a:cs typeface="Times New Roman" panose="02020603050405020304" pitchFamily="18" charset="0"/>
                      </a:rPr>
                      <m:t>,8</m:t>
                    </m:r>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c) </a:t>
                </a:r>
                <a14:m>
                  <m:oMath xmlns:m="http://schemas.openxmlformats.org/officeDocument/2006/math">
                    <m:r>
                      <a:rPr lang="en-US" sz="1600" i="1" dirty="0" smtClean="0">
                        <a:latin typeface="Cambria Math" panose="02040503050406030204" pitchFamily="18" charset="0"/>
                        <a:ea typeface="Tahoma" panose="020B0604030504040204" pitchFamily="34" charset="0"/>
                        <a:cs typeface="Times New Roman" panose="02020603050405020304" pitchFamily="18" charset="0"/>
                      </a:rPr>
                      <m:t>3,32</m:t>
                    </m:r>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d) </a:t>
                </a:r>
                <a14:m>
                  <m:oMath xmlns:m="http://schemas.openxmlformats.org/officeDocument/2006/math">
                    <m:r>
                      <a:rPr lang="en-US" sz="1600" b="0" i="1" smtClean="0">
                        <a:latin typeface="Cambria Math" panose="02040503050406030204" pitchFamily="18" charset="0"/>
                        <a:ea typeface="Tahoma" panose="020B0604030504040204" pitchFamily="34" charset="0"/>
                        <a:cs typeface="Times New Roman" panose="02020603050405020304" pitchFamily="18" charset="0"/>
                      </a:rPr>
                      <m:t>−5,5</m:t>
                    </m:r>
                  </m:oMath>
                </a14:m>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528638" indent="-528638">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13.  </a:t>
                </a:r>
                <a:r>
                  <a:rPr lang="en-US" sz="1600" dirty="0" err="1">
                    <a:latin typeface="Times New Roman" panose="02020603050405020304" pitchFamily="18" charset="0"/>
                    <a:ea typeface="Tahoma" panose="020B0604030504040204" pitchFamily="34" charset="0"/>
                    <a:cs typeface="Times New Roman" panose="02020603050405020304" pitchFamily="18" charset="0"/>
                  </a:rPr>
                  <a:t>Tulislah</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setiap</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berikut</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ini</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dalam</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bentuk</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singkat</a:t>
                </a:r>
                <a:r>
                  <a:rPr lang="en-US" sz="1600" dirty="0">
                    <a:latin typeface="Times New Roman" panose="02020603050405020304" pitchFamily="18" charset="0"/>
                    <a:ea typeface="Tahoma" panose="020B0604030504040204" pitchFamily="34" charset="0"/>
                    <a:cs typeface="Times New Roman" panose="02020603050405020304" pitchFamily="18" charset="0"/>
                  </a:rPr>
                  <a:t>:</a:t>
                </a:r>
              </a:p>
              <a:p>
                <a:pPr marL="1073150" indent="-528638">
                  <a:buNone/>
                </a:pPr>
                <a:r>
                  <a:rPr lang="en-US" sz="1600" dirty="0">
                    <a:ea typeface="Tahoma" panose="020B0604030504040204" pitchFamily="34" charset="0"/>
                    <a:cs typeface="Times New Roman" panose="02020603050405020304" pitchFamily="18" charset="0"/>
                  </a:rPr>
                  <a:t>a) </a:t>
                </a:r>
                <a14:m>
                  <m:oMath xmlns:m="http://schemas.openxmlformats.org/officeDocument/2006/math">
                    <m:r>
                      <a:rPr lang="en-US" sz="1600" b="0" i="1" smtClean="0">
                        <a:latin typeface="Cambria Math" panose="02040503050406030204" pitchFamily="18" charset="0"/>
                        <a:ea typeface="Tahoma" panose="020B0604030504040204" pitchFamily="34" charset="0"/>
                        <a:cs typeface="Times New Roman" panose="02020603050405020304" pitchFamily="18" charset="0"/>
                      </a:rPr>
                      <m:t>1,010101…</m:t>
                    </m:r>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b) </a:t>
                </a:r>
                <a14:m>
                  <m:oMath xmlns:m="http://schemas.openxmlformats.org/officeDocument/2006/math">
                    <m:r>
                      <a:rPr lang="en-US" sz="1600" b="0" i="1" smtClean="0">
                        <a:latin typeface="Cambria Math" panose="02040503050406030204" pitchFamily="18" charset="0"/>
                        <a:ea typeface="Tahoma" panose="020B0604030504040204" pitchFamily="34" charset="0"/>
                        <a:cs typeface="Times New Roman" panose="02020603050405020304" pitchFamily="18" charset="0"/>
                      </a:rPr>
                      <m:t>9,2456456456…</m:t>
                    </m:r>
                  </m:oMath>
                </a14:m>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528638" indent="-528638">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14. </a:t>
                </a:r>
                <a:r>
                  <a:rPr lang="en-US" sz="1600" dirty="0" err="1">
                    <a:latin typeface="Times New Roman" panose="02020603050405020304" pitchFamily="18" charset="0"/>
                    <a:ea typeface="Tahoma" panose="020B0604030504040204" pitchFamily="34" charset="0"/>
                    <a:cs typeface="Times New Roman" panose="02020603050405020304" pitchFamily="18" charset="0"/>
                  </a:rPr>
                  <a:t>Tulislah</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setiap</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berikut</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ini</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sebagai</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angka</a:t>
                </a:r>
                <a:r>
                  <a:rPr lang="en-US" sz="1600" dirty="0">
                    <a:latin typeface="Times New Roman" panose="02020603050405020304" pitchFamily="18" charset="0"/>
                    <a:ea typeface="Tahoma" panose="020B0604030504040204" pitchFamily="34" charset="0"/>
                    <a:cs typeface="Times New Roman" panose="02020603050405020304" pitchFamily="18" charset="0"/>
                  </a:rPr>
                  <a:t> yang </a:t>
                </a:r>
                <a:r>
                  <a:rPr lang="en-US" sz="1600" dirty="0" err="1">
                    <a:latin typeface="Times New Roman" panose="02020603050405020304" pitchFamily="18" charset="0"/>
                    <a:ea typeface="Tahoma" panose="020B0604030504040204" pitchFamily="34" charset="0"/>
                    <a:cs typeface="Times New Roman" panose="02020603050405020304" pitchFamily="18" charset="0"/>
                  </a:rPr>
                  <a:t>dipangkatkan</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544513"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a)  </a:t>
                </a:r>
                <a14:m>
                  <m:oMath xmlns:m="http://schemas.openxmlformats.org/officeDocument/2006/math">
                    <m:sSup>
                      <m:sSup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sSupPr>
                      <m:e>
                        <m:r>
                          <a:rPr lang="en-US" sz="1600" b="0" i="1" smtClean="0">
                            <a:latin typeface="Cambria Math" panose="02040503050406030204" pitchFamily="18" charset="0"/>
                            <a:ea typeface="Tahoma" panose="020B0604030504040204" pitchFamily="34" charset="0"/>
                            <a:cs typeface="Times New Roman" panose="02020603050405020304" pitchFamily="18" charset="0"/>
                          </a:rPr>
                          <m:t>3</m:t>
                        </m:r>
                      </m:e>
                      <m:sup>
                        <m:r>
                          <a:rPr lang="en-US" sz="1600" b="0" i="1" smtClean="0">
                            <a:latin typeface="Cambria Math" panose="02040503050406030204" pitchFamily="18" charset="0"/>
                            <a:ea typeface="Tahoma" panose="020B0604030504040204" pitchFamily="34" charset="0"/>
                            <a:cs typeface="Times New Roman" panose="02020603050405020304" pitchFamily="18" charset="0"/>
                          </a:rPr>
                          <m:t>6</m:t>
                        </m:r>
                      </m:sup>
                    </m:sSup>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3</m:t>
                        </m:r>
                      </m:e>
                      <m:sup>
                        <m:r>
                          <a:rPr lang="en-US" sz="1600" b="0" i="1" smtClean="0">
                            <a:latin typeface="Cambria Math" panose="02040503050406030204" pitchFamily="18" charset="0"/>
                            <a:ea typeface="Cambria Math" panose="02040503050406030204" pitchFamily="18" charset="0"/>
                            <a:cs typeface="Times New Roman" panose="02020603050405020304" pitchFamily="18" charset="0"/>
                          </a:rPr>
                          <m:t>3</m:t>
                        </m:r>
                      </m:sup>
                    </m:sSup>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b)  </a:t>
                </a:r>
                <a14:m>
                  <m:oMath xmlns:m="http://schemas.openxmlformats.org/officeDocument/2006/math">
                    <m:sSup>
                      <m:sSup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sSupPr>
                      <m:e>
                        <m:r>
                          <a:rPr lang="en-US" sz="1600" b="0" i="1" smtClean="0">
                            <a:latin typeface="Cambria Math" panose="02040503050406030204" pitchFamily="18" charset="0"/>
                            <a:ea typeface="Tahoma" panose="020B0604030504040204" pitchFamily="34" charset="0"/>
                            <a:cs typeface="Times New Roman" panose="02020603050405020304" pitchFamily="18" charset="0"/>
                          </a:rPr>
                          <m:t>4</m:t>
                        </m:r>
                      </m:e>
                      <m:sup>
                        <m:r>
                          <a:rPr lang="en-US" sz="1600" b="0" i="1" smtClean="0">
                            <a:latin typeface="Cambria Math" panose="02040503050406030204" pitchFamily="18" charset="0"/>
                            <a:ea typeface="Tahoma" panose="020B0604030504040204" pitchFamily="34" charset="0"/>
                            <a:cs typeface="Times New Roman" panose="02020603050405020304" pitchFamily="18" charset="0"/>
                          </a:rPr>
                          <m:t>3</m:t>
                        </m:r>
                      </m:sup>
                    </m:sSup>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m:t>
                        </m:r>
                      </m:e>
                      <m:sup>
                        <m:r>
                          <a:rPr lang="en-US" sz="1600" b="0" i="1" smtClean="0">
                            <a:latin typeface="Cambria Math" panose="02040503050406030204" pitchFamily="18" charset="0"/>
                            <a:ea typeface="Cambria Math" panose="02040503050406030204" pitchFamily="18" charset="0"/>
                            <a:cs typeface="Times New Roman" panose="02020603050405020304" pitchFamily="18" charset="0"/>
                          </a:rPr>
                          <m:t>5</m:t>
                        </m:r>
                      </m:sup>
                    </m:sSup>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c)  </a:t>
                </a:r>
                <a14:m>
                  <m:oMath xmlns:m="http://schemas.openxmlformats.org/officeDocument/2006/math">
                    <m:sSup>
                      <m:sSup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sSupPr>
                      <m:e>
                        <m:d>
                          <m:dPr>
                            <m:ctrlPr>
                              <a:rPr lang="en-US" sz="1600" b="0" i="1" smtClean="0">
                                <a:latin typeface="Cambria Math" panose="02040503050406030204" pitchFamily="18" charset="0"/>
                                <a:ea typeface="Tahoma" panose="020B0604030504040204" pitchFamily="34" charset="0"/>
                                <a:cs typeface="Times New Roman" panose="02020603050405020304" pitchFamily="18" charset="0"/>
                              </a:rPr>
                            </m:ctrlPr>
                          </m:dPr>
                          <m:e>
                            <m:sSup>
                              <m:sSupPr>
                                <m:ctrlPr>
                                  <a:rPr lang="en-US" sz="1600" b="0" i="1" smtClean="0">
                                    <a:latin typeface="Cambria Math" panose="02040503050406030204" pitchFamily="18" charset="0"/>
                                    <a:ea typeface="Tahoma" panose="020B0604030504040204" pitchFamily="34" charset="0"/>
                                    <a:cs typeface="Times New Roman" panose="02020603050405020304" pitchFamily="18" charset="0"/>
                                  </a:rPr>
                                </m:ctrlPr>
                              </m:sSupPr>
                              <m:e>
                                <m:r>
                                  <a:rPr lang="en-US" sz="1600" b="0" i="1" smtClean="0">
                                    <a:latin typeface="Cambria Math" panose="02040503050406030204" pitchFamily="18" charset="0"/>
                                    <a:ea typeface="Tahoma" panose="020B0604030504040204" pitchFamily="34" charset="0"/>
                                    <a:cs typeface="Times New Roman" panose="02020603050405020304" pitchFamily="18" charset="0"/>
                                  </a:rPr>
                                  <m:t>9</m:t>
                                </m:r>
                              </m:e>
                              <m:sup>
                                <m:r>
                                  <a:rPr lang="en-US" sz="1600" b="0" i="1" smtClean="0">
                                    <a:latin typeface="Cambria Math" panose="02040503050406030204" pitchFamily="18" charset="0"/>
                                    <a:ea typeface="Tahoma" panose="020B0604030504040204" pitchFamily="34" charset="0"/>
                                    <a:cs typeface="Times New Roman" panose="02020603050405020304" pitchFamily="18" charset="0"/>
                                  </a:rPr>
                                  <m:t>2</m:t>
                                </m:r>
                              </m:sup>
                            </m:sSup>
                          </m:e>
                        </m:d>
                      </m:e>
                      <m:sup>
                        <m:r>
                          <a:rPr lang="en-US" sz="1600" b="0" i="1" smtClean="0">
                            <a:latin typeface="Cambria Math" panose="02040503050406030204" pitchFamily="18" charset="0"/>
                            <a:ea typeface="Tahoma" panose="020B0604030504040204" pitchFamily="34" charset="0"/>
                            <a:cs typeface="Times New Roman" panose="02020603050405020304" pitchFamily="18" charset="0"/>
                          </a:rPr>
                          <m:t>3</m:t>
                        </m:r>
                      </m:sup>
                    </m:sSup>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d)  </a:t>
                </a:r>
                <a14:m>
                  <m:oMath xmlns:m="http://schemas.openxmlformats.org/officeDocument/2006/math">
                    <m:sSup>
                      <m:sSup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sSupPr>
                      <m:e>
                        <m:r>
                          <a:rPr lang="en-US" sz="1600" b="0" i="1" smtClean="0">
                            <a:latin typeface="Cambria Math" panose="02040503050406030204" pitchFamily="18" charset="0"/>
                            <a:ea typeface="Tahoma" panose="020B0604030504040204" pitchFamily="34" charset="0"/>
                            <a:cs typeface="Times New Roman" panose="02020603050405020304" pitchFamily="18" charset="0"/>
                          </a:rPr>
                          <m:t>(</m:t>
                        </m:r>
                        <m:sSup>
                          <m:sSupPr>
                            <m:ctrlPr>
                              <a:rPr lang="en-US" sz="1600" b="0" i="1" smtClean="0">
                                <a:latin typeface="Cambria Math" panose="02040503050406030204" pitchFamily="18" charset="0"/>
                                <a:ea typeface="Tahoma" panose="020B0604030504040204" pitchFamily="34" charset="0"/>
                                <a:cs typeface="Times New Roman" panose="02020603050405020304" pitchFamily="18" charset="0"/>
                              </a:rPr>
                            </m:ctrlPr>
                          </m:sSupPr>
                          <m:e>
                            <m:r>
                              <a:rPr lang="en-US" sz="1600" b="0" i="1" smtClean="0">
                                <a:latin typeface="Cambria Math" panose="02040503050406030204" pitchFamily="18" charset="0"/>
                                <a:ea typeface="Tahoma" panose="020B0604030504040204" pitchFamily="34" charset="0"/>
                                <a:cs typeface="Times New Roman" panose="02020603050405020304" pitchFamily="18" charset="0"/>
                              </a:rPr>
                              <m:t>7</m:t>
                            </m:r>
                          </m:e>
                          <m:sup>
                            <m:r>
                              <a:rPr lang="en-US" sz="1600" b="0" i="1" smtClean="0">
                                <a:latin typeface="Cambria Math" panose="02040503050406030204" pitchFamily="18" charset="0"/>
                                <a:ea typeface="Tahoma" panose="020B0604030504040204" pitchFamily="34" charset="0"/>
                                <a:cs typeface="Times New Roman" panose="02020603050405020304" pitchFamily="18" charset="0"/>
                              </a:rPr>
                              <m:t>0</m:t>
                            </m:r>
                          </m:sup>
                        </m:sSup>
                        <m:r>
                          <a:rPr lang="en-US" sz="1600" b="0" i="1" smtClean="0">
                            <a:latin typeface="Cambria Math" panose="02040503050406030204" pitchFamily="18" charset="0"/>
                            <a:ea typeface="Tahoma" panose="020B0604030504040204" pitchFamily="34" charset="0"/>
                            <a:cs typeface="Times New Roman" panose="02020603050405020304" pitchFamily="18" charset="0"/>
                          </a:rPr>
                          <m:t>)</m:t>
                        </m:r>
                      </m:e>
                      <m:sup>
                        <m:r>
                          <a:rPr lang="en-US" sz="1600" b="0" i="1" smtClean="0">
                            <a:latin typeface="Cambria Math" panose="02040503050406030204" pitchFamily="18" charset="0"/>
                            <a:ea typeface="Tahoma" panose="020B0604030504040204" pitchFamily="34" charset="0"/>
                            <a:cs typeface="Times New Roman" panose="02020603050405020304" pitchFamily="18" charset="0"/>
                          </a:rPr>
                          <m:t>−8</m:t>
                        </m:r>
                      </m:sup>
                    </m:sSup>
                  </m:oMath>
                </a14:m>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15.  </a:t>
                </a:r>
                <a:r>
                  <a:rPr lang="en-US" sz="1600" dirty="0" err="1">
                    <a:latin typeface="Times New Roman" panose="02020603050405020304" pitchFamily="18" charset="0"/>
                    <a:ea typeface="Tahoma" panose="020B0604030504040204" pitchFamily="34" charset="0"/>
                    <a:cs typeface="Times New Roman" panose="02020603050405020304" pitchFamily="18" charset="0"/>
                  </a:rPr>
                  <a:t>Tentukan</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nilai</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dari</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setiap</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berikut</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ini</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hingga</a:t>
                </a:r>
                <a:r>
                  <a:rPr lang="en-US" sz="1600" dirty="0">
                    <a:latin typeface="Times New Roman" panose="02020603050405020304" pitchFamily="18" charset="0"/>
                    <a:ea typeface="Tahoma" panose="020B0604030504040204" pitchFamily="34" charset="0"/>
                    <a:cs typeface="Times New Roman" panose="02020603050405020304" pitchFamily="18" charset="0"/>
                  </a:rPr>
                  <a:t> 3 </a:t>
                </a:r>
                <a:r>
                  <a:rPr lang="en-US" sz="1600" dirty="0" err="1">
                    <a:latin typeface="Times New Roman" panose="02020603050405020304" pitchFamily="18" charset="0"/>
                    <a:ea typeface="Tahoma" panose="020B0604030504040204" pitchFamily="34" charset="0"/>
                    <a:cs typeface="Times New Roman" panose="02020603050405020304" pitchFamily="18" charset="0"/>
                  </a:rPr>
                  <a:t>dp</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p>
              <a:p>
                <a:pPr marL="544513"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a)  </a:t>
                </a:r>
                <a14:m>
                  <m:oMath xmlns:m="http://schemas.openxmlformats.org/officeDocument/2006/math">
                    <m:sSup>
                      <m:sSup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sSupPr>
                      <m:e>
                        <m:r>
                          <a:rPr lang="en-US" sz="1600" b="0" i="1" smtClean="0">
                            <a:latin typeface="Cambria Math" panose="02040503050406030204" pitchFamily="18" charset="0"/>
                            <a:ea typeface="Tahoma" panose="020B0604030504040204" pitchFamily="34" charset="0"/>
                            <a:cs typeface="Times New Roman" panose="02020603050405020304" pitchFamily="18" charset="0"/>
                          </a:rPr>
                          <m:t>15</m:t>
                        </m:r>
                      </m:e>
                      <m:sup>
                        <m:f>
                          <m:f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1</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3</m:t>
                            </m:r>
                          </m:den>
                        </m:f>
                      </m:sup>
                    </m:sSup>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b)  </a:t>
                </a:r>
                <a14:m>
                  <m:oMath xmlns:m="http://schemas.openxmlformats.org/officeDocument/2006/math">
                    <m:rad>
                      <m:rad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radPr>
                      <m:deg>
                        <m:r>
                          <m:rPr>
                            <m:brk m:alnAt="7"/>
                          </m:rPr>
                          <a:rPr lang="en-US" sz="1600" b="0" i="1" smtClean="0">
                            <a:latin typeface="Cambria Math" panose="02040503050406030204" pitchFamily="18" charset="0"/>
                            <a:ea typeface="Tahoma" panose="020B0604030504040204" pitchFamily="34" charset="0"/>
                            <a:cs typeface="Times New Roman" panose="02020603050405020304" pitchFamily="18" charset="0"/>
                          </a:rPr>
                          <m:t>5</m:t>
                        </m:r>
                      </m:deg>
                      <m:e>
                        <m:r>
                          <a:rPr lang="en-US" sz="1600" b="0" i="1" smtClean="0">
                            <a:latin typeface="Cambria Math" panose="02040503050406030204" pitchFamily="18" charset="0"/>
                            <a:ea typeface="Tahoma" panose="020B0604030504040204" pitchFamily="34" charset="0"/>
                            <a:cs typeface="Times New Roman" panose="02020603050405020304" pitchFamily="18" charset="0"/>
                          </a:rPr>
                          <m:t>5</m:t>
                        </m:r>
                      </m:e>
                    </m:rad>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c)  </a:t>
                </a:r>
                <a14:m>
                  <m:oMath xmlns:m="http://schemas.openxmlformats.org/officeDocument/2006/math">
                    <m:sSup>
                      <m:sSup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sSupPr>
                      <m:e>
                        <m:r>
                          <a:rPr lang="en-US" sz="1600" b="0" i="1" smtClean="0">
                            <a:latin typeface="Cambria Math" panose="02040503050406030204" pitchFamily="18" charset="0"/>
                            <a:ea typeface="Tahoma" panose="020B0604030504040204" pitchFamily="34" charset="0"/>
                            <a:cs typeface="Times New Roman" panose="02020603050405020304" pitchFamily="18" charset="0"/>
                          </a:rPr>
                          <m:t>(−27)</m:t>
                        </m:r>
                      </m:e>
                      <m:sup>
                        <m:f>
                          <m:f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1</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3</m:t>
                            </m:r>
                          </m:den>
                        </m:f>
                      </m:sup>
                    </m:sSup>
                  </m:oMath>
                </a14:m>
                <a:r>
                  <a:rPr lang="en-US" sz="1600" dirty="0">
                    <a:latin typeface="Times New Roman" panose="02020603050405020304" pitchFamily="18" charset="0"/>
                    <a:ea typeface="Tahoma" panose="020B0604030504040204" pitchFamily="34" charset="0"/>
                    <a:cs typeface="Times New Roman" panose="02020603050405020304" pitchFamily="18" charset="0"/>
                  </a:rPr>
                  <a:t>		d)  </a:t>
                </a:r>
                <a14:m>
                  <m:oMath xmlns:m="http://schemas.openxmlformats.org/officeDocument/2006/math">
                    <m:sSup>
                      <m:sSup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sSupPr>
                      <m:e>
                        <m:r>
                          <a:rPr lang="en-US" sz="1600" b="0" i="1" smtClean="0">
                            <a:latin typeface="Cambria Math" panose="02040503050406030204" pitchFamily="18" charset="0"/>
                            <a:ea typeface="Tahoma" panose="020B0604030504040204" pitchFamily="34" charset="0"/>
                            <a:cs typeface="Times New Roman" panose="02020603050405020304" pitchFamily="18" charset="0"/>
                          </a:rPr>
                          <m:t>(−9)</m:t>
                        </m:r>
                      </m:e>
                      <m:sup>
                        <m:f>
                          <m:fPr>
                            <m:ctrlPr>
                              <a:rPr lang="en-US" sz="160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sz="1600" b="0" i="1" smtClean="0">
                                <a:latin typeface="Cambria Math" panose="02040503050406030204" pitchFamily="18" charset="0"/>
                                <a:ea typeface="Tahoma" panose="020B0604030504040204" pitchFamily="34" charset="0"/>
                                <a:cs typeface="Times New Roman" panose="02020603050405020304" pitchFamily="18" charset="0"/>
                              </a:rPr>
                              <m:t>1</m:t>
                            </m:r>
                          </m:num>
                          <m:den>
                            <m:r>
                              <a:rPr lang="en-US" sz="1600" b="0" i="1" smtClean="0">
                                <a:latin typeface="Cambria Math" panose="02040503050406030204" pitchFamily="18" charset="0"/>
                                <a:ea typeface="Tahoma" panose="020B0604030504040204" pitchFamily="34" charset="0"/>
                                <a:cs typeface="Times New Roman" panose="02020603050405020304" pitchFamily="18" charset="0"/>
                              </a:rPr>
                              <m:t>2</m:t>
                            </m:r>
                          </m:den>
                        </m:f>
                      </m:sup>
                    </m:sSup>
                  </m:oMath>
                </a14:m>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F917F13-1E61-4D40-AAE8-54EE894B49CA}"/>
                  </a:ext>
                </a:extLst>
              </p:cNvPr>
              <p:cNvSpPr>
                <a:spLocks noGrp="1" noRot="1" noChangeAspect="1" noMove="1" noResize="1" noEditPoints="1" noAdjustHandles="1" noChangeArrowheads="1" noChangeShapeType="1" noTextEdit="1"/>
              </p:cNvSpPr>
              <p:nvPr>
                <p:ph idx="1"/>
              </p:nvPr>
            </p:nvSpPr>
            <p:spPr>
              <a:xfrm>
                <a:off x="838200" y="1934308"/>
                <a:ext cx="10515600" cy="4572000"/>
              </a:xfrm>
              <a:blipFill>
                <a:blip r:embed="rId2"/>
                <a:stretch>
                  <a:fillRect l="-348"/>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E88E7FF9-97A3-4D54-B87A-9DCB6552973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FA7E6CAE-DB49-458A-86A8-002A8684AA4E}"/>
              </a:ext>
            </a:extLst>
          </p:cNvPr>
          <p:cNvSpPr>
            <a:spLocks noGrp="1"/>
          </p:cNvSpPr>
          <p:nvPr>
            <p:ph type="title"/>
          </p:nvPr>
        </p:nvSpPr>
        <p:spPr>
          <a:xfrm>
            <a:off x="838200" y="685796"/>
            <a:ext cx="10515600" cy="846626"/>
          </a:xfrm>
        </p:spPr>
        <p:txBody>
          <a:bodyPr>
            <a:normAutofit/>
          </a:bodyPr>
          <a:lstStyle/>
          <a:p>
            <a:r>
              <a:rPr lang="en-US" sz="4000" dirty="0"/>
              <a:t>Pretests </a:t>
            </a:r>
            <a:endParaRPr lang="en-ID" sz="4000" dirty="0"/>
          </a:p>
        </p:txBody>
      </p:sp>
    </p:spTree>
    <p:extLst>
      <p:ext uri="{BB962C8B-B14F-4D97-AF65-F5344CB8AC3E}">
        <p14:creationId xmlns:p14="http://schemas.microsoft.com/office/powerpoint/2010/main" val="562789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B116-AFA5-4F11-B1F0-DE9A8B38687F}"/>
              </a:ext>
            </a:extLst>
          </p:cNvPr>
          <p:cNvSpPr>
            <a:spLocks noGrp="1"/>
          </p:cNvSpPr>
          <p:nvPr>
            <p:ph type="title"/>
          </p:nvPr>
        </p:nvSpPr>
        <p:spPr>
          <a:xfrm>
            <a:off x="838200" y="762868"/>
            <a:ext cx="10515600" cy="760290"/>
          </a:xfrm>
        </p:spPr>
        <p:txBody>
          <a:bodyPr>
            <a:normAutofit/>
          </a:bodyPr>
          <a:lstStyle/>
          <a:p>
            <a:r>
              <a:rPr lang="en-US" sz="3600" b="1" dirty="0" err="1"/>
              <a:t>Jenis-Jenis</a:t>
            </a:r>
            <a:r>
              <a:rPr lang="en-US" sz="3600" b="1" dirty="0"/>
              <a:t> </a:t>
            </a:r>
            <a:r>
              <a:rPr lang="en-US" sz="3600" b="1" dirty="0" err="1"/>
              <a:t>Bilangan</a:t>
            </a:r>
            <a:endParaRPr lang="en-ID" sz="36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4484E0-763C-42AA-9460-2A3DA0FBF096}"/>
                  </a:ext>
                </a:extLst>
              </p:cNvPr>
              <p:cNvSpPr>
                <a:spLocks noGrp="1"/>
              </p:cNvSpPr>
              <p:nvPr>
                <p:ph idx="1"/>
              </p:nvPr>
            </p:nvSpPr>
            <p:spPr>
              <a:xfrm>
                <a:off x="838200" y="1863970"/>
                <a:ext cx="10515600" cy="4767462"/>
              </a:xfrm>
            </p:spPr>
            <p:txBody>
              <a:bodyPr>
                <a:normAutofit lnSpcReduction="10000"/>
              </a:bodyPr>
              <a:lstStyle/>
              <a:p>
                <a:pPr marL="0" indent="0">
                  <a:lnSpc>
                    <a:spcPct val="100000"/>
                  </a:lnSpc>
                  <a:buNone/>
                </a:pPr>
                <a:r>
                  <a:rPr lang="en-US" sz="1600" b="1" dirty="0"/>
                  <a:t>1. </a:t>
                </a:r>
                <a:r>
                  <a:rPr lang="en-US" sz="1600" b="1" dirty="0" err="1"/>
                  <a:t>Bilangan</a:t>
                </a:r>
                <a:r>
                  <a:rPr lang="en-US" sz="1600" b="1" dirty="0"/>
                  <a:t> Asli</a:t>
                </a:r>
              </a:p>
              <a:p>
                <a:pPr marL="0" indent="0">
                  <a:lnSpc>
                    <a:spcPct val="100000"/>
                  </a:lnSpc>
                  <a:buNone/>
                </a:pPr>
                <a:r>
                  <a:rPr lang="en-US" sz="1600" dirty="0" err="1"/>
                  <a:t>Bilangan</a:t>
                </a:r>
                <a:r>
                  <a:rPr lang="en-US" sz="1600" dirty="0"/>
                  <a:t> </a:t>
                </a:r>
                <a:r>
                  <a:rPr lang="en-US" sz="1600" dirty="0" err="1"/>
                  <a:t>pertama</a:t>
                </a:r>
                <a:r>
                  <a:rPr lang="en-US" sz="1600" dirty="0"/>
                  <a:t> yang </a:t>
                </a:r>
                <a:r>
                  <a:rPr lang="en-US" sz="1600" dirty="0" err="1"/>
                  <a:t>pernah</a:t>
                </a:r>
                <a:r>
                  <a:rPr lang="en-US" sz="1600" dirty="0"/>
                  <a:t> </a:t>
                </a:r>
                <a:r>
                  <a:rPr lang="en-US" sz="1600" dirty="0" err="1"/>
                  <a:t>kita</a:t>
                </a:r>
                <a:r>
                  <a:rPr lang="en-US" sz="1600" dirty="0"/>
                  <a:t> </a:t>
                </a:r>
                <a:r>
                  <a:rPr lang="en-US" sz="1600" dirty="0" err="1"/>
                  <a:t>temui</a:t>
                </a:r>
                <a:r>
                  <a:rPr lang="en-US" sz="1600" dirty="0"/>
                  <a:t> </a:t>
                </a:r>
                <a:r>
                  <a:rPr lang="en-US" sz="1600" dirty="0" err="1"/>
                  <a:t>adalah</a:t>
                </a:r>
                <a:r>
                  <a:rPr lang="en-US" sz="1600" dirty="0"/>
                  <a:t> </a:t>
                </a:r>
                <a:r>
                  <a:rPr lang="en-US" sz="1600" dirty="0" err="1"/>
                  <a:t>bilangan</a:t>
                </a:r>
                <a:r>
                  <a:rPr lang="en-US" sz="1600" dirty="0"/>
                  <a:t> </a:t>
                </a:r>
                <a:r>
                  <a:rPr lang="en-US" sz="1600" dirty="0" err="1"/>
                  <a:t>bulat</a:t>
                </a:r>
                <a:r>
                  <a:rPr lang="en-US" sz="1600" dirty="0"/>
                  <a:t>. </a:t>
                </a:r>
              </a:p>
              <a:p>
                <a:pPr marL="0" indent="0">
                  <a:lnSpc>
                    <a:spcPct val="100000"/>
                  </a:lnSpc>
                  <a:buNone/>
                </a:pPr>
                <a:r>
                  <a:rPr lang="en-US" sz="1600" b="1" dirty="0"/>
                  <a:t>Angka dan Nilai </a:t>
                </a:r>
                <a:r>
                  <a:rPr lang="en-US" sz="1600" b="1" dirty="0" err="1"/>
                  <a:t>Tempat</a:t>
                </a:r>
                <a:endParaRPr lang="en-US" sz="1600" b="1" dirty="0"/>
              </a:p>
              <a:p>
                <a:pPr marL="0" indent="0">
                  <a:lnSpc>
                    <a:spcPct val="100000"/>
                  </a:lnSpc>
                  <a:buNone/>
                </a:pPr>
                <a:r>
                  <a:rPr lang="en-US" sz="1600" dirty="0" err="1"/>
                  <a:t>Bilangan</a:t>
                </a:r>
                <a:r>
                  <a:rPr lang="en-US" sz="1600" dirty="0"/>
                  <a:t> </a:t>
                </a:r>
                <a:r>
                  <a:rPr lang="en-US" sz="1600" dirty="0" err="1"/>
                  <a:t>asli</a:t>
                </a:r>
                <a:r>
                  <a:rPr lang="en-US" sz="1600" dirty="0"/>
                  <a:t> </a:t>
                </a:r>
                <a:r>
                  <a:rPr lang="en-US" sz="1600" dirty="0" err="1"/>
                  <a:t>ditulis</a:t>
                </a:r>
                <a:r>
                  <a:rPr lang="en-US" sz="1600" dirty="0"/>
                  <a:t> </a:t>
                </a:r>
                <a:r>
                  <a:rPr lang="en-US" sz="1600" dirty="0" err="1"/>
                  <a:t>menggunakan</a:t>
                </a:r>
                <a:r>
                  <a:rPr lang="en-US" sz="1600" dirty="0"/>
                  <a:t> </a:t>
                </a:r>
                <a14:m>
                  <m:oMath xmlns:m="http://schemas.openxmlformats.org/officeDocument/2006/math">
                    <m:r>
                      <a:rPr lang="en-US" sz="1600" b="0" i="1" smtClean="0">
                        <a:latin typeface="Cambria Math" panose="02040503050406030204" pitchFamily="18" charset="0"/>
                      </a:rPr>
                      <m:t>10</m:t>
                    </m:r>
                  </m:oMath>
                </a14:m>
                <a:r>
                  <a:rPr lang="en-US" sz="1600" dirty="0"/>
                  <a:t> </a:t>
                </a:r>
                <a:r>
                  <a:rPr lang="en-US" sz="1600" dirty="0" err="1"/>
                  <a:t>angka</a:t>
                </a:r>
                <a:r>
                  <a:rPr lang="en-US" sz="1600" dirty="0"/>
                  <a:t> </a:t>
                </a:r>
                <a14:m>
                  <m:oMath xmlns:m="http://schemas.openxmlformats.org/officeDocument/2006/math">
                    <m:r>
                      <a:rPr lang="en-US" sz="1600" b="0" i="1" smtClean="0">
                        <a:latin typeface="Cambria Math" panose="02040503050406030204" pitchFamily="18" charset="0"/>
                      </a:rPr>
                      <m:t>0, 1, …, 9</m:t>
                    </m:r>
                  </m:oMath>
                </a14:m>
                <a:r>
                  <a:rPr lang="en-US" sz="1600" dirty="0"/>
                  <a:t> </a:t>
                </a:r>
                <a:r>
                  <a:rPr lang="en-US" sz="1600" dirty="0" err="1"/>
                  <a:t>dimana</a:t>
                </a:r>
                <a:r>
                  <a:rPr lang="en-US" sz="1600" dirty="0"/>
                  <a:t> </a:t>
                </a:r>
                <a:r>
                  <a:rPr lang="en-US" sz="1600" dirty="0" err="1"/>
                  <a:t>posisi</a:t>
                </a:r>
                <a:r>
                  <a:rPr lang="en-US" sz="1600" dirty="0"/>
                  <a:t> </a:t>
                </a:r>
                <a:r>
                  <a:rPr lang="en-US" sz="1600" dirty="0" err="1"/>
                  <a:t>angka</a:t>
                </a:r>
                <a:r>
                  <a:rPr lang="en-US" sz="1600" dirty="0"/>
                  <a:t> </a:t>
                </a:r>
                <a:r>
                  <a:rPr lang="en-US" sz="1600" dirty="0" err="1"/>
                  <a:t>menentukan</a:t>
                </a:r>
                <a:r>
                  <a:rPr lang="en-US" sz="1600" dirty="0"/>
                  <a:t> </a:t>
                </a:r>
                <a:r>
                  <a:rPr lang="en-US" sz="1600" dirty="0" err="1"/>
                  <a:t>nilai</a:t>
                </a:r>
                <a:r>
                  <a:rPr lang="en-US" sz="1600" dirty="0"/>
                  <a:t> yang </a:t>
                </a:r>
                <a:r>
                  <a:rPr lang="en-US" sz="1600" dirty="0" err="1"/>
                  <a:t>diwakilinya</a:t>
                </a:r>
                <a:r>
                  <a:rPr lang="en-US" sz="1600" dirty="0"/>
                  <a:t>. </a:t>
                </a:r>
                <a:r>
                  <a:rPr lang="en-US" sz="1600" dirty="0" err="1"/>
                  <a:t>Contoh</a:t>
                </a:r>
                <a:r>
                  <a:rPr lang="en-US" sz="1600" dirty="0"/>
                  <a:t> :</a:t>
                </a:r>
              </a:p>
              <a:p>
                <a:pPr marL="0" indent="0">
                  <a:lnSpc>
                    <a:spcPct val="100000"/>
                  </a:lnSpc>
                  <a:buNone/>
                </a:pPr>
                <a:r>
                  <a:rPr lang="en-US" sz="1600" dirty="0"/>
                  <a:t> </a:t>
                </a:r>
                <a14:m>
                  <m:oMath xmlns:m="http://schemas.openxmlformats.org/officeDocument/2006/math">
                    <m:r>
                      <a:rPr lang="en-US" sz="1600" b="0" i="1" smtClean="0">
                        <a:latin typeface="Cambria Math" panose="02040503050406030204" pitchFamily="18" charset="0"/>
                      </a:rPr>
                      <m:t>246</m:t>
                    </m:r>
                  </m:oMath>
                </a14:m>
                <a:r>
                  <a:rPr lang="en-US" sz="1600" dirty="0"/>
                  <a:t> </a:t>
                </a:r>
                <a:r>
                  <a:rPr lang="en-US" sz="1600" dirty="0" err="1"/>
                  <a:t>adalah</a:t>
                </a:r>
                <a:r>
                  <a:rPr lang="en-US" sz="1600" dirty="0"/>
                  <a:t> </a:t>
                </a:r>
                <a:r>
                  <a:rPr lang="en-US" sz="1600" dirty="0" err="1"/>
                  <a:t>singkatan</a:t>
                </a:r>
                <a:r>
                  <a:rPr lang="en-US" sz="1600" dirty="0"/>
                  <a:t> </a:t>
                </a:r>
                <a:r>
                  <a:rPr lang="en-US" sz="1600" dirty="0" err="1"/>
                  <a:t>dari</a:t>
                </a:r>
                <a:r>
                  <a:rPr lang="en-US" sz="1600" dirty="0"/>
                  <a:t> 2 </a:t>
                </a:r>
                <a:r>
                  <a:rPr lang="en-US" sz="1600" dirty="0" err="1"/>
                  <a:t>ratusan</a:t>
                </a:r>
                <a:r>
                  <a:rPr lang="en-US" sz="1600" dirty="0"/>
                  <a:t>, 4 </a:t>
                </a:r>
                <a:r>
                  <a:rPr lang="en-US" sz="1600" dirty="0" err="1"/>
                  <a:t>puluhan</a:t>
                </a:r>
                <a:r>
                  <a:rPr lang="en-US" sz="1600" dirty="0"/>
                  <a:t>, dan 6 </a:t>
                </a:r>
                <a:r>
                  <a:rPr lang="en-US" sz="1600" dirty="0" err="1"/>
                  <a:t>satuan</a:t>
                </a:r>
                <a:r>
                  <a:rPr lang="en-US" sz="1600" dirty="0"/>
                  <a:t>. </a:t>
                </a:r>
                <a:r>
                  <a:rPr lang="en-US" sz="1600" dirty="0" err="1"/>
                  <a:t>Yaitu</a:t>
                </a:r>
                <a:r>
                  <a:rPr lang="en-US" sz="1600" dirty="0"/>
                  <a:t> </a:t>
                </a:r>
                <a14:m>
                  <m:oMath xmlns:m="http://schemas.openxmlformats.org/officeDocument/2006/math">
                    <m:r>
                      <a:rPr lang="en-US" sz="1600" b="0" i="1" smtClean="0">
                        <a:latin typeface="Cambria Math" panose="02040503050406030204" pitchFamily="18" charset="0"/>
                      </a:rPr>
                      <m:t>200+40+6</m:t>
                    </m:r>
                  </m:oMath>
                </a14:m>
                <a:endParaRPr lang="en-US" sz="1600" dirty="0"/>
              </a:p>
              <a:p>
                <a:pPr marL="0" indent="0">
                  <a:lnSpc>
                    <a:spcPct val="100000"/>
                  </a:lnSpc>
                  <a:buNone/>
                </a:pPr>
                <a:r>
                  <a:rPr lang="en-US" sz="1600" dirty="0"/>
                  <a:t>Dimana </a:t>
                </a:r>
                <a:r>
                  <a:rPr lang="en-US" sz="1600" dirty="0" err="1"/>
                  <a:t>angka</a:t>
                </a:r>
                <a:r>
                  <a:rPr lang="en-US" sz="1600" dirty="0"/>
                  <a:t> </a:t>
                </a:r>
                <a14:m>
                  <m:oMath xmlns:m="http://schemas.openxmlformats.org/officeDocument/2006/math">
                    <m:r>
                      <a:rPr lang="en-US" sz="1600" b="0" i="1" smtClean="0">
                        <a:latin typeface="Cambria Math" panose="02040503050406030204" pitchFamily="18" charset="0"/>
                      </a:rPr>
                      <m:t>2, 4</m:t>
                    </m:r>
                  </m:oMath>
                </a14:m>
                <a:r>
                  <a:rPr lang="en-US" sz="1600" dirty="0"/>
                  <a:t> dan </a:t>
                </a:r>
                <a14:m>
                  <m:oMath xmlns:m="http://schemas.openxmlformats.org/officeDocument/2006/math">
                    <m:r>
                      <a:rPr lang="en-US" sz="1600" b="0" i="1" smtClean="0">
                        <a:latin typeface="Cambria Math" panose="02040503050406030204" pitchFamily="18" charset="0"/>
                      </a:rPr>
                      <m:t>6</m:t>
                    </m:r>
                  </m:oMath>
                </a14:m>
                <a:r>
                  <a:rPr lang="en-US" sz="1600" dirty="0"/>
                  <a:t> </a:t>
                </a:r>
                <a:r>
                  <a:rPr lang="en-US" sz="1600" dirty="0" err="1"/>
                  <a:t>disebut</a:t>
                </a:r>
                <a:r>
                  <a:rPr lang="en-US" sz="1600" dirty="0"/>
                  <a:t> </a:t>
                </a:r>
                <a:r>
                  <a:rPr lang="en-US" sz="1600" dirty="0" err="1"/>
                  <a:t>koefisien</a:t>
                </a:r>
                <a:r>
                  <a:rPr lang="en-US" sz="1600" dirty="0"/>
                  <a:t> </a:t>
                </a:r>
                <a:r>
                  <a:rPr lang="en-US" sz="1600" dirty="0" err="1"/>
                  <a:t>ratusan</a:t>
                </a:r>
                <a:r>
                  <a:rPr lang="en-US" sz="1600" dirty="0"/>
                  <a:t>, </a:t>
                </a:r>
                <a:r>
                  <a:rPr lang="en-US" sz="1600" dirty="0" err="1"/>
                  <a:t>puluhan</a:t>
                </a:r>
                <a:r>
                  <a:rPr lang="en-US" sz="1600" dirty="0"/>
                  <a:t> dan </a:t>
                </a:r>
                <a:r>
                  <a:rPr lang="en-US" sz="1600" dirty="0" err="1"/>
                  <a:t>satuan</a:t>
                </a:r>
                <a:r>
                  <a:rPr lang="en-US" sz="1600" dirty="0"/>
                  <a:t>.</a:t>
                </a:r>
              </a:p>
              <a:p>
                <a:pPr marL="0" indent="0">
                  <a:lnSpc>
                    <a:spcPct val="100000"/>
                  </a:lnSpc>
                  <a:buNone/>
                </a:pPr>
                <a:r>
                  <a:rPr lang="en-ID" sz="1600" b="1" dirty="0" err="1"/>
                  <a:t>Titik</a:t>
                </a:r>
                <a:r>
                  <a:rPr lang="en-ID" sz="1600" b="1" dirty="0"/>
                  <a:t> Pada Garis dan Order</a:t>
                </a:r>
              </a:p>
              <a:p>
                <a:pPr marL="0" indent="0">
                  <a:lnSpc>
                    <a:spcPct val="100000"/>
                  </a:lnSpc>
                  <a:buNone/>
                </a:pPr>
                <a:r>
                  <a:rPr lang="en-ID" sz="1600" dirty="0" err="1"/>
                  <a:t>Bilangan</a:t>
                </a:r>
                <a:r>
                  <a:rPr lang="en-ID" sz="1600" dirty="0"/>
                  <a:t> </a:t>
                </a:r>
                <a:r>
                  <a:rPr lang="en-ID" sz="1600" dirty="0" err="1"/>
                  <a:t>asli</a:t>
                </a:r>
                <a:r>
                  <a:rPr lang="en-ID" sz="1600" dirty="0"/>
                  <a:t> </a:t>
                </a:r>
                <a:r>
                  <a:rPr lang="en-ID" sz="1600" dirty="0" err="1"/>
                  <a:t>dapat</a:t>
                </a:r>
                <a:r>
                  <a:rPr lang="en-ID" sz="1600" dirty="0"/>
                  <a:t> </a:t>
                </a:r>
                <a:r>
                  <a:rPr lang="en-ID" sz="1600" dirty="0" err="1"/>
                  <a:t>direpresentasikan</a:t>
                </a:r>
                <a:r>
                  <a:rPr lang="en-ID" sz="1600" dirty="0"/>
                  <a:t> </a:t>
                </a:r>
                <a:r>
                  <a:rPr lang="en-ID" sz="1600" dirty="0" err="1"/>
                  <a:t>dengan</a:t>
                </a:r>
                <a:r>
                  <a:rPr lang="en-ID" sz="1600" dirty="0"/>
                  <a:t> </a:t>
                </a:r>
                <a:r>
                  <a:rPr lang="en-ID" sz="1600" dirty="0" err="1"/>
                  <a:t>titik-titik</a:t>
                </a:r>
                <a:r>
                  <a:rPr lang="en-ID" sz="1600" dirty="0"/>
                  <a:t> yang </a:t>
                </a:r>
                <a:r>
                  <a:rPr lang="en-ID" sz="1600" dirty="0" err="1"/>
                  <a:t>berjarak</a:t>
                </a:r>
                <a:r>
                  <a:rPr lang="en-ID" sz="1600" dirty="0"/>
                  <a:t> </a:t>
                </a:r>
                <a:r>
                  <a:rPr lang="en-ID" sz="1600" dirty="0" err="1"/>
                  <a:t>sama</a:t>
                </a:r>
                <a:r>
                  <a:rPr lang="en-ID" sz="1600" dirty="0"/>
                  <a:t> pada garis </a:t>
                </a:r>
                <a:r>
                  <a:rPr lang="en-ID" sz="1600" dirty="0" err="1"/>
                  <a:t>lurus</a:t>
                </a:r>
                <a:r>
                  <a:rPr lang="en-ID" sz="1600" dirty="0"/>
                  <a:t> </a:t>
                </a:r>
                <a:r>
                  <a:rPr lang="en-ID" sz="1600" dirty="0" err="1"/>
                  <a:t>dimana</a:t>
                </a:r>
                <a:r>
                  <a:rPr lang="en-ID" sz="1600" dirty="0"/>
                  <a:t> </a:t>
                </a:r>
                <a:r>
                  <a:rPr lang="en-ID" sz="1600" dirty="0" err="1"/>
                  <a:t>bilangan</a:t>
                </a:r>
                <a:r>
                  <a:rPr lang="en-ID" sz="1600" dirty="0"/>
                  <a:t> </a:t>
                </a:r>
                <a:r>
                  <a:rPr lang="en-ID" sz="1600" dirty="0" err="1"/>
                  <a:t>asli</a:t>
                </a:r>
                <a:r>
                  <a:rPr lang="en-ID" sz="1600" dirty="0"/>
                  <a:t> </a:t>
                </a:r>
                <a:r>
                  <a:rPr lang="en-ID" sz="1600" dirty="0" err="1"/>
                  <a:t>pertamanya</a:t>
                </a:r>
                <a:r>
                  <a:rPr lang="en-ID" sz="1600" dirty="0"/>
                  <a:t> </a:t>
                </a:r>
                <a:r>
                  <a:rPr lang="en-ID" sz="1600" dirty="0" err="1"/>
                  <a:t>adalah</a:t>
                </a:r>
                <a:r>
                  <a:rPr lang="en-ID" sz="1600" dirty="0"/>
                  <a:t> </a:t>
                </a:r>
                <a14:m>
                  <m:oMath xmlns:m="http://schemas.openxmlformats.org/officeDocument/2006/math">
                    <m:r>
                      <a:rPr lang="en-US" sz="1600" b="0" i="1" smtClean="0">
                        <a:latin typeface="Cambria Math" panose="02040503050406030204" pitchFamily="18" charset="0"/>
                      </a:rPr>
                      <m:t>0</m:t>
                    </m:r>
                  </m:oMath>
                </a14:m>
                <a:r>
                  <a:rPr lang="en-ID" sz="1600" dirty="0"/>
                  <a:t>.</a:t>
                </a:r>
              </a:p>
              <a:p>
                <a:pPr marL="0" indent="0">
                  <a:lnSpc>
                    <a:spcPct val="100000"/>
                  </a:lnSpc>
                  <a:buNone/>
                </a:pPr>
                <a:endParaRPr lang="en-ID" sz="1600" dirty="0"/>
              </a:p>
              <a:p>
                <a:pPr marL="0" indent="0">
                  <a:lnSpc>
                    <a:spcPct val="100000"/>
                  </a:lnSpc>
                  <a:buNone/>
                </a:pPr>
                <a:endParaRPr lang="en-ID" sz="1600" dirty="0"/>
              </a:p>
              <a:p>
                <a:pPr marL="0" indent="0">
                  <a:lnSpc>
                    <a:spcPct val="100000"/>
                  </a:lnSpc>
                  <a:buNone/>
                </a:pPr>
                <a:r>
                  <a:rPr lang="en-ID" sz="1600" dirty="0"/>
                  <a:t>Ketika </a:t>
                </a:r>
                <a:r>
                  <a:rPr lang="en-ID" sz="1600" dirty="0" err="1"/>
                  <a:t>bilangan</a:t>
                </a:r>
                <a:r>
                  <a:rPr lang="en-ID" sz="1600" dirty="0"/>
                  <a:t> </a:t>
                </a:r>
                <a:r>
                  <a:rPr lang="en-ID" sz="1600" dirty="0" err="1"/>
                  <a:t>asli</a:t>
                </a:r>
                <a:r>
                  <a:rPr lang="en-ID" sz="1600" dirty="0"/>
                  <a:t> </a:t>
                </a:r>
                <a:r>
                  <a:rPr lang="en-ID" sz="1600" dirty="0" err="1"/>
                  <a:t>bergerak</a:t>
                </a:r>
                <a:r>
                  <a:rPr lang="en-ID" sz="1600" dirty="0"/>
                  <a:t> </a:t>
                </a:r>
                <a:r>
                  <a:rPr lang="en-ID" sz="1600" dirty="0" err="1"/>
                  <a:t>dari</a:t>
                </a:r>
                <a:r>
                  <a:rPr lang="en-ID" sz="1600" dirty="0"/>
                  <a:t> </a:t>
                </a:r>
                <a:r>
                  <a:rPr lang="en-ID" sz="1600" dirty="0" err="1"/>
                  <a:t>kiri</a:t>
                </a:r>
                <a:r>
                  <a:rPr lang="en-ID" sz="1600" dirty="0"/>
                  <a:t> </a:t>
                </a:r>
                <a:r>
                  <a:rPr lang="en-ID" sz="1600" dirty="0" err="1"/>
                  <a:t>ke</a:t>
                </a:r>
                <a:r>
                  <a:rPr lang="en-ID" sz="1600" dirty="0"/>
                  <a:t> </a:t>
                </a:r>
                <a:r>
                  <a:rPr lang="en-ID" sz="1600" dirty="0" err="1"/>
                  <a:t>kanan</a:t>
                </a:r>
                <a:r>
                  <a:rPr lang="en-ID" sz="1600" dirty="0"/>
                  <a:t>, </a:t>
                </a:r>
                <a:r>
                  <a:rPr lang="en-ID" sz="1600" dirty="0" err="1"/>
                  <a:t>jumlahnya</a:t>
                </a:r>
                <a:r>
                  <a:rPr lang="en-ID" sz="1600" dirty="0"/>
                  <a:t> </a:t>
                </a:r>
                <a:r>
                  <a:rPr lang="en-ID" sz="1600" dirty="0" err="1"/>
                  <a:t>meningkat</a:t>
                </a:r>
                <a:r>
                  <a:rPr lang="en-ID" sz="1600" dirty="0"/>
                  <a:t> </a:t>
                </a:r>
                <a:r>
                  <a:rPr lang="en-ID" sz="1600" dirty="0" err="1"/>
                  <a:t>seperti</a:t>
                </a:r>
                <a:r>
                  <a:rPr lang="en-ID" sz="1600" dirty="0"/>
                  <a:t> yang </a:t>
                </a:r>
                <a:r>
                  <a:rPr lang="en-ID" sz="1600" dirty="0" err="1"/>
                  <a:t>ditunjukkan</a:t>
                </a:r>
                <a:r>
                  <a:rPr lang="en-ID" sz="1600" dirty="0"/>
                  <a:t> oleh </a:t>
                </a:r>
                <a:r>
                  <a:rPr lang="en-ID" sz="1600" dirty="0" err="1"/>
                  <a:t>panah</a:t>
                </a:r>
                <a:r>
                  <a:rPr lang="en-ID" sz="1600" dirty="0"/>
                  <a:t> di </a:t>
                </a:r>
                <a:r>
                  <a:rPr lang="en-ID" sz="1600" dirty="0" err="1"/>
                  <a:t>akhir</a:t>
                </a:r>
                <a:r>
                  <a:rPr lang="en-ID" sz="1600" dirty="0"/>
                  <a:t> garis. Pada garis, </a:t>
                </a:r>
                <a:r>
                  <a:rPr lang="en-ID" sz="1600" dirty="0" err="1"/>
                  <a:t>angka</a:t>
                </a:r>
                <a:r>
                  <a:rPr lang="en-ID" sz="1600" dirty="0"/>
                  <a:t> </a:t>
                </a:r>
                <a:r>
                  <a:rPr lang="en-ID" sz="1600" dirty="0" err="1"/>
                  <a:t>disebelah</a:t>
                </a:r>
                <a:r>
                  <a:rPr lang="en-ID" sz="1600" dirty="0"/>
                  <a:t> </a:t>
                </a:r>
                <a:r>
                  <a:rPr lang="en-ID" sz="1600" dirty="0" err="1"/>
                  <a:t>kiri</a:t>
                </a:r>
                <a:r>
                  <a:rPr lang="en-ID" sz="1600" dirty="0"/>
                  <a:t> </a:t>
                </a:r>
                <a:r>
                  <a:rPr lang="en-ID" sz="1600" dirty="0" err="1"/>
                  <a:t>dari</a:t>
                </a:r>
                <a:r>
                  <a:rPr lang="en-ID" sz="1600" dirty="0"/>
                  <a:t> </a:t>
                </a:r>
                <a:r>
                  <a:rPr lang="en-ID" sz="1600" dirty="0" err="1"/>
                  <a:t>angka</a:t>
                </a:r>
                <a:r>
                  <a:rPr lang="en-ID" sz="1600" dirty="0"/>
                  <a:t> yang </a:t>
                </a:r>
                <a:r>
                  <a:rPr lang="en-ID" sz="1600" dirty="0" err="1"/>
                  <a:t>diberikan</a:t>
                </a:r>
                <a:r>
                  <a:rPr lang="en-ID" sz="1600" dirty="0"/>
                  <a:t> </a:t>
                </a:r>
                <a:r>
                  <a:rPr lang="en-ID" sz="1600" dirty="0" err="1"/>
                  <a:t>lebih</a:t>
                </a:r>
                <a:r>
                  <a:rPr lang="en-ID" sz="1600" dirty="0"/>
                  <a:t> </a:t>
                </a:r>
                <a:r>
                  <a:rPr lang="en-ID" sz="1600" dirty="0" err="1"/>
                  <a:t>kecil</a:t>
                </a:r>
                <a:r>
                  <a:rPr lang="en-ID" sz="1600" dirty="0"/>
                  <a:t> </a:t>
                </a:r>
                <a:r>
                  <a:rPr lang="en-ID" sz="1600" dirty="0" err="1"/>
                  <a:t>dari</a:t>
                </a:r>
                <a:r>
                  <a:rPr lang="en-ID" sz="1600" dirty="0"/>
                  <a:t> </a:t>
                </a:r>
                <a:r>
                  <a:rPr lang="en-ID" sz="1600" dirty="0" err="1"/>
                  <a:t>angka</a:t>
                </a:r>
                <a:r>
                  <a:rPr lang="en-ID" sz="1600" dirty="0"/>
                  <a:t> yang </a:t>
                </a:r>
                <a:r>
                  <a:rPr lang="en-ID" sz="1600" dirty="0" err="1"/>
                  <a:t>diberikan</a:t>
                </a:r>
                <a:r>
                  <a:rPr lang="en-ID" sz="1600" dirty="0"/>
                  <a:t>. </a:t>
                </a:r>
                <a:r>
                  <a:rPr lang="en-ID" sz="1600" dirty="0" err="1"/>
                  <a:t>Sedangkan</a:t>
                </a:r>
                <a:r>
                  <a:rPr lang="en-ID" sz="1600" dirty="0"/>
                  <a:t> </a:t>
                </a:r>
                <a:r>
                  <a:rPr lang="en-ID" sz="1600" dirty="0" err="1"/>
                  <a:t>angka</a:t>
                </a:r>
                <a:r>
                  <a:rPr lang="en-ID" sz="1600" dirty="0"/>
                  <a:t> </a:t>
                </a:r>
                <a:r>
                  <a:rPr lang="en-ID" sz="1600" dirty="0" err="1"/>
                  <a:t>disebelah</a:t>
                </a:r>
                <a:r>
                  <a:rPr lang="en-ID" sz="1600" dirty="0"/>
                  <a:t> </a:t>
                </a:r>
                <a:r>
                  <a:rPr lang="en-ID" sz="1600" dirty="0" err="1"/>
                  <a:t>kanan</a:t>
                </a:r>
                <a:r>
                  <a:rPr lang="en-ID" sz="1600" dirty="0"/>
                  <a:t> </a:t>
                </a:r>
                <a:r>
                  <a:rPr lang="en-ID" sz="1600" dirty="0" err="1"/>
                  <a:t>dari</a:t>
                </a:r>
                <a:r>
                  <a:rPr lang="en-ID" sz="1600" dirty="0"/>
                  <a:t> </a:t>
                </a:r>
                <a:r>
                  <a:rPr lang="en-ID" sz="1600" dirty="0" err="1"/>
                  <a:t>angka</a:t>
                </a:r>
                <a:r>
                  <a:rPr lang="en-ID" sz="1600" dirty="0"/>
                  <a:t> yang </a:t>
                </a:r>
                <a:r>
                  <a:rPr lang="en-ID" sz="1600" dirty="0" err="1"/>
                  <a:t>diberikan</a:t>
                </a:r>
                <a:r>
                  <a:rPr lang="en-ID" sz="1600" dirty="0"/>
                  <a:t> </a:t>
                </a:r>
                <a:r>
                  <a:rPr lang="en-ID" sz="1600" dirty="0" err="1"/>
                  <a:t>lebih</a:t>
                </a:r>
                <a:r>
                  <a:rPr lang="en-ID" sz="1600" dirty="0"/>
                  <a:t> </a:t>
                </a:r>
                <a:r>
                  <a:rPr lang="en-ID" sz="1600" dirty="0" err="1"/>
                  <a:t>besar</a:t>
                </a:r>
                <a:r>
                  <a:rPr lang="en-ID" sz="1600" dirty="0"/>
                  <a:t> </a:t>
                </a:r>
                <a:r>
                  <a:rPr lang="en-ID" sz="1600" dirty="0" err="1"/>
                  <a:t>dari</a:t>
                </a:r>
                <a:r>
                  <a:rPr lang="en-ID" sz="1600" dirty="0"/>
                  <a:t> </a:t>
                </a:r>
                <a:r>
                  <a:rPr lang="en-ID" sz="1600" dirty="0" err="1"/>
                  <a:t>angka</a:t>
                </a:r>
                <a:r>
                  <a:rPr lang="en-ID" sz="1600" dirty="0"/>
                  <a:t> yang </a:t>
                </a:r>
                <a:r>
                  <a:rPr lang="en-ID" sz="1600" dirty="0" err="1"/>
                  <a:t>diberikan</a:t>
                </a:r>
                <a:r>
                  <a:rPr lang="en-ID" sz="1600" dirty="0"/>
                  <a:t> </a:t>
                </a:r>
                <a:r>
                  <a:rPr lang="en-ID" sz="1600" dirty="0" err="1"/>
                  <a:t>Contoh</a:t>
                </a:r>
                <a:r>
                  <a:rPr lang="en-ID" sz="1600" dirty="0"/>
                  <a:t> : </a:t>
                </a:r>
                <a14:m>
                  <m:oMath xmlns:m="http://schemas.openxmlformats.org/officeDocument/2006/math">
                    <m:r>
                      <a:rPr lang="en-US" sz="1600" b="0" i="1" smtClean="0">
                        <a:latin typeface="Cambria Math" panose="02040503050406030204" pitchFamily="18" charset="0"/>
                      </a:rPr>
                      <m:t>8&gt;5</m:t>
                    </m:r>
                  </m:oMath>
                </a14:m>
                <a:r>
                  <a:rPr lang="en-ID" sz="1600" dirty="0"/>
                  <a:t> </a:t>
                </a:r>
                <a:r>
                  <a:rPr lang="en-ID" sz="1600" dirty="0" err="1"/>
                  <a:t>karena</a:t>
                </a:r>
                <a:r>
                  <a:rPr lang="en-ID" sz="1600" dirty="0"/>
                  <a:t> </a:t>
                </a:r>
                <a14:m>
                  <m:oMath xmlns:m="http://schemas.openxmlformats.org/officeDocument/2006/math">
                    <m:r>
                      <a:rPr lang="en-US" sz="1600" b="0" i="1" smtClean="0">
                        <a:latin typeface="Cambria Math" panose="02040503050406030204" pitchFamily="18" charset="0"/>
                      </a:rPr>
                      <m:t>8</m:t>
                    </m:r>
                  </m:oMath>
                </a14:m>
                <a:r>
                  <a:rPr lang="en-ID" sz="1600" dirty="0"/>
                  <a:t> pada garis </a:t>
                </a:r>
                <a:r>
                  <a:rPr lang="en-ID" sz="1600" dirty="0" err="1"/>
                  <a:t>berada</a:t>
                </a:r>
                <a:r>
                  <a:rPr lang="en-ID" sz="1600" dirty="0"/>
                  <a:t> </a:t>
                </a:r>
                <a:r>
                  <a:rPr lang="en-ID" sz="1600" dirty="0" err="1"/>
                  <a:t>disebelah</a:t>
                </a:r>
                <a:r>
                  <a:rPr lang="en-ID" sz="1600" dirty="0"/>
                  <a:t> </a:t>
                </a:r>
                <a:r>
                  <a:rPr lang="en-ID" sz="1600" dirty="0" err="1"/>
                  <a:t>kanan</a:t>
                </a:r>
                <a:r>
                  <a:rPr lang="en-ID" sz="1600" dirty="0"/>
                  <a:t> </a:t>
                </a:r>
                <a:r>
                  <a:rPr lang="en-ID" sz="1600" dirty="0" err="1"/>
                  <a:t>angka</a:t>
                </a:r>
                <a:r>
                  <a:rPr lang="en-ID" sz="1600" dirty="0"/>
                  <a:t> 5. Sama juga </a:t>
                </a:r>
                <a:r>
                  <a:rPr lang="en-ID" sz="1600" dirty="0" err="1"/>
                  <a:t>dengan</a:t>
                </a:r>
                <a:r>
                  <a:rPr lang="en-ID" sz="1600" dirty="0"/>
                  <a:t> </a:t>
                </a:r>
                <a14:m>
                  <m:oMath xmlns:m="http://schemas.openxmlformats.org/officeDocument/2006/math">
                    <m:r>
                      <a:rPr lang="en-US" sz="1600" b="0" i="1" smtClean="0">
                        <a:latin typeface="Cambria Math" panose="02040503050406030204" pitchFamily="18" charset="0"/>
                      </a:rPr>
                      <m:t>3&lt;6</m:t>
                    </m:r>
                  </m:oMath>
                </a14:m>
                <a:r>
                  <a:rPr lang="en-ID" sz="1600" dirty="0"/>
                  <a:t> </a:t>
                </a:r>
                <a:r>
                  <a:rPr lang="en-ID" sz="1600" dirty="0" err="1"/>
                  <a:t>karena</a:t>
                </a:r>
                <a:r>
                  <a:rPr lang="en-ID" sz="1600" dirty="0"/>
                  <a:t> </a:t>
                </a:r>
                <a:r>
                  <a:rPr lang="en-ID" sz="1600" dirty="0" err="1"/>
                  <a:t>angka</a:t>
                </a:r>
                <a:r>
                  <a:rPr lang="en-ID" sz="1600" dirty="0"/>
                  <a:t> </a:t>
                </a:r>
                <a14:m>
                  <m:oMath xmlns:m="http://schemas.openxmlformats.org/officeDocument/2006/math">
                    <m:r>
                      <a:rPr lang="en-US" sz="1600" b="0" i="1" smtClean="0">
                        <a:latin typeface="Cambria Math" panose="02040503050406030204" pitchFamily="18" charset="0"/>
                      </a:rPr>
                      <m:t>3</m:t>
                    </m:r>
                  </m:oMath>
                </a14:m>
                <a:r>
                  <a:rPr lang="en-ID" sz="1600" dirty="0"/>
                  <a:t> </a:t>
                </a:r>
                <a:r>
                  <a:rPr lang="en-ID" sz="1600" dirty="0" err="1"/>
                  <a:t>berada</a:t>
                </a:r>
                <a:r>
                  <a:rPr lang="en-ID" sz="1600" dirty="0"/>
                  <a:t> </a:t>
                </a:r>
                <a:r>
                  <a:rPr lang="en-ID" sz="1600" dirty="0" err="1"/>
                  <a:t>disebelah</a:t>
                </a:r>
                <a:r>
                  <a:rPr lang="en-ID" sz="1600" dirty="0"/>
                  <a:t> </a:t>
                </a:r>
                <a:r>
                  <a:rPr lang="en-ID" sz="1600" dirty="0" err="1"/>
                  <a:t>kiri</a:t>
                </a:r>
                <a:r>
                  <a:rPr lang="en-ID" sz="1600" dirty="0"/>
                  <a:t> </a:t>
                </a:r>
                <a:r>
                  <a:rPr lang="en-ID" sz="1600" dirty="0" err="1"/>
                  <a:t>angka</a:t>
                </a:r>
                <a:r>
                  <a:rPr lang="en-ID" sz="1600" dirty="0"/>
                  <a:t> </a:t>
                </a:r>
                <a14:m>
                  <m:oMath xmlns:m="http://schemas.openxmlformats.org/officeDocument/2006/math">
                    <m:r>
                      <a:rPr lang="en-US" sz="1600" b="0" i="1" smtClean="0">
                        <a:latin typeface="Cambria Math" panose="02040503050406030204" pitchFamily="18" charset="0"/>
                      </a:rPr>
                      <m:t>6</m:t>
                    </m:r>
                  </m:oMath>
                </a14:m>
                <a:r>
                  <a:rPr lang="en-ID" sz="1600" dirty="0"/>
                  <a:t>.</a:t>
                </a:r>
              </a:p>
            </p:txBody>
          </p:sp>
        </mc:Choice>
        <mc:Fallback xmlns="">
          <p:sp>
            <p:nvSpPr>
              <p:cNvPr id="3" name="Content Placeholder 2">
                <a:extLst>
                  <a:ext uri="{FF2B5EF4-FFF2-40B4-BE49-F238E27FC236}">
                    <a16:creationId xmlns:a16="http://schemas.microsoft.com/office/drawing/2014/main" id="{F64484E0-763C-42AA-9460-2A3DA0FBF096}"/>
                  </a:ext>
                </a:extLst>
              </p:cNvPr>
              <p:cNvSpPr>
                <a:spLocks noGrp="1" noRot="1" noChangeAspect="1" noMove="1" noResize="1" noEditPoints="1" noAdjustHandles="1" noChangeArrowheads="1" noChangeShapeType="1" noTextEdit="1"/>
              </p:cNvSpPr>
              <p:nvPr>
                <p:ph idx="1"/>
              </p:nvPr>
            </p:nvSpPr>
            <p:spPr>
              <a:xfrm>
                <a:off x="838200" y="1863970"/>
                <a:ext cx="10515600" cy="4767462"/>
              </a:xfrm>
              <a:blipFill>
                <a:blip r:embed="rId2"/>
                <a:stretch>
                  <a:fillRect l="-348" b="-256"/>
                </a:stretch>
              </a:blipFill>
            </p:spPr>
            <p:txBody>
              <a:bodyPr/>
              <a:lstStyle/>
              <a:p>
                <a:r>
                  <a:rPr lang="en-ID">
                    <a:noFill/>
                  </a:rPr>
                  <a:t> </a:t>
                </a:r>
              </a:p>
            </p:txBody>
          </p:sp>
        </mc:Fallback>
      </mc:AlternateContent>
      <p:pic>
        <p:nvPicPr>
          <p:cNvPr id="5" name="Picture 4">
            <a:extLst>
              <a:ext uri="{FF2B5EF4-FFF2-40B4-BE49-F238E27FC236}">
                <a16:creationId xmlns:a16="http://schemas.microsoft.com/office/drawing/2014/main" id="{881200BC-F7A7-4FF6-A506-47ACB5E67745}"/>
              </a:ext>
            </a:extLst>
          </p:cNvPr>
          <p:cNvPicPr>
            <a:picLocks noChangeAspect="1"/>
          </p:cNvPicPr>
          <p:nvPr/>
        </p:nvPicPr>
        <p:blipFill>
          <a:blip r:embed="rId3"/>
          <a:stretch>
            <a:fillRect/>
          </a:stretch>
        </p:blipFill>
        <p:spPr>
          <a:xfrm>
            <a:off x="1819640" y="4965089"/>
            <a:ext cx="5000625" cy="409575"/>
          </a:xfrm>
          <a:prstGeom prst="rect">
            <a:avLst/>
          </a:prstGeom>
        </p:spPr>
      </p:pic>
      <p:pic>
        <p:nvPicPr>
          <p:cNvPr id="6" name="Picture 5">
            <a:extLst>
              <a:ext uri="{FF2B5EF4-FFF2-40B4-BE49-F238E27FC236}">
                <a16:creationId xmlns:a16="http://schemas.microsoft.com/office/drawing/2014/main" id="{603ABE07-4580-47CC-BDE3-9A8DE821EDB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60476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wipe(down)">
                                      <p:cBhvr>
                                        <p:cTn id="5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EB0503-A4DE-4871-81C5-9473E9F70194}"/>
                  </a:ext>
                </a:extLst>
              </p:cNvPr>
              <p:cNvSpPr>
                <a:spLocks noGrp="1"/>
              </p:cNvSpPr>
              <p:nvPr>
                <p:ph idx="1"/>
              </p:nvPr>
            </p:nvSpPr>
            <p:spPr>
              <a:xfrm>
                <a:off x="838200" y="1987063"/>
                <a:ext cx="10515600" cy="3590560"/>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2. </a:t>
                </a:r>
                <a:r>
                  <a:rPr lang="en-US" sz="1600" dirty="0" err="1">
                    <a:latin typeface="Times New Roman" panose="02020603050405020304" pitchFamily="18" charset="0"/>
                    <a:cs typeface="Times New Roman" panose="02020603050405020304" pitchFamily="18" charset="0"/>
                  </a:rPr>
                  <a:t>Bilangan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Bulat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Jika garis </a:t>
                </a:r>
                <a:r>
                  <a:rPr lang="en-US" sz="1600" dirty="0" err="1">
                    <a:latin typeface="Times New Roman" panose="02020603050405020304" pitchFamily="18" charset="0"/>
                    <a:cs typeface="Times New Roman" panose="02020603050405020304" pitchFamily="18" charset="0"/>
                  </a:rPr>
                  <a:t>lurus</a:t>
                </a:r>
                <a:r>
                  <a:rPr lang="en-US" sz="1600" dirty="0">
                    <a:latin typeface="Times New Roman" panose="02020603050405020304" pitchFamily="18" charset="0"/>
                    <a:cs typeface="Times New Roman" panose="02020603050405020304" pitchFamily="18" charset="0"/>
                  </a:rPr>
                  <a:t> yang </a:t>
                </a:r>
                <a:r>
                  <a:rPr lang="en-US" sz="1600" dirty="0" err="1">
                    <a:latin typeface="Times New Roman" panose="02020603050405020304" pitchFamily="18" charset="0"/>
                    <a:cs typeface="Times New Roman" panose="02020603050405020304" pitchFamily="18" charset="0"/>
                  </a:rPr>
                  <a:t>menunjukkan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bilangan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asli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diperpanjang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kiri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kita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dapat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memplot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titik-titik</a:t>
                </a:r>
                <a:r>
                  <a:rPr lang="en-US" sz="1600" dirty="0">
                    <a:latin typeface="Times New Roman" panose="02020603050405020304" pitchFamily="18" charset="0"/>
                    <a:cs typeface="Times New Roman" panose="02020603050405020304" pitchFamily="18" charset="0"/>
                  </a:rPr>
                  <a:t> yang </a:t>
                </a:r>
                <a:r>
                  <a:rPr lang="en-US" sz="1600" dirty="0" err="1">
                    <a:latin typeface="Times New Roman" panose="02020603050405020304" pitchFamily="18" charset="0"/>
                    <a:cs typeface="Times New Roman" panose="02020603050405020304" pitchFamily="18" charset="0"/>
                  </a:rPr>
                  <a:t>berjarak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sama</a:t>
                </a:r>
                <a:r>
                  <a:rPr lang="en-US" sz="1600" dirty="0">
                    <a:latin typeface="Times New Roman" panose="02020603050405020304" pitchFamily="18" charset="0"/>
                    <a:cs typeface="Times New Roman" panose="02020603050405020304" pitchFamily="18" charset="0"/>
                  </a:rPr>
                  <a:t> di </a:t>
                </a:r>
                <a:r>
                  <a:rPr lang="en-US" sz="1600" dirty="0" err="1">
                    <a:latin typeface="Times New Roman" panose="02020603050405020304" pitchFamily="18" charset="0"/>
                    <a:cs typeface="Times New Roman" panose="02020603050405020304" pitchFamily="18" charset="0"/>
                  </a:rPr>
                  <a:t>sebelah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kiri</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rPr>
                      <m:t>0</m:t>
                    </m:r>
                  </m:oMath>
                </a14:m>
                <a:r>
                  <a:rPr lang="en-ID" sz="1600" dirty="0">
                    <a:latin typeface="Times New Roman" panose="02020603050405020304" pitchFamily="18" charset="0"/>
                    <a:cs typeface="Times New Roman" panose="02020603050405020304" pitchFamily="18" charset="0"/>
                  </a:rPr>
                  <a:t>.</a:t>
                </a:r>
              </a:p>
              <a:p>
                <a:pPr marL="0" indent="0">
                  <a:buNone/>
                </a:pPr>
                <a:endParaRPr lang="en-ID" sz="1600" dirty="0">
                  <a:latin typeface="Times New Roman" panose="02020603050405020304" pitchFamily="18" charset="0"/>
                  <a:cs typeface="Times New Roman" panose="02020603050405020304" pitchFamily="18" charset="0"/>
                </a:endParaRPr>
              </a:p>
              <a:p>
                <a:pPr marL="0" indent="0">
                  <a:buNone/>
                </a:pPr>
                <a:endParaRPr lang="en-ID" sz="1600" dirty="0">
                  <a:latin typeface="Times New Roman" panose="02020603050405020304" pitchFamily="18" charset="0"/>
                  <a:cs typeface="Times New Roman" panose="02020603050405020304" pitchFamily="18" charset="0"/>
                </a:endParaRPr>
              </a:p>
              <a:p>
                <a:pPr marL="0" indent="0">
                  <a:buNone/>
                </a:pPr>
                <a:r>
                  <a:rPr lang="en-ID" sz="1600" dirty="0" err="1">
                    <a:latin typeface="Times New Roman" panose="02020603050405020304" pitchFamily="18" charset="0"/>
                    <a:cs typeface="Times New Roman" panose="02020603050405020304" pitchFamily="18" charset="0"/>
                  </a:rPr>
                  <a:t>Titik-titik</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tersebut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mewakili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bilangan</a:t>
                </a:r>
                <a:r>
                  <a:rPr lang="en-ID" sz="1600" dirty="0">
                    <a:latin typeface="Times New Roman" panose="02020603050405020304" pitchFamily="18" charset="0"/>
                    <a:cs typeface="Times New Roman" panose="02020603050405020304" pitchFamily="18" charset="0"/>
                  </a:rPr>
                  <a:t> negative </a:t>
                </a:r>
                <a:r>
                  <a:rPr lang="en-ID" sz="1600" dirty="0" err="1">
                    <a:latin typeface="Times New Roman" panose="02020603050405020304" pitchFamily="18" charset="0"/>
                    <a:cs typeface="Times New Roman" panose="02020603050405020304" pitchFamily="18" charset="0"/>
                  </a:rPr>
                  <a:t>dimana</a:t>
                </a:r>
                <a:r>
                  <a:rPr lang="en-ID" sz="1600" dirty="0">
                    <a:latin typeface="Times New Roman" panose="02020603050405020304" pitchFamily="18" charset="0"/>
                    <a:cs typeface="Times New Roman" panose="02020603050405020304" pitchFamily="18" charset="0"/>
                  </a:rPr>
                  <a:t> pada </a:t>
                </a:r>
                <a:r>
                  <a:rPr lang="en-ID" sz="1600" dirty="0" err="1">
                    <a:latin typeface="Times New Roman" panose="02020603050405020304" pitchFamily="18" charset="0"/>
                    <a:cs typeface="Times New Roman" panose="02020603050405020304" pitchFamily="18" charset="0"/>
                  </a:rPr>
                  <a:t>bilangan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asli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didahului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dengan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tanda</a:t>
                </a:r>
                <a:r>
                  <a:rPr lang="en-ID" sz="1600" dirty="0">
                    <a:latin typeface="Times New Roman" panose="02020603050405020304" pitchFamily="18" charset="0"/>
                    <a:cs typeface="Times New Roman" panose="02020603050405020304" pitchFamily="18" charset="0"/>
                  </a:rPr>
                  <a:t> minus, </a:t>
                </a:r>
                <a:r>
                  <a:rPr lang="en-ID" sz="1600" dirty="0" err="1">
                    <a:latin typeface="Times New Roman" panose="02020603050405020304" pitchFamily="18" charset="0"/>
                    <a:cs typeface="Times New Roman" panose="02020603050405020304" pitchFamily="18" charset="0"/>
                  </a:rPr>
                  <a:t>contoh</a:t>
                </a:r>
                <a:r>
                  <a:rPr lang="en-ID"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cs typeface="Times New Roman" panose="02020603050405020304" pitchFamily="18" charset="0"/>
                      </a:rPr>
                      <m:t>−4</m:t>
                    </m:r>
                  </m:oMath>
                </a14:m>
                <a:r>
                  <a:rPr lang="en-ID" sz="1600" dirty="0">
                    <a:latin typeface="Times New Roman" panose="02020603050405020304" pitchFamily="18" charset="0"/>
                    <a:cs typeface="Times New Roman" panose="02020603050405020304" pitchFamily="18" charset="0"/>
                  </a:rPr>
                  <a:t>. Kumpulan </a:t>
                </a:r>
                <a:r>
                  <a:rPr lang="en-ID" sz="1600" dirty="0" err="1">
                    <a:latin typeface="Times New Roman" panose="02020603050405020304" pitchFamily="18" charset="0"/>
                    <a:cs typeface="Times New Roman" panose="02020603050405020304" pitchFamily="18" charset="0"/>
                  </a:rPr>
                  <a:t>bilangan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positif</a:t>
                </a:r>
                <a:r>
                  <a:rPr lang="en-ID" sz="1600" dirty="0">
                    <a:latin typeface="Times New Roman" panose="02020603050405020304" pitchFamily="18" charset="0"/>
                    <a:cs typeface="Times New Roman" panose="02020603050405020304" pitchFamily="18" charset="0"/>
                  </a:rPr>
                  <a:t>, negative, dan </a:t>
                </a:r>
                <a:r>
                  <a:rPr lang="en-ID" sz="1600" dirty="0" err="1">
                    <a:latin typeface="Times New Roman" panose="02020603050405020304" pitchFamily="18" charset="0"/>
                    <a:cs typeface="Times New Roman" panose="02020603050405020304" pitchFamily="18" charset="0"/>
                  </a:rPr>
                  <a:t>nol</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disebut</a:t>
                </a:r>
                <a:r>
                  <a:rPr lang="en-ID" sz="1600"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bilangan</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bulat</a:t>
                </a:r>
                <a:r>
                  <a:rPr lang="en-ID" sz="1600" dirty="0">
                    <a:latin typeface="Times New Roman" panose="02020603050405020304" pitchFamily="18" charset="0"/>
                    <a:cs typeface="Times New Roman" panose="02020603050405020304" pitchFamily="18" charset="0"/>
                  </a:rPr>
                  <a:t>. </a:t>
                </a:r>
              </a:p>
              <a:p>
                <a:pPr marL="0" indent="0">
                  <a:buNone/>
                </a:pPr>
                <a:r>
                  <a:rPr lang="en-ID" sz="1600" dirty="0" err="1">
                    <a:latin typeface="Times New Roman" panose="02020603050405020304" pitchFamily="18" charset="0"/>
                    <a:cs typeface="Times New Roman" panose="02020603050405020304" pitchFamily="18" charset="0"/>
                  </a:rPr>
                  <a:t>Letakkan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simbol</a:t>
                </a:r>
                <a:r>
                  <a:rPr lang="en-ID"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cs typeface="Times New Roman" panose="02020603050405020304" pitchFamily="18" charset="0"/>
                      </a:rPr>
                      <m:t>&lt;</m:t>
                    </m:r>
                  </m:oMath>
                </a14:m>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atau</a:t>
                </a:r>
                <a:r>
                  <a:rPr lang="en-ID"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cs typeface="Times New Roman" panose="02020603050405020304" pitchFamily="18" charset="0"/>
                      </a:rPr>
                      <m:t>&gt;</m:t>
                    </m:r>
                  </m:oMath>
                </a14:m>
                <a:r>
                  <a:rPr lang="en-ID" sz="1600" dirty="0">
                    <a:latin typeface="Times New Roman" panose="02020603050405020304" pitchFamily="18" charset="0"/>
                    <a:cs typeface="Times New Roman" panose="02020603050405020304" pitchFamily="18" charset="0"/>
                  </a:rPr>
                  <a:t> pada </a:t>
                </a:r>
                <a:r>
                  <a:rPr lang="en-ID" sz="1600" dirty="0" err="1">
                    <a:latin typeface="Times New Roman" panose="02020603050405020304" pitchFamily="18" charset="0"/>
                    <a:cs typeface="Times New Roman" panose="02020603050405020304" pitchFamily="18" charset="0"/>
                  </a:rPr>
                  <a:t>pasangan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bilangan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berikut</a:t>
                </a:r>
                <a:r>
                  <a:rPr lang="en-ID" sz="1600" dirty="0">
                    <a:latin typeface="Times New Roman" panose="02020603050405020304" pitchFamily="18" charset="0"/>
                    <a:cs typeface="Times New Roman" panose="02020603050405020304" pitchFamily="18" charset="0"/>
                  </a:rPr>
                  <a:t>.</a:t>
                </a:r>
              </a:p>
              <a:p>
                <a:pPr marL="0" indent="0">
                  <a:buNone/>
                </a:pPr>
                <a:r>
                  <a:rPr lang="en-ID" sz="1600" dirty="0">
                    <a:latin typeface="Times New Roman" panose="02020603050405020304" pitchFamily="18" charset="0"/>
                    <a:cs typeface="Times New Roman" panose="02020603050405020304" pitchFamily="18" charset="0"/>
                  </a:rPr>
                  <a:t>a)  </a:t>
                </a:r>
                <a14:m>
                  <m:oMath xmlns:m="http://schemas.openxmlformats.org/officeDocument/2006/math">
                    <m:r>
                      <a:rPr lang="en-US" sz="1600" b="0" i="1" smtClean="0">
                        <a:latin typeface="Cambria Math" panose="02040503050406030204" pitchFamily="18" charset="0"/>
                        <a:cs typeface="Times New Roman" panose="02020603050405020304" pitchFamily="18" charset="0"/>
                      </a:rPr>
                      <m:t>−3       −6</m:t>
                    </m:r>
                  </m:oMath>
                </a14:m>
                <a:endParaRPr lang="en-ID" sz="1600" dirty="0">
                  <a:latin typeface="Times New Roman" panose="02020603050405020304" pitchFamily="18" charset="0"/>
                  <a:cs typeface="Times New Roman" panose="02020603050405020304" pitchFamily="18" charset="0"/>
                </a:endParaRPr>
              </a:p>
              <a:p>
                <a:pPr marL="0" indent="0">
                  <a:buNone/>
                </a:pPr>
                <a:r>
                  <a:rPr lang="en-ID" sz="1600" dirty="0">
                    <a:latin typeface="Times New Roman" panose="02020603050405020304" pitchFamily="18" charset="0"/>
                    <a:cs typeface="Times New Roman" panose="02020603050405020304" pitchFamily="18" charset="0"/>
                  </a:rPr>
                  <a:t>b)  </a:t>
                </a:r>
                <a14:m>
                  <m:oMath xmlns:m="http://schemas.openxmlformats.org/officeDocument/2006/math">
                    <m:r>
                      <a:rPr lang="en-US" sz="1600" b="0" i="1" smtClean="0">
                        <a:latin typeface="Cambria Math" panose="02040503050406030204" pitchFamily="18" charset="0"/>
                        <a:cs typeface="Times New Roman" panose="02020603050405020304" pitchFamily="18" charset="0"/>
                      </a:rPr>
                      <m:t>2           −4</m:t>
                    </m:r>
                  </m:oMath>
                </a14:m>
                <a:endParaRPr lang="en-ID" sz="16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DEB0503-A4DE-4871-81C5-9473E9F70194}"/>
                  </a:ext>
                </a:extLst>
              </p:cNvPr>
              <p:cNvSpPr>
                <a:spLocks noGrp="1" noRot="1" noChangeAspect="1" noMove="1" noResize="1" noEditPoints="1" noAdjustHandles="1" noChangeArrowheads="1" noChangeShapeType="1" noTextEdit="1"/>
              </p:cNvSpPr>
              <p:nvPr>
                <p:ph idx="1"/>
              </p:nvPr>
            </p:nvSpPr>
            <p:spPr>
              <a:xfrm>
                <a:off x="838200" y="1987063"/>
                <a:ext cx="10515600" cy="3590560"/>
              </a:xfrm>
              <a:blipFill>
                <a:blip r:embed="rId2"/>
                <a:stretch>
                  <a:fillRect l="-348"/>
                </a:stretch>
              </a:blipFill>
            </p:spPr>
            <p:txBody>
              <a:bodyPr/>
              <a:lstStyle/>
              <a:p>
                <a:r>
                  <a:rPr lang="en-ID">
                    <a:noFill/>
                  </a:rPr>
                  <a:t> </a:t>
                </a:r>
              </a:p>
            </p:txBody>
          </p:sp>
        </mc:Fallback>
      </mc:AlternateContent>
      <p:pic>
        <p:nvPicPr>
          <p:cNvPr id="5" name="Picture 4">
            <a:extLst>
              <a:ext uri="{FF2B5EF4-FFF2-40B4-BE49-F238E27FC236}">
                <a16:creationId xmlns:a16="http://schemas.microsoft.com/office/drawing/2014/main" id="{71D12454-E438-46DB-AE12-767A2A26EDE5}"/>
              </a:ext>
            </a:extLst>
          </p:cNvPr>
          <p:cNvPicPr>
            <a:picLocks noChangeAspect="1"/>
          </p:cNvPicPr>
          <p:nvPr/>
        </p:nvPicPr>
        <p:blipFill>
          <a:blip r:embed="rId3"/>
          <a:stretch>
            <a:fillRect/>
          </a:stretch>
        </p:blipFill>
        <p:spPr>
          <a:xfrm>
            <a:off x="2061063" y="3116766"/>
            <a:ext cx="5467350" cy="428625"/>
          </a:xfrm>
          <a:prstGeom prst="rect">
            <a:avLst/>
          </a:prstGeom>
        </p:spPr>
      </p:pic>
      <p:pic>
        <p:nvPicPr>
          <p:cNvPr id="6" name="Picture 5">
            <a:extLst>
              <a:ext uri="{FF2B5EF4-FFF2-40B4-BE49-F238E27FC236}">
                <a16:creationId xmlns:a16="http://schemas.microsoft.com/office/drawing/2014/main" id="{0D9AC06A-2324-44D7-941A-101AA88539A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04215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AD11-8954-480F-BDC2-A9E95C90370B}"/>
              </a:ext>
            </a:extLst>
          </p:cNvPr>
          <p:cNvSpPr txBox="1">
            <a:spLocks/>
          </p:cNvSpPr>
          <p:nvPr/>
        </p:nvSpPr>
        <p:spPr>
          <a:xfrm>
            <a:off x="838200" y="833206"/>
            <a:ext cx="10515600" cy="689952"/>
          </a:xfrm>
          <a:prstGeom prst="rect">
            <a:avLst/>
          </a:prstGeom>
        </p:spPr>
        <p:txBody>
          <a:bodyP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dirty="0">
                <a:solidFill>
                  <a:schemeClr val="tx1"/>
                </a:solidFill>
              </a:rPr>
              <a:t>Tanda </a:t>
            </a:r>
            <a:r>
              <a:rPr lang="en-US" sz="3000" b="1" dirty="0" err="1">
                <a:solidFill>
                  <a:schemeClr val="tx1"/>
                </a:solidFill>
              </a:rPr>
              <a:t>Kurung</a:t>
            </a:r>
            <a:endParaRPr lang="en-ID" sz="3000" b="1" dirty="0">
              <a:solidFill>
                <a:schemeClr val="tx1"/>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C2E28B-41BF-4B1E-B2AB-09C560AB0C4B}"/>
                  </a:ext>
                </a:extLst>
              </p:cNvPr>
              <p:cNvSpPr txBox="1">
                <a:spLocks/>
              </p:cNvSpPr>
              <p:nvPr/>
            </p:nvSpPr>
            <p:spPr>
              <a:xfrm>
                <a:off x="838200" y="1480645"/>
                <a:ext cx="10515600" cy="949568"/>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1600" dirty="0">
                    <a:latin typeface="Times New Roman" panose="02020603050405020304" pitchFamily="18" charset="0"/>
                    <a:cs typeface="Times New Roman" panose="02020603050405020304" pitchFamily="18" charset="0"/>
                  </a:rPr>
                  <a:t>Tanda </a:t>
                </a:r>
                <a:r>
                  <a:rPr lang="en-US" sz="1600" dirty="0" err="1">
                    <a:latin typeface="Times New Roman" panose="02020603050405020304" pitchFamily="18" charset="0"/>
                    <a:cs typeface="Times New Roman" panose="02020603050405020304" pitchFamily="18" charset="0"/>
                  </a:rPr>
                  <a:t>kurung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harus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dgunakan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disekitar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bilangan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negatif</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untuk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memisahkan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tanda</a:t>
                </a:r>
                <a:r>
                  <a:rPr lang="en-US" sz="1600" dirty="0">
                    <a:latin typeface="Times New Roman" panose="02020603050405020304" pitchFamily="18" charset="0"/>
                    <a:cs typeface="Times New Roman" panose="02020603050405020304" pitchFamily="18" charset="0"/>
                  </a:rPr>
                  <a:t> minus yang </a:t>
                </a:r>
                <a:r>
                  <a:rPr lang="en-US" sz="1600" dirty="0" err="1">
                    <a:latin typeface="Times New Roman" panose="02020603050405020304" pitchFamily="18" charset="0"/>
                    <a:cs typeface="Times New Roman" panose="02020603050405020304" pitchFamily="18" charset="0"/>
                  </a:rPr>
                  <a:t>melekat</a:t>
                </a:r>
                <a:r>
                  <a:rPr lang="en-US" sz="1600" dirty="0">
                    <a:latin typeface="Times New Roman" panose="02020603050405020304" pitchFamily="18" charset="0"/>
                    <a:cs typeface="Times New Roman" panose="02020603050405020304" pitchFamily="18" charset="0"/>
                  </a:rPr>
                  <a:t> pada </a:t>
                </a:r>
                <a:r>
                  <a:rPr lang="en-US" sz="1600" dirty="0" err="1">
                    <a:latin typeface="Times New Roman" panose="02020603050405020304" pitchFamily="18" charset="0"/>
                    <a:cs typeface="Times New Roman" panose="02020603050405020304" pitchFamily="18" charset="0"/>
                  </a:rPr>
                  <a:t>bilangan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dari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simbol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operasi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aritmatika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Contoh</a:t>
                </a:r>
                <a:r>
                  <a:rPr lang="en-US" sz="1600" dirty="0">
                    <a:latin typeface="Times New Roman" panose="02020603050405020304" pitchFamily="18" charset="0"/>
                    <a:cs typeface="Times New Roman" panose="02020603050405020304" pitchFamily="18" charset="0"/>
                  </a:rPr>
                  <a:t> : </a:t>
                </a:r>
                <a14:m>
                  <m:oMath xmlns:m="http://schemas.openxmlformats.org/officeDocument/2006/math">
                    <m:r>
                      <a:rPr lang="en-US" sz="1600" i="1" smtClean="0">
                        <a:latin typeface="Cambria Math" panose="02040503050406030204" pitchFamily="18" charset="0"/>
                      </a:rPr>
                      <m:t>5−−3</m:t>
                    </m:r>
                  </m:oMath>
                </a14:m>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harus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ditulis</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rPr>
                      <m:t>5−(−3)</m:t>
                    </m:r>
                  </m:oMath>
                </a14:m>
                <a:r>
                  <a:rPr lang="en-ID" sz="1600"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Jangan</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pernah</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menuliskan</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dua</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simbol</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operasi</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aritmatika</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tanpa</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menggunakan</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tanada</a:t>
                </a:r>
                <a:r>
                  <a:rPr lang="en-ID" sz="1600" i="1" dirty="0">
                    <a:latin typeface="Times New Roman" panose="02020603050405020304" pitchFamily="18" charset="0"/>
                    <a:cs typeface="Times New Roman" panose="02020603050405020304" pitchFamily="18" charset="0"/>
                  </a:rPr>
                  <a:t> </a:t>
                </a:r>
                <a:r>
                  <a:rPr lang="en-ID" sz="1600" i="1" dirty="0" err="1">
                    <a:latin typeface="Times New Roman" panose="02020603050405020304" pitchFamily="18" charset="0"/>
                    <a:cs typeface="Times New Roman" panose="02020603050405020304" pitchFamily="18" charset="0"/>
                  </a:rPr>
                  <a:t>kurung</a:t>
                </a:r>
                <a:r>
                  <a:rPr lang="en-ID" sz="1600"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C0C2E28B-41BF-4B1E-B2AB-09C560AB0C4B}"/>
                  </a:ext>
                </a:extLst>
              </p:cNvPr>
              <p:cNvSpPr txBox="1">
                <a:spLocks noRot="1" noChangeAspect="1" noMove="1" noResize="1" noEditPoints="1" noAdjustHandles="1" noChangeArrowheads="1" noChangeShapeType="1" noTextEdit="1"/>
              </p:cNvSpPr>
              <p:nvPr/>
            </p:nvSpPr>
            <p:spPr>
              <a:xfrm>
                <a:off x="838200" y="1480645"/>
                <a:ext cx="10515600" cy="949568"/>
              </a:xfrm>
              <a:prstGeom prst="rect">
                <a:avLst/>
              </a:prstGeom>
              <a:blipFill>
                <a:blip r:embed="rId2"/>
                <a:stretch>
                  <a:fillRect l="-348" t="-1923"/>
                </a:stretch>
              </a:blipFill>
            </p:spPr>
            <p:txBody>
              <a:bodyPr/>
              <a:lstStyle/>
              <a:p>
                <a:r>
                  <a:rPr lang="en-ID">
                    <a:noFill/>
                  </a:rPr>
                  <a:t> </a:t>
                </a:r>
              </a:p>
            </p:txBody>
          </p:sp>
        </mc:Fallback>
      </mc:AlternateContent>
      <p:sp>
        <p:nvSpPr>
          <p:cNvPr id="4" name="Title 1">
            <a:extLst>
              <a:ext uri="{FF2B5EF4-FFF2-40B4-BE49-F238E27FC236}">
                <a16:creationId xmlns:a16="http://schemas.microsoft.com/office/drawing/2014/main" id="{717E01F9-56E8-4F08-AE18-5F52263A1E88}"/>
              </a:ext>
            </a:extLst>
          </p:cNvPr>
          <p:cNvSpPr txBox="1">
            <a:spLocks/>
          </p:cNvSpPr>
          <p:nvPr/>
        </p:nvSpPr>
        <p:spPr>
          <a:xfrm>
            <a:off x="838200" y="2303579"/>
            <a:ext cx="10515600" cy="6899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err="1"/>
              <a:t>Penjumlahan</a:t>
            </a:r>
            <a:r>
              <a:rPr lang="en-US" sz="3000" b="1" dirty="0"/>
              <a:t> dan </a:t>
            </a:r>
            <a:r>
              <a:rPr lang="en-US" sz="3000" b="1" dirty="0" err="1"/>
              <a:t>Pengurangan</a:t>
            </a:r>
            <a:endParaRPr lang="en-ID" sz="3000" b="1"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807E7665-CE82-4AEF-9752-8A7233093737}"/>
                  </a:ext>
                </a:extLst>
              </p:cNvPr>
              <p:cNvSpPr txBox="1">
                <a:spLocks/>
              </p:cNvSpPr>
              <p:nvPr/>
            </p:nvSpPr>
            <p:spPr>
              <a:xfrm>
                <a:off x="838200" y="2993531"/>
                <a:ext cx="10515600" cy="36006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Menjumlahkan </a:t>
                </a:r>
                <a:r>
                  <a:rPr lang="en-US" sz="1600" dirty="0" err="1">
                    <a:latin typeface="Times New Roman" panose="02020603050405020304" pitchFamily="18" charset="0"/>
                    <a:cs typeface="Times New Roman" panose="02020603050405020304" pitchFamily="18" charset="0"/>
                  </a:rPr>
                  <a:t>dua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bilangan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menghasilkan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jumlah</a:t>
                </a:r>
                <a:r>
                  <a:rPr lang="en-US" sz="1600" dirty="0">
                    <a:latin typeface="Times New Roman" panose="02020603050405020304" pitchFamily="18" charset="0"/>
                    <a:cs typeface="Times New Roman" panose="02020603050405020304" pitchFamily="18" charset="0"/>
                  </a:rPr>
                  <a:t> dan </a:t>
                </a:r>
                <a:r>
                  <a:rPr lang="en-US" sz="1600" dirty="0" err="1">
                    <a:latin typeface="Times New Roman" panose="02020603050405020304" pitchFamily="18" charset="0"/>
                    <a:cs typeface="Times New Roman" panose="02020603050405020304" pitchFamily="18" charset="0"/>
                  </a:rPr>
                  <a:t>mengurangkan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bilangan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menghasilkan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selisih</a:t>
                </a:r>
                <a:r>
                  <a:rPr lang="en-US" sz="16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en-US" sz="1600" dirty="0" err="1">
                    <a:latin typeface="Times New Roman" panose="02020603050405020304" pitchFamily="18" charset="0"/>
                    <a:cs typeface="Times New Roman" panose="02020603050405020304" pitchFamily="18" charset="0"/>
                  </a:rPr>
                  <a:t>Contoh</a:t>
                </a:r>
                <a:r>
                  <a:rPr lang="en-US" sz="1600" dirty="0">
                    <a:latin typeface="Times New Roman" panose="02020603050405020304" pitchFamily="18" charset="0"/>
                    <a:cs typeface="Times New Roman" panose="02020603050405020304" pitchFamily="18" charset="0"/>
                  </a:rPr>
                  <a:t> : </a:t>
                </a:r>
                <a14:m>
                  <m:oMath xmlns:m="http://schemas.openxmlformats.org/officeDocument/2006/math">
                    <m:r>
                      <a:rPr lang="en-US" sz="1600" b="0" i="1" smtClean="0">
                        <a:latin typeface="Cambria Math" panose="02040503050406030204" pitchFamily="18" charset="0"/>
                        <a:cs typeface="Times New Roman" panose="02020603050405020304" pitchFamily="18" charset="0"/>
                      </a:rPr>
                      <m:t>6+2=8</m:t>
                    </m:r>
                  </m:oMath>
                </a14:m>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Menambahkan</a:t>
                </a:r>
                <a:r>
                  <a:rPr lang="en-ID" sz="1600" dirty="0">
                    <a:latin typeface="Times New Roman" panose="02020603050405020304" pitchFamily="18" charset="0"/>
                    <a:cs typeface="Times New Roman" panose="02020603050405020304" pitchFamily="18" charset="0"/>
                  </a:rPr>
                  <a:t> Gerakan </a:t>
                </a:r>
                <a:r>
                  <a:rPr lang="en-ID" sz="1600" dirty="0" err="1">
                    <a:latin typeface="Times New Roman" panose="02020603050405020304" pitchFamily="18" charset="0"/>
                    <a:cs typeface="Times New Roman" panose="02020603050405020304" pitchFamily="18" charset="0"/>
                  </a:rPr>
                  <a:t>ke</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kanan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dari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bilangan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pertama</a:t>
                </a:r>
                <a:r>
                  <a:rPr lang="en-ID" sz="1600" dirty="0">
                    <a:latin typeface="Times New Roman" panose="02020603050405020304" pitchFamily="18" charset="0"/>
                    <a:cs typeface="Times New Roman" panose="02020603050405020304" pitchFamily="18" charset="0"/>
                  </a:rPr>
                  <a:t> dan </a:t>
                </a:r>
                <a:r>
                  <a:rPr lang="en-ID" sz="1600" dirty="0" err="1">
                    <a:latin typeface="Times New Roman" panose="02020603050405020304" pitchFamily="18" charset="0"/>
                    <a:cs typeface="Times New Roman" panose="02020603050405020304" pitchFamily="18" charset="0"/>
                  </a:rPr>
                  <a:t>mengurangkan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gerakan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ke</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kiri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dari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bilangan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pertama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yaitu</a:t>
                </a:r>
                <a:r>
                  <a:rPr lang="en-ID"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cs typeface="Times New Roman" panose="02020603050405020304" pitchFamily="18" charset="0"/>
                      </a:rPr>
                      <m:t>6−2=4</m:t>
                    </m:r>
                  </m:oMath>
                </a14:m>
                <a:r>
                  <a:rPr lang="en-ID" sz="1600"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endParaRPr lang="en-ID" sz="16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D" sz="16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D" sz="16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D" sz="1600" dirty="0" err="1">
                    <a:latin typeface="Times New Roman" panose="02020603050405020304" pitchFamily="18" charset="0"/>
                    <a:cs typeface="Times New Roman" panose="02020603050405020304" pitchFamily="18" charset="0"/>
                  </a:rPr>
                  <a:t>Menjumlahkan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bilangan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negatif</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sama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dengan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mengurangkan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rekanan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positifnya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Contoh</a:t>
                </a:r>
                <a:r>
                  <a:rPr lang="en-ID"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cs typeface="Times New Roman" panose="02020603050405020304" pitchFamily="18" charset="0"/>
                      </a:rPr>
                      <m:t>7+</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−2</m:t>
                        </m:r>
                      </m:e>
                    </m:d>
                    <m:r>
                      <a:rPr lang="en-US" sz="1600" b="0" i="1" smtClean="0">
                        <a:latin typeface="Cambria Math" panose="02040503050406030204" pitchFamily="18" charset="0"/>
                        <a:cs typeface="Times New Roman" panose="02020603050405020304" pitchFamily="18" charset="0"/>
                      </a:rPr>
                      <m:t>=7−2=5</m:t>
                    </m:r>
                  </m:oMath>
                </a14:m>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Mengurangkan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bilangan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negatif</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sama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dengan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menjumlahkan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rekanan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positifnya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Contoh</a:t>
                </a:r>
                <a:r>
                  <a:rPr lang="en-ID"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cs typeface="Times New Roman" panose="02020603050405020304" pitchFamily="18" charset="0"/>
                      </a:rPr>
                      <m:t>7−</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−2</m:t>
                        </m:r>
                      </m:e>
                    </m:d>
                    <m:r>
                      <a:rPr lang="en-US" sz="1600" b="0" i="1" smtClean="0">
                        <a:latin typeface="Cambria Math" panose="02040503050406030204" pitchFamily="18" charset="0"/>
                        <a:cs typeface="Times New Roman" panose="02020603050405020304" pitchFamily="18" charset="0"/>
                      </a:rPr>
                      <m:t>=7+2=9</m:t>
                    </m:r>
                  </m:oMath>
                </a14:m>
                <a:r>
                  <a:rPr lang="en-ID" sz="1600"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ID" sz="1600" dirty="0">
                    <a:latin typeface="Times New Roman" panose="02020603050405020304" pitchFamily="18" charset="0"/>
                    <a:cs typeface="Times New Roman" panose="02020603050405020304" pitchFamily="18" charset="0"/>
                  </a:rPr>
                  <a:t>Jadi, </a:t>
                </a:r>
                <a:r>
                  <a:rPr lang="en-ID" sz="1600" dirty="0" err="1">
                    <a:latin typeface="Times New Roman" panose="02020603050405020304" pitchFamily="18" charset="0"/>
                    <a:cs typeface="Times New Roman" panose="02020603050405020304" pitchFamily="18" charset="0"/>
                  </a:rPr>
                  <a:t>berapakah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dari</a:t>
                </a:r>
                <a:r>
                  <a:rPr lang="en-ID" sz="16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en-ID" sz="1600" dirty="0">
                    <a:latin typeface="Times New Roman" panose="02020603050405020304" pitchFamily="18" charset="0"/>
                    <a:cs typeface="Times New Roman" panose="02020603050405020304" pitchFamily="18" charset="0"/>
                  </a:rPr>
                  <a:t>a)  </a:t>
                </a:r>
                <a14:m>
                  <m:oMath xmlns:m="http://schemas.openxmlformats.org/officeDocument/2006/math">
                    <m:r>
                      <a:rPr lang="en-US" sz="1600" b="0" i="1" smtClean="0">
                        <a:latin typeface="Cambria Math" panose="02040503050406030204" pitchFamily="18" charset="0"/>
                        <a:cs typeface="Times New Roman" panose="02020603050405020304" pitchFamily="18" charset="0"/>
                      </a:rPr>
                      <m:t>8+(−3)</m:t>
                    </m:r>
                  </m:oMath>
                </a14:m>
                <a:endParaRPr lang="en-ID" sz="16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D" sz="1600" dirty="0">
                    <a:latin typeface="Times New Roman" panose="02020603050405020304" pitchFamily="18" charset="0"/>
                    <a:cs typeface="Times New Roman" panose="02020603050405020304" pitchFamily="18" charset="0"/>
                  </a:rPr>
                  <a:t>b)  </a:t>
                </a:r>
                <a14:m>
                  <m:oMath xmlns:m="http://schemas.openxmlformats.org/officeDocument/2006/math">
                    <m:r>
                      <a:rPr lang="en-US" sz="1600" b="0" i="1" smtClean="0">
                        <a:latin typeface="Cambria Math" panose="02040503050406030204" pitchFamily="18" charset="0"/>
                        <a:cs typeface="Times New Roman" panose="02020603050405020304" pitchFamily="18" charset="0"/>
                      </a:rPr>
                      <m:t>9−(−6)</m:t>
                    </m:r>
                  </m:oMath>
                </a14:m>
                <a:endParaRPr lang="en-ID" sz="1600" dirty="0">
                  <a:latin typeface="Times New Roman" panose="02020603050405020304" pitchFamily="18" charset="0"/>
                  <a:cs typeface="Times New Roman" panose="02020603050405020304" pitchFamily="18" charset="0"/>
                </a:endParaRPr>
              </a:p>
            </p:txBody>
          </p:sp>
        </mc:Choice>
        <mc:Fallback xmlns="">
          <p:sp>
            <p:nvSpPr>
              <p:cNvPr id="5" name="Content Placeholder 2">
                <a:extLst>
                  <a:ext uri="{FF2B5EF4-FFF2-40B4-BE49-F238E27FC236}">
                    <a16:creationId xmlns:a16="http://schemas.microsoft.com/office/drawing/2014/main" id="{807E7665-CE82-4AEF-9752-8A7233093737}"/>
                  </a:ext>
                </a:extLst>
              </p:cNvPr>
              <p:cNvSpPr txBox="1">
                <a:spLocks noRot="1" noChangeAspect="1" noMove="1" noResize="1" noEditPoints="1" noAdjustHandles="1" noChangeArrowheads="1" noChangeShapeType="1" noTextEdit="1"/>
              </p:cNvSpPr>
              <p:nvPr/>
            </p:nvSpPr>
            <p:spPr>
              <a:xfrm>
                <a:off x="838200" y="2993531"/>
                <a:ext cx="10515600" cy="3600693"/>
              </a:xfrm>
              <a:prstGeom prst="rect">
                <a:avLst/>
              </a:prstGeom>
              <a:blipFill>
                <a:blip r:embed="rId3"/>
                <a:stretch>
                  <a:fillRect l="-348" t="-1184"/>
                </a:stretch>
              </a:blipFill>
            </p:spPr>
            <p:txBody>
              <a:bodyPr/>
              <a:lstStyle/>
              <a:p>
                <a:r>
                  <a:rPr lang="en-ID">
                    <a:noFill/>
                  </a:rPr>
                  <a:t> </a:t>
                </a:r>
              </a:p>
            </p:txBody>
          </p:sp>
        </mc:Fallback>
      </mc:AlternateContent>
      <p:pic>
        <p:nvPicPr>
          <p:cNvPr id="6" name="Picture 5">
            <a:extLst>
              <a:ext uri="{FF2B5EF4-FFF2-40B4-BE49-F238E27FC236}">
                <a16:creationId xmlns:a16="http://schemas.microsoft.com/office/drawing/2014/main" id="{3D0DE8B8-6B91-40D4-87F2-034C662757C2}"/>
              </a:ext>
            </a:extLst>
          </p:cNvPr>
          <p:cNvPicPr>
            <a:picLocks noChangeAspect="1"/>
          </p:cNvPicPr>
          <p:nvPr/>
        </p:nvPicPr>
        <p:blipFill>
          <a:blip r:embed="rId4"/>
          <a:stretch>
            <a:fillRect/>
          </a:stretch>
        </p:blipFill>
        <p:spPr>
          <a:xfrm>
            <a:off x="3015395" y="3816465"/>
            <a:ext cx="5457825" cy="933450"/>
          </a:xfrm>
          <a:prstGeom prst="rect">
            <a:avLst/>
          </a:prstGeom>
        </p:spPr>
      </p:pic>
      <p:pic>
        <p:nvPicPr>
          <p:cNvPr id="7" name="Picture 6">
            <a:extLst>
              <a:ext uri="{FF2B5EF4-FFF2-40B4-BE49-F238E27FC236}">
                <a16:creationId xmlns:a16="http://schemas.microsoft.com/office/drawing/2014/main" id="{ED9082E4-CC83-45D0-838C-ADE7776FE73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42731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fade">
                                      <p:cBhvr>
                                        <p:cTn id="28" dur="1000"/>
                                        <p:tgtEl>
                                          <p:spTgt spid="5">
                                            <p:txEl>
                                              <p:pRg st="0" end="0"/>
                                            </p:txEl>
                                          </p:spTgt>
                                        </p:tgtEl>
                                      </p:cBhvr>
                                    </p:animEffect>
                                    <p:anim calcmode="lin" valueType="num">
                                      <p:cBhvr>
                                        <p:cTn id="29"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0" end="0"/>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Effect transition="in" filter="fade">
                                      <p:cBhvr>
                                        <p:cTn id="33" dur="1000"/>
                                        <p:tgtEl>
                                          <p:spTgt spid="5">
                                            <p:txEl>
                                              <p:pRg st="1" end="1"/>
                                            </p:txEl>
                                          </p:spTgt>
                                        </p:tgtEl>
                                      </p:cBhvr>
                                    </p:animEffect>
                                    <p:anim calcmode="lin" valueType="num">
                                      <p:cBhvr>
                                        <p:cTn id="3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1000"/>
                                        <p:tgtEl>
                                          <p:spTgt spid="5">
                                            <p:txEl>
                                              <p:pRg st="5" end="5"/>
                                            </p:txEl>
                                          </p:spTgt>
                                        </p:tgtEl>
                                      </p:cBhvr>
                                    </p:animEffect>
                                    <p:anim calcmode="lin" valueType="num">
                                      <p:cBhvr>
                                        <p:cTn id="4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5">
                                            <p:txEl>
                                              <p:pRg st="6" end="6"/>
                                            </p:txEl>
                                          </p:spTgt>
                                        </p:tgtEl>
                                        <p:attrNameLst>
                                          <p:attrName>style.visibility</p:attrName>
                                        </p:attrNameLst>
                                      </p:cBhvr>
                                      <p:to>
                                        <p:strVal val="visible"/>
                                      </p:to>
                                    </p:set>
                                    <p:animEffect transition="in" filter="fade">
                                      <p:cBhvr>
                                        <p:cTn id="54" dur="1000"/>
                                        <p:tgtEl>
                                          <p:spTgt spid="5">
                                            <p:txEl>
                                              <p:pRg st="6" end="6"/>
                                            </p:txEl>
                                          </p:spTgt>
                                        </p:tgtEl>
                                      </p:cBhvr>
                                    </p:animEffect>
                                    <p:anim calcmode="lin" valueType="num">
                                      <p:cBhvr>
                                        <p:cTn id="5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6" end="6"/>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5">
                                            <p:txEl>
                                              <p:pRg st="7" end="7"/>
                                            </p:txEl>
                                          </p:spTgt>
                                        </p:tgtEl>
                                        <p:attrNameLst>
                                          <p:attrName>style.visibility</p:attrName>
                                        </p:attrNameLst>
                                      </p:cBhvr>
                                      <p:to>
                                        <p:strVal val="visible"/>
                                      </p:to>
                                    </p:set>
                                    <p:animEffect transition="in" filter="fade">
                                      <p:cBhvr>
                                        <p:cTn id="59" dur="1000"/>
                                        <p:tgtEl>
                                          <p:spTgt spid="5">
                                            <p:txEl>
                                              <p:pRg st="7" end="7"/>
                                            </p:txEl>
                                          </p:spTgt>
                                        </p:tgtEl>
                                      </p:cBhvr>
                                    </p:animEffect>
                                    <p:anim calcmode="lin" valueType="num">
                                      <p:cBhvr>
                                        <p:cTn id="6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7" end="7"/>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5">
                                            <p:txEl>
                                              <p:pRg st="8" end="8"/>
                                            </p:txEl>
                                          </p:spTgt>
                                        </p:tgtEl>
                                        <p:attrNameLst>
                                          <p:attrName>style.visibility</p:attrName>
                                        </p:attrNameLst>
                                      </p:cBhvr>
                                      <p:to>
                                        <p:strVal val="visible"/>
                                      </p:to>
                                    </p:set>
                                    <p:animEffect transition="in" filter="fade">
                                      <p:cBhvr>
                                        <p:cTn id="64" dur="1000"/>
                                        <p:tgtEl>
                                          <p:spTgt spid="5">
                                            <p:txEl>
                                              <p:pRg st="8" end="8"/>
                                            </p:txEl>
                                          </p:spTgt>
                                        </p:tgtEl>
                                      </p:cBhvr>
                                    </p:animEffect>
                                    <p:anim calcmode="lin" valueType="num">
                                      <p:cBhvr>
                                        <p:cTn id="6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66"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D497E-34E2-4EE0-B4BC-6B7D6AC98E1E}"/>
              </a:ext>
            </a:extLst>
          </p:cNvPr>
          <p:cNvSpPr>
            <a:spLocks noGrp="1"/>
          </p:cNvSpPr>
          <p:nvPr>
            <p:ph type="title"/>
          </p:nvPr>
        </p:nvSpPr>
        <p:spPr>
          <a:xfrm>
            <a:off x="824453" y="833206"/>
            <a:ext cx="10515600" cy="689952"/>
          </a:xfrm>
        </p:spPr>
        <p:txBody>
          <a:bodyPr>
            <a:normAutofit/>
          </a:bodyPr>
          <a:lstStyle/>
          <a:p>
            <a:r>
              <a:rPr lang="en-US" sz="3600" b="1" dirty="0" err="1"/>
              <a:t>Perkalian</a:t>
            </a:r>
            <a:r>
              <a:rPr lang="en-US" sz="3600" b="1" dirty="0"/>
              <a:t> dan </a:t>
            </a:r>
            <a:r>
              <a:rPr lang="en-US" sz="3600" b="1" dirty="0" err="1"/>
              <a:t>Pembagian</a:t>
            </a:r>
            <a:endParaRPr lang="en-ID" sz="36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F8DDD1-E049-4B3B-A95F-45E70DF3D6EA}"/>
                  </a:ext>
                </a:extLst>
              </p:cNvPr>
              <p:cNvSpPr>
                <a:spLocks noGrp="1"/>
              </p:cNvSpPr>
              <p:nvPr>
                <p:ph idx="1"/>
              </p:nvPr>
            </p:nvSpPr>
            <p:spPr>
              <a:xfrm>
                <a:off x="838200" y="2057399"/>
                <a:ext cx="10515600" cy="2936632"/>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Mengalikan </a:t>
                </a:r>
                <a:r>
                  <a:rPr lang="en-US" sz="1600" dirty="0" err="1">
                    <a:latin typeface="Times New Roman" panose="02020603050405020304" pitchFamily="18" charset="0"/>
                    <a:cs typeface="Times New Roman" panose="02020603050405020304" pitchFamily="18" charset="0"/>
                  </a:rPr>
                  <a:t>dua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bilangan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menghasilkan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hasil</a:t>
                </a:r>
                <a:r>
                  <a:rPr lang="en-US" sz="1600" dirty="0">
                    <a:latin typeface="Times New Roman" panose="02020603050405020304" pitchFamily="18" charset="0"/>
                    <a:cs typeface="Times New Roman" panose="02020603050405020304" pitchFamily="18" charset="0"/>
                  </a:rPr>
                  <a:t> kali dan </a:t>
                </a:r>
                <a:r>
                  <a:rPr lang="en-US" sz="1600" dirty="0" err="1">
                    <a:latin typeface="Times New Roman" panose="02020603050405020304" pitchFamily="18" charset="0"/>
                    <a:cs typeface="Times New Roman" panose="02020603050405020304" pitchFamily="18" charset="0"/>
                  </a:rPr>
                  <a:t>membagi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bilangan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menghasilkan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hasil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bagi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Mengalikan</a:t>
                </a:r>
                <a:r>
                  <a:rPr lang="en-US" sz="1600" dirty="0">
                    <a:latin typeface="Times New Roman" panose="02020603050405020304" pitchFamily="18" charset="0"/>
                    <a:cs typeface="Times New Roman" panose="02020603050405020304" pitchFamily="18" charset="0"/>
                  </a:rPr>
                  <a:t> dan </a:t>
                </a:r>
                <a:r>
                  <a:rPr lang="en-US" sz="1600" dirty="0" err="1">
                    <a:latin typeface="Times New Roman" panose="02020603050405020304" pitchFamily="18" charset="0"/>
                    <a:cs typeface="Times New Roman" panose="02020603050405020304" pitchFamily="18" charset="0"/>
                  </a:rPr>
                  <a:t>membagikan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bilangan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positif</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atau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bilangan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negatif</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menghasilkan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bilangan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positif</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Contoh</a:t>
                </a:r>
                <a:r>
                  <a:rPr lang="en-US" sz="1600"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r>
                      <a:rPr lang="en-US" sz="1600" b="0" i="1" smtClean="0">
                        <a:latin typeface="Cambria Math" panose="02040503050406030204" pitchFamily="18" charset="0"/>
                        <a:cs typeface="Times New Roman" panose="02020603050405020304" pitchFamily="18" charset="0"/>
                      </a:rPr>
                      <m:t>12</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×2=24</m:t>
                    </m:r>
                  </m:oMath>
                </a14:m>
                <a:r>
                  <a:rPr lang="en-ID" sz="1600" dirty="0">
                    <a:latin typeface="Times New Roman" panose="02020603050405020304" pitchFamily="18" charset="0"/>
                    <a:cs typeface="Times New Roman" panose="02020603050405020304" pitchFamily="18" charset="0"/>
                  </a:rPr>
                  <a:t>    dan     </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−12</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=24</m:t>
                    </m:r>
                  </m:oMath>
                </a14:m>
                <a:endParaRPr lang="en-ID" sz="1600"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US" sz="1600" b="0" i="1" smtClean="0">
                        <a:latin typeface="Cambria Math" panose="02040503050406030204" pitchFamily="18" charset="0"/>
                        <a:cs typeface="Times New Roman" panose="02020603050405020304" pitchFamily="18" charset="0"/>
                      </a:rPr>
                      <m:t>12</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2=6</m:t>
                    </m:r>
                  </m:oMath>
                </a14:m>
                <a:r>
                  <a:rPr lang="en-ID" sz="1600" dirty="0">
                    <a:latin typeface="Times New Roman" panose="02020603050405020304" pitchFamily="18" charset="0"/>
                    <a:cs typeface="Times New Roman" panose="02020603050405020304" pitchFamily="18" charset="0"/>
                  </a:rPr>
                  <a:t>    dan     </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−12</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=6</m:t>
                    </m:r>
                  </m:oMath>
                </a14:m>
                <a:endParaRPr lang="en-ID" sz="1600" dirty="0">
                  <a:latin typeface="Times New Roman" panose="02020603050405020304" pitchFamily="18" charset="0"/>
                  <a:cs typeface="Times New Roman" panose="02020603050405020304" pitchFamily="18" charset="0"/>
                </a:endParaRPr>
              </a:p>
              <a:p>
                <a:pPr marL="0" indent="0">
                  <a:buNone/>
                </a:pPr>
                <a:r>
                  <a:rPr lang="en-ID" sz="1600" dirty="0" err="1">
                    <a:latin typeface="Times New Roman" panose="02020603050405020304" pitchFamily="18" charset="0"/>
                    <a:cs typeface="Times New Roman" panose="02020603050405020304" pitchFamily="18" charset="0"/>
                  </a:rPr>
                  <a:t>Mengalikan</a:t>
                </a:r>
                <a:r>
                  <a:rPr lang="en-ID" sz="1600" dirty="0">
                    <a:latin typeface="Times New Roman" panose="02020603050405020304" pitchFamily="18" charset="0"/>
                    <a:cs typeface="Times New Roman" panose="02020603050405020304" pitchFamily="18" charset="0"/>
                  </a:rPr>
                  <a:t> dan </a:t>
                </a:r>
                <a:r>
                  <a:rPr lang="en-ID" sz="1600" dirty="0" err="1">
                    <a:latin typeface="Times New Roman" panose="02020603050405020304" pitchFamily="18" charset="0"/>
                    <a:cs typeface="Times New Roman" panose="02020603050405020304" pitchFamily="18" charset="0"/>
                  </a:rPr>
                  <a:t>membagikan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bilangan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positif</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dengan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bilangan</a:t>
                </a:r>
                <a:r>
                  <a:rPr lang="en-ID" sz="1600" dirty="0">
                    <a:latin typeface="Times New Roman" panose="02020603050405020304" pitchFamily="18" charset="0"/>
                    <a:cs typeface="Times New Roman" panose="02020603050405020304" pitchFamily="18" charset="0"/>
                  </a:rPr>
                  <a:t> negative </a:t>
                </a:r>
                <a:r>
                  <a:rPr lang="en-ID" sz="1600" dirty="0" err="1">
                    <a:latin typeface="Times New Roman" panose="02020603050405020304" pitchFamily="18" charset="0"/>
                    <a:cs typeface="Times New Roman" panose="02020603050405020304" pitchFamily="18" charset="0"/>
                  </a:rPr>
                  <a:t>akan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menghasilkan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bilangan</a:t>
                </a:r>
                <a:r>
                  <a:rPr lang="en-ID" sz="1600" dirty="0">
                    <a:latin typeface="Times New Roman" panose="02020603050405020304" pitchFamily="18" charset="0"/>
                    <a:cs typeface="Times New Roman" panose="02020603050405020304" pitchFamily="18" charset="0"/>
                  </a:rPr>
                  <a:t> negative. </a:t>
                </a:r>
                <a:r>
                  <a:rPr lang="en-ID" sz="1600" dirty="0" err="1">
                    <a:latin typeface="Times New Roman" panose="02020603050405020304" pitchFamily="18" charset="0"/>
                    <a:cs typeface="Times New Roman" panose="02020603050405020304" pitchFamily="18" charset="0"/>
                  </a:rPr>
                  <a:t>Contoh</a:t>
                </a:r>
                <a:r>
                  <a:rPr lang="en-ID" sz="1600"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r>
                      <a:rPr lang="en-US" sz="1600" b="0" i="1" smtClean="0">
                        <a:latin typeface="Cambria Math" panose="02040503050406030204" pitchFamily="18" charset="0"/>
                        <a:cs typeface="Times New Roman" panose="02020603050405020304" pitchFamily="18" charset="0"/>
                      </a:rPr>
                      <m:t>12</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=−24</m:t>
                    </m:r>
                  </m:oMath>
                </a14:m>
                <a:r>
                  <a:rPr lang="en-ID" sz="1600"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−12</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÷2=−6</m:t>
                    </m:r>
                  </m:oMath>
                </a14:m>
                <a:r>
                  <a:rPr lang="en-ID" sz="1600" dirty="0">
                    <a:latin typeface="Times New Roman" panose="02020603050405020304" pitchFamily="18" charset="0"/>
                    <a:cs typeface="Times New Roman" panose="02020603050405020304" pitchFamily="18" charset="0"/>
                  </a:rPr>
                  <a:t>  dan  </a:t>
                </a:r>
                <a14:m>
                  <m:oMath xmlns:m="http://schemas.openxmlformats.org/officeDocument/2006/math">
                    <m:r>
                      <a:rPr lang="en-US" sz="1600" b="0" i="1" smtClean="0">
                        <a:latin typeface="Cambria Math" panose="02040503050406030204" pitchFamily="18" charset="0"/>
                        <a:cs typeface="Times New Roman" panose="02020603050405020304" pitchFamily="18" charset="0"/>
                      </a:rPr>
                      <m:t>8</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−4</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m:t>
                    </m:r>
                  </m:oMath>
                </a14:m>
                <a:endParaRPr lang="en-US" sz="1600" b="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endParaRPr lang="en-ID" sz="1600" dirty="0">
                  <a:latin typeface="Times New Roman" panose="02020603050405020304" pitchFamily="18" charset="0"/>
                  <a:cs typeface="Times New Roman" panose="02020603050405020304" pitchFamily="18" charset="0"/>
                </a:endParaRPr>
              </a:p>
              <a:p>
                <a:pPr marL="0" indent="0">
                  <a:buNone/>
                </a:pPr>
                <a:r>
                  <a:rPr lang="en-ID" sz="1600" dirty="0">
                    <a:latin typeface="Times New Roman" panose="02020603050405020304" pitchFamily="18" charset="0"/>
                    <a:cs typeface="Times New Roman" panose="02020603050405020304" pitchFamily="18" charset="0"/>
                  </a:rPr>
                  <a:t>Jadi, </a:t>
                </a:r>
                <a:r>
                  <a:rPr lang="en-ID" sz="1600" dirty="0" err="1">
                    <a:latin typeface="Times New Roman" panose="02020603050405020304" pitchFamily="18" charset="0"/>
                    <a:cs typeface="Times New Roman" panose="02020603050405020304" pitchFamily="18" charset="0"/>
                  </a:rPr>
                  <a:t>berapakah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dari</a:t>
                </a:r>
                <a:r>
                  <a:rPr lang="en-ID" sz="1600" dirty="0">
                    <a:latin typeface="Times New Roman" panose="02020603050405020304" pitchFamily="18" charset="0"/>
                    <a:cs typeface="Times New Roman" panose="02020603050405020304" pitchFamily="18" charset="0"/>
                  </a:rPr>
                  <a:t> : </a:t>
                </a:r>
              </a:p>
              <a:p>
                <a:pPr marL="0" indent="0">
                  <a:buNone/>
                </a:pPr>
                <a:endParaRPr lang="en-ID" sz="16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A3F8DDD1-E049-4B3B-A95F-45E70DF3D6EA}"/>
                  </a:ext>
                </a:extLst>
              </p:cNvPr>
              <p:cNvSpPr>
                <a:spLocks noGrp="1" noRot="1" noChangeAspect="1" noMove="1" noResize="1" noEditPoints="1" noAdjustHandles="1" noChangeArrowheads="1" noChangeShapeType="1" noTextEdit="1"/>
              </p:cNvSpPr>
              <p:nvPr>
                <p:ph idx="1"/>
              </p:nvPr>
            </p:nvSpPr>
            <p:spPr>
              <a:xfrm>
                <a:off x="838200" y="2057399"/>
                <a:ext cx="10515600" cy="2936632"/>
              </a:xfrm>
              <a:blipFill>
                <a:blip r:embed="rId2"/>
                <a:stretch>
                  <a:fillRect l="-348" t="-4357"/>
                </a:stretch>
              </a:blipFill>
            </p:spPr>
            <p:txBody>
              <a:bodyPr/>
              <a:lstStyle/>
              <a:p>
                <a:r>
                  <a:rPr lang="en-ID">
                    <a:noFill/>
                  </a:rPr>
                  <a:t> </a:t>
                </a:r>
              </a:p>
            </p:txBody>
          </p:sp>
        </mc:Fallback>
      </mc:AlternateContent>
      <p:pic>
        <p:nvPicPr>
          <p:cNvPr id="8" name="Picture 7">
            <a:extLst>
              <a:ext uri="{FF2B5EF4-FFF2-40B4-BE49-F238E27FC236}">
                <a16:creationId xmlns:a16="http://schemas.microsoft.com/office/drawing/2014/main" id="{6DBFFF46-4D05-4941-8744-F7C6AFF89111}"/>
              </a:ext>
            </a:extLst>
          </p:cNvPr>
          <p:cNvPicPr>
            <a:picLocks noChangeAspect="1"/>
          </p:cNvPicPr>
          <p:nvPr/>
        </p:nvPicPr>
        <p:blipFill rotWithShape="1">
          <a:blip r:embed="rId3"/>
          <a:srcRect r="2180"/>
          <a:stretch/>
        </p:blipFill>
        <p:spPr>
          <a:xfrm>
            <a:off x="1855911" y="4829040"/>
            <a:ext cx="1535209" cy="1195754"/>
          </a:xfrm>
          <a:prstGeom prst="rect">
            <a:avLst/>
          </a:prstGeom>
        </p:spPr>
      </p:pic>
      <p:pic>
        <p:nvPicPr>
          <p:cNvPr id="9" name="Picture 8">
            <a:extLst>
              <a:ext uri="{FF2B5EF4-FFF2-40B4-BE49-F238E27FC236}">
                <a16:creationId xmlns:a16="http://schemas.microsoft.com/office/drawing/2014/main" id="{66BEF748-F424-4DC3-A3C0-C5C00AE09AC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72656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D497E-34E2-4EE0-B4BC-6B7D6AC98E1E}"/>
              </a:ext>
            </a:extLst>
          </p:cNvPr>
          <p:cNvSpPr>
            <a:spLocks noGrp="1"/>
          </p:cNvSpPr>
          <p:nvPr>
            <p:ph type="title"/>
          </p:nvPr>
        </p:nvSpPr>
        <p:spPr>
          <a:xfrm>
            <a:off x="824453" y="760836"/>
            <a:ext cx="10515600" cy="689952"/>
          </a:xfrm>
        </p:spPr>
        <p:txBody>
          <a:bodyPr>
            <a:normAutofit/>
          </a:bodyPr>
          <a:lstStyle/>
          <a:p>
            <a:r>
              <a:rPr lang="en-US" sz="3200" b="1" dirty="0"/>
              <a:t>Tanda </a:t>
            </a:r>
            <a:r>
              <a:rPr lang="en-US" sz="3200" b="1" dirty="0" err="1"/>
              <a:t>Kurung</a:t>
            </a:r>
            <a:r>
              <a:rPr lang="en-US" sz="3200" b="1" dirty="0"/>
              <a:t> dan </a:t>
            </a:r>
            <a:r>
              <a:rPr lang="en-US" sz="3200" b="1" dirty="0" err="1"/>
              <a:t>Aturan</a:t>
            </a:r>
            <a:r>
              <a:rPr lang="en-US" sz="3200" b="1" dirty="0"/>
              <a:t> </a:t>
            </a:r>
            <a:r>
              <a:rPr lang="en-US" sz="3200" b="1" dirty="0" err="1"/>
              <a:t>Prioritas</a:t>
            </a:r>
            <a:endParaRPr lang="en-ID" sz="3200"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F8DDD1-E049-4B3B-A95F-45E70DF3D6EA}"/>
                  </a:ext>
                </a:extLst>
              </p:cNvPr>
              <p:cNvSpPr>
                <a:spLocks noGrp="1"/>
              </p:cNvSpPr>
              <p:nvPr>
                <p:ph idx="1"/>
              </p:nvPr>
            </p:nvSpPr>
            <p:spPr>
              <a:xfrm>
                <a:off x="824453" y="1846385"/>
                <a:ext cx="10515600" cy="501161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Tanda </a:t>
                </a:r>
                <a:r>
                  <a:rPr lang="en-US" sz="2400" dirty="0" err="1">
                    <a:latin typeface="Times New Roman" panose="02020603050405020304" pitchFamily="18" charset="0"/>
                    <a:cs typeface="Times New Roman" panose="02020603050405020304" pitchFamily="18" charset="0"/>
                  </a:rPr>
                  <a:t>kurung</a:t>
                </a:r>
                <a:r>
                  <a:rPr lang="en-US" sz="2400" dirty="0">
                    <a:latin typeface="Times New Roman" panose="02020603050405020304" pitchFamily="18" charset="0"/>
                    <a:cs typeface="Times New Roman" panose="02020603050405020304" pitchFamily="18" charset="0"/>
                  </a:rPr>
                  <a:t> dan </a:t>
                </a:r>
                <a:r>
                  <a:rPr lang="en-US" sz="2400" dirty="0" err="1">
                    <a:latin typeface="Times New Roman" panose="02020603050405020304" pitchFamily="18" charset="0"/>
                    <a:cs typeface="Times New Roman" panose="02020603050405020304" pitchFamily="18" charset="0"/>
                  </a:rPr>
                  <a:t>aturan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prioritas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digunakan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untuk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menghilangkan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ambiguitas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dalam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perhitungan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Untuk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contoh</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14−3</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×4</m:t>
                    </m:r>
                  </m:oMath>
                </a14:m>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bisa</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menjadi</a:t>
                </a:r>
                <a:r>
                  <a:rPr lang="en-ID" sz="2400" dirty="0">
                    <a:latin typeface="Times New Roman" panose="02020603050405020304" pitchFamily="18" charset="0"/>
                    <a:cs typeface="Times New Roman" panose="02020603050405020304" pitchFamily="18" charset="0"/>
                  </a:rPr>
                  <a:t> :</a:t>
                </a:r>
              </a:p>
              <a:p>
                <a:pPr marL="0" indent="0">
                  <a:buNone/>
                </a:pPr>
                <a:r>
                  <a:rPr lang="en-ID" sz="2400" b="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11</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×4=44</m:t>
                    </m:r>
                  </m:oMath>
                </a14:m>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atau</a:t>
                </a:r>
                <a:r>
                  <a:rPr lang="en-ID"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14−12=2</m:t>
                    </m:r>
                  </m:oMath>
                </a14:m>
                <a:endParaRPr lang="en-ID" sz="2400" dirty="0">
                  <a:latin typeface="Times New Roman" panose="02020603050405020304" pitchFamily="18" charset="0"/>
                  <a:cs typeface="Times New Roman" panose="02020603050405020304" pitchFamily="18" charset="0"/>
                </a:endParaRPr>
              </a:p>
              <a:p>
                <a:pPr marL="0" indent="0">
                  <a:buNone/>
                </a:pPr>
                <a:r>
                  <a:rPr lang="en-ID" sz="2400" dirty="0" err="1">
                    <a:latin typeface="Times New Roman" panose="02020603050405020304" pitchFamily="18" charset="0"/>
                    <a:cs typeface="Times New Roman" panose="02020603050405020304" pitchFamily="18" charset="0"/>
                  </a:rPr>
                  <a:t>tergantung</a:t>
                </a:r>
                <a:r>
                  <a:rPr lang="en-ID" sz="2400" dirty="0">
                    <a:latin typeface="Times New Roman" panose="02020603050405020304" pitchFamily="18" charset="0"/>
                    <a:cs typeface="Times New Roman" panose="02020603050405020304" pitchFamily="18" charset="0"/>
                  </a:rPr>
                  <a:t> pada </a:t>
                </a:r>
                <a:r>
                  <a:rPr lang="en-ID" sz="2400" dirty="0" err="1">
                    <a:latin typeface="Times New Roman" panose="02020603050405020304" pitchFamily="18" charset="0"/>
                    <a:cs typeface="Times New Roman" panose="02020603050405020304" pitchFamily="18" charset="0"/>
                  </a:rPr>
                  <a:t>operasi</a:t>
                </a:r>
                <a:r>
                  <a:rPr lang="en-ID" sz="2400" dirty="0">
                    <a:latin typeface="Times New Roman" panose="02020603050405020304" pitchFamily="18" charset="0"/>
                    <a:cs typeface="Times New Roman" panose="02020603050405020304" pitchFamily="18" charset="0"/>
                  </a:rPr>
                  <a:t> mana yang </a:t>
                </a:r>
                <a:r>
                  <a:rPr lang="en-ID" sz="2400" dirty="0" err="1">
                    <a:latin typeface="Times New Roman" panose="02020603050405020304" pitchFamily="18" charset="0"/>
                    <a:cs typeface="Times New Roman" panose="02020603050405020304" pitchFamily="18" charset="0"/>
                  </a:rPr>
                  <a:t>dikerjakan</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terlebih</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dahulu</a:t>
                </a:r>
                <a:r>
                  <a:rPr lang="en-ID" sz="2400" dirty="0">
                    <a:latin typeface="Times New Roman" panose="02020603050405020304" pitchFamily="18" charset="0"/>
                    <a:cs typeface="Times New Roman" panose="02020603050405020304" pitchFamily="18" charset="0"/>
                  </a:rPr>
                  <a:t>.</a:t>
                </a:r>
              </a:p>
              <a:p>
                <a:pPr marL="0" indent="0">
                  <a:buNone/>
                </a:pPr>
                <a:r>
                  <a:rPr lang="en-ID" sz="2400" dirty="0" err="1">
                    <a:latin typeface="Times New Roman" panose="02020603050405020304" pitchFamily="18" charset="0"/>
                    <a:cs typeface="Times New Roman" panose="02020603050405020304" pitchFamily="18" charset="0"/>
                  </a:rPr>
                  <a:t>Aturan</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prioritas</a:t>
                </a:r>
                <a:r>
                  <a:rPr lang="en-ID" sz="2400" dirty="0">
                    <a:latin typeface="Times New Roman" panose="02020603050405020304" pitchFamily="18" charset="0"/>
                    <a:cs typeface="Times New Roman" panose="02020603050405020304" pitchFamily="18" charset="0"/>
                  </a:rPr>
                  <a:t>  :</a:t>
                </a:r>
              </a:p>
              <a:p>
                <a:pPr marL="342900" indent="-342900">
                  <a:buAutoNum type="alphaLcParenBoth"/>
                </a:pPr>
                <a:r>
                  <a:rPr lang="en-ID" sz="2400" dirty="0" err="1">
                    <a:latin typeface="Times New Roman" panose="02020603050405020304" pitchFamily="18" charset="0"/>
                    <a:cs typeface="Times New Roman" panose="02020603050405020304" pitchFamily="18" charset="0"/>
                  </a:rPr>
                  <a:t>Kerjakan</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dari</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kiri</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pembagian</a:t>
                </a:r>
                <a:r>
                  <a:rPr lang="en-ID" sz="2400" dirty="0">
                    <a:latin typeface="Times New Roman" panose="02020603050405020304" pitchFamily="18" charset="0"/>
                    <a:cs typeface="Times New Roman" panose="02020603050405020304" pitchFamily="18" charset="0"/>
                  </a:rPr>
                  <a:t> dan </a:t>
                </a:r>
                <a:r>
                  <a:rPr lang="en-ID" sz="2400" dirty="0" err="1">
                    <a:latin typeface="Times New Roman" panose="02020603050405020304" pitchFamily="18" charset="0"/>
                    <a:cs typeface="Times New Roman" panose="02020603050405020304" pitchFamily="18" charset="0"/>
                  </a:rPr>
                  <a:t>perkalian</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sebagaimana</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adanya</a:t>
                </a:r>
                <a:endParaRPr lang="en-ID" sz="2400" dirty="0">
                  <a:latin typeface="Times New Roman" panose="02020603050405020304" pitchFamily="18" charset="0"/>
                  <a:cs typeface="Times New Roman" panose="02020603050405020304" pitchFamily="18" charset="0"/>
                </a:endParaRPr>
              </a:p>
              <a:p>
                <a:pPr marL="342900" indent="-342900">
                  <a:buAutoNum type="alphaLcParenBoth"/>
                </a:pPr>
                <a:r>
                  <a:rPr lang="en-ID" sz="2400" dirty="0" err="1">
                    <a:latin typeface="Times New Roman" panose="02020603050405020304" pitchFamily="18" charset="0"/>
                    <a:cs typeface="Times New Roman" panose="02020603050405020304" pitchFamily="18" charset="0"/>
                  </a:rPr>
                  <a:t>Kerjakan</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dari</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kiri</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penjumlahan</a:t>
                </a:r>
                <a:r>
                  <a:rPr lang="en-ID" sz="2400" dirty="0">
                    <a:latin typeface="Times New Roman" panose="02020603050405020304" pitchFamily="18" charset="0"/>
                    <a:cs typeface="Times New Roman" panose="02020603050405020304" pitchFamily="18" charset="0"/>
                  </a:rPr>
                  <a:t> dan </a:t>
                </a:r>
                <a:r>
                  <a:rPr lang="en-ID" sz="2400" dirty="0" err="1">
                    <a:latin typeface="Times New Roman" panose="02020603050405020304" pitchFamily="18" charset="0"/>
                    <a:cs typeface="Times New Roman" panose="02020603050405020304" pitchFamily="18" charset="0"/>
                  </a:rPr>
                  <a:t>pengurangan</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sebagaimana</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adanya</a:t>
                </a:r>
                <a:endParaRPr lang="en-ID" sz="2400" dirty="0">
                  <a:latin typeface="Times New Roman" panose="02020603050405020304" pitchFamily="18" charset="0"/>
                  <a:cs typeface="Times New Roman" panose="02020603050405020304" pitchFamily="18" charset="0"/>
                </a:endParaRPr>
              </a:p>
              <a:p>
                <a:pPr marL="0" indent="0">
                  <a:buNone/>
                </a:pPr>
                <a:endParaRPr lang="en-ID"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A3F8DDD1-E049-4B3B-A95F-45E70DF3D6EA}"/>
                  </a:ext>
                </a:extLst>
              </p:cNvPr>
              <p:cNvSpPr>
                <a:spLocks noGrp="1" noRot="1" noChangeAspect="1" noMove="1" noResize="1" noEditPoints="1" noAdjustHandles="1" noChangeArrowheads="1" noChangeShapeType="1" noTextEdit="1"/>
              </p:cNvSpPr>
              <p:nvPr>
                <p:ph idx="1"/>
              </p:nvPr>
            </p:nvSpPr>
            <p:spPr>
              <a:xfrm>
                <a:off x="824453" y="1846385"/>
                <a:ext cx="10515600" cy="5011615"/>
              </a:xfrm>
              <a:blipFill>
                <a:blip r:embed="rId2"/>
                <a:stretch>
                  <a:fillRect l="-870"/>
                </a:stretch>
              </a:blipFill>
            </p:spPr>
            <p:txBody>
              <a:bodyPr/>
              <a:lstStyle/>
              <a:p>
                <a:r>
                  <a:rPr lang="id-ID">
                    <a:noFill/>
                  </a:rPr>
                  <a:t> </a:t>
                </a:r>
              </a:p>
            </p:txBody>
          </p:sp>
        </mc:Fallback>
      </mc:AlternateContent>
      <p:pic>
        <p:nvPicPr>
          <p:cNvPr id="7" name="Picture 6">
            <a:extLst>
              <a:ext uri="{FF2B5EF4-FFF2-40B4-BE49-F238E27FC236}">
                <a16:creationId xmlns:a16="http://schemas.microsoft.com/office/drawing/2014/main" id="{564F6BD1-A789-4D4F-A261-4689AD31677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5925" y="226568"/>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66419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275</TotalTime>
  <Words>2215</Words>
  <Application>Microsoft Office PowerPoint</Application>
  <PresentationFormat>Widescreen</PresentationFormat>
  <Paragraphs>254</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Black</vt:lpstr>
      <vt:lpstr>Arial Rounded MT Bold</vt:lpstr>
      <vt:lpstr>Cambria Math</vt:lpstr>
      <vt:lpstr>Gill Sans MT</vt:lpstr>
      <vt:lpstr>Times New Roman</vt:lpstr>
      <vt:lpstr>Wingdings 2</vt:lpstr>
      <vt:lpstr>Dividend</vt:lpstr>
      <vt:lpstr>Jenis-jenis bilangan</vt:lpstr>
      <vt:lpstr>Pretests </vt:lpstr>
      <vt:lpstr>Pretests </vt:lpstr>
      <vt:lpstr>Pretests </vt:lpstr>
      <vt:lpstr>Jenis-Jenis Bilangan</vt:lpstr>
      <vt:lpstr>PowerPoint Presentation</vt:lpstr>
      <vt:lpstr>PowerPoint Presentation</vt:lpstr>
      <vt:lpstr>Perkalian dan Pembagian</vt:lpstr>
      <vt:lpstr>Tanda Kurung dan Aturan Prioritas</vt:lpstr>
      <vt:lpstr>PowerPoint Presentation</vt:lpstr>
      <vt:lpstr>Tanda Kurung dan Aturan Prioritas</vt:lpstr>
      <vt:lpstr>Hukum Dasar Aritmatika</vt:lpstr>
      <vt:lpstr>Hukum Dasar Aritmatika</vt:lpstr>
      <vt:lpstr>Hukum Dasar Aritmatika</vt:lpstr>
      <vt:lpstr>Estimasi</vt:lpstr>
      <vt:lpstr>Pembulatan </vt:lpstr>
      <vt:lpstr>PowerPoint Presentation</vt:lpstr>
      <vt:lpstr>PowerPoint Presentation</vt:lpstr>
      <vt:lpstr>PowerPoint Presentation</vt:lpstr>
      <vt:lpstr>Latihan Soal</vt:lpstr>
      <vt:lpstr>PowerPoint Presentation</vt:lpstr>
      <vt:lpstr>Faktor dan Bilangan Prima</vt:lpstr>
      <vt:lpstr>PowerPoint Presentation</vt:lpstr>
      <vt:lpstr>Teorema Dasar Aritmatika</vt:lpstr>
      <vt:lpstr>Faktor Persekutuan terBesar (FPB)</vt:lpstr>
      <vt:lpstr>Kelipatan Persekutuan terKecil (KPK)</vt:lpstr>
      <vt:lpstr>Latihan Soal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Jenis-jenis bilangan</dc:title>
  <dc:creator>ASUS</dc:creator>
  <cp:lastModifiedBy>Raqqasyi Musafir</cp:lastModifiedBy>
  <cp:revision>14</cp:revision>
  <dcterms:created xsi:type="dcterms:W3CDTF">2021-08-30T21:51:41Z</dcterms:created>
  <dcterms:modified xsi:type="dcterms:W3CDTF">2021-08-31T03:30:28Z</dcterms:modified>
</cp:coreProperties>
</file>