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16"/>
  </p:notesMasterIdLst>
  <p:handoutMasterIdLst>
    <p:handoutMasterId r:id="rId17"/>
  </p:handoutMasterIdLst>
  <p:sldIdLst>
    <p:sldId id="259" r:id="rId4"/>
    <p:sldId id="315" r:id="rId5"/>
    <p:sldId id="262" r:id="rId6"/>
    <p:sldId id="304" r:id="rId7"/>
    <p:sldId id="306" r:id="rId8"/>
    <p:sldId id="307" r:id="rId9"/>
    <p:sldId id="308" r:id="rId10"/>
    <p:sldId id="314" r:id="rId11"/>
    <p:sldId id="309" r:id="rId12"/>
    <p:sldId id="311" r:id="rId13"/>
    <p:sldId id="312" r:id="rId14"/>
    <p:sldId id="313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502"/>
    <a:srgbClr val="1CBBB4"/>
    <a:srgbClr val="FEB856"/>
    <a:srgbClr val="9F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5360" autoAdjust="0"/>
  </p:normalViewPr>
  <p:slideViewPr>
    <p:cSldViewPr showGuides="1">
      <p:cViewPr varScale="1">
        <p:scale>
          <a:sx n="88" d="100"/>
          <a:sy n="88" d="100"/>
        </p:scale>
        <p:origin x="798" y="78"/>
      </p:cViewPr>
      <p:guideLst>
        <p:guide orient="horz" pos="24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47C-2142-49BD-86CE-ED609DF61204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AFA7-4971-4E87-AA3D-540E429F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FE15-6179-4579-ADBF-D18E81C13FE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C151-D09E-4313-86BF-DE81850A7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7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3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03" y="411510"/>
            <a:ext cx="2556993" cy="2699230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xmlns="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xmlns="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82700" y="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82700" y="329183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82699" y="1851670"/>
            <a:ext cx="4259041" cy="145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0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0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0000" y="540000"/>
            <a:ext cx="2484000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26807" y="540000"/>
            <a:ext cx="2484704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403" y="540000"/>
            <a:ext cx="2484000" cy="40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0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564685" y="0"/>
            <a:ext cx="4579315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56573" y="832001"/>
            <a:ext cx="2016224" cy="3482571"/>
            <a:chOff x="2627784" y="1825002"/>
            <a:chExt cx="1198166" cy="2069560"/>
          </a:xfrm>
        </p:grpSpPr>
        <p:sp>
          <p:nvSpPr>
            <p:cNvPr id="5" name="Rounded Rectangle 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77198" y="1115645"/>
            <a:ext cx="1774974" cy="2798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2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239541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153"/>
            <a:ext cx="4217146" cy="2310733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416" y="1859201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539552" y="1331976"/>
            <a:ext cx="1852788" cy="3200273"/>
            <a:chOff x="2627784" y="1825002"/>
            <a:chExt cx="1198166" cy="2069560"/>
          </a:xfrm>
        </p:grpSpPr>
        <p:sp>
          <p:nvSpPr>
            <p:cNvPr id="18" name="Rounded Rectangle 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1" name="Oval 20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0177" y="1646164"/>
            <a:ext cx="1030277" cy="2571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90454" y="1221920"/>
            <a:ext cx="1980221" cy="3420385"/>
            <a:chOff x="2627784" y="1825002"/>
            <a:chExt cx="1198166" cy="2069560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4" name="Oval 1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11099" y="1544792"/>
            <a:ext cx="1743279" cy="2748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4481C05-B01C-4D49-8033-5D0490F68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90767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57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6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6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8" y="1571507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88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xmlns="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xmlns="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xmlns="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xmlns="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xmlns="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xmlns="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xmlns="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xmlns="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xmlns="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xmlns="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xmlns="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xmlns="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xmlns="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xmlns="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xmlns="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xmlns="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xmlns="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xmlns="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xmlns="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xmlns="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xmlns="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xmlns="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xmlns="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xmlns="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xmlns="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xmlns="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xmlns="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xmlns="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xmlns="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xmlns="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xmlns="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xmlns="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xmlns="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xmlns="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xmlns="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xmlns="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xmlns="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xmlns="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xmlns="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xmlns="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xmlns="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xmlns="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xmlns="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xmlns="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xmlns="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xmlns="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xmlns="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xmlns="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xmlns="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xmlns="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xmlns="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xmlns="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xmlns="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xmlns="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xmlns="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xmlns="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xmlns="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xmlns="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xmlns="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xmlns="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xmlns="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xmlns="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xmlns="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xmlns="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xmlns="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xmlns="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xmlns="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xmlns="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xmlns="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xmlns="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xmlns="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xmlns="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xmlns="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xmlns="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xmlns="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xmlns="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xmlns="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xmlns="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xmlns="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xmlns="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xmlns="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xmlns="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xmlns="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xmlns="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7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0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55577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55776" y="0"/>
            <a:ext cx="6588224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4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2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3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7" r:id="rId4"/>
    <p:sldLayoutId id="2147483666" r:id="rId5"/>
    <p:sldLayoutId id="2147483676" r:id="rId6"/>
    <p:sldLayoutId id="2147483657" r:id="rId7"/>
    <p:sldLayoutId id="2147483673" r:id="rId8"/>
    <p:sldLayoutId id="2147483667" r:id="rId9"/>
    <p:sldLayoutId id="2147483671" r:id="rId10"/>
    <p:sldLayoutId id="2147483672" r:id="rId11"/>
    <p:sldLayoutId id="2147483668" r:id="rId12"/>
    <p:sldLayoutId id="2147483669" r:id="rId13"/>
    <p:sldLayoutId id="2147483670" r:id="rId14"/>
    <p:sldLayoutId id="2147483679" r:id="rId15"/>
    <p:sldLayoutId id="214748367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13200" y="1491630"/>
            <a:ext cx="4470975" cy="1008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Arial Black" panose="020B0A04020102020204" pitchFamily="34" charset="0"/>
              </a:rPr>
              <a:t>Pecahan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Rasio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br>
              <a:rPr lang="en-US" altLang="ko-KR" dirty="0">
                <a:latin typeface="Arial Black" panose="020B0A04020102020204" pitchFamily="34" charset="0"/>
              </a:rPr>
            </a:br>
            <a:r>
              <a:rPr lang="en-US" altLang="ko-KR" dirty="0" err="1">
                <a:latin typeface="Arial Black" panose="020B0A04020102020204" pitchFamily="34" charset="0"/>
              </a:rPr>
              <a:t>Presentase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595558" y="3871044"/>
            <a:ext cx="3531632" cy="276687"/>
          </a:xfrm>
        </p:spPr>
        <p:txBody>
          <a:bodyPr/>
          <a:lstStyle/>
          <a:p>
            <a:pPr marL="0" indent="0">
              <a:buNone/>
            </a:pPr>
            <a:r>
              <a:rPr lang="id-ID" sz="1200" dirty="0">
                <a:latin typeface="Arial Black" panose="020B0A04020102020204" pitchFamily="34" charset="0"/>
              </a:rPr>
              <a:t>Deasy Sandhya Elya Ikawati, S. Si, M. 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CAFC9F-3688-4B6B-B17F-05C3607B4D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29472"/>
            <a:ext cx="100163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185600E6-B4C8-4D34-BE31-6DD60DF5574C}"/>
              </a:ext>
            </a:extLst>
          </p:cNvPr>
          <p:cNvSpPr txBox="1">
            <a:spLocks/>
          </p:cNvSpPr>
          <p:nvPr/>
        </p:nvSpPr>
        <p:spPr>
          <a:xfrm>
            <a:off x="3765817" y="1995686"/>
            <a:ext cx="1022207" cy="276687"/>
          </a:xfrm>
          <a:prstGeom prst="rect">
            <a:avLst/>
          </a:prstGeom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5"/>
                </a:solidFill>
                <a:latin typeface="Segoe Script" panose="030B0504020000000003" pitchFamily="66" charset="0"/>
              </a:rPr>
              <a:t>dan</a:t>
            </a:r>
            <a:endParaRPr lang="ko-KR" altLang="en-US" sz="2800" b="1" dirty="0">
              <a:solidFill>
                <a:schemeClr val="accent5"/>
              </a:solidFill>
              <a:latin typeface="Segoe Script" panose="030B0504020000000003" pitchFamily="66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EC6E7E3A-EBBF-41D9-88E9-16F6E3D8CD0E}"/>
              </a:ext>
            </a:extLst>
          </p:cNvPr>
          <p:cNvSpPr txBox="1">
            <a:spLocks/>
          </p:cNvSpPr>
          <p:nvPr/>
        </p:nvSpPr>
        <p:spPr>
          <a:xfrm>
            <a:off x="3613200" y="3016782"/>
            <a:ext cx="5610145" cy="8542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chemeClr val="accent5"/>
                </a:solidFill>
                <a:latin typeface="Arial Rounded MT Bold" panose="020F0704030504030204" pitchFamily="34" charset="0"/>
              </a:rPr>
              <a:t>Teknologi</a:t>
            </a:r>
            <a:r>
              <a:rPr lang="en-US" sz="1400" dirty="0">
                <a:solidFill>
                  <a:schemeClr val="accent5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solidFill>
                  <a:schemeClr val="accent5"/>
                </a:solidFill>
                <a:latin typeface="Arial Rounded MT Bold" panose="020F0704030504030204" pitchFamily="34" charset="0"/>
              </a:rPr>
              <a:t>Informatika</a:t>
            </a:r>
            <a:endParaRPr lang="en-US" sz="1400" dirty="0">
              <a:solidFill>
                <a:schemeClr val="accent5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5"/>
                </a:solidFill>
                <a:latin typeface="Arial Rounded MT Bold" panose="020F0704030504030204" pitchFamily="34" charset="0"/>
              </a:rPr>
              <a:t>Politeknik</a:t>
            </a:r>
            <a:r>
              <a:rPr lang="en-US" sz="1400" dirty="0">
                <a:solidFill>
                  <a:schemeClr val="accent5"/>
                </a:solidFill>
                <a:latin typeface="Arial Rounded MT Bold" panose="020F0704030504030204" pitchFamily="34" charset="0"/>
              </a:rPr>
              <a:t> Negeri Malang</a:t>
            </a:r>
          </a:p>
          <a:p>
            <a:pPr marL="0" indent="0">
              <a:buNone/>
            </a:pPr>
            <a:r>
              <a:rPr lang="en-ID" sz="1400" dirty="0">
                <a:solidFill>
                  <a:schemeClr val="accent5"/>
                </a:solidFill>
                <a:latin typeface="Arial Rounded MT Bold" panose="020F070403050403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34800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9CE2ABB-A8AE-4C53-8CA1-FBAC0D76064A}"/>
              </a:ext>
            </a:extLst>
          </p:cNvPr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D2464-D31B-4F2E-A874-3A6F87DD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" y="177530"/>
            <a:ext cx="9144000" cy="776530"/>
          </a:xfrm>
        </p:spPr>
        <p:txBody>
          <a:bodyPr/>
          <a:lstStyle/>
          <a:p>
            <a:r>
              <a:rPr lang="en-US" spc="300" dirty="0">
                <a:latin typeface="Segoe UI Black" panose="020B0A02040204020203" pitchFamily="34" charset="0"/>
                <a:ea typeface="Segoe UI Black" panose="020B0A02040204020203" pitchFamily="34" charset="0"/>
              </a:rPr>
              <a:t>PRESENTASE</a:t>
            </a:r>
            <a:endParaRPr lang="en-ID" spc="3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CC46FE-C54D-4609-8EC1-8E3682CF9F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29472"/>
            <a:ext cx="100163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22FDF316-DA5A-48F3-8408-A8A6D2F87ED3}"/>
                  </a:ext>
                </a:extLst>
              </p:cNvPr>
              <p:cNvSpPr txBox="1"/>
              <p:nvPr/>
            </p:nvSpPr>
            <p:spPr>
              <a:xfrm>
                <a:off x="395536" y="1347614"/>
                <a:ext cx="83529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Presentase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dimana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penyebutnya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sama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100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FDF316-DA5A-48F3-8408-A8A6D2F87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47614"/>
                <a:ext cx="8352928" cy="338554"/>
              </a:xfrm>
              <a:prstGeom prst="rect">
                <a:avLst/>
              </a:prstGeom>
              <a:blipFill>
                <a:blip r:embed="rId3"/>
                <a:stretch>
                  <a:fillRect l="-438" t="-5357" b="-214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A7965713-F32C-4D33-B4B8-996C6A459777}"/>
                  </a:ext>
                </a:extLst>
              </p:cNvPr>
              <p:cNvSpPr txBox="1"/>
              <p:nvPr/>
            </p:nvSpPr>
            <p:spPr>
              <a:xfrm>
                <a:off x="395536" y="1796198"/>
                <a:ext cx="8352928" cy="954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</a:t>
                </a:r>
              </a:p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5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100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orang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orang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tangan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kidal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maka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orang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bertangan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kidal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ditulis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sebagai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5%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yaitu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dibaca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5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persen.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965713-F32C-4D33-B4B8-996C6A459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96198"/>
                <a:ext cx="8352928" cy="954749"/>
              </a:xfrm>
              <a:prstGeom prst="rect">
                <a:avLst/>
              </a:prstGeom>
              <a:blipFill>
                <a:blip r:embed="rId4"/>
                <a:stretch>
                  <a:fillRect l="-438" t="-192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014A8718-2C57-4088-9C94-CF7E42E9B7BC}"/>
                  </a:ext>
                </a:extLst>
              </p:cNvPr>
              <p:cNvSpPr txBox="1"/>
              <p:nvPr/>
            </p:nvSpPr>
            <p:spPr>
              <a:xfrm>
                <a:off x="395536" y="2787774"/>
                <a:ext cx="83529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Berapakah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presentase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resistor yang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rusak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dalam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batch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jika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D950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𝟏𝟐</m:t>
                    </m:r>
                  </m:oMath>
                </a14:m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dari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D950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𝟐𝟓</m:t>
                    </m:r>
                  </m:oMath>
                </a14:m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resistor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telah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rusak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4A8718-2C57-4088-9C94-CF7E42E9B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787774"/>
                <a:ext cx="8352928" cy="646331"/>
              </a:xfrm>
              <a:prstGeom prst="rect">
                <a:avLst/>
              </a:prstGeom>
              <a:blipFill>
                <a:blip r:embed="rId5"/>
                <a:stretch>
                  <a:fillRect l="-657" t="-4717" b="-141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6423C00-D0F3-49AE-BF59-F10EA4D8C13F}"/>
                  </a:ext>
                </a:extLst>
              </p:cNvPr>
              <p:cNvSpPr txBox="1"/>
              <p:nvPr/>
            </p:nvSpPr>
            <p:spPr>
              <a:xfrm>
                <a:off x="395536" y="3470932"/>
                <a:ext cx="83529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Cara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mencari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presentase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sama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mengalikan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100%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23C00-D0F3-49AE-BF59-F10EA4D8C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70932"/>
                <a:ext cx="8352928" cy="338554"/>
              </a:xfrm>
              <a:prstGeom prst="rect">
                <a:avLst/>
              </a:prstGeom>
              <a:blipFill>
                <a:blip r:embed="rId6"/>
                <a:stretch>
                  <a:fillRect l="-438" t="-5357" b="-214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54A2FE5-BD6B-471F-84E2-76C1CCD5C3C7}"/>
                  </a:ext>
                </a:extLst>
              </p:cNvPr>
              <p:cNvSpPr txBox="1"/>
              <p:nvPr/>
            </p:nvSpPr>
            <p:spPr>
              <a:xfrm>
                <a:off x="380263" y="3846313"/>
                <a:ext cx="8352928" cy="891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100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%=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50×2</m:t>
                          </m:r>
                        </m:e>
                      </m:d>
                      <m:r>
                        <a:rPr lang="en-US" altLang="ko-KR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%=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11×2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%=22%</m:t>
                      </m:r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4A2FE5-BD6B-471F-84E2-76C1CCD5C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63" y="3846313"/>
                <a:ext cx="8352928" cy="891783"/>
              </a:xfrm>
              <a:prstGeom prst="rect">
                <a:avLst/>
              </a:prstGeom>
              <a:blipFill>
                <a:blip r:embed="rId7"/>
                <a:stretch>
                  <a:fillRect l="-365" t="-205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41285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5887009-D803-4965-A28D-3C2E3A4E29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560" y="2211710"/>
            <a:ext cx="2448272" cy="1368152"/>
          </a:xfrm>
        </p:spPr>
        <p:txBody>
          <a:bodyPr/>
          <a:lstStyle/>
          <a:p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Latihan </a:t>
            </a:r>
            <a:r>
              <a:rPr lang="en-US" sz="4800" b="1" dirty="0" err="1">
                <a:solidFill>
                  <a:schemeClr val="tx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Soal</a:t>
            </a:r>
            <a:endParaRPr lang="en-ID" sz="4800" b="1" dirty="0">
              <a:solidFill>
                <a:schemeClr val="tx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D4856211-084C-431F-ACB4-C39924FC973E}"/>
                  </a:ext>
                </a:extLst>
              </p:cNvPr>
              <p:cNvSpPr txBox="1"/>
              <p:nvPr/>
            </p:nvSpPr>
            <p:spPr>
              <a:xfrm>
                <a:off x="3203847" y="555526"/>
                <a:ext cx="4608512" cy="4174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2563" indent="-182563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1.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Ubahlah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berikut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menjadi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bentuk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  paling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sederhana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2.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Hitunglah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:</a:t>
                </a:r>
              </a:p>
              <a:p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3.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Tuliskan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bentuk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rasio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  <a:p>
                <a:pPr marL="266700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B dan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C</a:t>
                </a:r>
              </a:p>
              <a:p>
                <a:pPr marL="266700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Q dan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856211-084C-431F-ACB4-C39924FC9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7" y="555526"/>
                <a:ext cx="4608512" cy="4174861"/>
              </a:xfrm>
              <a:prstGeom prst="rect">
                <a:avLst/>
              </a:prstGeom>
              <a:blipFill>
                <a:blip r:embed="rId2"/>
                <a:stretch>
                  <a:fillRect l="-794" t="-4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098A1D-A9B4-4F7E-8730-60556F17BB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29472"/>
            <a:ext cx="100163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82E07CF-0615-467A-B341-2AEED4F67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203540"/>
            <a:ext cx="4845920" cy="872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C7070EA-616B-4EAA-8FCF-EE2965DD3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019" y="1203007"/>
            <a:ext cx="3321788" cy="4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1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5887009-D803-4965-A28D-3C2E3A4E29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560" y="2211710"/>
            <a:ext cx="2448272" cy="1368152"/>
          </a:xfrm>
        </p:spPr>
        <p:txBody>
          <a:bodyPr/>
          <a:lstStyle/>
          <a:p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Latihan </a:t>
            </a:r>
            <a:r>
              <a:rPr lang="en-US" sz="4800" b="1" dirty="0" err="1">
                <a:solidFill>
                  <a:schemeClr val="tx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Soal</a:t>
            </a:r>
            <a:endParaRPr lang="en-ID" sz="4800" b="1" dirty="0">
              <a:solidFill>
                <a:schemeClr val="tx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4856211-084C-431F-ACB4-C39924FC973E}"/>
              </a:ext>
            </a:extLst>
          </p:cNvPr>
          <p:cNvSpPr txBox="1"/>
          <p:nvPr/>
        </p:nvSpPr>
        <p:spPr>
          <a:xfrm>
            <a:off x="3347864" y="1246140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Lengkapi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berikut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098A1D-A9B4-4F7E-8730-60556F17BB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29472"/>
            <a:ext cx="100163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DBCF0A3-BE8C-48F6-8C58-ED94EDC3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635646"/>
            <a:ext cx="2805126" cy="90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9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51A1163-CA0A-42B3-8252-E6CAB6C33597}"/>
              </a:ext>
            </a:extLst>
          </p:cNvPr>
          <p:cNvSpPr/>
          <p:nvPr/>
        </p:nvSpPr>
        <p:spPr>
          <a:xfrm>
            <a:off x="-1" y="0"/>
            <a:ext cx="1493261" cy="5143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199" y="2159596"/>
            <a:ext cx="755576" cy="776530"/>
          </a:xfrm>
        </p:spPr>
        <p:txBody>
          <a:bodyPr/>
          <a:lstStyle/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PECA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HAN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E8EF3407-9150-4EAF-A6C0-B0B0517A89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29472"/>
            <a:ext cx="100163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6684FD9-E83A-4855-8C4E-A00C8DA1E3AA}"/>
              </a:ext>
            </a:extLst>
          </p:cNvPr>
          <p:cNvSpPr/>
          <p:nvPr/>
        </p:nvSpPr>
        <p:spPr>
          <a:xfrm rot="1462226">
            <a:off x="5831755" y="2003557"/>
            <a:ext cx="956732" cy="249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6111176D-AA8E-4DCC-9C3F-26AF8497C06B}"/>
              </a:ext>
            </a:extLst>
          </p:cNvPr>
          <p:cNvSpPr/>
          <p:nvPr/>
        </p:nvSpPr>
        <p:spPr>
          <a:xfrm rot="9186237">
            <a:off x="4015843" y="3435943"/>
            <a:ext cx="956732" cy="249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80194293-8F54-4E36-A6AC-2C7354884FFD}"/>
              </a:ext>
            </a:extLst>
          </p:cNvPr>
          <p:cNvSpPr/>
          <p:nvPr/>
        </p:nvSpPr>
        <p:spPr>
          <a:xfrm rot="9415944">
            <a:off x="5902225" y="2711767"/>
            <a:ext cx="956732" cy="249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E299C5-7302-434D-BA1C-E225A2DC7E93}"/>
              </a:ext>
            </a:extLst>
          </p:cNvPr>
          <p:cNvSpPr/>
          <p:nvPr/>
        </p:nvSpPr>
        <p:spPr>
          <a:xfrm rot="1385674">
            <a:off x="4059257" y="1433101"/>
            <a:ext cx="956732" cy="249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7C50E1D-41E0-411A-9623-0D03F96B2054}"/>
              </a:ext>
            </a:extLst>
          </p:cNvPr>
          <p:cNvGrpSpPr/>
          <p:nvPr/>
        </p:nvGrpSpPr>
        <p:grpSpPr>
          <a:xfrm>
            <a:off x="2915816" y="915566"/>
            <a:ext cx="1349525" cy="1008112"/>
            <a:chOff x="486171" y="1079264"/>
            <a:chExt cx="1349525" cy="1008112"/>
          </a:xfrm>
        </p:grpSpPr>
        <p:sp>
          <p:nvSpPr>
            <p:cNvPr id="9" name="AutoShape 92"/>
            <p:cNvSpPr>
              <a:spLocks noChangeArrowheads="1"/>
            </p:cNvSpPr>
            <p:nvPr/>
          </p:nvSpPr>
          <p:spPr bwMode="auto">
            <a:xfrm flipH="1">
              <a:off x="486171" y="1079264"/>
              <a:ext cx="1349525" cy="100811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headEnd/>
              <a:tailEnd/>
            </a:ln>
            <a:effectLst>
              <a:outerShdw blurRad="25400" dist="1905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9552" y="1203598"/>
              <a:ext cx="12221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latin typeface="Georgia" panose="02040502050405020303" pitchFamily="18" charset="0"/>
                  <a:cs typeface="Arial" pitchFamily="34" charset="0"/>
                </a:rPr>
                <a:t>Pembagian</a:t>
              </a:r>
              <a:r>
                <a:rPr lang="en-US" altLang="ko-KR" sz="1400" b="1" dirty="0">
                  <a:latin typeface="Georgia" panose="02040502050405020303" pitchFamily="18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400" b="1" dirty="0" err="1">
                  <a:latin typeface="Georgia" panose="02040502050405020303" pitchFamily="18" charset="0"/>
                  <a:cs typeface="Arial" pitchFamily="34" charset="0"/>
                </a:rPr>
                <a:t>Bilangan</a:t>
              </a:r>
              <a:r>
                <a:rPr lang="en-US" altLang="ko-KR" sz="1400" b="1" dirty="0">
                  <a:latin typeface="Georgia" panose="02040502050405020303" pitchFamily="18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400" b="1" dirty="0" err="1">
                  <a:latin typeface="Georgia" panose="02040502050405020303" pitchFamily="18" charset="0"/>
                  <a:cs typeface="Arial" pitchFamily="34" charset="0"/>
                </a:rPr>
                <a:t>Bulat</a:t>
              </a:r>
              <a:endParaRPr lang="ko-KR" altLang="en-US" sz="1400" b="1" dirty="0">
                <a:latin typeface="Georgia" panose="02040502050405020303" pitchFamily="18" charset="0"/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78F0CC4-F739-4ED8-9C46-AE9A2A99332D}"/>
              </a:ext>
            </a:extLst>
          </p:cNvPr>
          <p:cNvGrpSpPr/>
          <p:nvPr/>
        </p:nvGrpSpPr>
        <p:grpSpPr>
          <a:xfrm>
            <a:off x="4755169" y="1308048"/>
            <a:ext cx="1349525" cy="1008111"/>
            <a:chOff x="1854322" y="1079263"/>
            <a:chExt cx="1349525" cy="1008111"/>
          </a:xfrm>
        </p:grpSpPr>
        <p:sp>
          <p:nvSpPr>
            <p:cNvPr id="8" name="AutoShape 92"/>
            <p:cNvSpPr>
              <a:spLocks noChangeArrowheads="1"/>
            </p:cNvSpPr>
            <p:nvPr/>
          </p:nvSpPr>
          <p:spPr bwMode="auto">
            <a:xfrm flipH="1">
              <a:off x="1854322" y="1079263"/>
              <a:ext cx="1349525" cy="100811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headEnd/>
              <a:tailEnd/>
            </a:ln>
            <a:effectLst>
              <a:outerShdw blurRad="25400" dist="190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34D358DE-3D4A-4E34-B661-A89FB6C795F2}"/>
                </a:ext>
              </a:extLst>
            </p:cNvPr>
            <p:cNvSpPr txBox="1"/>
            <p:nvPr/>
          </p:nvSpPr>
          <p:spPr>
            <a:xfrm>
              <a:off x="1927329" y="1244261"/>
              <a:ext cx="12035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latin typeface="Georgia" panose="02040502050405020303" pitchFamily="18" charset="0"/>
                  <a:cs typeface="Arial" pitchFamily="34" charset="0"/>
                </a:rPr>
                <a:t>Perkalian</a:t>
              </a:r>
              <a:endParaRPr lang="en-US" altLang="ko-KR" sz="1400" b="1" dirty="0">
                <a:latin typeface="Georgia" panose="02040502050405020303" pitchFamily="18" charset="0"/>
                <a:cs typeface="Arial" pitchFamily="34" charset="0"/>
              </a:endParaRPr>
            </a:p>
            <a:p>
              <a:pPr algn="ctr"/>
              <a:r>
                <a:rPr lang="en-US" altLang="ko-KR" sz="1400" b="1" dirty="0" err="1">
                  <a:latin typeface="Georgia" panose="02040502050405020303" pitchFamily="18" charset="0"/>
                  <a:cs typeface="Arial" pitchFamily="34" charset="0"/>
                </a:rPr>
                <a:t>Pecahan</a:t>
              </a:r>
              <a:r>
                <a:rPr lang="en-US" altLang="ko-KR" sz="1400" b="1" dirty="0">
                  <a:latin typeface="Georgia" panose="02040502050405020303" pitchFamily="18" charset="0"/>
                  <a:cs typeface="Arial" pitchFamily="34" charset="0"/>
                </a:rPr>
                <a:t> dan “Of”</a:t>
              </a:r>
              <a:endParaRPr lang="ko-KR" altLang="en-US" sz="1400" b="1" dirty="0">
                <a:latin typeface="Georgia" panose="02040502050405020303" pitchFamily="18" charset="0"/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373EE0CD-203C-47B0-BE9F-1D8496C21416}"/>
              </a:ext>
            </a:extLst>
          </p:cNvPr>
          <p:cNvGrpSpPr/>
          <p:nvPr/>
        </p:nvGrpSpPr>
        <p:grpSpPr>
          <a:xfrm>
            <a:off x="6534843" y="1851670"/>
            <a:ext cx="1349525" cy="1008112"/>
            <a:chOff x="486171" y="1079264"/>
            <a:chExt cx="1349525" cy="1008112"/>
          </a:xfrm>
        </p:grpSpPr>
        <p:sp>
          <p:nvSpPr>
            <p:cNvPr id="43" name="AutoShape 92">
              <a:extLst>
                <a:ext uri="{FF2B5EF4-FFF2-40B4-BE49-F238E27FC236}">
                  <a16:creationId xmlns:a16="http://schemas.microsoft.com/office/drawing/2014/main" xmlns="" id="{6086D07A-CBAA-440F-BF07-709C7A4FEC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6171" y="1079264"/>
              <a:ext cx="1349525" cy="100811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headEnd/>
              <a:tailEnd/>
            </a:ln>
            <a:effectLst>
              <a:outerShdw blurRad="25400" dist="1905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7F0D977-E0C8-4D59-8583-F925E07068A1}"/>
                </a:ext>
              </a:extLst>
            </p:cNvPr>
            <p:cNvSpPr txBox="1"/>
            <p:nvPr/>
          </p:nvSpPr>
          <p:spPr>
            <a:xfrm>
              <a:off x="519261" y="1335371"/>
              <a:ext cx="12221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latin typeface="Georgia" panose="02040502050405020303" pitchFamily="18" charset="0"/>
                  <a:cs typeface="Arial" pitchFamily="34" charset="0"/>
                </a:rPr>
                <a:t>Pecahan</a:t>
              </a:r>
              <a:r>
                <a:rPr lang="en-US" altLang="ko-KR" sz="1400" b="1" dirty="0">
                  <a:latin typeface="Georgia" panose="02040502050405020303" pitchFamily="18" charset="0"/>
                  <a:cs typeface="Arial" pitchFamily="34" charset="0"/>
                </a:rPr>
                <a:t> </a:t>
              </a:r>
              <a:r>
                <a:rPr lang="en-US" altLang="ko-KR" sz="1400" b="1" dirty="0" err="1">
                  <a:latin typeface="Georgia" panose="02040502050405020303" pitchFamily="18" charset="0"/>
                  <a:cs typeface="Arial" pitchFamily="34" charset="0"/>
                </a:rPr>
                <a:t>Senilai</a:t>
              </a:r>
              <a:endParaRPr lang="ko-KR" altLang="en-US" sz="1400" b="1" dirty="0">
                <a:latin typeface="Georgia" panose="02040502050405020303" pitchFamily="18" charset="0"/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0C307A97-496D-467D-8281-5CB036862535}"/>
              </a:ext>
            </a:extLst>
          </p:cNvPr>
          <p:cNvGrpSpPr/>
          <p:nvPr/>
        </p:nvGrpSpPr>
        <p:grpSpPr>
          <a:xfrm>
            <a:off x="4756166" y="2715766"/>
            <a:ext cx="1349525" cy="1008111"/>
            <a:chOff x="1854322" y="1079263"/>
            <a:chExt cx="1349525" cy="1008111"/>
          </a:xfrm>
        </p:grpSpPr>
        <p:sp>
          <p:nvSpPr>
            <p:cNvPr id="49" name="AutoShape 92">
              <a:extLst>
                <a:ext uri="{FF2B5EF4-FFF2-40B4-BE49-F238E27FC236}">
                  <a16:creationId xmlns:a16="http://schemas.microsoft.com/office/drawing/2014/main" xmlns="" id="{35133F54-0B90-4804-85F8-BCFB3090AA5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54322" y="1079263"/>
              <a:ext cx="1349525" cy="100811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headEnd/>
              <a:tailEnd/>
            </a:ln>
            <a:effectLst>
              <a:outerShdw blurRad="25400" dist="190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F52773A8-8F20-482F-9DAD-7E2D8AB92E8D}"/>
                </a:ext>
              </a:extLst>
            </p:cNvPr>
            <p:cNvSpPr txBox="1"/>
            <p:nvPr/>
          </p:nvSpPr>
          <p:spPr>
            <a:xfrm>
              <a:off x="1912353" y="1328450"/>
              <a:ext cx="1276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latin typeface="Georgia" panose="02040502050405020303" pitchFamily="18" charset="0"/>
                  <a:cs typeface="Arial" pitchFamily="34" charset="0"/>
                </a:rPr>
                <a:t>Pembagian</a:t>
              </a:r>
              <a:endParaRPr lang="en-US" altLang="ko-KR" sz="1400" b="1" dirty="0">
                <a:latin typeface="Georgia" panose="02040502050405020303" pitchFamily="18" charset="0"/>
                <a:cs typeface="Arial" pitchFamily="34" charset="0"/>
              </a:endParaRPr>
            </a:p>
            <a:p>
              <a:pPr algn="ctr"/>
              <a:r>
                <a:rPr lang="en-US" altLang="ko-KR" sz="1400" b="1" dirty="0" err="1">
                  <a:latin typeface="Georgia" panose="02040502050405020303" pitchFamily="18" charset="0"/>
                  <a:cs typeface="Arial" pitchFamily="34" charset="0"/>
                </a:rPr>
                <a:t>Pecahan</a:t>
              </a:r>
              <a:endParaRPr lang="ko-KR" altLang="en-US" sz="1400" b="1" dirty="0">
                <a:latin typeface="Georgia" panose="02040502050405020303" pitchFamily="18" charset="0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D6DE8D36-2A83-4E84-892C-04D62B7F69D3}"/>
              </a:ext>
            </a:extLst>
          </p:cNvPr>
          <p:cNvGrpSpPr/>
          <p:nvPr/>
        </p:nvGrpSpPr>
        <p:grpSpPr>
          <a:xfrm>
            <a:off x="2411760" y="3291830"/>
            <a:ext cx="1820491" cy="1008112"/>
            <a:chOff x="486171" y="1079264"/>
            <a:chExt cx="1349525" cy="1008112"/>
          </a:xfrm>
        </p:grpSpPr>
        <p:sp>
          <p:nvSpPr>
            <p:cNvPr id="52" name="AutoShape 92">
              <a:extLst>
                <a:ext uri="{FF2B5EF4-FFF2-40B4-BE49-F238E27FC236}">
                  <a16:creationId xmlns:a16="http://schemas.microsoft.com/office/drawing/2014/main" xmlns="" id="{60AFEB52-C82B-4DAA-8459-634B6D43311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6171" y="1079264"/>
              <a:ext cx="1349525" cy="100811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headEnd/>
              <a:tailEnd/>
            </a:ln>
            <a:effectLst>
              <a:outerShdw blurRad="25400" dist="1905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25F99E8A-8EC2-4A3F-8EBB-211F792193DC}"/>
                </a:ext>
              </a:extLst>
            </p:cNvPr>
            <p:cNvSpPr txBox="1"/>
            <p:nvPr/>
          </p:nvSpPr>
          <p:spPr>
            <a:xfrm>
              <a:off x="566736" y="1203598"/>
              <a:ext cx="12221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latin typeface="Georgia" panose="02040502050405020303" pitchFamily="18" charset="0"/>
                  <a:cs typeface="Arial" pitchFamily="34" charset="0"/>
                </a:rPr>
                <a:t>Penjumlahan</a:t>
              </a:r>
              <a:r>
                <a:rPr lang="en-US" altLang="ko-KR" sz="1400" b="1" dirty="0">
                  <a:latin typeface="Georgia" panose="02040502050405020303" pitchFamily="18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400" b="1" dirty="0">
                  <a:latin typeface="Georgia" panose="02040502050405020303" pitchFamily="18" charset="0"/>
                  <a:cs typeface="Arial" pitchFamily="34" charset="0"/>
                </a:rPr>
                <a:t>&amp; </a:t>
              </a:r>
              <a:r>
                <a:rPr lang="en-US" altLang="ko-KR" sz="1400" b="1" dirty="0" err="1">
                  <a:latin typeface="Georgia" panose="02040502050405020303" pitchFamily="18" charset="0"/>
                  <a:cs typeface="Arial" pitchFamily="34" charset="0"/>
                </a:rPr>
                <a:t>Pengurangan</a:t>
              </a:r>
              <a:r>
                <a:rPr lang="en-US" altLang="ko-KR" sz="1400" b="1" dirty="0">
                  <a:latin typeface="Georgia" panose="02040502050405020303" pitchFamily="18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400" b="1" dirty="0" err="1">
                  <a:latin typeface="Georgia" panose="02040502050405020303" pitchFamily="18" charset="0"/>
                  <a:cs typeface="Arial" pitchFamily="34" charset="0"/>
                </a:rPr>
                <a:t>Pecahan</a:t>
              </a:r>
              <a:endParaRPr lang="ko-KR" altLang="en-US" sz="1400" b="1" dirty="0">
                <a:latin typeface="Georgia" panose="0204050205040502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638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5" grpId="0" animBg="1"/>
      <p:bldP spid="5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xmlns="" id="{3EF0D236-2FD3-4CCF-AE6E-97342B28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7624" y="218183"/>
            <a:ext cx="9144000" cy="776530"/>
          </a:xfrm>
        </p:spPr>
        <p:txBody>
          <a:bodyPr/>
          <a:lstStyle/>
          <a:p>
            <a:r>
              <a:rPr lang="en-US" altLang="ko-K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Pembagian</a:t>
            </a:r>
            <a:r>
              <a:rPr lang="en-US" altLang="ko-KR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Bilangan</a:t>
            </a:r>
            <a:r>
              <a:rPr lang="en-US" altLang="ko-KR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altLang="ko-K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Bulat</a:t>
            </a:r>
            <a:endParaRPr lang="ko-KR" altLang="en-US" dirty="0">
              <a:latin typeface="Segoe UI Black" panose="020B0A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5536" y="987574"/>
                <a:ext cx="7704856" cy="1426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bilangan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diwakili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oleh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satu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bilangan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bulat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(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pembilang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)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dibagi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bilangan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bulat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lain (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penyebut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).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pembilang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penyebut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5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  <a:p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Karena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ditulis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sebagai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perbandingan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disebut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bilangan</a:t>
                </a:r>
                <a:r>
                  <a:rPr lang="en-US" altLang="ko-KR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rasional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87574"/>
                <a:ext cx="7704856" cy="1426929"/>
              </a:xfrm>
              <a:prstGeom prst="rect">
                <a:avLst/>
              </a:prstGeom>
              <a:blipFill>
                <a:blip r:embed="rId2"/>
                <a:stretch>
                  <a:fillRect l="-475" t="-1282" r="-79" b="-47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xmlns="" id="{0EE65CAB-AA3B-4DAE-9C8D-921E73AD31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495549"/>
                  </p:ext>
                </p:extLst>
              </p:nvPr>
            </p:nvGraphicFramePr>
            <p:xfrm>
              <a:off x="1115615" y="2736422"/>
              <a:ext cx="6984777" cy="1923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825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32825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32825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5385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en-US" altLang="ko-KR" sz="1400" b="1" dirty="0" err="1">
                              <a:solidFill>
                                <a:schemeClr val="bg1"/>
                              </a:solidFill>
                              <a:latin typeface="+mn-lt"/>
                              <a:cs typeface="Arial" pitchFamily="34" charset="0"/>
                            </a:rPr>
                            <a:t>Pecahan</a:t>
                          </a:r>
                          <a:r>
                            <a:rPr lang="en-US" altLang="ko-KR" sz="1400" b="1" dirty="0">
                              <a:solidFill>
                                <a:schemeClr val="bg1"/>
                              </a:solidFill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400" b="1" dirty="0" err="1">
                              <a:solidFill>
                                <a:schemeClr val="bg1"/>
                              </a:solidFill>
                              <a:latin typeface="+mn-lt"/>
                              <a:cs typeface="Arial" pitchFamily="34" charset="0"/>
                            </a:rPr>
                            <a:t>Biasa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  <a:latin typeface="+mn-lt"/>
                            <a:cs typeface="Arial" pitchFamily="34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chemeClr val="bg1"/>
                              </a:solidFill>
                              <a:latin typeface="+mn-lt"/>
                              <a:cs typeface="Arial" pitchFamily="34" charset="0"/>
                            </a:rPr>
                            <a:t>Improper Fraction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  <a:latin typeface="+mn-lt"/>
                            <a:cs typeface="Arial" pitchFamily="34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en-US" altLang="ko-KR" sz="1400" b="1" dirty="0" err="1">
                              <a:solidFill>
                                <a:schemeClr val="bg1"/>
                              </a:solidFill>
                              <a:latin typeface="+mn-lt"/>
                              <a:cs typeface="Arial" pitchFamily="34" charset="0"/>
                            </a:rPr>
                            <a:t>Pecahan</a:t>
                          </a:r>
                          <a:r>
                            <a:rPr lang="en-US" altLang="ko-KR" sz="1400" b="1" dirty="0">
                              <a:solidFill>
                                <a:schemeClr val="bg1"/>
                              </a:solidFill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400" b="1" dirty="0" err="1">
                              <a:solidFill>
                                <a:schemeClr val="bg1"/>
                              </a:solidFill>
                              <a:latin typeface="+mn-lt"/>
                              <a:cs typeface="Arial" pitchFamily="34" charset="0"/>
                            </a:rPr>
                            <a:t>Campuran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  <a:latin typeface="+mn-lt"/>
                            <a:cs typeface="Arial" pitchFamily="34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69248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Pembilang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lebih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kecil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daripada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penyebut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cs typeface="Arial" pitchFamily="34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Pembilang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lebih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besar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daripada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penyebut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cs typeface="Arial" pitchFamily="34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Berbentuk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bilangan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bulat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 dan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pecahan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cs typeface="Arial" pitchFamily="34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69248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Contoh 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7</m:t>
                                  </m:r>
                                </m:den>
                              </m:f>
                            </m:oMath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cs typeface="Arial" pitchFamily="34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Contoh 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5</m:t>
                                  </m:r>
                                </m:den>
                              </m:f>
                            </m:oMath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cs typeface="Arial" pitchFamily="34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Contoh 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6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cs typeface="Arial" pitchFamily="34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0EE65CAB-AA3B-4DAE-9C8D-921E73AD31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495549"/>
                  </p:ext>
                </p:extLst>
              </p:nvPr>
            </p:nvGraphicFramePr>
            <p:xfrm>
              <a:off x="1115615" y="2736422"/>
              <a:ext cx="6984777" cy="1923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82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282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282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85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en-US" altLang="ko-KR" sz="1400" b="1" dirty="0" err="1">
                              <a:solidFill>
                                <a:schemeClr val="bg1"/>
                              </a:solidFill>
                              <a:latin typeface="+mn-lt"/>
                              <a:cs typeface="Arial" pitchFamily="34" charset="0"/>
                            </a:rPr>
                            <a:t>Pecahan</a:t>
                          </a:r>
                          <a:r>
                            <a:rPr lang="en-US" altLang="ko-KR" sz="1400" b="1" dirty="0">
                              <a:solidFill>
                                <a:schemeClr val="bg1"/>
                              </a:solidFill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400" b="1" dirty="0" err="1">
                              <a:solidFill>
                                <a:schemeClr val="bg1"/>
                              </a:solidFill>
                              <a:latin typeface="+mn-lt"/>
                              <a:cs typeface="Arial" pitchFamily="34" charset="0"/>
                            </a:rPr>
                            <a:t>Biasa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  <a:latin typeface="+mn-lt"/>
                            <a:cs typeface="Arial" pitchFamily="34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chemeClr val="bg1"/>
                              </a:solidFill>
                              <a:latin typeface="+mn-lt"/>
                              <a:cs typeface="Arial" pitchFamily="34" charset="0"/>
                            </a:rPr>
                            <a:t>Improper Fraction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  <a:latin typeface="+mn-lt"/>
                            <a:cs typeface="Arial" pitchFamily="34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en-US" altLang="ko-KR" sz="1400" b="1" dirty="0" err="1">
                              <a:solidFill>
                                <a:schemeClr val="bg1"/>
                              </a:solidFill>
                              <a:latin typeface="+mn-lt"/>
                              <a:cs typeface="Arial" pitchFamily="34" charset="0"/>
                            </a:rPr>
                            <a:t>Pecahan</a:t>
                          </a:r>
                          <a:r>
                            <a:rPr lang="en-US" altLang="ko-KR" sz="1400" b="1" dirty="0">
                              <a:solidFill>
                                <a:schemeClr val="bg1"/>
                              </a:solidFill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400" b="1" dirty="0" err="1">
                              <a:solidFill>
                                <a:schemeClr val="bg1"/>
                              </a:solidFill>
                              <a:latin typeface="+mn-lt"/>
                              <a:cs typeface="Arial" pitchFamily="34" charset="0"/>
                            </a:rPr>
                            <a:t>Campuran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  <a:latin typeface="+mn-lt"/>
                            <a:cs typeface="Arial" pitchFamily="34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248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Pembilang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lebih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kecil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daripada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cs typeface="Arial" pitchFamily="34" charset="0"/>
                            </a:rPr>
                            <a:t>penyebut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cs typeface="Arial" pitchFamily="34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Pembilang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lebih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besar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daripada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penyebut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cs typeface="Arial" pitchFamily="34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Berbentuk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bilangan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bulat</a:t>
                          </a:r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 dan </a:t>
                          </a:r>
                          <a:r>
                            <a:rPr lang="en-US" altLang="ko-KR" sz="12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cs typeface="Arial" pitchFamily="34" charset="0"/>
                            </a:rPr>
                            <a:t>pecahan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cs typeface="Arial" pitchFamily="34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924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32" t="-183333" r="-203403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832" t="-183333" r="-103403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832" t="-183333" r="-3403" b="-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B315E070-D7AE-4C29-B76B-0BCB06729E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4317"/>
            <a:ext cx="100163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4162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18B0840-CD09-466B-8796-7EF02D9188D9}"/>
              </a:ext>
            </a:extLst>
          </p:cNvPr>
          <p:cNvSpPr/>
          <p:nvPr/>
        </p:nvSpPr>
        <p:spPr>
          <a:xfrm>
            <a:off x="4572000" y="-20538"/>
            <a:ext cx="4572000" cy="5210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52335-394C-44CD-9E80-6BDD2AFC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044"/>
            <a:ext cx="4572000" cy="776530"/>
          </a:xfrm>
        </p:spPr>
        <p:txBody>
          <a:bodyPr/>
          <a:lstStyle/>
          <a:p>
            <a:r>
              <a:rPr lang="en-US" sz="3200" dirty="0" err="1">
                <a:solidFill>
                  <a:srgbClr val="FD950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Perkalian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Pecahan</a:t>
            </a:r>
            <a:endParaRPr lang="en-ID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C885205-B33C-49AA-AA61-EB9421C133C8}"/>
              </a:ext>
            </a:extLst>
          </p:cNvPr>
          <p:cNvSpPr txBox="1">
            <a:spLocks/>
          </p:cNvSpPr>
          <p:nvPr/>
        </p:nvSpPr>
        <p:spPr>
          <a:xfrm>
            <a:off x="4572000" y="184317"/>
            <a:ext cx="4143304" cy="77653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“Of”</a:t>
            </a:r>
            <a:endParaRPr lang="en-ID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E1FDDA-AA45-450E-90EF-39768DA14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4317"/>
            <a:ext cx="100163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F85B1CE-C5E5-4B6F-A1CF-95C8AEBA8FAB}"/>
              </a:ext>
            </a:extLst>
          </p:cNvPr>
          <p:cNvSpPr txBox="1"/>
          <p:nvPr/>
        </p:nvSpPr>
        <p:spPr>
          <a:xfrm>
            <a:off x="395536" y="987574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dikalikan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mengalikan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masing-masing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pembilang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EEF6027-4427-480E-8B62-05EF9FFFEF66}"/>
                  </a:ext>
                </a:extLst>
              </p:cNvPr>
              <p:cNvSpPr txBox="1"/>
              <p:nvPr/>
            </p:nvSpPr>
            <p:spPr>
              <a:xfrm>
                <a:off x="377788" y="1818571"/>
                <a:ext cx="3816424" cy="820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7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2×5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3×7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21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EF6027-4427-480E-8B62-05EF9FFFE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88" y="1818571"/>
                <a:ext cx="3816424" cy="820802"/>
              </a:xfrm>
              <a:prstGeom prst="rect">
                <a:avLst/>
              </a:prstGeom>
              <a:blipFill>
                <a:blip r:embed="rId3"/>
                <a:stretch>
                  <a:fillRect l="-958" t="-22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04B1A85-1A82-4899-8A56-6EEB2D37CEAF}"/>
                  </a:ext>
                </a:extLst>
              </p:cNvPr>
              <p:cNvSpPr txBox="1"/>
              <p:nvPr/>
            </p:nvSpPr>
            <p:spPr>
              <a:xfrm>
                <a:off x="395536" y="3059969"/>
                <a:ext cx="3816424" cy="1209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 err="1">
                    <a:solidFill>
                      <a:schemeClr val="accent1">
                        <a:lumMod val="75000"/>
                      </a:schemeClr>
                    </a:solidFill>
                    <a:latin typeface="Georgia" panose="02040502050405020303" pitchFamily="18" charset="0"/>
                    <a:cs typeface="Arial" pitchFamily="34" charset="0"/>
                  </a:rPr>
                  <a:t>Berapakah</a:t>
                </a:r>
                <a:r>
                  <a:rPr lang="en-US" altLang="ko-KR" b="1" dirty="0">
                    <a:solidFill>
                      <a:schemeClr val="accent1">
                        <a:lumMod val="75000"/>
                      </a:schemeClr>
                    </a:solidFill>
                    <a:latin typeface="Georgia" panose="02040502050405020303" pitchFamily="18" charset="0"/>
                    <a:cs typeface="Arial" pitchFamily="34" charset="0"/>
                  </a:rPr>
                  <a:t> ??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9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7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=…</m:t>
                      </m:r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B1A85-1A82-4899-8A56-6EEB2D37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59969"/>
                <a:ext cx="3816424" cy="1209305"/>
              </a:xfrm>
              <a:prstGeom prst="rect">
                <a:avLst/>
              </a:prstGeom>
              <a:blipFill>
                <a:blip r:embed="rId4"/>
                <a:stretch>
                  <a:fillRect l="-14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8BE3E5E-1113-4466-9DC9-F8DE8A8A75E0}"/>
              </a:ext>
            </a:extLst>
          </p:cNvPr>
          <p:cNvSpPr txBox="1"/>
          <p:nvPr/>
        </p:nvSpPr>
        <p:spPr>
          <a:xfrm>
            <a:off x="4898880" y="987574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Kata “of”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arti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mengalikan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ketika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berada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diantara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E3D62A13-68A5-4DAD-BC85-E7B523DA0BC0}"/>
                  </a:ext>
                </a:extLst>
              </p:cNvPr>
              <p:cNvSpPr txBox="1"/>
              <p:nvPr/>
            </p:nvSpPr>
            <p:spPr>
              <a:xfrm>
                <a:off x="4898880" y="1815529"/>
                <a:ext cx="3816424" cy="1314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</a:t>
                </a:r>
              </a:p>
              <a:p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Setengah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setengah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kue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seperempat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kue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Artinya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𝑜𝑓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1×1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2×2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D62A13-68A5-4DAD-BC85-E7B523DA0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0" y="1815529"/>
                <a:ext cx="3816424" cy="1314847"/>
              </a:xfrm>
              <a:prstGeom prst="rect">
                <a:avLst/>
              </a:prstGeom>
              <a:blipFill>
                <a:blip r:embed="rId5"/>
                <a:stretch>
                  <a:fillRect l="-958" t="-13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498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57FEC-2810-410A-9C0A-F237B947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052"/>
            <a:ext cx="9144000" cy="776530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Pecahan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Senilai</a:t>
            </a:r>
            <a:endParaRPr lang="en-ID" sz="32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23F09F5-75D9-48E6-A0E9-5330DC909FD4}"/>
              </a:ext>
            </a:extLst>
          </p:cNvPr>
          <p:cNvSpPr/>
          <p:nvPr/>
        </p:nvSpPr>
        <p:spPr>
          <a:xfrm>
            <a:off x="0" y="1090297"/>
            <a:ext cx="9144000" cy="35696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8900EA-82D6-4F7B-AD8E-914BC42F41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4317"/>
            <a:ext cx="100163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F41D79DD-4336-4E44-A8D5-0CFED731F2F0}"/>
                  </a:ext>
                </a:extLst>
              </p:cNvPr>
              <p:cNvSpPr txBox="1"/>
              <p:nvPr/>
            </p:nvSpPr>
            <p:spPr>
              <a:xfrm>
                <a:off x="395536" y="1131590"/>
                <a:ext cx="83529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Mengalikan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suatu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memiliki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angka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pembilang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angka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penyebut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sama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ekuivalen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mengalikan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tersebut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1D79DD-4336-4E44-A8D5-0CFED731F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31590"/>
                <a:ext cx="8352928" cy="584775"/>
              </a:xfrm>
              <a:prstGeom prst="rect">
                <a:avLst/>
              </a:prstGeom>
              <a:blipFill>
                <a:blip r:embed="rId3"/>
                <a:stretch>
                  <a:fillRect l="-438" t="-3125" b="-125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814C95C-1D28-4EC3-9603-D18E41DC1327}"/>
                  </a:ext>
                </a:extLst>
              </p:cNvPr>
              <p:cNvSpPr txBox="1"/>
              <p:nvPr/>
            </p:nvSpPr>
            <p:spPr>
              <a:xfrm>
                <a:off x="395536" y="1707654"/>
                <a:ext cx="8352928" cy="151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×3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×3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1=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Sehingga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×3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×3</m:t>
                        </m:r>
                      </m:den>
                    </m:f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12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senilai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14C95C-1D28-4EC3-9603-D18E41DC1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07654"/>
                <a:ext cx="8352928" cy="1513428"/>
              </a:xfrm>
              <a:prstGeom prst="rect">
                <a:avLst/>
              </a:prstGeom>
              <a:blipFill>
                <a:blip r:embed="rId4"/>
                <a:stretch>
                  <a:fillRect l="-438" t="-1210" b="-8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289055-C13E-4E22-AAB9-B7595168E7F1}"/>
              </a:ext>
            </a:extLst>
          </p:cNvPr>
          <p:cNvSpPr txBox="1"/>
          <p:nvPr/>
        </p:nvSpPr>
        <p:spPr>
          <a:xfrm>
            <a:off x="395536" y="3219822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kedua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diperoleh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mengalikan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pembilang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pertama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sama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1D98BD1-1E4D-4735-A980-CC0A72037A92}"/>
                  </a:ext>
                </a:extLst>
              </p:cNvPr>
              <p:cNvSpPr txBox="1"/>
              <p:nvPr/>
            </p:nvSpPr>
            <p:spPr>
              <a:xfrm>
                <a:off x="395536" y="3835312"/>
                <a:ext cx="8352928" cy="708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28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dapat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diperoleh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mengalikan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7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4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98BD1-1E4D-4735-A980-CC0A72037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835312"/>
                <a:ext cx="8352928" cy="708527"/>
              </a:xfrm>
              <a:prstGeom prst="rect">
                <a:avLst/>
              </a:prstGeom>
              <a:blipFill>
                <a:blip r:embed="rId5"/>
                <a:stretch>
                  <a:fillRect l="-438" t="-25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57FEC-2810-410A-9C0A-F237B947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052"/>
            <a:ext cx="9144000" cy="776530"/>
          </a:xfrm>
        </p:spPr>
        <p:txBody>
          <a:bodyPr/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Pecahan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Senilai</a:t>
            </a:r>
            <a:endParaRPr lang="en-ID" sz="32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23F09F5-75D9-48E6-A0E9-5330DC909FD4}"/>
              </a:ext>
            </a:extLst>
          </p:cNvPr>
          <p:cNvSpPr/>
          <p:nvPr/>
        </p:nvSpPr>
        <p:spPr>
          <a:xfrm>
            <a:off x="0" y="1090297"/>
            <a:ext cx="9144000" cy="26566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8900EA-82D6-4F7B-AD8E-914BC42F41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4317"/>
            <a:ext cx="100163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41D79DD-4336-4E44-A8D5-0CFED731F2F0}"/>
              </a:ext>
            </a:extLst>
          </p:cNvPr>
          <p:cNvSpPr txBox="1"/>
          <p:nvPr/>
        </p:nvSpPr>
        <p:spPr>
          <a:xfrm>
            <a:off x="395536" y="113159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Proses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senilai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dibalik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pembilang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terkecil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meniadakan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faktor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persekutuan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814C95C-1D28-4EC3-9603-D18E41DC1327}"/>
                  </a:ext>
                </a:extLst>
              </p:cNvPr>
              <p:cNvSpPr txBox="1"/>
              <p:nvPr/>
            </p:nvSpPr>
            <p:spPr>
              <a:xfrm>
                <a:off x="395536" y="1707654"/>
                <a:ext cx="8352928" cy="1894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16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96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dapat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disederhanakan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menjadi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bentuk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paling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sederhana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16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96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×4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24×4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×4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24×4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24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6</m:t>
                          </m:r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×4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6</m:t>
                          </m:r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×4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bentuk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paling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sederhana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16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96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14C95C-1D28-4EC3-9603-D18E41DC1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07654"/>
                <a:ext cx="8352928" cy="1894942"/>
              </a:xfrm>
              <a:prstGeom prst="rect">
                <a:avLst/>
              </a:prstGeom>
              <a:blipFill>
                <a:blip r:embed="rId3"/>
                <a:stretch>
                  <a:fillRect l="-438" t="-9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289055-C13E-4E22-AAB9-B7595168E7F1}"/>
              </a:ext>
            </a:extLst>
          </p:cNvPr>
          <p:cNvSpPr txBox="1"/>
          <p:nvPr/>
        </p:nvSpPr>
        <p:spPr>
          <a:xfrm>
            <a:off x="599525" y="396333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D9502"/>
                </a:solidFill>
                <a:latin typeface="Georgia" panose="02040502050405020303" pitchFamily="18" charset="0"/>
                <a:cs typeface="Arial" pitchFamily="34" charset="0"/>
              </a:rPr>
              <a:t>Berapakah</a:t>
            </a:r>
            <a:r>
              <a:rPr lang="en-US" altLang="ko-KR" b="1" dirty="0">
                <a:solidFill>
                  <a:srgbClr val="FD9502"/>
                </a:solidFill>
                <a:latin typeface="Georgia" panose="02040502050405020303" pitchFamily="18" charset="0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D9502"/>
                </a:solidFill>
                <a:latin typeface="Georgia" panose="02040502050405020303" pitchFamily="18" charset="0"/>
                <a:cs typeface="Arial" pitchFamily="34" charset="0"/>
              </a:rPr>
              <a:t>bentuk</a:t>
            </a:r>
            <a:r>
              <a:rPr lang="en-US" altLang="ko-KR" b="1" dirty="0">
                <a:solidFill>
                  <a:srgbClr val="FD9502"/>
                </a:solidFill>
                <a:latin typeface="Georgia" panose="02040502050405020303" pitchFamily="18" charset="0"/>
                <a:cs typeface="Arial" pitchFamily="34" charset="0"/>
              </a:rPr>
              <a:t> paling </a:t>
            </a:r>
            <a:r>
              <a:rPr lang="en-US" altLang="ko-KR" b="1" dirty="0" err="1">
                <a:solidFill>
                  <a:srgbClr val="FD9502"/>
                </a:solidFill>
                <a:latin typeface="Georgia" panose="02040502050405020303" pitchFamily="18" charset="0"/>
                <a:cs typeface="Arial" pitchFamily="34" charset="0"/>
              </a:rPr>
              <a:t>sederhana</a:t>
            </a:r>
            <a:r>
              <a:rPr lang="en-US" altLang="ko-KR" b="1" dirty="0">
                <a:solidFill>
                  <a:srgbClr val="FD9502"/>
                </a:solidFill>
                <a:latin typeface="Georgia" panose="02040502050405020303" pitchFamily="18" charset="0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D9502"/>
                </a:solidFill>
                <a:latin typeface="Georgia" panose="02040502050405020303" pitchFamily="18" charset="0"/>
                <a:cs typeface="Arial" pitchFamily="34" charset="0"/>
              </a:rPr>
              <a:t>dari</a:t>
            </a:r>
            <a:r>
              <a:rPr lang="en-US" altLang="ko-KR" b="1" dirty="0">
                <a:solidFill>
                  <a:srgbClr val="FD9502"/>
                </a:solidFill>
                <a:latin typeface="Georgia" panose="02040502050405020303" pitchFamily="18" charset="0"/>
                <a:cs typeface="Arial" pitchFamily="34" charset="0"/>
              </a:rPr>
              <a:t>        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1D98BD1-1E4D-4735-A980-CC0A72037A92}"/>
                  </a:ext>
                </a:extLst>
              </p:cNvPr>
              <p:cNvSpPr txBox="1"/>
              <p:nvPr/>
            </p:nvSpPr>
            <p:spPr>
              <a:xfrm>
                <a:off x="5364088" y="3867894"/>
                <a:ext cx="792088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𝟖𝟒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𝟏𝟎𝟖</m:t>
                          </m:r>
                        </m:den>
                      </m:f>
                    </m:oMath>
                  </m:oMathPara>
                </a14:m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98BD1-1E4D-4735-A980-CC0A72037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867894"/>
                <a:ext cx="792088" cy="554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1EE613-5D30-49A3-9A22-9B1ED4A218A7}"/>
              </a:ext>
            </a:extLst>
          </p:cNvPr>
          <p:cNvSpPr txBox="1"/>
          <p:nvPr/>
        </p:nvSpPr>
        <p:spPr>
          <a:xfrm rot="19845189">
            <a:off x="4142310" y="245321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D3395E-48CF-4B86-ABA7-F4CC88965420}"/>
              </a:ext>
            </a:extLst>
          </p:cNvPr>
          <p:cNvSpPr txBox="1"/>
          <p:nvPr/>
        </p:nvSpPr>
        <p:spPr>
          <a:xfrm rot="19845189">
            <a:off x="5942510" y="244978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7A02481-3F1D-4007-9129-589830F78598}"/>
              </a:ext>
            </a:extLst>
          </p:cNvPr>
          <p:cNvSpPr txBox="1"/>
          <p:nvPr/>
        </p:nvSpPr>
        <p:spPr>
          <a:xfrm rot="19845189">
            <a:off x="4176840" y="274124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0AF785A-6996-4BEB-8DC9-726D3EB68928}"/>
              </a:ext>
            </a:extLst>
          </p:cNvPr>
          <p:cNvSpPr txBox="1"/>
          <p:nvPr/>
        </p:nvSpPr>
        <p:spPr>
          <a:xfrm rot="19845189">
            <a:off x="6121056" y="274124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725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AF75F33-68E5-4CF2-B8C7-4A0BA19F156D}"/>
              </a:ext>
            </a:extLst>
          </p:cNvPr>
          <p:cNvSpPr/>
          <p:nvPr/>
        </p:nvSpPr>
        <p:spPr>
          <a:xfrm>
            <a:off x="1547664" y="3201732"/>
            <a:ext cx="7596336" cy="666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8CEE281-F5D7-4CBA-A445-1D7B4E0B91FD}"/>
              </a:ext>
            </a:extLst>
          </p:cNvPr>
          <p:cNvSpPr/>
          <p:nvPr/>
        </p:nvSpPr>
        <p:spPr>
          <a:xfrm>
            <a:off x="1547664" y="0"/>
            <a:ext cx="7596336" cy="915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5F08DB9-5F38-41CC-B39C-49CC38F3B9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4317"/>
            <a:ext cx="100163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84DC473F-C36D-48B9-B85A-D86A2436C22D}"/>
              </a:ext>
            </a:extLst>
          </p:cNvPr>
          <p:cNvSpPr txBox="1">
            <a:spLocks/>
          </p:cNvSpPr>
          <p:nvPr/>
        </p:nvSpPr>
        <p:spPr>
          <a:xfrm>
            <a:off x="-1908720" y="259181"/>
            <a:ext cx="9144000" cy="7765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FD950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Pembagian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Pecahan</a:t>
            </a:r>
            <a:endParaRPr lang="en-ID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7F66AB-7754-494B-928D-AC5E779F0BBD}"/>
              </a:ext>
            </a:extLst>
          </p:cNvPr>
          <p:cNvSpPr txBox="1"/>
          <p:nvPr/>
        </p:nvSpPr>
        <p:spPr>
          <a:xfrm>
            <a:off x="1691680" y="1155855"/>
            <a:ext cx="7128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memperoleh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dibagi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merubah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pembilang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pembilang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pembagi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dikalikan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dibagi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C7E6AEA-401C-4358-A2E8-6FAF409F3D75}"/>
                  </a:ext>
                </a:extLst>
              </p:cNvPr>
              <p:cNvSpPr txBox="1"/>
              <p:nvPr/>
            </p:nvSpPr>
            <p:spPr>
              <a:xfrm>
                <a:off x="1691680" y="2308922"/>
                <a:ext cx="7128792" cy="820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7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14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7E6AEA-401C-4358-A2E8-6FAF409F3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308922"/>
                <a:ext cx="7128792" cy="820802"/>
              </a:xfrm>
              <a:prstGeom prst="rect">
                <a:avLst/>
              </a:prstGeom>
              <a:blipFill>
                <a:blip r:embed="rId4"/>
                <a:stretch>
                  <a:fillRect l="-513" t="-22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3C3E06E-3AE0-4B69-A255-AA09E6314BB5}"/>
              </a:ext>
            </a:extLst>
          </p:cNvPr>
          <p:cNvSpPr txBox="1"/>
          <p:nvPr/>
        </p:nvSpPr>
        <p:spPr>
          <a:xfrm>
            <a:off x="1691680" y="335454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D9502"/>
                </a:solidFill>
                <a:latin typeface="Georgia" panose="02040502050405020303" pitchFamily="18" charset="0"/>
                <a:cs typeface="Arial" pitchFamily="34" charset="0"/>
              </a:rPr>
              <a:t>Berapakah</a:t>
            </a:r>
            <a:r>
              <a:rPr lang="en-US" altLang="ko-KR" b="1" dirty="0">
                <a:solidFill>
                  <a:srgbClr val="FD9502"/>
                </a:solidFill>
                <a:latin typeface="Georgia" panose="02040502050405020303" pitchFamily="18" charset="0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D9502"/>
                </a:solidFill>
                <a:latin typeface="Georgia" panose="02040502050405020303" pitchFamily="18" charset="0"/>
                <a:cs typeface="Arial" pitchFamily="34" charset="0"/>
              </a:rPr>
              <a:t>hasil</a:t>
            </a:r>
            <a:r>
              <a:rPr lang="en-US" altLang="ko-KR" b="1" dirty="0">
                <a:solidFill>
                  <a:srgbClr val="FD9502"/>
                </a:solidFill>
                <a:latin typeface="Georgia" panose="02040502050405020303" pitchFamily="18" charset="0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D9502"/>
                </a:solidFill>
                <a:latin typeface="Georgia" panose="02040502050405020303" pitchFamily="18" charset="0"/>
                <a:cs typeface="Arial" pitchFamily="34" charset="0"/>
              </a:rPr>
              <a:t>dari</a:t>
            </a:r>
            <a:r>
              <a:rPr lang="en-US" altLang="ko-KR" b="1" dirty="0">
                <a:solidFill>
                  <a:srgbClr val="FD9502"/>
                </a:solidFill>
                <a:latin typeface="Georgia" panose="02040502050405020303" pitchFamily="18" charset="0"/>
                <a:cs typeface="Arial" pitchFamily="34" charset="0"/>
              </a:rPr>
              <a:t>             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8224B0C0-A984-4C76-9BB5-D64DC828C645}"/>
                  </a:ext>
                </a:extLst>
              </p:cNvPr>
              <p:cNvSpPr txBox="1"/>
              <p:nvPr/>
            </p:nvSpPr>
            <p:spPr>
              <a:xfrm>
                <a:off x="4211961" y="3254832"/>
                <a:ext cx="936103" cy="57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24B0C0-A984-4C76-9BB5-D64DC828C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1" y="3254832"/>
                <a:ext cx="936103" cy="576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0F0B265B-8882-42BB-9126-470EED62E46E}"/>
                  </a:ext>
                </a:extLst>
              </p:cNvPr>
              <p:cNvSpPr txBox="1"/>
              <p:nvPr/>
            </p:nvSpPr>
            <p:spPr>
              <a:xfrm>
                <a:off x="1691680" y="4083918"/>
                <a:ext cx="7128792" cy="445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=1×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cs typeface="Arial" pitchFamily="34" charset="0"/>
                  </a:rPr>
                  <a:t> ,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(Body)"/>
                    <a:cs typeface="Arial" pitchFamily="34" charset="0"/>
                  </a:rPr>
                  <a:t>dimana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disebut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kebalikan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0B265B-8882-42BB-9126-470EED62E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083918"/>
                <a:ext cx="7128792" cy="445571"/>
              </a:xfrm>
              <a:prstGeom prst="rect">
                <a:avLst/>
              </a:prstGeom>
              <a:blipFill>
                <a:blip r:embed="rId6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99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BA7E4A5-1B8A-4486-948C-2EAE979F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91" y="203771"/>
            <a:ext cx="4746049" cy="776530"/>
          </a:xfrm>
        </p:spPr>
        <p:txBody>
          <a:bodyPr/>
          <a:lstStyle/>
          <a:p>
            <a:pPr algn="l"/>
            <a:r>
              <a:rPr lang="en-US" sz="3200" dirty="0" err="1">
                <a:solidFill>
                  <a:srgbClr val="FD950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Penjumlahan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dan </a:t>
            </a:r>
            <a:b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Pengurangan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 err="1">
                <a:solidFill>
                  <a:srgbClr val="FD950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Pecahan</a:t>
            </a:r>
            <a:endParaRPr lang="en-ID" sz="3200" dirty="0">
              <a:solidFill>
                <a:srgbClr val="FD950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E8FDC15-731B-4435-B3AF-AAB6213F1A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4317"/>
            <a:ext cx="100163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C75E3ACE-C80E-4936-8340-1C61CC7A4E20}"/>
                  </a:ext>
                </a:extLst>
              </p:cNvPr>
              <p:cNvSpPr txBox="1"/>
              <p:nvPr/>
            </p:nvSpPr>
            <p:spPr>
              <a:xfrm>
                <a:off x="264478" y="1251002"/>
                <a:ext cx="8772018" cy="1352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Dua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hanya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bisa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dijumlah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atau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dikurang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jika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kedua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memiliki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penyebut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sama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dimana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pembilang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kedua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dijumlah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atau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dikurang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membaginya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penyebut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bersama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  <a:p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: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7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7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2+3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7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7</m:t>
                        </m:r>
                      </m:den>
                    </m:f>
                  </m:oMath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5E3ACE-C80E-4936-8340-1C61CC7A4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78" y="1251002"/>
                <a:ext cx="8772018" cy="1352358"/>
              </a:xfrm>
              <a:prstGeom prst="rect">
                <a:avLst/>
              </a:prstGeom>
              <a:blipFill>
                <a:blip r:embed="rId3"/>
                <a:stretch>
                  <a:fillRect l="-347" t="-13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1110F7E0-EFBE-4035-8A0A-40FDF6DDB148}"/>
                  </a:ext>
                </a:extLst>
              </p:cNvPr>
              <p:cNvSpPr txBox="1"/>
              <p:nvPr/>
            </p:nvSpPr>
            <p:spPr>
              <a:xfrm>
                <a:off x="264478" y="2587817"/>
                <a:ext cx="877201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Jika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kedua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tidak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memiliki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penyebut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sama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maka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kedua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harus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dituliskan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bentuk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senilai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sehingga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kedua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memiliki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penyebut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sama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disebut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penyebut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Bersama.</a:t>
                </a:r>
              </a:p>
              <a:p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:</a:t>
                </a:r>
              </a:p>
              <a:p>
                <a:endPara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Penyebut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Bersama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senilai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KPK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dua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penyebut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asli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Yaitu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:</a:t>
                </a: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                                         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dimana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15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KPK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5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10F7E0-EFBE-4035-8A0A-40FDF6DDB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78" y="2587817"/>
                <a:ext cx="8772018" cy="2215991"/>
              </a:xfrm>
              <a:prstGeom prst="rect">
                <a:avLst/>
              </a:prstGeom>
              <a:blipFill>
                <a:blip r:embed="rId4"/>
                <a:stretch>
                  <a:fillRect l="-347" t="-826" b="-275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36AE9E6-807A-4975-B59B-39224EFE0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111" y="3393845"/>
            <a:ext cx="2209800" cy="438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D9007DA-888F-448C-8CE1-127A48089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31" y="4443958"/>
            <a:ext cx="2247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6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51A1163-CA0A-42B3-8252-E6CAB6C33597}"/>
              </a:ext>
            </a:extLst>
          </p:cNvPr>
          <p:cNvSpPr/>
          <p:nvPr/>
        </p:nvSpPr>
        <p:spPr>
          <a:xfrm>
            <a:off x="-1" y="0"/>
            <a:ext cx="1493261" cy="5143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199" y="2159596"/>
            <a:ext cx="637401" cy="776530"/>
          </a:xfrm>
        </p:spPr>
        <p:txBody>
          <a:bodyPr/>
          <a:lstStyle/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RASIO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E8EF3407-9150-4EAF-A6C0-B0B0517A89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29472"/>
            <a:ext cx="100163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A4AD3E1-E099-403B-B5EF-3937937E55C7}"/>
              </a:ext>
            </a:extLst>
          </p:cNvPr>
          <p:cNvSpPr txBox="1"/>
          <p:nvPr/>
        </p:nvSpPr>
        <p:spPr>
          <a:xfrm>
            <a:off x="1739415" y="441140"/>
            <a:ext cx="600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dipisahkan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bagian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sama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pembilang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membentuk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rasio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19E1B58B-CCE5-46B6-9012-33B32ABC9DA7}"/>
                  </a:ext>
                </a:extLst>
              </p:cNvPr>
              <p:cNvSpPr txBox="1"/>
              <p:nvPr/>
            </p:nvSpPr>
            <p:spPr>
              <a:xfrm>
                <a:off x="1724349" y="1374502"/>
                <a:ext cx="6000937" cy="954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</a:t>
                </a:r>
              </a:p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Jika air garam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tank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mengandung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garam dan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air, air dan garam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dikatakan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“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satu-ke-dua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ditulis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1:2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E1B58B-CCE5-46B6-9012-33B32ABC9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349" y="1374502"/>
                <a:ext cx="6000937" cy="954749"/>
              </a:xfrm>
              <a:prstGeom prst="rect">
                <a:avLst/>
              </a:prstGeom>
              <a:blipFill rotWithShape="0">
                <a:blip r:embed="rId3"/>
                <a:stretch>
                  <a:fillRect l="-610" t="-1911" b="-5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F4D69781-2129-44CE-89B4-E6FA4FBE239C}"/>
                  </a:ext>
                </a:extLst>
              </p:cNvPr>
              <p:cNvSpPr txBox="1"/>
              <p:nvPr/>
            </p:nvSpPr>
            <p:spPr>
              <a:xfrm>
                <a:off x="1739415" y="2576759"/>
                <a:ext cx="5941546" cy="11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Berapakah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rasio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yang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terbentuk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dari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komponen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A, B dan C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jika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suatu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senyawa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mengandung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𝟑</m:t>
                        </m:r>
                      </m:num>
                      <m:den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Georgia" panose="02040502050405020303" pitchFamily="18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dari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Georgia" panose="02040502050405020303" pitchFamily="18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dari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B, dan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Georgia" panose="02040502050405020303" pitchFamily="18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dari</a:t>
                </a:r>
                <a:r>
                  <a:rPr lang="en-US" altLang="ko-KR" b="1" dirty="0">
                    <a:solidFill>
                      <a:srgbClr val="FD9502"/>
                    </a:solidFill>
                    <a:latin typeface="Georgia" panose="02040502050405020303" pitchFamily="18" charset="0"/>
                    <a:cs typeface="Arial" pitchFamily="34" charset="0"/>
                  </a:rPr>
                  <a:t> C? </a:t>
                </a:r>
                <a:endParaRPr lang="en-US" altLang="ko-KR" dirty="0">
                  <a:solidFill>
                    <a:srgbClr val="FD9502"/>
                  </a:solidFill>
                  <a:latin typeface="Georgia" panose="02040502050405020303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D69781-2129-44CE-89B4-E6FA4FBE2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15" y="2576759"/>
                <a:ext cx="5941546" cy="1168205"/>
              </a:xfrm>
              <a:prstGeom prst="rect">
                <a:avLst/>
              </a:prstGeom>
              <a:blipFill>
                <a:blip r:embed="rId4"/>
                <a:stretch>
                  <a:fillRect l="-821" t="-3141" b="-26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9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489</Words>
  <Application>Microsoft Office PowerPoint</Application>
  <PresentationFormat>On-screen Show (16:9)</PresentationFormat>
  <Paragraphs>110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 Unicode MS</vt:lpstr>
      <vt:lpstr>맑은 고딕</vt:lpstr>
      <vt:lpstr>Arial</vt:lpstr>
      <vt:lpstr>Arial (Body)</vt:lpstr>
      <vt:lpstr>Arial Black</vt:lpstr>
      <vt:lpstr>Arial Rounded MT Bold</vt:lpstr>
      <vt:lpstr>Cambria Math</vt:lpstr>
      <vt:lpstr>Georgia</vt:lpstr>
      <vt:lpstr>Segoe Script</vt:lpstr>
      <vt:lpstr>Segoe UI Black</vt:lpstr>
      <vt:lpstr>Cover and End Slide Master</vt:lpstr>
      <vt:lpstr>Contents Slide Master</vt:lpstr>
      <vt:lpstr>Section Break Slide Master</vt:lpstr>
      <vt:lpstr>Pecahan, Rasio  Presentase</vt:lpstr>
      <vt:lpstr>PECAHAN</vt:lpstr>
      <vt:lpstr>Pembagian Bilangan Bulat</vt:lpstr>
      <vt:lpstr>Perkalian Pecahan</vt:lpstr>
      <vt:lpstr>Pecahan Senilai</vt:lpstr>
      <vt:lpstr>Pecahan Senilai</vt:lpstr>
      <vt:lpstr>PowerPoint Presentation</vt:lpstr>
      <vt:lpstr>Penjumlahan dan  Pengurangan Pecahan</vt:lpstr>
      <vt:lpstr>RASIO</vt:lpstr>
      <vt:lpstr>PRESENTASE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dea.elya@gmail.com</cp:lastModifiedBy>
  <cp:revision>113</cp:revision>
  <dcterms:created xsi:type="dcterms:W3CDTF">2016-11-09T00:26:40Z</dcterms:created>
  <dcterms:modified xsi:type="dcterms:W3CDTF">2021-09-13T20:56:24Z</dcterms:modified>
</cp:coreProperties>
</file>