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4"/>
  </p:handoutMasterIdLst>
  <p:sldIdLst>
    <p:sldId id="299" r:id="rId4"/>
    <p:sldId id="258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1ED4DE"/>
    <a:srgbClr val="F2F3F5"/>
    <a:srgbClr val="E62949"/>
    <a:srgbClr val="F4BD2D"/>
    <a:srgbClr val="F07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85" d="100"/>
          <a:sy n="85" d="100"/>
        </p:scale>
        <p:origin x="1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2021-09-14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56" y="843558"/>
            <a:ext cx="9144000" cy="533308"/>
          </a:xfrm>
        </p:spPr>
        <p:txBody>
          <a:bodyPr/>
          <a:lstStyle/>
          <a:p>
            <a:r>
              <a:rPr lang="en-US" altLang="ko-KR" sz="6000" dirty="0" err="1">
                <a:latin typeface="Arial Black" panose="020B0A04020102020204" pitchFamily="34" charset="0"/>
                <a:ea typeface="맑은 고딕" pitchFamily="50" charset="-127"/>
              </a:rPr>
              <a:t>Sistem</a:t>
            </a:r>
            <a:r>
              <a:rPr lang="en-US" altLang="ko-KR" sz="6000" dirty="0">
                <a:latin typeface="Arial Black" panose="020B0A04020102020204" pitchFamily="34" charset="0"/>
                <a:ea typeface="맑은 고딕" pitchFamily="50" charset="-127"/>
              </a:rPr>
              <a:t> </a:t>
            </a:r>
            <a:r>
              <a:rPr lang="en-US" altLang="ko-KR" sz="6000" dirty="0" err="1">
                <a:latin typeface="Arial Black" panose="020B0A04020102020204" pitchFamily="34" charset="0"/>
                <a:ea typeface="맑은 고딕" pitchFamily="50" charset="-127"/>
              </a:rPr>
              <a:t>Bilangan</a:t>
            </a:r>
            <a:endParaRPr lang="ko-KR" altLang="en-US" sz="6000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C2C2A-F79B-43C9-86D9-3770FF6D8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7C0A7E-0AAA-4B80-9E84-5E7F80039824}"/>
              </a:ext>
            </a:extLst>
          </p:cNvPr>
          <p:cNvSpPr txBox="1"/>
          <p:nvPr/>
        </p:nvSpPr>
        <p:spPr>
          <a:xfrm>
            <a:off x="3105673" y="1707654"/>
            <a:ext cx="2932653" cy="1118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Teknologi</a:t>
            </a:r>
            <a:r>
              <a:rPr lang="en-US" sz="2000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Informatika</a:t>
            </a:r>
            <a:endParaRPr lang="en-US" sz="2000" dirty="0"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Politeknik</a:t>
            </a:r>
            <a:r>
              <a:rPr lang="en-US" sz="2000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Negeri Malang</a:t>
            </a:r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ID" sz="2000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49DD38-C690-4F8C-9203-2DE03BDF4EFA}"/>
              </a:ext>
            </a:extLst>
          </p:cNvPr>
          <p:cNvSpPr/>
          <p:nvPr/>
        </p:nvSpPr>
        <p:spPr>
          <a:xfrm>
            <a:off x="1979712" y="4515966"/>
            <a:ext cx="5195455" cy="3620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F11843-9372-4B90-AD6F-DF10713BE7DE}"/>
              </a:ext>
            </a:extLst>
          </p:cNvPr>
          <p:cNvSpPr txBox="1">
            <a:spLocks/>
          </p:cNvSpPr>
          <p:nvPr/>
        </p:nvSpPr>
        <p:spPr>
          <a:xfrm>
            <a:off x="1987368" y="4515966"/>
            <a:ext cx="5201649" cy="3920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8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Deasy Sandhya Elya Ikawati, S. Si, M. Si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184" y="1454415"/>
            <a:ext cx="3059832" cy="884466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5"/>
                </a:solidFill>
                <a:latin typeface="Arial Black" panose="020B0A04020102020204" pitchFamily="34" charset="0"/>
              </a:rPr>
              <a:t>Latihan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Soal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941A4-8F12-42CE-855C-671581850975}"/>
              </a:ext>
            </a:extLst>
          </p:cNvPr>
          <p:cNvSpPr/>
          <p:nvPr/>
        </p:nvSpPr>
        <p:spPr>
          <a:xfrm>
            <a:off x="611560" y="443765"/>
            <a:ext cx="5400600" cy="3928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B523E03-D570-467D-9B0E-4675F004DD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600" y="843558"/>
                <a:ext cx="4752528" cy="281054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itchFamily="34" charset="0"/>
                  <a:buNone/>
                </a:pPr>
                <a:r>
                  <a:rPr lang="en-US" sz="1800" dirty="0"/>
                  <a:t>Berikut </a:t>
                </a:r>
                <a:r>
                  <a:rPr lang="en-US" sz="1800" dirty="0" err="1"/>
                  <a:t>ini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nyatakanlah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dalam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bentuk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untuk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D" sz="1800" dirty="0"/>
                  <a:t> </a:t>
                </a:r>
                <a:r>
                  <a:rPr lang="en-ID" sz="1800" dirty="0" err="1"/>
                  <a:t>tempat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desimal</a:t>
                </a:r>
                <a:r>
                  <a:rPr lang="en-ID" sz="1800" dirty="0"/>
                  <a:t>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1 1 0 0 1 . 1 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7 7 6 . 1 4 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ID" sz="18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9 . 2 </m:t>
                    </m:r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8 . 3 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ID" sz="18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endParaRPr lang="en-ID" sz="18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B523E03-D570-467D-9B0E-4675F004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843558"/>
                <a:ext cx="4752528" cy="2810543"/>
              </a:xfrm>
              <a:prstGeom prst="rect">
                <a:avLst/>
              </a:prstGeo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BDB6581-5500-4BBA-98CC-75A11A2B14D6}"/>
              </a:ext>
            </a:extLst>
          </p:cNvPr>
          <p:cNvSpPr/>
          <p:nvPr/>
        </p:nvSpPr>
        <p:spPr>
          <a:xfrm>
            <a:off x="6012160" y="2643758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9E24979-0A71-4A43-9584-F60992A0B6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84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5"/>
                </a:solidFill>
                <a:latin typeface="Arial Black" panose="020B0A04020102020204" pitchFamily="34" charset="0"/>
              </a:rPr>
              <a:t>Sistem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Bilangan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471098" y="1307544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cs typeface="Arial" pitchFamily="34" charset="0"/>
              </a:rPr>
              <a:t>Sistem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Denari</a:t>
            </a:r>
            <a:r>
              <a:rPr lang="en-US" altLang="ko-KR" sz="2000" b="1" dirty="0">
                <a:cs typeface="Arial" pitchFamily="34" charset="0"/>
              </a:rPr>
              <a:t> 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22" name="Pentagon 121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9" name="Pentagon 128"/>
          <p:cNvSpPr/>
          <p:nvPr/>
        </p:nvSpPr>
        <p:spPr>
          <a:xfrm>
            <a:off x="2079428" y="40010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40010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210F24F8-2CF8-4805-B6A9-2744AE5913BD}"/>
              </a:ext>
            </a:extLst>
          </p:cNvPr>
          <p:cNvSpPr txBox="1"/>
          <p:nvPr/>
        </p:nvSpPr>
        <p:spPr bwMode="auto">
          <a:xfrm>
            <a:off x="3471098" y="2001758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cs typeface="Arial" pitchFamily="34" charset="0"/>
              </a:rPr>
              <a:t>Sistem</a:t>
            </a:r>
            <a:r>
              <a:rPr lang="en-US" altLang="ko-KR" sz="2000" b="1" dirty="0">
                <a:cs typeface="Arial" pitchFamily="34" charset="0"/>
              </a:rPr>
              <a:t> Biner 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17E21FB5-8AB2-49B1-9863-04265E959ABA}"/>
              </a:ext>
            </a:extLst>
          </p:cNvPr>
          <p:cNvSpPr txBox="1"/>
          <p:nvPr/>
        </p:nvSpPr>
        <p:spPr bwMode="auto">
          <a:xfrm>
            <a:off x="3471098" y="2684246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cs typeface="Arial" pitchFamily="34" charset="0"/>
              </a:rPr>
              <a:t>Sistem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Oktal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8E330AA0-72DE-4D39-92E0-CD7BEE26B35E}"/>
              </a:ext>
            </a:extLst>
          </p:cNvPr>
          <p:cNvSpPr txBox="1"/>
          <p:nvPr/>
        </p:nvSpPr>
        <p:spPr bwMode="auto">
          <a:xfrm>
            <a:off x="3471098" y="3391071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cs typeface="Arial" pitchFamily="34" charset="0"/>
              </a:rPr>
              <a:t>Sistem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Dua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Desimal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BAA1FC14-6AE7-4047-8328-C5ABFE47FDF1}"/>
              </a:ext>
            </a:extLst>
          </p:cNvPr>
          <p:cNvSpPr txBox="1"/>
          <p:nvPr/>
        </p:nvSpPr>
        <p:spPr bwMode="auto">
          <a:xfrm>
            <a:off x="3465737" y="4088945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cs typeface="Arial" pitchFamily="34" charset="0"/>
              </a:rPr>
              <a:t>Sistem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Heksa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Desimal</a:t>
            </a:r>
            <a:endParaRPr lang="ko-KR" altLang="en-US" sz="2000" b="1" dirty="0">
              <a:cs typeface="Arial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BEB149-6E0A-495A-AFB2-CF86A3404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44" grpId="0" animBg="1"/>
      <p:bldP spid="54" grpId="0"/>
      <p:bldP spid="60" grpId="0"/>
      <p:bldP spid="108" grpId="0" animBg="1"/>
      <p:bldP spid="109" grpId="0" animBg="1"/>
      <p:bldP spid="110" grpId="0"/>
      <p:bldP spid="115" grpId="0" animBg="1"/>
      <p:bldP spid="116" grpId="0" animBg="1"/>
      <p:bldP spid="117" grpId="0"/>
      <p:bldP spid="122" grpId="0" animBg="1"/>
      <p:bldP spid="123" grpId="0" animBg="1"/>
      <p:bldP spid="124" grpId="0"/>
      <p:bldP spid="129" grpId="0" animBg="1"/>
      <p:bldP spid="130" grpId="0" animBg="1"/>
      <p:bldP spid="131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4083918"/>
            <a:ext cx="6768752" cy="1080120"/>
          </a:xfrm>
          <a:prstGeom prst="rect">
            <a:avLst/>
          </a:prstGeom>
          <a:solidFill>
            <a:srgbClr val="E6294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3746892" y="11875"/>
            <a:ext cx="1650216" cy="812260"/>
          </a:xfrm>
          <a:prstGeom prst="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041648" y="111834"/>
            <a:ext cx="1060704" cy="554360"/>
          </a:xfrm>
          <a:prstGeom prst="triangle">
            <a:avLst/>
          </a:prstGeom>
          <a:solidFill>
            <a:srgbClr val="E62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67744" y="4299942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Sistem</a:t>
            </a:r>
            <a:r>
              <a:rPr lang="en-US" altLang="ko-KR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Denari</a:t>
            </a:r>
            <a:endParaRPr lang="ko-KR" altLang="en-US" sz="4400" b="1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3A1D71-C49A-44E5-9B03-29A895270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946965"/>
                <a:ext cx="8280920" cy="313695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itchFamily="34" charset="0"/>
                  <a:buNone/>
                </a:pPr>
                <a:r>
                  <a:rPr lang="en-US" sz="1800" dirty="0"/>
                  <a:t>Sistem </a:t>
                </a:r>
                <a:r>
                  <a:rPr lang="en-US" sz="1800" dirty="0" err="1"/>
                  <a:t>dasar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dimana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kuantitas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besar</a:t>
                </a:r>
                <a:r>
                  <a:rPr lang="en-US" sz="1800" dirty="0"/>
                  <a:t> tau </a:t>
                </a:r>
                <a:r>
                  <a:rPr lang="en-US" sz="1800" dirty="0" err="1"/>
                  <a:t>kecil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dapat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diwakilkan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simbol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0, 1, 2, 3, 4, 5, 6, 7, 8, 9</m:t>
                    </m:r>
                  </m:oMath>
                </a14:m>
                <a:r>
                  <a:rPr lang="en-ID" sz="1800" dirty="0"/>
                  <a:t> Bersama-</a:t>
                </a:r>
                <a:r>
                  <a:rPr lang="en-ID" sz="1800" dirty="0" err="1"/>
                  <a:t>sama</a:t>
                </a:r>
                <a:r>
                  <a:rPr lang="en-ID" sz="1800" dirty="0"/>
                  <a:t> </a:t>
                </a:r>
                <a:r>
                  <a:rPr lang="en-ID" sz="1800" dirty="0" err="1"/>
                  <a:t>dengan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nilai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tempat</a:t>
                </a:r>
                <a:r>
                  <a:rPr lang="en-ID" sz="1800" dirty="0"/>
                  <a:t> yang </a:t>
                </a:r>
                <a:r>
                  <a:rPr lang="en-ID" sz="1800" dirty="0" err="1"/>
                  <a:t>sesuai</a:t>
                </a:r>
                <a:r>
                  <a:rPr lang="en-ID" sz="1800" dirty="0"/>
                  <a:t> </a:t>
                </a:r>
              </a:p>
              <a:p>
                <a:pPr marL="0" indent="0" algn="just">
                  <a:buFont typeface="Arial" pitchFamily="34" charset="0"/>
                  <a:buNone/>
                </a:pPr>
                <a:r>
                  <a:rPr lang="en-ID" sz="1800" dirty="0" err="1"/>
                  <a:t>posisinya</a:t>
                </a:r>
                <a:r>
                  <a:rPr lang="en-ID" sz="1800" dirty="0"/>
                  <a:t>.</a:t>
                </a:r>
              </a:p>
              <a:p>
                <a:pPr marL="0" indent="0" algn="just">
                  <a:buFont typeface="Arial" pitchFamily="34" charset="0"/>
                  <a:buNone/>
                </a:pPr>
                <a:endParaRPr lang="en-ID" sz="18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en-ID" sz="18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en-ID" sz="18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en-ID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ID" sz="1800" dirty="0"/>
                  <a:t>Nilai </a:t>
                </a:r>
                <a:r>
                  <a:rPr lang="en-ID" sz="1800" dirty="0" err="1"/>
                  <a:t>tempat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adalah</a:t>
                </a:r>
                <a:r>
                  <a:rPr lang="en-ID" sz="1800" dirty="0"/>
                  <a:t> </a:t>
                </a:r>
                <a:r>
                  <a:rPr lang="en-ID" sz="1800" dirty="0" err="1"/>
                  <a:t>pangkat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ID" sz="1800" dirty="0"/>
                  <a:t> yang </a:t>
                </a:r>
                <a:r>
                  <a:rPr lang="en-ID" sz="1800" dirty="0" err="1"/>
                  <a:t>memberikan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nama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𝑑𝑒𝑛𝑎𝑟𝑦</m:t>
                    </m:r>
                  </m:oMath>
                </a14:m>
                <a:r>
                  <a:rPr lang="en-ID" sz="1800" dirty="0"/>
                  <a:t> (</a:t>
                </a:r>
                <a:r>
                  <a:rPr lang="en-ID" sz="1800" dirty="0" err="1"/>
                  <a:t>atau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𝑑𝑒𝑠𝑖𝑚𝑎𝑙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800" dirty="0"/>
                  <a:t> </a:t>
                </a:r>
                <a:r>
                  <a:rPr lang="en-ID" sz="1800" dirty="0" err="1"/>
                  <a:t>untuk</a:t>
                </a:r>
                <a:r>
                  <a:rPr lang="en-ID" sz="1800" dirty="0"/>
                  <a:t> </a:t>
                </a:r>
                <a:r>
                  <a:rPr lang="en-ID" sz="1800" dirty="0" err="1"/>
                  <a:t>sistem</a:t>
                </a:r>
                <a:r>
                  <a:rPr lang="en-ID" sz="1800" dirty="0"/>
                  <a:t>. </a:t>
                </a:r>
                <a:r>
                  <a:rPr lang="en-ID" sz="1800" dirty="0" err="1"/>
                  <a:t>Sistem</a:t>
                </a:r>
                <a:r>
                  <a:rPr lang="en-ID" sz="1800" dirty="0"/>
                  <a:t> denary </a:t>
                </a:r>
                <a:r>
                  <a:rPr lang="en-ID" sz="1800" dirty="0" err="1"/>
                  <a:t>memiliki</a:t>
                </a:r>
                <a:r>
                  <a:rPr lang="en-ID" sz="1800" dirty="0"/>
                  <a:t> basis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ID" sz="1800" dirty="0"/>
                  <a:t>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3A1D71-C49A-44E5-9B03-29A895270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46965"/>
                <a:ext cx="8280920" cy="3136953"/>
              </a:xfrm>
              <a:prstGeom prst="rect">
                <a:avLst/>
              </a:prstGeom>
              <a:blipFill>
                <a:blip r:embed="rId2"/>
                <a:stretch>
                  <a:fillRect l="-663" t="-971" r="-5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9A47B3-EE33-4C94-BEAF-AF88077F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36" y="1992053"/>
            <a:ext cx="6152927" cy="1295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555AAA-80B3-4B69-91F3-49F874CE8E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451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24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586"/>
            <a:ext cx="4572000" cy="884466"/>
          </a:xfrm>
        </p:spPr>
        <p:txBody>
          <a:bodyPr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Sistem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 Biner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9520203-1A16-485F-9A7A-3BACCF4349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856" y="1347614"/>
                <a:ext cx="8126288" cy="316195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itchFamily="34" charset="0"/>
                  <a:buNone/>
                </a:pPr>
                <a:r>
                  <a:rPr lang="en-US" sz="1800" dirty="0"/>
                  <a:t>Simbol yang </a:t>
                </a:r>
                <a:r>
                  <a:rPr lang="en-US" sz="1800" dirty="0" err="1"/>
                  <a:t>digunakan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dalam</a:t>
                </a:r>
                <a:r>
                  <a:rPr lang="en-US" sz="1800" dirty="0"/>
                  <a:t> system </a:t>
                </a:r>
                <a:r>
                  <a:rPr lang="en-US" sz="1800" dirty="0" err="1"/>
                  <a:t>ini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D" sz="1800" dirty="0"/>
                  <a:t> dan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sz="1800" dirty="0"/>
                  <a:t>, </a:t>
                </a:r>
                <a:r>
                  <a:rPr lang="en-ID" sz="1800" dirty="0" err="1"/>
                  <a:t>nilai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tempat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adalah</a:t>
                </a:r>
                <a:r>
                  <a:rPr lang="en-ID" sz="1800" dirty="0"/>
                  <a:t> pangkat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D" sz="1800" dirty="0"/>
                  <a:t>, </a:t>
                </a:r>
                <a:r>
                  <a:rPr lang="en-ID" sz="1800" dirty="0" err="1"/>
                  <a:t>yaitu</a:t>
                </a:r>
                <a:r>
                  <a:rPr lang="en-ID" sz="1800" dirty="0"/>
                  <a:t> </a:t>
                </a:r>
                <a:r>
                  <a:rPr lang="en-ID" sz="1800" dirty="0" err="1"/>
                  <a:t>sistem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memiliki</a:t>
                </a:r>
                <a:r>
                  <a:rPr lang="en-ID" sz="1800" dirty="0"/>
                  <a:t> basis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D" sz="18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itchFamily="34" charset="0"/>
                  <a:buNone/>
                </a:pPr>
                <a:endParaRPr lang="en-ID" sz="18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9520203-1A16-485F-9A7A-3BACCF434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6" y="1347614"/>
                <a:ext cx="8126288" cy="3161951"/>
              </a:xfrm>
              <a:prstGeom prst="rect">
                <a:avLst/>
              </a:prstGeom>
              <a:blipFill>
                <a:blip r:embed="rId2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71BCBA8-DA99-41E6-89D5-7E03224B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50506"/>
            <a:ext cx="7487816" cy="1517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EF3EE-B858-4936-A785-DEBDD4C5AA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67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530894-BF9F-4E86-B84D-A022207BBF81}"/>
              </a:ext>
            </a:extLst>
          </p:cNvPr>
          <p:cNvSpPr txBox="1">
            <a:spLocks/>
          </p:cNvSpPr>
          <p:nvPr/>
        </p:nvSpPr>
        <p:spPr>
          <a:xfrm>
            <a:off x="1408954" y="3564802"/>
            <a:ext cx="1002806" cy="792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??</a:t>
            </a:r>
            <a:endParaRPr lang="en-ID" sz="24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224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586"/>
            <a:ext cx="4572000" cy="884466"/>
          </a:xfrm>
        </p:spPr>
        <p:txBody>
          <a:bodyPr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Sistem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> Biner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9520203-1A16-485F-9A7A-3BACCF4349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856" y="3333719"/>
                <a:ext cx="8126288" cy="46216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Karena </a:t>
                </a:r>
                <a:r>
                  <a:rPr lang="en-US" sz="1800" dirty="0" err="1"/>
                  <a:t>itu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1011,10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=11,62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D" sz="1800" dirty="0"/>
                  <a:t>.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9520203-1A16-485F-9A7A-3BACCF434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6" y="3333719"/>
                <a:ext cx="8126288" cy="462167"/>
              </a:xfrm>
              <a:prstGeom prst="rect">
                <a:avLst/>
              </a:prstGeom>
              <a:blipFill>
                <a:blip r:embed="rId2"/>
                <a:stretch>
                  <a:fillRect l="-600" t="-78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39A07C8-094C-41E5-B161-FD2C0162A0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8216" y="3795886"/>
                <a:ext cx="6888280" cy="93610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D" sz="1800" b="1" dirty="0"/>
                  <a:t>Subskrip </a:t>
                </a:r>
                <a:r>
                  <a:rPr lang="en-ID" sz="1800" b="1" dirty="0" err="1"/>
                  <a:t>kecil</a:t>
                </a:r>
                <a:r>
                  <a:rPr lang="en-ID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ID" sz="1800" b="1" dirty="0"/>
                  <a:t> dan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ID" sz="1800" b="1" dirty="0"/>
                  <a:t> </a:t>
                </a:r>
                <a:r>
                  <a:rPr lang="en-ID" sz="1800" b="1" dirty="0" err="1"/>
                  <a:t>mengindikasikan</a:t>
                </a:r>
                <a:r>
                  <a:rPr lang="en-ID" sz="1800" b="1" dirty="0"/>
                  <a:t> basis </a:t>
                </a:r>
                <a:r>
                  <a:rPr lang="en-ID" sz="1800" b="1" dirty="0" err="1"/>
                  <a:t>dua</a:t>
                </a:r>
                <a:r>
                  <a:rPr lang="en-ID" sz="1800" b="1" dirty="0"/>
                  <a:t> system. </a:t>
                </a:r>
              </a:p>
              <a:p>
                <a:pPr marL="0" indent="0">
                  <a:buNone/>
                </a:pPr>
                <a:r>
                  <a:rPr lang="en-ID" sz="1800" b="1" dirty="0" err="1"/>
                  <a:t>Berapakah</a:t>
                </a:r>
                <a:r>
                  <a:rPr lang="en-ID" sz="1800" b="1" dirty="0"/>
                  <a:t> denary yang </a:t>
                </a:r>
                <a:r>
                  <a:rPr lang="en-ID" sz="1800" b="1" dirty="0" err="1"/>
                  <a:t>ekuivalen</a:t>
                </a:r>
                <a:r>
                  <a:rPr lang="en-ID" sz="1800" b="1" dirty="0"/>
                  <a:t> </a:t>
                </a:r>
                <a:r>
                  <a:rPr lang="en-ID" sz="1800" b="1" dirty="0" err="1"/>
                  <a:t>dengan</a:t>
                </a:r>
                <a:r>
                  <a:rPr lang="en-ID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 .  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ID" sz="1800" b="1" dirty="0"/>
                  <a:t>untuk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ID" sz="1800" b="1" dirty="0"/>
                  <a:t> </a:t>
                </a:r>
                <a:r>
                  <a:rPr lang="en-ID" sz="1800" b="1" dirty="0" err="1"/>
                  <a:t>tempat</a:t>
                </a:r>
                <a:r>
                  <a:rPr lang="en-ID" sz="1800" b="1" dirty="0"/>
                  <a:t> </a:t>
                </a:r>
                <a:r>
                  <a:rPr lang="en-ID" sz="1800" b="1" dirty="0" err="1"/>
                  <a:t>desimal</a:t>
                </a:r>
                <a:r>
                  <a:rPr lang="en-ID" sz="1800" b="1" dirty="0"/>
                  <a:t>?</a:t>
                </a:r>
              </a:p>
              <a:p>
                <a:pPr marL="0" indent="0">
                  <a:buNone/>
                </a:pPr>
                <a:endParaRPr lang="en-ID" sz="2000" b="1" dirty="0">
                  <a:solidFill>
                    <a:schemeClr val="accent3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39A07C8-094C-41E5-B161-FD2C0162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16" y="3795886"/>
                <a:ext cx="6888280" cy="936104"/>
              </a:xfrm>
              <a:prstGeom prst="rect">
                <a:avLst/>
              </a:prstGeom>
              <a:blipFill>
                <a:blip r:embed="rId3"/>
                <a:stretch>
                  <a:fillRect l="-708" t="-3922" b="-20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CA0DC1-DBC3-4DD3-97F8-47D6BE19A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33" y="1224052"/>
            <a:ext cx="7236867" cy="20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304FB-8DBC-4DC8-8D25-E3B526325B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92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Sistem</a:t>
            </a:r>
            <a:r>
              <a:rPr lang="en-US" altLang="ko-KR" b="1" dirty="0">
                <a:latin typeface="Arial Black" panose="020B0A04020102020204" pitchFamily="34" charset="0"/>
              </a:rPr>
              <a:t> </a:t>
            </a:r>
            <a:r>
              <a:rPr lang="en-US" altLang="ko-KR" b="1" dirty="0" err="1">
                <a:latin typeface="Arial Black" panose="020B0A04020102020204" pitchFamily="34" charset="0"/>
              </a:rPr>
              <a:t>Oktal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A1B2635-7509-459C-AA79-61C63CC4B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843558"/>
                <a:ext cx="8280920" cy="193781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800" dirty="0"/>
                  <a:t>Sistem </a:t>
                </a:r>
                <a:r>
                  <a:rPr lang="en-US" sz="1800" dirty="0" err="1"/>
                  <a:t>ini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simbol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0, 1, 2, 3, 4, 5, 6, 7</m:t>
                    </m:r>
                  </m:oMath>
                </a14:m>
                <a:r>
                  <a:rPr lang="en-ID" sz="1800" dirty="0"/>
                  <a:t> </a:t>
                </a:r>
                <a:r>
                  <a:rPr lang="en-ID" sz="1800" dirty="0" err="1"/>
                  <a:t>dengan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nilai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tempat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pangkat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ID" sz="1800" dirty="0"/>
                  <a:t>.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ID" sz="1800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A1B2635-7509-459C-AA79-61C63CC4B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43558"/>
                <a:ext cx="8280920" cy="1937815"/>
              </a:xfrm>
              <a:prstGeom prst="rect">
                <a:avLst/>
              </a:prstGeom>
              <a:blipFill>
                <a:blip r:embed="rId2"/>
                <a:stretch>
                  <a:fillRect l="-663" t="-1572" r="-5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2B5422B-779D-48E9-AB83-B886B560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58472"/>
            <a:ext cx="5725802" cy="3101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CD396-3468-4387-AE23-BF3845333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39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Sistem</a:t>
            </a:r>
            <a:r>
              <a:rPr lang="en-US" altLang="ko-KR" b="1" dirty="0">
                <a:latin typeface="Arial Black" panose="020B0A04020102020204" pitchFamily="34" charset="0"/>
              </a:rPr>
              <a:t> </a:t>
            </a:r>
            <a:r>
              <a:rPr lang="en-US" altLang="ko-KR" b="1" dirty="0" err="1">
                <a:latin typeface="Arial Black" panose="020B0A04020102020204" pitchFamily="34" charset="0"/>
              </a:rPr>
              <a:t>Oktal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A1B2635-7509-459C-AA79-61C63CC4B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843558"/>
                <a:ext cx="8280920" cy="193781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/>
                  <a:t>Oleh </a:t>
                </a:r>
                <a:r>
                  <a:rPr lang="en-US" sz="1800" dirty="0" err="1"/>
                  <a:t>karena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itu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357,321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239,4082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D" sz="1800" dirty="0"/>
                  <a:t> </a:t>
                </a:r>
                <a:r>
                  <a:rPr lang="en-ID" sz="1800" dirty="0" err="1"/>
                  <a:t>untuk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D" sz="1800" dirty="0"/>
                  <a:t> </a:t>
                </a:r>
                <a:r>
                  <a:rPr lang="en-ID" sz="1800" dirty="0" err="1"/>
                  <a:t>tempat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desimal</a:t>
                </a:r>
                <a:r>
                  <a:rPr lang="en-ID" sz="18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D" sz="1800" dirty="0" err="1"/>
                  <a:t>Metode</a:t>
                </a:r>
                <a:r>
                  <a:rPr lang="en-ID" sz="1800" dirty="0"/>
                  <a:t> </a:t>
                </a:r>
                <a:r>
                  <a:rPr lang="en-ID" sz="1800" dirty="0" err="1"/>
                  <a:t>ini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sama</a:t>
                </a:r>
                <a:r>
                  <a:rPr lang="en-ID" sz="1800" dirty="0"/>
                  <a:t> </a:t>
                </a:r>
                <a:r>
                  <a:rPr lang="en-ID" sz="1800" dirty="0" err="1"/>
                  <a:t>dengan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metode</a:t>
                </a:r>
                <a:r>
                  <a:rPr lang="en-ID" sz="1800" dirty="0"/>
                  <a:t> pada system </a:t>
                </a:r>
                <a:r>
                  <a:rPr lang="en-ID" sz="1800" dirty="0" err="1"/>
                  <a:t>sebelumnya</a:t>
                </a:r>
                <a:r>
                  <a:rPr lang="en-ID" sz="1800" dirty="0"/>
                  <a:t>, </a:t>
                </a:r>
                <a:r>
                  <a:rPr lang="en-ID" sz="1800" dirty="0" err="1"/>
                  <a:t>hanya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merubah</a:t>
                </a:r>
                <a:r>
                  <a:rPr lang="en-ID" sz="18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D" sz="1800" dirty="0"/>
                  <a:t>basis </a:t>
                </a:r>
                <a:r>
                  <a:rPr lang="en-ID" sz="1800" dirty="0" err="1"/>
                  <a:t>nilai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tempat</a:t>
                </a:r>
                <a:r>
                  <a:rPr lang="en-ID" sz="1800" dirty="0"/>
                  <a:t>.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A1B2635-7509-459C-AA79-61C63CC4B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43558"/>
                <a:ext cx="8280920" cy="1937815"/>
              </a:xfrm>
              <a:prstGeom prst="rect">
                <a:avLst/>
              </a:prstGeom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037BF5-5958-41FA-927F-FA1B70B46E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7664" y="3003798"/>
                <a:ext cx="6912768" cy="67484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D" sz="2000" b="1" dirty="0" err="1"/>
                  <a:t>Bagaimana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bentuk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denari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dari</a:t>
                </a:r>
                <a:r>
                  <a:rPr lang="en-ID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𝟐𝟔𝟑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𝟒𝟓𝟐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ID" sz="2000" b="1" dirty="0"/>
                  <a:t> </a:t>
                </a:r>
                <a:r>
                  <a:rPr lang="en-ID" sz="2000" b="1" dirty="0" err="1"/>
                  <a:t>untuk</a:t>
                </a:r>
                <a:r>
                  <a:rPr lang="en-ID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ID" sz="2000" b="1" dirty="0"/>
                  <a:t> </a:t>
                </a:r>
                <a:r>
                  <a:rPr lang="en-ID" sz="2000" b="1" dirty="0" err="1"/>
                  <a:t>tempat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desimal</a:t>
                </a:r>
                <a:r>
                  <a:rPr lang="en-ID" sz="2000" b="1" dirty="0"/>
                  <a:t>?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037BF5-5958-41FA-927F-FA1B70B46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003798"/>
                <a:ext cx="6912768" cy="674843"/>
              </a:xfrm>
              <a:prstGeom prst="rect">
                <a:avLst/>
              </a:prstGeom>
              <a:blipFill>
                <a:blip r:embed="rId3"/>
                <a:stretch>
                  <a:fillRect l="-970" r="-794" b="-581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2ABDA1-BEDF-426E-8B85-E726AD9A77AC}"/>
              </a:ext>
            </a:extLst>
          </p:cNvPr>
          <p:cNvSpPr txBox="1">
            <a:spLocks/>
          </p:cNvSpPr>
          <p:nvPr/>
        </p:nvSpPr>
        <p:spPr>
          <a:xfrm>
            <a:off x="832890" y="2715766"/>
            <a:ext cx="1002806" cy="792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??</a:t>
            </a:r>
            <a:endParaRPr lang="en-ID" sz="24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FC153-F717-4C66-8E02-2642F2C407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57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0" y="31100"/>
            <a:ext cx="7596336" cy="884466"/>
          </a:xfr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 Black" panose="020B0A04020102020204" pitchFamily="34" charset="0"/>
              </a:rPr>
              <a:t>Sistem</a:t>
            </a:r>
            <a:r>
              <a:rPr lang="en-US" altLang="ko-KR" dirty="0"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solidFill>
                  <a:srgbClr val="1ED4DE"/>
                </a:solidFill>
                <a:latin typeface="Arial Black" panose="020B0A04020102020204" pitchFamily="34" charset="0"/>
              </a:rPr>
              <a:t>Dua</a:t>
            </a:r>
            <a:r>
              <a:rPr lang="en-US" altLang="ko-KR" dirty="0">
                <a:solidFill>
                  <a:srgbClr val="1ED4DE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solidFill>
                  <a:srgbClr val="1ED4DE"/>
                </a:solidFill>
                <a:latin typeface="Arial Black" panose="020B0A04020102020204" pitchFamily="34" charset="0"/>
              </a:rPr>
              <a:t>Desimal</a:t>
            </a:r>
            <a:endParaRPr lang="ko-KR" altLang="en-US" dirty="0">
              <a:solidFill>
                <a:srgbClr val="1ED4DE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843558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040" y="843558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72E7047-25DA-4CFA-9526-F3B262D9D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7664" y="1059583"/>
                <a:ext cx="7056784" cy="108012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/>
                  <a:t>Sistem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desimal</a:t>
                </a:r>
                <a:r>
                  <a:rPr lang="en-US" sz="1800" dirty="0"/>
                  <a:t>  </a:t>
                </a:r>
                <a:r>
                  <a:rPr lang="en-US" sz="1800" dirty="0" err="1"/>
                  <a:t>menggunakan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simbol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0, 1, 2, 3, 4, 5, 6, 7, 8, 9, 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800" dirty="0"/>
                  <a:t> dan </a:t>
                </a:r>
                <a:r>
                  <a:rPr lang="en-US" sz="1800" dirty="0" err="1"/>
                  <a:t>memiliki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tempat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pangkat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72E7047-25DA-4CFA-9526-F3B262D9D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059583"/>
                <a:ext cx="7056784" cy="1080120"/>
              </a:xfrm>
              <a:prstGeom prst="rect">
                <a:avLst/>
              </a:prstGeom>
              <a:blipFill>
                <a:blip r:embed="rId2"/>
                <a:stretch>
                  <a:fillRect l="-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6234D89-B196-4408-A57E-598AFEE6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087" y="1995686"/>
            <a:ext cx="6625954" cy="2808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48824D-F7AD-4546-8A66-9E0B7AB9C6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7490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556218" y="1887758"/>
            <a:ext cx="108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56218" y="2817385"/>
            <a:ext cx="108000" cy="7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56218" y="3747011"/>
            <a:ext cx="108000" cy="7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767BD435-B2BA-4E04-A4FC-6E6DC395F892}"/>
              </a:ext>
            </a:extLst>
          </p:cNvPr>
          <p:cNvSpPr txBox="1">
            <a:spLocks/>
          </p:cNvSpPr>
          <p:nvPr/>
        </p:nvSpPr>
        <p:spPr>
          <a:xfrm>
            <a:off x="3995936" y="0"/>
            <a:ext cx="4104456" cy="196458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200" dirty="0" err="1">
                <a:latin typeface="Arial Black" panose="020B0A04020102020204" pitchFamily="34" charset="0"/>
              </a:rPr>
              <a:t>Sistem</a:t>
            </a:r>
            <a:r>
              <a:rPr lang="en-US" altLang="ko-KR" sz="4200" dirty="0"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200" dirty="0" err="1">
                <a:solidFill>
                  <a:srgbClr val="1C7DE1"/>
                </a:solidFill>
                <a:latin typeface="Arial Black" panose="020B0A04020102020204" pitchFamily="34" charset="0"/>
              </a:rPr>
              <a:t>Heksa</a:t>
            </a:r>
            <a:r>
              <a:rPr lang="en-US" altLang="ko-KR" sz="4200" dirty="0">
                <a:solidFill>
                  <a:srgbClr val="1C7DE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200" dirty="0" err="1">
                <a:solidFill>
                  <a:srgbClr val="1C7DE1"/>
                </a:solidFill>
                <a:latin typeface="Arial Black" panose="020B0A04020102020204" pitchFamily="34" charset="0"/>
              </a:rPr>
              <a:t>Desimal</a:t>
            </a:r>
            <a:endParaRPr lang="ko-KR" altLang="en-US" sz="4200" dirty="0">
              <a:solidFill>
                <a:srgbClr val="1C7DE1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5171DD-E99B-4574-ACFA-1E8250028F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2891"/>
            <a:ext cx="735907" cy="7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AE2542B-B5F2-4864-9A10-92B58B9E04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601" y="481405"/>
                <a:ext cx="5040560" cy="148318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/>
                  <a:t>Sistem </a:t>
                </a:r>
                <a:r>
                  <a:rPr lang="en-US" sz="1800" dirty="0" err="1"/>
                  <a:t>heksa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desimal</a:t>
                </a:r>
                <a:r>
                  <a:rPr lang="en-US" sz="1800" dirty="0"/>
                  <a:t>  </a:t>
                </a:r>
                <a:r>
                  <a:rPr lang="en-US" sz="1800" dirty="0" err="1"/>
                  <a:t>menggunakan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simbol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0,  1,  2,  3,  4,  5,  6,  7,  8,  9, 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dan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 err="1"/>
                  <a:t>memiliki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tempat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pangkat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AE2542B-B5F2-4864-9A10-92B58B9E0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01" y="481405"/>
                <a:ext cx="5040560" cy="1483182"/>
              </a:xfrm>
              <a:prstGeom prst="rect">
                <a:avLst/>
              </a:prstGeom>
              <a:blipFill>
                <a:blip r:embed="rId3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98224946-6CB6-403B-9529-E4DEE8BAE7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601" y="4371950"/>
                <a:ext cx="6948772" cy="55882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/>
                  <a:t>Karena </a:t>
                </a:r>
                <a:r>
                  <a:rPr lang="en-US" sz="1800" dirty="0" err="1"/>
                  <a:t>itu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2  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 7 .  3 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=. . . . .. . . . . .. .</m:t>
                    </m:r>
                  </m:oMath>
                </a14:m>
                <a:r>
                  <a:rPr lang="en-US" sz="1800" dirty="0"/>
                  <a:t>  untuk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tempat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desimal</a:t>
                </a:r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98224946-6CB6-403B-9529-E4DEE8BAE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01" y="4371950"/>
                <a:ext cx="6948772" cy="558822"/>
              </a:xfrm>
              <a:prstGeom prst="rect">
                <a:avLst/>
              </a:prstGeom>
              <a:blipFill>
                <a:blip r:embed="rId4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B99699-AE63-4889-B4B1-C99303FF7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20" y="2019866"/>
            <a:ext cx="6660232" cy="24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9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385</Words>
  <Application>Microsoft Office PowerPoint</Application>
  <PresentationFormat>On-screen Show (16:9)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Arial Black</vt:lpstr>
      <vt:lpstr>Calibri</vt:lpstr>
      <vt:lpstr>Cambria Math</vt:lpstr>
      <vt:lpstr>Cover and End Slide Master</vt:lpstr>
      <vt:lpstr>Contents Slide Master</vt:lpstr>
      <vt:lpstr>Section Break Slide Master</vt:lpstr>
      <vt:lpstr>Sistem Bilangan</vt:lpstr>
      <vt:lpstr>Sistem Bilangan</vt:lpstr>
      <vt:lpstr>PowerPoint Presentation</vt:lpstr>
      <vt:lpstr>Sistem Biner</vt:lpstr>
      <vt:lpstr>Sistem Biner</vt:lpstr>
      <vt:lpstr>Sistem Oktal</vt:lpstr>
      <vt:lpstr>Sistem Oktal</vt:lpstr>
      <vt:lpstr>Sistem Dua Desimal</vt:lpstr>
      <vt:lpstr>PowerPoint Presentation</vt:lpstr>
      <vt:lpstr>Latihan Soal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83</cp:revision>
  <dcterms:created xsi:type="dcterms:W3CDTF">2016-12-01T00:32:25Z</dcterms:created>
  <dcterms:modified xsi:type="dcterms:W3CDTF">2021-09-14T13:41:28Z</dcterms:modified>
</cp:coreProperties>
</file>