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3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6911-C0A2-544F-BCDE-D21364298064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D93C-63ED-7741-B5D1-2BE693A8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3559" y="120004"/>
            <a:ext cx="2425338" cy="401297"/>
          </a:xfrm>
        </p:spPr>
        <p:txBody>
          <a:bodyPr>
            <a:noAutofit/>
          </a:bodyPr>
          <a:lstStyle/>
          <a:p>
            <a:pPr algn="r"/>
            <a:br>
              <a:rPr lang="en-US" sz="3600" b="1" i="1" dirty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1600" b="1" dirty="0" err="1">
                <a:latin typeface="Chalkboard" charset="0"/>
                <a:ea typeface="Chalkboard" charset="0"/>
                <a:cs typeface="Chalkboard" charset="0"/>
              </a:rPr>
              <a:t>Akuntansi</a:t>
            </a:r>
            <a:r>
              <a:rPr lang="en-US" sz="1600" b="1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b="1" dirty="0" err="1">
                <a:latin typeface="Chalkboard" charset="0"/>
                <a:ea typeface="Chalkboard" charset="0"/>
                <a:cs typeface="Chalkboard" charset="0"/>
              </a:rPr>
              <a:t>Manajemen</a:t>
            </a:r>
            <a:endParaRPr lang="en-US" sz="3600" b="1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164" y="4879611"/>
            <a:ext cx="9144000" cy="1655762"/>
          </a:xfrm>
        </p:spPr>
        <p:txBody>
          <a:bodyPr/>
          <a:lstStyle/>
          <a:p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Robby </a:t>
            </a:r>
            <a:r>
              <a:rPr lang="en-US" sz="2000" b="1" dirty="0" err="1">
                <a:latin typeface="Chalkboard" charset="0"/>
                <a:ea typeface="Chalkboard" charset="0"/>
                <a:cs typeface="Chalkboard" charset="0"/>
              </a:rPr>
              <a:t>Anggriawan</a:t>
            </a:r>
            <a:r>
              <a:rPr lang="en-US" sz="2000" b="1" dirty="0">
                <a:latin typeface="Chalkboard" charset="0"/>
                <a:ea typeface="Chalkboard" charset="0"/>
                <a:cs typeface="Chalkboard" charset="0"/>
              </a:rPr>
              <a:t>, SE., ME</a:t>
            </a:r>
          </a:p>
          <a:p>
            <a:r>
              <a:rPr lang="en-US" sz="1600" dirty="0" err="1">
                <a:latin typeface="Chalkboard" charset="0"/>
                <a:ea typeface="Chalkboard" charset="0"/>
                <a:cs typeface="Chalkboard" charset="0"/>
              </a:rPr>
              <a:t>robby.angg@polinema.ac.id</a:t>
            </a:r>
            <a:endParaRPr lang="en-US" sz="16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2891" y="1442954"/>
            <a:ext cx="55605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halkboard" panose="03050602040202020205" pitchFamily="66" charset="77"/>
              </a:rPr>
              <a:t>COST VOLUME PROFIT ANALISIS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86" y="3351450"/>
            <a:ext cx="1394951" cy="1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latin typeface="Chalkboard" panose="03050602040202020205" pitchFamily="66" charset="77"/>
              </a:rPr>
              <a:t>Risiko</a:t>
            </a:r>
            <a:r>
              <a:rPr lang="en-US" b="1" u="sng" dirty="0">
                <a:latin typeface="Chalkboard" panose="03050602040202020205" pitchFamily="66" charset="77"/>
              </a:rPr>
              <a:t> dan </a:t>
            </a:r>
            <a:r>
              <a:rPr lang="en-US" b="1" u="sng" dirty="0" err="1">
                <a:latin typeface="Chalkboard" panose="03050602040202020205" pitchFamily="66" charset="77"/>
              </a:rPr>
              <a:t>Ketidakpastian</a:t>
            </a:r>
            <a:endParaRPr lang="en-US" b="1" u="sng" dirty="0">
              <a:latin typeface="Chalkboard" panose="03050602040202020205" pitchFamily="66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Asumsi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penting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dalam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analisis</a:t>
            </a:r>
            <a:r>
              <a:rPr lang="en-US" dirty="0">
                <a:latin typeface="Chalkboard" panose="03050602040202020205" pitchFamily="66" charset="77"/>
              </a:rPr>
              <a:t> CVP </a:t>
            </a:r>
            <a:r>
              <a:rPr lang="en-US" dirty="0" err="1">
                <a:latin typeface="Chalkboard" panose="03050602040202020205" pitchFamily="66" charset="77"/>
              </a:rPr>
              <a:t>adalah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bahwa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harga</a:t>
            </a:r>
            <a:r>
              <a:rPr lang="en-US" dirty="0">
                <a:latin typeface="Chalkboard" panose="03050602040202020205" pitchFamily="66" charset="77"/>
              </a:rPr>
              <a:t> dan cost </a:t>
            </a:r>
            <a:r>
              <a:rPr lang="en-US" dirty="0" err="1">
                <a:latin typeface="Chalkboard" panose="03050602040202020205" pitchFamily="66" charset="77"/>
              </a:rPr>
              <a:t>diketahui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pasti</a:t>
            </a:r>
            <a:endParaRPr lang="en-US" i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Risiko</a:t>
            </a:r>
            <a:r>
              <a:rPr lang="en-US" dirty="0">
                <a:latin typeface="Chalkboard" panose="03050602040202020205" pitchFamily="66" charset="77"/>
              </a:rPr>
              <a:t> dan </a:t>
            </a:r>
            <a:r>
              <a:rPr lang="en-US" dirty="0" err="1">
                <a:latin typeface="Chalkboard" panose="03050602040202020205" pitchFamily="66" charset="77"/>
              </a:rPr>
              <a:t>ketidakpastian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adalah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bagian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dari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pengambilan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keputusan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bisnis</a:t>
            </a:r>
            <a:r>
              <a:rPr lang="en-US" dirty="0">
                <a:latin typeface="Chalkboard" panose="03050602040202020205" pitchFamily="66" charset="77"/>
              </a:rPr>
              <a:t> dan </a:t>
            </a:r>
            <a:r>
              <a:rPr lang="en-US" dirty="0" err="1">
                <a:latin typeface="Chalkboard" panose="03050602040202020205" pitchFamily="66" charset="77"/>
              </a:rPr>
              <a:t>bagaimanapun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hal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itu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harus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ditangani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Manajemen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harus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menyadari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sifat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ketidakpastian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dari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harga</a:t>
            </a:r>
            <a:r>
              <a:rPr lang="en-US" dirty="0">
                <a:latin typeface="Chalkboard" panose="03050602040202020205" pitchFamily="66" charset="77"/>
              </a:rPr>
              <a:t> cost, dan </a:t>
            </a:r>
            <a:r>
              <a:rPr lang="en-US" dirty="0" err="1">
                <a:latin typeface="Chalkboard" panose="03050602040202020205" pitchFamily="66" charset="77"/>
              </a:rPr>
              <a:t>kuantitas</a:t>
            </a:r>
            <a:r>
              <a:rPr lang="en-US" dirty="0">
                <a:latin typeface="Chalkboard" panose="03050602040202020205" pitchFamily="66" charset="77"/>
              </a:rPr>
              <a:t> di masa </a:t>
            </a:r>
            <a:r>
              <a:rPr lang="en-US" dirty="0" err="1">
                <a:latin typeface="Chalkboard" panose="03050602040202020205" pitchFamily="66" charset="77"/>
              </a:rPr>
              <a:t>depan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Selanjutnya</a:t>
            </a:r>
            <a:r>
              <a:rPr lang="en-US" dirty="0">
                <a:latin typeface="Chalkboard" panose="03050602040202020205" pitchFamily="66" charset="77"/>
              </a:rPr>
              <a:t>, </a:t>
            </a:r>
            <a:r>
              <a:rPr lang="en-US" dirty="0" err="1">
                <a:latin typeface="Chalkboard" panose="03050602040202020205" pitchFamily="66" charset="77"/>
              </a:rPr>
              <a:t>manajer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bergerak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dari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pertimbangan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pertimbangan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bisa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disebut</a:t>
            </a:r>
            <a:r>
              <a:rPr lang="en-US" dirty="0">
                <a:latin typeface="Chalkboard" panose="03050602040202020205" pitchFamily="66" charset="77"/>
              </a:rPr>
              <a:t> “</a:t>
            </a:r>
            <a:r>
              <a:rPr lang="en-US" dirty="0" err="1">
                <a:latin typeface="Chalkboard" panose="03050602040202020205" pitchFamily="66" charset="77"/>
              </a:rPr>
              <a:t>kisaran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kata lain, </a:t>
            </a:r>
            <a:r>
              <a:rPr lang="en-US" dirty="0" err="1">
                <a:latin typeface="Chalkboard" panose="03050602040202020205" pitchFamily="66" charset="77"/>
              </a:rPr>
              <a:t>karena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sifat</a:t>
            </a:r>
            <a:r>
              <a:rPr lang="en-US" dirty="0">
                <a:latin typeface="Chalkboard" panose="03050602040202020205" pitchFamily="66" charset="77"/>
              </a:rPr>
              <a:t> data yang </a:t>
            </a:r>
            <a:r>
              <a:rPr lang="en-US" dirty="0" err="1">
                <a:latin typeface="Chalkboard" panose="03050602040202020205" pitchFamily="66" charset="77"/>
              </a:rPr>
              <a:t>tidak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pasti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mungkin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suatu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perusahaan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mencapai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ketika</a:t>
            </a:r>
            <a:r>
              <a:rPr lang="en-US" dirty="0">
                <a:latin typeface="Chalkboard" panose="03050602040202020205" pitchFamily="66" charset="77"/>
              </a:rPr>
              <a:t> 1.800 </a:t>
            </a:r>
            <a:r>
              <a:rPr lang="en-US" dirty="0" err="1">
                <a:latin typeface="Chalkboard" panose="03050602040202020205" pitchFamily="66" charset="77"/>
              </a:rPr>
              <a:t>sampai</a:t>
            </a:r>
            <a:r>
              <a:rPr lang="en-US" dirty="0">
                <a:latin typeface="Chalkboard" panose="03050602040202020205" pitchFamily="66" charset="77"/>
              </a:rPr>
              <a:t> 2.000 unit </a:t>
            </a:r>
            <a:r>
              <a:rPr lang="en-US" dirty="0" err="1">
                <a:latin typeface="Chalkboard" panose="03050602040202020205" pitchFamily="66" charset="77"/>
              </a:rPr>
              <a:t>terjual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184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halkboard" panose="03050602040202020205" pitchFamily="66" charset="77"/>
              </a:rPr>
              <a:t>Cost-Volume-Profit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Analisis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ini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mempunyai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mamfaat</a:t>
            </a:r>
            <a:r>
              <a:rPr lang="en-US" dirty="0">
                <a:latin typeface="Chalkboard" panose="03050602040202020205" pitchFamily="66" charset="77"/>
              </a:rPr>
              <a:t> pada </a:t>
            </a:r>
            <a:r>
              <a:rPr lang="en-US" dirty="0" err="1">
                <a:latin typeface="Chalkboard" panose="03050602040202020205" pitchFamily="66" charset="77"/>
              </a:rPr>
              <a:t>awal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tahap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perencanaan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karena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menyajikan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suatu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kerangka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pemikiran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sederhana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dalam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mendiskusikan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isu-isu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perencanaan</a:t>
            </a:r>
            <a:r>
              <a:rPr lang="en-US" dirty="0">
                <a:latin typeface="Chalkboard" panose="03050602040202020205" pitchFamily="66" charset="77"/>
              </a:rPr>
              <a:t> dan </a:t>
            </a:r>
            <a:r>
              <a:rPr lang="en-US" dirty="0" err="1">
                <a:latin typeface="Chalkboard" panose="03050602040202020205" pitchFamily="66" charset="77"/>
              </a:rPr>
              <a:t>pengelolaan</a:t>
            </a:r>
            <a:r>
              <a:rPr lang="en-US" dirty="0">
                <a:latin typeface="Chalkboard" panose="03050602040202020205" pitchFamily="66" charset="77"/>
              </a:rPr>
              <a:t> data yang </a:t>
            </a:r>
            <a:r>
              <a:rPr lang="en-US" dirty="0" err="1">
                <a:latin typeface="Chalkboard" panose="03050602040202020205" pitchFamily="66" charset="77"/>
              </a:rPr>
              <a:t>relevan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Analisis</a:t>
            </a:r>
            <a:r>
              <a:rPr lang="en-US" dirty="0">
                <a:latin typeface="Chalkboard" panose="03050602040202020205" pitchFamily="66" charset="77"/>
              </a:rPr>
              <a:t> CVP </a:t>
            </a:r>
            <a:r>
              <a:rPr lang="en-US" dirty="0" err="1">
                <a:latin typeface="Chalkboard" panose="03050602040202020205" pitchFamily="66" charset="77"/>
              </a:rPr>
              <a:t>menggunakan</a:t>
            </a:r>
            <a:r>
              <a:rPr lang="en-US" dirty="0">
                <a:latin typeface="Chalkboard" panose="03050602040202020205" pitchFamily="66" charset="77"/>
              </a:rPr>
              <a:t> system </a:t>
            </a:r>
            <a:r>
              <a:rPr lang="en-US" dirty="0" err="1">
                <a:latin typeface="Chalkboard" panose="03050602040202020205" pitchFamily="66" charset="77"/>
              </a:rPr>
              <a:t>kalkulasi</a:t>
            </a:r>
            <a:r>
              <a:rPr lang="en-US" dirty="0">
                <a:latin typeface="Chalkboard" panose="03050602040202020205" pitchFamily="66" charset="77"/>
              </a:rPr>
              <a:t> cost </a:t>
            </a:r>
            <a:r>
              <a:rPr lang="en-US" dirty="0" err="1">
                <a:latin typeface="Chalkboard" panose="03050602040202020205" pitchFamily="66" charset="77"/>
              </a:rPr>
              <a:t>dimana</a:t>
            </a:r>
            <a:r>
              <a:rPr lang="en-US" dirty="0">
                <a:latin typeface="Chalkboard" panose="03050602040202020205" pitchFamily="66" charset="77"/>
              </a:rPr>
              <a:t> cost </a:t>
            </a:r>
            <a:r>
              <a:rPr lang="en-US" dirty="0" err="1">
                <a:latin typeface="Chalkboard" panose="03050602040202020205" pitchFamily="66" charset="77"/>
              </a:rPr>
              <a:t>produk</a:t>
            </a:r>
            <a:r>
              <a:rPr lang="en-US" dirty="0">
                <a:latin typeface="Chalkboard" panose="03050602040202020205" pitchFamily="66" charset="77"/>
              </a:rPr>
              <a:t> (cost of product) </a:t>
            </a:r>
            <a:r>
              <a:rPr lang="en-US" dirty="0" err="1">
                <a:latin typeface="Chalkboard" panose="03050602040202020205" pitchFamily="66" charset="77"/>
              </a:rPr>
              <a:t>menggunakan</a:t>
            </a:r>
            <a:r>
              <a:rPr lang="en-US" dirty="0">
                <a:latin typeface="Chalkboard" panose="03050602040202020205" pitchFamily="66" charset="77"/>
              </a:rPr>
              <a:t> variable costing</a:t>
            </a:r>
          </a:p>
        </p:txBody>
      </p:sp>
    </p:spTree>
    <p:extLst>
      <p:ext uri="{BB962C8B-B14F-4D97-AF65-F5344CB8AC3E}">
        <p14:creationId xmlns:p14="http://schemas.microsoft.com/office/powerpoint/2010/main" val="1429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latin typeface="Chalkboard" panose="03050602040202020205" pitchFamily="66" charset="77"/>
              </a:rPr>
              <a:t>Asumsi</a:t>
            </a:r>
            <a:r>
              <a:rPr lang="en-US" b="1" u="sng" dirty="0">
                <a:latin typeface="Chalkboard" panose="03050602040202020205" pitchFamily="66" charset="77"/>
              </a:rPr>
              <a:t> Dasar CVP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Fungsi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pendapatan</a:t>
            </a:r>
            <a:r>
              <a:rPr lang="en-US" dirty="0">
                <a:latin typeface="Chalkboard" panose="03050602040202020205" pitchFamily="66" charset="77"/>
              </a:rPr>
              <a:t> dan </a:t>
            </a:r>
            <a:r>
              <a:rPr lang="en-US" dirty="0" err="1">
                <a:latin typeface="Chalkboard" panose="03050602040202020205" pitchFamily="66" charset="77"/>
              </a:rPr>
              <a:t>fungsi</a:t>
            </a:r>
            <a:r>
              <a:rPr lang="en-US" dirty="0">
                <a:latin typeface="Chalkboard" panose="03050602040202020205" pitchFamily="66" charset="77"/>
              </a:rPr>
              <a:t> cost </a:t>
            </a:r>
            <a:r>
              <a:rPr lang="en-US" dirty="0" err="1">
                <a:latin typeface="Chalkboard" panose="03050602040202020205" pitchFamily="66" charset="77"/>
              </a:rPr>
              <a:t>berbentuk</a:t>
            </a:r>
            <a:r>
              <a:rPr lang="en-US" dirty="0">
                <a:latin typeface="Chalkboard" panose="03050602040202020205" pitchFamily="66" charset="77"/>
              </a:rPr>
              <a:t> linier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>
                <a:latin typeface="Chalkboard" panose="03050602040202020205" pitchFamily="66" charset="77"/>
              </a:rPr>
              <a:t>Harga </a:t>
            </a:r>
            <a:r>
              <a:rPr lang="en-US" dirty="0" err="1">
                <a:latin typeface="Chalkboard" panose="03050602040202020205" pitchFamily="66" charset="77"/>
              </a:rPr>
              <a:t>jual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produk</a:t>
            </a:r>
            <a:r>
              <a:rPr lang="en-US" dirty="0">
                <a:latin typeface="Chalkboard" panose="03050602040202020205" pitchFamily="66" charset="77"/>
              </a:rPr>
              <a:t>, total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, dan cost </a:t>
            </a:r>
            <a:r>
              <a:rPr lang="en-US" dirty="0" err="1">
                <a:latin typeface="Chalkboard" panose="03050602040202020205" pitchFamily="66" charset="77"/>
              </a:rPr>
              <a:t>variabel</a:t>
            </a:r>
            <a:r>
              <a:rPr lang="en-US" dirty="0">
                <a:latin typeface="Chalkboard" panose="03050602040202020205" pitchFamily="66" charset="77"/>
              </a:rPr>
              <a:t> per unit </a:t>
            </a:r>
            <a:r>
              <a:rPr lang="en-US" dirty="0" err="1">
                <a:latin typeface="Chalkboard" panose="03050602040202020205" pitchFamily="66" charset="77"/>
              </a:rPr>
              <a:t>dapat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diidentifikasikan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secara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akurat</a:t>
            </a:r>
            <a:r>
              <a:rPr lang="en-US" dirty="0">
                <a:latin typeface="Chalkboard" panose="03050602040202020205" pitchFamily="66" charset="77"/>
              </a:rPr>
              <a:t> dan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konstan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sepanjang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rentang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relevan</a:t>
            </a:r>
            <a:endParaRPr lang="en-US" dirty="0">
              <a:latin typeface="Chalkboard" panose="03050602040202020205" pitchFamily="66" charset="77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>
                <a:latin typeface="Chalkboard" panose="03050602040202020205" pitchFamily="66" charset="77"/>
              </a:rPr>
              <a:t>Unit yang </a:t>
            </a:r>
            <a:r>
              <a:rPr lang="en-US" dirty="0" err="1">
                <a:latin typeface="Chalkboard" panose="03050602040202020205" pitchFamily="66" charset="77"/>
              </a:rPr>
              <a:t>diproduksi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semuanya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dapat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terjual</a:t>
            </a:r>
            <a:endParaRPr lang="en-US" dirty="0">
              <a:latin typeface="Chalkboard" panose="03050602040202020205" pitchFamily="66" charset="77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analisis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multiproduk</a:t>
            </a:r>
            <a:r>
              <a:rPr lang="en-US" dirty="0">
                <a:latin typeface="Chalkboard" panose="03050602040202020205" pitchFamily="66" charset="77"/>
              </a:rPr>
              <a:t>, </a:t>
            </a:r>
            <a:r>
              <a:rPr lang="en-US" dirty="0" err="1">
                <a:latin typeface="Chalkboard" panose="03050602040202020205" pitchFamily="66" charset="77"/>
              </a:rPr>
              <a:t>bauran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penjualan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dapat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dihentikan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pasti</a:t>
            </a:r>
            <a:endParaRPr lang="en-US" dirty="0">
              <a:latin typeface="Chalkboard" panose="03050602040202020205" pitchFamily="66" charset="77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>
                <a:latin typeface="Chalkboard" panose="03050602040202020205" pitchFamily="66" charset="77"/>
              </a:rPr>
              <a:t>Harga </a:t>
            </a:r>
            <a:r>
              <a:rPr lang="en-US" dirty="0" err="1">
                <a:latin typeface="Chalkboard" panose="03050602040202020205" pitchFamily="66" charset="77"/>
              </a:rPr>
              <a:t>jual</a:t>
            </a:r>
            <a:r>
              <a:rPr lang="en-US" dirty="0">
                <a:latin typeface="Chalkboard" panose="03050602040202020205" pitchFamily="66" charset="77"/>
              </a:rPr>
              <a:t> dan cost </a:t>
            </a:r>
            <a:r>
              <a:rPr lang="en-US" dirty="0" err="1">
                <a:latin typeface="Chalkboard" panose="03050602040202020205" pitchFamily="66" charset="77"/>
              </a:rPr>
              <a:t>diketahui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secara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pasti</a:t>
            </a: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84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latin typeface="Chalkboard" panose="03050602040202020205" pitchFamily="66" charset="77"/>
              </a:rPr>
              <a:t>Analisis</a:t>
            </a:r>
            <a:r>
              <a:rPr lang="en-US" b="1" u="sng" dirty="0">
                <a:latin typeface="Chalkboard" panose="03050602040202020205" pitchFamily="66" charset="77"/>
              </a:rPr>
              <a:t> </a:t>
            </a:r>
            <a:r>
              <a:rPr lang="en-US" b="1" u="sng" dirty="0" err="1">
                <a:latin typeface="Chalkboard" panose="03050602040202020205" pitchFamily="66" charset="77"/>
              </a:rPr>
              <a:t>Titik</a:t>
            </a:r>
            <a:r>
              <a:rPr lang="en-US" b="1" u="sng" dirty="0">
                <a:latin typeface="Chalkboard" panose="03050602040202020205" pitchFamily="66" charset="77"/>
              </a:rPr>
              <a:t> </a:t>
            </a:r>
            <a:r>
              <a:rPr lang="en-US" b="1" u="sng" dirty="0" err="1">
                <a:latin typeface="Chalkboard" panose="03050602040202020205" pitchFamily="66" charset="77"/>
              </a:rPr>
              <a:t>Impas</a:t>
            </a:r>
            <a:r>
              <a:rPr lang="en-US" b="1" u="sng" dirty="0">
                <a:latin typeface="Chalkboard" panose="03050602040202020205" pitchFamily="66" charset="77"/>
              </a:rPr>
              <a:t> (Break Even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adalah</a:t>
            </a:r>
            <a:r>
              <a:rPr lang="en-US" dirty="0">
                <a:latin typeface="Chalkboard" panose="03050602040202020205" pitchFamily="66" charset="77"/>
              </a:rPr>
              <a:t> volume </a:t>
            </a:r>
            <a:r>
              <a:rPr lang="en-US" dirty="0" err="1">
                <a:latin typeface="Chalkboard" panose="03050602040202020205" pitchFamily="66" charset="77"/>
              </a:rPr>
              <a:t>aktivitas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dimana</a:t>
            </a:r>
            <a:r>
              <a:rPr lang="en-US" dirty="0">
                <a:latin typeface="Chalkboard" panose="03050602040202020205" pitchFamily="66" charset="77"/>
              </a:rPr>
              <a:t> total </a:t>
            </a:r>
            <a:r>
              <a:rPr lang="en-US" dirty="0" err="1">
                <a:latin typeface="Chalkboard" panose="03050602040202020205" pitchFamily="66" charset="77"/>
              </a:rPr>
              <a:t>pendapatan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sama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total cost, </a:t>
            </a:r>
            <a:r>
              <a:rPr lang="en-US" dirty="0" err="1">
                <a:latin typeface="Chalkboard" panose="03050602040202020205" pitchFamily="66" charset="77"/>
              </a:rPr>
              <a:t>atau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dimana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sama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nol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menemukan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dalam</a:t>
            </a:r>
            <a:r>
              <a:rPr lang="en-US" dirty="0">
                <a:latin typeface="Chalkboard" panose="03050602040202020205" pitchFamily="66" charset="77"/>
              </a:rPr>
              <a:t> unit </a:t>
            </a:r>
            <a:r>
              <a:rPr lang="en-US" dirty="0" err="1">
                <a:latin typeface="Chalkboard" panose="03050602040202020205" pitchFamily="66" charset="77"/>
              </a:rPr>
              <a:t>maka</a:t>
            </a:r>
            <a:r>
              <a:rPr lang="en-US" dirty="0">
                <a:latin typeface="Chalkboard" panose="03050602040202020205" pitchFamily="66" charset="77"/>
              </a:rPr>
              <a:t> focus </a:t>
            </a:r>
            <a:r>
              <a:rPr lang="en-US" dirty="0" err="1">
                <a:latin typeface="Chalkboard" panose="03050602040202020205" pitchFamily="66" charset="77"/>
              </a:rPr>
              <a:t>utama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adalah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287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halkboard" panose="03050602040202020205" pitchFamily="66" charset="77"/>
              </a:rPr>
              <a:t>Penggunaan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Laba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Operasi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Dalam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Analisis</a:t>
            </a:r>
            <a:r>
              <a:rPr lang="en-US" b="1" dirty="0">
                <a:latin typeface="Chalkboard" panose="03050602040202020205" pitchFamily="66" charset="77"/>
              </a:rPr>
              <a:t> CVP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Laporan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rugi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merupakan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suatu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alat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berguna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mengorganisasikan</a:t>
            </a:r>
            <a:r>
              <a:rPr lang="en-US" dirty="0">
                <a:latin typeface="Chalkboard" panose="03050602040202020205" pitchFamily="66" charset="77"/>
              </a:rPr>
              <a:t> cost-cost </a:t>
            </a:r>
            <a:r>
              <a:rPr lang="en-US" dirty="0" err="1">
                <a:latin typeface="Chalkboard" panose="03050602040202020205" pitchFamily="66" charset="77"/>
              </a:rPr>
              <a:t>perusahaan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dalam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kategori</a:t>
            </a:r>
            <a:r>
              <a:rPr lang="en-US" dirty="0">
                <a:latin typeface="Chalkboard" panose="03050602040202020205" pitchFamily="66" charset="77"/>
              </a:rPr>
              <a:t>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 dan cost </a:t>
            </a:r>
            <a:r>
              <a:rPr lang="en-US" dirty="0" err="1">
                <a:latin typeface="Chalkboard" panose="03050602040202020205" pitchFamily="66" charset="77"/>
              </a:rPr>
              <a:t>variabel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r>
              <a:rPr lang="en-US" dirty="0">
                <a:latin typeface="Chalkboard" panose="03050602040202020205" pitchFamily="66" charset="77"/>
              </a:rPr>
              <a:t> = </a:t>
            </a:r>
            <a:r>
              <a:rPr lang="en-US" dirty="0" err="1">
                <a:latin typeface="Chalkboard" panose="03050602040202020205" pitchFamily="66" charset="77"/>
              </a:rPr>
              <a:t>Pendapatan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penjualan</a:t>
            </a:r>
            <a:r>
              <a:rPr lang="en-US" dirty="0">
                <a:latin typeface="Chalkboard" panose="03050602040202020205" pitchFamily="66" charset="77"/>
              </a:rPr>
              <a:t> – cost </a:t>
            </a:r>
            <a:r>
              <a:rPr lang="en-US" dirty="0" err="1">
                <a:latin typeface="Chalkboard" panose="03050602040202020205" pitchFamily="66" charset="77"/>
              </a:rPr>
              <a:t>variabel</a:t>
            </a:r>
            <a:r>
              <a:rPr lang="en-US" dirty="0">
                <a:latin typeface="Chalkboard" panose="03050602040202020205" pitchFamily="66" charset="77"/>
              </a:rPr>
              <a:t> –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b="1" dirty="0" err="1">
                <a:latin typeface="Chalkboard" panose="03050602040202020205" pitchFamily="66" charset="77"/>
              </a:rPr>
              <a:t>Laba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Operasi</a:t>
            </a:r>
            <a:r>
              <a:rPr lang="en-US" b="1" dirty="0">
                <a:latin typeface="Chalkboard" panose="03050602040202020205" pitchFamily="66" charset="77"/>
              </a:rPr>
              <a:t> = (Harga </a:t>
            </a:r>
            <a:r>
              <a:rPr lang="en-US" b="1" dirty="0" err="1">
                <a:latin typeface="Chalkboard" panose="03050602040202020205" pitchFamily="66" charset="77"/>
              </a:rPr>
              <a:t>Jual</a:t>
            </a:r>
            <a:r>
              <a:rPr lang="en-US" b="1" dirty="0">
                <a:latin typeface="Chalkboard" panose="03050602040202020205" pitchFamily="66" charset="77"/>
              </a:rPr>
              <a:t>*</a:t>
            </a:r>
            <a:r>
              <a:rPr lang="en-US" b="1" dirty="0" err="1">
                <a:latin typeface="Chalkboard" panose="03050602040202020205" pitchFamily="66" charset="77"/>
              </a:rPr>
              <a:t>Jumlah</a:t>
            </a:r>
            <a:r>
              <a:rPr lang="en-US" b="1" dirty="0">
                <a:latin typeface="Chalkboard" panose="03050602040202020205" pitchFamily="66" charset="77"/>
              </a:rPr>
              <a:t> Unit </a:t>
            </a:r>
            <a:r>
              <a:rPr lang="en-US" b="1" dirty="0" err="1">
                <a:latin typeface="Chalkboard" panose="03050602040202020205" pitchFamily="66" charset="77"/>
              </a:rPr>
              <a:t>Terjual</a:t>
            </a:r>
            <a:r>
              <a:rPr lang="en-US" b="1" dirty="0">
                <a:latin typeface="Chalkboard" panose="03050602040202020205" pitchFamily="66" charset="77"/>
              </a:rPr>
              <a:t>) – (Cost Variable per Unit*</a:t>
            </a:r>
            <a:r>
              <a:rPr lang="en-US" b="1" dirty="0" err="1">
                <a:latin typeface="Chalkboard" panose="03050602040202020205" pitchFamily="66" charset="77"/>
              </a:rPr>
              <a:t>Jumlah</a:t>
            </a:r>
            <a:r>
              <a:rPr lang="en-US" b="1" dirty="0">
                <a:latin typeface="Chalkboard" panose="03050602040202020205" pitchFamily="66" charset="77"/>
              </a:rPr>
              <a:t> Unit </a:t>
            </a:r>
            <a:r>
              <a:rPr lang="en-US" b="1" dirty="0" err="1">
                <a:latin typeface="Chalkboard" panose="03050602040202020205" pitchFamily="66" charset="77"/>
              </a:rPr>
              <a:t>Terjual</a:t>
            </a:r>
            <a:r>
              <a:rPr lang="en-US" b="1" dirty="0">
                <a:latin typeface="Chalkboard" panose="03050602040202020205" pitchFamily="66" charset="77"/>
              </a:rPr>
              <a:t>) – Total Cost </a:t>
            </a:r>
            <a:r>
              <a:rPr lang="en-US" b="1" dirty="0" err="1">
                <a:latin typeface="Chalkboard" panose="03050602040202020205" pitchFamily="66" charset="77"/>
              </a:rPr>
              <a:t>Tetap</a:t>
            </a: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menghitung</a:t>
            </a:r>
            <a:r>
              <a:rPr lang="en-US" dirty="0">
                <a:latin typeface="Chalkboard" panose="03050602040202020205" pitchFamily="66" charset="77"/>
              </a:rPr>
              <a:t> BEP,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diberikan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nilai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nol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823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halkboard" panose="03050602040202020205" pitchFamily="66" charset="77"/>
              </a:rPr>
              <a:t>Margin </a:t>
            </a:r>
            <a:r>
              <a:rPr lang="en-US" b="1" u="sng" dirty="0" err="1">
                <a:latin typeface="Chalkboard" panose="03050602040202020205" pitchFamily="66" charset="77"/>
              </a:rPr>
              <a:t>Kontribusi</a:t>
            </a:r>
            <a:endParaRPr lang="en-US" b="1" u="sng" dirty="0">
              <a:latin typeface="Chalkboard" panose="03050602040202020205" pitchFamily="66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>
                <a:latin typeface="Chalkboard" panose="03050602040202020205" pitchFamily="66" charset="77"/>
              </a:rPr>
              <a:t>Cara yang </a:t>
            </a:r>
            <a:r>
              <a:rPr lang="en-US" dirty="0" err="1">
                <a:latin typeface="Chalkboard" panose="03050602040202020205" pitchFamily="66" charset="77"/>
              </a:rPr>
              <a:t>lebih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cepat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dalam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menghitung</a:t>
            </a:r>
            <a:r>
              <a:rPr lang="en-US" dirty="0">
                <a:latin typeface="Chalkboard" panose="03050602040202020205" pitchFamily="66" charset="77"/>
              </a:rPr>
              <a:t> BEP </a:t>
            </a:r>
            <a:r>
              <a:rPr lang="en-US" dirty="0" err="1">
                <a:latin typeface="Chalkboard" panose="03050602040202020205" pitchFamily="66" charset="77"/>
              </a:rPr>
              <a:t>adalah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berpusat</a:t>
            </a:r>
            <a:r>
              <a:rPr lang="en-US" dirty="0">
                <a:latin typeface="Chalkboard" panose="03050602040202020205" pitchFamily="66" charset="77"/>
              </a:rPr>
              <a:t> pada margin </a:t>
            </a:r>
            <a:r>
              <a:rPr lang="en-US" dirty="0" err="1">
                <a:latin typeface="Chalkboard" panose="03050602040202020205" pitchFamily="66" charset="77"/>
              </a:rPr>
              <a:t>kontribusi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Pendapatan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penjualan</a:t>
            </a:r>
            <a:r>
              <a:rPr lang="en-US" dirty="0">
                <a:latin typeface="Chalkboard" panose="03050602040202020205" pitchFamily="66" charset="77"/>
              </a:rPr>
              <a:t> – </a:t>
            </a:r>
            <a:r>
              <a:rPr lang="en-US" dirty="0" err="1">
                <a:latin typeface="Chalkboard" panose="03050602040202020205" pitchFamily="66" charset="77"/>
              </a:rPr>
              <a:t>biaya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variabel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>
                <a:latin typeface="Chalkboard" panose="03050602040202020205" pitchFamily="66" charset="77"/>
              </a:rPr>
              <a:t>Unit BEP = </a:t>
            </a:r>
            <a:r>
              <a:rPr lang="en-US" dirty="0" err="1">
                <a:latin typeface="Chalkboard" panose="03050602040202020205" pitchFamily="66" charset="77"/>
              </a:rPr>
              <a:t>Biaya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/margin </a:t>
            </a:r>
            <a:r>
              <a:rPr lang="en-US" dirty="0" err="1">
                <a:latin typeface="Chalkboard" panose="03050602040202020205" pitchFamily="66" charset="77"/>
              </a:rPr>
              <a:t>kontribusi</a:t>
            </a:r>
            <a:r>
              <a:rPr lang="en-US" dirty="0">
                <a:latin typeface="Chalkboard" panose="03050602040202020205" pitchFamily="66" charset="77"/>
              </a:rPr>
              <a:t> per unit</a:t>
            </a:r>
          </a:p>
        </p:txBody>
      </p:sp>
    </p:spTree>
    <p:extLst>
      <p:ext uri="{BB962C8B-B14F-4D97-AF65-F5344CB8AC3E}">
        <p14:creationId xmlns:p14="http://schemas.microsoft.com/office/powerpoint/2010/main" val="11192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halkboard" panose="03050602040202020205" pitchFamily="66" charset="77"/>
              </a:rPr>
              <a:t>Target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Meskipun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merupakan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informasi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berguna</a:t>
            </a:r>
            <a:r>
              <a:rPr lang="en-US" dirty="0">
                <a:latin typeface="Chalkboard" panose="03050602040202020205" pitchFamily="66" charset="77"/>
              </a:rPr>
              <a:t>, </a:t>
            </a:r>
            <a:r>
              <a:rPr lang="en-US" dirty="0" err="1">
                <a:latin typeface="Chalkboard" panose="03050602040202020205" pitchFamily="66" charset="77"/>
              </a:rPr>
              <a:t>namun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kebanyakan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perusahaan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ingin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mempunyai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lebih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besar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dari</a:t>
            </a:r>
            <a:r>
              <a:rPr lang="en-US" dirty="0">
                <a:latin typeface="Chalkboard" panose="03050602040202020205" pitchFamily="66" charset="77"/>
              </a:rPr>
              <a:t> pada </a:t>
            </a:r>
            <a:r>
              <a:rPr lang="en-US" dirty="0" err="1">
                <a:latin typeface="Chalkboard" panose="03050602040202020205" pitchFamily="66" charset="77"/>
              </a:rPr>
              <a:t>nol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Analisis</a:t>
            </a:r>
            <a:r>
              <a:rPr lang="en-US" dirty="0">
                <a:latin typeface="Chalkboard" panose="03050602040202020205" pitchFamily="66" charset="77"/>
              </a:rPr>
              <a:t> CVP </a:t>
            </a:r>
            <a:r>
              <a:rPr lang="en-US" dirty="0" err="1">
                <a:latin typeface="Chalkboard" panose="03050602040202020205" pitchFamily="66" charset="77"/>
              </a:rPr>
              <a:t>menyediakan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suatu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cara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menentukan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berapa</a:t>
            </a:r>
            <a:r>
              <a:rPr lang="en-US" dirty="0">
                <a:latin typeface="Chalkboard" panose="03050602040202020205" pitchFamily="66" charset="77"/>
              </a:rPr>
              <a:t> unit yang </a:t>
            </a:r>
            <a:r>
              <a:rPr lang="en-US" dirty="0" err="1">
                <a:latin typeface="Chalkboard" panose="03050602040202020205" pitchFamily="66" charset="77"/>
              </a:rPr>
              <a:t>harus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dijual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untuk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menghasilkan</a:t>
            </a:r>
            <a:r>
              <a:rPr lang="en-US" dirty="0">
                <a:latin typeface="Chalkboard" panose="03050602040202020205" pitchFamily="66" charset="77"/>
              </a:rPr>
              <a:t> target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tertentu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89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halkboard" panose="03050602040202020205" pitchFamily="66" charset="77"/>
              </a:rPr>
              <a:t>Target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r>
              <a:rPr lang="en-US" dirty="0">
                <a:latin typeface="Chalkboard" panose="03050602040202020205" pitchFamily="66" charset="77"/>
              </a:rPr>
              <a:t> = (Harga </a:t>
            </a:r>
            <a:r>
              <a:rPr lang="en-US" dirty="0" err="1">
                <a:latin typeface="Chalkboard" panose="03050602040202020205" pitchFamily="66" charset="77"/>
              </a:rPr>
              <a:t>Jual</a:t>
            </a:r>
            <a:r>
              <a:rPr lang="en-US" dirty="0">
                <a:latin typeface="Chalkboard" panose="03050602040202020205" pitchFamily="66" charset="77"/>
              </a:rPr>
              <a:t>*</a:t>
            </a:r>
            <a:r>
              <a:rPr lang="en-US" dirty="0" err="1">
                <a:latin typeface="Chalkboard" panose="03050602040202020205" pitchFamily="66" charset="77"/>
              </a:rPr>
              <a:t>Jumlah</a:t>
            </a:r>
            <a:r>
              <a:rPr lang="en-US" dirty="0">
                <a:latin typeface="Chalkboard" panose="03050602040202020205" pitchFamily="66" charset="77"/>
              </a:rPr>
              <a:t> Unit </a:t>
            </a:r>
            <a:r>
              <a:rPr lang="en-US" dirty="0" err="1">
                <a:latin typeface="Chalkboard" panose="03050602040202020205" pitchFamily="66" charset="77"/>
              </a:rPr>
              <a:t>Terjual</a:t>
            </a:r>
            <a:r>
              <a:rPr lang="en-US" dirty="0">
                <a:latin typeface="Chalkboard" panose="03050602040202020205" pitchFamily="66" charset="77"/>
              </a:rPr>
              <a:t>) – (Cost Variable per Unit*</a:t>
            </a:r>
            <a:r>
              <a:rPr lang="en-US" dirty="0" err="1">
                <a:latin typeface="Chalkboard" panose="03050602040202020205" pitchFamily="66" charset="77"/>
              </a:rPr>
              <a:t>Jumlah</a:t>
            </a:r>
            <a:r>
              <a:rPr lang="en-US" dirty="0">
                <a:latin typeface="Chalkboard" panose="03050602040202020205" pitchFamily="66" charset="77"/>
              </a:rPr>
              <a:t> Unit </a:t>
            </a:r>
            <a:r>
              <a:rPr lang="en-US" dirty="0" err="1">
                <a:latin typeface="Chalkboard" panose="03050602040202020205" pitchFamily="66" charset="77"/>
              </a:rPr>
              <a:t>Terjual</a:t>
            </a:r>
            <a:r>
              <a:rPr lang="en-US" dirty="0">
                <a:latin typeface="Chalkboard" panose="03050602040202020205" pitchFamily="66" charset="77"/>
              </a:rPr>
              <a:t>) – Total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Laba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operasi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digantikan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dengan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jumlah</a:t>
            </a:r>
            <a:r>
              <a:rPr lang="en-US" dirty="0">
                <a:latin typeface="Chalkboard" panose="03050602040202020205" pitchFamily="66" charset="77"/>
              </a:rPr>
              <a:t> profit </a:t>
            </a:r>
            <a:r>
              <a:rPr lang="en-US" dirty="0" err="1">
                <a:latin typeface="Chalkboard" panose="03050602040202020205" pitchFamily="66" charset="77"/>
              </a:rPr>
              <a:t>tertentu</a:t>
            </a:r>
            <a:r>
              <a:rPr lang="en-US" dirty="0">
                <a:latin typeface="Chalkboard" panose="03050602040202020205" pitchFamily="66" charset="77"/>
              </a:rPr>
              <a:t> yang </a:t>
            </a:r>
            <a:r>
              <a:rPr lang="en-US" dirty="0" err="1">
                <a:latin typeface="Chalkboard" panose="03050602040202020205" pitchFamily="66" charset="77"/>
              </a:rPr>
              <a:t>diinginkan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b="1" dirty="0" err="1">
                <a:latin typeface="Chalkboard" panose="03050602040202020205" pitchFamily="66" charset="77"/>
              </a:rPr>
              <a:t>Dapat</a:t>
            </a:r>
            <a:r>
              <a:rPr lang="en-US" b="1" dirty="0">
                <a:latin typeface="Chalkboard" panose="03050602040202020205" pitchFamily="66" charset="77"/>
              </a:rPr>
              <a:t> juga </a:t>
            </a:r>
            <a:r>
              <a:rPr lang="en-US" b="1" dirty="0" err="1">
                <a:latin typeface="Chalkboard" panose="03050602040202020205" pitchFamily="66" charset="77"/>
              </a:rPr>
              <a:t>dihitung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dari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presentase</a:t>
            </a:r>
            <a:r>
              <a:rPr lang="en-US" b="1" dirty="0">
                <a:latin typeface="Chalkboard" panose="03050602040202020205" pitchFamily="66" charset="77"/>
              </a:rPr>
              <a:t> </a:t>
            </a:r>
            <a:r>
              <a:rPr lang="en-US" b="1" dirty="0" err="1">
                <a:latin typeface="Chalkboard" panose="03050602040202020205" pitchFamily="66" charset="77"/>
              </a:rPr>
              <a:t>penjualan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30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halkboard" panose="03050602040202020205" pitchFamily="66" charset="77"/>
              </a:rPr>
              <a:t>Contribution Margin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i="1" dirty="0">
                <a:latin typeface="Chalkboard" panose="03050602040202020205" pitchFamily="66" charset="77"/>
              </a:rPr>
              <a:t>Contribution margin ratio is the proportion of </a:t>
            </a:r>
            <a:r>
              <a:rPr lang="en-US" i="1" dirty="0" err="1">
                <a:latin typeface="Chalkboard" panose="03050602040202020205" pitchFamily="66" charset="77"/>
              </a:rPr>
              <a:t>eacg</a:t>
            </a:r>
            <a:r>
              <a:rPr lang="en-US" i="1" dirty="0">
                <a:latin typeface="Chalkboard" panose="03050602040202020205" pitchFamily="66" charset="77"/>
              </a:rPr>
              <a:t> sales dollar available to cover fixed costs &amp; provide profit</a:t>
            </a:r>
          </a:p>
          <a:p>
            <a:pPr marL="0" indent="0">
              <a:buNone/>
            </a:pPr>
            <a:endParaRPr lang="en-US" i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(Rp) = Total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/(Margin </a:t>
            </a:r>
            <a:r>
              <a:rPr lang="en-US" dirty="0" err="1">
                <a:latin typeface="Chalkboard" panose="03050602040202020205" pitchFamily="66" charset="77"/>
              </a:rPr>
              <a:t>Kontribusi</a:t>
            </a:r>
            <a:r>
              <a:rPr lang="en-US" dirty="0">
                <a:latin typeface="Chalkboard" panose="03050602040202020205" pitchFamily="66" charset="77"/>
              </a:rPr>
              <a:t> per Unit/Harga </a:t>
            </a:r>
            <a:r>
              <a:rPr lang="en-US" dirty="0" err="1">
                <a:latin typeface="Chalkboard" panose="03050602040202020205" pitchFamily="66" charset="77"/>
              </a:rPr>
              <a:t>Jual</a:t>
            </a:r>
            <a:r>
              <a:rPr lang="en-US" dirty="0">
                <a:latin typeface="Chalkboard" panose="03050602040202020205" pitchFamily="66" charset="77"/>
              </a:rPr>
              <a:t> per Unit)</a:t>
            </a: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en-US" b="1" dirty="0">
                <a:latin typeface="Chalkboard" panose="03050602040202020205" pitchFamily="66" charset="77"/>
              </a:rPr>
              <a:t>➔ </a:t>
            </a:r>
            <a:r>
              <a:rPr lang="en-US" dirty="0" err="1">
                <a:latin typeface="Chalkboard" panose="03050602040202020205" pitchFamily="66" charset="77"/>
              </a:rPr>
              <a:t>Titik</a:t>
            </a:r>
            <a:r>
              <a:rPr lang="en-US" dirty="0">
                <a:latin typeface="Chalkboard" panose="03050602040202020205" pitchFamily="66" charset="77"/>
              </a:rPr>
              <a:t> </a:t>
            </a:r>
            <a:r>
              <a:rPr lang="en-US" dirty="0" err="1">
                <a:latin typeface="Chalkboard" panose="03050602040202020205" pitchFamily="66" charset="77"/>
              </a:rPr>
              <a:t>Impas</a:t>
            </a:r>
            <a:r>
              <a:rPr lang="en-US" dirty="0">
                <a:latin typeface="Chalkboard" panose="03050602040202020205" pitchFamily="66" charset="77"/>
              </a:rPr>
              <a:t> (Rp) = Total Cost </a:t>
            </a:r>
            <a:r>
              <a:rPr lang="en-US" dirty="0" err="1">
                <a:latin typeface="Chalkboard" panose="03050602040202020205" pitchFamily="66" charset="77"/>
              </a:rPr>
              <a:t>Tetap</a:t>
            </a:r>
            <a:r>
              <a:rPr lang="en-US" dirty="0">
                <a:latin typeface="Chalkboard" panose="03050602040202020205" pitchFamily="66" charset="77"/>
              </a:rPr>
              <a:t>/</a:t>
            </a:r>
            <a:r>
              <a:rPr lang="en-US" dirty="0" err="1">
                <a:latin typeface="Chalkboard" panose="03050602040202020205" pitchFamily="66" charset="77"/>
              </a:rPr>
              <a:t>Rasio</a:t>
            </a:r>
            <a:r>
              <a:rPr lang="en-US" dirty="0">
                <a:latin typeface="Chalkboard" panose="03050602040202020205" pitchFamily="66" charset="77"/>
              </a:rPr>
              <a:t> Margin </a:t>
            </a:r>
            <a:r>
              <a:rPr lang="en-US" dirty="0" err="1">
                <a:latin typeface="Chalkboard" panose="03050602040202020205" pitchFamily="66" charset="77"/>
              </a:rPr>
              <a:t>Kontribusi</a:t>
            </a:r>
            <a:endParaRPr lang="en-US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b="1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endParaRPr lang="en-US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422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515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Chalkboard</vt:lpstr>
      <vt:lpstr>Courier New</vt:lpstr>
      <vt:lpstr>Office Theme</vt:lpstr>
      <vt:lpstr> Akuntansi Manajemen</vt:lpstr>
      <vt:lpstr>Cost-Volume-Profit Analysis</vt:lpstr>
      <vt:lpstr>Asumsi Dasar CVP</vt:lpstr>
      <vt:lpstr>Analisis Titik Impas (Break Even Point)</vt:lpstr>
      <vt:lpstr>Penggunaan Laba Operasi Dalam Analisis CVP</vt:lpstr>
      <vt:lpstr>Margin Kontribusi</vt:lpstr>
      <vt:lpstr>Target Profit</vt:lpstr>
      <vt:lpstr>Target Profit</vt:lpstr>
      <vt:lpstr>Contribution Margin Ratio</vt:lpstr>
      <vt:lpstr>Risiko dan Ketidakpastian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KEWIRAUSAHAAN</dc:title>
  <dc:creator>Microsoft Office User</dc:creator>
  <cp:lastModifiedBy>Microsoft Office User</cp:lastModifiedBy>
  <cp:revision>12</cp:revision>
  <dcterms:created xsi:type="dcterms:W3CDTF">2020-09-20T14:02:03Z</dcterms:created>
  <dcterms:modified xsi:type="dcterms:W3CDTF">2022-09-06T01:32:48Z</dcterms:modified>
</cp:coreProperties>
</file>