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307" r:id="rId5"/>
    <p:sldId id="276" r:id="rId6"/>
    <p:sldId id="303" r:id="rId7"/>
    <p:sldId id="258" r:id="rId8"/>
    <p:sldId id="259" r:id="rId9"/>
    <p:sldId id="260" r:id="rId10"/>
    <p:sldId id="261" r:id="rId11"/>
    <p:sldId id="262" r:id="rId12"/>
    <p:sldId id="263" r:id="rId13"/>
    <p:sldId id="281" r:id="rId14"/>
    <p:sldId id="282" r:id="rId15"/>
    <p:sldId id="306" r:id="rId16"/>
    <p:sldId id="304" r:id="rId17"/>
    <p:sldId id="291" r:id="rId18"/>
    <p:sldId id="292" r:id="rId19"/>
    <p:sldId id="294" r:id="rId20"/>
    <p:sldId id="295" r:id="rId21"/>
    <p:sldId id="305" r:id="rId22"/>
    <p:sldId id="293" r:id="rId23"/>
    <p:sldId id="299" r:id="rId24"/>
    <p:sldId id="309" r:id="rId25"/>
    <p:sldId id="310" r:id="rId26"/>
  </p:sldIdLst>
  <p:sldSz cx="12192000" cy="6858000"/>
  <p:notesSz cx="6858000" cy="9144000"/>
  <p:embeddedFontLst>
    <p:embeddedFont>
      <p:font typeface="Abadi Extra Light" panose="020B0204020104020204" pitchFamily="34" charset="0"/>
      <p:regular r:id="rId29"/>
    </p:embeddedFont>
    <p:embeddedFont>
      <p:font typeface="Arial Rounded MT Bold" panose="020F0704030504030204" pitchFamily="3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Schoolbell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hKLyEKhcpFcs3vGIGIrw3Qer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8305F-99F8-489D-A558-1B7DF76EFC55}">
  <a:tblStyle styleId="{C0A8305F-99F8-489D-A558-1B7DF76EF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2961B4-F72D-434E-B922-B784F0361C6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5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BF4EB-D95F-CB3D-69B3-FA5E5D0AB6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E602A-9FD8-679F-9B23-80A181F3CB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A50CA-4104-4E19-AB28-0C3C57E2E99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6B104-9AA5-3754-6F8B-DDBC45244D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A8BB-303E-AC86-3D5F-CB16075A3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0340-304A-42C4-B222-A2D9A6F36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74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90F-EE02-4D5C-B755-D9608130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DD1E-6E5F-4AE4-854A-9D29F0DB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44B9-B030-4944-B104-5A2C985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2729-0FB4-4168-AFC7-8424037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4F86-7C8F-4F24-B11B-3E88A00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F7B-7C7F-46DC-8215-0C1FB7E6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91EF-D176-4F1A-9826-5CB2C1A8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396C-2836-47FE-A14B-D52BAC25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724C-A47F-40F0-AD85-9C56187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B7E0-6DB5-4637-947B-6D780ABF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F3AF-E16A-435F-ACAE-E9B03ED7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2246-2259-4DF2-906F-6A1608B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13C3-6005-4928-A4C6-B44C939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1247-0693-4425-A6D0-3A5679EB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EB6A-1CB9-497E-8940-B0EB15D1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5636-CC06-4CB8-A24E-818B8352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8942-CAAA-4470-AC3C-5B895061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F282-5FED-4ED9-A00E-6B5B192F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A0E9A-E58D-428A-92C5-1369E7E9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94A7-5447-4B47-88E4-6D90EDF6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D962-F05B-4CA4-A4F3-E7180A07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045-E15C-44F2-AFD3-3F546B34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18F0-D41A-4360-8C6D-B6E68D62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A02-CEAA-4256-AE84-B731D6C4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225FC-00EA-4DAF-AEAE-C6DC7A1A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90E3-2F81-4A90-8420-602D2F7B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0DA11-8B66-4C65-B625-EBF507E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E0F1-2C45-4D04-B54B-7314D0EB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8C566-C9AC-4DBA-91AB-D1552CDD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8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9BB9-ED45-4419-AC01-2ACD517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14A8-CF77-4DD5-AD44-05FCD61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856C-6D88-4878-9E2A-6505264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26531-15EE-4B1E-9FBF-E336B32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7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22E2-425E-4505-9994-C6EB213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DFBC7-B3E0-467A-A5F2-271F8138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6AAF6-9D72-4196-8E88-2EEF746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47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BA0C-30E0-41D5-A0B4-9BBFFEE4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7878-DBBD-4A77-9614-5D2E746B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7B3-41E7-4DBB-874A-A8A743B2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E8FB-9711-4D57-BDCC-9DF6900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8867-BDB4-491E-BC0B-5C3F97B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F511-229C-4782-B150-8C9BD3A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902A-A6C6-4B24-8FC2-94ED7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9E74-06F0-43DC-A1BF-639A30556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AB51-0847-4640-8229-99ADDA22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E03B-D970-4847-B122-2EDC634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BEA-8B8F-4C54-96A1-DC935F5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CDE9-F710-42D5-A8CC-2666956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1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4442-57C4-4BC9-B51C-94EDEA4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0F73-FF41-4D13-97C4-395F2FB3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E707-66F1-468A-B2D8-DBF2968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A3B9-1376-4B56-BE1E-CD66376C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F803-03D6-4DDE-9D3D-0F599C34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6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41365-62DB-4AFE-A944-2EDA74C1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79211-2A48-4014-9B97-A30BFABA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1071-125D-437D-B77E-1EFAEF47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7E89-3ACB-4315-BF9A-71EB5B9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FC4F-F19F-492B-8575-1C20679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9D57-555F-4C87-9243-6CEF82F5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862B-9925-4ED7-9212-CDFEB883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6431-F704-4A0C-8024-EFEBCAAA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3720-304B-4E51-BE8A-BB3FB5D6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A939-249F-4EE1-B701-EF6A383B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5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defTabSz="6858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500"/>
            </a:pPr>
            <a:r>
              <a:rPr lang="en-US" kern="1200" dirty="0" err="1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Pertemuan</a:t>
            </a:r>
            <a:r>
              <a:rPr lang="en-US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 4</a:t>
            </a:r>
            <a:br>
              <a:rPr lang="en-US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</a:br>
            <a:r>
              <a:rPr lang="en-US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  <a:sym typeface="Schoolbell"/>
              </a:rPr>
              <a:t>Pseudocode dan Flowchart</a:t>
            </a:r>
            <a:endParaRPr kern="1200" dirty="0">
              <a:solidFill>
                <a:schemeClr val="tx1"/>
              </a:solidFill>
              <a:latin typeface="Arial Rounded MT Bold" panose="020F0704030504030204" pitchFamily="34" charset="0"/>
              <a:ea typeface="+mj-ea"/>
              <a:cs typeface="+mj-cs"/>
              <a:sym typeface="Schoolbel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defTabSz="685800"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choolbell"/>
              </a:rPr>
              <a:t>Tim Ajar Dasar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Schoolbell"/>
              </a:rPr>
              <a:t>Pemrograman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choolbell"/>
              </a:rPr>
              <a:t> 2023</a:t>
            </a:r>
            <a:endParaRPr kern="1200" dirty="0">
              <a:solidFill>
                <a:schemeClr val="tx1"/>
              </a:solidFill>
              <a:latin typeface="+mn-lt"/>
              <a:ea typeface="+mn-ea"/>
              <a:cs typeface="+mn-cs"/>
              <a:sym typeface="Schoolb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15E2081-6F6B-CA5D-4EA3-9D1E23DD8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604714-E433-4172-A940-492EC58A97CB}" type="slidenum">
              <a:rPr lang="en-US" altLang="en-GY"/>
              <a:pPr/>
              <a:t>10</a:t>
            </a:fld>
            <a:endParaRPr lang="en-US" altLang="en-GY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09DE7A7-5E28-B421-9B62-09C0BD2D3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73326"/>
            <a:ext cx="7461250" cy="504825"/>
          </a:xfrm>
        </p:spPr>
        <p:txBody>
          <a:bodyPr/>
          <a:lstStyle/>
          <a:p>
            <a:pPr algn="l"/>
            <a:r>
              <a:rPr lang="en-US" altLang="en-GY" sz="2800" dirty="0"/>
              <a:t>5. </a:t>
            </a:r>
            <a:r>
              <a:rPr lang="en-US" altLang="en-GY" sz="2800" dirty="0" err="1"/>
              <a:t>Membandingkan</a:t>
            </a:r>
            <a:r>
              <a:rPr lang="en-US" altLang="en-GY" sz="2800" dirty="0"/>
              <a:t> data (Compare)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ACE6482-28F6-3315-D864-1D1D7BBE9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GY" sz="2800" dirty="0"/>
              <a:t>Salah </a:t>
            </a:r>
            <a:r>
              <a:rPr lang="en-US" altLang="en-GY" sz="2800" dirty="0" err="1"/>
              <a:t>satu</a:t>
            </a:r>
            <a:r>
              <a:rPr lang="en-US" altLang="en-GY" sz="2800" dirty="0"/>
              <a:t> </a:t>
            </a:r>
            <a:r>
              <a:rPr lang="en-US" altLang="en-GY" sz="2800" dirty="0" err="1"/>
              <a:t>operasi</a:t>
            </a:r>
            <a:r>
              <a:rPr lang="en-US" altLang="en-GY" sz="2800" dirty="0"/>
              <a:t> </a:t>
            </a:r>
            <a:r>
              <a:rPr lang="en-US" altLang="en-GY" sz="2800" dirty="0" err="1"/>
              <a:t>terpenting</a:t>
            </a:r>
            <a:r>
              <a:rPr lang="en-US" altLang="en-GY" sz="2800" dirty="0"/>
              <a:t> yang </a:t>
            </a:r>
            <a:r>
              <a:rPr lang="en-US" altLang="en-GY" sz="2800" dirty="0" err="1"/>
              <a:t>dapat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dilakukan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komputer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adalah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membandingkan</a:t>
            </a:r>
            <a:r>
              <a:rPr lang="en-US" altLang="en-GY" sz="2800" dirty="0"/>
              <a:t> dan </a:t>
            </a:r>
            <a:r>
              <a:rPr lang="en-US" altLang="en-GY" sz="2800" dirty="0" err="1"/>
              <a:t>memilih</a:t>
            </a:r>
            <a:r>
              <a:rPr lang="en-US" altLang="en-GY" sz="2800" dirty="0"/>
              <a:t> salah </a:t>
            </a:r>
            <a:r>
              <a:rPr lang="en-US" altLang="en-GY" sz="2800" dirty="0" err="1"/>
              <a:t>satu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alternatif</a:t>
            </a:r>
            <a:r>
              <a:rPr lang="en-US" altLang="en-GY" sz="2800" dirty="0"/>
              <a:t> </a:t>
            </a:r>
            <a:r>
              <a:rPr lang="en-US" altLang="en-GY" sz="2800" dirty="0" err="1"/>
              <a:t>solusi</a:t>
            </a:r>
            <a:r>
              <a:rPr lang="en-US" altLang="en-GY" sz="2800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en-GY" sz="2800" dirty="0" err="1"/>
              <a:t>Perintah</a:t>
            </a:r>
            <a:r>
              <a:rPr lang="en-US" altLang="en-GY" sz="2800" dirty="0"/>
              <a:t> yang </a:t>
            </a:r>
            <a:r>
              <a:rPr lang="en-US" altLang="en-GY" sz="2800" dirty="0" err="1"/>
              <a:t>digunakan</a:t>
            </a:r>
            <a:r>
              <a:rPr lang="en-US" altLang="en-GY" sz="2800" dirty="0"/>
              <a:t> : </a:t>
            </a:r>
            <a:r>
              <a:rPr lang="en-US" altLang="en-GY" sz="2800" b="1" dirty="0"/>
              <a:t>“IF”, “THEN” dan “ELSE” (</a:t>
            </a:r>
            <a:r>
              <a:rPr lang="en-US" altLang="en-GY" sz="2800" b="1" dirty="0" err="1"/>
              <a:t>atau</a:t>
            </a:r>
            <a:r>
              <a:rPr lang="en-US" altLang="en-GY" sz="2800" b="1" dirty="0"/>
              <a:t> “JIKA”, “MAKA”, “SELAIN ITU”) </a:t>
            </a:r>
          </a:p>
          <a:p>
            <a:pPr>
              <a:lnSpc>
                <a:spcPct val="80000"/>
              </a:lnSpc>
            </a:pPr>
            <a:r>
              <a:rPr lang="en-US" altLang="en-GY" sz="2800" dirty="0" err="1"/>
              <a:t>Contoh</a:t>
            </a:r>
            <a:r>
              <a:rPr lang="en-US" altLang="en-GY" sz="28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GY" sz="2400" dirty="0"/>
              <a:t>IF </a:t>
            </a:r>
            <a:r>
              <a:rPr lang="en-US" altLang="en-GY" sz="2400" dirty="0" err="1"/>
              <a:t>Pilih</a:t>
            </a:r>
            <a:r>
              <a:rPr lang="en-US" altLang="en-GY" sz="2400" dirty="0"/>
              <a:t>=1 THEN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GY" sz="2400" dirty="0"/>
              <a:t>	Discount = 0.1 * </a:t>
            </a:r>
            <a:r>
              <a:rPr lang="en-US" altLang="en-GY" sz="2400" dirty="0" err="1"/>
              <a:t>harga</a:t>
            </a:r>
            <a:endParaRPr lang="en-US" altLang="en-GY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GY" sz="2400" dirty="0"/>
              <a:t>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GY" sz="2400" dirty="0"/>
              <a:t>	Discount = 0.2 * </a:t>
            </a:r>
            <a:r>
              <a:rPr lang="en-US" altLang="en-GY" sz="2400" dirty="0" err="1"/>
              <a:t>harga</a:t>
            </a:r>
            <a:r>
              <a:rPr lang="en-US" altLang="en-GY" sz="24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GY" sz="2400" dirty="0"/>
              <a:t>ENDIF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3B15CB0A-44A8-2876-1DC5-A0995A7157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11F56-0E1D-46CE-92BB-6B01C1052CD3}" type="slidenum">
              <a:rPr lang="en-US" altLang="en-GY"/>
              <a:pPr/>
              <a:t>11</a:t>
            </a:fld>
            <a:endParaRPr lang="en-US" altLang="en-GY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5DA80B1-BB16-8F64-1FAF-D0DCCD2C0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en-GY" sz="2800"/>
              <a:t>6. Melakukan pengulangan (Loop)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3608A59-D206-78A6-1D7B-CA63C724A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GY" sz="2800" dirty="0"/>
              <a:t>Jika </a:t>
            </a:r>
            <a:r>
              <a:rPr lang="en-US" altLang="en-GY" sz="2800" dirty="0" err="1"/>
              <a:t>ada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beberapa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perintah</a:t>
            </a:r>
            <a:r>
              <a:rPr lang="en-US" altLang="en-GY" sz="2800" dirty="0"/>
              <a:t> yang </a:t>
            </a:r>
            <a:r>
              <a:rPr lang="en-US" altLang="en-GY" sz="2800" dirty="0" err="1"/>
              <a:t>harus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diulang</a:t>
            </a:r>
            <a:r>
              <a:rPr lang="en-US" altLang="en-GY" sz="2800" dirty="0"/>
              <a:t>, </a:t>
            </a:r>
            <a:r>
              <a:rPr lang="en-US" altLang="en-GY" sz="2800" dirty="0" err="1"/>
              <a:t>maka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dapat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digunakan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perintah</a:t>
            </a:r>
            <a:r>
              <a:rPr lang="en-US" altLang="en-GY" sz="2800" dirty="0"/>
              <a:t> </a:t>
            </a:r>
            <a:r>
              <a:rPr lang="en-US" altLang="en-GY" sz="2800" b="1" dirty="0"/>
              <a:t>“DOWHILE” dan “ENDDO”</a:t>
            </a:r>
            <a:r>
              <a:rPr lang="en-US" altLang="en-GY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GY" sz="2800" dirty="0" err="1"/>
              <a:t>Contoh</a:t>
            </a:r>
            <a:r>
              <a:rPr lang="en-US" altLang="en-GY" sz="28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 err="1"/>
              <a:t>Bil</a:t>
            </a:r>
            <a:r>
              <a:rPr lang="en-US" altLang="en-GY" sz="2800" dirty="0"/>
              <a:t> = 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DOWHILE </a:t>
            </a:r>
            <a:r>
              <a:rPr lang="en-US" altLang="en-GY" sz="2800" dirty="0" err="1"/>
              <a:t>bil</a:t>
            </a:r>
            <a:r>
              <a:rPr lang="en-US" altLang="en-GY" sz="2800" dirty="0"/>
              <a:t> &lt;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	</a:t>
            </a:r>
            <a:r>
              <a:rPr lang="en-US" altLang="en-GY" sz="2800" dirty="0" err="1"/>
              <a:t>cetak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bil</a:t>
            </a:r>
            <a:r>
              <a:rPr lang="en-US" altLang="en-GY" sz="28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	</a:t>
            </a:r>
            <a:r>
              <a:rPr lang="en-US" altLang="en-GY" sz="2800" dirty="0" err="1"/>
              <a:t>bil</a:t>
            </a:r>
            <a:r>
              <a:rPr lang="en-US" altLang="en-GY" sz="2800" dirty="0"/>
              <a:t> = </a:t>
            </a:r>
            <a:r>
              <a:rPr lang="en-US" altLang="en-GY" sz="2800" dirty="0" err="1"/>
              <a:t>bil</a:t>
            </a:r>
            <a:r>
              <a:rPr lang="en-US" altLang="en-GY" sz="2800" dirty="0"/>
              <a:t> +1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ENDDO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B8822FC-3D59-6750-2DC1-2A622078E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734C8F-7562-44EA-83A2-18CB76594BFB}" type="slidenum">
              <a:rPr lang="en-US" altLang="en-GY"/>
              <a:pPr/>
              <a:t>12</a:t>
            </a:fld>
            <a:endParaRPr lang="en-US" altLang="en-GY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8D54612-83FA-42F1-9B36-4141BBEC7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Y" sz="2800" dirty="0" err="1"/>
              <a:t>Contoh</a:t>
            </a:r>
            <a:endParaRPr lang="en-US" altLang="en-GY" sz="2800" dirty="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2011CE2-4D3E-C031-5E1D-3930ED1EC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Y" sz="2800" dirty="0" err="1"/>
              <a:t>Buatlah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algoritma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menggunakan</a:t>
            </a:r>
            <a:r>
              <a:rPr lang="en-US" altLang="en-GY" sz="2800" dirty="0"/>
              <a:t> pseudocode 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menghitung</a:t>
            </a:r>
            <a:r>
              <a:rPr lang="en-US" altLang="en-GY" sz="2800" dirty="0"/>
              <a:t> </a:t>
            </a:r>
            <a:r>
              <a:rPr lang="en-US" altLang="en-GY" sz="2800" dirty="0" err="1"/>
              <a:t>luas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persegi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panjang</a:t>
            </a:r>
            <a:r>
              <a:rPr lang="en-US" altLang="en-GY" sz="2800" dirty="0"/>
              <a:t>, </a:t>
            </a:r>
            <a:r>
              <a:rPr lang="en-US" altLang="en-GY" sz="2800" dirty="0" err="1"/>
              <a:t>dengan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rumus</a:t>
            </a:r>
            <a:r>
              <a:rPr lang="en-US" altLang="en-GY" sz="2800" dirty="0"/>
              <a:t> :</a:t>
            </a:r>
          </a:p>
          <a:p>
            <a:pPr marL="609600" indent="-609600">
              <a:buNone/>
            </a:pPr>
            <a:r>
              <a:rPr lang="en-US" altLang="en-GY" dirty="0"/>
              <a:t>			Luas = Panjang * Lebar</a:t>
            </a:r>
          </a:p>
          <a:p>
            <a:pPr marL="609600" indent="-609600"/>
            <a:endParaRPr lang="en-US" altLang="en-GY" dirty="0"/>
          </a:p>
        </p:txBody>
      </p:sp>
      <p:grpSp>
        <p:nvGrpSpPr>
          <p:cNvPr id="52234" name="Group 10">
            <a:extLst>
              <a:ext uri="{FF2B5EF4-FFF2-40B4-BE49-F238E27FC236}">
                <a16:creationId xmlns:a16="http://schemas.microsoft.com/office/drawing/2014/main" id="{66923C6D-AA90-763E-B9ED-4CD48AE8C8F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505200"/>
            <a:ext cx="3352800" cy="1828800"/>
            <a:chOff x="1248" y="2208"/>
            <a:chExt cx="2112" cy="1152"/>
          </a:xfrm>
        </p:grpSpPr>
        <p:sp>
          <p:nvSpPr>
            <p:cNvPr id="52228" name="Rectangle 4">
              <a:extLst>
                <a:ext uri="{FF2B5EF4-FFF2-40B4-BE49-F238E27FC236}">
                  <a16:creationId xmlns:a16="http://schemas.microsoft.com/office/drawing/2014/main" id="{230FF288-3152-77F3-9E14-83AD71C3F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88"/>
              <a:ext cx="1152" cy="672"/>
            </a:xfrm>
            <a:prstGeom prst="rect">
              <a:avLst/>
            </a:prstGeom>
            <a:pattFill prst="wdUpDiag">
              <a:fgClr>
                <a:srgbClr val="00FFFF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Y"/>
            </a:p>
          </p:txBody>
        </p:sp>
        <p:sp>
          <p:nvSpPr>
            <p:cNvPr id="52230" name="AutoShape 6">
              <a:extLst>
                <a:ext uri="{FF2B5EF4-FFF2-40B4-BE49-F238E27FC236}">
                  <a16:creationId xmlns:a16="http://schemas.microsoft.com/office/drawing/2014/main" id="{081F3633-7A71-92A5-A494-3BEC759EE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688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Y"/>
            </a:p>
          </p:txBody>
        </p:sp>
        <p:sp>
          <p:nvSpPr>
            <p:cNvPr id="52231" name="AutoShape 7">
              <a:extLst>
                <a:ext uri="{FF2B5EF4-FFF2-40B4-BE49-F238E27FC236}">
                  <a16:creationId xmlns:a16="http://schemas.microsoft.com/office/drawing/2014/main" id="{830A69A2-1734-CF80-8DBF-2295D0551D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2" y="1992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Y"/>
            </a:p>
          </p:txBody>
        </p:sp>
        <p:sp>
          <p:nvSpPr>
            <p:cNvPr id="52232" name="Text Box 8">
              <a:extLst>
                <a:ext uri="{FF2B5EF4-FFF2-40B4-BE49-F238E27FC236}">
                  <a16:creationId xmlns:a16="http://schemas.microsoft.com/office/drawing/2014/main" id="{A569C4CD-3D30-E8E5-FA77-3E0B6C5D7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GY" b="1" dirty="0"/>
                <a:t>Lebar </a:t>
              </a:r>
            </a:p>
          </p:txBody>
        </p:sp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8807C3BA-265F-A20A-3257-462A78866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08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GY" b="1" dirty="0"/>
                <a:t>Panjang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99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0022D49-54CA-7986-EDDA-C10E6005B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33BE5-F1D0-47D1-998C-6336714C6FC2}" type="slidenum">
              <a:rPr lang="en-US" altLang="en-GY"/>
              <a:pPr/>
              <a:t>13</a:t>
            </a:fld>
            <a:endParaRPr lang="en-US" altLang="en-GY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D6DADB47-6958-D95B-E716-F4FC638F4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Y" sz="2800" dirty="0" err="1"/>
              <a:t>Jawaban</a:t>
            </a:r>
            <a:r>
              <a:rPr lang="en-US" altLang="en-GY" sz="2800" dirty="0"/>
              <a:t> - Pseudocode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B41038E-650A-A951-0FFF-849449D9F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7841" y="161564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 err="1">
                <a:effectLst/>
                <a:latin typeface="Abadi Extra Light" panose="020B0204020104020204" pitchFamily="34" charset="0"/>
              </a:rPr>
              <a:t>Algoritma</a:t>
            </a:r>
            <a:r>
              <a:rPr lang="en-US" sz="1600" b="0" i="0" dirty="0">
                <a:effectLst/>
                <a:latin typeface="Abadi Extra Light" panose="020B0204020104020204" pitchFamily="34" charset="0"/>
              </a:rPr>
              <a:t>: </a:t>
            </a:r>
            <a:r>
              <a:rPr lang="en-US" sz="1600" b="0" i="0" dirty="0" err="1">
                <a:effectLst/>
                <a:latin typeface="Abadi Extra Light" panose="020B0204020104020204" pitchFamily="34" charset="0"/>
              </a:rPr>
              <a:t>hitung_luas_persegi</a:t>
            </a:r>
            <a:r>
              <a:rPr lang="en-US" sz="1600" b="0" i="0" dirty="0">
                <a:effectLst/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Abadi Extra Light" panose="020B0204020104020204" pitchFamily="34" charset="0"/>
              </a:rPr>
              <a:t>{</a:t>
            </a:r>
            <a:r>
              <a:rPr lang="en-US" sz="1600" dirty="0" err="1">
                <a:latin typeface="Abadi Extra Light" panose="020B0204020104020204" pitchFamily="34" charset="0"/>
              </a:rPr>
              <a:t>dibaca</a:t>
            </a:r>
            <a:r>
              <a:rPr lang="en-US" sz="1600" dirty="0">
                <a:latin typeface="Abadi Extra Light" panose="020B0204020104020204" pitchFamily="34" charset="0"/>
              </a:rPr>
              <a:t> Panjang dan </a:t>
            </a:r>
            <a:r>
              <a:rPr lang="en-US" sz="1600" dirty="0" err="1">
                <a:latin typeface="Abadi Extra Light" panose="020B0204020104020204" pitchFamily="34" charset="0"/>
              </a:rPr>
              <a:t>lebar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dari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piranti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masukan</a:t>
            </a:r>
            <a:r>
              <a:rPr lang="en-US" sz="1600" dirty="0">
                <a:latin typeface="Abadi Extra Light" panose="020B0204020104020204" pitchFamily="34" charset="0"/>
              </a:rPr>
              <a:t>. </a:t>
            </a:r>
            <a:r>
              <a:rPr lang="en-US" sz="1600" dirty="0" err="1">
                <a:latin typeface="Abadi Extra Light" panose="020B0204020104020204" pitchFamily="34" charset="0"/>
              </a:rPr>
              <a:t>Hitunglah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luas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persegi</a:t>
            </a:r>
            <a:r>
              <a:rPr lang="en-US" sz="1600" dirty="0">
                <a:latin typeface="Abadi Extra Light" panose="020B0204020104020204" pitchFamily="34" charset="0"/>
              </a:rPr>
              <a:t> Panjang </a:t>
            </a:r>
            <a:r>
              <a:rPr lang="en-US" sz="1600" dirty="0" err="1">
                <a:latin typeface="Abadi Extra Light" panose="020B0204020104020204" pitchFamily="34" charset="0"/>
              </a:rPr>
              <a:t>tersebut</a:t>
            </a:r>
            <a:r>
              <a:rPr lang="en-US" sz="1600" dirty="0">
                <a:latin typeface="Abadi Extra Light" panose="020B0204020104020204" pitchFamily="34" charset="0"/>
              </a:rPr>
              <a:t>}</a:t>
            </a:r>
            <a:endParaRPr lang="en-US" sz="1600" b="0" i="0" dirty="0">
              <a:effectLst/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US" sz="1600" b="0" i="0" dirty="0">
              <a:effectLst/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Abadi Extra Light" panose="020B0204020104020204" pitchFamily="34" charset="0"/>
              </a:rPr>
              <a:t>D</a:t>
            </a:r>
            <a:r>
              <a:rPr lang="en-US" sz="1600" b="0" i="0" dirty="0" err="1">
                <a:effectLst/>
                <a:latin typeface="Abadi Extra Light" panose="020B0204020104020204" pitchFamily="34" charset="0"/>
              </a:rPr>
              <a:t>eklarasi</a:t>
            </a:r>
            <a:r>
              <a:rPr lang="en-US" sz="1600" b="0" i="0" dirty="0">
                <a:effectLst/>
                <a:latin typeface="Abadi Extra Light" panose="020B0204020104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1600" b="0" i="0" dirty="0" err="1">
                <a:effectLst/>
                <a:latin typeface="Abadi Extra Light" panose="020B0204020104020204" pitchFamily="34" charset="0"/>
              </a:rPr>
              <a:t>panjang</a:t>
            </a:r>
            <a:r>
              <a:rPr lang="en-US" sz="1600" b="0" i="0" dirty="0">
                <a:effectLst/>
                <a:latin typeface="Abadi Extra Light" panose="020B0204020104020204" pitchFamily="34" charset="0"/>
              </a:rPr>
              <a:t>, </a:t>
            </a:r>
            <a:r>
              <a:rPr lang="en-US" sz="1600" b="0" i="0" dirty="0" err="1">
                <a:effectLst/>
                <a:latin typeface="Abadi Extra Light" panose="020B0204020104020204" pitchFamily="34" charset="0"/>
              </a:rPr>
              <a:t>lebar</a:t>
            </a:r>
            <a:r>
              <a:rPr lang="en-US" sz="1600" b="0" i="0" dirty="0">
                <a:effectLst/>
                <a:latin typeface="Abadi Extra Light" panose="020B0204020104020204" pitchFamily="34" charset="0"/>
              </a:rPr>
              <a:t>, </a:t>
            </a:r>
            <a:r>
              <a:rPr lang="en-US" sz="1600" b="0" i="0" dirty="0" err="1">
                <a:effectLst/>
                <a:latin typeface="Abadi Extra Light" panose="020B0204020104020204" pitchFamily="34" charset="0"/>
              </a:rPr>
              <a:t>luas</a:t>
            </a:r>
            <a:r>
              <a:rPr lang="en-US" sz="1600" b="0" i="0" dirty="0">
                <a:effectLst/>
                <a:latin typeface="Abadi Extra Light" panose="020B0204020104020204" pitchFamily="34" charset="0"/>
              </a:rPr>
              <a:t>: int 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sz="1600" b="0" i="0" dirty="0" err="1">
                <a:effectLst/>
                <a:latin typeface="Abadi Extra Light" panose="020B0204020104020204" pitchFamily="34" charset="0"/>
              </a:rPr>
              <a:t>Deskripsi</a:t>
            </a:r>
            <a:r>
              <a:rPr lang="en-US" sz="1600" b="0" i="0" dirty="0">
                <a:effectLst/>
                <a:latin typeface="Abadi Extra Light" panose="020B0204020104020204" pitchFamily="34" charset="0"/>
              </a:rPr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GY" sz="1600" dirty="0">
                <a:latin typeface="Abadi Extra Light" panose="020B0204020104020204" pitchFamily="34" charset="0"/>
              </a:rPr>
              <a:t>print “Input &amp; </a:t>
            </a:r>
            <a:r>
              <a:rPr lang="en-US" altLang="en-GY" sz="1600" dirty="0" err="1">
                <a:latin typeface="Abadi Extra Light" panose="020B0204020104020204" pitchFamily="34" charset="0"/>
              </a:rPr>
              <a:t>Hitung</a:t>
            </a:r>
            <a:r>
              <a:rPr lang="en-US" altLang="en-GY" sz="1600" dirty="0">
                <a:latin typeface="Abadi Extra Light" panose="020B0204020104020204" pitchFamily="34" charset="0"/>
              </a:rPr>
              <a:t> Luas </a:t>
            </a:r>
            <a:r>
              <a:rPr lang="en-US" altLang="en-GY" sz="1600" dirty="0" err="1">
                <a:latin typeface="Abadi Extra Light" panose="020B0204020104020204" pitchFamily="34" charset="0"/>
              </a:rPr>
              <a:t>Persegi</a:t>
            </a:r>
            <a:r>
              <a:rPr lang="en-US" altLang="en-GY" sz="1600" dirty="0">
                <a:latin typeface="Abadi Extra Light" panose="020B0204020104020204" pitchFamily="34" charset="0"/>
              </a:rPr>
              <a:t> Panjang”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GY" sz="1600" dirty="0">
                <a:latin typeface="Abadi Extra Light" panose="020B0204020104020204" pitchFamily="34" charset="0"/>
              </a:rPr>
              <a:t>print “Masukkan Panjang = 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GY" sz="1600" dirty="0">
                <a:latin typeface="Abadi Extra Light" panose="020B0204020104020204" pitchFamily="34" charset="0"/>
              </a:rPr>
              <a:t>read </a:t>
            </a:r>
            <a:r>
              <a:rPr lang="en-US" altLang="en-GY" sz="1600" dirty="0" err="1">
                <a:latin typeface="Abadi Extra Light" panose="020B0204020104020204" pitchFamily="34" charset="0"/>
              </a:rPr>
              <a:t>panjang</a:t>
            </a:r>
            <a:r>
              <a:rPr lang="en-US" altLang="en-GY" sz="1600" dirty="0">
                <a:latin typeface="Abadi Extra Light" panose="020B020402010402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GY" sz="1600" dirty="0">
                <a:latin typeface="Abadi Extra Light" panose="020B0204020104020204" pitchFamily="34" charset="0"/>
              </a:rPr>
              <a:t>print “Masukkan Lebar = 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GY" sz="1600" dirty="0">
                <a:latin typeface="Abadi Extra Light" panose="020B0204020104020204" pitchFamily="34" charset="0"/>
              </a:rPr>
              <a:t>read </a:t>
            </a:r>
            <a:r>
              <a:rPr lang="en-US" altLang="en-GY" sz="1600" dirty="0" err="1">
                <a:latin typeface="Abadi Extra Light" panose="020B0204020104020204" pitchFamily="34" charset="0"/>
              </a:rPr>
              <a:t>lebar</a:t>
            </a:r>
            <a:endParaRPr lang="en-US" altLang="en-GY" sz="1600" dirty="0"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GY" sz="1600" dirty="0" err="1">
                <a:latin typeface="Abadi Extra Light" panose="020B0204020104020204" pitchFamily="34" charset="0"/>
              </a:rPr>
              <a:t>luas</a:t>
            </a:r>
            <a:r>
              <a:rPr lang="en-US" altLang="en-GY" sz="1600" dirty="0">
                <a:latin typeface="Abadi Extra Light" panose="020B0204020104020204" pitchFamily="34" charset="0"/>
              </a:rPr>
              <a:t> = </a:t>
            </a:r>
            <a:r>
              <a:rPr lang="en-US" altLang="en-GY" sz="1600" dirty="0" err="1">
                <a:latin typeface="Abadi Extra Light" panose="020B0204020104020204" pitchFamily="34" charset="0"/>
              </a:rPr>
              <a:t>panjang</a:t>
            </a:r>
            <a:r>
              <a:rPr lang="en-US" altLang="en-GY" sz="1600" dirty="0">
                <a:latin typeface="Abadi Extra Light" panose="020B0204020104020204" pitchFamily="34" charset="0"/>
              </a:rPr>
              <a:t> * </a:t>
            </a:r>
            <a:r>
              <a:rPr lang="en-US" altLang="en-GY" sz="1600" dirty="0" err="1">
                <a:latin typeface="Abadi Extra Light" panose="020B0204020104020204" pitchFamily="34" charset="0"/>
              </a:rPr>
              <a:t>lebar</a:t>
            </a:r>
            <a:endParaRPr lang="en-US" altLang="en-GY" sz="1600" dirty="0"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GY" sz="1600" dirty="0">
                <a:latin typeface="Abadi Extra Light" panose="020B0204020104020204" pitchFamily="34" charset="0"/>
              </a:rPr>
              <a:t>print “Luas </a:t>
            </a:r>
            <a:r>
              <a:rPr lang="en-US" altLang="en-GY" sz="1600" dirty="0" err="1">
                <a:latin typeface="Abadi Extra Light" panose="020B0204020104020204" pitchFamily="34" charset="0"/>
              </a:rPr>
              <a:t>Persegi</a:t>
            </a:r>
            <a:r>
              <a:rPr lang="en-US" altLang="en-GY" sz="1600" dirty="0">
                <a:latin typeface="Abadi Extra Light" panose="020B0204020104020204" pitchFamily="34" charset="0"/>
              </a:rPr>
              <a:t> Panjang = 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GY" sz="1600" dirty="0">
                <a:latin typeface="Abadi Extra Light" panose="020B0204020104020204" pitchFamily="34" charset="0"/>
              </a:rPr>
              <a:t>print </a:t>
            </a:r>
            <a:r>
              <a:rPr lang="en-US" altLang="en-GY" sz="1600" dirty="0" err="1">
                <a:latin typeface="Abadi Extra Light" panose="020B0204020104020204" pitchFamily="34" charset="0"/>
              </a:rPr>
              <a:t>luas</a:t>
            </a:r>
            <a:endParaRPr lang="en-US" altLang="en-GY" sz="1600" dirty="0">
              <a:latin typeface="Abadi Extra Light" panose="020B0204020104020204" pitchFamily="34" charset="0"/>
            </a:endParaRPr>
          </a:p>
          <a:p>
            <a:pPr>
              <a:buFontTx/>
              <a:buNone/>
            </a:pPr>
            <a:endParaRPr lang="en-US" altLang="en-GY" sz="1600" dirty="0"/>
          </a:p>
        </p:txBody>
      </p:sp>
    </p:spTree>
    <p:extLst>
      <p:ext uri="{BB962C8B-B14F-4D97-AF65-F5344CB8AC3E}">
        <p14:creationId xmlns:p14="http://schemas.microsoft.com/office/powerpoint/2010/main" val="36135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3536-C75F-8714-9166-4A6E8A9A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FLOWCHART</a:t>
            </a:r>
            <a:endParaRPr lang="en-GY" sz="4800" dirty="0"/>
          </a:p>
        </p:txBody>
      </p:sp>
    </p:spTree>
    <p:extLst>
      <p:ext uri="{BB962C8B-B14F-4D97-AF65-F5344CB8AC3E}">
        <p14:creationId xmlns:p14="http://schemas.microsoft.com/office/powerpoint/2010/main" val="214200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CD29CE1-E4CE-94E5-7AA2-C4DF8B01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Y"/>
              <a:t>Flowchart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1F807B-EA80-1E59-11F6-1F85FAA64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GY" sz="2800" dirty="0"/>
              <a:t>Flowchart </a:t>
            </a:r>
            <a:r>
              <a:rPr lang="en-US" altLang="en-GY" sz="2800" dirty="0" err="1"/>
              <a:t>merupakan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sebuah</a:t>
            </a:r>
            <a:r>
              <a:rPr lang="en-US" altLang="en-GY" sz="2800" dirty="0"/>
              <a:t> </a:t>
            </a:r>
            <a:r>
              <a:rPr lang="en-US" altLang="en-GY" sz="2800" dirty="0" err="1"/>
              <a:t>bagan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dengan</a:t>
            </a:r>
            <a:r>
              <a:rPr lang="en-US" altLang="en-GY" sz="2800" dirty="0"/>
              <a:t> </a:t>
            </a:r>
            <a:r>
              <a:rPr lang="en-US" altLang="en-GY" sz="2800" b="1" dirty="0" err="1">
                <a:solidFill>
                  <a:srgbClr val="FF0000"/>
                </a:solidFill>
              </a:rPr>
              <a:t>simbol-simbol</a:t>
            </a:r>
            <a:r>
              <a:rPr lang="en-US" altLang="en-GY" sz="2800" dirty="0"/>
              <a:t> </a:t>
            </a:r>
            <a:r>
              <a:rPr lang="en-US" altLang="en-GY" sz="2800" dirty="0" err="1"/>
              <a:t>tertentu</a:t>
            </a:r>
            <a:r>
              <a:rPr lang="en-US" altLang="en-GY" sz="2800" dirty="0"/>
              <a:t> yang </a:t>
            </a:r>
            <a:r>
              <a:rPr lang="en-US" altLang="en-GY" sz="2800" dirty="0" err="1"/>
              <a:t>digunakan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b="1" dirty="0" err="1">
                <a:solidFill>
                  <a:srgbClr val="FF0000"/>
                </a:solidFill>
              </a:rPr>
              <a:t>menjelaskan</a:t>
            </a:r>
            <a:r>
              <a:rPr lang="en-US" altLang="en-GY" sz="2800" b="1" dirty="0">
                <a:solidFill>
                  <a:srgbClr val="FF0000"/>
                </a:solidFill>
              </a:rPr>
              <a:t> </a:t>
            </a:r>
            <a:r>
              <a:rPr lang="en-US" altLang="en-GY" sz="2800" b="1" dirty="0" err="1">
                <a:solidFill>
                  <a:srgbClr val="FF0000"/>
                </a:solidFill>
              </a:rPr>
              <a:t>urutan</a:t>
            </a:r>
            <a:r>
              <a:rPr lang="en-US" altLang="en-GY" sz="2800" b="1" dirty="0">
                <a:solidFill>
                  <a:srgbClr val="FF0000"/>
                </a:solidFill>
              </a:rPr>
              <a:t> proses </a:t>
            </a:r>
            <a:r>
              <a:rPr lang="en-US" altLang="en-GY" sz="2800" dirty="0"/>
              <a:t>dan </a:t>
            </a:r>
            <a:r>
              <a:rPr lang="en-US" altLang="en-GY" sz="2800" dirty="0" err="1"/>
              <a:t>hubungan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antar</a:t>
            </a:r>
            <a:r>
              <a:rPr lang="en-US" altLang="en-GY" sz="2800" dirty="0"/>
              <a:t> proses </a:t>
            </a:r>
            <a:r>
              <a:rPr lang="en-US" altLang="en-GY" sz="2800" dirty="0" err="1"/>
              <a:t>lainnya</a:t>
            </a:r>
            <a:r>
              <a:rPr lang="en-US" altLang="en-GY" sz="2800" dirty="0"/>
              <a:t> pada </a:t>
            </a:r>
            <a:r>
              <a:rPr lang="en-US" altLang="en-GY" sz="2800" b="1" dirty="0" err="1">
                <a:solidFill>
                  <a:srgbClr val="FF0000"/>
                </a:solidFill>
              </a:rPr>
              <a:t>sebuah</a:t>
            </a:r>
            <a:r>
              <a:rPr lang="en-US" altLang="en-GY" sz="2800" b="1" dirty="0">
                <a:solidFill>
                  <a:srgbClr val="FF0000"/>
                </a:solidFill>
              </a:rPr>
              <a:t> program</a:t>
            </a:r>
            <a:r>
              <a:rPr lang="en-US" altLang="en-GY" sz="28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GY" sz="2800" dirty="0" err="1"/>
              <a:t>Merupakan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cara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penyajian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dari</a:t>
            </a:r>
            <a:r>
              <a:rPr lang="en-US" altLang="en-GY" sz="2800" dirty="0"/>
              <a:t> </a:t>
            </a:r>
            <a:r>
              <a:rPr lang="en-US" altLang="en-GY" sz="2800" dirty="0" err="1"/>
              <a:t>suatu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algoritma</a:t>
            </a:r>
            <a:r>
              <a:rPr lang="en-US" altLang="en-GY" sz="28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GY" sz="2800" dirty="0"/>
              <a:t>Ada 2 </a:t>
            </a:r>
            <a:r>
              <a:rPr lang="en-US" altLang="en-GY" sz="2800" dirty="0" err="1"/>
              <a:t>macam</a:t>
            </a:r>
            <a:r>
              <a:rPr lang="en-US" altLang="en-GY" sz="2800" dirty="0"/>
              <a:t> Flowchart :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GY" sz="2800" dirty="0"/>
              <a:t>System Flowchart </a:t>
            </a:r>
            <a:r>
              <a:rPr lang="en-US" altLang="en-GY" sz="2800" dirty="0">
                <a:sym typeface="Wingdings" panose="05000000000000000000" pitchFamily="2" charset="2"/>
              </a:rPr>
              <a:t></a:t>
            </a:r>
            <a:r>
              <a:rPr lang="en-US" altLang="en-GY" sz="2800" dirty="0"/>
              <a:t>  </a:t>
            </a:r>
            <a:r>
              <a:rPr lang="en-US" altLang="en-GY" sz="2800" dirty="0" err="1"/>
              <a:t>urutan</a:t>
            </a:r>
            <a:r>
              <a:rPr lang="en-US" altLang="en-GY" sz="2800" dirty="0"/>
              <a:t> proses </a:t>
            </a:r>
            <a:r>
              <a:rPr lang="en-US" altLang="en-GY" sz="2800" dirty="0" err="1"/>
              <a:t>dalam</a:t>
            </a:r>
            <a:r>
              <a:rPr lang="en-US" altLang="en-GY" sz="2800" dirty="0"/>
              <a:t> system </a:t>
            </a:r>
            <a:r>
              <a:rPr lang="en-US" altLang="en-GY" sz="2800" dirty="0" err="1"/>
              <a:t>dengan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menunjukkan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alat</a:t>
            </a:r>
            <a:r>
              <a:rPr lang="en-US" altLang="en-GY" sz="2800" dirty="0"/>
              <a:t> media input, output </a:t>
            </a:r>
            <a:r>
              <a:rPr lang="en-US" altLang="en-GY" sz="2800" dirty="0" err="1"/>
              <a:t>serta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jenis</a:t>
            </a:r>
            <a:r>
              <a:rPr lang="en-US" altLang="en-GY" sz="2800" dirty="0"/>
              <a:t> media </a:t>
            </a:r>
            <a:r>
              <a:rPr lang="en-US" altLang="en-GY" sz="2800" dirty="0" err="1"/>
              <a:t>penyimpanan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dalam</a:t>
            </a:r>
            <a:r>
              <a:rPr lang="en-US" altLang="en-GY" sz="2800" dirty="0"/>
              <a:t> proses </a:t>
            </a:r>
            <a:r>
              <a:rPr lang="en-US" altLang="en-GY" sz="2800" dirty="0" err="1"/>
              <a:t>pengolahan</a:t>
            </a:r>
            <a:r>
              <a:rPr lang="en-US" altLang="en-GY" sz="2800" dirty="0"/>
              <a:t> data.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GY" sz="2800" dirty="0"/>
              <a:t>Program Flowchart </a:t>
            </a:r>
            <a:r>
              <a:rPr lang="en-US" altLang="en-GY" sz="2800" dirty="0">
                <a:sym typeface="Wingdings" panose="05000000000000000000" pitchFamily="2" charset="2"/>
              </a:rPr>
              <a:t></a:t>
            </a:r>
            <a:r>
              <a:rPr lang="en-US" altLang="en-GY" sz="2800" dirty="0"/>
              <a:t> </a:t>
            </a:r>
            <a:r>
              <a:rPr lang="en-US" altLang="en-GY" sz="2800" dirty="0" err="1"/>
              <a:t>urutan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instruksi</a:t>
            </a:r>
            <a:r>
              <a:rPr lang="en-US" altLang="en-GY" sz="2800" dirty="0"/>
              <a:t> yang </a:t>
            </a:r>
            <a:r>
              <a:rPr lang="en-US" altLang="en-GY" sz="2800" dirty="0" err="1"/>
              <a:t>digambarkan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dengan</a:t>
            </a:r>
            <a:r>
              <a:rPr lang="en-US" altLang="en-GY" sz="2800" dirty="0"/>
              <a:t> symbol </a:t>
            </a:r>
            <a:r>
              <a:rPr lang="en-US" altLang="en-GY" sz="2800" dirty="0" err="1"/>
              <a:t>tertentu</a:t>
            </a:r>
            <a:r>
              <a:rPr lang="en-US" altLang="en-GY" sz="2800" dirty="0"/>
              <a:t> 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memecahkan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masalah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dalam</a:t>
            </a:r>
            <a:r>
              <a:rPr lang="en-US" altLang="en-GY" sz="2800" dirty="0"/>
              <a:t> </a:t>
            </a:r>
            <a:r>
              <a:rPr lang="en-US" altLang="en-GY" sz="2800" dirty="0" err="1"/>
              <a:t>suatu</a:t>
            </a:r>
            <a:r>
              <a:rPr lang="en-US" altLang="en-GY" sz="2800" dirty="0"/>
              <a:t> program.</a:t>
            </a:r>
          </a:p>
          <a:p>
            <a:pPr>
              <a:lnSpc>
                <a:spcPct val="80000"/>
              </a:lnSpc>
            </a:pPr>
            <a:endParaRPr lang="en-US" altLang="en-GY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title"/>
          </p:nvPr>
        </p:nvSpPr>
        <p:spPr>
          <a:xfrm>
            <a:off x="25017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Simbol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-symbol Flowchart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graphicFrame>
        <p:nvGraphicFramePr>
          <p:cNvPr id="375" name="Google Shape;375;p36"/>
          <p:cNvGraphicFramePr/>
          <p:nvPr/>
        </p:nvGraphicFramePr>
        <p:xfrm>
          <a:off x="829994" y="1055076"/>
          <a:ext cx="10396025" cy="5797785"/>
        </p:xfrm>
        <a:graphic>
          <a:graphicData uri="http://schemas.openxmlformats.org/drawingml/2006/table">
            <a:tbl>
              <a:tblPr firstRow="1" bandRow="1">
                <a:noFill/>
                <a:tableStyleId>{212961B4-F72D-434E-B922-B784F0361C62}</a:tableStyleId>
              </a:tblPr>
              <a:tblGrid>
                <a:gridCol w="314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/>
                        <a:t>Symbol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Nama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Deskripsi</a:t>
                      </a:r>
                      <a:endParaRPr sz="2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Terminator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Simbol untuk permulaan (start) dan akhir (end) dalam sebuah proses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Preparation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Simbol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untuk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mempersiapkan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penyimpanan</a:t>
                      </a:r>
                      <a:r>
                        <a:rPr lang="en-US" sz="2400" dirty="0"/>
                        <a:t> yang </a:t>
                      </a:r>
                      <a:r>
                        <a:rPr lang="en-US" sz="2400" dirty="0" err="1"/>
                        <a:t>akan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digunakan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Input-output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Simbol</a:t>
                      </a:r>
                      <a:r>
                        <a:rPr lang="en-US" sz="2400" dirty="0"/>
                        <a:t> yang </a:t>
                      </a:r>
                      <a:r>
                        <a:rPr lang="en-US" sz="2400" dirty="0" err="1"/>
                        <a:t>menyatakan</a:t>
                      </a:r>
                      <a:r>
                        <a:rPr lang="en-US" sz="2400" dirty="0"/>
                        <a:t> proses input dan output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Flow Line (Garis Alir)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Arah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aliran</a:t>
                      </a:r>
                      <a:r>
                        <a:rPr lang="en-US" sz="2400" dirty="0"/>
                        <a:t> program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6" name="Google Shape;376;p3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1307236" y="1752604"/>
            <a:ext cx="1708150" cy="72008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6"/>
          <p:cNvSpPr/>
          <p:nvPr/>
        </p:nvSpPr>
        <p:spPr>
          <a:xfrm>
            <a:off x="1307236" y="3029676"/>
            <a:ext cx="1710000" cy="720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6"/>
          <p:cNvSpPr/>
          <p:nvPr/>
        </p:nvSpPr>
        <p:spPr>
          <a:xfrm>
            <a:off x="1307236" y="4279099"/>
            <a:ext cx="1708150" cy="7200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36"/>
          <p:cNvCxnSpPr/>
          <p:nvPr/>
        </p:nvCxnSpPr>
        <p:spPr>
          <a:xfrm>
            <a:off x="1307236" y="5528603"/>
            <a:ext cx="15260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2461846" y="-1969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Simbol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-symbol Flowchart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graphicFrame>
        <p:nvGraphicFramePr>
          <p:cNvPr id="386" name="Google Shape;386;p37"/>
          <p:cNvGraphicFramePr/>
          <p:nvPr/>
        </p:nvGraphicFramePr>
        <p:xfrm>
          <a:off x="844061" y="731521"/>
          <a:ext cx="9437100" cy="5942650"/>
        </p:xfrm>
        <a:graphic>
          <a:graphicData uri="http://schemas.openxmlformats.org/drawingml/2006/table">
            <a:tbl>
              <a:tblPr firstRow="1" bandRow="1">
                <a:noFill/>
                <a:tableStyleId>{212961B4-F72D-434E-B922-B784F0361C62}</a:tableStyleId>
              </a:tblPr>
              <a:tblGrid>
                <a:gridCol w="314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/>
                        <a:t>Symbol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Nama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Deskripsi</a:t>
                      </a:r>
                      <a:endParaRPr sz="20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Processing </a:t>
                      </a:r>
                      <a:r>
                        <a:rPr lang="en-US" sz="2000" dirty="0" err="1"/>
                        <a:t>simbol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Simbol yang menunjukkan pemrosesan oleh komputer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Percabangan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Simbol yang menunjukan terdapat dua pilihan output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On Page Connector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Penghubung bagian-bagian flowchart yang ada pada satu halaman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Off Page Connector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Penghubung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bagian-bagian</a:t>
                      </a:r>
                      <a:r>
                        <a:rPr lang="en-US" sz="2000" dirty="0"/>
                        <a:t> flowchart yang </a:t>
                      </a:r>
                      <a:r>
                        <a:rPr lang="en-US" sz="2000" dirty="0" err="1"/>
                        <a:t>berada</a:t>
                      </a:r>
                      <a:r>
                        <a:rPr lang="en-US" sz="2000" dirty="0"/>
                        <a:t> pada </a:t>
                      </a:r>
                      <a:r>
                        <a:rPr lang="en-US" sz="2000" dirty="0" err="1"/>
                        <a:t>halaman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berbeda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Predefined Process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Simbol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untuk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pelaksanaan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suatu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bagian</a:t>
                      </a:r>
                      <a:r>
                        <a:rPr lang="en-US" sz="2000" dirty="0"/>
                        <a:t> (sub-program)/</a:t>
                      </a:r>
                      <a:r>
                        <a:rPr lang="en-US" sz="2000" dirty="0" err="1"/>
                        <a:t>fungsi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prosedur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7" name="Google Shape;38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1564451" y="1460411"/>
            <a:ext cx="1708150" cy="7200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1791398" y="2391506"/>
            <a:ext cx="1026942" cy="759658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1955149" y="3488788"/>
            <a:ext cx="699439" cy="67525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1931433" y="4628269"/>
            <a:ext cx="858129" cy="696351"/>
          </a:xfrm>
          <a:prstGeom prst="flowChartOffpageConnector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9316" y="5811862"/>
            <a:ext cx="1382361" cy="77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Penggunaan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On Page Connector</a:t>
            </a:r>
            <a:endParaRPr sz="4000" b="1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406" name="Google Shape;406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602" y="1568526"/>
            <a:ext cx="6414609" cy="492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>
            <a:spLocks noGrp="1"/>
          </p:cNvSpPr>
          <p:nvPr>
            <p:ph type="title"/>
          </p:nvPr>
        </p:nvSpPr>
        <p:spPr>
          <a:xfrm>
            <a:off x="838200" y="2354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Penggunaan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Off Page Connector</a:t>
            </a:r>
            <a:endParaRPr sz="4000" b="1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414" name="Google Shape;414;p40" descr="off-con-flow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142" y="1184964"/>
            <a:ext cx="5925965" cy="543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dirty="0" err="1">
                <a:ea typeface="Schoolbell"/>
                <a:cs typeface="Schoolbell"/>
                <a:sym typeface="Schoolbell"/>
              </a:rPr>
              <a:t>Tujuan</a:t>
            </a:r>
            <a:endParaRPr sz="4000" dirty="0">
              <a:ea typeface="Schoolbell"/>
              <a:cs typeface="Schoolbell"/>
              <a:sym typeface="Schoolbel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>
                <a:ea typeface="Schoolbell"/>
                <a:cs typeface="Schoolbell"/>
                <a:sym typeface="Schoolbell"/>
              </a:rPr>
              <a:t>Mahasiswa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memahami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mampu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menjelaskan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tentang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Pseudo-code</a:t>
            </a:r>
            <a:endParaRPr sz="2400" dirty="0"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>
                <a:ea typeface="Schoolbell"/>
                <a:cs typeface="Schoolbell"/>
                <a:sym typeface="Schoolbell"/>
              </a:rPr>
              <a:t>Mahasiswa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menjabarkan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mampu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menjelaskan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tentang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flowchart dan symbol-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simbolnya</a:t>
            </a:r>
            <a:endParaRPr sz="2400" dirty="0">
              <a:ea typeface="Schoolbell"/>
              <a:cs typeface="Schoolbell"/>
              <a:sym typeface="Schoolbel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400" dirty="0" err="1">
                <a:ea typeface="Schoolbell"/>
                <a:cs typeface="Schoolbell"/>
                <a:sym typeface="Schoolbell"/>
              </a:rPr>
              <a:t>Mahasiswa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memahami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mampu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menggunakan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pseudocode dan flowchart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menyelesaikan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studi</a:t>
            </a:r>
            <a:r>
              <a:rPr lang="en-US" sz="2400" dirty="0"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ea typeface="Schoolbell"/>
                <a:cs typeface="Schoolbell"/>
                <a:sym typeface="Schoolbell"/>
              </a:rPr>
              <a:t>kasus</a:t>
            </a:r>
            <a:endParaRPr sz="2400" dirty="0">
              <a:ea typeface="Schoolbell"/>
              <a:cs typeface="Schoolbell"/>
              <a:sym typeface="Schoolbel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477184" y="0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Flowchart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82184" y="359646"/>
            <a:ext cx="3365144" cy="619613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8"/>
          <p:cNvSpPr txBox="1"/>
          <p:nvPr/>
        </p:nvSpPr>
        <p:spPr>
          <a:xfrm>
            <a:off x="267286" y="2536718"/>
            <a:ext cx="7118252" cy="127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Contoh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Studi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Kasus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:</a:t>
            </a:r>
            <a:endParaRPr sz="2400"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Pak Adi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mempunyai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berbetuk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persegi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panjang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buatlah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flowchart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menghitung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luas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dan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keliling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Adi!</a:t>
            </a:r>
            <a:endParaRPr sz="2400"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choolbell"/>
              <a:ea typeface="Schoolbell"/>
              <a:cs typeface="Schoolbell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477183" y="0"/>
            <a:ext cx="82118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Kasus-Pertemuan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3 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251520" y="2474050"/>
            <a:ext cx="10248313" cy="127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Pak Adi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mempunyai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sebuah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berbetuk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persegi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Panjang. Pak Adi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ingin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membuatkan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pagar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kayu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mengelilingi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kebun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tersebut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Sebelum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membuat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program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membantu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adi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menghitung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keliling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kebunnya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maka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bantulah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pak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adi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untuk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mengidentifikasi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variable dan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tipe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data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beserta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algoritmanya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Schoolbell"/>
                <a:cs typeface="Schoolbell"/>
                <a:sym typeface="Schoolbell"/>
              </a:rPr>
              <a:t>!</a:t>
            </a:r>
            <a:endParaRPr sz="1800" dirty="0">
              <a:solidFill>
                <a:schemeClr val="dk1"/>
              </a:solidFill>
              <a:latin typeface="Schoolbell"/>
              <a:ea typeface="Schoolbell"/>
              <a:cs typeface="Schoolbell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477184" y="0"/>
            <a:ext cx="7283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choolbell"/>
              <a:buNone/>
            </a:pP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4000" b="1" dirty="0" err="1">
                <a:latin typeface="+mj-lt"/>
                <a:ea typeface="Schoolbell"/>
                <a:cs typeface="Schoolbell"/>
                <a:sym typeface="Schoolbell"/>
              </a:rPr>
              <a:t>Kasus</a:t>
            </a:r>
            <a:r>
              <a:rPr lang="en-US" sz="40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endParaRPr sz="4000" dirty="0">
              <a:latin typeface="+mj-lt"/>
              <a:ea typeface="Schoolbell"/>
              <a:cs typeface="Schoolbell"/>
              <a:sym typeface="Schoolbell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204224" y="1892769"/>
            <a:ext cx="6180811" cy="233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1.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Menentukan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Algoritma</a:t>
            </a: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Input: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panjang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lebar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Output: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keliling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Proses: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input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panjang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lebar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kelililing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= 2 x (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panjang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lebar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Output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Schoolbell"/>
                <a:cs typeface="Times New Roman" panose="02020603050405020304" pitchFamily="18" charset="0"/>
                <a:sym typeface="Schoolbell"/>
              </a:rPr>
              <a:t>keliling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Schoolbell"/>
              <a:cs typeface="Times New Roman" panose="02020603050405020304" pitchFamily="18" charset="0"/>
              <a:sym typeface="Schoolbel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9989-DFFF-4BD0-4B8D-A8422102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682331"/>
            <a:ext cx="5883166" cy="4351338"/>
          </a:xfrm>
        </p:spPr>
        <p:txBody>
          <a:bodyPr/>
          <a:lstStyle/>
          <a:p>
            <a:pPr marL="361950" indent="-247650">
              <a:buNone/>
            </a:pPr>
            <a:r>
              <a:rPr lang="en-US" b="1" dirty="0"/>
              <a:t>2. </a:t>
            </a:r>
            <a:r>
              <a:rPr lang="en-US" b="1" dirty="0" err="1"/>
              <a:t>Mengindentifikasi</a:t>
            </a:r>
            <a:r>
              <a:rPr lang="en-US" b="1" dirty="0"/>
              <a:t> variable dan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endParaRPr lang="en-US" b="1" dirty="0"/>
          </a:p>
          <a:p>
            <a:pPr marL="361950" indent="-247650">
              <a:buNone/>
            </a:pPr>
            <a:endParaRPr lang="en-US" dirty="0"/>
          </a:p>
          <a:p>
            <a:pPr marL="114300" indent="0">
              <a:buNone/>
            </a:pPr>
            <a:endParaRPr lang="en-G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89AD2E-E55A-116F-0563-396C97D1E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55738"/>
              </p:ext>
            </p:extLst>
          </p:nvPr>
        </p:nvGraphicFramePr>
        <p:xfrm>
          <a:off x="3170757" y="5238117"/>
          <a:ext cx="3436884" cy="1483360"/>
        </p:xfrm>
        <a:graphic>
          <a:graphicData uri="http://schemas.openxmlformats.org/drawingml/2006/table">
            <a:tbl>
              <a:tblPr firstRow="1" bandRow="1">
                <a:tableStyleId>{C0A8305F-99F8-489D-A558-1B7DF76EFC55}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3654242400"/>
                    </a:ext>
                  </a:extLst>
                </a:gridCol>
                <a:gridCol w="1718442">
                  <a:extLst>
                    <a:ext uri="{9D8B030D-6E8A-4147-A177-3AD203B41FA5}">
                      <a16:colId xmlns:a16="http://schemas.microsoft.com/office/drawing/2014/main" val="31735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Variabel</a:t>
                      </a:r>
                      <a:endParaRPr lang="en-G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</a:t>
                      </a:r>
                      <a:endParaRPr lang="en-G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2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panjang</a:t>
                      </a:r>
                      <a:endParaRPr lang="en-G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G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lebar</a:t>
                      </a:r>
                      <a:endParaRPr lang="en-G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G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keliling</a:t>
                      </a:r>
                      <a:endParaRPr lang="en-G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G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13779"/>
                  </a:ext>
                </a:extLst>
              </a:tr>
            </a:tbl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42A6DDBB-FD78-57C4-69AC-F682A408FE68}"/>
              </a:ext>
            </a:extLst>
          </p:cNvPr>
          <p:cNvSpPr txBox="1">
            <a:spLocks noChangeArrowheads="1"/>
          </p:cNvSpPr>
          <p:nvPr/>
        </p:nvSpPr>
        <p:spPr>
          <a:xfrm>
            <a:off x="6850617" y="987512"/>
            <a:ext cx="5137159" cy="53688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highlight>
                  <a:srgbClr val="FFFF00"/>
                </a:highlight>
                <a:latin typeface="+mj-lt"/>
              </a:rPr>
              <a:t>PSEUDOCODE</a:t>
            </a:r>
          </a:p>
          <a:p>
            <a:pPr marL="0" indent="0">
              <a:buFont typeface="Arial"/>
              <a:buNone/>
            </a:pPr>
            <a:r>
              <a:rPr lang="en-US" sz="2000" dirty="0" err="1">
                <a:latin typeface="Abadi Extra Light" panose="020B0204020104020204" pitchFamily="34" charset="0"/>
              </a:rPr>
              <a:t>Algoritma</a:t>
            </a:r>
            <a:r>
              <a:rPr lang="en-US" sz="2000" dirty="0">
                <a:latin typeface="Abadi Extra Light" panose="020B0204020104020204" pitchFamily="34" charset="0"/>
              </a:rPr>
              <a:t> : </a:t>
            </a:r>
            <a:r>
              <a:rPr lang="en-US" sz="2000" dirty="0" err="1">
                <a:latin typeface="Abadi Extra Light" panose="020B0204020104020204" pitchFamily="34" charset="0"/>
              </a:rPr>
              <a:t>hitung_keliling_persegi</a:t>
            </a:r>
            <a:endParaRPr lang="en-US" sz="2000" dirty="0">
              <a:latin typeface="Abadi Extra Light" panose="020B0204020104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Abadi Extra Light" panose="020B0204020104020204" pitchFamily="34" charset="0"/>
              </a:rPr>
              <a:t>{</a:t>
            </a:r>
            <a:r>
              <a:rPr lang="en-US" sz="2000" dirty="0" err="1">
                <a:latin typeface="Abadi Extra Light" panose="020B0204020104020204" pitchFamily="34" charset="0"/>
              </a:rPr>
              <a:t>dibaca</a:t>
            </a:r>
            <a:r>
              <a:rPr lang="en-US" sz="2000" dirty="0">
                <a:latin typeface="Abadi Extra Light" panose="020B0204020104020204" pitchFamily="34" charset="0"/>
              </a:rPr>
              <a:t> Panjang dan </a:t>
            </a:r>
            <a:r>
              <a:rPr lang="en-US" sz="2000" dirty="0" err="1">
                <a:latin typeface="Abadi Extra Light" panose="020B0204020104020204" pitchFamily="34" charset="0"/>
              </a:rPr>
              <a:t>lebar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dari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piranti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masukan</a:t>
            </a:r>
            <a:r>
              <a:rPr lang="en-US" sz="2000" dirty="0">
                <a:latin typeface="Abadi Extra Light" panose="020B0204020104020204" pitchFamily="34" charset="0"/>
              </a:rPr>
              <a:t>. </a:t>
            </a:r>
            <a:r>
              <a:rPr lang="en-US" sz="2000" dirty="0" err="1">
                <a:latin typeface="Abadi Extra Light" panose="020B0204020104020204" pitchFamily="34" charset="0"/>
              </a:rPr>
              <a:t>Hitunglah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keliling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persegi</a:t>
            </a:r>
            <a:r>
              <a:rPr lang="en-US" sz="2000" dirty="0">
                <a:latin typeface="Abadi Extra Light" panose="020B0204020104020204" pitchFamily="34" charset="0"/>
              </a:rPr>
              <a:t>}! 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000" dirty="0" err="1">
                <a:latin typeface="Abadi Extra Light" panose="020B0204020104020204" pitchFamily="34" charset="0"/>
              </a:rPr>
              <a:t>Deklarasi</a:t>
            </a:r>
            <a:r>
              <a:rPr lang="en-US" sz="2000" dirty="0">
                <a:latin typeface="Abadi Extra Light" panose="020B0204020104020204" pitchFamily="34" charset="0"/>
              </a:rPr>
              <a:t> :</a:t>
            </a:r>
          </a:p>
          <a:p>
            <a:pPr marL="0" indent="0">
              <a:buFont typeface="Arial"/>
              <a:buNone/>
            </a:pPr>
            <a:r>
              <a:rPr lang="en-US" sz="2000" dirty="0" err="1">
                <a:latin typeface="Abadi Extra Light" panose="020B0204020104020204" pitchFamily="34" charset="0"/>
              </a:rPr>
              <a:t>panjang</a:t>
            </a:r>
            <a:r>
              <a:rPr lang="en-US" sz="2000" dirty="0"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latin typeface="Abadi Extra Light" panose="020B0204020104020204" pitchFamily="34" charset="0"/>
              </a:rPr>
              <a:t>lebar</a:t>
            </a:r>
            <a:r>
              <a:rPr lang="en-US" sz="2000" dirty="0"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latin typeface="Abadi Extra Light" panose="020B0204020104020204" pitchFamily="34" charset="0"/>
              </a:rPr>
              <a:t>keliling</a:t>
            </a:r>
            <a:r>
              <a:rPr lang="en-US" sz="2000" dirty="0">
                <a:latin typeface="Abadi Extra Light" panose="020B0204020104020204" pitchFamily="34" charset="0"/>
              </a:rPr>
              <a:t>: int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000" dirty="0" err="1">
                <a:latin typeface="Abadi Extra Light" panose="020B0204020104020204" pitchFamily="34" charset="0"/>
              </a:rPr>
              <a:t>Deskripsi</a:t>
            </a:r>
            <a:r>
              <a:rPr lang="en-US" sz="2000" dirty="0">
                <a:latin typeface="Abadi Extra Light" panose="020B0204020104020204" pitchFamily="34" charset="0"/>
              </a:rPr>
              <a:t> : 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en-GY" sz="2000" dirty="0">
                <a:latin typeface="Abadi Extra Light" panose="020B0204020104020204" pitchFamily="34" charset="0"/>
              </a:rPr>
              <a:t>read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panjang</a:t>
            </a:r>
            <a:endParaRPr lang="en-US" altLang="en-GY" sz="2000" dirty="0">
              <a:latin typeface="Abadi Extra Light" panose="020B0204020104020204" pitchFamily="34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en-GY" sz="2000" dirty="0">
                <a:latin typeface="Abadi Extra Light" panose="020B0204020104020204" pitchFamily="34" charset="0"/>
              </a:rPr>
              <a:t>read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lebar</a:t>
            </a:r>
            <a:endParaRPr lang="en-US" altLang="en-GY" sz="2000" dirty="0">
              <a:latin typeface="Abadi Extra Light" panose="020B0204020104020204" pitchFamily="34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en-GY" sz="2000" dirty="0" err="1">
                <a:latin typeface="Abadi Extra Light" panose="020B0204020104020204" pitchFamily="34" charset="0"/>
              </a:rPr>
              <a:t>keliling</a:t>
            </a:r>
            <a:r>
              <a:rPr lang="en-US" altLang="en-GY" sz="2000" dirty="0">
                <a:latin typeface="Abadi Extra Light" panose="020B0204020104020204" pitchFamily="34" charset="0"/>
              </a:rPr>
              <a:t> =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panjang</a:t>
            </a:r>
            <a:r>
              <a:rPr lang="en-US" altLang="en-GY" sz="2000" dirty="0">
                <a:latin typeface="Abadi Extra Light" panose="020B0204020104020204" pitchFamily="34" charset="0"/>
              </a:rPr>
              <a:t> *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lebar</a:t>
            </a:r>
            <a:endParaRPr lang="en-US" altLang="en-GY" sz="2000" dirty="0">
              <a:latin typeface="Abadi Extra Light" panose="020B0204020104020204" pitchFamily="34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en-GY" sz="2000" dirty="0">
                <a:latin typeface="Abadi Extra Light" panose="020B0204020104020204" pitchFamily="34" charset="0"/>
              </a:rPr>
              <a:t>print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keliling</a:t>
            </a:r>
            <a:endParaRPr lang="en-US" altLang="en-GY" sz="2000" dirty="0">
              <a:latin typeface="Abadi Extra Light" panose="020B0204020104020204" pitchFamily="34" charset="0"/>
            </a:endParaRPr>
          </a:p>
          <a:p>
            <a:pPr>
              <a:buFontTx/>
              <a:buNone/>
            </a:pPr>
            <a:endParaRPr lang="en-US" altLang="en-GY" sz="2000" dirty="0"/>
          </a:p>
        </p:txBody>
      </p:sp>
    </p:spTree>
    <p:extLst>
      <p:ext uri="{BB962C8B-B14F-4D97-AF65-F5344CB8AC3E}">
        <p14:creationId xmlns:p14="http://schemas.microsoft.com/office/powerpoint/2010/main" val="16394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A81B-5734-B12D-59FD-03497335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36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36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36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3600" b="1" dirty="0" err="1">
                <a:latin typeface="+mj-lt"/>
                <a:ea typeface="Schoolbell"/>
                <a:cs typeface="Schoolbell"/>
                <a:sym typeface="Schoolbell"/>
              </a:rPr>
              <a:t>Kasus</a:t>
            </a:r>
            <a:r>
              <a:rPr lang="en-US" sz="36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endParaRPr lang="en-GY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FD8D319-B94F-AF8F-6E2E-22CF60A13DC3}"/>
              </a:ext>
            </a:extLst>
          </p:cNvPr>
          <p:cNvSpPr txBox="1">
            <a:spLocks noChangeArrowheads="1"/>
          </p:cNvSpPr>
          <p:nvPr/>
        </p:nvSpPr>
        <p:spPr>
          <a:xfrm>
            <a:off x="623238" y="1690690"/>
            <a:ext cx="5137159" cy="4978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highlight>
                  <a:srgbClr val="FFFF00"/>
                </a:highlight>
                <a:latin typeface="+mj-lt"/>
              </a:rPr>
              <a:t>PSEUDOCODE</a:t>
            </a:r>
          </a:p>
          <a:p>
            <a:pPr marL="0" indent="0">
              <a:buFont typeface="Arial"/>
              <a:buNone/>
            </a:pPr>
            <a:r>
              <a:rPr lang="en-US" sz="2000" dirty="0" err="1">
                <a:latin typeface="Abadi Extra Light" panose="020B0204020104020204" pitchFamily="34" charset="0"/>
              </a:rPr>
              <a:t>Algoritma</a:t>
            </a:r>
            <a:r>
              <a:rPr lang="en-US" sz="2000" dirty="0">
                <a:latin typeface="Abadi Extra Light" panose="020B0204020104020204" pitchFamily="34" charset="0"/>
              </a:rPr>
              <a:t> : </a:t>
            </a:r>
            <a:r>
              <a:rPr lang="en-US" sz="2000" dirty="0" err="1">
                <a:latin typeface="Abadi Extra Light" panose="020B0204020104020204" pitchFamily="34" charset="0"/>
              </a:rPr>
              <a:t>hitung_keliling_persegi</a:t>
            </a:r>
            <a:endParaRPr lang="en-US" sz="2000" dirty="0">
              <a:latin typeface="Abadi Extra Light" panose="020B0204020104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Abadi Extra Light" panose="020B0204020104020204" pitchFamily="34" charset="0"/>
              </a:rPr>
              <a:t>{</a:t>
            </a:r>
            <a:r>
              <a:rPr lang="en-US" sz="2000" dirty="0" err="1">
                <a:latin typeface="Abadi Extra Light" panose="020B0204020104020204" pitchFamily="34" charset="0"/>
              </a:rPr>
              <a:t>dibaca</a:t>
            </a:r>
            <a:r>
              <a:rPr lang="en-US" sz="2000" dirty="0">
                <a:latin typeface="Abadi Extra Light" panose="020B0204020104020204" pitchFamily="34" charset="0"/>
              </a:rPr>
              <a:t> Panjang dan </a:t>
            </a:r>
            <a:r>
              <a:rPr lang="en-US" sz="2000" dirty="0" err="1">
                <a:latin typeface="Abadi Extra Light" panose="020B0204020104020204" pitchFamily="34" charset="0"/>
              </a:rPr>
              <a:t>lebar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dari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piranti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masukan</a:t>
            </a:r>
            <a:r>
              <a:rPr lang="en-US" sz="2000" dirty="0">
                <a:latin typeface="Abadi Extra Light" panose="020B0204020104020204" pitchFamily="34" charset="0"/>
              </a:rPr>
              <a:t>. </a:t>
            </a:r>
            <a:r>
              <a:rPr lang="en-US" sz="2000" dirty="0" err="1">
                <a:latin typeface="Abadi Extra Light" panose="020B0204020104020204" pitchFamily="34" charset="0"/>
              </a:rPr>
              <a:t>Hitunglah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keliling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persegi</a:t>
            </a:r>
            <a:r>
              <a:rPr lang="en-US" sz="2000" dirty="0">
                <a:latin typeface="Abadi Extra Light" panose="020B0204020104020204" pitchFamily="34" charset="0"/>
              </a:rPr>
              <a:t>}! 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000" dirty="0" err="1">
                <a:latin typeface="Abadi Extra Light" panose="020B0204020104020204" pitchFamily="34" charset="0"/>
              </a:rPr>
              <a:t>Deklarasi</a:t>
            </a:r>
            <a:r>
              <a:rPr lang="en-US" sz="2000" dirty="0">
                <a:latin typeface="Abadi Extra Light" panose="020B0204020104020204" pitchFamily="34" charset="0"/>
              </a:rPr>
              <a:t> :</a:t>
            </a:r>
          </a:p>
          <a:p>
            <a:pPr marL="0" indent="0">
              <a:buFont typeface="Arial"/>
              <a:buNone/>
            </a:pPr>
            <a:r>
              <a:rPr lang="en-US" sz="2000" dirty="0" err="1">
                <a:latin typeface="Abadi Extra Light" panose="020B0204020104020204" pitchFamily="34" charset="0"/>
              </a:rPr>
              <a:t>panjang</a:t>
            </a:r>
            <a:r>
              <a:rPr lang="en-US" sz="2000" dirty="0"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latin typeface="Abadi Extra Light" panose="020B0204020104020204" pitchFamily="34" charset="0"/>
              </a:rPr>
              <a:t>lebar</a:t>
            </a:r>
            <a:r>
              <a:rPr lang="en-US" sz="2000" dirty="0">
                <a:latin typeface="Abadi Extra Light" panose="020B0204020104020204" pitchFamily="34" charset="0"/>
              </a:rPr>
              <a:t>, </a:t>
            </a:r>
            <a:r>
              <a:rPr lang="en-US" sz="2000" dirty="0" err="1">
                <a:latin typeface="Abadi Extra Light" panose="020B0204020104020204" pitchFamily="34" charset="0"/>
              </a:rPr>
              <a:t>keliling</a:t>
            </a:r>
            <a:r>
              <a:rPr lang="en-US" sz="2000" dirty="0">
                <a:latin typeface="Abadi Extra Light" panose="020B0204020104020204" pitchFamily="34" charset="0"/>
              </a:rPr>
              <a:t>: int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000" dirty="0" err="1">
                <a:latin typeface="Abadi Extra Light" panose="020B0204020104020204" pitchFamily="34" charset="0"/>
              </a:rPr>
              <a:t>Deskripsi</a:t>
            </a:r>
            <a:r>
              <a:rPr lang="en-US" sz="2000" dirty="0">
                <a:latin typeface="Abadi Extra Light" panose="020B0204020104020204" pitchFamily="34" charset="0"/>
              </a:rPr>
              <a:t> : 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en-GY" sz="2000" dirty="0">
                <a:latin typeface="Abadi Extra Light" panose="020B0204020104020204" pitchFamily="34" charset="0"/>
              </a:rPr>
              <a:t>read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panjang</a:t>
            </a:r>
            <a:endParaRPr lang="en-US" altLang="en-GY" sz="2000" dirty="0">
              <a:latin typeface="Abadi Extra Light" panose="020B0204020104020204" pitchFamily="34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en-GY" sz="2000" dirty="0">
                <a:latin typeface="Abadi Extra Light" panose="020B0204020104020204" pitchFamily="34" charset="0"/>
              </a:rPr>
              <a:t>read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lebar</a:t>
            </a:r>
            <a:endParaRPr lang="en-US" altLang="en-GY" sz="2000" dirty="0">
              <a:latin typeface="Abadi Extra Light" panose="020B0204020104020204" pitchFamily="34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en-GY" sz="2000" dirty="0" err="1">
                <a:latin typeface="Abadi Extra Light" panose="020B0204020104020204" pitchFamily="34" charset="0"/>
              </a:rPr>
              <a:t>keliling</a:t>
            </a:r>
            <a:r>
              <a:rPr lang="en-US" altLang="en-GY" sz="2000" dirty="0">
                <a:latin typeface="Abadi Extra Light" panose="020B0204020104020204" pitchFamily="34" charset="0"/>
              </a:rPr>
              <a:t> =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panjang</a:t>
            </a:r>
            <a:r>
              <a:rPr lang="en-US" altLang="en-GY" sz="2000" dirty="0">
                <a:latin typeface="Abadi Extra Light" panose="020B0204020104020204" pitchFamily="34" charset="0"/>
              </a:rPr>
              <a:t> *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lebar</a:t>
            </a:r>
            <a:endParaRPr lang="en-US" altLang="en-GY" sz="2000" dirty="0">
              <a:latin typeface="Abadi Extra Light" panose="020B0204020104020204" pitchFamily="34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en-GY" sz="2000" dirty="0">
                <a:latin typeface="Abadi Extra Light" panose="020B0204020104020204" pitchFamily="34" charset="0"/>
              </a:rPr>
              <a:t>print </a:t>
            </a:r>
            <a:r>
              <a:rPr lang="en-US" altLang="en-GY" sz="2000" dirty="0" err="1">
                <a:latin typeface="Abadi Extra Light" panose="020B0204020104020204" pitchFamily="34" charset="0"/>
              </a:rPr>
              <a:t>keliling</a:t>
            </a:r>
            <a:endParaRPr lang="en-US" altLang="en-GY" sz="2000" dirty="0">
              <a:latin typeface="Abadi Extra Light" panose="020B0204020104020204" pitchFamily="34" charset="0"/>
            </a:endParaRPr>
          </a:p>
          <a:p>
            <a:pPr>
              <a:buFontTx/>
              <a:buNone/>
            </a:pPr>
            <a:endParaRPr lang="en-US" altLang="en-GY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A97B29-39FE-F9CA-E054-1B3B59E9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63" y="1685456"/>
            <a:ext cx="5485499" cy="46215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024338-4E33-60A3-B0B4-AC5A760FD601}"/>
              </a:ext>
            </a:extLst>
          </p:cNvPr>
          <p:cNvSpPr/>
          <p:nvPr/>
        </p:nvSpPr>
        <p:spPr>
          <a:xfrm>
            <a:off x="3460730" y="3748888"/>
            <a:ext cx="1401283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8,9,10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5C50B0-ADE7-1511-1663-1A5363DFA3F7}"/>
              </a:ext>
            </a:extLst>
          </p:cNvPr>
          <p:cNvSpPr/>
          <p:nvPr/>
        </p:nvSpPr>
        <p:spPr>
          <a:xfrm>
            <a:off x="2760090" y="4921921"/>
            <a:ext cx="1401283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12,13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C52A4-A7AD-2235-499F-72A9E95AC717}"/>
              </a:ext>
            </a:extLst>
          </p:cNvPr>
          <p:cNvSpPr/>
          <p:nvPr/>
        </p:nvSpPr>
        <p:spPr>
          <a:xfrm>
            <a:off x="4039075" y="5786656"/>
            <a:ext cx="1401283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15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9C051-632B-6FF6-525C-43C63D5E444C}"/>
              </a:ext>
            </a:extLst>
          </p:cNvPr>
          <p:cNvSpPr/>
          <p:nvPr/>
        </p:nvSpPr>
        <p:spPr>
          <a:xfrm>
            <a:off x="2637792" y="6300357"/>
            <a:ext cx="1401283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17</a:t>
            </a:r>
            <a:endParaRPr lang="en-GY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A81B-5734-B12D-59FD-03497335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atin typeface="+mj-lt"/>
                <a:ea typeface="Schoolbell"/>
                <a:cs typeface="Schoolbell"/>
                <a:sym typeface="Schoolbell"/>
              </a:rPr>
              <a:t>Contoh</a:t>
            </a:r>
            <a:r>
              <a:rPr lang="en-US" sz="36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3600" b="1" dirty="0" err="1">
                <a:latin typeface="+mj-lt"/>
                <a:ea typeface="Schoolbell"/>
                <a:cs typeface="Schoolbell"/>
                <a:sym typeface="Schoolbell"/>
              </a:rPr>
              <a:t>Studi</a:t>
            </a:r>
            <a:r>
              <a:rPr lang="en-US" sz="36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r>
              <a:rPr lang="en-US" sz="3600" b="1" dirty="0" err="1">
                <a:latin typeface="+mj-lt"/>
                <a:ea typeface="Schoolbell"/>
                <a:cs typeface="Schoolbell"/>
                <a:sym typeface="Schoolbell"/>
              </a:rPr>
              <a:t>Kasus</a:t>
            </a:r>
            <a:r>
              <a:rPr lang="en-US" sz="3600" b="1" dirty="0">
                <a:latin typeface="+mj-lt"/>
                <a:ea typeface="Schoolbell"/>
                <a:cs typeface="Schoolbell"/>
                <a:sym typeface="Schoolbell"/>
              </a:rPr>
              <a:t> </a:t>
            </a:r>
            <a:endParaRPr lang="en-GY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A04A6AB8-2862-D89A-9960-F9AA276A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28" y="240877"/>
            <a:ext cx="1701198" cy="6376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85B65E-07AF-DA8C-91C9-A2838631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42" y="1559332"/>
            <a:ext cx="5485499" cy="46215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680DB5-21F0-65A5-B855-71F3D11F139B}"/>
              </a:ext>
            </a:extLst>
          </p:cNvPr>
          <p:cNvSpPr/>
          <p:nvPr/>
        </p:nvSpPr>
        <p:spPr>
          <a:xfrm>
            <a:off x="6941443" y="1382392"/>
            <a:ext cx="1401283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8,9,10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DB476-05F0-021C-ED4D-C56FD994EE88}"/>
              </a:ext>
            </a:extLst>
          </p:cNvPr>
          <p:cNvSpPr/>
          <p:nvPr/>
        </p:nvSpPr>
        <p:spPr>
          <a:xfrm>
            <a:off x="6941443" y="2707955"/>
            <a:ext cx="1401283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12,13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840D5-AABD-058A-A9AB-6DD549AFFF97}"/>
              </a:ext>
            </a:extLst>
          </p:cNvPr>
          <p:cNvSpPr/>
          <p:nvPr/>
        </p:nvSpPr>
        <p:spPr>
          <a:xfrm>
            <a:off x="7000494" y="3870088"/>
            <a:ext cx="1401283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15</a:t>
            </a:r>
            <a:endParaRPr lang="en-GY" sz="18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9D8769-79D1-5C24-87B1-CDF9942C803E}"/>
              </a:ext>
            </a:extLst>
          </p:cNvPr>
          <p:cNvSpPr/>
          <p:nvPr/>
        </p:nvSpPr>
        <p:spPr>
          <a:xfrm>
            <a:off x="7000493" y="5032221"/>
            <a:ext cx="1401283" cy="6165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Baris 17</a:t>
            </a:r>
            <a:endParaRPr lang="en-GY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3536-C75F-8714-9166-4A6E8A9A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PSEUDOCODE</a:t>
            </a:r>
            <a:endParaRPr lang="en-GY" sz="4800" dirty="0"/>
          </a:p>
        </p:txBody>
      </p:sp>
    </p:spTree>
    <p:extLst>
      <p:ext uri="{BB962C8B-B14F-4D97-AF65-F5344CB8AC3E}">
        <p14:creationId xmlns:p14="http://schemas.microsoft.com/office/powerpoint/2010/main" val="276863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84A5E62-7D71-AFA3-10D2-410C62EFD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792EA8-3998-4495-BEE2-34A5DB219385}" type="slidenum">
              <a:rPr lang="en-US" altLang="en-GY"/>
              <a:pPr/>
              <a:t>4</a:t>
            </a:fld>
            <a:endParaRPr lang="en-US" altLang="en-GY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3BE0BAB-40E7-7418-CAFB-42B3674A5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Y"/>
              <a:t>Pseudocode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DA47A97-4214-1397-D49A-898F5B297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GY" sz="3200" dirty="0" err="1"/>
              <a:t>Pesudocode</a:t>
            </a:r>
            <a:r>
              <a:rPr lang="en-US" altLang="en-GY" sz="3200" dirty="0"/>
              <a:t> </a:t>
            </a:r>
            <a:r>
              <a:rPr lang="en-US" altLang="en-GY" sz="3200" dirty="0" err="1"/>
              <a:t>adalah</a:t>
            </a:r>
            <a:r>
              <a:rPr lang="en-US" altLang="en-GY" sz="3200" dirty="0"/>
              <a:t> </a:t>
            </a:r>
            <a:r>
              <a:rPr lang="en-US" altLang="en-GY" sz="3200" dirty="0" err="1"/>
              <a:t>deskripsi</a:t>
            </a:r>
            <a:r>
              <a:rPr lang="en-US" altLang="en-GY" sz="3200" dirty="0"/>
              <a:t> </a:t>
            </a:r>
            <a:r>
              <a:rPr lang="en-US" altLang="en-GY" sz="3200" dirty="0" err="1"/>
              <a:t>tingkat</a:t>
            </a:r>
            <a:r>
              <a:rPr lang="en-US" altLang="en-GY" sz="3200" dirty="0"/>
              <a:t> </a:t>
            </a:r>
            <a:r>
              <a:rPr lang="en-US" altLang="en-GY" sz="3200" dirty="0" err="1"/>
              <a:t>tinggi</a:t>
            </a:r>
            <a:r>
              <a:rPr lang="en-US" altLang="en-GY" sz="3200" dirty="0"/>
              <a:t> </a:t>
            </a:r>
            <a:r>
              <a:rPr lang="en-US" altLang="en-GY" sz="3200" dirty="0" err="1"/>
              <a:t>dari</a:t>
            </a:r>
            <a:r>
              <a:rPr lang="en-US" altLang="en-GY" sz="3200" dirty="0"/>
              <a:t> </a:t>
            </a:r>
            <a:r>
              <a:rPr lang="en-US" altLang="en-GY" sz="3200" dirty="0" err="1"/>
              <a:t>algoritma</a:t>
            </a:r>
            <a:r>
              <a:rPr lang="en-US" altLang="en-GY" sz="3200" dirty="0"/>
              <a:t> </a:t>
            </a:r>
            <a:r>
              <a:rPr lang="en-US" altLang="en-GY" sz="3200" dirty="0" err="1"/>
              <a:t>pemrograman</a:t>
            </a:r>
            <a:r>
              <a:rPr lang="en-US" altLang="en-GY" sz="3200" dirty="0"/>
              <a:t> </a:t>
            </a:r>
            <a:r>
              <a:rPr lang="en-US" altLang="en-GY" sz="3200" dirty="0" err="1"/>
              <a:t>komputer</a:t>
            </a:r>
            <a:r>
              <a:rPr lang="en-US" altLang="en-GY" sz="3200" dirty="0"/>
              <a:t> </a:t>
            </a:r>
            <a:r>
              <a:rPr lang="en-US" altLang="en-GY" sz="3200" dirty="0" err="1"/>
              <a:t>dengan</a:t>
            </a:r>
            <a:r>
              <a:rPr lang="en-US" altLang="en-GY" sz="3200" dirty="0"/>
              <a:t> </a:t>
            </a:r>
            <a:r>
              <a:rPr lang="en-US" altLang="en-GY" sz="3200" b="1" dirty="0" err="1">
                <a:solidFill>
                  <a:srgbClr val="FF0000"/>
                </a:solidFill>
              </a:rPr>
              <a:t>menggunakan</a:t>
            </a:r>
            <a:r>
              <a:rPr lang="en-US" altLang="en-GY" sz="3200" b="1" dirty="0">
                <a:solidFill>
                  <a:srgbClr val="FF0000"/>
                </a:solidFill>
              </a:rPr>
              <a:t> </a:t>
            </a:r>
            <a:r>
              <a:rPr lang="en-US" altLang="en-GY" sz="3200" b="1" dirty="0" err="1">
                <a:solidFill>
                  <a:srgbClr val="FF0000"/>
                </a:solidFill>
              </a:rPr>
              <a:t>notasi</a:t>
            </a:r>
            <a:r>
              <a:rPr lang="en-US" altLang="en-GY" sz="3200" b="1" dirty="0">
                <a:solidFill>
                  <a:srgbClr val="FF0000"/>
                </a:solidFill>
              </a:rPr>
              <a:t> </a:t>
            </a:r>
            <a:r>
              <a:rPr lang="en-US" altLang="en-GY" sz="3200" dirty="0"/>
              <a:t>yang </a:t>
            </a:r>
            <a:r>
              <a:rPr lang="en-US" altLang="en-GY" sz="3200" b="1" dirty="0" err="1">
                <a:solidFill>
                  <a:srgbClr val="FF0000"/>
                </a:solidFill>
              </a:rPr>
              <a:t>mirip</a:t>
            </a:r>
            <a:r>
              <a:rPr lang="en-US" altLang="en-GY" sz="3200" dirty="0"/>
              <a:t> </a:t>
            </a:r>
            <a:r>
              <a:rPr lang="en-US" altLang="en-GY" sz="3200" dirty="0" err="1"/>
              <a:t>dengan</a:t>
            </a:r>
            <a:r>
              <a:rPr lang="en-US" altLang="en-GY" sz="3200" dirty="0"/>
              <a:t> </a:t>
            </a:r>
            <a:r>
              <a:rPr lang="en-US" altLang="en-GY" sz="3200" b="1" dirty="0" err="1">
                <a:solidFill>
                  <a:srgbClr val="FF0000"/>
                </a:solidFill>
              </a:rPr>
              <a:t>kode</a:t>
            </a:r>
            <a:r>
              <a:rPr lang="en-US" altLang="en-GY" sz="3200" b="1" dirty="0">
                <a:solidFill>
                  <a:srgbClr val="FF0000"/>
                </a:solidFill>
              </a:rPr>
              <a:t> </a:t>
            </a:r>
            <a:r>
              <a:rPr lang="en-US" altLang="en-GY" sz="3200" b="1" dirty="0" err="1">
                <a:solidFill>
                  <a:srgbClr val="FF0000"/>
                </a:solidFill>
              </a:rPr>
              <a:t>pemrograman</a:t>
            </a:r>
            <a:r>
              <a:rPr lang="en-US" altLang="en-GY" sz="3200" dirty="0"/>
              <a:t>, </a:t>
            </a:r>
            <a:r>
              <a:rPr lang="en-US" altLang="en-GY" sz="3200" dirty="0" err="1"/>
              <a:t>tetapi</a:t>
            </a:r>
            <a:r>
              <a:rPr lang="en-US" altLang="en-GY" sz="3200" dirty="0"/>
              <a:t> </a:t>
            </a:r>
            <a:r>
              <a:rPr lang="en-US" altLang="en-GY" sz="3200" dirty="0" err="1"/>
              <a:t>tidak</a:t>
            </a:r>
            <a:r>
              <a:rPr lang="en-US" altLang="en-GY" sz="3200" dirty="0"/>
              <a:t> </a:t>
            </a:r>
            <a:r>
              <a:rPr lang="en-US" altLang="en-GY" sz="3200" dirty="0" err="1"/>
              <a:t>terikat</a:t>
            </a:r>
            <a:r>
              <a:rPr lang="en-US" altLang="en-GY" sz="3200" dirty="0"/>
              <a:t> oleh </a:t>
            </a:r>
            <a:r>
              <a:rPr lang="en-US" altLang="en-GY" sz="3200" dirty="0" err="1"/>
              <a:t>aturan</a:t>
            </a:r>
            <a:r>
              <a:rPr lang="en-US" altLang="en-GY" sz="3200" dirty="0"/>
              <a:t> </a:t>
            </a:r>
            <a:r>
              <a:rPr lang="en-US" altLang="en-GY" sz="3200" dirty="0" err="1"/>
              <a:t>baku</a:t>
            </a:r>
            <a:r>
              <a:rPr lang="en-US" altLang="en-GY" sz="3200" dirty="0"/>
              <a:t> </a:t>
            </a:r>
            <a:r>
              <a:rPr lang="en-US" altLang="en-GY" sz="3200" dirty="0" err="1"/>
              <a:t>dalam</a:t>
            </a:r>
            <a:r>
              <a:rPr lang="en-US" altLang="en-GY" sz="3200" dirty="0"/>
              <a:t> </a:t>
            </a:r>
            <a:r>
              <a:rPr lang="en-US" altLang="en-GY" sz="3200" dirty="0" err="1"/>
              <a:t>suatu</a:t>
            </a:r>
            <a:r>
              <a:rPr lang="en-US" altLang="en-GY" sz="3200" dirty="0"/>
              <a:t> </a:t>
            </a:r>
            <a:r>
              <a:rPr lang="en-US" altLang="en-GY" sz="3200" dirty="0" err="1"/>
              <a:t>bahasa</a:t>
            </a:r>
            <a:r>
              <a:rPr lang="en-US" altLang="en-GY" sz="3200" dirty="0"/>
              <a:t> </a:t>
            </a:r>
            <a:r>
              <a:rPr lang="en-US" altLang="en-GY" sz="3200" dirty="0" err="1"/>
              <a:t>pemrograman</a:t>
            </a:r>
            <a:r>
              <a:rPr lang="en-US" altLang="en-GY" sz="3200" dirty="0"/>
              <a:t> </a:t>
            </a:r>
            <a:r>
              <a:rPr lang="en-US" altLang="en-GY" sz="3200" dirty="0" err="1"/>
              <a:t>tertentu</a:t>
            </a:r>
            <a:r>
              <a:rPr lang="en-US" altLang="en-GY" sz="3200" dirty="0"/>
              <a:t>. </a:t>
            </a:r>
          </a:p>
          <a:p>
            <a:r>
              <a:rPr lang="en-US" altLang="en-GY" sz="3200" dirty="0"/>
              <a:t>Pseudocode </a:t>
            </a:r>
            <a:r>
              <a:rPr lang="en-US" altLang="en-GY" sz="3200" dirty="0" err="1"/>
              <a:t>digunakan</a:t>
            </a:r>
            <a:r>
              <a:rPr lang="en-US" altLang="en-GY" sz="3200" dirty="0"/>
              <a:t> </a:t>
            </a:r>
            <a:r>
              <a:rPr lang="en-US" altLang="en-GY" sz="3200" dirty="0" err="1"/>
              <a:t>untuk</a:t>
            </a:r>
            <a:r>
              <a:rPr lang="en-US" altLang="en-GY" sz="3200" dirty="0"/>
              <a:t> </a:t>
            </a:r>
            <a:r>
              <a:rPr lang="en-US" altLang="en-GY" sz="3200" dirty="0" err="1"/>
              <a:t>menjelaskan</a:t>
            </a:r>
            <a:r>
              <a:rPr lang="en-US" altLang="en-GY" sz="3200" dirty="0"/>
              <a:t> </a:t>
            </a:r>
            <a:r>
              <a:rPr lang="en-US" altLang="en-GY" sz="3200" dirty="0" err="1"/>
              <a:t>langkah-langkah</a:t>
            </a:r>
            <a:r>
              <a:rPr lang="en-US" altLang="en-GY" sz="3200" dirty="0"/>
              <a:t> </a:t>
            </a:r>
            <a:r>
              <a:rPr lang="en-US" altLang="en-GY" sz="3200" dirty="0" err="1"/>
              <a:t>penyelesaian</a:t>
            </a:r>
            <a:r>
              <a:rPr lang="en-US" altLang="en-GY" sz="3200" dirty="0"/>
              <a:t> </a:t>
            </a:r>
            <a:r>
              <a:rPr lang="en-US" altLang="en-GY" sz="3200" dirty="0" err="1"/>
              <a:t>suatu</a:t>
            </a:r>
            <a:r>
              <a:rPr lang="en-US" altLang="en-GY" sz="3200" dirty="0"/>
              <a:t> </a:t>
            </a:r>
            <a:r>
              <a:rPr lang="en-US" altLang="en-GY" sz="3200" dirty="0" err="1"/>
              <a:t>masalah</a:t>
            </a:r>
            <a:r>
              <a:rPr lang="en-US" altLang="en-GY" sz="3200" dirty="0"/>
              <a:t> </a:t>
            </a:r>
            <a:r>
              <a:rPr lang="en-US" altLang="en-GY" sz="3200" dirty="0" err="1"/>
              <a:t>secara</a:t>
            </a:r>
            <a:r>
              <a:rPr lang="en-US" altLang="en-GY" sz="3200" dirty="0"/>
              <a:t> </a:t>
            </a:r>
            <a:r>
              <a:rPr lang="en-US" altLang="en-GY" sz="3200" dirty="0" err="1"/>
              <a:t>jelas</a:t>
            </a:r>
            <a:r>
              <a:rPr lang="en-US" altLang="en-GY" sz="3200" dirty="0"/>
              <a:t> dan </a:t>
            </a:r>
            <a:r>
              <a:rPr lang="en-US" altLang="en-GY" sz="3200" dirty="0" err="1"/>
              <a:t>mudah</a:t>
            </a:r>
            <a:r>
              <a:rPr lang="en-US" altLang="en-GY" sz="3200" dirty="0"/>
              <a:t> </a:t>
            </a:r>
            <a:r>
              <a:rPr lang="en-US" altLang="en-GY" sz="3200" dirty="0" err="1"/>
              <a:t>dipahami</a:t>
            </a:r>
            <a:r>
              <a:rPr lang="en-US" altLang="en-GY" sz="3200" dirty="0"/>
              <a:t> oleh </a:t>
            </a:r>
            <a:r>
              <a:rPr lang="en-US" altLang="en-GY" sz="3200" dirty="0" err="1"/>
              <a:t>manusia</a:t>
            </a:r>
            <a:r>
              <a:rPr lang="en-US" altLang="en-GY" sz="3200" dirty="0"/>
              <a:t>, </a:t>
            </a:r>
            <a:r>
              <a:rPr lang="en-US" altLang="en-GY" sz="3200" dirty="0" err="1"/>
              <a:t>bukan</a:t>
            </a:r>
            <a:r>
              <a:rPr lang="en-US" altLang="en-GY" sz="3200" dirty="0"/>
              <a:t> oleh </a:t>
            </a:r>
            <a:r>
              <a:rPr lang="en-US" altLang="en-GY" sz="3200" dirty="0" err="1"/>
              <a:t>mesin</a:t>
            </a:r>
            <a:r>
              <a:rPr lang="en-US" altLang="en-GY" sz="3200" dirty="0"/>
              <a:t>.</a:t>
            </a:r>
          </a:p>
          <a:p>
            <a:r>
              <a:rPr lang="en-US" altLang="en-GY" sz="3200" dirty="0" err="1"/>
              <a:t>Ditulis</a:t>
            </a:r>
            <a:r>
              <a:rPr lang="en-US" altLang="en-GY" sz="3200" dirty="0"/>
              <a:t> </a:t>
            </a:r>
            <a:r>
              <a:rPr lang="en-US" altLang="en-GY" sz="3200" dirty="0" err="1"/>
              <a:t>dalam</a:t>
            </a:r>
            <a:r>
              <a:rPr lang="en-US" altLang="en-GY" sz="3200" dirty="0"/>
              <a:t> </a:t>
            </a:r>
            <a:r>
              <a:rPr lang="en-US" altLang="en-GY" sz="3200" dirty="0" err="1"/>
              <a:t>bahasa</a:t>
            </a:r>
            <a:r>
              <a:rPr lang="en-US" altLang="en-GY" sz="3200" dirty="0"/>
              <a:t> </a:t>
            </a:r>
            <a:r>
              <a:rPr lang="en-US" altLang="en-GY" sz="3200" dirty="0" err="1"/>
              <a:t>Inggris</a:t>
            </a:r>
            <a:r>
              <a:rPr lang="en-US" altLang="en-GY" sz="3200" dirty="0"/>
              <a:t> </a:t>
            </a:r>
            <a:r>
              <a:rPr lang="en-US" altLang="en-GY" sz="3200" dirty="0" err="1"/>
              <a:t>atau</a:t>
            </a:r>
            <a:r>
              <a:rPr lang="en-US" altLang="en-GY" sz="3200" dirty="0"/>
              <a:t> Indonesia </a:t>
            </a:r>
            <a:r>
              <a:rPr lang="en-US" altLang="en-GY" sz="3200" dirty="0" err="1"/>
              <a:t>sederhana</a:t>
            </a:r>
            <a:endParaRPr lang="en-US" altLang="en-GY" sz="3200" dirty="0"/>
          </a:p>
          <a:p>
            <a:r>
              <a:rPr lang="en-US" altLang="en-GY" sz="3200" dirty="0" err="1"/>
              <a:t>Sintaks</a:t>
            </a:r>
            <a:r>
              <a:rPr lang="en-US" altLang="en-GY" sz="3200" dirty="0"/>
              <a:t> </a:t>
            </a:r>
            <a:r>
              <a:rPr lang="en-US" altLang="en-GY" sz="3200" dirty="0" err="1"/>
              <a:t>digunakan</a:t>
            </a:r>
            <a:r>
              <a:rPr lang="en-US" altLang="en-GY" sz="3200" dirty="0"/>
              <a:t> </a:t>
            </a:r>
            <a:r>
              <a:rPr lang="en-US" altLang="en-GY" sz="3200" dirty="0" err="1"/>
              <a:t>untuk</a:t>
            </a:r>
            <a:r>
              <a:rPr lang="en-US" altLang="en-GY" sz="3200" dirty="0"/>
              <a:t> </a:t>
            </a:r>
            <a:r>
              <a:rPr lang="en-US" altLang="en-GY" sz="3200" dirty="0" err="1"/>
              <a:t>menjelaskan</a:t>
            </a:r>
            <a:r>
              <a:rPr lang="en-US" altLang="en-GY" sz="3200" dirty="0"/>
              <a:t> </a:t>
            </a:r>
            <a:r>
              <a:rPr lang="en-US" altLang="en-GY" sz="3200" b="1" dirty="0" err="1"/>
              <a:t>perintah</a:t>
            </a:r>
            <a:r>
              <a:rPr lang="en-US" altLang="en-GY" sz="3200" dirty="0"/>
              <a:t> (</a:t>
            </a:r>
            <a:r>
              <a:rPr lang="en-US" altLang="en-GY" sz="3200" dirty="0" err="1"/>
              <a:t>misalnya</a:t>
            </a:r>
            <a:r>
              <a:rPr lang="en-US" altLang="en-GY" sz="3200" dirty="0"/>
              <a:t>: “</a:t>
            </a:r>
            <a:r>
              <a:rPr lang="en-US" altLang="en-GY" sz="3200" dirty="0" err="1"/>
              <a:t>jika</a:t>
            </a:r>
            <a:r>
              <a:rPr lang="en-US" altLang="en-GY" sz="3200" dirty="0"/>
              <a:t>”, “</a:t>
            </a:r>
            <a:r>
              <a:rPr lang="en-US" altLang="en-GY" sz="3200" dirty="0" err="1"/>
              <a:t>ulangi</a:t>
            </a:r>
            <a:r>
              <a:rPr lang="en-US" altLang="en-GY" sz="3200" dirty="0"/>
              <a:t>”, “</a:t>
            </a:r>
            <a:r>
              <a:rPr lang="en-US" altLang="en-GY" sz="3200" dirty="0" err="1"/>
              <a:t>sampai</a:t>
            </a:r>
            <a:r>
              <a:rPr lang="en-US" altLang="en-GY" sz="3200" dirty="0"/>
              <a:t>”,”</a:t>
            </a:r>
            <a:r>
              <a:rPr lang="en-US" altLang="en-GY" sz="3200" dirty="0" err="1"/>
              <a:t>if”,”repeat</a:t>
            </a:r>
            <a:r>
              <a:rPr lang="en-US" altLang="en-GY" sz="3200" dirty="0"/>
              <a:t>”, “until”)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BEFBD5B-3C63-E847-12F2-2B1C4181D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F8E17-05EE-4A0E-AACA-CD7E5D892ED6}" type="slidenum">
              <a:rPr lang="en-US" altLang="en-GY"/>
              <a:pPr/>
              <a:t>5</a:t>
            </a:fld>
            <a:endParaRPr lang="en-US" altLang="en-GY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9641B7-45F4-DA99-32AC-452CD2DBB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Y"/>
              <a:t>Menulis Pseudocode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D6E39D4-802C-AFC2-39F8-684794A13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GY" sz="2800" dirty="0" err="1"/>
              <a:t>Sintaks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dikelompokkan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dalam</a:t>
            </a:r>
            <a:r>
              <a:rPr lang="en-US" altLang="en-GY" sz="2800" dirty="0"/>
              <a:t> 6 </a:t>
            </a:r>
            <a:r>
              <a:rPr lang="en-US" altLang="en-GY" sz="2800" dirty="0" err="1"/>
              <a:t>operasi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dasar</a:t>
            </a:r>
            <a:r>
              <a:rPr lang="en-US" altLang="en-GY" sz="2800" dirty="0"/>
              <a:t> </a:t>
            </a:r>
            <a:r>
              <a:rPr lang="en-US" altLang="en-GY" sz="2800" dirty="0" err="1"/>
              <a:t>berikut</a:t>
            </a:r>
            <a:r>
              <a:rPr lang="en-US" altLang="en-GY" sz="2800" dirty="0"/>
              <a:t> </a:t>
            </a:r>
            <a:r>
              <a:rPr lang="en-US" altLang="en-GY" sz="2800" dirty="0" err="1"/>
              <a:t>ini</a:t>
            </a:r>
            <a:r>
              <a:rPr lang="en-US" altLang="en-GY" sz="2800" dirty="0"/>
              <a:t> 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GY" sz="2800" dirty="0" err="1"/>
              <a:t>Menerima</a:t>
            </a:r>
            <a:r>
              <a:rPr lang="en-US" altLang="en-GY" sz="2800" dirty="0"/>
              <a:t> data (Input)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GY" sz="2800" dirty="0" err="1"/>
              <a:t>Menampilkan</a:t>
            </a:r>
            <a:r>
              <a:rPr lang="en-US" altLang="en-GY" sz="2800" dirty="0"/>
              <a:t> data (Output)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GY" sz="2800" dirty="0" err="1"/>
              <a:t>Menghitung</a:t>
            </a:r>
            <a:r>
              <a:rPr lang="en-US" altLang="en-GY" sz="2800" dirty="0"/>
              <a:t> data (Compute)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GY" sz="2800" dirty="0" err="1"/>
              <a:t>Menyimpan</a:t>
            </a:r>
            <a:r>
              <a:rPr lang="en-US" altLang="en-GY" sz="2800" dirty="0"/>
              <a:t> data (Store)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GY" sz="2800" dirty="0" err="1"/>
              <a:t>Membandingkan</a:t>
            </a:r>
            <a:r>
              <a:rPr lang="en-US" altLang="en-GY" sz="2800" dirty="0"/>
              <a:t> data (Compare)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GY" sz="2800" dirty="0" err="1"/>
              <a:t>Melakukan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pengulangan</a:t>
            </a:r>
            <a:r>
              <a:rPr lang="en-US" altLang="en-GY" sz="2800" dirty="0"/>
              <a:t> (Loop)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84E1BB1-0846-07B4-3702-3D48A5891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02426-7103-4A4D-A38E-28BBB327F49E}" type="slidenum">
              <a:rPr lang="en-US" altLang="en-GY"/>
              <a:pPr/>
              <a:t>6</a:t>
            </a:fld>
            <a:endParaRPr lang="en-US" altLang="en-GY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CB04527-70CD-C92F-AA44-3CE429180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GY"/>
              <a:t>1. Menerima data (Input)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B2E6DDB-E56C-48E6-AA1B-6B0E97215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GY" sz="2800" dirty="0" err="1"/>
              <a:t>Sewaktu</a:t>
            </a:r>
            <a:r>
              <a:rPr lang="en-US" altLang="en-GY" sz="2800" dirty="0"/>
              <a:t> </a:t>
            </a:r>
            <a:r>
              <a:rPr lang="en-US" altLang="en-GY" sz="2800" dirty="0" err="1"/>
              <a:t>komputer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menerima</a:t>
            </a:r>
            <a:r>
              <a:rPr lang="en-US" altLang="en-GY" sz="2800" dirty="0"/>
              <a:t> data </a:t>
            </a:r>
            <a:r>
              <a:rPr lang="en-US" altLang="en-GY" sz="2800" dirty="0" err="1"/>
              <a:t>atau</a:t>
            </a:r>
            <a:r>
              <a:rPr lang="en-US" altLang="en-GY" sz="2800" dirty="0"/>
              <a:t> </a:t>
            </a:r>
            <a:r>
              <a:rPr lang="en-US" altLang="en-GY" sz="2800" i="1" dirty="0"/>
              <a:t>input</a:t>
            </a:r>
            <a:r>
              <a:rPr lang="en-US" altLang="en-GY" sz="2800" dirty="0"/>
              <a:t>, </a:t>
            </a:r>
            <a:r>
              <a:rPr lang="en-US" altLang="en-GY" sz="2800" dirty="0" err="1"/>
              <a:t>maka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perintah</a:t>
            </a:r>
            <a:r>
              <a:rPr lang="en-US" altLang="en-GY" sz="2800" dirty="0"/>
              <a:t> yang </a:t>
            </a:r>
            <a:r>
              <a:rPr lang="en-US" altLang="en-GY" sz="2800" dirty="0" err="1"/>
              <a:t>biasa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digunakan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adalah</a:t>
            </a:r>
            <a:r>
              <a:rPr lang="en-US" altLang="en-GY" sz="2800" dirty="0"/>
              <a:t> </a:t>
            </a:r>
            <a:r>
              <a:rPr lang="en-US" altLang="en-GY" sz="2800" b="1" dirty="0"/>
              <a:t>“Read”, “Get”, </a:t>
            </a:r>
            <a:r>
              <a:rPr lang="en-US" altLang="en-GY" sz="2800" b="1" dirty="0" err="1"/>
              <a:t>atau</a:t>
            </a:r>
            <a:r>
              <a:rPr lang="en-US" altLang="en-GY" sz="2800" b="1" dirty="0"/>
              <a:t> “Baca” </a:t>
            </a:r>
          </a:p>
          <a:p>
            <a:r>
              <a:rPr lang="en-US" altLang="en-GY" sz="2800" dirty="0" err="1"/>
              <a:t>Contoh</a:t>
            </a:r>
            <a:r>
              <a:rPr lang="en-US" altLang="en-GY" sz="2800" dirty="0"/>
              <a:t>: </a:t>
            </a:r>
          </a:p>
          <a:p>
            <a:pPr lvl="1">
              <a:buFontTx/>
              <a:buNone/>
            </a:pPr>
            <a:r>
              <a:rPr lang="en-US" altLang="en-GY" sz="2800" dirty="0"/>
              <a:t>Read </a:t>
            </a:r>
            <a:r>
              <a:rPr lang="en-US" altLang="en-GY" sz="2800" dirty="0" err="1"/>
              <a:t>Bilangan</a:t>
            </a:r>
            <a:endParaRPr lang="en-US" altLang="en-GY" sz="2800" dirty="0"/>
          </a:p>
          <a:p>
            <a:pPr lvl="1">
              <a:buFontTx/>
              <a:buNone/>
            </a:pPr>
            <a:r>
              <a:rPr lang="en-US" altLang="en-GY" sz="2800" dirty="0"/>
              <a:t>Get </a:t>
            </a:r>
            <a:r>
              <a:rPr lang="en-US" altLang="en-GY" sz="2800" dirty="0" err="1"/>
              <a:t>kode_pajak</a:t>
            </a:r>
            <a:r>
              <a:rPr lang="en-US" altLang="en-GY" sz="2800" dirty="0"/>
              <a:t> </a:t>
            </a:r>
          </a:p>
          <a:p>
            <a:pPr lvl="1">
              <a:buFontTx/>
              <a:buNone/>
            </a:pPr>
            <a:r>
              <a:rPr lang="en-US" altLang="en-GY" sz="2800" dirty="0"/>
              <a:t>Baca </a:t>
            </a:r>
            <a:r>
              <a:rPr lang="en-US" altLang="en-GY" sz="2800" dirty="0" err="1"/>
              <a:t>nama_mahasiswa</a:t>
            </a:r>
            <a:r>
              <a:rPr lang="en-US" altLang="en-GY" sz="2800" dirty="0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3FEC869-FFBE-4B99-CAB5-4BED74F64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A4F550-63E8-47E3-9C78-646F039C8FAD}" type="slidenum">
              <a:rPr lang="en-US" altLang="en-GY"/>
              <a:pPr/>
              <a:t>7</a:t>
            </a:fld>
            <a:endParaRPr lang="en-US" altLang="en-GY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E58B38C-4571-5B62-A001-D04C42E7B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GY"/>
              <a:t>2. Menampilkan data (Output)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D47D014-37FA-7900-CC67-D5637E2A9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GY" sz="2800" dirty="0" err="1"/>
              <a:t>Sewaktu</a:t>
            </a:r>
            <a:r>
              <a:rPr lang="en-US" altLang="en-GY" sz="2800" dirty="0"/>
              <a:t> </a:t>
            </a:r>
            <a:r>
              <a:rPr lang="en-US" altLang="en-GY" sz="2800" dirty="0" err="1"/>
              <a:t>komputer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menampilkan</a:t>
            </a:r>
            <a:r>
              <a:rPr lang="en-US" altLang="en-GY" sz="2800" dirty="0"/>
              <a:t> data </a:t>
            </a:r>
            <a:r>
              <a:rPr lang="en-US" altLang="en-GY" sz="2800" dirty="0" err="1"/>
              <a:t>ataupun</a:t>
            </a:r>
            <a:r>
              <a:rPr lang="en-US" altLang="en-GY" sz="2800" dirty="0"/>
              <a:t> </a:t>
            </a:r>
            <a:r>
              <a:rPr lang="en-US" altLang="en-GY" sz="2800" i="1" dirty="0"/>
              <a:t>output</a:t>
            </a:r>
            <a:r>
              <a:rPr lang="en-US" altLang="en-GY" sz="2800" dirty="0"/>
              <a:t>, </a:t>
            </a:r>
            <a:r>
              <a:rPr lang="en-US" altLang="en-GY" sz="2800" dirty="0" err="1"/>
              <a:t>maka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perintah</a:t>
            </a:r>
            <a:r>
              <a:rPr lang="en-US" altLang="en-GY" sz="2800" dirty="0"/>
              <a:t> yang </a:t>
            </a:r>
            <a:r>
              <a:rPr lang="en-US" altLang="en-GY" sz="2800" dirty="0" err="1"/>
              <a:t>biasa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digunakan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adalah</a:t>
            </a:r>
            <a:r>
              <a:rPr lang="en-US" altLang="en-GY" sz="2800" dirty="0"/>
              <a:t> </a:t>
            </a:r>
            <a:r>
              <a:rPr lang="en-US" altLang="en-GY" sz="2800" b="1" dirty="0"/>
              <a:t>“Print”, “Write”, “Put”, “Output”, “Display” </a:t>
            </a:r>
            <a:r>
              <a:rPr lang="en-US" altLang="en-GY" sz="2800" b="1" dirty="0" err="1"/>
              <a:t>atau</a:t>
            </a:r>
            <a:r>
              <a:rPr lang="en-US" altLang="en-GY" sz="2800" b="1" dirty="0"/>
              <a:t> “</a:t>
            </a:r>
            <a:r>
              <a:rPr lang="en-US" altLang="en-GY" sz="2800" b="1" dirty="0" err="1"/>
              <a:t>Cetak</a:t>
            </a:r>
            <a:r>
              <a:rPr lang="en-US" altLang="en-GY" sz="2800" b="1" dirty="0"/>
              <a:t>”</a:t>
            </a:r>
          </a:p>
          <a:p>
            <a:pPr>
              <a:lnSpc>
                <a:spcPct val="90000"/>
              </a:lnSpc>
            </a:pPr>
            <a:r>
              <a:rPr lang="en-US" altLang="en-GY" sz="2800" dirty="0" err="1"/>
              <a:t>Contoh</a:t>
            </a:r>
            <a:r>
              <a:rPr lang="en-US" altLang="en-GY" sz="28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Print “</a:t>
            </a:r>
            <a:r>
              <a:rPr lang="en-US" altLang="en-GY" sz="2800" dirty="0" err="1"/>
              <a:t>Politeknik</a:t>
            </a:r>
            <a:r>
              <a:rPr lang="en-US" altLang="en-GY" sz="2800" dirty="0"/>
              <a:t> Negeri Malang”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 err="1"/>
              <a:t>Cetak</a:t>
            </a:r>
            <a:r>
              <a:rPr lang="en-US" altLang="en-GY" sz="2800" dirty="0"/>
              <a:t> “</a:t>
            </a:r>
            <a:r>
              <a:rPr lang="en-US" altLang="en-GY" sz="2800" dirty="0" err="1"/>
              <a:t>Metode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Perancangan</a:t>
            </a:r>
            <a:r>
              <a:rPr lang="en-US" altLang="en-GY" sz="2800" dirty="0"/>
              <a:t> Program”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Output Total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318FDE57-E10B-7333-DF52-371FFF1EB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8FD267-1AE2-498C-A7C9-9C29C68F5B0B}" type="slidenum">
              <a:rPr lang="en-US" altLang="en-GY"/>
              <a:pPr/>
              <a:t>8</a:t>
            </a:fld>
            <a:endParaRPr lang="en-US" altLang="en-GY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963AD99-BEEE-71F6-B50B-D8F8F4FAD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110" y="808969"/>
            <a:ext cx="7696200" cy="504825"/>
          </a:xfrm>
        </p:spPr>
        <p:txBody>
          <a:bodyPr/>
          <a:lstStyle/>
          <a:p>
            <a:pPr marL="533400" indent="-533400"/>
            <a:r>
              <a:rPr lang="en-US" altLang="en-GY" sz="2800" dirty="0"/>
              <a:t>3. </a:t>
            </a:r>
            <a:r>
              <a:rPr lang="en-US" altLang="en-GY" sz="2800" dirty="0" err="1"/>
              <a:t>Menghitung</a:t>
            </a:r>
            <a:r>
              <a:rPr lang="en-US" altLang="en-GY" sz="2800" dirty="0"/>
              <a:t> data (Compute)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573190C-D005-5E46-9424-DD9D343BF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110" y="155307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melakukan</a:t>
            </a:r>
            <a:r>
              <a:rPr lang="en-US" altLang="en-GY" sz="2800" dirty="0"/>
              <a:t> </a:t>
            </a:r>
            <a:r>
              <a:rPr lang="en-US" altLang="en-GY" sz="2800" dirty="0" err="1"/>
              <a:t>operasi</a:t>
            </a:r>
            <a:r>
              <a:rPr lang="en-US" altLang="en-GY" sz="2800" dirty="0"/>
              <a:t> </a:t>
            </a:r>
            <a:r>
              <a:rPr lang="en-US" altLang="en-GY" sz="2800" dirty="0" err="1"/>
              <a:t>aritmetika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digunakan</a:t>
            </a:r>
            <a:r>
              <a:rPr lang="en-US" altLang="en-GY" sz="2800" dirty="0"/>
              <a:t> 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	+ 	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penjumlahan</a:t>
            </a:r>
            <a:r>
              <a:rPr lang="en-US" altLang="en-GY" sz="2800" dirty="0"/>
              <a:t> (add)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	- 	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pengurangan</a:t>
            </a:r>
            <a:r>
              <a:rPr lang="en-US" altLang="en-GY" sz="2800" dirty="0"/>
              <a:t> (subtract)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	* 	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perkalian</a:t>
            </a:r>
            <a:r>
              <a:rPr lang="en-US" altLang="en-GY" sz="2800" dirty="0"/>
              <a:t> (multiply)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	/ 		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pembagian</a:t>
            </a:r>
            <a:r>
              <a:rPr lang="en-US" altLang="en-GY" sz="2800" dirty="0"/>
              <a:t> (divide)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	() 	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kurung</a:t>
            </a:r>
            <a:r>
              <a:rPr lang="en-US" altLang="en-GY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GY" sz="2800" dirty="0"/>
              <a:t>Statement </a:t>
            </a:r>
            <a:r>
              <a:rPr lang="en-US" altLang="en-GY" sz="2800" b="1" dirty="0"/>
              <a:t>“Compute”, “Calculate” </a:t>
            </a:r>
            <a:r>
              <a:rPr lang="en-US" altLang="en-GY" sz="2800" b="1" dirty="0" err="1"/>
              <a:t>ataupun</a:t>
            </a:r>
            <a:r>
              <a:rPr lang="en-US" altLang="en-GY" sz="2800" b="1" dirty="0"/>
              <a:t> “</a:t>
            </a:r>
            <a:r>
              <a:rPr lang="en-US" altLang="en-GY" sz="2800" b="1" dirty="0" err="1"/>
              <a:t>Hitung</a:t>
            </a:r>
            <a:r>
              <a:rPr lang="en-US" altLang="en-GY" sz="2800" b="1" dirty="0"/>
              <a:t>” </a:t>
            </a:r>
            <a:r>
              <a:rPr lang="en-US" altLang="en-GY" sz="2800" dirty="0"/>
              <a:t>juga </a:t>
            </a:r>
            <a:r>
              <a:rPr lang="en-US" altLang="en-GY" sz="2800" dirty="0" err="1"/>
              <a:t>dapat</a:t>
            </a:r>
            <a:r>
              <a:rPr lang="en-US" altLang="en-GY" sz="2800" dirty="0"/>
              <a:t> </a:t>
            </a:r>
            <a:r>
              <a:rPr lang="en-US" altLang="en-GY" sz="2800" dirty="0" err="1"/>
              <a:t>digunakan</a:t>
            </a:r>
            <a:r>
              <a:rPr lang="en-US" altLang="en-GY" sz="28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GY" sz="2800" dirty="0" err="1"/>
              <a:t>Contoh</a:t>
            </a:r>
            <a:r>
              <a:rPr lang="en-US" altLang="en-GY" sz="2800" dirty="0"/>
              <a:t>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Compute  X = (1+2) *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800" dirty="0"/>
              <a:t>Total = Total + 10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GY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167BF01-AEDF-F652-5DF7-29D4B947B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584D8C-013F-4180-BF08-873B33B7390A}" type="slidenum">
              <a:rPr lang="en-US" altLang="en-GY"/>
              <a:pPr/>
              <a:t>9</a:t>
            </a:fld>
            <a:endParaRPr lang="en-US" altLang="en-GY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F87A982-89E2-6609-A8DE-37651E982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en-GY"/>
              <a:t>4. Menyimpan data (Store)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94AC47A-BFDD-FAE2-094A-96BB4331B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GY" sz="2800" dirty="0"/>
              <a:t>Ada </a:t>
            </a:r>
            <a:r>
              <a:rPr lang="en-US" altLang="en-GY" sz="2800" dirty="0" err="1"/>
              <a:t>tiga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cara</a:t>
            </a:r>
            <a:r>
              <a:rPr lang="en-US" altLang="en-GY" sz="2800" dirty="0"/>
              <a:t> </a:t>
            </a:r>
            <a:r>
              <a:rPr lang="en-US" altLang="en-GY" sz="2800" dirty="0" err="1"/>
              <a:t>untuk</a:t>
            </a:r>
            <a:r>
              <a:rPr lang="en-US" altLang="en-GY" sz="2800" dirty="0"/>
              <a:t> </a:t>
            </a:r>
            <a:r>
              <a:rPr lang="en-US" altLang="en-GY" sz="2800" dirty="0" err="1"/>
              <a:t>menyimpan</a:t>
            </a:r>
            <a:r>
              <a:rPr lang="en-US" altLang="en-GY" sz="2800" dirty="0"/>
              <a:t> data : </a:t>
            </a:r>
          </a:p>
          <a:p>
            <a:pPr lvl="1">
              <a:lnSpc>
                <a:spcPct val="90000"/>
              </a:lnSpc>
            </a:pPr>
            <a:r>
              <a:rPr lang="en-US" altLang="en-GY" sz="2400" dirty="0" err="1"/>
              <a:t>Memberikan</a:t>
            </a:r>
            <a:r>
              <a:rPr lang="en-US" altLang="en-GY" sz="2400" b="1" dirty="0"/>
              <a:t> </a:t>
            </a:r>
            <a:r>
              <a:rPr lang="en-US" altLang="en-GY" sz="2400" b="1" dirty="0" err="1"/>
              <a:t>nilai</a:t>
            </a:r>
            <a:r>
              <a:rPr lang="en-US" altLang="en-GY" sz="2400" b="1" dirty="0"/>
              <a:t> </a:t>
            </a:r>
            <a:r>
              <a:rPr lang="en-US" altLang="en-GY" sz="2400" b="1" dirty="0" err="1"/>
              <a:t>awal</a:t>
            </a:r>
            <a:r>
              <a:rPr lang="en-US" altLang="en-GY" sz="2400" dirty="0"/>
              <a:t>, </a:t>
            </a:r>
            <a:r>
              <a:rPr lang="en-US" altLang="en-GY" sz="2400" dirty="0" err="1"/>
              <a:t>menggunakan</a:t>
            </a:r>
            <a:r>
              <a:rPr lang="en-US" altLang="en-GY" sz="2400" dirty="0"/>
              <a:t> </a:t>
            </a:r>
            <a:r>
              <a:rPr lang="en-US" altLang="en-GY" sz="2400" i="1" dirty="0"/>
              <a:t>statement</a:t>
            </a:r>
            <a:r>
              <a:rPr lang="en-US" altLang="en-GY" sz="2400" dirty="0"/>
              <a:t> </a:t>
            </a:r>
            <a:r>
              <a:rPr lang="en-US" altLang="en-GY" sz="2400" b="1" dirty="0"/>
              <a:t>“Initialize” </a:t>
            </a:r>
            <a:r>
              <a:rPr lang="en-US" altLang="en-GY" sz="2400" dirty="0" err="1"/>
              <a:t>atau</a:t>
            </a:r>
            <a:r>
              <a:rPr lang="en-US" altLang="en-GY" sz="2400" dirty="0"/>
              <a:t> </a:t>
            </a:r>
            <a:r>
              <a:rPr lang="en-US" altLang="en-GY" sz="2400" b="1" dirty="0"/>
              <a:t>“Set”</a:t>
            </a:r>
          </a:p>
          <a:p>
            <a:pPr lvl="1">
              <a:lnSpc>
                <a:spcPct val="90000"/>
              </a:lnSpc>
            </a:pPr>
            <a:r>
              <a:rPr lang="en-US" altLang="en-GY" sz="2400" dirty="0" err="1"/>
              <a:t>Memberikan</a:t>
            </a:r>
            <a:r>
              <a:rPr lang="en-US" altLang="en-GY" sz="2400" dirty="0"/>
              <a:t> </a:t>
            </a:r>
            <a:r>
              <a:rPr lang="en-US" altLang="en-GY" sz="2400" b="1" dirty="0" err="1"/>
              <a:t>nilai</a:t>
            </a:r>
            <a:r>
              <a:rPr lang="en-US" altLang="en-GY" sz="2400" b="1" dirty="0"/>
              <a:t> </a:t>
            </a:r>
            <a:r>
              <a:rPr lang="en-US" altLang="en-GY" sz="2400" b="1" dirty="0" err="1"/>
              <a:t>sebagai</a:t>
            </a:r>
            <a:r>
              <a:rPr lang="en-US" altLang="en-GY" sz="2400" b="1" dirty="0"/>
              <a:t> </a:t>
            </a:r>
            <a:r>
              <a:rPr lang="en-US" altLang="en-GY" sz="2400" b="1" dirty="0" err="1"/>
              <a:t>hasil</a:t>
            </a:r>
            <a:r>
              <a:rPr lang="en-US" altLang="en-GY" sz="2400" b="1" dirty="0"/>
              <a:t> </a:t>
            </a:r>
            <a:r>
              <a:rPr lang="en-US" altLang="en-GY" sz="2400" b="1" dirty="0" err="1"/>
              <a:t>dari</a:t>
            </a:r>
            <a:r>
              <a:rPr lang="en-US" altLang="en-GY" sz="2400" b="1" dirty="0"/>
              <a:t> </a:t>
            </a:r>
            <a:r>
              <a:rPr lang="en-US" altLang="en-GY" sz="2400" b="1" dirty="0" err="1"/>
              <a:t>suatu</a:t>
            </a:r>
            <a:r>
              <a:rPr lang="en-US" altLang="en-GY" sz="2400" b="1" dirty="0"/>
              <a:t> proses</a:t>
            </a:r>
            <a:r>
              <a:rPr lang="en-US" altLang="en-GY" sz="2400" dirty="0"/>
              <a:t>, </a:t>
            </a:r>
            <a:r>
              <a:rPr lang="en-US" altLang="en-GY" sz="2400" dirty="0" err="1"/>
              <a:t>maka</a:t>
            </a:r>
            <a:r>
              <a:rPr lang="en-US" altLang="en-GY" sz="2400" dirty="0"/>
              <a:t> </a:t>
            </a:r>
            <a:r>
              <a:rPr lang="en-US" altLang="en-GY" sz="2400" dirty="0" err="1"/>
              <a:t>tanda</a:t>
            </a:r>
            <a:r>
              <a:rPr lang="en-US" altLang="en-GY" sz="2400" dirty="0"/>
              <a:t> </a:t>
            </a:r>
            <a:r>
              <a:rPr lang="en-US" altLang="en-GY" sz="2400" b="1" dirty="0"/>
              <a:t>“=“</a:t>
            </a:r>
            <a:r>
              <a:rPr lang="en-US" altLang="en-GY" sz="2400" dirty="0"/>
              <a:t> </a:t>
            </a:r>
            <a:r>
              <a:rPr lang="en-US" altLang="en-GY" sz="2400" dirty="0" err="1"/>
              <a:t>digunakan</a:t>
            </a:r>
            <a:endParaRPr lang="en-US" altLang="en-GY" sz="2400" dirty="0"/>
          </a:p>
          <a:p>
            <a:pPr lvl="1">
              <a:lnSpc>
                <a:spcPct val="90000"/>
              </a:lnSpc>
            </a:pPr>
            <a:r>
              <a:rPr lang="en-US" altLang="en-GY" sz="2400" dirty="0" err="1"/>
              <a:t>Untuk</a:t>
            </a:r>
            <a:r>
              <a:rPr lang="en-US" altLang="en-GY" sz="2400" dirty="0"/>
              <a:t> </a:t>
            </a:r>
            <a:r>
              <a:rPr lang="en-US" altLang="en-GY" sz="2400" b="1" dirty="0" err="1"/>
              <a:t>menyimpan</a:t>
            </a:r>
            <a:r>
              <a:rPr lang="en-US" altLang="en-GY" sz="2400" b="1" dirty="0"/>
              <a:t> </a:t>
            </a:r>
            <a:r>
              <a:rPr lang="en-US" altLang="en-GY" sz="2400" b="1" dirty="0" err="1"/>
              <a:t>suatu</a:t>
            </a:r>
            <a:r>
              <a:rPr lang="en-US" altLang="en-GY" sz="2400" b="1" dirty="0"/>
              <a:t> </a:t>
            </a:r>
            <a:r>
              <a:rPr lang="en-US" altLang="en-GY" sz="2400" b="1" dirty="0" err="1"/>
              <a:t>nilai</a:t>
            </a:r>
            <a:r>
              <a:rPr lang="en-US" altLang="en-GY" sz="2400" b="1" dirty="0"/>
              <a:t> </a:t>
            </a:r>
            <a:r>
              <a:rPr lang="en-US" altLang="en-GY" sz="2400" dirty="0" err="1"/>
              <a:t>maka</a:t>
            </a:r>
            <a:r>
              <a:rPr lang="en-US" altLang="en-GY" sz="2400" dirty="0"/>
              <a:t> </a:t>
            </a:r>
            <a:r>
              <a:rPr lang="en-US" altLang="en-GY" sz="2400" i="1" dirty="0"/>
              <a:t>statement</a:t>
            </a:r>
            <a:r>
              <a:rPr lang="en-US" altLang="en-GY" sz="2400" dirty="0"/>
              <a:t> </a:t>
            </a:r>
            <a:r>
              <a:rPr lang="en-US" altLang="en-GY" sz="2400" b="1" dirty="0"/>
              <a:t>“Save” </a:t>
            </a:r>
            <a:r>
              <a:rPr lang="en-US" altLang="en-GY" sz="2400" dirty="0" err="1"/>
              <a:t>atau</a:t>
            </a:r>
            <a:r>
              <a:rPr lang="en-US" altLang="en-GY" sz="2400" dirty="0"/>
              <a:t> </a:t>
            </a:r>
            <a:r>
              <a:rPr lang="en-US" altLang="en-GY" sz="2400" b="1" dirty="0"/>
              <a:t>“Store” </a:t>
            </a:r>
            <a:r>
              <a:rPr lang="en-US" altLang="en-GY" sz="2400" dirty="0" err="1"/>
              <a:t>digunakan</a:t>
            </a:r>
            <a:r>
              <a:rPr lang="en-US" altLang="en-GY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GY" sz="2800" dirty="0" err="1"/>
              <a:t>Contoh</a:t>
            </a:r>
            <a:r>
              <a:rPr lang="en-US" altLang="en-GY" sz="28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400" dirty="0"/>
              <a:t>Set </a:t>
            </a:r>
            <a:r>
              <a:rPr lang="en-US" altLang="en-GY" sz="2400" dirty="0" err="1"/>
              <a:t>Umur</a:t>
            </a:r>
            <a:r>
              <a:rPr lang="en-US" altLang="en-GY" sz="2400" dirty="0"/>
              <a:t> to 17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400" dirty="0"/>
              <a:t>Harga = 1000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GY" sz="2400" dirty="0"/>
              <a:t>Store 50 to Discount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p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sp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pro" id="{E46B8016-6252-41C8-9ABE-427633246C4D}" vid="{3DB2AD0D-9733-4AED-9F5A-74A06DF232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1059</Words>
  <Application>Microsoft Office PowerPoint</Application>
  <PresentationFormat>Widescreen</PresentationFormat>
  <Paragraphs>197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Schoolbell</vt:lpstr>
      <vt:lpstr>Abadi Extra Light</vt:lpstr>
      <vt:lpstr>Arial Rounded MT Bold</vt:lpstr>
      <vt:lpstr>Times New Roman</vt:lpstr>
      <vt:lpstr>daspro</vt:lpstr>
      <vt:lpstr>1_daspro</vt:lpstr>
      <vt:lpstr>Pertemuan 4 Pseudocode dan Flowchart</vt:lpstr>
      <vt:lpstr>Tujuan</vt:lpstr>
      <vt:lpstr>PSEUDOCODE</vt:lpstr>
      <vt:lpstr>Pseudocode</vt:lpstr>
      <vt:lpstr>Menulis Pseudocode</vt:lpstr>
      <vt:lpstr>1. Menerima data (Input) </vt:lpstr>
      <vt:lpstr>2. Menampilkan data (Output) </vt:lpstr>
      <vt:lpstr>3. Menghitung data (Compute)</vt:lpstr>
      <vt:lpstr>4. Menyimpan data (Store)</vt:lpstr>
      <vt:lpstr>5. Membandingkan data (Compare)</vt:lpstr>
      <vt:lpstr>6. Melakukan pengulangan (Loop)</vt:lpstr>
      <vt:lpstr>Contoh</vt:lpstr>
      <vt:lpstr>Jawaban - Pseudocode</vt:lpstr>
      <vt:lpstr>FLOWCHART</vt:lpstr>
      <vt:lpstr>Flowchart</vt:lpstr>
      <vt:lpstr>Simbol-symbol Flowchart</vt:lpstr>
      <vt:lpstr>Simbol-symbol Flowchart</vt:lpstr>
      <vt:lpstr>Contoh Penggunaan On Page Connector</vt:lpstr>
      <vt:lpstr>Contoh Penggunaan Off Page Connector</vt:lpstr>
      <vt:lpstr>Contoh Flowchart</vt:lpstr>
      <vt:lpstr>Contoh Studi Kasus-Pertemuan 3 </vt:lpstr>
      <vt:lpstr>Contoh Studi Kasus </vt:lpstr>
      <vt:lpstr>Contoh Studi Kasus </vt:lpstr>
      <vt:lpstr>Contoh Studi Kasus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 Variabel, Tipe Data, Operator dan Input-Output</dc:title>
  <dc:creator>akun 62</dc:creator>
  <cp:lastModifiedBy>vivin ayu lestari</cp:lastModifiedBy>
  <cp:revision>35</cp:revision>
  <dcterms:created xsi:type="dcterms:W3CDTF">2020-07-25T22:42:29Z</dcterms:created>
  <dcterms:modified xsi:type="dcterms:W3CDTF">2023-09-18T01:59:26Z</dcterms:modified>
</cp:coreProperties>
</file>