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5" r:id="rId18"/>
    <p:sldId id="27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9Z5L268z2NfBi8GMDVx7eULuO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843" y="27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535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9"/>
          <p:cNvSpPr>
            <a:spLocks noGrp="1"/>
          </p:cNvSpPr>
          <p:nvPr>
            <p:ph type="pic" idx="2"/>
          </p:nvPr>
        </p:nvSpPr>
        <p:spPr>
          <a:xfrm>
            <a:off x="5183188" y="987425"/>
            <a:ext cx="6172200" cy="4873625"/>
          </a:xfrm>
          <a:prstGeom prst="rect">
            <a:avLst/>
          </a:prstGeom>
          <a:noFill/>
          <a:ln>
            <a:noFill/>
          </a:ln>
        </p:spPr>
      </p:sp>
      <p:sp>
        <p:nvSpPr>
          <p:cNvPr id="70" name="Google Shape;70;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d-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810001" y="1036771"/>
            <a:ext cx="10572000" cy="297105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7200"/>
              <a:buFont typeface="Calibri"/>
              <a:buNone/>
            </a:pPr>
            <a:r>
              <a:rPr lang="id-ID" sz="7200" b="1" dirty="0"/>
              <a:t>PEMILIHAN 2</a:t>
            </a:r>
            <a:endParaRPr sz="7200" b="1" dirty="0"/>
          </a:p>
        </p:txBody>
      </p:sp>
      <p:sp>
        <p:nvSpPr>
          <p:cNvPr id="85" name="Google Shape;85;p1"/>
          <p:cNvSpPr txBox="1"/>
          <p:nvPr/>
        </p:nvSpPr>
        <p:spPr>
          <a:xfrm>
            <a:off x="854826" y="3864424"/>
            <a:ext cx="10572000" cy="125621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600"/>
              <a:buNone/>
            </a:pPr>
            <a:r>
              <a:rPr lang="en-US" sz="2800" dirty="0"/>
              <a:t>Team Teaching Dasar </a:t>
            </a:r>
            <a:r>
              <a:rPr lang="en-US" sz="2800" dirty="0" err="1"/>
              <a:t>Pemrograman</a:t>
            </a:r>
            <a:r>
              <a:rPr lang="en-US" sz="2800" dirty="0"/>
              <a:t> </a:t>
            </a:r>
          </a:p>
          <a:p>
            <a:pPr marL="0" lvl="0" indent="0" algn="ctr" rtl="0">
              <a:lnSpc>
                <a:spcPct val="90000"/>
              </a:lnSpc>
              <a:spcBef>
                <a:spcPts val="1000"/>
              </a:spcBef>
              <a:spcAft>
                <a:spcPts val="0"/>
              </a:spcAft>
              <a:buClr>
                <a:schemeClr val="dk1"/>
              </a:buClr>
              <a:buSzPts val="3600"/>
              <a:buNone/>
            </a:pPr>
            <a:r>
              <a:rPr lang="en-US" sz="2800" dirty="0"/>
              <a:t>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body" idx="1"/>
          </p:nvPr>
        </p:nvSpPr>
        <p:spPr>
          <a:xfrm>
            <a:off x="581192" y="2054994"/>
            <a:ext cx="11029615" cy="432788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Font typeface="Noto Sans Symbols"/>
              <a:buChar char="⮚"/>
            </a:pPr>
            <a:r>
              <a:rPr lang="id-ID" sz="2400" dirty="0"/>
              <a:t>Terdapat 3 jenis operator logika yang digunakan pada pernyataan IF-ELSE, yaitu:</a:t>
            </a:r>
            <a:endParaRPr dirty="0"/>
          </a:p>
          <a:p>
            <a:pPr marL="685800" lvl="1" indent="-228600" algn="l" rtl="0">
              <a:lnSpc>
                <a:spcPct val="150000"/>
              </a:lnSpc>
              <a:spcBef>
                <a:spcPts val="500"/>
              </a:spcBef>
              <a:spcAft>
                <a:spcPts val="0"/>
              </a:spcAft>
              <a:buClr>
                <a:schemeClr val="dk1"/>
              </a:buClr>
              <a:buSzPts val="2200"/>
              <a:buFont typeface="Noto Sans Symbols"/>
              <a:buChar char="❖"/>
            </a:pPr>
            <a:r>
              <a:rPr lang="en-US" sz="2200" dirty="0"/>
              <a:t> </a:t>
            </a:r>
            <a:r>
              <a:rPr lang="id-ID" sz="2200" dirty="0"/>
              <a:t>&amp;&amp;	: AND</a:t>
            </a:r>
            <a:endParaRPr dirty="0"/>
          </a:p>
          <a:p>
            <a:pPr marL="685800" lvl="1" indent="-228600" algn="l" rtl="0">
              <a:lnSpc>
                <a:spcPct val="150000"/>
              </a:lnSpc>
              <a:spcBef>
                <a:spcPts val="500"/>
              </a:spcBef>
              <a:spcAft>
                <a:spcPts val="0"/>
              </a:spcAft>
              <a:buClr>
                <a:schemeClr val="dk1"/>
              </a:buClr>
              <a:buSzPts val="2200"/>
              <a:buFont typeface="Noto Sans Symbols"/>
              <a:buChar char="❖"/>
            </a:pPr>
            <a:r>
              <a:rPr lang="en-US" sz="2200" dirty="0"/>
              <a:t> </a:t>
            </a:r>
            <a:r>
              <a:rPr lang="id-ID" sz="2200" dirty="0"/>
              <a:t>||	: OR</a:t>
            </a:r>
            <a:endParaRPr dirty="0"/>
          </a:p>
          <a:p>
            <a:pPr marL="685800" lvl="1" indent="-228600" algn="l" rtl="0">
              <a:lnSpc>
                <a:spcPct val="150000"/>
              </a:lnSpc>
              <a:spcBef>
                <a:spcPts val="500"/>
              </a:spcBef>
              <a:spcAft>
                <a:spcPts val="0"/>
              </a:spcAft>
              <a:buClr>
                <a:schemeClr val="dk1"/>
              </a:buClr>
              <a:buSzPts val="2200"/>
              <a:buFont typeface="Noto Sans Symbols"/>
              <a:buChar char="❖"/>
            </a:pPr>
            <a:r>
              <a:rPr lang="en-US" sz="2200" dirty="0"/>
              <a:t> </a:t>
            </a:r>
            <a:r>
              <a:rPr lang="id-ID" sz="2200" dirty="0"/>
              <a:t>!	</a:t>
            </a:r>
            <a:r>
              <a:rPr lang="en-US" sz="2200" dirty="0"/>
              <a:t>	</a:t>
            </a:r>
            <a:r>
              <a:rPr lang="id-ID" sz="2200" dirty="0"/>
              <a:t>: NOT</a:t>
            </a:r>
            <a:endParaRPr dirty="0"/>
          </a:p>
          <a:p>
            <a:pPr marL="228600" lvl="0" indent="-228600" algn="l" rtl="0">
              <a:lnSpc>
                <a:spcPct val="150000"/>
              </a:lnSpc>
              <a:spcBef>
                <a:spcPts val="1000"/>
              </a:spcBef>
              <a:spcAft>
                <a:spcPts val="0"/>
              </a:spcAft>
              <a:buClr>
                <a:schemeClr val="dk1"/>
              </a:buClr>
              <a:buSzPts val="2400"/>
              <a:buFont typeface="Noto Sans Symbols"/>
              <a:buChar char="⮚"/>
            </a:pPr>
            <a:r>
              <a:rPr lang="id-ID" sz="2400" b="1" dirty="0"/>
              <a:t>Ekspresi logika</a:t>
            </a:r>
            <a:r>
              <a:rPr lang="id-ID" sz="2400" dirty="0"/>
              <a:t> adalah ekspresi yang menggunakan satu atau lebih operator logika.</a:t>
            </a:r>
            <a:endParaRPr sz="2400" dirty="0"/>
          </a:p>
          <a:p>
            <a:pPr marL="228600" lvl="0" indent="-228600" algn="l" rtl="0">
              <a:lnSpc>
                <a:spcPct val="150000"/>
              </a:lnSpc>
              <a:spcBef>
                <a:spcPts val="1000"/>
              </a:spcBef>
              <a:spcAft>
                <a:spcPts val="0"/>
              </a:spcAft>
              <a:buClr>
                <a:schemeClr val="dk1"/>
              </a:buClr>
              <a:buSzPts val="2400"/>
              <a:buFont typeface="Noto Sans Symbols"/>
              <a:buChar char="⮚"/>
            </a:pPr>
            <a:r>
              <a:rPr lang="id-ID" sz="2400" dirty="0"/>
              <a:t>Operator yang diterapkan pada ekspresi logika akan dievaluasi dari </a:t>
            </a:r>
            <a:r>
              <a:rPr lang="id-ID" sz="2400" b="1" dirty="0"/>
              <a:t>kiri ke kanan</a:t>
            </a:r>
            <a:endParaRPr dirty="0"/>
          </a:p>
        </p:txBody>
      </p:sp>
      <p:sp>
        <p:nvSpPr>
          <p:cNvPr id="139" name="Google Shape;139;p10"/>
          <p:cNvSpPr txBox="1">
            <a:spLocks noGrp="1"/>
          </p:cNvSpPr>
          <p:nvPr>
            <p:ph type="title"/>
          </p:nvPr>
        </p:nvSpPr>
        <p:spPr>
          <a:xfrm>
            <a:off x="581192" y="8370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d-ID" sz="3600" cap="none">
                <a:latin typeface="Calibri"/>
                <a:ea typeface="Calibri"/>
                <a:cs typeface="Calibri"/>
                <a:sym typeface="Calibri"/>
              </a:rPr>
              <a:t>Ekspresi Logika</a:t>
            </a:r>
            <a:endParaRPr sz="3600" cap="none">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body" idx="1"/>
          </p:nvPr>
        </p:nvSpPr>
        <p:spPr>
          <a:xfrm>
            <a:off x="581192" y="2267112"/>
            <a:ext cx="10974314" cy="3636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chemeClr val="dk1"/>
              </a:buClr>
              <a:buSzPct val="100000"/>
              <a:buFont typeface="Noto Sans Symbols"/>
              <a:buChar char="⮚"/>
            </a:pPr>
            <a:r>
              <a:rPr lang="id-ID" sz="2400"/>
              <a:t>Ketika mengevaluasi </a:t>
            </a:r>
            <a:r>
              <a:rPr lang="id-ID" sz="2400" b="1"/>
              <a:t>(e</a:t>
            </a:r>
            <a:r>
              <a:rPr lang="id-ID" sz="2400" b="1" baseline="-25000"/>
              <a:t>1</a:t>
            </a:r>
            <a:r>
              <a:rPr lang="id-ID" sz="2400" b="1"/>
              <a:t> &amp;&amp; e</a:t>
            </a:r>
            <a:r>
              <a:rPr lang="id-ID" sz="2400" b="1" baseline="-25000"/>
              <a:t>2</a:t>
            </a:r>
            <a:r>
              <a:rPr lang="id-ID" sz="2400" b="1"/>
              <a:t>)</a:t>
            </a:r>
            <a:r>
              <a:rPr lang="id-ID" sz="2400"/>
              <a:t>, jika e</a:t>
            </a:r>
            <a:r>
              <a:rPr lang="id-ID" sz="2400" baseline="-25000"/>
              <a:t>1</a:t>
            </a:r>
            <a:r>
              <a:rPr lang="id-ID" sz="2400"/>
              <a:t> menghasilkan FALSE, maka e</a:t>
            </a:r>
            <a:r>
              <a:rPr lang="id-ID" sz="2400" baseline="-25000"/>
              <a:t>2</a:t>
            </a:r>
            <a:r>
              <a:rPr lang="id-ID" sz="2400"/>
              <a:t> tidak akan dievaluasi. Dengan demikian, nilai seluruh ekspresi (e</a:t>
            </a:r>
            <a:r>
              <a:rPr lang="id-ID" sz="2400" baseline="-25000"/>
              <a:t>1</a:t>
            </a:r>
            <a:r>
              <a:rPr lang="id-ID" sz="2400"/>
              <a:t> &amp;&amp; e</a:t>
            </a:r>
            <a:r>
              <a:rPr lang="id-ID" sz="2400" baseline="-25000"/>
              <a:t>2</a:t>
            </a:r>
            <a:r>
              <a:rPr lang="id-ID" sz="2400"/>
              <a:t>) akan dianggap salah</a:t>
            </a:r>
            <a:endParaRPr/>
          </a:p>
          <a:p>
            <a:pPr marL="228600" lvl="0" indent="-228600" algn="l" rtl="0">
              <a:lnSpc>
                <a:spcPct val="150000"/>
              </a:lnSpc>
              <a:spcBef>
                <a:spcPts val="1000"/>
              </a:spcBef>
              <a:spcAft>
                <a:spcPts val="0"/>
              </a:spcAft>
              <a:buClr>
                <a:schemeClr val="dk1"/>
              </a:buClr>
              <a:buSzPct val="100000"/>
              <a:buFont typeface="Noto Sans Symbols"/>
              <a:buChar char="⮚"/>
            </a:pPr>
            <a:r>
              <a:rPr lang="id-ID" sz="2400"/>
              <a:t>Namun, jika e</a:t>
            </a:r>
            <a:r>
              <a:rPr lang="id-ID" sz="2400" baseline="-25000"/>
              <a:t>1</a:t>
            </a:r>
            <a:r>
              <a:rPr lang="id-ID" sz="2400"/>
              <a:t> menghasilkan TRUE, maka selanjutnya e</a:t>
            </a:r>
            <a:r>
              <a:rPr lang="id-ID" sz="2400" baseline="-25000"/>
              <a:t>2</a:t>
            </a:r>
            <a:r>
              <a:rPr lang="id-ID" sz="2400"/>
              <a:t> akan dievaluasi untuk menentukan nilai seluruh ekspresi</a:t>
            </a:r>
            <a:endParaRPr/>
          </a:p>
          <a:p>
            <a:pPr marL="228600" lvl="0" indent="-228600" algn="l" rtl="0">
              <a:lnSpc>
                <a:spcPct val="150000"/>
              </a:lnSpc>
              <a:spcBef>
                <a:spcPts val="1000"/>
              </a:spcBef>
              <a:spcAft>
                <a:spcPts val="0"/>
              </a:spcAft>
              <a:buClr>
                <a:schemeClr val="dk1"/>
              </a:buClr>
              <a:buSzPct val="100000"/>
              <a:buFont typeface="Noto Sans Symbols"/>
              <a:buChar char="⮚"/>
            </a:pPr>
            <a:r>
              <a:rPr lang="id-ID" sz="2400"/>
              <a:t>Contoh:</a:t>
            </a:r>
            <a:endParaRPr/>
          </a:p>
          <a:p>
            <a:pPr marL="0" lvl="0" indent="282575" algn="l" rtl="0">
              <a:lnSpc>
                <a:spcPct val="150000"/>
              </a:lnSpc>
              <a:spcBef>
                <a:spcPts val="1000"/>
              </a:spcBef>
              <a:spcAft>
                <a:spcPts val="0"/>
              </a:spcAft>
              <a:buClr>
                <a:schemeClr val="dk1"/>
              </a:buClr>
              <a:buSzPct val="100000"/>
              <a:buNone/>
            </a:pPr>
            <a:r>
              <a:rPr lang="id-ID" sz="2200">
                <a:latin typeface="Courier New"/>
                <a:ea typeface="Courier New"/>
                <a:cs typeface="Courier New"/>
                <a:sym typeface="Courier New"/>
              </a:rPr>
              <a:t>If(kecepatan == 0 &amp;&amp; mesinOn == true)</a:t>
            </a:r>
            <a:endParaRPr/>
          </a:p>
          <a:p>
            <a:pPr marL="457200" lvl="1" indent="282575" algn="l" rtl="0">
              <a:lnSpc>
                <a:spcPct val="150000"/>
              </a:lnSpc>
              <a:spcBef>
                <a:spcPts val="500"/>
              </a:spcBef>
              <a:spcAft>
                <a:spcPts val="0"/>
              </a:spcAft>
              <a:buClr>
                <a:schemeClr val="dk1"/>
              </a:buClr>
              <a:buSzPct val="100000"/>
              <a:buNone/>
            </a:pPr>
            <a:r>
              <a:rPr lang="id-ID" sz="2200">
                <a:latin typeface="Courier New"/>
                <a:ea typeface="Courier New"/>
                <a:cs typeface="Courier New"/>
                <a:sym typeface="Courier New"/>
              </a:rPr>
              <a:t>System.out.println(“Matikan mesin”);</a:t>
            </a:r>
            <a:endParaRPr/>
          </a:p>
        </p:txBody>
      </p:sp>
      <p:sp>
        <p:nvSpPr>
          <p:cNvPr id="145" name="Google Shape;145;p11"/>
          <p:cNvSpPr txBox="1">
            <a:spLocks noGrp="1"/>
          </p:cNvSpPr>
          <p:nvPr>
            <p:ph type="title"/>
          </p:nvPr>
        </p:nvSpPr>
        <p:spPr>
          <a:xfrm>
            <a:off x="581192" y="8370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d-ID" sz="3600" cap="none">
                <a:latin typeface="Calibri"/>
                <a:ea typeface="Calibri"/>
                <a:cs typeface="Calibri"/>
                <a:sym typeface="Calibri"/>
              </a:rPr>
              <a:t>Ekspresi Logika</a:t>
            </a:r>
            <a:endParaRPr sz="3600" cap="none">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body" idx="1"/>
          </p:nvPr>
        </p:nvSpPr>
        <p:spPr>
          <a:xfrm>
            <a:off x="581191" y="2258147"/>
            <a:ext cx="10983279" cy="3636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50000"/>
              </a:lnSpc>
              <a:spcBef>
                <a:spcPts val="0"/>
              </a:spcBef>
              <a:spcAft>
                <a:spcPts val="0"/>
              </a:spcAft>
              <a:buClr>
                <a:schemeClr val="dk1"/>
              </a:buClr>
              <a:buSzPct val="100000"/>
              <a:buFont typeface="Noto Sans Symbols"/>
              <a:buChar char="⮚"/>
            </a:pPr>
            <a:r>
              <a:rPr lang="id-ID" sz="2400"/>
              <a:t>Ketika mengevaluasi </a:t>
            </a:r>
            <a:r>
              <a:rPr lang="id-ID" sz="2400" b="1"/>
              <a:t>(e</a:t>
            </a:r>
            <a:r>
              <a:rPr lang="id-ID" sz="2400" b="1" baseline="-25000"/>
              <a:t>1</a:t>
            </a:r>
            <a:r>
              <a:rPr lang="id-ID" sz="2400" b="1"/>
              <a:t> || e</a:t>
            </a:r>
            <a:r>
              <a:rPr lang="id-ID" sz="2400" b="1" baseline="-25000"/>
              <a:t>2</a:t>
            </a:r>
            <a:r>
              <a:rPr lang="id-ID" sz="2400" b="1"/>
              <a:t>)</a:t>
            </a:r>
            <a:r>
              <a:rPr lang="id-ID" sz="2400"/>
              <a:t>, jika e</a:t>
            </a:r>
            <a:r>
              <a:rPr lang="id-ID" sz="2400" baseline="-25000"/>
              <a:t>1</a:t>
            </a:r>
            <a:r>
              <a:rPr lang="id-ID" sz="2400"/>
              <a:t> menghasilkan TRUE, maka e</a:t>
            </a:r>
            <a:r>
              <a:rPr lang="id-ID" sz="2400" baseline="-25000"/>
              <a:t>2</a:t>
            </a:r>
            <a:r>
              <a:rPr lang="id-ID" sz="2400"/>
              <a:t> tidak akan dievaluasi. Dengan demikian, nilai seluruh ekspresi (e</a:t>
            </a:r>
            <a:r>
              <a:rPr lang="id-ID" sz="2400" baseline="-25000"/>
              <a:t>1</a:t>
            </a:r>
            <a:r>
              <a:rPr lang="id-ID" sz="2400"/>
              <a:t> || e</a:t>
            </a:r>
            <a:r>
              <a:rPr lang="id-ID" sz="2400" baseline="-25000"/>
              <a:t>2</a:t>
            </a:r>
            <a:r>
              <a:rPr lang="id-ID" sz="2400"/>
              <a:t>) akan dianggap benar</a:t>
            </a:r>
            <a:endParaRPr/>
          </a:p>
          <a:p>
            <a:pPr marL="228600" lvl="0" indent="-228600" algn="l" rtl="0">
              <a:lnSpc>
                <a:spcPct val="150000"/>
              </a:lnSpc>
              <a:spcBef>
                <a:spcPts val="1000"/>
              </a:spcBef>
              <a:spcAft>
                <a:spcPts val="0"/>
              </a:spcAft>
              <a:buClr>
                <a:schemeClr val="dk1"/>
              </a:buClr>
              <a:buSzPct val="100000"/>
              <a:buFont typeface="Noto Sans Symbols"/>
              <a:buChar char="⮚"/>
            </a:pPr>
            <a:r>
              <a:rPr lang="id-ID" sz="2400"/>
              <a:t>Namun, jika e</a:t>
            </a:r>
            <a:r>
              <a:rPr lang="id-ID" sz="2400" baseline="-25000"/>
              <a:t>1</a:t>
            </a:r>
            <a:r>
              <a:rPr lang="id-ID" sz="2400"/>
              <a:t> menghasilkan FALSE, maka selanjutnya e</a:t>
            </a:r>
            <a:r>
              <a:rPr lang="id-ID" sz="2400" baseline="-25000"/>
              <a:t>2</a:t>
            </a:r>
            <a:r>
              <a:rPr lang="id-ID" sz="2400"/>
              <a:t> akan dievaluasi untuk menentukan nilai seluruh ekspresi</a:t>
            </a:r>
            <a:endParaRPr/>
          </a:p>
          <a:p>
            <a:pPr marL="228600" lvl="0" indent="-228600" algn="l" rtl="0">
              <a:lnSpc>
                <a:spcPct val="150000"/>
              </a:lnSpc>
              <a:spcBef>
                <a:spcPts val="1000"/>
              </a:spcBef>
              <a:spcAft>
                <a:spcPts val="0"/>
              </a:spcAft>
              <a:buClr>
                <a:schemeClr val="dk1"/>
              </a:buClr>
              <a:buSzPct val="100000"/>
              <a:buFont typeface="Noto Sans Symbols"/>
              <a:buChar char="⮚"/>
            </a:pPr>
            <a:r>
              <a:rPr lang="id-ID" sz="2400"/>
              <a:t>Contoh:</a:t>
            </a:r>
            <a:endParaRPr/>
          </a:p>
          <a:p>
            <a:pPr marL="0" lvl="0" indent="282575" algn="l" rtl="0">
              <a:lnSpc>
                <a:spcPct val="150000"/>
              </a:lnSpc>
              <a:spcBef>
                <a:spcPts val="1000"/>
              </a:spcBef>
              <a:spcAft>
                <a:spcPts val="0"/>
              </a:spcAft>
              <a:buClr>
                <a:schemeClr val="dk1"/>
              </a:buClr>
              <a:buSzPct val="100000"/>
              <a:buNone/>
            </a:pPr>
            <a:r>
              <a:rPr lang="id-ID" sz="2200">
                <a:latin typeface="Courier New"/>
                <a:ea typeface="Courier New"/>
                <a:cs typeface="Courier New"/>
                <a:sym typeface="Courier New"/>
              </a:rPr>
              <a:t>If(kecepatan == 0 || mesinOn == true)</a:t>
            </a:r>
            <a:endParaRPr/>
          </a:p>
          <a:p>
            <a:pPr marL="457200" lvl="1" indent="282575" algn="l" rtl="0">
              <a:lnSpc>
                <a:spcPct val="150000"/>
              </a:lnSpc>
              <a:spcBef>
                <a:spcPts val="500"/>
              </a:spcBef>
              <a:spcAft>
                <a:spcPts val="0"/>
              </a:spcAft>
              <a:buClr>
                <a:schemeClr val="dk1"/>
              </a:buClr>
              <a:buSzPct val="100000"/>
              <a:buNone/>
            </a:pPr>
            <a:r>
              <a:rPr lang="id-ID" sz="2200">
                <a:latin typeface="Courier New"/>
                <a:ea typeface="Courier New"/>
                <a:cs typeface="Courier New"/>
                <a:sym typeface="Courier New"/>
              </a:rPr>
              <a:t>System.out.println(“Matikan mesin”);</a:t>
            </a:r>
            <a:endParaRPr/>
          </a:p>
        </p:txBody>
      </p:sp>
      <p:sp>
        <p:nvSpPr>
          <p:cNvPr id="151" name="Google Shape;151;p12"/>
          <p:cNvSpPr txBox="1">
            <a:spLocks noGrp="1"/>
          </p:cNvSpPr>
          <p:nvPr>
            <p:ph type="title"/>
          </p:nvPr>
        </p:nvSpPr>
        <p:spPr>
          <a:xfrm>
            <a:off x="581192" y="83700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d-ID" sz="3600" cap="none">
                <a:latin typeface="Calibri"/>
                <a:ea typeface="Calibri"/>
                <a:cs typeface="Calibri"/>
                <a:sym typeface="Calibri"/>
              </a:rPr>
              <a:t>Ekspresi Logika</a:t>
            </a:r>
            <a:endParaRPr sz="3600" cap="none">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body" idx="1"/>
          </p:nvPr>
        </p:nvSpPr>
        <p:spPr>
          <a:xfrm>
            <a:off x="648377" y="2213323"/>
            <a:ext cx="10554574" cy="3636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Font typeface="Noto Sans Symbols"/>
              <a:buChar char="⮚"/>
            </a:pPr>
            <a:r>
              <a:rPr lang="id-ID" sz="2400" dirty="0">
                <a:solidFill>
                  <a:schemeClr val="dk1"/>
                </a:solidFill>
              </a:rPr>
              <a:t>Sebuah sistem dibuat untuk menentukan pakaian dan peralatan yang harus dibawa pengguna sesuai dengan kondisi cuaca. Jika suhu lebih dari 27</a:t>
            </a:r>
            <a:r>
              <a:rPr lang="id-ID" sz="2400" baseline="30000" dirty="0">
                <a:solidFill>
                  <a:schemeClr val="dk1"/>
                </a:solidFill>
              </a:rPr>
              <a:t>o</a:t>
            </a:r>
            <a:r>
              <a:rPr lang="id-ID" sz="2400" dirty="0">
                <a:solidFill>
                  <a:schemeClr val="dk1"/>
                </a:solidFill>
              </a:rPr>
              <a:t>C, maka pengguna disarankan memakai dress, kemudian dilakukan pengecekan apakah saat ini hujan, jika hujan maka pengguna disarankan untuk membawa payung, sedangkan jika tidak hujan maka pengguna disarankan untuk memakai sunscreen. Namun, jika suhu kurang dari atau sama dengan 27</a:t>
            </a:r>
            <a:r>
              <a:rPr lang="id-ID" sz="2400" baseline="30000" dirty="0">
                <a:solidFill>
                  <a:schemeClr val="dk1"/>
                </a:solidFill>
              </a:rPr>
              <a:t>o</a:t>
            </a:r>
            <a:r>
              <a:rPr lang="id-ID" sz="2400" dirty="0">
                <a:solidFill>
                  <a:schemeClr val="dk1"/>
                </a:solidFill>
              </a:rPr>
              <a:t>C, maka pengguna disarankan memakai celana panjang</a:t>
            </a:r>
            <a:endParaRPr dirty="0"/>
          </a:p>
          <a:p>
            <a:pPr marL="228600" lvl="0" indent="-228600" algn="just" rtl="0">
              <a:lnSpc>
                <a:spcPct val="90000"/>
              </a:lnSpc>
              <a:spcBef>
                <a:spcPts val="1000"/>
              </a:spcBef>
              <a:spcAft>
                <a:spcPts val="0"/>
              </a:spcAft>
              <a:buClr>
                <a:schemeClr val="dk1"/>
              </a:buClr>
              <a:buSzPts val="2400"/>
              <a:buFont typeface="Noto Sans Symbols"/>
              <a:buChar char="⮚"/>
            </a:pPr>
            <a:r>
              <a:rPr lang="id-ID" sz="2400" dirty="0">
                <a:solidFill>
                  <a:schemeClr val="dk1"/>
                </a:solidFill>
              </a:rPr>
              <a:t>Buatlah flowchart untuk sistem tersebut!</a:t>
            </a:r>
            <a:endParaRPr dirty="0"/>
          </a:p>
          <a:p>
            <a:pPr marL="228600" lvl="0" indent="-76200" algn="just" rtl="0">
              <a:lnSpc>
                <a:spcPct val="90000"/>
              </a:lnSpc>
              <a:spcBef>
                <a:spcPts val="1000"/>
              </a:spcBef>
              <a:spcAft>
                <a:spcPts val="0"/>
              </a:spcAft>
              <a:buClr>
                <a:schemeClr val="dk1"/>
              </a:buClr>
              <a:buSzPts val="2400"/>
              <a:buFont typeface="Noto Sans Symbols"/>
              <a:buNone/>
            </a:pPr>
            <a:endParaRPr sz="2400" dirty="0">
              <a:solidFill>
                <a:schemeClr val="dk1"/>
              </a:solidFill>
            </a:endParaRPr>
          </a:p>
        </p:txBody>
      </p:sp>
      <p:sp>
        <p:nvSpPr>
          <p:cNvPr id="157" name="Google Shape;157;p13"/>
          <p:cNvSpPr txBox="1"/>
          <p:nvPr/>
        </p:nvSpPr>
        <p:spPr>
          <a:xfrm>
            <a:off x="581192" y="83700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id-ID" sz="3600" b="0" i="0" u="none" strike="noStrike" cap="none">
                <a:solidFill>
                  <a:schemeClr val="dk1"/>
                </a:solidFill>
                <a:latin typeface="Calibri"/>
                <a:ea typeface="Calibri"/>
                <a:cs typeface="Calibri"/>
                <a:sym typeface="Calibri"/>
              </a:rPr>
              <a:t>Contoh Studi Kasus</a:t>
            </a:r>
            <a:endParaRPr sz="36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14"/>
          <p:cNvPicPr preferRelativeResize="0"/>
          <p:nvPr/>
        </p:nvPicPr>
        <p:blipFill rotWithShape="1">
          <a:blip r:embed="rId3">
            <a:alphaModFix/>
          </a:blip>
          <a:srcRect/>
          <a:stretch/>
        </p:blipFill>
        <p:spPr>
          <a:xfrm>
            <a:off x="4983738" y="324465"/>
            <a:ext cx="4195660" cy="6043377"/>
          </a:xfrm>
          <a:prstGeom prst="rect">
            <a:avLst/>
          </a:prstGeom>
          <a:noFill/>
          <a:ln w="28575" cap="flat" cmpd="sng">
            <a:solidFill>
              <a:schemeClr val="dk1"/>
            </a:solidFill>
            <a:prstDash val="solid"/>
            <a:round/>
            <a:headEnd type="none" w="sm" len="sm"/>
            <a:tailEnd type="none" w="sm" len="sm"/>
          </a:ln>
        </p:spPr>
      </p:pic>
      <p:sp>
        <p:nvSpPr>
          <p:cNvPr id="163" name="Google Shape;163;p14"/>
          <p:cNvSpPr txBox="1">
            <a:spLocks noGrp="1"/>
          </p:cNvSpPr>
          <p:nvPr>
            <p:ph type="title"/>
          </p:nvPr>
        </p:nvSpPr>
        <p:spPr>
          <a:xfrm>
            <a:off x="1042220" y="3043870"/>
            <a:ext cx="2881366" cy="77026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id-ID" sz="3600" dirty="0">
                <a:latin typeface="Calibri"/>
                <a:ea typeface="Calibri"/>
                <a:cs typeface="Calibri"/>
                <a:sym typeface="Calibri"/>
              </a:rPr>
              <a:t>Flowchart</a:t>
            </a:r>
            <a:br>
              <a:rPr lang="id-ID" sz="3600" dirty="0">
                <a:latin typeface="Calibri"/>
                <a:ea typeface="Calibri"/>
                <a:cs typeface="Calibri"/>
                <a:sym typeface="Calibri"/>
              </a:rPr>
            </a:br>
            <a:r>
              <a:rPr lang="id-ID" sz="3600" dirty="0">
                <a:latin typeface="Calibri"/>
                <a:ea typeface="Calibri"/>
                <a:cs typeface="Calibri"/>
                <a:sym typeface="Calibri"/>
              </a:rPr>
              <a:t>Studi Kasus:</a:t>
            </a:r>
            <a:endParaRPr sz="3600" dirty="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p:nvPr/>
        </p:nvSpPr>
        <p:spPr>
          <a:xfrm>
            <a:off x="2822367" y="2674771"/>
            <a:ext cx="6133373" cy="1325563"/>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7200"/>
              <a:buFont typeface="Calibri"/>
              <a:buNone/>
            </a:pPr>
            <a:r>
              <a:rPr lang="en-US" sz="7200" b="0" i="0" u="none" strike="noStrike" cap="none" dirty="0">
                <a:solidFill>
                  <a:schemeClr val="dk1"/>
                </a:solidFill>
                <a:latin typeface="Calibri"/>
                <a:ea typeface="Calibri"/>
                <a:cs typeface="Calibri"/>
                <a:sym typeface="Calibri"/>
              </a:rPr>
              <a:t>LATIHAN MANDIRI</a:t>
            </a:r>
            <a:endParaRPr sz="7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body" idx="1"/>
          </p:nvPr>
        </p:nvSpPr>
        <p:spPr>
          <a:xfrm>
            <a:off x="581192" y="1842448"/>
            <a:ext cx="11029615" cy="455387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ct val="100000"/>
              <a:buNone/>
            </a:pPr>
            <a:r>
              <a:rPr lang="en-US" sz="2400" dirty="0" err="1"/>
              <a:t>Susunlah</a:t>
            </a:r>
            <a:r>
              <a:rPr lang="en-US" sz="2400" dirty="0"/>
              <a:t> </a:t>
            </a:r>
            <a:r>
              <a:rPr lang="en-US" sz="2400" dirty="0" err="1"/>
              <a:t>algoritma</a:t>
            </a:r>
            <a:r>
              <a:rPr lang="en-US" sz="2400" dirty="0"/>
              <a:t> </a:t>
            </a:r>
            <a:r>
              <a:rPr lang="en-US" sz="2400" dirty="0" err="1"/>
              <a:t>dengan</a:t>
            </a:r>
            <a:r>
              <a:rPr lang="en-US" sz="2400" dirty="0"/>
              <a:t> </a:t>
            </a:r>
            <a:r>
              <a:rPr lang="en-US" sz="2400" dirty="0" err="1"/>
              <a:t>menggunakan</a:t>
            </a:r>
            <a:r>
              <a:rPr lang="en-US" sz="2400" dirty="0"/>
              <a:t> flowchart </a:t>
            </a:r>
            <a:r>
              <a:rPr lang="en-US" sz="2400" dirty="0" err="1"/>
              <a:t>untuk</a:t>
            </a:r>
            <a:r>
              <a:rPr lang="en-US" sz="2400" dirty="0"/>
              <a:t> </a:t>
            </a:r>
            <a:r>
              <a:rPr lang="en-US" sz="2400" dirty="0" err="1"/>
              <a:t>menentukan</a:t>
            </a:r>
            <a:r>
              <a:rPr lang="en-US" sz="2400" dirty="0"/>
              <a:t> </a:t>
            </a:r>
            <a:r>
              <a:rPr lang="en-US" sz="2400" dirty="0" err="1"/>
              <a:t>bilangan</a:t>
            </a:r>
            <a:r>
              <a:rPr lang="en-US" sz="2400" dirty="0"/>
              <a:t> </a:t>
            </a:r>
            <a:r>
              <a:rPr lang="en-US" sz="2400" dirty="0" err="1"/>
              <a:t>terbesar</a:t>
            </a:r>
            <a:r>
              <a:rPr lang="en-US" sz="2400" dirty="0"/>
              <a:t> </a:t>
            </a:r>
            <a:r>
              <a:rPr lang="en-US" sz="2400" dirty="0" err="1"/>
              <a:t>dari</a:t>
            </a:r>
            <a:r>
              <a:rPr lang="en-US" sz="2400" dirty="0"/>
              <a:t> </a:t>
            </a:r>
            <a:r>
              <a:rPr lang="en-US" sz="2400" dirty="0" err="1"/>
              <a:t>masukan</a:t>
            </a:r>
            <a:r>
              <a:rPr lang="en-US" sz="2400" dirty="0"/>
              <a:t> 3 </a:t>
            </a:r>
            <a:r>
              <a:rPr lang="en-US" sz="2400" dirty="0" err="1"/>
              <a:t>buah</a:t>
            </a:r>
            <a:r>
              <a:rPr lang="en-US" sz="2400" dirty="0"/>
              <a:t> </a:t>
            </a:r>
            <a:r>
              <a:rPr lang="en-US" sz="2400" dirty="0" err="1"/>
              <a:t>bilangan</a:t>
            </a:r>
            <a:r>
              <a:rPr lang="en-US" sz="2400" dirty="0"/>
              <a:t> (</a:t>
            </a:r>
            <a:r>
              <a:rPr lang="en-US" sz="2400" dirty="0" err="1"/>
              <a:t>tanpa</a:t>
            </a:r>
            <a:r>
              <a:rPr lang="en-US" sz="2400" dirty="0"/>
              <a:t> </a:t>
            </a:r>
            <a:r>
              <a:rPr lang="en-US" sz="2400" dirty="0" err="1"/>
              <a:t>menggunakan</a:t>
            </a:r>
            <a:r>
              <a:rPr lang="en-US" sz="2400" dirty="0"/>
              <a:t> operator </a:t>
            </a:r>
            <a:r>
              <a:rPr lang="en-US" sz="2400" dirty="0" err="1"/>
              <a:t>logika</a:t>
            </a:r>
            <a:r>
              <a:rPr lang="en-US" sz="2400" dirty="0"/>
              <a:t>)</a:t>
            </a:r>
          </a:p>
          <a:p>
            <a:pPr marL="1795463" lvl="0" indent="-1795463" algn="just" rtl="0">
              <a:lnSpc>
                <a:spcPct val="100000"/>
              </a:lnSpc>
              <a:spcBef>
                <a:spcPts val="0"/>
              </a:spcBef>
              <a:spcAft>
                <a:spcPts val="0"/>
              </a:spcAft>
              <a:buClr>
                <a:schemeClr val="dk1"/>
              </a:buClr>
              <a:buSzPct val="100000"/>
              <a:buNone/>
            </a:pPr>
            <a:r>
              <a:rPr lang="en-US" sz="2400" dirty="0"/>
              <a:t>	</a:t>
            </a:r>
            <a:r>
              <a:rPr lang="en-US" sz="2400" i="1" dirty="0"/>
              <a:t>input :</a:t>
            </a:r>
          </a:p>
          <a:p>
            <a:pPr marL="1795463" lvl="0" indent="-1795463" algn="just" rtl="0">
              <a:lnSpc>
                <a:spcPct val="100000"/>
              </a:lnSpc>
              <a:spcBef>
                <a:spcPts val="0"/>
              </a:spcBef>
              <a:spcAft>
                <a:spcPts val="0"/>
              </a:spcAft>
              <a:buClr>
                <a:schemeClr val="dk1"/>
              </a:buClr>
              <a:buSzPct val="100000"/>
              <a:buNone/>
            </a:pPr>
            <a:r>
              <a:rPr lang="en-US" sz="2400" dirty="0"/>
              <a:t>			bil1 = 28</a:t>
            </a:r>
          </a:p>
          <a:p>
            <a:pPr marL="1795463" lvl="0" indent="-1795463" algn="just" rtl="0">
              <a:lnSpc>
                <a:spcPct val="100000"/>
              </a:lnSpc>
              <a:spcBef>
                <a:spcPts val="0"/>
              </a:spcBef>
              <a:spcAft>
                <a:spcPts val="0"/>
              </a:spcAft>
              <a:buClr>
                <a:schemeClr val="dk1"/>
              </a:buClr>
              <a:buSzPct val="100000"/>
              <a:buNone/>
            </a:pPr>
            <a:r>
              <a:rPr lang="en-US" sz="2400" dirty="0"/>
              <a:t>			bil2 = 54</a:t>
            </a:r>
          </a:p>
          <a:p>
            <a:pPr marL="1795463" lvl="0" indent="-1795463" algn="just" rtl="0">
              <a:lnSpc>
                <a:spcPct val="100000"/>
              </a:lnSpc>
              <a:spcBef>
                <a:spcPts val="0"/>
              </a:spcBef>
              <a:spcAft>
                <a:spcPts val="0"/>
              </a:spcAft>
              <a:buClr>
                <a:schemeClr val="dk1"/>
              </a:buClr>
              <a:buSzPct val="100000"/>
              <a:buNone/>
            </a:pPr>
            <a:r>
              <a:rPr lang="en-US" sz="2400" dirty="0"/>
              <a:t>			bil3 = 15</a:t>
            </a:r>
          </a:p>
          <a:p>
            <a:pPr marL="1795463" lvl="0" indent="-1795463" algn="just" rtl="0">
              <a:lnSpc>
                <a:spcPct val="100000"/>
              </a:lnSpc>
              <a:spcBef>
                <a:spcPts val="0"/>
              </a:spcBef>
              <a:spcAft>
                <a:spcPts val="0"/>
              </a:spcAft>
              <a:buClr>
                <a:schemeClr val="dk1"/>
              </a:buClr>
              <a:buSzPct val="100000"/>
              <a:buNone/>
            </a:pPr>
            <a:r>
              <a:rPr lang="en-US" sz="2400" dirty="0"/>
              <a:t>	</a:t>
            </a:r>
            <a:r>
              <a:rPr lang="en-US" sz="2400" i="1" dirty="0"/>
              <a:t>output :</a:t>
            </a:r>
          </a:p>
          <a:p>
            <a:pPr marL="1795463" lvl="0" indent="-1795463" algn="just" rtl="0">
              <a:lnSpc>
                <a:spcPct val="100000"/>
              </a:lnSpc>
              <a:spcBef>
                <a:spcPts val="0"/>
              </a:spcBef>
              <a:spcAft>
                <a:spcPts val="0"/>
              </a:spcAft>
              <a:buClr>
                <a:schemeClr val="dk1"/>
              </a:buClr>
              <a:buSzPct val="100000"/>
              <a:buNone/>
            </a:pPr>
            <a:r>
              <a:rPr lang="en-US" sz="2400" dirty="0"/>
              <a:t>			</a:t>
            </a:r>
            <a:r>
              <a:rPr lang="en-US" sz="2400" dirty="0" err="1"/>
              <a:t>bilangan</a:t>
            </a:r>
            <a:r>
              <a:rPr lang="en-US" sz="2400" dirty="0"/>
              <a:t> </a:t>
            </a:r>
            <a:r>
              <a:rPr lang="en-US" sz="2400" dirty="0" err="1"/>
              <a:t>terbesar</a:t>
            </a:r>
            <a:r>
              <a:rPr lang="en-US" sz="2400" dirty="0"/>
              <a:t> : 54</a:t>
            </a:r>
            <a:endParaRPr lang="en-US" sz="2000" dirty="0"/>
          </a:p>
          <a:p>
            <a:pPr marL="1795463" lvl="0" indent="-1795463" algn="just" rtl="0">
              <a:lnSpc>
                <a:spcPct val="150000"/>
              </a:lnSpc>
              <a:spcBef>
                <a:spcPts val="0"/>
              </a:spcBef>
              <a:spcAft>
                <a:spcPts val="0"/>
              </a:spcAft>
              <a:buClr>
                <a:schemeClr val="dk1"/>
              </a:buClr>
              <a:buSzPct val="100000"/>
              <a:buNone/>
            </a:pPr>
            <a:endParaRPr lang="en-US" sz="1900" dirty="0"/>
          </a:p>
          <a:p>
            <a:pPr marL="1795463" lvl="0" indent="-1795463" algn="just" rtl="0">
              <a:lnSpc>
                <a:spcPct val="90000"/>
              </a:lnSpc>
              <a:spcBef>
                <a:spcPts val="0"/>
              </a:spcBef>
              <a:spcAft>
                <a:spcPts val="0"/>
              </a:spcAft>
              <a:buClr>
                <a:schemeClr val="dk1"/>
              </a:buClr>
              <a:buSzPct val="100000"/>
              <a:buNone/>
            </a:pPr>
            <a:endParaRPr lang="en-US" sz="1900" dirty="0"/>
          </a:p>
          <a:p>
            <a:pPr lvl="0" indent="-457200" algn="just" rtl="0">
              <a:lnSpc>
                <a:spcPct val="90000"/>
              </a:lnSpc>
              <a:spcBef>
                <a:spcPts val="0"/>
              </a:spcBef>
              <a:spcAft>
                <a:spcPts val="0"/>
              </a:spcAft>
              <a:buClr>
                <a:schemeClr val="dk1"/>
              </a:buClr>
              <a:buSzPct val="100000"/>
              <a:buAutoNum type="alphaUcPeriod"/>
            </a:pPr>
            <a:endParaRPr lang="en-US" sz="2800" dirty="0"/>
          </a:p>
          <a:p>
            <a:pPr marL="0" lvl="0" indent="0" algn="just" rtl="0">
              <a:lnSpc>
                <a:spcPct val="90000"/>
              </a:lnSpc>
              <a:spcBef>
                <a:spcPts val="0"/>
              </a:spcBef>
              <a:spcAft>
                <a:spcPts val="0"/>
              </a:spcAft>
              <a:buClr>
                <a:schemeClr val="dk1"/>
              </a:buClr>
              <a:buSzPct val="100000"/>
              <a:buNone/>
            </a:pPr>
            <a:endParaRPr lang="en-US" sz="2400" dirty="0"/>
          </a:p>
          <a:p>
            <a:pPr marL="514350" lvl="0" indent="-514350" algn="just" rtl="0">
              <a:lnSpc>
                <a:spcPct val="90000"/>
              </a:lnSpc>
              <a:spcBef>
                <a:spcPts val="0"/>
              </a:spcBef>
              <a:spcAft>
                <a:spcPts val="0"/>
              </a:spcAft>
              <a:buClr>
                <a:schemeClr val="dk1"/>
              </a:buClr>
              <a:buSzPct val="100000"/>
              <a:buAutoNum type="alphaUcPeriod"/>
            </a:pPr>
            <a:endParaRPr lang="id-ID" dirty="0"/>
          </a:p>
        </p:txBody>
      </p:sp>
      <p:sp>
        <p:nvSpPr>
          <p:cNvPr id="186" name="Google Shape;186;p18"/>
          <p:cNvSpPr txBox="1"/>
          <p:nvPr/>
        </p:nvSpPr>
        <p:spPr>
          <a:xfrm>
            <a:off x="581192" y="1109961"/>
            <a:ext cx="10515600" cy="59600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id-ID" sz="3600" b="0" i="0" u="none" strike="noStrike" cap="none" dirty="0">
                <a:solidFill>
                  <a:schemeClr val="dk1"/>
                </a:solidFill>
                <a:latin typeface="Calibri"/>
                <a:ea typeface="Calibri"/>
                <a:cs typeface="Calibri"/>
                <a:sym typeface="Calibri"/>
              </a:rPr>
              <a:t>Latihan </a:t>
            </a:r>
            <a:r>
              <a:rPr lang="en-US" sz="3600" dirty="0">
                <a:solidFill>
                  <a:schemeClr val="dk1"/>
                </a:solidFill>
                <a:latin typeface="Calibri"/>
                <a:ea typeface="Calibri"/>
                <a:cs typeface="Calibri"/>
                <a:sym typeface="Calibri"/>
              </a:rPr>
              <a:t>1</a:t>
            </a:r>
            <a:endParaRPr sz="3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body" idx="1"/>
          </p:nvPr>
        </p:nvSpPr>
        <p:spPr>
          <a:xfrm>
            <a:off x="581192" y="2108778"/>
            <a:ext cx="11029615" cy="4287539"/>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90000"/>
              </a:lnSpc>
              <a:spcBef>
                <a:spcPts val="0"/>
              </a:spcBef>
              <a:spcAft>
                <a:spcPts val="0"/>
              </a:spcAft>
              <a:buClr>
                <a:schemeClr val="dk1"/>
              </a:buClr>
              <a:buSzPct val="100000"/>
              <a:buNone/>
            </a:pPr>
            <a:r>
              <a:rPr lang="id-ID" sz="2400" dirty="0">
                <a:solidFill>
                  <a:schemeClr val="dk1"/>
                </a:solidFill>
              </a:rPr>
              <a:t>Setiap hari </a:t>
            </a:r>
            <a:r>
              <a:rPr lang="id-ID" sz="2400" dirty="0"/>
              <a:t>Rabu,</a:t>
            </a:r>
            <a:r>
              <a:rPr lang="id-ID" sz="2400" dirty="0">
                <a:solidFill>
                  <a:schemeClr val="dk1"/>
                </a:solidFill>
              </a:rPr>
              <a:t> sebuah toko </a:t>
            </a:r>
            <a:r>
              <a:rPr lang="id-ID" sz="2400" dirty="0"/>
              <a:t>buku</a:t>
            </a:r>
            <a:r>
              <a:rPr lang="id-ID" sz="2400" dirty="0">
                <a:solidFill>
                  <a:schemeClr val="dk1"/>
                </a:solidFill>
              </a:rPr>
              <a:t> memberikan diskon kepada pelanggannya sesuai jenis buku yang dibeli</a:t>
            </a:r>
            <a:endParaRPr dirty="0"/>
          </a:p>
          <a:p>
            <a:pPr marL="228600" lvl="0" indent="-228600" algn="just" rtl="0">
              <a:lnSpc>
                <a:spcPct val="90000"/>
              </a:lnSpc>
              <a:spcBef>
                <a:spcPts val="1000"/>
              </a:spcBef>
              <a:spcAft>
                <a:spcPts val="0"/>
              </a:spcAft>
              <a:buClr>
                <a:schemeClr val="dk1"/>
              </a:buClr>
              <a:buSzPct val="100000"/>
              <a:buFont typeface="Noto Sans Symbols"/>
              <a:buChar char="⮚"/>
            </a:pPr>
            <a:r>
              <a:rPr lang="id-ID" sz="2400" dirty="0">
                <a:solidFill>
                  <a:schemeClr val="dk1"/>
                </a:solidFill>
              </a:rPr>
              <a:t>Diskon sebesar </a:t>
            </a:r>
            <a:r>
              <a:rPr lang="id-ID" sz="2400" dirty="0"/>
              <a:t>10</a:t>
            </a:r>
            <a:r>
              <a:rPr lang="id-ID" sz="2400" dirty="0">
                <a:solidFill>
                  <a:schemeClr val="dk1"/>
                </a:solidFill>
              </a:rPr>
              <a:t>% diberikan jika buku yang dibeli adalah kamus, kemudian akan diberikan tambahan diskon sebesar 2% jika buku yang dibeli lebih dari </a:t>
            </a:r>
            <a:r>
              <a:rPr lang="id-ID" sz="2400" dirty="0"/>
              <a:t>2</a:t>
            </a:r>
            <a:endParaRPr sz="2400" dirty="0">
              <a:solidFill>
                <a:schemeClr val="dk1"/>
              </a:solidFill>
            </a:endParaRPr>
          </a:p>
          <a:p>
            <a:pPr marL="228600" lvl="0" indent="-228600" algn="just" rtl="0">
              <a:lnSpc>
                <a:spcPct val="90000"/>
              </a:lnSpc>
              <a:spcBef>
                <a:spcPts val="1000"/>
              </a:spcBef>
              <a:spcAft>
                <a:spcPts val="0"/>
              </a:spcAft>
              <a:buClr>
                <a:schemeClr val="dk1"/>
              </a:buClr>
              <a:buSzPct val="100000"/>
              <a:buFont typeface="Noto Sans Symbols"/>
              <a:buChar char="⮚"/>
            </a:pPr>
            <a:r>
              <a:rPr lang="id-ID" sz="2400" dirty="0">
                <a:solidFill>
                  <a:schemeClr val="dk1"/>
                </a:solidFill>
              </a:rPr>
              <a:t>Diskon sebesar </a:t>
            </a:r>
            <a:r>
              <a:rPr lang="id-ID" sz="2400" dirty="0"/>
              <a:t>7</a:t>
            </a:r>
            <a:r>
              <a:rPr lang="id-ID" sz="2400" dirty="0">
                <a:solidFill>
                  <a:schemeClr val="dk1"/>
                </a:solidFill>
              </a:rPr>
              <a:t>% diberikan jika buku yang dibeli adalah novel, kemudian akan diberikan tambahan diskon sebesar 2% jika nove</a:t>
            </a:r>
            <a:r>
              <a:rPr lang="id-ID" sz="2400" dirty="0"/>
              <a:t>l </a:t>
            </a:r>
            <a:r>
              <a:rPr lang="id-ID" sz="2400" dirty="0">
                <a:solidFill>
                  <a:schemeClr val="dk1"/>
                </a:solidFill>
              </a:rPr>
              <a:t>yang dibeli lebih dari 3, sedangkan jika novel yang dibeli kurang dari atau sama dengan 3 akan diberikan tambahan diskon sebesar 1%</a:t>
            </a:r>
            <a:endParaRPr dirty="0"/>
          </a:p>
          <a:p>
            <a:pPr marL="228600" lvl="0" indent="-228600" algn="just" rtl="0">
              <a:lnSpc>
                <a:spcPct val="90000"/>
              </a:lnSpc>
              <a:spcBef>
                <a:spcPts val="1000"/>
              </a:spcBef>
              <a:spcAft>
                <a:spcPts val="0"/>
              </a:spcAft>
              <a:buClr>
                <a:schemeClr val="dk1"/>
              </a:buClr>
              <a:buSzPct val="100000"/>
              <a:buFont typeface="Noto Sans Symbols"/>
              <a:buChar char="⮚"/>
            </a:pPr>
            <a:r>
              <a:rPr lang="id-ID" sz="2400" dirty="0">
                <a:solidFill>
                  <a:schemeClr val="dk1"/>
                </a:solidFill>
              </a:rPr>
              <a:t>Pelanggan akan mendapatkan diskon untuk </a:t>
            </a:r>
            <a:r>
              <a:rPr lang="id-ID" sz="2400" dirty="0"/>
              <a:t>buku</a:t>
            </a:r>
            <a:r>
              <a:rPr lang="id-ID" sz="2400" dirty="0">
                <a:solidFill>
                  <a:schemeClr val="dk1"/>
                </a:solidFill>
              </a:rPr>
              <a:t> selain kamus dan novel sebesar </a:t>
            </a:r>
            <a:r>
              <a:rPr lang="id-ID" sz="2400" dirty="0"/>
              <a:t>5</a:t>
            </a:r>
            <a:r>
              <a:rPr lang="id-ID" sz="2400" dirty="0">
                <a:solidFill>
                  <a:schemeClr val="dk1"/>
                </a:solidFill>
              </a:rPr>
              <a:t>% jika </a:t>
            </a:r>
            <a:r>
              <a:rPr lang="id-ID" sz="2400" dirty="0"/>
              <a:t>buku</a:t>
            </a:r>
            <a:r>
              <a:rPr lang="id-ID" sz="2400" dirty="0">
                <a:solidFill>
                  <a:schemeClr val="dk1"/>
                </a:solidFill>
              </a:rPr>
              <a:t> yang dibeli lebih dari 3 produk</a:t>
            </a:r>
            <a:endParaRPr sz="2400" dirty="0">
              <a:solidFill>
                <a:schemeClr val="dk1"/>
              </a:solidFill>
            </a:endParaRPr>
          </a:p>
          <a:p>
            <a:pPr marL="0" lvl="0" indent="0" algn="just" rtl="0">
              <a:lnSpc>
                <a:spcPct val="90000"/>
              </a:lnSpc>
              <a:spcBef>
                <a:spcPts val="1000"/>
              </a:spcBef>
              <a:spcAft>
                <a:spcPts val="0"/>
              </a:spcAft>
              <a:buClr>
                <a:schemeClr val="dk1"/>
              </a:buClr>
              <a:buSzPct val="100000"/>
              <a:buNone/>
            </a:pPr>
            <a:r>
              <a:rPr lang="id-ID" sz="2400" dirty="0">
                <a:solidFill>
                  <a:schemeClr val="dk1"/>
                </a:solidFill>
              </a:rPr>
              <a:t>Buatlah flowchart </a:t>
            </a:r>
            <a:r>
              <a:rPr lang="en-US" sz="2400" dirty="0">
                <a:solidFill>
                  <a:schemeClr val="dk1"/>
                </a:solidFill>
              </a:rPr>
              <a:t>(</a:t>
            </a:r>
            <a:r>
              <a:rPr lang="en-US" sz="2400" dirty="0" err="1">
                <a:solidFill>
                  <a:schemeClr val="dk1"/>
                </a:solidFill>
              </a:rPr>
              <a:t>gunakan</a:t>
            </a:r>
            <a:r>
              <a:rPr lang="en-US" sz="2400" dirty="0">
                <a:solidFill>
                  <a:schemeClr val="dk1"/>
                </a:solidFill>
              </a:rPr>
              <a:t> operator </a:t>
            </a:r>
            <a:r>
              <a:rPr lang="en-US" sz="2400" dirty="0" err="1">
                <a:solidFill>
                  <a:schemeClr val="dk1"/>
                </a:solidFill>
              </a:rPr>
              <a:t>logika</a:t>
            </a:r>
            <a:r>
              <a:rPr lang="en-US" sz="2400" dirty="0">
                <a:solidFill>
                  <a:schemeClr val="dk1"/>
                </a:solidFill>
              </a:rPr>
              <a:t>) </a:t>
            </a:r>
            <a:r>
              <a:rPr lang="id-ID" sz="2400" dirty="0">
                <a:solidFill>
                  <a:schemeClr val="dk1"/>
                </a:solidFill>
              </a:rPr>
              <a:t>untuk menentukan berapa total yang harus dibayar jika input yang dimasukkan adalah jenis dan jumlah </a:t>
            </a:r>
            <a:r>
              <a:rPr lang="en-US" sz="2400" dirty="0" err="1"/>
              <a:t>buku</a:t>
            </a:r>
            <a:r>
              <a:rPr lang="en-US" sz="2400" dirty="0"/>
              <a:t>, dan </a:t>
            </a:r>
            <a:r>
              <a:rPr lang="en-US" sz="2400" dirty="0" err="1"/>
              <a:t>outputnya</a:t>
            </a:r>
            <a:r>
              <a:rPr lang="en-US" sz="2400" dirty="0"/>
              <a:t> </a:t>
            </a:r>
            <a:r>
              <a:rPr lang="en-US" sz="2400" dirty="0" err="1"/>
              <a:t>adalah</a:t>
            </a:r>
            <a:r>
              <a:rPr lang="en-US" sz="2400" dirty="0"/>
              <a:t> </a:t>
            </a:r>
            <a:r>
              <a:rPr lang="en-US" sz="2400" dirty="0" err="1"/>
              <a:t>jumlah</a:t>
            </a:r>
            <a:r>
              <a:rPr lang="en-US" sz="2400" dirty="0"/>
              <a:t> </a:t>
            </a:r>
            <a:r>
              <a:rPr lang="en-US" sz="2400" dirty="0" err="1"/>
              <a:t>diskon</a:t>
            </a:r>
            <a:endParaRPr dirty="0"/>
          </a:p>
        </p:txBody>
      </p:sp>
      <p:sp>
        <p:nvSpPr>
          <p:cNvPr id="186" name="Google Shape;186;p18"/>
          <p:cNvSpPr txBox="1"/>
          <p:nvPr/>
        </p:nvSpPr>
        <p:spPr>
          <a:xfrm>
            <a:off x="581192" y="83700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id-ID" sz="3600" b="0" i="0" u="none" strike="noStrike" cap="none" dirty="0">
                <a:solidFill>
                  <a:schemeClr val="dk1"/>
                </a:solidFill>
                <a:latin typeface="Calibri"/>
                <a:ea typeface="Calibri"/>
                <a:cs typeface="Calibri"/>
                <a:sym typeface="Calibri"/>
              </a:rPr>
              <a:t>Latihan </a:t>
            </a:r>
            <a:r>
              <a:rPr lang="en-US" sz="3600" b="0" i="0" u="none" strike="noStrike" cap="none" dirty="0">
                <a:solidFill>
                  <a:schemeClr val="dk1"/>
                </a:solidFill>
                <a:latin typeface="Calibri"/>
                <a:ea typeface="Calibri"/>
                <a:cs typeface="Calibri"/>
                <a:sym typeface="Calibri"/>
              </a:rPr>
              <a:t>2</a:t>
            </a:r>
            <a:endParaRPr sz="36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622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AEBB-3BD5-206D-52F2-00B97C000C3F}"/>
              </a:ext>
            </a:extLst>
          </p:cNvPr>
          <p:cNvSpPr>
            <a:spLocks noGrp="1"/>
          </p:cNvSpPr>
          <p:nvPr>
            <p:ph type="title"/>
          </p:nvPr>
        </p:nvSpPr>
        <p:spPr/>
        <p:txBody>
          <a:bodyPr/>
          <a:lstStyle/>
          <a:p>
            <a:r>
              <a:rPr lang="en-US" dirty="0" err="1"/>
              <a:t>Tugas</a:t>
            </a:r>
            <a:r>
              <a:rPr lang="en-US" dirty="0"/>
              <a:t> </a:t>
            </a:r>
            <a:r>
              <a:rPr lang="en-US" dirty="0" err="1"/>
              <a:t>Diskusi</a:t>
            </a:r>
            <a:r>
              <a:rPr lang="en-US" dirty="0"/>
              <a:t> </a:t>
            </a:r>
            <a:r>
              <a:rPr lang="en-US" dirty="0" err="1"/>
              <a:t>Kelompok</a:t>
            </a:r>
            <a:r>
              <a:rPr lang="en-US" dirty="0"/>
              <a:t> Project </a:t>
            </a:r>
            <a:endParaRPr lang="en-ID" dirty="0"/>
          </a:p>
        </p:txBody>
      </p:sp>
      <p:sp>
        <p:nvSpPr>
          <p:cNvPr id="3" name="Text Placeholder 2">
            <a:extLst>
              <a:ext uri="{FF2B5EF4-FFF2-40B4-BE49-F238E27FC236}">
                <a16:creationId xmlns:a16="http://schemas.microsoft.com/office/drawing/2014/main" id="{B49F0156-8D16-0184-5108-C17F04101879}"/>
              </a:ext>
            </a:extLst>
          </p:cNvPr>
          <p:cNvSpPr>
            <a:spLocks noGrp="1"/>
          </p:cNvSpPr>
          <p:nvPr>
            <p:ph type="body" idx="1"/>
          </p:nvPr>
        </p:nvSpPr>
        <p:spPr/>
        <p:txBody>
          <a:bodyPr>
            <a:normAutofit fontScale="92500"/>
          </a:bodyPr>
          <a:lstStyle/>
          <a:p>
            <a:pPr marL="457200" indent="-457200">
              <a:lnSpc>
                <a:spcPct val="150000"/>
              </a:lnSpc>
              <a:buClr>
                <a:schemeClr val="accent1"/>
              </a:buClr>
              <a:buFont typeface="+mj-lt"/>
              <a:buAutoNum type="arabicPeriod"/>
            </a:pPr>
            <a:r>
              <a:rPr lang="en-US" sz="2800" dirty="0" err="1">
                <a:solidFill>
                  <a:srgbClr val="002060"/>
                </a:solidFill>
                <a:latin typeface="+mn-lt"/>
                <a:ea typeface="Cambria" panose="02040503050406030204" pitchFamily="18" charset="0"/>
              </a:rPr>
              <a:t>Identifikasi</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sesuai</a:t>
            </a:r>
            <a:r>
              <a:rPr lang="en-US" sz="2800" dirty="0">
                <a:solidFill>
                  <a:srgbClr val="002060"/>
                </a:solidFill>
                <a:latin typeface="+mn-lt"/>
                <a:ea typeface="Cambria" panose="02040503050406030204" pitchFamily="18" charset="0"/>
              </a:rPr>
              <a:t> project masing-masing </a:t>
            </a:r>
            <a:r>
              <a:rPr lang="en-US" sz="2800" dirty="0" err="1">
                <a:solidFill>
                  <a:srgbClr val="002060"/>
                </a:solidFill>
                <a:latin typeface="+mn-lt"/>
                <a:ea typeface="Cambria" panose="02040503050406030204" pitchFamily="18" charset="0"/>
              </a:rPr>
              <a:t>fitur</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apa</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saja</a:t>
            </a:r>
            <a:r>
              <a:rPr lang="en-US" sz="2800" dirty="0">
                <a:solidFill>
                  <a:srgbClr val="002060"/>
                </a:solidFill>
                <a:latin typeface="+mn-lt"/>
                <a:ea typeface="Cambria" panose="02040503050406030204" pitchFamily="18" charset="0"/>
              </a:rPr>
              <a:t> yang </a:t>
            </a:r>
            <a:r>
              <a:rPr lang="en-US" sz="2800" dirty="0" err="1">
                <a:solidFill>
                  <a:srgbClr val="002060"/>
                </a:solidFill>
                <a:latin typeface="+mn-lt"/>
                <a:ea typeface="Cambria" panose="02040503050406030204" pitchFamily="18" charset="0"/>
              </a:rPr>
              <a:t>membutuhkan</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konsep</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pemilihan</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bersarang</a:t>
            </a:r>
            <a:r>
              <a:rPr lang="en-US" sz="2800" dirty="0">
                <a:solidFill>
                  <a:srgbClr val="002060"/>
                </a:solidFill>
                <a:latin typeface="+mn-lt"/>
                <a:ea typeface="Cambria" panose="02040503050406030204" pitchFamily="18" charset="0"/>
              </a:rPr>
              <a:t>.</a:t>
            </a:r>
          </a:p>
          <a:p>
            <a:pPr marL="457200" indent="-457200">
              <a:lnSpc>
                <a:spcPct val="150000"/>
              </a:lnSpc>
              <a:buClr>
                <a:schemeClr val="accent1"/>
              </a:buClr>
              <a:buFont typeface="+mj-lt"/>
              <a:buAutoNum type="arabicPeriod"/>
            </a:pPr>
            <a:r>
              <a:rPr lang="en-US" sz="2800" dirty="0" err="1">
                <a:solidFill>
                  <a:srgbClr val="002060"/>
                </a:solidFill>
                <a:latin typeface="+mn-lt"/>
                <a:ea typeface="Cambria" panose="02040503050406030204" pitchFamily="18" charset="0"/>
              </a:rPr>
              <a:t>Tentukan</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bentuk</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pemilihan</a:t>
            </a:r>
            <a:r>
              <a:rPr lang="en-US" sz="2800" dirty="0">
                <a:solidFill>
                  <a:srgbClr val="002060"/>
                </a:solidFill>
                <a:latin typeface="+mn-lt"/>
                <a:ea typeface="Cambria" panose="02040503050406030204" pitchFamily="18" charset="0"/>
              </a:rPr>
              <a:t> yang </a:t>
            </a:r>
            <a:r>
              <a:rPr lang="en-US" sz="2800" dirty="0" err="1">
                <a:solidFill>
                  <a:srgbClr val="002060"/>
                </a:solidFill>
                <a:latin typeface="+mn-lt"/>
                <a:ea typeface="Cambria" panose="02040503050406030204" pitchFamily="18" charset="0"/>
              </a:rPr>
              <a:t>digunakan</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serta</a:t>
            </a:r>
            <a:r>
              <a:rPr lang="en-US" sz="2800" dirty="0">
                <a:solidFill>
                  <a:srgbClr val="002060"/>
                </a:solidFill>
                <a:latin typeface="+mn-lt"/>
                <a:ea typeface="Cambria" panose="02040503050406030204" pitchFamily="18" charset="0"/>
              </a:rPr>
              <a:t> masing-masing </a:t>
            </a:r>
            <a:r>
              <a:rPr lang="en-US" sz="2800" dirty="0" err="1">
                <a:solidFill>
                  <a:srgbClr val="002060"/>
                </a:solidFill>
                <a:latin typeface="+mn-lt"/>
                <a:ea typeface="Cambria" panose="02040503050406030204" pitchFamily="18" charset="0"/>
              </a:rPr>
              <a:t>kondisi</a:t>
            </a:r>
            <a:r>
              <a:rPr lang="en-US" sz="2800" dirty="0">
                <a:solidFill>
                  <a:srgbClr val="002060"/>
                </a:solidFill>
                <a:latin typeface="+mn-lt"/>
                <a:ea typeface="Cambria" panose="02040503050406030204" pitchFamily="18" charset="0"/>
              </a:rPr>
              <a:t> yang </a:t>
            </a:r>
            <a:r>
              <a:rPr lang="en-US" sz="2800" dirty="0" err="1">
                <a:solidFill>
                  <a:srgbClr val="002060"/>
                </a:solidFill>
                <a:latin typeface="+mn-lt"/>
                <a:ea typeface="Cambria" panose="02040503050406030204" pitchFamily="18" charset="0"/>
              </a:rPr>
              <a:t>dibutuhkan</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dengan</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atau</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tanpa</a:t>
            </a:r>
            <a:r>
              <a:rPr lang="en-US" sz="2800" dirty="0">
                <a:solidFill>
                  <a:srgbClr val="002060"/>
                </a:solidFill>
                <a:latin typeface="+mn-lt"/>
                <a:ea typeface="Cambria" panose="02040503050406030204" pitchFamily="18" charset="0"/>
              </a:rPr>
              <a:t> </a:t>
            </a:r>
            <a:r>
              <a:rPr lang="en-US" dirty="0">
                <a:solidFill>
                  <a:srgbClr val="002060"/>
                </a:solidFill>
                <a:latin typeface="+mn-lt"/>
                <a:ea typeface="Cambria" panose="02040503050406030204" pitchFamily="18" charset="0"/>
              </a:rPr>
              <a:t>operator </a:t>
            </a:r>
            <a:r>
              <a:rPr lang="en-US" dirty="0" err="1">
                <a:solidFill>
                  <a:srgbClr val="002060"/>
                </a:solidFill>
                <a:latin typeface="+mn-lt"/>
                <a:ea typeface="Cambria" panose="02040503050406030204" pitchFamily="18" charset="0"/>
              </a:rPr>
              <a:t>logika</a:t>
            </a:r>
            <a:endParaRPr lang="en-US" sz="2800" dirty="0">
              <a:solidFill>
                <a:srgbClr val="002060"/>
              </a:solidFill>
              <a:latin typeface="+mn-lt"/>
              <a:ea typeface="Cambria" panose="02040503050406030204" pitchFamily="18" charset="0"/>
            </a:endParaRPr>
          </a:p>
          <a:p>
            <a:pPr marL="457200" indent="-457200">
              <a:lnSpc>
                <a:spcPct val="150000"/>
              </a:lnSpc>
              <a:buClr>
                <a:schemeClr val="accent1"/>
              </a:buClr>
              <a:buFont typeface="+mj-lt"/>
              <a:buAutoNum type="arabicPeriod"/>
            </a:pPr>
            <a:r>
              <a:rPr lang="en-US" sz="2800" dirty="0" err="1">
                <a:solidFill>
                  <a:srgbClr val="002060"/>
                </a:solidFill>
                <a:latin typeface="+mn-lt"/>
                <a:ea typeface="Cambria" panose="02040503050406030204" pitchFamily="18" charset="0"/>
              </a:rPr>
              <a:t>Buatlah</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algoritma</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dalam</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bentuk</a:t>
            </a:r>
            <a:r>
              <a:rPr lang="en-US" sz="2800" dirty="0">
                <a:solidFill>
                  <a:srgbClr val="002060"/>
                </a:solidFill>
                <a:latin typeface="+mn-lt"/>
                <a:ea typeface="Cambria" panose="02040503050406030204" pitchFamily="18" charset="0"/>
              </a:rPr>
              <a:t> flowchart </a:t>
            </a:r>
            <a:r>
              <a:rPr lang="en-US" sz="2800" dirty="0" err="1">
                <a:solidFill>
                  <a:srgbClr val="002060"/>
                </a:solidFill>
                <a:latin typeface="+mn-lt"/>
                <a:ea typeface="Cambria" panose="02040503050406030204" pitchFamily="18" charset="0"/>
              </a:rPr>
              <a:t>sesuai</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kebutuhan</a:t>
            </a:r>
            <a:r>
              <a:rPr lang="en-US" sz="2800" dirty="0">
                <a:solidFill>
                  <a:srgbClr val="002060"/>
                </a:solidFill>
                <a:latin typeface="+mn-lt"/>
                <a:ea typeface="Cambria" panose="02040503050406030204" pitchFamily="18" charset="0"/>
              </a:rPr>
              <a:t> yang </a:t>
            </a:r>
            <a:r>
              <a:rPr lang="en-US" sz="2800" dirty="0" err="1">
                <a:solidFill>
                  <a:srgbClr val="002060"/>
                </a:solidFill>
                <a:latin typeface="+mn-lt"/>
                <a:ea typeface="Cambria" panose="02040503050406030204" pitchFamily="18" charset="0"/>
              </a:rPr>
              <a:t>telah</a:t>
            </a:r>
            <a:r>
              <a:rPr lang="en-US" sz="2800" dirty="0">
                <a:solidFill>
                  <a:srgbClr val="002060"/>
                </a:solidFill>
                <a:latin typeface="+mn-lt"/>
                <a:ea typeface="Cambria" panose="02040503050406030204" pitchFamily="18" charset="0"/>
              </a:rPr>
              <a:t> Anda </a:t>
            </a:r>
            <a:r>
              <a:rPr lang="en-US" sz="2800" dirty="0" err="1">
                <a:solidFill>
                  <a:srgbClr val="002060"/>
                </a:solidFill>
                <a:latin typeface="+mn-lt"/>
                <a:ea typeface="Cambria" panose="02040503050406030204" pitchFamily="18" charset="0"/>
              </a:rPr>
              <a:t>identifikasi</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berdasarkan</a:t>
            </a:r>
            <a:r>
              <a:rPr lang="en-US" sz="2800" dirty="0">
                <a:solidFill>
                  <a:srgbClr val="002060"/>
                </a:solidFill>
                <a:latin typeface="+mn-lt"/>
                <a:ea typeface="Cambria" panose="02040503050406030204" pitchFamily="18" charset="0"/>
              </a:rPr>
              <a:t>  </a:t>
            </a:r>
            <a:r>
              <a:rPr lang="en-US" sz="2800" dirty="0" err="1">
                <a:solidFill>
                  <a:srgbClr val="002060"/>
                </a:solidFill>
                <a:latin typeface="+mn-lt"/>
                <a:ea typeface="Cambria" panose="02040503050406030204" pitchFamily="18" charset="0"/>
              </a:rPr>
              <a:t>tugas</a:t>
            </a:r>
            <a:r>
              <a:rPr lang="en-US" sz="2800" dirty="0">
                <a:solidFill>
                  <a:srgbClr val="002060"/>
                </a:solidFill>
                <a:latin typeface="+mn-lt"/>
                <a:ea typeface="Cambria" panose="02040503050406030204" pitchFamily="18" charset="0"/>
              </a:rPr>
              <a:t> No 1 dan 2</a:t>
            </a:r>
            <a:endParaRPr lang="id-ID" sz="2800" dirty="0">
              <a:solidFill>
                <a:srgbClr val="002060"/>
              </a:solidFill>
              <a:latin typeface="+mn-lt"/>
              <a:ea typeface="Cambria" panose="02040503050406030204" pitchFamily="18" charset="0"/>
            </a:endParaRPr>
          </a:p>
          <a:p>
            <a:pPr marL="114300" indent="0">
              <a:buNone/>
            </a:pPr>
            <a:endParaRPr lang="en-ID" dirty="0"/>
          </a:p>
        </p:txBody>
      </p:sp>
    </p:spTree>
    <p:extLst>
      <p:ext uri="{BB962C8B-B14F-4D97-AF65-F5344CB8AC3E}">
        <p14:creationId xmlns:p14="http://schemas.microsoft.com/office/powerpoint/2010/main" val="898040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88507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d-ID" sz="3600" cap="none">
                <a:latin typeface="Calibri"/>
                <a:ea typeface="Calibri"/>
                <a:cs typeface="Calibri"/>
                <a:sym typeface="Calibri"/>
              </a:rPr>
              <a:t>Tujuan</a:t>
            </a:r>
            <a:endParaRPr/>
          </a:p>
        </p:txBody>
      </p:sp>
      <p:sp>
        <p:nvSpPr>
          <p:cNvPr id="91" name="Google Shape;91;p2"/>
          <p:cNvSpPr txBox="1">
            <a:spLocks noGrp="1"/>
          </p:cNvSpPr>
          <p:nvPr>
            <p:ph type="body" idx="1"/>
          </p:nvPr>
        </p:nvSpPr>
        <p:spPr>
          <a:xfrm>
            <a:off x="818712" y="2258147"/>
            <a:ext cx="10554574" cy="363651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Font typeface="Noto Sans Symbols"/>
              <a:buChar char="⮚"/>
            </a:pPr>
            <a:r>
              <a:rPr lang="id-ID" sz="2400">
                <a:solidFill>
                  <a:schemeClr val="dk1"/>
                </a:solidFill>
              </a:rPr>
              <a:t>Mahasiswa mampu memahami definisi dan kegunaan sintaks pemilihan bersarang</a:t>
            </a:r>
            <a:endParaRPr sz="2400">
              <a:solidFill>
                <a:schemeClr val="dk1"/>
              </a:solidFill>
            </a:endParaRPr>
          </a:p>
          <a:p>
            <a:pPr marL="228600" lvl="0" indent="-228600" algn="l" rtl="0">
              <a:lnSpc>
                <a:spcPct val="150000"/>
              </a:lnSpc>
              <a:spcBef>
                <a:spcPts val="1000"/>
              </a:spcBef>
              <a:spcAft>
                <a:spcPts val="0"/>
              </a:spcAft>
              <a:buClr>
                <a:schemeClr val="dk1"/>
              </a:buClr>
              <a:buSzPts val="2400"/>
              <a:buFont typeface="Noto Sans Symbols"/>
              <a:buChar char="⮚"/>
            </a:pPr>
            <a:r>
              <a:rPr lang="id-ID" sz="2400">
                <a:solidFill>
                  <a:schemeClr val="dk1"/>
                </a:solidFill>
              </a:rPr>
              <a:t>Mahasiswa memahami struktur dasar sintaks pemilihan bersarang</a:t>
            </a:r>
            <a:endParaRPr sz="2400">
              <a:solidFill>
                <a:schemeClr val="dk1"/>
              </a:solidFill>
            </a:endParaRPr>
          </a:p>
          <a:p>
            <a:pPr marL="228600" lvl="0" indent="-228600" algn="l" rtl="0">
              <a:lnSpc>
                <a:spcPct val="150000"/>
              </a:lnSpc>
              <a:spcBef>
                <a:spcPts val="1000"/>
              </a:spcBef>
              <a:spcAft>
                <a:spcPts val="0"/>
              </a:spcAft>
              <a:buClr>
                <a:schemeClr val="dk1"/>
              </a:buClr>
              <a:buSzPts val="2400"/>
              <a:buFont typeface="Noto Sans Symbols"/>
              <a:buChar char="⮚"/>
            </a:pPr>
            <a:r>
              <a:rPr lang="id-ID" sz="2400">
                <a:solidFill>
                  <a:schemeClr val="dk1"/>
                </a:solidFill>
              </a:rPr>
              <a:t>Mahasiswa mampu menyelesaikan permasalahan dengan membuat sebuah program Java yang memanfaatkan sintaks pemilihan bersarang</a:t>
            </a:r>
            <a:endParaRPr sz="2400">
              <a:solidFill>
                <a:schemeClr val="dk1"/>
              </a:solidFill>
            </a:endParaRPr>
          </a:p>
          <a:p>
            <a:pPr marL="0" lvl="0" indent="0" algn="l" rtl="0">
              <a:lnSpc>
                <a:spcPct val="150000"/>
              </a:lnSpc>
              <a:spcBef>
                <a:spcPts val="1000"/>
              </a:spcBef>
              <a:spcAft>
                <a:spcPts val="0"/>
              </a:spcAft>
              <a:buClr>
                <a:schemeClr val="dk1"/>
              </a:buClr>
              <a:buSzPts val="2400"/>
              <a:buNone/>
            </a:pPr>
            <a:endParaRPr sz="2400">
              <a:solidFill>
                <a:schemeClr val="dk1"/>
              </a:solidFill>
            </a:endParaRPr>
          </a:p>
          <a:p>
            <a:pPr marL="228600" lvl="0" indent="-76200" algn="l" rtl="0">
              <a:lnSpc>
                <a:spcPct val="150000"/>
              </a:lnSpc>
              <a:spcBef>
                <a:spcPts val="1000"/>
              </a:spcBef>
              <a:spcAft>
                <a:spcPts val="0"/>
              </a:spcAft>
              <a:buClr>
                <a:schemeClr val="dk1"/>
              </a:buClr>
              <a:buSzPts val="2400"/>
              <a:buFont typeface="Noto Sans Symbols"/>
              <a:buNone/>
            </a:pP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body" idx="1"/>
          </p:nvPr>
        </p:nvSpPr>
        <p:spPr>
          <a:xfrm>
            <a:off x="818712" y="2347791"/>
            <a:ext cx="10554574" cy="3636511"/>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Font typeface="Noto Sans Symbols"/>
              <a:buChar char="⮚"/>
            </a:pPr>
            <a:r>
              <a:rPr lang="id-ID" sz="2400">
                <a:solidFill>
                  <a:schemeClr val="dk1"/>
                </a:solidFill>
              </a:rPr>
              <a:t>Pemilihan bersarang (NESTED IF) merupakan jenis pemilihan yang digunakan untuk mengambil keputusan dalam bentuk level (bertingkat)</a:t>
            </a:r>
            <a:endParaRPr/>
          </a:p>
          <a:p>
            <a:pPr marL="228600" lvl="0" indent="-228600" algn="l" rtl="0">
              <a:lnSpc>
                <a:spcPct val="150000"/>
              </a:lnSpc>
              <a:spcBef>
                <a:spcPts val="1000"/>
              </a:spcBef>
              <a:spcAft>
                <a:spcPts val="0"/>
              </a:spcAft>
              <a:buClr>
                <a:schemeClr val="dk1"/>
              </a:buClr>
              <a:buSzPts val="2400"/>
              <a:buFont typeface="Noto Sans Symbols"/>
              <a:buChar char="⮚"/>
            </a:pPr>
            <a:r>
              <a:rPr lang="id-ID" sz="2400">
                <a:solidFill>
                  <a:schemeClr val="dk1"/>
                </a:solidFill>
              </a:rPr>
              <a:t>Di dalam suatu pernyataan IF (atau IF-ELSE) bisa saja terdapat pernyataan IF (atau IF-ELSE) yang lain</a:t>
            </a:r>
            <a:endParaRPr/>
          </a:p>
          <a:p>
            <a:pPr marL="228600" lvl="0" indent="-76200" algn="l" rtl="0">
              <a:lnSpc>
                <a:spcPct val="150000"/>
              </a:lnSpc>
              <a:spcBef>
                <a:spcPts val="1000"/>
              </a:spcBef>
              <a:spcAft>
                <a:spcPts val="0"/>
              </a:spcAft>
              <a:buClr>
                <a:schemeClr val="dk1"/>
              </a:buClr>
              <a:buSzPts val="2400"/>
              <a:buFont typeface="Noto Sans Symbols"/>
              <a:buNone/>
            </a:pPr>
            <a:endParaRPr sz="2400">
              <a:solidFill>
                <a:schemeClr val="dk1"/>
              </a:solidFill>
            </a:endParaRPr>
          </a:p>
          <a:p>
            <a:pPr marL="228600" lvl="0" indent="-76200" algn="l" rtl="0">
              <a:lnSpc>
                <a:spcPct val="150000"/>
              </a:lnSpc>
              <a:spcBef>
                <a:spcPts val="1000"/>
              </a:spcBef>
              <a:spcAft>
                <a:spcPts val="0"/>
              </a:spcAft>
              <a:buClr>
                <a:schemeClr val="dk1"/>
              </a:buClr>
              <a:buSzPts val="2400"/>
              <a:buFont typeface="Noto Sans Symbols"/>
              <a:buNone/>
            </a:pPr>
            <a:endParaRPr sz="2400">
              <a:solidFill>
                <a:schemeClr val="dk1"/>
              </a:solidFill>
            </a:endParaRPr>
          </a:p>
          <a:p>
            <a:pPr marL="228600" lvl="0" indent="-76200" algn="l" rtl="0">
              <a:lnSpc>
                <a:spcPct val="150000"/>
              </a:lnSpc>
              <a:spcBef>
                <a:spcPts val="1000"/>
              </a:spcBef>
              <a:spcAft>
                <a:spcPts val="0"/>
              </a:spcAft>
              <a:buClr>
                <a:schemeClr val="dk1"/>
              </a:buClr>
              <a:buSzPts val="2400"/>
              <a:buFont typeface="Noto Sans Symbols"/>
              <a:buNone/>
            </a:pPr>
            <a:endParaRPr sz="2400">
              <a:solidFill>
                <a:schemeClr val="dk1"/>
              </a:solidFill>
            </a:endParaRPr>
          </a:p>
          <a:p>
            <a:pPr marL="228600" lvl="0" indent="-76200" algn="l" rtl="0">
              <a:lnSpc>
                <a:spcPct val="150000"/>
              </a:lnSpc>
              <a:spcBef>
                <a:spcPts val="1000"/>
              </a:spcBef>
              <a:spcAft>
                <a:spcPts val="0"/>
              </a:spcAft>
              <a:buClr>
                <a:schemeClr val="dk1"/>
              </a:buClr>
              <a:buSzPts val="2400"/>
              <a:buFont typeface="Noto Sans Symbols"/>
              <a:buNone/>
            </a:pPr>
            <a:endParaRPr sz="2400">
              <a:solidFill>
                <a:schemeClr val="dk1"/>
              </a:solidFill>
            </a:endParaRPr>
          </a:p>
        </p:txBody>
      </p:sp>
      <p:sp>
        <p:nvSpPr>
          <p:cNvPr id="97" name="Google Shape;97;p3"/>
          <p:cNvSpPr txBox="1"/>
          <p:nvPr/>
        </p:nvSpPr>
        <p:spPr>
          <a:xfrm>
            <a:off x="838200" y="885079"/>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id-ID" sz="3600" b="0" i="0" u="none" strike="noStrike" cap="none">
                <a:solidFill>
                  <a:schemeClr val="dk1"/>
                </a:solidFill>
                <a:latin typeface="Calibri"/>
                <a:ea typeface="Calibri"/>
                <a:cs typeface="Calibri"/>
                <a:sym typeface="Calibri"/>
              </a:rPr>
              <a:t>Pemilihan Bersarang</a:t>
            </a:r>
            <a:endParaRPr sz="36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p:nvPr/>
        </p:nvSpPr>
        <p:spPr>
          <a:xfrm>
            <a:off x="3928971" y="739589"/>
            <a:ext cx="6613176" cy="5378821"/>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if (kondisi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if (kondisi 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pernyataan 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if (kondisi n){				   			pernyataan 2;</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 else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pernyataan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 else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pernyataan 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else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	pernyataan x;</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id-ID" sz="1800" b="0" i="0" u="none" strike="noStrike" cap="none" dirty="0">
                <a:solidFill>
                  <a:srgbClr val="000000"/>
                </a:solidFill>
                <a:latin typeface="Courier New"/>
                <a:ea typeface="Courier New"/>
                <a:cs typeface="Courier New"/>
                <a:sym typeface="Courier New"/>
              </a:rPr>
              <a:t>}</a:t>
            </a:r>
            <a:endParaRPr sz="1400" b="0" i="0" u="none" strike="noStrike" cap="none" dirty="0">
              <a:solidFill>
                <a:srgbClr val="000000"/>
              </a:solidFill>
              <a:latin typeface="Arial"/>
              <a:ea typeface="Arial"/>
              <a:cs typeface="Arial"/>
              <a:sym typeface="Arial"/>
            </a:endParaRPr>
          </a:p>
        </p:txBody>
      </p:sp>
      <p:sp>
        <p:nvSpPr>
          <p:cNvPr id="103" name="Google Shape;103;p4"/>
          <p:cNvSpPr txBox="1">
            <a:spLocks noGrp="1"/>
          </p:cNvSpPr>
          <p:nvPr>
            <p:ph type="title"/>
          </p:nvPr>
        </p:nvSpPr>
        <p:spPr>
          <a:xfrm>
            <a:off x="-471192" y="3043869"/>
            <a:ext cx="4231343" cy="77026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id-ID" sz="3600" dirty="0">
                <a:latin typeface="Calibri"/>
                <a:ea typeface="Calibri"/>
                <a:cs typeface="Calibri"/>
                <a:sym typeface="Calibri"/>
              </a:rPr>
              <a:t>Bentuk Umum </a:t>
            </a:r>
            <a:br>
              <a:rPr lang="id-ID" sz="3600" dirty="0">
                <a:latin typeface="Calibri"/>
                <a:ea typeface="Calibri"/>
                <a:cs typeface="Calibri"/>
                <a:sym typeface="Calibri"/>
              </a:rPr>
            </a:br>
            <a:r>
              <a:rPr lang="id-ID" sz="3600" dirty="0">
                <a:latin typeface="Calibri"/>
                <a:ea typeface="Calibri"/>
                <a:cs typeface="Calibri"/>
                <a:sym typeface="Calibri"/>
              </a:rPr>
              <a:t>Pemilihan</a:t>
            </a:r>
            <a:br>
              <a:rPr lang="id-ID" sz="3600" dirty="0">
                <a:latin typeface="Calibri"/>
                <a:ea typeface="Calibri"/>
                <a:cs typeface="Calibri"/>
                <a:sym typeface="Calibri"/>
              </a:rPr>
            </a:br>
            <a:r>
              <a:rPr lang="id-ID" sz="3600" dirty="0">
                <a:latin typeface="Calibri"/>
                <a:ea typeface="Calibri"/>
                <a:cs typeface="Calibri"/>
                <a:sym typeface="Calibri"/>
              </a:rPr>
              <a:t>Bersarang:</a:t>
            </a:r>
            <a:endParaRPr sz="36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body" idx="1"/>
          </p:nvPr>
        </p:nvSpPr>
        <p:spPr>
          <a:xfrm>
            <a:off x="838200" y="2081885"/>
            <a:ext cx="10430435" cy="408583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Clr>
                <a:schemeClr val="dk1"/>
              </a:buClr>
              <a:buSzPts val="2400"/>
              <a:buFont typeface="Noto Sans Symbols"/>
              <a:buChar char="⮚"/>
            </a:pPr>
            <a:r>
              <a:rPr lang="id-ID" sz="2400">
                <a:solidFill>
                  <a:schemeClr val="dk1"/>
                </a:solidFill>
              </a:rPr>
              <a:t>Kondisi yang akan diseleksi pertama kali adalah kondisi IF yang berada di posisi terluar (kondisi 1).</a:t>
            </a:r>
            <a:endParaRPr/>
          </a:p>
          <a:p>
            <a:pPr marL="228600" lvl="0" indent="-228600" algn="l" rtl="0">
              <a:lnSpc>
                <a:spcPct val="100000"/>
              </a:lnSpc>
              <a:spcBef>
                <a:spcPts val="1000"/>
              </a:spcBef>
              <a:spcAft>
                <a:spcPts val="0"/>
              </a:spcAft>
              <a:buClr>
                <a:schemeClr val="dk1"/>
              </a:buClr>
              <a:buSzPts val="2400"/>
              <a:buFont typeface="Noto Sans Symbols"/>
              <a:buChar char="⮚"/>
            </a:pPr>
            <a:r>
              <a:rPr lang="id-ID" sz="2400">
                <a:solidFill>
                  <a:schemeClr val="dk1"/>
                </a:solidFill>
              </a:rPr>
              <a:t>Jika kondisi 1 bernilai salah, maka pernyataan ELSE terluar (pasangan dari IF yang bersangkutan) yang akan diproses. Namun, jika pernyataan ELSE (pasangan dari IF) tidak ditulis, maka penyeleksian kondisi akan dihentikan.</a:t>
            </a:r>
            <a:endParaRPr/>
          </a:p>
          <a:p>
            <a:pPr marL="228600" lvl="0" indent="-228600" algn="l" rtl="0">
              <a:lnSpc>
                <a:spcPct val="100000"/>
              </a:lnSpc>
              <a:spcBef>
                <a:spcPts val="1000"/>
              </a:spcBef>
              <a:spcAft>
                <a:spcPts val="0"/>
              </a:spcAft>
              <a:buClr>
                <a:schemeClr val="dk1"/>
              </a:buClr>
              <a:buSzPts val="2400"/>
              <a:buFont typeface="Noto Sans Symbols"/>
              <a:buChar char="⮚"/>
            </a:pPr>
            <a:r>
              <a:rPr lang="id-ID" sz="2400">
                <a:solidFill>
                  <a:schemeClr val="dk1"/>
                </a:solidFill>
              </a:rPr>
              <a:t>Jika ternyata kondisi 1 bernilai benar, maka kondisi berikutnya yang lebih dalam (kondisi 2) akan diseleksi. Jika kondisi 2 bernilai salah, maka pernyataan ELSE (pasangan dari IF yang bersangkutan) yang akan diproses. Namun, jika pernyataan ELSE (pasangan dari IF) tidak ditulis, maka penyeleksian kondisi akan dihentikan.</a:t>
            </a:r>
            <a:endParaRPr/>
          </a:p>
        </p:txBody>
      </p:sp>
      <p:sp>
        <p:nvSpPr>
          <p:cNvPr id="109" name="Google Shape;109;p5"/>
          <p:cNvSpPr txBox="1"/>
          <p:nvPr/>
        </p:nvSpPr>
        <p:spPr>
          <a:xfrm>
            <a:off x="838200" y="885079"/>
            <a:ext cx="10515600" cy="13257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id-ID" sz="3600" b="0" i="0" u="none" strike="noStrike" cap="none">
                <a:solidFill>
                  <a:schemeClr val="dk1"/>
                </a:solidFill>
                <a:latin typeface="Calibri"/>
                <a:ea typeface="Calibri"/>
                <a:cs typeface="Calibri"/>
                <a:sym typeface="Calibri"/>
              </a:rPr>
              <a:t>Pemilihan Bersarang</a:t>
            </a:r>
            <a:endParaRPr sz="36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7509" y="3039382"/>
            <a:ext cx="2438403" cy="77026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id-ID" sz="3600" dirty="0">
                <a:latin typeface="Calibri"/>
                <a:ea typeface="Calibri"/>
                <a:cs typeface="Calibri"/>
                <a:sym typeface="Calibri"/>
              </a:rPr>
              <a:t>Flowchart </a:t>
            </a:r>
            <a:br>
              <a:rPr lang="id-ID" sz="3600" dirty="0">
                <a:latin typeface="Calibri"/>
                <a:ea typeface="Calibri"/>
                <a:cs typeface="Calibri"/>
                <a:sym typeface="Calibri"/>
              </a:rPr>
            </a:br>
            <a:r>
              <a:rPr lang="id-ID" sz="3600" dirty="0">
                <a:latin typeface="Calibri"/>
                <a:ea typeface="Calibri"/>
                <a:cs typeface="Calibri"/>
                <a:sym typeface="Calibri"/>
              </a:rPr>
              <a:t>Pemilihan</a:t>
            </a:r>
            <a:br>
              <a:rPr lang="id-ID" sz="3600" dirty="0">
                <a:latin typeface="Calibri"/>
                <a:ea typeface="Calibri"/>
                <a:cs typeface="Calibri"/>
                <a:sym typeface="Calibri"/>
              </a:rPr>
            </a:br>
            <a:r>
              <a:rPr lang="id-ID" sz="3600" dirty="0">
                <a:latin typeface="Calibri"/>
                <a:ea typeface="Calibri"/>
                <a:cs typeface="Calibri"/>
                <a:sym typeface="Calibri"/>
              </a:rPr>
              <a:t>Bersarang:</a:t>
            </a:r>
            <a:endParaRPr sz="3600" dirty="0">
              <a:latin typeface="Calibri"/>
              <a:ea typeface="Calibri"/>
              <a:cs typeface="Calibri"/>
              <a:sym typeface="Calibri"/>
            </a:endParaRPr>
          </a:p>
        </p:txBody>
      </p:sp>
      <p:pic>
        <p:nvPicPr>
          <p:cNvPr id="115" name="Google Shape;115;p6"/>
          <p:cNvPicPr preferRelativeResize="0"/>
          <p:nvPr/>
        </p:nvPicPr>
        <p:blipFill rotWithShape="1">
          <a:blip r:embed="rId3">
            <a:alphaModFix/>
          </a:blip>
          <a:srcRect/>
          <a:stretch/>
        </p:blipFill>
        <p:spPr>
          <a:xfrm>
            <a:off x="2884786" y="448351"/>
            <a:ext cx="7710456" cy="5840361"/>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581192" y="837006"/>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d-ID" sz="3600" cap="none">
                <a:latin typeface="Calibri"/>
                <a:ea typeface="Calibri"/>
                <a:cs typeface="Calibri"/>
                <a:sym typeface="Calibri"/>
              </a:rPr>
              <a:t>Contoh Penggunaan Pemilihan Bersarang</a:t>
            </a:r>
            <a:endParaRPr sz="3600" cap="none">
              <a:latin typeface="Calibri"/>
              <a:ea typeface="Calibri"/>
              <a:cs typeface="Calibri"/>
              <a:sym typeface="Calibri"/>
            </a:endParaRPr>
          </a:p>
        </p:txBody>
      </p:sp>
      <p:sp>
        <p:nvSpPr>
          <p:cNvPr id="121" name="Google Shape;121;p7"/>
          <p:cNvSpPr txBox="1">
            <a:spLocks noGrp="1"/>
          </p:cNvSpPr>
          <p:nvPr>
            <p:ph type="body" idx="1"/>
          </p:nvPr>
        </p:nvSpPr>
        <p:spPr>
          <a:xfrm>
            <a:off x="581192" y="2028100"/>
            <a:ext cx="11029615" cy="432788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id-ID" sz="2400">
                <a:solidFill>
                  <a:schemeClr val="dk1"/>
                </a:solidFill>
              </a:rPr>
              <a:t>Ketika seseorang melakukan pembayaran di kasir. Kasir akan memberikan pertanyaan:</a:t>
            </a:r>
            <a:endParaRPr/>
          </a:p>
          <a:p>
            <a:pPr marL="0" lvl="0" indent="0" algn="l" rtl="0">
              <a:lnSpc>
                <a:spcPct val="90000"/>
              </a:lnSpc>
              <a:spcBef>
                <a:spcPts val="1000"/>
              </a:spcBef>
              <a:spcAft>
                <a:spcPts val="0"/>
              </a:spcAft>
              <a:buClr>
                <a:schemeClr val="dk1"/>
              </a:buClr>
              <a:buSzPts val="2400"/>
              <a:buNone/>
            </a:pPr>
            <a:r>
              <a:rPr lang="id-ID" sz="2400" b="1">
                <a:solidFill>
                  <a:schemeClr val="dk1"/>
                </a:solidFill>
              </a:rPr>
              <a:t>Apakah pelanggan mempunyai kartu anggota?</a:t>
            </a:r>
            <a:endParaRPr sz="2400">
              <a:solidFill>
                <a:schemeClr val="dk1"/>
              </a:solidFill>
            </a:endParaRPr>
          </a:p>
          <a:p>
            <a:pPr marL="228600" lvl="0" indent="-228600" algn="l" rtl="0">
              <a:lnSpc>
                <a:spcPct val="90000"/>
              </a:lnSpc>
              <a:spcBef>
                <a:spcPts val="1000"/>
              </a:spcBef>
              <a:spcAft>
                <a:spcPts val="0"/>
              </a:spcAft>
              <a:buClr>
                <a:schemeClr val="dk1"/>
              </a:buClr>
              <a:buSzPts val="2400"/>
              <a:buFont typeface="Noto Sans Symbols"/>
              <a:buChar char="⮚"/>
            </a:pPr>
            <a:r>
              <a:rPr lang="id-ID" sz="2400">
                <a:solidFill>
                  <a:schemeClr val="dk1"/>
                </a:solidFill>
              </a:rPr>
              <a:t>TRUE:</a:t>
            </a:r>
            <a:endParaRPr/>
          </a:p>
          <a:p>
            <a:pPr marL="685800" lvl="1" indent="-228600" algn="l" rtl="0">
              <a:lnSpc>
                <a:spcPct val="90000"/>
              </a:lnSpc>
              <a:spcBef>
                <a:spcPts val="500"/>
              </a:spcBef>
              <a:spcAft>
                <a:spcPts val="0"/>
              </a:spcAft>
              <a:buClr>
                <a:schemeClr val="dk1"/>
              </a:buClr>
              <a:buSzPts val="2400"/>
              <a:buFont typeface="Courier New"/>
              <a:buChar char="o"/>
            </a:pPr>
            <a:r>
              <a:rPr lang="id-ID" b="1">
                <a:solidFill>
                  <a:schemeClr val="dk1"/>
                </a:solidFill>
              </a:rPr>
              <a:t>Apakah total harga barang belanjaan lebih dari Rp 500.000?</a:t>
            </a:r>
            <a:endParaRPr>
              <a:solidFill>
                <a:schemeClr val="dk1"/>
              </a:solidFill>
            </a:endParaRPr>
          </a:p>
          <a:p>
            <a:pPr marL="1143000" lvl="2" indent="-228600" algn="l" rtl="0">
              <a:lnSpc>
                <a:spcPct val="90000"/>
              </a:lnSpc>
              <a:spcBef>
                <a:spcPts val="500"/>
              </a:spcBef>
              <a:spcAft>
                <a:spcPts val="0"/>
              </a:spcAft>
              <a:buClr>
                <a:schemeClr val="dk1"/>
              </a:buClr>
              <a:buSzPts val="2400"/>
              <a:buFont typeface="Noto Sans Symbols"/>
              <a:buChar char="❖"/>
            </a:pPr>
            <a:r>
              <a:rPr lang="id-ID" sz="2400">
                <a:solidFill>
                  <a:schemeClr val="dk1"/>
                </a:solidFill>
              </a:rPr>
              <a:t>TRUE: Pelanggan mendapatkan diskon Rp 50.000</a:t>
            </a:r>
            <a:endParaRPr/>
          </a:p>
          <a:p>
            <a:pPr marL="1143000" lvl="2" indent="-228600" algn="l" rtl="0">
              <a:lnSpc>
                <a:spcPct val="90000"/>
              </a:lnSpc>
              <a:spcBef>
                <a:spcPts val="500"/>
              </a:spcBef>
              <a:spcAft>
                <a:spcPts val="0"/>
              </a:spcAft>
              <a:buClr>
                <a:schemeClr val="dk1"/>
              </a:buClr>
              <a:buSzPts val="2400"/>
              <a:buFont typeface="Noto Sans Symbols"/>
              <a:buChar char="❖"/>
            </a:pPr>
            <a:r>
              <a:rPr lang="id-ID" sz="2400">
                <a:solidFill>
                  <a:schemeClr val="dk1"/>
                </a:solidFill>
              </a:rPr>
              <a:t>FALSE: Pelanggan mendapatkan diskon Rp 25.000</a:t>
            </a:r>
            <a:endParaRPr/>
          </a:p>
          <a:p>
            <a:pPr marL="228600" lvl="0" indent="-228600" algn="l" rtl="0">
              <a:lnSpc>
                <a:spcPct val="90000"/>
              </a:lnSpc>
              <a:spcBef>
                <a:spcPts val="1000"/>
              </a:spcBef>
              <a:spcAft>
                <a:spcPts val="0"/>
              </a:spcAft>
              <a:buClr>
                <a:schemeClr val="dk1"/>
              </a:buClr>
              <a:buSzPts val="2400"/>
              <a:buFont typeface="Noto Sans Symbols"/>
              <a:buChar char="⮚"/>
            </a:pPr>
            <a:r>
              <a:rPr lang="id-ID" sz="2400">
                <a:solidFill>
                  <a:schemeClr val="dk1"/>
                </a:solidFill>
              </a:rPr>
              <a:t>FALSE:</a:t>
            </a:r>
            <a:endParaRPr/>
          </a:p>
          <a:p>
            <a:pPr marL="685800" lvl="1" indent="-228600" algn="l" rtl="0">
              <a:lnSpc>
                <a:spcPct val="90000"/>
              </a:lnSpc>
              <a:spcBef>
                <a:spcPts val="500"/>
              </a:spcBef>
              <a:spcAft>
                <a:spcPts val="0"/>
              </a:spcAft>
              <a:buClr>
                <a:schemeClr val="dk1"/>
              </a:buClr>
              <a:buSzPts val="2400"/>
              <a:buFont typeface="Courier New"/>
              <a:buChar char="o"/>
            </a:pPr>
            <a:r>
              <a:rPr lang="id-ID" b="1">
                <a:solidFill>
                  <a:schemeClr val="dk1"/>
                </a:solidFill>
              </a:rPr>
              <a:t>Apakah total harga barang belanjaan lebih dari Rp 200.000?</a:t>
            </a:r>
            <a:endParaRPr>
              <a:solidFill>
                <a:schemeClr val="dk1"/>
              </a:solidFill>
            </a:endParaRPr>
          </a:p>
          <a:p>
            <a:pPr marL="1143000" lvl="2" indent="-228600" algn="l" rtl="0">
              <a:lnSpc>
                <a:spcPct val="90000"/>
              </a:lnSpc>
              <a:spcBef>
                <a:spcPts val="500"/>
              </a:spcBef>
              <a:spcAft>
                <a:spcPts val="0"/>
              </a:spcAft>
              <a:buClr>
                <a:schemeClr val="dk1"/>
              </a:buClr>
              <a:buSzPts val="2400"/>
              <a:buFont typeface="Noto Sans Symbols"/>
              <a:buChar char="❖"/>
            </a:pPr>
            <a:r>
              <a:rPr lang="id-ID" sz="2400">
                <a:solidFill>
                  <a:schemeClr val="dk1"/>
                </a:solidFill>
              </a:rPr>
              <a:t>TRUE: Pelanggan mendapatkan diskon Rp 10.000</a:t>
            </a:r>
            <a:endParaRPr/>
          </a:p>
          <a:p>
            <a:pPr marL="1143000" lvl="2" indent="-228600" algn="l" rtl="0">
              <a:lnSpc>
                <a:spcPct val="90000"/>
              </a:lnSpc>
              <a:spcBef>
                <a:spcPts val="500"/>
              </a:spcBef>
              <a:spcAft>
                <a:spcPts val="0"/>
              </a:spcAft>
              <a:buClr>
                <a:schemeClr val="dk1"/>
              </a:buClr>
              <a:buSzPts val="2400"/>
              <a:buFont typeface="Noto Sans Symbols"/>
              <a:buChar char="❖"/>
            </a:pPr>
            <a:r>
              <a:rPr lang="id-ID" sz="2400">
                <a:solidFill>
                  <a:schemeClr val="dk1"/>
                </a:solidFill>
              </a:rPr>
              <a:t>FALSE: Pelanggan tidak mendapatkan diskon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237017" y="3087916"/>
            <a:ext cx="2393577" cy="77026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id-ID" sz="3600" dirty="0">
                <a:latin typeface="Calibri"/>
                <a:ea typeface="Calibri"/>
                <a:cs typeface="Calibri"/>
                <a:sym typeface="Calibri"/>
              </a:rPr>
              <a:t>Contoh Flowchart:</a:t>
            </a:r>
            <a:endParaRPr sz="3600" dirty="0">
              <a:latin typeface="Calibri"/>
              <a:ea typeface="Calibri"/>
              <a:cs typeface="Calibri"/>
              <a:sym typeface="Calibri"/>
            </a:endParaRPr>
          </a:p>
        </p:txBody>
      </p:sp>
      <p:pic>
        <p:nvPicPr>
          <p:cNvPr id="127" name="Google Shape;127;p8"/>
          <p:cNvPicPr preferRelativeResize="0"/>
          <p:nvPr/>
        </p:nvPicPr>
        <p:blipFill rotWithShape="1">
          <a:blip r:embed="rId3">
            <a:alphaModFix/>
          </a:blip>
          <a:srcRect/>
          <a:stretch/>
        </p:blipFill>
        <p:spPr>
          <a:xfrm>
            <a:off x="3757888" y="528916"/>
            <a:ext cx="6426940" cy="5888263"/>
          </a:xfrm>
          <a:prstGeom prst="rect">
            <a:avLst/>
          </a:prstGeom>
          <a:noFill/>
          <a:ln w="28575"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9"/>
          <p:cNvPicPr preferRelativeResize="0"/>
          <p:nvPr/>
        </p:nvPicPr>
        <p:blipFill rotWithShape="1">
          <a:blip r:embed="rId3">
            <a:alphaModFix/>
          </a:blip>
          <a:srcRect/>
          <a:stretch/>
        </p:blipFill>
        <p:spPr>
          <a:xfrm>
            <a:off x="3321337" y="613534"/>
            <a:ext cx="7273904" cy="5799066"/>
          </a:xfrm>
          <a:prstGeom prst="rect">
            <a:avLst/>
          </a:prstGeom>
          <a:noFill/>
          <a:ln w="28575" cap="flat" cmpd="sng">
            <a:solidFill>
              <a:schemeClr val="dk1"/>
            </a:solidFill>
            <a:prstDash val="solid"/>
            <a:round/>
            <a:headEnd type="none" w="sm" len="sm"/>
            <a:tailEnd type="none" w="sm" len="sm"/>
          </a:ln>
        </p:spPr>
      </p:pic>
      <p:sp>
        <p:nvSpPr>
          <p:cNvPr id="133" name="Google Shape;133;p9"/>
          <p:cNvSpPr txBox="1">
            <a:spLocks noGrp="1"/>
          </p:cNvSpPr>
          <p:nvPr>
            <p:ph type="title"/>
          </p:nvPr>
        </p:nvSpPr>
        <p:spPr>
          <a:xfrm>
            <a:off x="694106" y="3087915"/>
            <a:ext cx="2034986" cy="77026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dk1"/>
              </a:buClr>
              <a:buSzPts val="3600"/>
              <a:buFont typeface="Calibri"/>
              <a:buNone/>
            </a:pPr>
            <a:r>
              <a:rPr lang="id-ID" sz="3600" dirty="0">
                <a:latin typeface="Calibri"/>
                <a:ea typeface="Calibri"/>
                <a:cs typeface="Calibri"/>
                <a:sym typeface="Calibri"/>
              </a:rPr>
              <a:t>Contoh Program:</a:t>
            </a:r>
            <a:endParaRPr sz="36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898</Words>
  <Application>Microsoft Office PowerPoint</Application>
  <PresentationFormat>Widescreen</PresentationFormat>
  <Paragraphs>91</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Noto Sans Symbols</vt:lpstr>
      <vt:lpstr>Office Theme</vt:lpstr>
      <vt:lpstr>PEMILIHAN 2</vt:lpstr>
      <vt:lpstr>Tujuan</vt:lpstr>
      <vt:lpstr>PowerPoint Presentation</vt:lpstr>
      <vt:lpstr>Bentuk Umum  Pemilihan Bersarang:</vt:lpstr>
      <vt:lpstr>PowerPoint Presentation</vt:lpstr>
      <vt:lpstr>Flowchart  Pemilihan Bersarang:</vt:lpstr>
      <vt:lpstr>Contoh Penggunaan Pemilihan Bersarang</vt:lpstr>
      <vt:lpstr>Contoh Flowchart:</vt:lpstr>
      <vt:lpstr>Contoh Program:</vt:lpstr>
      <vt:lpstr>Ekspresi Logika</vt:lpstr>
      <vt:lpstr>Ekspresi Logika</vt:lpstr>
      <vt:lpstr>Ekspresi Logika</vt:lpstr>
      <vt:lpstr>PowerPoint Presentation</vt:lpstr>
      <vt:lpstr>Flowchart Studi Kasus:</vt:lpstr>
      <vt:lpstr>PowerPoint Presentation</vt:lpstr>
      <vt:lpstr>PowerPoint Presentation</vt:lpstr>
      <vt:lpstr>PowerPoint Presentation</vt:lpstr>
      <vt:lpstr>Tugas Diskusi Kelompok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PEMILIHAN 2</dc:title>
  <dc:creator>adevianp</dc:creator>
  <cp:lastModifiedBy>Mungki Astiningrum</cp:lastModifiedBy>
  <cp:revision>3</cp:revision>
  <dcterms:created xsi:type="dcterms:W3CDTF">2019-09-29T07:06:35Z</dcterms:created>
  <dcterms:modified xsi:type="dcterms:W3CDTF">2023-10-01T08:14:14Z</dcterms:modified>
</cp:coreProperties>
</file>