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6"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74"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Cambria" panose="02040503050406030204" pitchFamily="18" charset="0"/>
      <p:regular r:id="rId63"/>
      <p:bold r:id="rId64"/>
      <p:italic r:id="rId65"/>
      <p:boldItalic r:id="rId66"/>
    </p:embeddedFont>
    <p:embeddedFont>
      <p:font typeface="Palatino Linotype" panose="02040502050505030304" pitchFamily="18" charset="0"/>
      <p:regular r:id="rId67"/>
      <p:bold r:id="rId68"/>
      <p:italic r:id="rId69"/>
      <p:boldItalic r:id="rId70"/>
    </p:embeddedFont>
    <p:embeddedFont>
      <p:font typeface="Trebuchet MS" panose="020B0603020202020204"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gwKF7UZzHG8SKVU5Cdnt5c273m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openxmlformats.org/officeDocument/2006/relationships/font" Target="fonts/font16.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916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9677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Penjelasan di buku hal 53</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0" name="Google Shape;570;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Penjelasan di hal 65</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Judul" type="title">
  <p:cSld name="TITLE">
    <p:spTree>
      <p:nvGrpSpPr>
        <p:cNvPr id="1" name="Shape 18"/>
        <p:cNvGrpSpPr/>
        <p:nvPr/>
      </p:nvGrpSpPr>
      <p:grpSpPr>
        <a:xfrm>
          <a:off x="0" y="0"/>
          <a:ext cx="0" cy="0"/>
          <a:chOff x="0" y="0"/>
          <a:chExt cx="0" cy="0"/>
        </a:xfrm>
      </p:grpSpPr>
      <p:sp>
        <p:nvSpPr>
          <p:cNvPr id="19" name="Google Shape;19;p58"/>
          <p:cNvSpPr/>
          <p:nvPr/>
        </p:nvSpPr>
        <p:spPr>
          <a:xfrm>
            <a:off x="1" y="0"/>
            <a:ext cx="12192000" cy="90028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58"/>
          <p:cNvSpPr/>
          <p:nvPr/>
        </p:nvSpPr>
        <p:spPr>
          <a:xfrm>
            <a:off x="1524000" y="5208475"/>
            <a:ext cx="9144000" cy="6643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58"/>
          <p:cNvSpPr txBox="1">
            <a:spLocks noGrp="1"/>
          </p:cNvSpPr>
          <p:nvPr>
            <p:ph type="ctrTitle"/>
          </p:nvPr>
        </p:nvSpPr>
        <p:spPr>
          <a:xfrm>
            <a:off x="1523999" y="3695158"/>
            <a:ext cx="9144000" cy="142124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F5496"/>
              </a:buClr>
              <a:buSzPts val="3400"/>
              <a:buFont typeface="Palatino"/>
              <a:buNone/>
              <a:defRPr sz="3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8"/>
          <p:cNvSpPr txBox="1">
            <a:spLocks noGrp="1"/>
          </p:cNvSpPr>
          <p:nvPr>
            <p:ph type="subTitle" idx="1"/>
          </p:nvPr>
        </p:nvSpPr>
        <p:spPr>
          <a:xfrm>
            <a:off x="1523998" y="5208475"/>
            <a:ext cx="9144001" cy="6643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500"/>
              </a:spcBef>
              <a:spcAft>
                <a:spcPts val="0"/>
              </a:spcAft>
              <a:buClr>
                <a:srgbClr val="2F5496"/>
              </a:buClr>
              <a:buSzPts val="2000"/>
              <a:buNone/>
              <a:defRPr sz="2000"/>
            </a:lvl2pPr>
            <a:lvl3pPr lvl="2" algn="ctr">
              <a:lnSpc>
                <a:spcPct val="90000"/>
              </a:lnSpc>
              <a:spcBef>
                <a:spcPts val="500"/>
              </a:spcBef>
              <a:spcAft>
                <a:spcPts val="0"/>
              </a:spcAft>
              <a:buClr>
                <a:srgbClr val="2F5496"/>
              </a:buClr>
              <a:buSzPts val="1800"/>
              <a:buNone/>
              <a:defRPr sz="1800"/>
            </a:lvl3pPr>
            <a:lvl4pPr lvl="3" algn="ctr">
              <a:lnSpc>
                <a:spcPct val="90000"/>
              </a:lnSpc>
              <a:spcBef>
                <a:spcPts val="500"/>
              </a:spcBef>
              <a:spcAft>
                <a:spcPts val="0"/>
              </a:spcAft>
              <a:buClr>
                <a:srgbClr val="2F5496"/>
              </a:buClr>
              <a:buSzPts val="1600"/>
              <a:buNone/>
              <a:defRPr sz="1600"/>
            </a:lvl4pPr>
            <a:lvl5pPr lvl="4" algn="ctr">
              <a:lnSpc>
                <a:spcPct val="90000"/>
              </a:lnSpc>
              <a:spcBef>
                <a:spcPts val="500"/>
              </a:spcBef>
              <a:spcAft>
                <a:spcPts val="0"/>
              </a:spcAft>
              <a:buClr>
                <a:srgbClr val="2F549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58"/>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8"/>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8"/>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58"/>
          <p:cNvSpPr txBox="1"/>
          <p:nvPr/>
        </p:nvSpPr>
        <p:spPr>
          <a:xfrm>
            <a:off x="1524000" y="3162842"/>
            <a:ext cx="9144000" cy="440959"/>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accent1"/>
              </a:buClr>
              <a:buSzPts val="1600"/>
              <a:buFont typeface="Arial"/>
              <a:buNone/>
            </a:pPr>
            <a:r>
              <a:rPr lang="en-US" sz="1600" b="1" i="0" u="sng" strike="noStrike" cap="none">
                <a:solidFill>
                  <a:srgbClr val="7F7F7F"/>
                </a:solidFill>
                <a:latin typeface="Calibri"/>
                <a:ea typeface="Calibri"/>
                <a:cs typeface="Calibri"/>
                <a:sym typeface="Calibri"/>
              </a:rPr>
              <a:t>JURUSAN TEKNOLOGI INFORMASI</a:t>
            </a:r>
            <a:endParaRPr sz="1600" b="1" i="0" u="sng" strike="noStrike" cap="none">
              <a:solidFill>
                <a:srgbClr val="7F7F7F"/>
              </a:solidFill>
              <a:latin typeface="Calibri"/>
              <a:ea typeface="Calibri"/>
              <a:cs typeface="Calibri"/>
              <a:sym typeface="Calibri"/>
            </a:endParaRPr>
          </a:p>
        </p:txBody>
      </p:sp>
      <p:pic>
        <p:nvPicPr>
          <p:cNvPr id="27" name="Google Shape;27;p58" descr="C:\Users\TOSHIBA\Pictures\logo_polinema copy.png"/>
          <p:cNvPicPr preferRelativeResize="0"/>
          <p:nvPr/>
        </p:nvPicPr>
        <p:blipFill rotWithShape="1">
          <a:blip r:embed="rId2">
            <a:alphaModFix/>
          </a:blip>
          <a:srcRect/>
          <a:stretch/>
        </p:blipFill>
        <p:spPr>
          <a:xfrm>
            <a:off x="5020667" y="992364"/>
            <a:ext cx="2150662" cy="2160264"/>
          </a:xfrm>
          <a:prstGeom prst="rect">
            <a:avLst/>
          </a:prstGeom>
          <a:noFill/>
          <a:ln>
            <a:noFill/>
          </a:ln>
        </p:spPr>
      </p:pic>
      <p:sp>
        <p:nvSpPr>
          <p:cNvPr id="28" name="Google Shape;28;p58"/>
          <p:cNvSpPr txBox="1"/>
          <p:nvPr/>
        </p:nvSpPr>
        <p:spPr>
          <a:xfrm>
            <a:off x="-520700" y="2209800"/>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spcBef>
                <a:spcPts val="0"/>
              </a:spcBef>
              <a:spcAft>
                <a:spcPts val="0"/>
              </a:spcAft>
              <a:buNone/>
            </a:pPr>
            <a:endParaRPr sz="9600" b="1" i="0" u="none" strike="noStrike" cap="none">
              <a:solidFill>
                <a:schemeClr val="dk1"/>
              </a:solidFill>
              <a:latin typeface="Calibri"/>
              <a:ea typeface="Calibri"/>
              <a:cs typeface="Calibri"/>
              <a:sym typeface="Calibri"/>
            </a:endParaRPr>
          </a:p>
        </p:txBody>
      </p:sp>
      <p:sp>
        <p:nvSpPr>
          <p:cNvPr id="29" name="Google Shape;29;p58"/>
          <p:cNvSpPr/>
          <p:nvPr/>
        </p:nvSpPr>
        <p:spPr>
          <a:xfrm>
            <a:off x="1" y="0"/>
            <a:ext cx="12192000" cy="77503"/>
          </a:xfrm>
          <a:prstGeom prst="rect">
            <a:avLst/>
          </a:prstGeom>
          <a:solidFill>
            <a:srgbClr val="0B5A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Judul dan Teks Vertikal" type="vertTx">
  <p:cSld name="VERTICAL_TEXT">
    <p:spTree>
      <p:nvGrpSpPr>
        <p:cNvPr id="1" name="Shape 82"/>
        <p:cNvGrpSpPr/>
        <p:nvPr/>
      </p:nvGrpSpPr>
      <p:grpSpPr>
        <a:xfrm>
          <a:off x="0" y="0"/>
          <a:ext cx="0" cy="0"/>
          <a:chOff x="0" y="0"/>
          <a:chExt cx="0" cy="0"/>
        </a:xfrm>
      </p:grpSpPr>
      <p:sp>
        <p:nvSpPr>
          <p:cNvPr id="83" name="Google Shape;83;p67"/>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67"/>
          <p:cNvSpPr txBox="1">
            <a:spLocks noGrp="1"/>
          </p:cNvSpPr>
          <p:nvPr>
            <p:ph type="body" idx="1"/>
          </p:nvPr>
        </p:nvSpPr>
        <p:spPr>
          <a:xfrm rot="5400000">
            <a:off x="3438439" y="-2300657"/>
            <a:ext cx="5315122" cy="11887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67"/>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7"/>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67"/>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Judul Vertikal dan Teks" type="vertTitleAndTx">
  <p:cSld name="VERTICAL_TITLE_AND_VERTICAL_TEXT">
    <p:spTree>
      <p:nvGrpSpPr>
        <p:cNvPr id="1" name="Shape 88"/>
        <p:cNvGrpSpPr/>
        <p:nvPr/>
      </p:nvGrpSpPr>
      <p:grpSpPr>
        <a:xfrm>
          <a:off x="0" y="0"/>
          <a:ext cx="0" cy="0"/>
          <a:chOff x="0" y="0"/>
          <a:chExt cx="0" cy="0"/>
        </a:xfrm>
      </p:grpSpPr>
      <p:sp>
        <p:nvSpPr>
          <p:cNvPr id="89" name="Google Shape;89;p68"/>
          <p:cNvSpPr txBox="1">
            <a:spLocks noGrp="1"/>
          </p:cNvSpPr>
          <p:nvPr>
            <p:ph type="title"/>
          </p:nvPr>
        </p:nvSpPr>
        <p:spPr>
          <a:xfrm rot="5400000">
            <a:off x="6942932" y="1973673"/>
            <a:ext cx="5811838" cy="259474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68"/>
          <p:cNvSpPr txBox="1">
            <a:spLocks noGrp="1"/>
          </p:cNvSpPr>
          <p:nvPr>
            <p:ph type="body" idx="1"/>
          </p:nvPr>
        </p:nvSpPr>
        <p:spPr>
          <a:xfrm rot="5400000">
            <a:off x="1412519" y="-845070"/>
            <a:ext cx="5811838" cy="8232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68"/>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8"/>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8"/>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dul dan Konten" type="obj">
  <p:cSld name="OBJECT">
    <p:spTree>
      <p:nvGrpSpPr>
        <p:cNvPr id="1" name="Shape 30"/>
        <p:cNvGrpSpPr/>
        <p:nvPr/>
      </p:nvGrpSpPr>
      <p:grpSpPr>
        <a:xfrm>
          <a:off x="0" y="0"/>
          <a:ext cx="0" cy="0"/>
          <a:chOff x="0" y="0"/>
          <a:chExt cx="0" cy="0"/>
        </a:xfrm>
      </p:grpSpPr>
      <p:sp>
        <p:nvSpPr>
          <p:cNvPr id="31" name="Google Shape;31;p59"/>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9"/>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9"/>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9"/>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9"/>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59"/>
          <p:cNvSpPr txBox="1"/>
          <p:nvPr/>
        </p:nvSpPr>
        <p:spPr>
          <a:xfrm>
            <a:off x="2635624" y="618565"/>
            <a:ext cx="0" cy="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spcBef>
                <a:spcPts val="0"/>
              </a:spcBef>
              <a:spcAft>
                <a:spcPts val="0"/>
              </a:spcAft>
              <a:buNone/>
            </a:pPr>
            <a:endParaRPr sz="9600" b="1"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Bagian" type="secHead">
  <p:cSld name="SECTION_HEADER">
    <p:spTree>
      <p:nvGrpSpPr>
        <p:cNvPr id="1" name="Shape 37"/>
        <p:cNvGrpSpPr/>
        <p:nvPr/>
      </p:nvGrpSpPr>
      <p:grpSpPr>
        <a:xfrm>
          <a:off x="0" y="0"/>
          <a:ext cx="0" cy="0"/>
          <a:chOff x="0" y="0"/>
          <a:chExt cx="0" cy="0"/>
        </a:xfrm>
      </p:grpSpPr>
      <p:sp>
        <p:nvSpPr>
          <p:cNvPr id="38" name="Google Shape;38;p60"/>
          <p:cNvSpPr txBox="1">
            <a:spLocks noGrp="1"/>
          </p:cNvSpPr>
          <p:nvPr>
            <p:ph type="title"/>
          </p:nvPr>
        </p:nvSpPr>
        <p:spPr>
          <a:xfrm>
            <a:off x="152400" y="1709738"/>
            <a:ext cx="118872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F5496"/>
              </a:buClr>
              <a:buSzPts val="4000"/>
              <a:buFont typeface="Palatino"/>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0"/>
          <p:cNvSpPr txBox="1">
            <a:spLocks noGrp="1"/>
          </p:cNvSpPr>
          <p:nvPr>
            <p:ph type="body" idx="1"/>
          </p:nvPr>
        </p:nvSpPr>
        <p:spPr>
          <a:xfrm>
            <a:off x="152400" y="4589463"/>
            <a:ext cx="118872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000"/>
              <a:buNone/>
              <a:defRPr sz="20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60"/>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0"/>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0"/>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 Konten" type="twoObj">
  <p:cSld name="TWO_OBJECTS">
    <p:spTree>
      <p:nvGrpSpPr>
        <p:cNvPr id="1" name="Shape 43"/>
        <p:cNvGrpSpPr/>
        <p:nvPr/>
      </p:nvGrpSpPr>
      <p:grpSpPr>
        <a:xfrm>
          <a:off x="0" y="0"/>
          <a:ext cx="0" cy="0"/>
          <a:chOff x="0" y="0"/>
          <a:chExt cx="0" cy="0"/>
        </a:xfrm>
      </p:grpSpPr>
      <p:sp>
        <p:nvSpPr>
          <p:cNvPr id="44" name="Google Shape;44;p61"/>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1"/>
          <p:cNvSpPr txBox="1">
            <a:spLocks noGrp="1"/>
          </p:cNvSpPr>
          <p:nvPr>
            <p:ph type="body" idx="1"/>
          </p:nvPr>
        </p:nvSpPr>
        <p:spPr>
          <a:xfrm>
            <a:off x="152400" y="1108923"/>
            <a:ext cx="5867400" cy="50680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1"/>
          <p:cNvSpPr txBox="1">
            <a:spLocks noGrp="1"/>
          </p:cNvSpPr>
          <p:nvPr>
            <p:ph type="body" idx="2"/>
          </p:nvPr>
        </p:nvSpPr>
        <p:spPr>
          <a:xfrm>
            <a:off x="6172200" y="1108923"/>
            <a:ext cx="5867400" cy="50680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1"/>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1"/>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1"/>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erbandingan" type="twoTxTwoObj">
  <p:cSld name="TWO_OBJECTS_WITH_TEXT">
    <p:spTree>
      <p:nvGrpSpPr>
        <p:cNvPr id="1" name="Shape 50"/>
        <p:cNvGrpSpPr/>
        <p:nvPr/>
      </p:nvGrpSpPr>
      <p:grpSpPr>
        <a:xfrm>
          <a:off x="0" y="0"/>
          <a:ext cx="0" cy="0"/>
          <a:chOff x="0" y="0"/>
          <a:chExt cx="0" cy="0"/>
        </a:xfrm>
      </p:grpSpPr>
      <p:sp>
        <p:nvSpPr>
          <p:cNvPr id="51" name="Google Shape;51;p62"/>
          <p:cNvSpPr txBox="1">
            <a:spLocks noGrp="1"/>
          </p:cNvSpPr>
          <p:nvPr>
            <p:ph type="title"/>
          </p:nvPr>
        </p:nvSpPr>
        <p:spPr>
          <a:xfrm>
            <a:off x="152400" y="176400"/>
            <a:ext cx="11048400" cy="784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2"/>
          <p:cNvSpPr txBox="1">
            <a:spLocks noGrp="1"/>
          </p:cNvSpPr>
          <p:nvPr>
            <p:ph type="body" idx="1"/>
          </p:nvPr>
        </p:nvSpPr>
        <p:spPr>
          <a:xfrm>
            <a:off x="152400" y="1089708"/>
            <a:ext cx="5867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62"/>
          <p:cNvSpPr txBox="1">
            <a:spLocks noGrp="1"/>
          </p:cNvSpPr>
          <p:nvPr>
            <p:ph type="body" idx="2"/>
          </p:nvPr>
        </p:nvSpPr>
        <p:spPr>
          <a:xfrm>
            <a:off x="152400" y="2139328"/>
            <a:ext cx="5867400" cy="405033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2"/>
          <p:cNvSpPr txBox="1">
            <a:spLocks noGrp="1"/>
          </p:cNvSpPr>
          <p:nvPr>
            <p:ph type="body" idx="3"/>
          </p:nvPr>
        </p:nvSpPr>
        <p:spPr>
          <a:xfrm>
            <a:off x="6172200" y="1096624"/>
            <a:ext cx="5867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2F5496"/>
              </a:buClr>
              <a:buSzPts val="2400"/>
              <a:buNone/>
              <a:defRPr sz="2400" b="1"/>
            </a:lvl1pPr>
            <a:lvl2pPr marL="914400" lvl="1" indent="-228600" algn="l">
              <a:lnSpc>
                <a:spcPct val="90000"/>
              </a:lnSpc>
              <a:spcBef>
                <a:spcPts val="500"/>
              </a:spcBef>
              <a:spcAft>
                <a:spcPts val="0"/>
              </a:spcAft>
              <a:buClr>
                <a:srgbClr val="2F5496"/>
              </a:buClr>
              <a:buSzPts val="2000"/>
              <a:buNone/>
              <a:defRPr sz="2000" b="1"/>
            </a:lvl2pPr>
            <a:lvl3pPr marL="1371600" lvl="2" indent="-228600" algn="l">
              <a:lnSpc>
                <a:spcPct val="90000"/>
              </a:lnSpc>
              <a:spcBef>
                <a:spcPts val="500"/>
              </a:spcBef>
              <a:spcAft>
                <a:spcPts val="0"/>
              </a:spcAft>
              <a:buClr>
                <a:srgbClr val="2F5496"/>
              </a:buClr>
              <a:buSzPts val="1800"/>
              <a:buNone/>
              <a:defRPr sz="1800" b="1"/>
            </a:lvl3pPr>
            <a:lvl4pPr marL="1828800" lvl="3" indent="-228600" algn="l">
              <a:lnSpc>
                <a:spcPct val="90000"/>
              </a:lnSpc>
              <a:spcBef>
                <a:spcPts val="500"/>
              </a:spcBef>
              <a:spcAft>
                <a:spcPts val="0"/>
              </a:spcAft>
              <a:buClr>
                <a:srgbClr val="2F5496"/>
              </a:buClr>
              <a:buSzPts val="1600"/>
              <a:buNone/>
              <a:defRPr sz="1600" b="1"/>
            </a:lvl4pPr>
            <a:lvl5pPr marL="2286000" lvl="4" indent="-228600" algn="l">
              <a:lnSpc>
                <a:spcPct val="90000"/>
              </a:lnSpc>
              <a:spcBef>
                <a:spcPts val="500"/>
              </a:spcBef>
              <a:spcAft>
                <a:spcPts val="0"/>
              </a:spcAft>
              <a:buClr>
                <a:srgbClr val="2F549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62"/>
          <p:cNvSpPr txBox="1">
            <a:spLocks noGrp="1"/>
          </p:cNvSpPr>
          <p:nvPr>
            <p:ph type="body" idx="4"/>
          </p:nvPr>
        </p:nvSpPr>
        <p:spPr>
          <a:xfrm>
            <a:off x="6172200" y="2139328"/>
            <a:ext cx="5867400" cy="405033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2F5496"/>
              </a:buClr>
              <a:buSzPts val="1800"/>
              <a:buChar char="•"/>
              <a:defRPr/>
            </a:lvl1pPr>
            <a:lvl2pPr marL="914400" lvl="1" indent="-342900" algn="l">
              <a:lnSpc>
                <a:spcPct val="90000"/>
              </a:lnSpc>
              <a:spcBef>
                <a:spcPts val="500"/>
              </a:spcBef>
              <a:spcAft>
                <a:spcPts val="0"/>
              </a:spcAft>
              <a:buClr>
                <a:srgbClr val="2F5496"/>
              </a:buClr>
              <a:buSzPts val="1800"/>
              <a:buChar char="•"/>
              <a:defRPr/>
            </a:lvl2pPr>
            <a:lvl3pPr marL="1371600" lvl="2" indent="-342900" algn="l">
              <a:lnSpc>
                <a:spcPct val="90000"/>
              </a:lnSpc>
              <a:spcBef>
                <a:spcPts val="500"/>
              </a:spcBef>
              <a:spcAft>
                <a:spcPts val="0"/>
              </a:spcAft>
              <a:buClr>
                <a:srgbClr val="2F5496"/>
              </a:buClr>
              <a:buSzPts val="1800"/>
              <a:buChar char="•"/>
              <a:defRPr/>
            </a:lvl3pPr>
            <a:lvl4pPr marL="1828800" lvl="3" indent="-342900" algn="l">
              <a:lnSpc>
                <a:spcPct val="90000"/>
              </a:lnSpc>
              <a:spcBef>
                <a:spcPts val="500"/>
              </a:spcBef>
              <a:spcAft>
                <a:spcPts val="0"/>
              </a:spcAft>
              <a:buClr>
                <a:srgbClr val="2F5496"/>
              </a:buClr>
              <a:buSzPts val="1800"/>
              <a:buChar char="•"/>
              <a:defRPr/>
            </a:lvl4pPr>
            <a:lvl5pPr marL="2286000" lvl="4" indent="-342900" algn="l">
              <a:lnSpc>
                <a:spcPct val="90000"/>
              </a:lnSpc>
              <a:spcBef>
                <a:spcPts val="500"/>
              </a:spcBef>
              <a:spcAft>
                <a:spcPts val="0"/>
              </a:spcAft>
              <a:buClr>
                <a:srgbClr val="2F549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2"/>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2"/>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2"/>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Judul Saja" type="titleOnly">
  <p:cSld name="TITLE_ONLY">
    <p:spTree>
      <p:nvGrpSpPr>
        <p:cNvPr id="1" name="Shape 59"/>
        <p:cNvGrpSpPr/>
        <p:nvPr/>
      </p:nvGrpSpPr>
      <p:grpSpPr>
        <a:xfrm>
          <a:off x="0" y="0"/>
          <a:ext cx="0" cy="0"/>
          <a:chOff x="0" y="0"/>
          <a:chExt cx="0" cy="0"/>
        </a:xfrm>
      </p:grpSpPr>
      <p:sp>
        <p:nvSpPr>
          <p:cNvPr id="60" name="Google Shape;60;p63"/>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3"/>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3"/>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3"/>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osong" type="blank">
  <p:cSld name="BLANK">
    <p:spTree>
      <p:nvGrpSpPr>
        <p:cNvPr id="1" name="Shape 64"/>
        <p:cNvGrpSpPr/>
        <p:nvPr/>
      </p:nvGrpSpPr>
      <p:grpSpPr>
        <a:xfrm>
          <a:off x="0" y="0"/>
          <a:ext cx="0" cy="0"/>
          <a:chOff x="0" y="0"/>
          <a:chExt cx="0" cy="0"/>
        </a:xfrm>
      </p:grpSpPr>
      <p:sp>
        <p:nvSpPr>
          <p:cNvPr id="65" name="Google Shape;65;p64"/>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4"/>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4"/>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onten dengan Keterangan" type="objTx">
  <p:cSld name="OBJECT_WITH_CAPTION_TEXT">
    <p:spTree>
      <p:nvGrpSpPr>
        <p:cNvPr id="1" name="Shape 68"/>
        <p:cNvGrpSpPr/>
        <p:nvPr/>
      </p:nvGrpSpPr>
      <p:grpSpPr>
        <a:xfrm>
          <a:off x="0" y="0"/>
          <a:ext cx="0" cy="0"/>
          <a:chOff x="0" y="0"/>
          <a:chExt cx="0" cy="0"/>
        </a:xfrm>
      </p:grpSpPr>
      <p:sp>
        <p:nvSpPr>
          <p:cNvPr id="69" name="Google Shape;69;p65"/>
          <p:cNvSpPr txBox="1">
            <a:spLocks noGrp="1"/>
          </p:cNvSpPr>
          <p:nvPr>
            <p:ph type="title"/>
          </p:nvPr>
        </p:nvSpPr>
        <p:spPr>
          <a:xfrm>
            <a:off x="152400" y="457200"/>
            <a:ext cx="4892566" cy="142797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F5496"/>
              </a:buClr>
              <a:buSzPts val="3200"/>
              <a:buFont typeface="Palatin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5"/>
          <p:cNvSpPr txBox="1">
            <a:spLocks noGrp="1"/>
          </p:cNvSpPr>
          <p:nvPr>
            <p:ph type="body" idx="1"/>
          </p:nvPr>
        </p:nvSpPr>
        <p:spPr>
          <a:xfrm>
            <a:off x="5183188" y="987425"/>
            <a:ext cx="6856412" cy="5255719"/>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2F5496"/>
              </a:buClr>
              <a:buSzPts val="3200"/>
              <a:buChar char="•"/>
              <a:defRPr sz="3200"/>
            </a:lvl1pPr>
            <a:lvl2pPr marL="914400" lvl="1" indent="-406400" algn="l">
              <a:lnSpc>
                <a:spcPct val="90000"/>
              </a:lnSpc>
              <a:spcBef>
                <a:spcPts val="500"/>
              </a:spcBef>
              <a:spcAft>
                <a:spcPts val="0"/>
              </a:spcAft>
              <a:buClr>
                <a:srgbClr val="2F5496"/>
              </a:buClr>
              <a:buSzPts val="2800"/>
              <a:buChar char="•"/>
              <a:defRPr sz="2800"/>
            </a:lvl2pPr>
            <a:lvl3pPr marL="1371600" lvl="2" indent="-381000" algn="l">
              <a:lnSpc>
                <a:spcPct val="90000"/>
              </a:lnSpc>
              <a:spcBef>
                <a:spcPts val="500"/>
              </a:spcBef>
              <a:spcAft>
                <a:spcPts val="0"/>
              </a:spcAft>
              <a:buClr>
                <a:srgbClr val="2F5496"/>
              </a:buClr>
              <a:buSzPts val="2400"/>
              <a:buChar char="•"/>
              <a:defRPr sz="2400"/>
            </a:lvl3pPr>
            <a:lvl4pPr marL="1828800" lvl="3" indent="-355600" algn="l">
              <a:lnSpc>
                <a:spcPct val="90000"/>
              </a:lnSpc>
              <a:spcBef>
                <a:spcPts val="500"/>
              </a:spcBef>
              <a:spcAft>
                <a:spcPts val="0"/>
              </a:spcAft>
              <a:buClr>
                <a:srgbClr val="2F5496"/>
              </a:buClr>
              <a:buSzPts val="2000"/>
              <a:buChar char="•"/>
              <a:defRPr sz="2000"/>
            </a:lvl4pPr>
            <a:lvl5pPr marL="2286000" lvl="4" indent="-355600" algn="l">
              <a:lnSpc>
                <a:spcPct val="90000"/>
              </a:lnSpc>
              <a:spcBef>
                <a:spcPts val="500"/>
              </a:spcBef>
              <a:spcAft>
                <a:spcPts val="0"/>
              </a:spcAft>
              <a:buClr>
                <a:srgbClr val="2F549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65"/>
          <p:cNvSpPr txBox="1">
            <a:spLocks noGrp="1"/>
          </p:cNvSpPr>
          <p:nvPr>
            <p:ph type="body" idx="2"/>
          </p:nvPr>
        </p:nvSpPr>
        <p:spPr>
          <a:xfrm>
            <a:off x="152400" y="2057399"/>
            <a:ext cx="4892566" cy="418574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65"/>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5"/>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5"/>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ambar dengan Keterangan" type="picTx">
  <p:cSld name="PICTURE_WITH_CAPTION_TEXT">
    <p:spTree>
      <p:nvGrpSpPr>
        <p:cNvPr id="1" name="Shape 75"/>
        <p:cNvGrpSpPr/>
        <p:nvPr/>
      </p:nvGrpSpPr>
      <p:grpSpPr>
        <a:xfrm>
          <a:off x="0" y="0"/>
          <a:ext cx="0" cy="0"/>
          <a:chOff x="0" y="0"/>
          <a:chExt cx="0" cy="0"/>
        </a:xfrm>
      </p:grpSpPr>
      <p:sp>
        <p:nvSpPr>
          <p:cNvPr id="76" name="Google Shape;76;p66"/>
          <p:cNvSpPr txBox="1">
            <a:spLocks noGrp="1"/>
          </p:cNvSpPr>
          <p:nvPr>
            <p:ph type="title"/>
          </p:nvPr>
        </p:nvSpPr>
        <p:spPr>
          <a:xfrm>
            <a:off x="152400" y="457199"/>
            <a:ext cx="4892566" cy="17332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F5496"/>
              </a:buClr>
              <a:buSzPts val="3200"/>
              <a:buFont typeface="Palatin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66"/>
          <p:cNvSpPr>
            <a:spLocks noGrp="1"/>
          </p:cNvSpPr>
          <p:nvPr>
            <p:ph type="pic" idx="2"/>
          </p:nvPr>
        </p:nvSpPr>
        <p:spPr>
          <a:xfrm>
            <a:off x="5183188" y="987425"/>
            <a:ext cx="6856412" cy="5221274"/>
          </a:xfrm>
          <a:prstGeom prst="rect">
            <a:avLst/>
          </a:prstGeom>
          <a:noFill/>
          <a:ln>
            <a:noFill/>
          </a:ln>
        </p:spPr>
      </p:sp>
      <p:sp>
        <p:nvSpPr>
          <p:cNvPr id="78" name="Google Shape;78;p66"/>
          <p:cNvSpPr txBox="1">
            <a:spLocks noGrp="1"/>
          </p:cNvSpPr>
          <p:nvPr>
            <p:ph type="body" idx="1"/>
          </p:nvPr>
        </p:nvSpPr>
        <p:spPr>
          <a:xfrm>
            <a:off x="152400" y="2397111"/>
            <a:ext cx="4892566"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2F5496"/>
              </a:buClr>
              <a:buSzPts val="1600"/>
              <a:buNone/>
              <a:defRPr sz="1600"/>
            </a:lvl1pPr>
            <a:lvl2pPr marL="914400" lvl="1" indent="-228600" algn="l">
              <a:lnSpc>
                <a:spcPct val="90000"/>
              </a:lnSpc>
              <a:spcBef>
                <a:spcPts val="500"/>
              </a:spcBef>
              <a:spcAft>
                <a:spcPts val="0"/>
              </a:spcAft>
              <a:buClr>
                <a:srgbClr val="2F5496"/>
              </a:buClr>
              <a:buSzPts val="1400"/>
              <a:buNone/>
              <a:defRPr sz="1400"/>
            </a:lvl2pPr>
            <a:lvl3pPr marL="1371600" lvl="2" indent="-228600" algn="l">
              <a:lnSpc>
                <a:spcPct val="90000"/>
              </a:lnSpc>
              <a:spcBef>
                <a:spcPts val="500"/>
              </a:spcBef>
              <a:spcAft>
                <a:spcPts val="0"/>
              </a:spcAft>
              <a:buClr>
                <a:srgbClr val="2F5496"/>
              </a:buClr>
              <a:buSzPts val="1200"/>
              <a:buNone/>
              <a:defRPr sz="1200"/>
            </a:lvl3pPr>
            <a:lvl4pPr marL="1828800" lvl="3" indent="-228600" algn="l">
              <a:lnSpc>
                <a:spcPct val="90000"/>
              </a:lnSpc>
              <a:spcBef>
                <a:spcPts val="500"/>
              </a:spcBef>
              <a:spcAft>
                <a:spcPts val="0"/>
              </a:spcAft>
              <a:buClr>
                <a:srgbClr val="2F5496"/>
              </a:buClr>
              <a:buSzPts val="1000"/>
              <a:buNone/>
              <a:defRPr sz="1000"/>
            </a:lvl4pPr>
            <a:lvl5pPr marL="2286000" lvl="4" indent="-228600" algn="l">
              <a:lnSpc>
                <a:spcPct val="90000"/>
              </a:lnSpc>
              <a:spcBef>
                <a:spcPts val="500"/>
              </a:spcBef>
              <a:spcAft>
                <a:spcPts val="0"/>
              </a:spcAft>
              <a:buClr>
                <a:srgbClr val="2F549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66"/>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6"/>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6"/>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7"/>
          <p:cNvSpPr/>
          <p:nvPr/>
        </p:nvSpPr>
        <p:spPr>
          <a:xfrm>
            <a:off x="-2" y="6398670"/>
            <a:ext cx="12192000" cy="473761"/>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57"/>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F5496"/>
              </a:buClr>
              <a:buSzPts val="2400"/>
              <a:buFont typeface="Palatino"/>
              <a:buNone/>
              <a:defRPr sz="2400" b="1" i="0" u="none" strike="noStrike" cap="none">
                <a:solidFill>
                  <a:srgbClr val="2F5496"/>
                </a:solidFill>
                <a:latin typeface="Palatino"/>
                <a:ea typeface="Palatino"/>
                <a:cs typeface="Palatino"/>
                <a:sym typeface="Palatin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7"/>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rgbClr val="2F5496"/>
              </a:buClr>
              <a:buSzPts val="2000"/>
              <a:buFont typeface="Arial"/>
              <a:buChar char="•"/>
              <a:defRPr sz="2000" b="0" i="0" u="none" strike="noStrike" cap="none">
                <a:solidFill>
                  <a:srgbClr val="2F5496"/>
                </a:solidFill>
                <a:latin typeface="Palatino Linotype"/>
                <a:ea typeface="Palatino Linotype"/>
                <a:cs typeface="Palatino Linotype"/>
                <a:sym typeface="Palatino Linotype"/>
              </a:defRPr>
            </a:lvl1pPr>
            <a:lvl2pPr marL="914400" marR="0" lvl="1" indent="-342900" algn="l" rtl="0">
              <a:lnSpc>
                <a:spcPct val="90000"/>
              </a:lnSpc>
              <a:spcBef>
                <a:spcPts val="500"/>
              </a:spcBef>
              <a:spcAft>
                <a:spcPts val="0"/>
              </a:spcAft>
              <a:buClr>
                <a:srgbClr val="2F5496"/>
              </a:buClr>
              <a:buSzPts val="1800"/>
              <a:buFont typeface="Arial"/>
              <a:buChar char="•"/>
              <a:defRPr sz="1800" b="0" i="0" u="none" strike="noStrike" cap="none">
                <a:solidFill>
                  <a:srgbClr val="2F5496"/>
                </a:solidFill>
                <a:latin typeface="Palatino Linotype"/>
                <a:ea typeface="Palatino Linotype"/>
                <a:cs typeface="Palatino Linotype"/>
                <a:sym typeface="Palatino Linotype"/>
              </a:defRPr>
            </a:lvl2pPr>
            <a:lvl3pPr marL="1371600" marR="0" lvl="2" indent="-330200" algn="l" rtl="0">
              <a:lnSpc>
                <a:spcPct val="90000"/>
              </a:lnSpc>
              <a:spcBef>
                <a:spcPts val="500"/>
              </a:spcBef>
              <a:spcAft>
                <a:spcPts val="0"/>
              </a:spcAft>
              <a:buClr>
                <a:srgbClr val="2F5496"/>
              </a:buClr>
              <a:buSzPts val="1600"/>
              <a:buFont typeface="Arial"/>
              <a:buChar char="•"/>
              <a:defRPr sz="1600" b="0" i="0" u="none" strike="noStrike" cap="none">
                <a:solidFill>
                  <a:srgbClr val="2F5496"/>
                </a:solidFill>
                <a:latin typeface="Palatino Linotype"/>
                <a:ea typeface="Palatino Linotype"/>
                <a:cs typeface="Palatino Linotype"/>
                <a:sym typeface="Palatino Linotype"/>
              </a:defRPr>
            </a:lvl3pPr>
            <a:lvl4pPr marL="1828800" marR="0" lvl="3" indent="-317500" algn="l" rtl="0">
              <a:lnSpc>
                <a:spcPct val="90000"/>
              </a:lnSpc>
              <a:spcBef>
                <a:spcPts val="500"/>
              </a:spcBef>
              <a:spcAft>
                <a:spcPts val="0"/>
              </a:spcAft>
              <a:buClr>
                <a:srgbClr val="2F5496"/>
              </a:buClr>
              <a:buSzPts val="1400"/>
              <a:buFont typeface="Arial"/>
              <a:buChar char="•"/>
              <a:defRPr sz="1400" b="0" i="0" u="none" strike="noStrike" cap="none">
                <a:solidFill>
                  <a:srgbClr val="2F5496"/>
                </a:solidFill>
                <a:latin typeface="Palatino Linotype"/>
                <a:ea typeface="Palatino Linotype"/>
                <a:cs typeface="Palatino Linotype"/>
                <a:sym typeface="Palatino Linotype"/>
              </a:defRPr>
            </a:lvl4pPr>
            <a:lvl5pPr marL="2286000" marR="0" lvl="4" indent="-317500" algn="l" rtl="0">
              <a:lnSpc>
                <a:spcPct val="90000"/>
              </a:lnSpc>
              <a:spcBef>
                <a:spcPts val="500"/>
              </a:spcBef>
              <a:spcAft>
                <a:spcPts val="0"/>
              </a:spcAft>
              <a:buClr>
                <a:srgbClr val="2F5496"/>
              </a:buClr>
              <a:buSzPts val="1400"/>
              <a:buFont typeface="Arial"/>
              <a:buChar char="•"/>
              <a:defRPr sz="1400" b="0" i="0" u="none" strike="noStrike" cap="none">
                <a:solidFill>
                  <a:srgbClr val="2F5496"/>
                </a:solidFill>
                <a:latin typeface="Palatino Linotype"/>
                <a:ea typeface="Palatino Linotype"/>
                <a:cs typeface="Palatino Linotype"/>
                <a:sym typeface="Palatino Linotyp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57"/>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2F5496"/>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7"/>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2F5496"/>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7"/>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1pPr>
            <a:lvl2pPr marL="0" marR="0" lvl="1"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2pPr>
            <a:lvl3pPr marL="0" marR="0" lvl="2"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3pPr>
            <a:lvl4pPr marL="0" marR="0" lvl="3"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4pPr>
            <a:lvl5pPr marL="0" marR="0" lvl="4"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5pPr>
            <a:lvl6pPr marL="0" marR="0" lvl="5"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6pPr>
            <a:lvl7pPr marL="0" marR="0" lvl="6"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7pPr>
            <a:lvl8pPr marL="0" marR="0" lvl="7"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8pPr>
            <a:lvl9pPr marL="0" marR="0" lvl="8" indent="0" algn="r" rtl="0">
              <a:spcBef>
                <a:spcPts val="0"/>
              </a:spcBef>
              <a:buNone/>
              <a:defRPr sz="1200" b="0" i="0" u="none" strike="noStrike" cap="none">
                <a:solidFill>
                  <a:srgbClr val="2F5496"/>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57" descr="C:\Users\TOSHIBA\Pictures\logo_polinema copy.png"/>
          <p:cNvPicPr preferRelativeResize="0"/>
          <p:nvPr/>
        </p:nvPicPr>
        <p:blipFill rotWithShape="1">
          <a:blip r:embed="rId13">
            <a:alphaModFix/>
          </a:blip>
          <a:srcRect/>
          <a:stretch/>
        </p:blipFill>
        <p:spPr>
          <a:xfrm>
            <a:off x="11315700" y="160084"/>
            <a:ext cx="723900" cy="727132"/>
          </a:xfrm>
          <a:prstGeom prst="rect">
            <a:avLst/>
          </a:prstGeom>
          <a:noFill/>
          <a:ln>
            <a:noFill/>
          </a:ln>
        </p:spPr>
      </p:pic>
      <p:sp>
        <p:nvSpPr>
          <p:cNvPr id="17" name="Google Shape;17;p57"/>
          <p:cNvSpPr/>
          <p:nvPr/>
        </p:nvSpPr>
        <p:spPr>
          <a:xfrm>
            <a:off x="1" y="0"/>
            <a:ext cx="12192000" cy="77503"/>
          </a:xfrm>
          <a:prstGeom prst="rect">
            <a:avLst/>
          </a:prstGeom>
          <a:solidFill>
            <a:srgbClr val="0B5A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1523999" y="3695158"/>
            <a:ext cx="9144000" cy="14212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1800"/>
              <a:buFont typeface="Palatino"/>
              <a:buNone/>
            </a:pPr>
            <a:r>
              <a:rPr lang="en-US" sz="1800"/>
              <a:t>Mata Kuliah Critical Thinking &amp; Problem Solving</a:t>
            </a:r>
            <a:br>
              <a:rPr lang="en-US"/>
            </a:br>
            <a:r>
              <a:rPr lang="en-US"/>
              <a:t>02. Fondasi Berpikir Kritis (Bagian-1)</a:t>
            </a:r>
            <a:endParaRPr/>
          </a:p>
        </p:txBody>
      </p:sp>
      <p:sp>
        <p:nvSpPr>
          <p:cNvPr id="99" name="Google Shape;99;p1"/>
          <p:cNvSpPr txBox="1">
            <a:spLocks noGrp="1"/>
          </p:cNvSpPr>
          <p:nvPr>
            <p:ph type="subTitle" idx="1"/>
          </p:nvPr>
        </p:nvSpPr>
        <p:spPr>
          <a:xfrm>
            <a:off x="1523998" y="5208475"/>
            <a:ext cx="9144001" cy="6643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000"/>
              <a:buNone/>
            </a:pPr>
            <a:r>
              <a:rPr lang="en-US"/>
              <a:t>Tim Ajar Matakuliah CTPS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Justifikasi</a:t>
            </a:r>
            <a:endParaRPr/>
          </a:p>
        </p:txBody>
      </p:sp>
      <p:sp>
        <p:nvSpPr>
          <p:cNvPr id="182" name="Google Shape;182;p10"/>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2F5496"/>
              </a:buClr>
              <a:buSzPct val="100000"/>
              <a:buChar char="•"/>
            </a:pPr>
            <a:r>
              <a:rPr lang="en-US"/>
              <a:t>Salah atau benarnya klaim tidak selalu dapat diketahui secara pasti.</a:t>
            </a:r>
            <a:endParaRPr/>
          </a:p>
          <a:p>
            <a:pPr marL="228600" lvl="0" indent="-111125" algn="l" rtl="0">
              <a:lnSpc>
                <a:spcPct val="90000"/>
              </a:lnSpc>
              <a:spcBef>
                <a:spcPts val="10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Ketika tidak ditemukan kepastian pada suatu klaim, setidaknya kita bisa mengatakan suatu klaim dapat atau tidak dapat dijustifikasi (dipertanggungjawabkan).</a:t>
            </a:r>
            <a:endParaRPr/>
          </a:p>
          <a:p>
            <a:pPr marL="685800" lvl="1" indent="-228600" algn="l" rtl="0">
              <a:lnSpc>
                <a:spcPct val="90000"/>
              </a:lnSpc>
              <a:spcBef>
                <a:spcPts val="500"/>
              </a:spcBef>
              <a:spcAft>
                <a:spcPts val="0"/>
              </a:spcAft>
              <a:buClr>
                <a:srgbClr val="2F5496"/>
              </a:buClr>
              <a:buSzPct val="100000"/>
              <a:buChar char="•"/>
            </a:pPr>
            <a:r>
              <a:rPr lang="en-US"/>
              <a:t>Jika ada dasar yang kuat, maka klaim dapat dipertanggungjawabkan.</a:t>
            </a:r>
            <a:endParaRPr/>
          </a:p>
          <a:p>
            <a:pPr marL="685800" lvl="1" indent="-228600" algn="l" rtl="0">
              <a:lnSpc>
                <a:spcPct val="90000"/>
              </a:lnSpc>
              <a:spcBef>
                <a:spcPts val="500"/>
              </a:spcBef>
              <a:spcAft>
                <a:spcPts val="0"/>
              </a:spcAft>
              <a:buClr>
                <a:srgbClr val="2F5496"/>
              </a:buClr>
              <a:buSzPct val="100000"/>
              <a:buChar char="•"/>
            </a:pPr>
            <a:r>
              <a:rPr lang="en-US"/>
              <a:t>Jika tidak ada, maka klaim tidak dapat dipertanggungjawabkan.</a:t>
            </a:r>
            <a:endParaRPr/>
          </a:p>
          <a:p>
            <a:pPr marL="685800" lvl="1" indent="-122872"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Klaim yang benar tidak selalu dapat dijustifikasi dan terkadang sebaliknya, klaim yang salah malah dapat dijustifikasi.</a:t>
            </a:r>
            <a:endParaRPr/>
          </a:p>
          <a:p>
            <a:pPr marL="685800" lvl="1" indent="-228600" algn="l" rtl="0">
              <a:lnSpc>
                <a:spcPct val="90000"/>
              </a:lnSpc>
              <a:spcBef>
                <a:spcPts val="500"/>
              </a:spcBef>
              <a:spcAft>
                <a:spcPts val="0"/>
              </a:spcAft>
              <a:buClr>
                <a:srgbClr val="2F5496"/>
              </a:buClr>
              <a:buSzPct val="100000"/>
              <a:buChar char="•"/>
            </a:pPr>
            <a:r>
              <a:rPr lang="en-US" b="1"/>
              <a:t>Contoh-1: </a:t>
            </a:r>
            <a:r>
              <a:rPr lang="en-US"/>
              <a:t>Menurut Vera, Nick yang mencuri sepeda motornya, padahal dia tidak punya bukti tetapi memang sejak lama Vera tidak suka dengan Nick. Dan setelah diselidiki polisi ternyata benar Nick yang mencuri. 🡨 Klaim </a:t>
            </a:r>
            <a:r>
              <a:rPr lang="en-US" b="1"/>
              <a:t>benar</a:t>
            </a:r>
            <a:r>
              <a:rPr lang="en-US"/>
              <a:t> yang </a:t>
            </a:r>
            <a:r>
              <a:rPr lang="en-US" b="1"/>
              <a:t>tidak dapat dijustifikasi</a:t>
            </a:r>
            <a:r>
              <a:rPr lang="en-US"/>
              <a:t>.</a:t>
            </a:r>
            <a:endParaRPr/>
          </a:p>
          <a:p>
            <a:pPr marL="685800" lvl="1" indent="-228600" algn="l" rtl="0">
              <a:lnSpc>
                <a:spcPct val="90000"/>
              </a:lnSpc>
              <a:spcBef>
                <a:spcPts val="500"/>
              </a:spcBef>
              <a:spcAft>
                <a:spcPts val="0"/>
              </a:spcAft>
              <a:buClr>
                <a:srgbClr val="2F5496"/>
              </a:buClr>
              <a:buSzPct val="100000"/>
              <a:buChar char="•"/>
            </a:pPr>
            <a:r>
              <a:rPr lang="en-US" b="1"/>
              <a:t>Contoh-2</a:t>
            </a:r>
            <a:r>
              <a:rPr lang="en-US"/>
              <a:t>: Nick didakwa di pengadilan atas kasus pencurian sepeda motor berdasarkan bukti-bukti yang ditemukan. Namun setelah menjalani hukuman selama 6 bulan, diketahui bahwasannya Vera menghilangkan sepeda motornya sendiri untuk menuduh Nick agar dia dimasukkan ke penjara. 🡨 Klaim </a:t>
            </a:r>
            <a:r>
              <a:rPr lang="en-US" b="1"/>
              <a:t>salah</a:t>
            </a:r>
            <a:r>
              <a:rPr lang="en-US"/>
              <a:t> yang </a:t>
            </a:r>
            <a:r>
              <a:rPr lang="en-US" b="1"/>
              <a:t>dijustifikasi</a:t>
            </a:r>
            <a:r>
              <a:rPr lang="en-US"/>
              <a:t>.</a:t>
            </a:r>
            <a:endParaRPr/>
          </a:p>
          <a:p>
            <a:pPr marL="228600" lvl="0" indent="-111125" algn="l" rtl="0">
              <a:lnSpc>
                <a:spcPct val="90000"/>
              </a:lnSpc>
              <a:spcBef>
                <a:spcPts val="10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b="1"/>
              <a:t>Kebenaran</a:t>
            </a:r>
            <a:r>
              <a:rPr lang="en-US"/>
              <a:t> dan </a:t>
            </a:r>
            <a:r>
              <a:rPr lang="en-US" b="1"/>
              <a:t>Justifikasi</a:t>
            </a:r>
            <a:r>
              <a:rPr lang="en-US"/>
              <a:t> adalah hal yang berbeda.</a:t>
            </a:r>
            <a:endParaRPr/>
          </a:p>
          <a:p>
            <a:pPr marL="685800" lvl="1" indent="-228600" algn="l" rtl="0">
              <a:lnSpc>
                <a:spcPct val="90000"/>
              </a:lnSpc>
              <a:spcBef>
                <a:spcPts val="500"/>
              </a:spcBef>
              <a:spcAft>
                <a:spcPts val="0"/>
              </a:spcAft>
              <a:buClr>
                <a:srgbClr val="2F5496"/>
              </a:buClr>
              <a:buSzPct val="100000"/>
              <a:buChar char="•"/>
            </a:pPr>
            <a:r>
              <a:rPr lang="en-US" b="1"/>
              <a:t>Justifikasi</a:t>
            </a:r>
            <a:r>
              <a:rPr lang="en-US"/>
              <a:t> dibuat berdasarkan alasan yang dapat ditemukan dan diberikan untuk sebuah klaim.</a:t>
            </a:r>
            <a:endParaRPr/>
          </a:p>
          <a:p>
            <a:pPr marL="685800" lvl="1" indent="-228600" algn="l" rtl="0">
              <a:lnSpc>
                <a:spcPct val="90000"/>
              </a:lnSpc>
              <a:spcBef>
                <a:spcPts val="500"/>
              </a:spcBef>
              <a:spcAft>
                <a:spcPts val="0"/>
              </a:spcAft>
              <a:buClr>
                <a:srgbClr val="2F5496"/>
              </a:buClr>
              <a:buSzPct val="100000"/>
              <a:buChar char="•"/>
            </a:pPr>
            <a:r>
              <a:rPr lang="en-US" b="1"/>
              <a:t>Kebenaran</a:t>
            </a:r>
            <a:r>
              <a:rPr lang="en-US"/>
              <a:t> atau Kesalahan merupakan milik dari klaim itu sendiri.</a:t>
            </a:r>
            <a:endParaRPr b="1"/>
          </a:p>
          <a:p>
            <a:pPr marL="228600" lvl="0" indent="-111125" algn="l" rtl="0">
              <a:lnSpc>
                <a:spcPct val="90000"/>
              </a:lnSpc>
              <a:spcBef>
                <a:spcPts val="1000"/>
              </a:spcBef>
              <a:spcAft>
                <a:spcPts val="0"/>
              </a:spcAft>
              <a:buClr>
                <a:srgbClr val="2F5496"/>
              </a:buClr>
              <a:buSzPct val="100000"/>
              <a:buNone/>
            </a:pPr>
            <a:endParaRPr/>
          </a:p>
          <a:p>
            <a:pPr marL="228600" lvl="0" indent="-111125" algn="l" rtl="0">
              <a:lnSpc>
                <a:spcPct val="90000"/>
              </a:lnSpc>
              <a:spcBef>
                <a:spcPts val="1000"/>
              </a:spcBef>
              <a:spcAft>
                <a:spcPts val="0"/>
              </a:spcAft>
              <a:buClr>
                <a:srgbClr val="2F5496"/>
              </a:buClr>
              <a:buSzPct val="100000"/>
              <a:buNone/>
            </a:pPr>
            <a:endParaRPr/>
          </a:p>
        </p:txBody>
      </p:sp>
      <p:sp>
        <p:nvSpPr>
          <p:cNvPr id="183" name="Google Shape;183;p10"/>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84" name="Google Shape;184;p10"/>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85" name="Google Shape;185;p10"/>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Justifikasi</a:t>
            </a:r>
            <a:endParaRPr/>
          </a:p>
        </p:txBody>
      </p:sp>
      <p:sp>
        <p:nvSpPr>
          <p:cNvPr id="191" name="Google Shape;191;p11"/>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Kita mungkin saja tidak akan pernah tahu tentang kebenaran suatu klaim, tetapi kita dapat:</a:t>
            </a:r>
            <a:endParaRPr/>
          </a:p>
          <a:p>
            <a:pPr marL="685800" lvl="1" indent="-228600" algn="l" rtl="0">
              <a:lnSpc>
                <a:spcPct val="90000"/>
              </a:lnSpc>
              <a:spcBef>
                <a:spcPts val="500"/>
              </a:spcBef>
              <a:spcAft>
                <a:spcPts val="0"/>
              </a:spcAft>
              <a:buClr>
                <a:srgbClr val="2F5496"/>
              </a:buClr>
              <a:buSzPts val="1800"/>
              <a:buChar char="•"/>
            </a:pPr>
            <a:r>
              <a:rPr lang="en-US"/>
              <a:t>Mengumpulkan bukti-bukti yang dirasa cukup untuk menyebut suatu klaim dapat dijustifikasi (dipertanggungjawabkan)</a:t>
            </a:r>
            <a:endParaRPr/>
          </a:p>
          <a:p>
            <a:pPr marL="685800" lvl="1" indent="-228600" algn="l" rtl="0">
              <a:lnSpc>
                <a:spcPct val="90000"/>
              </a:lnSpc>
              <a:spcBef>
                <a:spcPts val="500"/>
              </a:spcBef>
              <a:spcAft>
                <a:spcPts val="0"/>
              </a:spcAft>
              <a:buClr>
                <a:srgbClr val="2F5496"/>
              </a:buClr>
              <a:buSzPts val="1800"/>
              <a:buChar char="•"/>
            </a:pPr>
            <a:r>
              <a:rPr lang="en-US"/>
              <a:t>Dan jika bukti-bukti yang didapat tidak cukup, maka kita bisa menyebut suatu klaim tidak dapat dijustifikasi (tidak bisa dipertanggungjawabkan).</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chemeClr val="accent2"/>
              </a:buClr>
              <a:buSzPts val="2000"/>
              <a:buChar char="•"/>
            </a:pPr>
            <a:r>
              <a:rPr lang="en-US" b="1">
                <a:solidFill>
                  <a:schemeClr val="accent2"/>
                </a:solidFill>
              </a:rPr>
              <a:t>Diskusi:</a:t>
            </a:r>
            <a:endParaRPr/>
          </a:p>
          <a:p>
            <a:pPr marL="685800" lvl="1" indent="-228600" algn="l" rtl="0">
              <a:lnSpc>
                <a:spcPct val="90000"/>
              </a:lnSpc>
              <a:spcBef>
                <a:spcPts val="500"/>
              </a:spcBef>
              <a:spcAft>
                <a:spcPts val="0"/>
              </a:spcAft>
              <a:buClr>
                <a:srgbClr val="2F5496"/>
              </a:buClr>
              <a:buSzPts val="1800"/>
              <a:buChar char="•"/>
            </a:pPr>
            <a:r>
              <a:rPr lang="en-US"/>
              <a:t>Perhatikan kembali contoh pada bagian sebelumnya: klaim bahwasannya dinosaurus berdarah dingin. Setingkali 2 fakta berikut digunakan untuk mendujung klaim tersebut:</a:t>
            </a:r>
            <a:endParaRPr/>
          </a:p>
          <a:p>
            <a:pPr marL="1143000" lvl="2" indent="-228600" algn="l" rtl="0">
              <a:lnSpc>
                <a:spcPct val="90000"/>
              </a:lnSpc>
              <a:spcBef>
                <a:spcPts val="500"/>
              </a:spcBef>
              <a:spcAft>
                <a:spcPts val="0"/>
              </a:spcAft>
              <a:buClr>
                <a:srgbClr val="2F5496"/>
              </a:buClr>
              <a:buSzPts val="1600"/>
              <a:buChar char="•"/>
            </a:pPr>
            <a:r>
              <a:rPr lang="en-US"/>
              <a:t>[A] Dinosaurus adalah reptil.</a:t>
            </a:r>
            <a:endParaRPr/>
          </a:p>
          <a:p>
            <a:pPr marL="1143000" lvl="2" indent="-228600" algn="l" rtl="0">
              <a:lnSpc>
                <a:spcPct val="90000"/>
              </a:lnSpc>
              <a:spcBef>
                <a:spcPts val="500"/>
              </a:spcBef>
              <a:spcAft>
                <a:spcPts val="0"/>
              </a:spcAft>
              <a:buClr>
                <a:srgbClr val="2F5496"/>
              </a:buClr>
              <a:buSzPts val="1600"/>
              <a:buChar char="•"/>
            </a:pPr>
            <a:r>
              <a:rPr lang="en-US"/>
              <a:t>[B] Reptil modern seperti ular dan kadal, semuanya berdarah dingin.</a:t>
            </a:r>
            <a:endParaRPr/>
          </a:p>
          <a:p>
            <a:pPr marL="685800" lvl="1" indent="-228600" algn="l" rtl="0">
              <a:lnSpc>
                <a:spcPct val="90000"/>
              </a:lnSpc>
              <a:spcBef>
                <a:spcPts val="500"/>
              </a:spcBef>
              <a:spcAft>
                <a:spcPts val="0"/>
              </a:spcAft>
              <a:buClr>
                <a:srgbClr val="2F5496"/>
              </a:buClr>
              <a:buSzPts val="1800"/>
              <a:buChar char="•"/>
            </a:pPr>
            <a:r>
              <a:rPr lang="en-US"/>
              <a:t>Apakah kedua fakta tersebut cukup untuk menjustifikasi klaim bahwa dinosaurus berdarah dingin?</a:t>
            </a:r>
            <a:endParaRPr/>
          </a:p>
          <a:p>
            <a:pPr marL="228600" lvl="0" indent="-101600" algn="l" rtl="0">
              <a:lnSpc>
                <a:spcPct val="90000"/>
              </a:lnSpc>
              <a:spcBef>
                <a:spcPts val="1000"/>
              </a:spcBef>
              <a:spcAft>
                <a:spcPts val="0"/>
              </a:spcAft>
              <a:buClr>
                <a:srgbClr val="2F5496"/>
              </a:buClr>
              <a:buSzPts val="2000"/>
              <a:buNone/>
            </a:pPr>
            <a:endParaRPr/>
          </a:p>
          <a:p>
            <a:pPr marL="685800" lvl="1" indent="-114300" algn="l" rtl="0">
              <a:lnSpc>
                <a:spcPct val="90000"/>
              </a:lnSpc>
              <a:spcBef>
                <a:spcPts val="500"/>
              </a:spcBef>
              <a:spcAft>
                <a:spcPts val="0"/>
              </a:spcAft>
              <a:buClr>
                <a:srgbClr val="2F5496"/>
              </a:buClr>
              <a:buSzPts val="1800"/>
              <a:buNone/>
            </a:pPr>
            <a:endParaRPr/>
          </a:p>
          <a:p>
            <a:pPr marL="228600" lvl="0" indent="-101600" algn="l" rtl="0">
              <a:lnSpc>
                <a:spcPct val="90000"/>
              </a:lnSpc>
              <a:spcBef>
                <a:spcPts val="1000"/>
              </a:spcBef>
              <a:spcAft>
                <a:spcPts val="0"/>
              </a:spcAft>
              <a:buClr>
                <a:srgbClr val="2F5496"/>
              </a:buClr>
              <a:buSzPts val="2000"/>
              <a:buNone/>
            </a:pPr>
            <a:endParaRPr/>
          </a:p>
        </p:txBody>
      </p:sp>
      <p:sp>
        <p:nvSpPr>
          <p:cNvPr id="192" name="Google Shape;192;p11"/>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93" name="Google Shape;193;p11"/>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94" name="Google Shape;194;p11"/>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Justifikasi</a:t>
            </a:r>
            <a:endParaRPr/>
          </a:p>
        </p:txBody>
      </p:sp>
      <p:sp>
        <p:nvSpPr>
          <p:cNvPr id="200" name="Google Shape;200;p12"/>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Kedua fakta yang disajikan memang mendukung klaim sebelumnya, tetapi hanya sebagian saja.</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Jika Anda orang awam, mungkin akan mengatakan fakta tersebut cukup untuk menjustifikasi karena mungkin seharusnya reptil sekarang serupa dengan reptil 70 juta tahun yang lalu. Padahal sebenarnya:</a:t>
            </a:r>
            <a:endParaRPr/>
          </a:p>
          <a:p>
            <a:pPr marL="685800" lvl="1" indent="-228600" algn="l" rtl="0">
              <a:lnSpc>
                <a:spcPct val="90000"/>
              </a:lnSpc>
              <a:spcBef>
                <a:spcPts val="500"/>
              </a:spcBef>
              <a:spcAft>
                <a:spcPts val="0"/>
              </a:spcAft>
              <a:buClr>
                <a:srgbClr val="2F5496"/>
              </a:buClr>
              <a:buSzPts val="1800"/>
              <a:buChar char="•"/>
            </a:pPr>
            <a:r>
              <a:rPr lang="en-US"/>
              <a:t>Bisa saja reptil yang dulu ada yang berdarah dingin dan panas, namun yang panas punah.</a:t>
            </a:r>
            <a:endParaRPr/>
          </a:p>
          <a:p>
            <a:pPr marL="685800" lvl="1" indent="-228600" algn="l" rtl="0">
              <a:lnSpc>
                <a:spcPct val="90000"/>
              </a:lnSpc>
              <a:spcBef>
                <a:spcPts val="500"/>
              </a:spcBef>
              <a:spcAft>
                <a:spcPts val="0"/>
              </a:spcAft>
              <a:buClr>
                <a:srgbClr val="2F5496"/>
              </a:buClr>
              <a:buSzPts val="1800"/>
              <a:buChar char="•"/>
            </a:pPr>
            <a:r>
              <a:rPr lang="en-US"/>
              <a:t>Spesies berdarah panas memerlukan energi lebih banyak daripada yang berdarah dingin.</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Kedua fakta [A] dan [B] tidak serta merta mengubah hipotesis menjadi fakta.</a:t>
            </a:r>
            <a:endParaRPr/>
          </a:p>
          <a:p>
            <a:pPr marL="685800" lvl="1" indent="-228600" algn="l" rtl="0">
              <a:lnSpc>
                <a:spcPct val="90000"/>
              </a:lnSpc>
              <a:spcBef>
                <a:spcPts val="500"/>
              </a:spcBef>
              <a:spcAft>
                <a:spcPts val="0"/>
              </a:spcAft>
              <a:buClr>
                <a:srgbClr val="2F5496"/>
              </a:buClr>
              <a:buSzPts val="1800"/>
              <a:buChar char="•"/>
            </a:pPr>
            <a:r>
              <a:rPr lang="en-US"/>
              <a:t>Banyak ilmuwan meyakini hal tersebut lebih mungkin daripada klaim yang sebaliknya.</a:t>
            </a:r>
            <a:endParaRPr/>
          </a:p>
          <a:p>
            <a:pPr marL="685800" lvl="1" indent="-228600" algn="l" rtl="0">
              <a:lnSpc>
                <a:spcPct val="90000"/>
              </a:lnSpc>
              <a:spcBef>
                <a:spcPts val="500"/>
              </a:spcBef>
              <a:spcAft>
                <a:spcPts val="0"/>
              </a:spcAft>
              <a:buClr>
                <a:srgbClr val="2F5496"/>
              </a:buClr>
              <a:buSzPts val="1800"/>
              <a:buChar char="•"/>
            </a:pPr>
            <a:r>
              <a:rPr lang="en-US"/>
              <a:t>Namun demikian tidak ada bukti pasti yang mendukung maupun membantah klaim tersebut.</a:t>
            </a:r>
            <a:endParaRPr/>
          </a:p>
          <a:p>
            <a:pPr marL="685800" lvl="1" indent="-114300" algn="l" rtl="0">
              <a:lnSpc>
                <a:spcPct val="90000"/>
              </a:lnSpc>
              <a:spcBef>
                <a:spcPts val="500"/>
              </a:spcBef>
              <a:spcAft>
                <a:spcPts val="0"/>
              </a:spcAft>
              <a:buClr>
                <a:srgbClr val="2F5496"/>
              </a:buClr>
              <a:buSzPts val="1800"/>
              <a:buNone/>
            </a:pPr>
            <a:endParaRPr/>
          </a:p>
        </p:txBody>
      </p:sp>
      <p:sp>
        <p:nvSpPr>
          <p:cNvPr id="201" name="Google Shape;201;p12"/>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02" name="Google Shape;202;p12"/>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03" name="Google Shape;203;p12"/>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Standar</a:t>
            </a:r>
            <a:endParaRPr/>
          </a:p>
        </p:txBody>
      </p:sp>
      <p:sp>
        <p:nvSpPr>
          <p:cNvPr id="209" name="Google Shape;209;p13"/>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Sebuah klaim, bisa jadi benar atau salah.</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’Benar’ dalam hal ini berarti benar seluruhnya. Tidak lain dan tidak bukan melainkan kebenaran.</a:t>
            </a:r>
            <a:endParaRPr/>
          </a:p>
          <a:p>
            <a:pPr marL="685800" lvl="1" indent="-228600" algn="l" rtl="0">
              <a:lnSpc>
                <a:spcPct val="90000"/>
              </a:lnSpc>
              <a:spcBef>
                <a:spcPts val="500"/>
              </a:spcBef>
              <a:spcAft>
                <a:spcPts val="0"/>
              </a:spcAft>
              <a:buClr>
                <a:srgbClr val="2F5496"/>
              </a:buClr>
              <a:buSzPts val="1800"/>
              <a:buChar char="•"/>
            </a:pPr>
            <a:r>
              <a:rPr lang="en-US"/>
              <a:t>Dalam menilai klaim tidak ada konsep benar sebagian, atau salah sebagian, atau agak benar, agak salah..</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Untuk membenarkan atau menyalahkan, akan lebih mudah jika ada </a:t>
            </a:r>
            <a:r>
              <a:rPr lang="en-US" b="1"/>
              <a:t>standar</a:t>
            </a:r>
            <a:r>
              <a:rPr lang="en-US"/>
              <a:t>nya.</a:t>
            </a:r>
            <a:endParaRPr/>
          </a:p>
          <a:p>
            <a:pPr marL="685800" lvl="1" indent="-228600" algn="l" rtl="0">
              <a:lnSpc>
                <a:spcPct val="90000"/>
              </a:lnSpc>
              <a:spcBef>
                <a:spcPts val="500"/>
              </a:spcBef>
              <a:spcAft>
                <a:spcPts val="0"/>
              </a:spcAft>
              <a:buClr>
                <a:srgbClr val="2F5496"/>
              </a:buClr>
              <a:buSzPts val="1800"/>
              <a:buChar char="•"/>
            </a:pPr>
            <a:r>
              <a:rPr lang="en-US" b="1"/>
              <a:t>Contoh:</a:t>
            </a:r>
            <a:r>
              <a:rPr lang="en-US"/>
              <a:t> Lomba lari maraton secara resmi didefinisikan sebagai balapan lari dengan jarak lebih dari 42,195 km.</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chemeClr val="accent2"/>
              </a:buClr>
              <a:buSzPts val="2000"/>
              <a:buChar char="•"/>
            </a:pPr>
            <a:r>
              <a:rPr lang="en-US" b="1">
                <a:solidFill>
                  <a:schemeClr val="accent2"/>
                </a:solidFill>
              </a:rPr>
              <a:t>Diskusi:</a:t>
            </a:r>
            <a:endParaRPr/>
          </a:p>
          <a:p>
            <a:pPr marL="685800" lvl="1" indent="-228600" algn="l" rtl="0">
              <a:lnSpc>
                <a:spcPct val="90000"/>
              </a:lnSpc>
              <a:spcBef>
                <a:spcPts val="500"/>
              </a:spcBef>
              <a:spcAft>
                <a:spcPts val="0"/>
              </a:spcAft>
              <a:buClr>
                <a:srgbClr val="2F5496"/>
              </a:buClr>
              <a:buSzPts val="1800"/>
              <a:buChar char="•"/>
            </a:pPr>
            <a:r>
              <a:rPr lang="en-US"/>
              <a:t>Misalkan Katya baru saja selesai dari latihan lari dengan jarak 42 km lalu ia berkata pada temannya: </a:t>
            </a:r>
            <a:endParaRPr/>
          </a:p>
          <a:p>
            <a:pPr marL="1143000" lvl="2" indent="-228600" algn="l" rtl="0">
              <a:lnSpc>
                <a:spcPct val="90000"/>
              </a:lnSpc>
              <a:spcBef>
                <a:spcPts val="500"/>
              </a:spcBef>
              <a:spcAft>
                <a:spcPts val="0"/>
              </a:spcAft>
              <a:buClr>
                <a:srgbClr val="2F5496"/>
              </a:buClr>
              <a:buSzPts val="1600"/>
              <a:buChar char="•"/>
            </a:pPr>
            <a:r>
              <a:rPr lang="en-US"/>
              <a:t>“[C] Saya baru saja lari maraton”.</a:t>
            </a:r>
            <a:endParaRPr/>
          </a:p>
          <a:p>
            <a:pPr marL="685800" lvl="1" indent="-228600" algn="l" rtl="0">
              <a:lnSpc>
                <a:spcPct val="90000"/>
              </a:lnSpc>
              <a:spcBef>
                <a:spcPts val="500"/>
              </a:spcBef>
              <a:spcAft>
                <a:spcPts val="0"/>
              </a:spcAft>
              <a:buClr>
                <a:srgbClr val="2F5496"/>
              </a:buClr>
              <a:buSzPts val="1800"/>
              <a:buChar char="•"/>
            </a:pPr>
            <a:r>
              <a:rPr lang="en-US"/>
              <a:t>Apakah klaim Katya tersebut dapat dipertanggungjawabkan? Adakah unsur ‘kebenaran’ dari klaim tersebut? Ataukah samasekali salah?</a:t>
            </a:r>
            <a:endParaRPr/>
          </a:p>
          <a:p>
            <a:pPr marL="685800" lvl="1" indent="-114300" algn="l" rtl="0">
              <a:lnSpc>
                <a:spcPct val="90000"/>
              </a:lnSpc>
              <a:spcBef>
                <a:spcPts val="500"/>
              </a:spcBef>
              <a:spcAft>
                <a:spcPts val="0"/>
              </a:spcAft>
              <a:buClr>
                <a:srgbClr val="2F5496"/>
              </a:buClr>
              <a:buSzPts val="1800"/>
              <a:buNone/>
            </a:pPr>
            <a:endParaRPr/>
          </a:p>
        </p:txBody>
      </p:sp>
      <p:sp>
        <p:nvSpPr>
          <p:cNvPr id="210" name="Google Shape;210;p13"/>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11" name="Google Shape;211;p13"/>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12" name="Google Shape;212;p13"/>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Standar</a:t>
            </a:r>
            <a:endParaRPr/>
          </a:p>
        </p:txBody>
      </p:sp>
      <p:sp>
        <p:nvSpPr>
          <p:cNvPr id="218" name="Google Shape;218;p14"/>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Klaim dari Katya </a:t>
            </a:r>
            <a:r>
              <a:rPr lang="en-US" b="1"/>
              <a:t>tidak benar</a:t>
            </a:r>
            <a:r>
              <a:rPr lang="en-US"/>
              <a:t>.</a:t>
            </a:r>
            <a:endParaRPr/>
          </a:p>
          <a:p>
            <a:pPr marL="685800" lvl="1" indent="-228600" algn="l" rtl="0">
              <a:lnSpc>
                <a:spcPct val="90000"/>
              </a:lnSpc>
              <a:spcBef>
                <a:spcPts val="500"/>
              </a:spcBef>
              <a:spcAft>
                <a:spcPts val="0"/>
              </a:spcAft>
              <a:buClr>
                <a:srgbClr val="2F5496"/>
              </a:buClr>
              <a:buSzPts val="1800"/>
              <a:buChar char="•"/>
            </a:pPr>
            <a:r>
              <a:rPr lang="en-US"/>
              <a:t>Ada selisih 195 meter dari standar lari maraton.</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Apakah bisa dikatakan “Hampir benar”?</a:t>
            </a:r>
            <a:endParaRPr/>
          </a:p>
          <a:p>
            <a:pPr marL="685800" lvl="1" indent="-228600" algn="l" rtl="0">
              <a:lnSpc>
                <a:spcPct val="90000"/>
              </a:lnSpc>
              <a:spcBef>
                <a:spcPts val="500"/>
              </a:spcBef>
              <a:spcAft>
                <a:spcPts val="0"/>
              </a:spcAft>
              <a:buClr>
                <a:srgbClr val="2F5496"/>
              </a:buClr>
              <a:buSzPts val="1800"/>
              <a:buChar char="•"/>
            </a:pPr>
            <a:r>
              <a:rPr lang="en-US"/>
              <a:t>Tidak. Karena klaim harus </a:t>
            </a:r>
            <a:r>
              <a:rPr lang="en-US" i="1"/>
              <a:t>seluruhnya</a:t>
            </a:r>
            <a:r>
              <a:rPr lang="en-US"/>
              <a:t> benar atau salah. Tidak ada konsep kebenaran parsial.</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b="1"/>
              <a:t>Tapi...., </a:t>
            </a:r>
            <a:r>
              <a:rPr lang="en-US"/>
              <a:t>kita perlu melihat kontes pembicaraannya..</a:t>
            </a:r>
            <a:endParaRPr/>
          </a:p>
          <a:p>
            <a:pPr marL="228600" lvl="0" indent="-101600" algn="l" rtl="0">
              <a:lnSpc>
                <a:spcPct val="90000"/>
              </a:lnSpc>
              <a:spcBef>
                <a:spcPts val="1000"/>
              </a:spcBef>
              <a:spcAft>
                <a:spcPts val="0"/>
              </a:spcAft>
              <a:buClr>
                <a:srgbClr val="2F5496"/>
              </a:buClr>
              <a:buSzPts val="2000"/>
              <a:buNone/>
            </a:pPr>
            <a:endParaRPr b="1"/>
          </a:p>
          <a:p>
            <a:pPr marL="228600" lvl="0" indent="-228600" algn="l" rtl="0">
              <a:lnSpc>
                <a:spcPct val="90000"/>
              </a:lnSpc>
              <a:spcBef>
                <a:spcPts val="1000"/>
              </a:spcBef>
              <a:spcAft>
                <a:spcPts val="0"/>
              </a:spcAft>
              <a:buClr>
                <a:srgbClr val="2F5496"/>
              </a:buClr>
              <a:buSzPts val="2000"/>
              <a:buChar char="•"/>
            </a:pPr>
            <a:r>
              <a:rPr lang="en-US"/>
              <a:t>Apabila hanya mengobrol biasa, maka akan berlebihan bila kita menyebut Katya </a:t>
            </a:r>
            <a:r>
              <a:rPr lang="en-US" b="1"/>
              <a:t>pembohong</a:t>
            </a:r>
            <a:r>
              <a:rPr lang="en-US"/>
              <a:t>.</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Namun apabila pernyataan tersebut </a:t>
            </a:r>
            <a:r>
              <a:rPr lang="en-US" i="1"/>
              <a:t>official</a:t>
            </a:r>
            <a:r>
              <a:rPr lang="en-US"/>
              <a:t> atau resmi (misalnya setelah lomba lari maraton sungguhan), maka klaim tersebut tidak dapat dijustifikasi (tidak bisa dipertanggungjawabkan).</a:t>
            </a:r>
            <a:endParaRPr/>
          </a:p>
          <a:p>
            <a:pPr marL="685800" lvl="1" indent="-228600" algn="l" rtl="0">
              <a:lnSpc>
                <a:spcPct val="90000"/>
              </a:lnSpc>
              <a:spcBef>
                <a:spcPts val="500"/>
              </a:spcBef>
              <a:spcAft>
                <a:spcPts val="0"/>
              </a:spcAft>
              <a:buClr>
                <a:srgbClr val="2F5496"/>
              </a:buClr>
              <a:buSzPts val="1800"/>
              <a:buChar char="•"/>
            </a:pPr>
            <a:r>
              <a:rPr lang="en-US"/>
              <a:t>Karena tidak sesuai standar jarak maraton, walaupun selisihnya ‘hanya’ 0,195 km.</a:t>
            </a:r>
            <a:endParaRPr/>
          </a:p>
          <a:p>
            <a:pPr marL="228600" lvl="0" indent="-101600" algn="l" rtl="0">
              <a:lnSpc>
                <a:spcPct val="90000"/>
              </a:lnSpc>
              <a:spcBef>
                <a:spcPts val="1000"/>
              </a:spcBef>
              <a:spcAft>
                <a:spcPts val="0"/>
              </a:spcAft>
              <a:buClr>
                <a:srgbClr val="2F5496"/>
              </a:buClr>
              <a:buSzPts val="2000"/>
              <a:buNone/>
            </a:pPr>
            <a:endParaRPr b="1"/>
          </a:p>
          <a:p>
            <a:pPr marL="228600" lvl="0" indent="-101600" algn="l" rtl="0">
              <a:lnSpc>
                <a:spcPct val="90000"/>
              </a:lnSpc>
              <a:spcBef>
                <a:spcPts val="1000"/>
              </a:spcBef>
              <a:spcAft>
                <a:spcPts val="0"/>
              </a:spcAft>
              <a:buClr>
                <a:srgbClr val="2F5496"/>
              </a:buClr>
              <a:buSzPts val="2000"/>
              <a:buNone/>
            </a:pPr>
            <a:endParaRPr b="1"/>
          </a:p>
          <a:p>
            <a:pPr marL="228600" lvl="0" indent="-101600" algn="l" rtl="0">
              <a:lnSpc>
                <a:spcPct val="90000"/>
              </a:lnSpc>
              <a:spcBef>
                <a:spcPts val="1000"/>
              </a:spcBef>
              <a:spcAft>
                <a:spcPts val="0"/>
              </a:spcAft>
              <a:buClr>
                <a:srgbClr val="2F5496"/>
              </a:buClr>
              <a:buSzPts val="2000"/>
              <a:buNone/>
            </a:pPr>
            <a:endParaRPr/>
          </a:p>
          <a:p>
            <a:pPr marL="685800" lvl="1" indent="-114300" algn="l" rtl="0">
              <a:lnSpc>
                <a:spcPct val="90000"/>
              </a:lnSpc>
              <a:spcBef>
                <a:spcPts val="500"/>
              </a:spcBef>
              <a:spcAft>
                <a:spcPts val="0"/>
              </a:spcAft>
              <a:buClr>
                <a:srgbClr val="2F5496"/>
              </a:buClr>
              <a:buSzPts val="1800"/>
              <a:buNone/>
            </a:pPr>
            <a:endParaRPr/>
          </a:p>
        </p:txBody>
      </p:sp>
      <p:sp>
        <p:nvSpPr>
          <p:cNvPr id="219" name="Google Shape;219;p14"/>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20" name="Google Shape;220;p14"/>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21" name="Google Shape;221;p14"/>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Klaim Kompleks</a:t>
            </a:r>
            <a:endParaRPr/>
          </a:p>
        </p:txBody>
      </p:sp>
      <p:sp>
        <p:nvSpPr>
          <p:cNvPr id="227" name="Google Shape;227;p15"/>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Kalimat, “Katya baru saja lari maraton” atau “Dinosaurus berdarah dingin” adalah klaim sederhana.</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Berikut ini adalah contoh klaim kompleks:</a:t>
            </a:r>
            <a:endParaRPr/>
          </a:p>
          <a:p>
            <a:pPr marL="685800" lvl="1" indent="-228600" algn="l" rtl="0">
              <a:lnSpc>
                <a:spcPct val="90000"/>
              </a:lnSpc>
              <a:spcBef>
                <a:spcPts val="500"/>
              </a:spcBef>
              <a:spcAft>
                <a:spcPts val="0"/>
              </a:spcAft>
              <a:buClr>
                <a:srgbClr val="2F5496"/>
              </a:buClr>
              <a:buSzPts val="1800"/>
              <a:buChar char="•"/>
            </a:pPr>
            <a:r>
              <a:rPr lang="en-US"/>
              <a:t>[D] Katya baru saja lari maraton dan menempuh jaraknya kurang dari 4 jam.</a:t>
            </a:r>
            <a:endParaRPr/>
          </a:p>
          <a:p>
            <a:pPr marL="685800" lvl="1" indent="-228600" algn="l" rtl="0">
              <a:lnSpc>
                <a:spcPct val="90000"/>
              </a:lnSpc>
              <a:spcBef>
                <a:spcPts val="500"/>
              </a:spcBef>
              <a:spcAft>
                <a:spcPts val="0"/>
              </a:spcAft>
              <a:buClr>
                <a:srgbClr val="2F5496"/>
              </a:buClr>
              <a:buSzPts val="1800"/>
              <a:buChar char="•"/>
            </a:pPr>
            <a:r>
              <a:rPr lang="en-US"/>
              <a:t>[E] Dinosaurus adalah reptil, tetapi mereka berdarah hangat.</a:t>
            </a:r>
            <a:endParaRPr/>
          </a:p>
          <a:p>
            <a:pPr marL="685800" lvl="1" indent="-228600" algn="l" rtl="0">
              <a:lnSpc>
                <a:spcPct val="90000"/>
              </a:lnSpc>
              <a:spcBef>
                <a:spcPts val="500"/>
              </a:spcBef>
              <a:spcAft>
                <a:spcPts val="0"/>
              </a:spcAft>
              <a:buClr>
                <a:srgbClr val="2F5496"/>
              </a:buClr>
              <a:buSzPts val="1800"/>
              <a:buChar char="•"/>
            </a:pPr>
            <a:r>
              <a:rPr lang="en-US"/>
              <a:t>[F] Ketinggian air laut meningkat di berbagai penjuru dunia karena global warming melelehkan es di kutub.</a:t>
            </a:r>
            <a:endParaRPr/>
          </a:p>
          <a:p>
            <a:pPr marL="685800" lvl="1" indent="-228600" algn="l" rtl="0">
              <a:lnSpc>
                <a:spcPct val="90000"/>
              </a:lnSpc>
              <a:spcBef>
                <a:spcPts val="500"/>
              </a:spcBef>
              <a:spcAft>
                <a:spcPts val="0"/>
              </a:spcAft>
              <a:buClr>
                <a:srgbClr val="2F5496"/>
              </a:buClr>
              <a:buSzPts val="1800"/>
              <a:buChar char="•"/>
            </a:pPr>
            <a:r>
              <a:rPr lang="en-US"/>
              <a:t>[G] Banyak daerah di dunia akan segera tenggelam apabila tidak ada hal yang dilakukan untuk mengatasi perubahan iklim.</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Kalimat sederhana ketika menjadi bagian dari kalimat kompleks disebut sebagai ‘</a:t>
            </a:r>
            <a:r>
              <a:rPr lang="en-US" b="1"/>
              <a:t>klausa</a:t>
            </a:r>
            <a:r>
              <a:rPr lang="en-US"/>
              <a:t>’. Sedangkan kata atau frasa yang mengungkapkan relasi antar klausa disebut sebagai ‘</a:t>
            </a:r>
            <a:r>
              <a:rPr lang="en-US" b="1"/>
              <a:t>penghubung</a:t>
            </a:r>
            <a:r>
              <a:rPr lang="en-US"/>
              <a:t>’,</a:t>
            </a:r>
            <a:endParaRPr/>
          </a:p>
          <a:p>
            <a:pPr marL="228600" lvl="0" indent="-101600" algn="l" rtl="0">
              <a:lnSpc>
                <a:spcPct val="90000"/>
              </a:lnSpc>
              <a:spcBef>
                <a:spcPts val="1000"/>
              </a:spcBef>
              <a:spcAft>
                <a:spcPts val="0"/>
              </a:spcAft>
              <a:buClr>
                <a:srgbClr val="2F5496"/>
              </a:buClr>
              <a:buSzPts val="2000"/>
              <a:buNone/>
            </a:pPr>
            <a:endParaRPr/>
          </a:p>
          <a:p>
            <a:pPr marL="228600" lvl="0" indent="-101600" algn="l" rtl="0">
              <a:lnSpc>
                <a:spcPct val="90000"/>
              </a:lnSpc>
              <a:spcBef>
                <a:spcPts val="1000"/>
              </a:spcBef>
              <a:spcAft>
                <a:spcPts val="0"/>
              </a:spcAft>
              <a:buClr>
                <a:srgbClr val="2F5496"/>
              </a:buClr>
              <a:buSzPts val="2000"/>
              <a:buNone/>
            </a:pPr>
            <a:endParaRPr/>
          </a:p>
          <a:p>
            <a:pPr marL="685800" lvl="1" indent="-114300" algn="l" rtl="0">
              <a:lnSpc>
                <a:spcPct val="90000"/>
              </a:lnSpc>
              <a:spcBef>
                <a:spcPts val="500"/>
              </a:spcBef>
              <a:spcAft>
                <a:spcPts val="0"/>
              </a:spcAft>
              <a:buClr>
                <a:srgbClr val="2F5496"/>
              </a:buClr>
              <a:buSzPts val="1800"/>
              <a:buNone/>
            </a:pPr>
            <a:endParaRPr/>
          </a:p>
        </p:txBody>
      </p:sp>
      <p:sp>
        <p:nvSpPr>
          <p:cNvPr id="228" name="Google Shape;228;p15"/>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29" name="Google Shape;229;p15"/>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30" name="Google Shape;230;p15"/>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Klaim Kuat &amp; Lemah</a:t>
            </a:r>
            <a:endParaRPr/>
          </a:p>
        </p:txBody>
      </p:sp>
      <p:sp>
        <p:nvSpPr>
          <p:cNvPr id="236" name="Google Shape;236;p16"/>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2F5496"/>
              </a:buClr>
              <a:buSzPct val="100000"/>
              <a:buChar char="•"/>
            </a:pPr>
            <a:r>
              <a:rPr lang="en-US" dirty="0" err="1"/>
              <a:t>Klaim</a:t>
            </a:r>
            <a:r>
              <a:rPr lang="en-US" dirty="0"/>
              <a:t> </a:t>
            </a:r>
            <a:r>
              <a:rPr lang="en-US" dirty="0" err="1"/>
              <a:t>ada</a:t>
            </a:r>
            <a:r>
              <a:rPr lang="en-US" dirty="0"/>
              <a:t> yang </a:t>
            </a:r>
            <a:r>
              <a:rPr lang="en-US" b="1" dirty="0" err="1"/>
              <a:t>kuat</a:t>
            </a:r>
            <a:r>
              <a:rPr lang="en-US" b="1" dirty="0"/>
              <a:t> </a:t>
            </a:r>
            <a:r>
              <a:rPr lang="en-US" dirty="0"/>
              <a:t>dan </a:t>
            </a:r>
            <a:r>
              <a:rPr lang="en-US" dirty="0" err="1"/>
              <a:t>ada</a:t>
            </a:r>
            <a:r>
              <a:rPr lang="en-US" dirty="0"/>
              <a:t> yang </a:t>
            </a:r>
            <a:r>
              <a:rPr lang="en-US" b="1" dirty="0" err="1"/>
              <a:t>lemah</a:t>
            </a:r>
            <a:r>
              <a:rPr lang="en-US" dirty="0"/>
              <a:t>.</a:t>
            </a:r>
            <a:endParaRPr dirty="0"/>
          </a:p>
          <a:p>
            <a:pPr marL="228600" lvl="0" indent="-111125" algn="l" rtl="0">
              <a:lnSpc>
                <a:spcPct val="90000"/>
              </a:lnSpc>
              <a:spcBef>
                <a:spcPts val="1000"/>
              </a:spcBef>
              <a:spcAft>
                <a:spcPts val="0"/>
              </a:spcAft>
              <a:buClr>
                <a:srgbClr val="2F5496"/>
              </a:buClr>
              <a:buSzPct val="100000"/>
              <a:buNone/>
            </a:pPr>
            <a:endParaRPr dirty="0"/>
          </a:p>
          <a:p>
            <a:pPr marL="228600" lvl="0" indent="-228600" algn="l" rtl="0">
              <a:lnSpc>
                <a:spcPct val="90000"/>
              </a:lnSpc>
              <a:spcBef>
                <a:spcPts val="1000"/>
              </a:spcBef>
              <a:spcAft>
                <a:spcPts val="0"/>
              </a:spcAft>
              <a:buClr>
                <a:srgbClr val="2F5496"/>
              </a:buClr>
              <a:buSzPct val="100000"/>
              <a:buChar char="•"/>
            </a:pPr>
            <a:r>
              <a:rPr lang="en-US" dirty="0" err="1"/>
              <a:t>Klaim</a:t>
            </a:r>
            <a:r>
              <a:rPr lang="en-US" dirty="0"/>
              <a:t> </a:t>
            </a:r>
            <a:r>
              <a:rPr lang="en-US" dirty="0" err="1"/>
              <a:t>kuat</a:t>
            </a:r>
            <a:r>
              <a:rPr lang="en-US" dirty="0"/>
              <a:t> </a:t>
            </a:r>
            <a:r>
              <a:rPr lang="en-US" b="1" dirty="0" err="1"/>
              <a:t>lebih</a:t>
            </a:r>
            <a:r>
              <a:rPr lang="en-US" b="1" dirty="0"/>
              <a:t> </a:t>
            </a:r>
            <a:r>
              <a:rPr lang="en-US" b="1" dirty="0" err="1"/>
              <a:t>sulit</a:t>
            </a:r>
            <a:r>
              <a:rPr lang="en-US" b="1" dirty="0"/>
              <a:t> </a:t>
            </a:r>
            <a:r>
              <a:rPr lang="en-US" dirty="0" err="1"/>
              <a:t>dijustifikasi</a:t>
            </a:r>
            <a:r>
              <a:rPr lang="en-US" dirty="0"/>
              <a:t> </a:t>
            </a:r>
            <a:r>
              <a:rPr lang="en-US" dirty="0" err="1"/>
              <a:t>daripada</a:t>
            </a:r>
            <a:r>
              <a:rPr lang="en-US" dirty="0"/>
              <a:t> </a:t>
            </a:r>
            <a:r>
              <a:rPr lang="en-US" dirty="0" err="1"/>
              <a:t>klaim</a:t>
            </a:r>
            <a:r>
              <a:rPr lang="en-US" dirty="0"/>
              <a:t> yang </a:t>
            </a:r>
            <a:r>
              <a:rPr lang="en-US" dirty="0" err="1"/>
              <a:t>lemah</a:t>
            </a:r>
            <a:r>
              <a:rPr lang="en-US" dirty="0"/>
              <a:t>.</a:t>
            </a:r>
            <a:endParaRPr dirty="0"/>
          </a:p>
          <a:p>
            <a:pPr marL="228600" lvl="0" indent="-111125" algn="l" rtl="0">
              <a:lnSpc>
                <a:spcPct val="90000"/>
              </a:lnSpc>
              <a:spcBef>
                <a:spcPts val="1000"/>
              </a:spcBef>
              <a:spcAft>
                <a:spcPts val="0"/>
              </a:spcAft>
              <a:buClr>
                <a:srgbClr val="2F5496"/>
              </a:buClr>
              <a:buSzPct val="100000"/>
              <a:buNone/>
            </a:pPr>
            <a:endParaRPr dirty="0"/>
          </a:p>
          <a:p>
            <a:pPr marL="228600" lvl="0" indent="-228600" algn="l" rtl="0">
              <a:lnSpc>
                <a:spcPct val="90000"/>
              </a:lnSpc>
              <a:spcBef>
                <a:spcPts val="1000"/>
              </a:spcBef>
              <a:spcAft>
                <a:spcPts val="0"/>
              </a:spcAft>
              <a:buClr>
                <a:srgbClr val="2F5496"/>
              </a:buClr>
              <a:buSzPct val="100000"/>
              <a:buChar char="•"/>
            </a:pPr>
            <a:r>
              <a:rPr lang="en-US" dirty="0" err="1"/>
              <a:t>Klaim</a:t>
            </a:r>
            <a:r>
              <a:rPr lang="en-US" dirty="0"/>
              <a:t> `</a:t>
            </a:r>
            <a:r>
              <a:rPr lang="en-US" dirty="0" err="1"/>
              <a:t>kuat</a:t>
            </a:r>
            <a:r>
              <a:rPr lang="en-US" dirty="0"/>
              <a:t>` (</a:t>
            </a:r>
            <a:r>
              <a:rPr lang="en-US" i="1" dirty="0"/>
              <a:t>strong claim</a:t>
            </a:r>
            <a:r>
              <a:rPr lang="en-US" dirty="0"/>
              <a:t>) </a:t>
            </a:r>
            <a:r>
              <a:rPr lang="en-US" dirty="0" err="1"/>
              <a:t>adalah</a:t>
            </a:r>
            <a:r>
              <a:rPr lang="en-US" dirty="0"/>
              <a:t> </a:t>
            </a:r>
            <a:r>
              <a:rPr lang="en-US" dirty="0" err="1"/>
              <a:t>klaim</a:t>
            </a:r>
            <a:r>
              <a:rPr lang="en-US" dirty="0"/>
              <a:t> yang </a:t>
            </a:r>
            <a:r>
              <a:rPr lang="en-US" dirty="0" err="1"/>
              <a:t>memuat</a:t>
            </a:r>
            <a:r>
              <a:rPr lang="en-US" dirty="0"/>
              <a:t> </a:t>
            </a:r>
            <a:r>
              <a:rPr lang="en-US" dirty="0" err="1"/>
              <a:t>banyak</a:t>
            </a:r>
            <a:r>
              <a:rPr lang="en-US" dirty="0"/>
              <a:t> </a:t>
            </a:r>
            <a:r>
              <a:rPr lang="en-US" dirty="0" err="1"/>
              <a:t>poin</a:t>
            </a:r>
            <a:r>
              <a:rPr lang="en-US" dirty="0"/>
              <a:t> dan </a:t>
            </a:r>
            <a:r>
              <a:rPr lang="en-US" dirty="0" err="1"/>
              <a:t>bersifat</a:t>
            </a:r>
            <a:r>
              <a:rPr lang="en-US" dirty="0"/>
              <a:t> </a:t>
            </a:r>
            <a:r>
              <a:rPr lang="en-US" dirty="0" err="1"/>
              <a:t>memaksakan</a:t>
            </a:r>
            <a:r>
              <a:rPr lang="en-US" dirty="0"/>
              <a:t>.</a:t>
            </a:r>
            <a:endParaRPr dirty="0"/>
          </a:p>
          <a:p>
            <a:pPr marL="228600" lvl="0" indent="-111125" algn="l" rtl="0">
              <a:lnSpc>
                <a:spcPct val="90000"/>
              </a:lnSpc>
              <a:spcBef>
                <a:spcPts val="1000"/>
              </a:spcBef>
              <a:spcAft>
                <a:spcPts val="0"/>
              </a:spcAft>
              <a:buClr>
                <a:srgbClr val="2F5496"/>
              </a:buClr>
              <a:buSzPct val="100000"/>
              <a:buNone/>
            </a:pPr>
            <a:endParaRPr dirty="0"/>
          </a:p>
          <a:p>
            <a:pPr marL="228600" lvl="0" indent="-228600" algn="l" rtl="0">
              <a:lnSpc>
                <a:spcPct val="90000"/>
              </a:lnSpc>
              <a:spcBef>
                <a:spcPts val="1000"/>
              </a:spcBef>
              <a:spcAft>
                <a:spcPts val="0"/>
              </a:spcAft>
              <a:buClr>
                <a:srgbClr val="2F5496"/>
              </a:buClr>
              <a:buSzPct val="100000"/>
              <a:buChar char="•"/>
            </a:pPr>
            <a:r>
              <a:rPr lang="en-US" dirty="0" err="1"/>
              <a:t>Klaim</a:t>
            </a:r>
            <a:r>
              <a:rPr lang="en-US" dirty="0"/>
              <a:t> ‘</a:t>
            </a:r>
            <a:r>
              <a:rPr lang="en-US" dirty="0" err="1"/>
              <a:t>lemah</a:t>
            </a:r>
            <a:r>
              <a:rPr lang="en-US" dirty="0"/>
              <a:t>’ </a:t>
            </a:r>
            <a:r>
              <a:rPr lang="en-US" dirty="0" err="1"/>
              <a:t>adalah</a:t>
            </a:r>
            <a:r>
              <a:rPr lang="en-US" dirty="0"/>
              <a:t> </a:t>
            </a:r>
            <a:r>
              <a:rPr lang="en-US" dirty="0" err="1"/>
              <a:t>klaim</a:t>
            </a:r>
            <a:r>
              <a:rPr lang="en-US" dirty="0"/>
              <a:t> yang </a:t>
            </a:r>
            <a:r>
              <a:rPr lang="en-US" dirty="0" err="1"/>
              <a:t>lebih</a:t>
            </a:r>
            <a:r>
              <a:rPr lang="en-US" dirty="0"/>
              <a:t> </a:t>
            </a:r>
            <a:r>
              <a:rPr lang="en-US" dirty="0" err="1"/>
              <a:t>moderat</a:t>
            </a:r>
            <a:r>
              <a:rPr lang="en-US" dirty="0"/>
              <a:t>, </a:t>
            </a:r>
            <a:r>
              <a:rPr lang="en-US" dirty="0" err="1"/>
              <a:t>sedikit</a:t>
            </a:r>
            <a:r>
              <a:rPr lang="en-US" dirty="0"/>
              <a:t> </a:t>
            </a:r>
            <a:r>
              <a:rPr lang="en-US" dirty="0" err="1"/>
              <a:t>memuat</a:t>
            </a:r>
            <a:r>
              <a:rPr lang="en-US" dirty="0"/>
              <a:t> </a:t>
            </a:r>
            <a:r>
              <a:rPr lang="en-US" dirty="0" err="1"/>
              <a:t>poin</a:t>
            </a:r>
            <a:r>
              <a:rPr lang="en-US" dirty="0"/>
              <a:t> dan </a:t>
            </a:r>
            <a:r>
              <a:rPr lang="en-US" dirty="0" err="1"/>
              <a:t>lebih</a:t>
            </a:r>
            <a:r>
              <a:rPr lang="en-US" dirty="0"/>
              <a:t> </a:t>
            </a:r>
            <a:r>
              <a:rPr lang="en-US" dirty="0" err="1"/>
              <a:t>terukur</a:t>
            </a:r>
            <a:r>
              <a:rPr lang="en-US" dirty="0"/>
              <a:t>.</a:t>
            </a:r>
            <a:endParaRPr dirty="0"/>
          </a:p>
          <a:p>
            <a:pPr marL="228600" lvl="0" indent="-111125" algn="l" rtl="0">
              <a:lnSpc>
                <a:spcPct val="90000"/>
              </a:lnSpc>
              <a:spcBef>
                <a:spcPts val="1000"/>
              </a:spcBef>
              <a:spcAft>
                <a:spcPts val="0"/>
              </a:spcAft>
              <a:buClr>
                <a:srgbClr val="2F5496"/>
              </a:buClr>
              <a:buSzPct val="100000"/>
              <a:buNone/>
            </a:pPr>
            <a:endParaRPr dirty="0"/>
          </a:p>
          <a:p>
            <a:pPr marL="228600" lvl="0" indent="-228600" algn="l" rtl="0">
              <a:lnSpc>
                <a:spcPct val="90000"/>
              </a:lnSpc>
              <a:spcBef>
                <a:spcPts val="1000"/>
              </a:spcBef>
              <a:spcAft>
                <a:spcPts val="0"/>
              </a:spcAft>
              <a:buClr>
                <a:srgbClr val="2F5496"/>
              </a:buClr>
              <a:buSzPct val="100000"/>
              <a:buChar char="•"/>
            </a:pPr>
            <a:r>
              <a:rPr lang="en-US" dirty="0" err="1"/>
              <a:t>Contoh</a:t>
            </a:r>
            <a:r>
              <a:rPr lang="en-US" dirty="0"/>
              <a:t> </a:t>
            </a:r>
            <a:r>
              <a:rPr lang="en-US" dirty="0" err="1"/>
              <a:t>klaim</a:t>
            </a:r>
            <a:r>
              <a:rPr lang="en-US" dirty="0"/>
              <a:t> yang (sangat) </a:t>
            </a:r>
            <a:r>
              <a:rPr lang="en-US" dirty="0" err="1"/>
              <a:t>kuat</a:t>
            </a:r>
            <a:r>
              <a:rPr lang="en-US" dirty="0"/>
              <a:t>:</a:t>
            </a:r>
            <a:endParaRPr dirty="0"/>
          </a:p>
          <a:p>
            <a:pPr marL="685800" lvl="1" indent="-228600" algn="l" rtl="0">
              <a:lnSpc>
                <a:spcPct val="90000"/>
              </a:lnSpc>
              <a:spcBef>
                <a:spcPts val="500"/>
              </a:spcBef>
              <a:spcAft>
                <a:spcPts val="0"/>
              </a:spcAft>
              <a:buClr>
                <a:srgbClr val="2F5496"/>
              </a:buClr>
              <a:buSzPct val="100000"/>
              <a:buChar char="•"/>
            </a:pPr>
            <a:r>
              <a:rPr lang="en-US" dirty="0" err="1"/>
              <a:t>Seluruh</a:t>
            </a:r>
            <a:r>
              <a:rPr lang="en-US" dirty="0"/>
              <a:t> dunia </a:t>
            </a:r>
            <a:r>
              <a:rPr lang="en-US" dirty="0" err="1"/>
              <a:t>akan</a:t>
            </a:r>
            <a:r>
              <a:rPr lang="en-US" dirty="0"/>
              <a:t> </a:t>
            </a:r>
            <a:r>
              <a:rPr lang="en-US" dirty="0" err="1"/>
              <a:t>segera</a:t>
            </a:r>
            <a:r>
              <a:rPr lang="en-US" dirty="0"/>
              <a:t> </a:t>
            </a:r>
            <a:r>
              <a:rPr lang="en-US" dirty="0" err="1"/>
              <a:t>tenggelam</a:t>
            </a:r>
            <a:r>
              <a:rPr lang="en-US" dirty="0"/>
              <a:t> di </a:t>
            </a:r>
            <a:r>
              <a:rPr lang="en-US" dirty="0" err="1"/>
              <a:t>bawah</a:t>
            </a:r>
            <a:r>
              <a:rPr lang="en-US" dirty="0"/>
              <a:t> </a:t>
            </a:r>
            <a:r>
              <a:rPr lang="en-US" dirty="0" err="1"/>
              <a:t>permukaan</a:t>
            </a:r>
            <a:r>
              <a:rPr lang="en-US" dirty="0"/>
              <a:t> air </a:t>
            </a:r>
            <a:r>
              <a:rPr lang="en-US" dirty="0" err="1"/>
              <a:t>karena</a:t>
            </a:r>
            <a:r>
              <a:rPr lang="en-US" dirty="0"/>
              <a:t> </a:t>
            </a:r>
            <a:r>
              <a:rPr lang="en-US" dirty="0" err="1"/>
              <a:t>dampak</a:t>
            </a:r>
            <a:r>
              <a:rPr lang="en-US" dirty="0"/>
              <a:t> </a:t>
            </a:r>
            <a:r>
              <a:rPr lang="en-US" dirty="0" err="1"/>
              <a:t>langsung</a:t>
            </a:r>
            <a:r>
              <a:rPr lang="en-US" dirty="0"/>
              <a:t> </a:t>
            </a:r>
            <a:r>
              <a:rPr lang="en-US" dirty="0" err="1"/>
              <a:t>dari</a:t>
            </a:r>
            <a:r>
              <a:rPr lang="en-US" dirty="0"/>
              <a:t> </a:t>
            </a:r>
            <a:r>
              <a:rPr lang="en-US" dirty="0" err="1"/>
              <a:t>perubahan</a:t>
            </a:r>
            <a:r>
              <a:rPr lang="en-US" dirty="0"/>
              <a:t> </a:t>
            </a:r>
            <a:r>
              <a:rPr lang="en-US" dirty="0" err="1"/>
              <a:t>iklim</a:t>
            </a:r>
            <a:r>
              <a:rPr lang="en-US" dirty="0"/>
              <a:t> yang </a:t>
            </a:r>
            <a:r>
              <a:rPr lang="en-US" dirty="0" err="1"/>
              <a:t>dibuat</a:t>
            </a:r>
            <a:r>
              <a:rPr lang="en-US" dirty="0"/>
              <a:t> oleh </a:t>
            </a:r>
            <a:r>
              <a:rPr lang="en-US" dirty="0" err="1"/>
              <a:t>manusia</a:t>
            </a:r>
            <a:r>
              <a:rPr lang="en-US" dirty="0"/>
              <a:t>.</a:t>
            </a:r>
            <a:endParaRPr dirty="0"/>
          </a:p>
          <a:p>
            <a:pPr marL="228600" lvl="0" indent="-111125" algn="l" rtl="0">
              <a:lnSpc>
                <a:spcPct val="90000"/>
              </a:lnSpc>
              <a:spcBef>
                <a:spcPts val="1000"/>
              </a:spcBef>
              <a:spcAft>
                <a:spcPts val="0"/>
              </a:spcAft>
              <a:buClr>
                <a:srgbClr val="2F5496"/>
              </a:buClr>
              <a:buSzPct val="100000"/>
              <a:buNone/>
            </a:pPr>
            <a:endParaRPr dirty="0"/>
          </a:p>
          <a:p>
            <a:pPr marL="228600" lvl="0" indent="-228600" algn="l" rtl="0">
              <a:lnSpc>
                <a:spcPct val="90000"/>
              </a:lnSpc>
              <a:spcBef>
                <a:spcPts val="1000"/>
              </a:spcBef>
              <a:spcAft>
                <a:spcPts val="0"/>
              </a:spcAft>
              <a:buClr>
                <a:srgbClr val="2F5496"/>
              </a:buClr>
              <a:buSzPct val="100000"/>
              <a:buChar char="•"/>
            </a:pPr>
            <a:r>
              <a:rPr lang="en-US" dirty="0" err="1"/>
              <a:t>Klaim</a:t>
            </a:r>
            <a:r>
              <a:rPr lang="en-US" dirty="0"/>
              <a:t> </a:t>
            </a:r>
            <a:r>
              <a:rPr lang="en-US" dirty="0" err="1"/>
              <a:t>kuat</a:t>
            </a:r>
            <a:r>
              <a:rPr lang="en-US" dirty="0"/>
              <a:t> </a:t>
            </a:r>
            <a:r>
              <a:rPr lang="en-US" dirty="0" err="1"/>
              <a:t>jauh</a:t>
            </a:r>
            <a:r>
              <a:rPr lang="en-US" dirty="0"/>
              <a:t> </a:t>
            </a:r>
            <a:r>
              <a:rPr lang="en-US" dirty="0" err="1"/>
              <a:t>lebih</a:t>
            </a:r>
            <a:r>
              <a:rPr lang="en-US" dirty="0"/>
              <a:t> </a:t>
            </a:r>
            <a:r>
              <a:rPr lang="en-US" dirty="0" err="1"/>
              <a:t>mudah</a:t>
            </a:r>
            <a:r>
              <a:rPr lang="en-US" dirty="0"/>
              <a:t> </a:t>
            </a:r>
            <a:r>
              <a:rPr lang="en-US" dirty="0" err="1"/>
              <a:t>untuk</a:t>
            </a:r>
            <a:r>
              <a:rPr lang="en-US" dirty="0"/>
              <a:t> </a:t>
            </a:r>
            <a:r>
              <a:rPr lang="en-US" dirty="0" err="1"/>
              <a:t>diserang</a:t>
            </a:r>
            <a:r>
              <a:rPr lang="en-US" dirty="0"/>
              <a:t> </a:t>
            </a:r>
            <a:r>
              <a:rPr lang="en-US" dirty="0" err="1"/>
              <a:t>atau</a:t>
            </a:r>
            <a:r>
              <a:rPr lang="en-US" dirty="0"/>
              <a:t> </a:t>
            </a:r>
            <a:r>
              <a:rPr lang="en-US" dirty="0" err="1"/>
              <a:t>diragukan</a:t>
            </a:r>
            <a:r>
              <a:rPr lang="en-US" dirty="0"/>
              <a:t> </a:t>
            </a:r>
            <a:r>
              <a:rPr lang="en-US" dirty="0" err="1"/>
              <a:t>kebenarannya</a:t>
            </a:r>
            <a:r>
              <a:rPr lang="en-US" dirty="0"/>
              <a:t>.</a:t>
            </a:r>
            <a:endParaRPr dirty="0"/>
          </a:p>
          <a:p>
            <a:pPr marL="685800" lvl="1" indent="-228600" algn="l" rtl="0">
              <a:lnSpc>
                <a:spcPct val="90000"/>
              </a:lnSpc>
              <a:spcBef>
                <a:spcPts val="500"/>
              </a:spcBef>
              <a:spcAft>
                <a:spcPts val="0"/>
              </a:spcAft>
              <a:buClr>
                <a:srgbClr val="2F5496"/>
              </a:buClr>
              <a:buSzPct val="100000"/>
              <a:buChar char="•"/>
            </a:pPr>
            <a:r>
              <a:rPr lang="en-US" dirty="0"/>
              <a:t>Karena </a:t>
            </a:r>
            <a:r>
              <a:rPr lang="en-US" dirty="0" err="1"/>
              <a:t>lebih</a:t>
            </a:r>
            <a:r>
              <a:rPr lang="en-US" dirty="0"/>
              <a:t> </a:t>
            </a:r>
            <a:r>
              <a:rPr lang="en-US" dirty="0" err="1"/>
              <a:t>mudah</a:t>
            </a:r>
            <a:r>
              <a:rPr lang="en-US" dirty="0"/>
              <a:t> </a:t>
            </a:r>
            <a:r>
              <a:rPr lang="en-US" dirty="0" err="1"/>
              <a:t>untuk</a:t>
            </a:r>
            <a:r>
              <a:rPr lang="en-US" dirty="0"/>
              <a:t> </a:t>
            </a:r>
            <a:r>
              <a:rPr lang="en-US" dirty="0" err="1"/>
              <a:t>menemukan</a:t>
            </a:r>
            <a:r>
              <a:rPr lang="en-US" dirty="0"/>
              <a:t> </a:t>
            </a:r>
            <a:r>
              <a:rPr lang="en-US" dirty="0" err="1"/>
              <a:t>kesalahannya</a:t>
            </a:r>
            <a:r>
              <a:rPr lang="en-US" dirty="0"/>
              <a:t>.</a:t>
            </a:r>
            <a:endParaRPr dirty="0"/>
          </a:p>
          <a:p>
            <a:pPr marL="685800" lvl="1" indent="-122872" algn="l" rtl="0">
              <a:lnSpc>
                <a:spcPct val="90000"/>
              </a:lnSpc>
              <a:spcBef>
                <a:spcPts val="500"/>
              </a:spcBef>
              <a:spcAft>
                <a:spcPts val="0"/>
              </a:spcAft>
              <a:buClr>
                <a:srgbClr val="2F5496"/>
              </a:buClr>
              <a:buSzPct val="100000"/>
              <a:buNone/>
            </a:pPr>
            <a:endParaRPr dirty="0"/>
          </a:p>
          <a:p>
            <a:pPr marL="228600" lvl="0" indent="-228600" algn="l" rtl="0">
              <a:lnSpc>
                <a:spcPct val="90000"/>
              </a:lnSpc>
              <a:spcBef>
                <a:spcPts val="1000"/>
              </a:spcBef>
              <a:spcAft>
                <a:spcPts val="0"/>
              </a:spcAft>
              <a:buClr>
                <a:srgbClr val="2F5496"/>
              </a:buClr>
              <a:buSzPct val="100000"/>
              <a:buChar char="•"/>
            </a:pPr>
            <a:r>
              <a:rPr lang="en-US" dirty="0"/>
              <a:t>Akan </a:t>
            </a:r>
            <a:r>
              <a:rPr lang="en-US" dirty="0" err="1"/>
              <a:t>lebih</a:t>
            </a:r>
            <a:r>
              <a:rPr lang="en-US" dirty="0"/>
              <a:t> </a:t>
            </a:r>
            <a:r>
              <a:rPr lang="en-US" dirty="0" err="1"/>
              <a:t>mudah</a:t>
            </a:r>
            <a:r>
              <a:rPr lang="en-US" dirty="0"/>
              <a:t> </a:t>
            </a:r>
            <a:r>
              <a:rPr lang="en-US" dirty="0" err="1"/>
              <a:t>mempertanggugjawabkan</a:t>
            </a:r>
            <a:r>
              <a:rPr lang="en-US" dirty="0"/>
              <a:t> </a:t>
            </a:r>
            <a:r>
              <a:rPr lang="en-US" dirty="0" err="1"/>
              <a:t>apabila</a:t>
            </a:r>
            <a:r>
              <a:rPr lang="en-US" dirty="0"/>
              <a:t> </a:t>
            </a:r>
            <a:r>
              <a:rPr lang="en-US" dirty="0" err="1"/>
              <a:t>klaim</a:t>
            </a:r>
            <a:r>
              <a:rPr lang="en-US" dirty="0"/>
              <a:t> di </a:t>
            </a:r>
            <a:r>
              <a:rPr lang="en-US" dirty="0" err="1"/>
              <a:t>atas</a:t>
            </a:r>
            <a:r>
              <a:rPr lang="en-US" dirty="0"/>
              <a:t> </a:t>
            </a:r>
            <a:r>
              <a:rPr lang="en-US" dirty="0" err="1"/>
              <a:t>diubah</a:t>
            </a:r>
            <a:r>
              <a:rPr lang="en-US" dirty="0"/>
              <a:t> </a:t>
            </a:r>
            <a:r>
              <a:rPr lang="en-US" dirty="0" err="1"/>
              <a:t>menjadi</a:t>
            </a:r>
            <a:r>
              <a:rPr lang="en-US" dirty="0"/>
              <a:t>:</a:t>
            </a:r>
            <a:endParaRPr dirty="0"/>
          </a:p>
          <a:p>
            <a:pPr marL="685800" lvl="1" indent="-228600" algn="l" rtl="0">
              <a:lnSpc>
                <a:spcPct val="90000"/>
              </a:lnSpc>
              <a:spcBef>
                <a:spcPts val="500"/>
              </a:spcBef>
              <a:spcAft>
                <a:spcPts val="0"/>
              </a:spcAft>
              <a:buClr>
                <a:srgbClr val="2F5496"/>
              </a:buClr>
              <a:buSzPct val="100000"/>
              <a:buChar char="•"/>
            </a:pPr>
            <a:r>
              <a:rPr lang="en-US" dirty="0"/>
              <a:t>Sebagian wilayah di dunia </a:t>
            </a:r>
            <a:r>
              <a:rPr lang="en-US" dirty="0" err="1"/>
              <a:t>suatu</a:t>
            </a:r>
            <a:r>
              <a:rPr lang="en-US" dirty="0"/>
              <a:t> </a:t>
            </a:r>
            <a:r>
              <a:rPr lang="en-US" dirty="0" err="1"/>
              <a:t>ketika</a:t>
            </a:r>
            <a:r>
              <a:rPr lang="en-US" dirty="0"/>
              <a:t> </a:t>
            </a:r>
            <a:r>
              <a:rPr lang="en-US" dirty="0" err="1"/>
              <a:t>bisa</a:t>
            </a:r>
            <a:r>
              <a:rPr lang="en-US" dirty="0"/>
              <a:t> </a:t>
            </a:r>
            <a:r>
              <a:rPr lang="en-US" dirty="0" err="1"/>
              <a:t>saja</a:t>
            </a:r>
            <a:r>
              <a:rPr lang="en-US" dirty="0"/>
              <a:t> </a:t>
            </a:r>
            <a:r>
              <a:rPr lang="en-US" dirty="0" err="1"/>
              <a:t>tengelam</a:t>
            </a:r>
            <a:r>
              <a:rPr lang="en-US" dirty="0"/>
              <a:t> di </a:t>
            </a:r>
            <a:r>
              <a:rPr lang="en-US" dirty="0" err="1"/>
              <a:t>bawah</a:t>
            </a:r>
            <a:r>
              <a:rPr lang="en-US" dirty="0"/>
              <a:t> </a:t>
            </a:r>
            <a:r>
              <a:rPr lang="en-US" dirty="0" err="1"/>
              <a:t>permukaan</a:t>
            </a:r>
            <a:r>
              <a:rPr lang="en-US" dirty="0"/>
              <a:t> </a:t>
            </a:r>
            <a:r>
              <a:rPr lang="en-US" dirty="0" err="1"/>
              <a:t>laut</a:t>
            </a:r>
            <a:r>
              <a:rPr lang="en-US" dirty="0"/>
              <a:t> , dan </a:t>
            </a:r>
            <a:r>
              <a:rPr lang="en-US" dirty="0" err="1"/>
              <a:t>jika</a:t>
            </a:r>
            <a:r>
              <a:rPr lang="en-US" dirty="0"/>
              <a:t> </a:t>
            </a:r>
            <a:r>
              <a:rPr lang="en-US" dirty="0" err="1"/>
              <a:t>hal</a:t>
            </a:r>
            <a:r>
              <a:rPr lang="en-US" dirty="0"/>
              <a:t> </a:t>
            </a:r>
            <a:r>
              <a:rPr lang="en-US" dirty="0" err="1"/>
              <a:t>tersebut</a:t>
            </a:r>
            <a:r>
              <a:rPr lang="en-US" dirty="0"/>
              <a:t> </a:t>
            </a:r>
            <a:r>
              <a:rPr lang="en-US" dirty="0" err="1"/>
              <a:t>terjadi</a:t>
            </a:r>
            <a:r>
              <a:rPr lang="en-US" dirty="0"/>
              <a:t> </a:t>
            </a:r>
            <a:r>
              <a:rPr lang="en-US" dirty="0" err="1"/>
              <a:t>maka</a:t>
            </a:r>
            <a:r>
              <a:rPr lang="en-US" dirty="0"/>
              <a:t> </a:t>
            </a:r>
            <a:r>
              <a:rPr lang="en-US" dirty="0" err="1"/>
              <a:t>perubahan</a:t>
            </a:r>
            <a:r>
              <a:rPr lang="en-US" dirty="0"/>
              <a:t> </a:t>
            </a:r>
            <a:r>
              <a:rPr lang="en-US" dirty="0" err="1"/>
              <a:t>iklim</a:t>
            </a:r>
            <a:r>
              <a:rPr lang="en-US" dirty="0"/>
              <a:t> yang </a:t>
            </a:r>
            <a:r>
              <a:rPr lang="en-US" dirty="0" err="1"/>
              <a:t>dibuat</a:t>
            </a:r>
            <a:r>
              <a:rPr lang="en-US" dirty="0"/>
              <a:t> oleh </a:t>
            </a:r>
            <a:r>
              <a:rPr lang="en-US" dirty="0" err="1"/>
              <a:t>manusia</a:t>
            </a:r>
            <a:r>
              <a:rPr lang="en-US" dirty="0"/>
              <a:t> </a:t>
            </a:r>
            <a:r>
              <a:rPr lang="en-US" dirty="0" err="1"/>
              <a:t>bisa</a:t>
            </a:r>
            <a:r>
              <a:rPr lang="en-US" dirty="0"/>
              <a:t> </a:t>
            </a:r>
            <a:r>
              <a:rPr lang="en-US" dirty="0" err="1"/>
              <a:t>jadi</a:t>
            </a:r>
            <a:r>
              <a:rPr lang="en-US" dirty="0"/>
              <a:t> </a:t>
            </a:r>
            <a:r>
              <a:rPr lang="en-US" dirty="0" err="1"/>
              <a:t>merupakan</a:t>
            </a:r>
            <a:r>
              <a:rPr lang="en-US" dirty="0"/>
              <a:t> salah </a:t>
            </a:r>
            <a:r>
              <a:rPr lang="en-US" dirty="0" err="1"/>
              <a:t>satu</a:t>
            </a:r>
            <a:r>
              <a:rPr lang="en-US" dirty="0"/>
              <a:t> </a:t>
            </a:r>
            <a:r>
              <a:rPr lang="en-US" dirty="0" err="1"/>
              <a:t>faktor</a:t>
            </a:r>
            <a:r>
              <a:rPr lang="en-US" dirty="0"/>
              <a:t> </a:t>
            </a:r>
            <a:r>
              <a:rPr lang="en-US" dirty="0" err="1"/>
              <a:t>utama</a:t>
            </a:r>
            <a:r>
              <a:rPr lang="en-US" dirty="0"/>
              <a:t> </a:t>
            </a:r>
            <a:r>
              <a:rPr lang="en-US" dirty="0" err="1"/>
              <a:t>penyebabnya</a:t>
            </a:r>
            <a:r>
              <a:rPr lang="en-US" dirty="0"/>
              <a:t>.</a:t>
            </a:r>
            <a:endParaRPr dirty="0"/>
          </a:p>
        </p:txBody>
      </p:sp>
      <p:sp>
        <p:nvSpPr>
          <p:cNvPr id="237" name="Google Shape;237;p16"/>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38" name="Google Shape;238;p16"/>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39" name="Google Shape;239;p16"/>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2. Menilai Klaim</a:t>
            </a:r>
            <a:br>
              <a:rPr lang="en-US"/>
            </a:br>
            <a:r>
              <a:rPr lang="en-US"/>
              <a:t>Generalisasi</a:t>
            </a:r>
            <a:endParaRPr/>
          </a:p>
        </p:txBody>
      </p:sp>
      <p:sp>
        <p:nvSpPr>
          <p:cNvPr id="245" name="Google Shape;245;p17"/>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2F5496"/>
              </a:buClr>
              <a:buSzPts val="2000"/>
              <a:buChar char="•"/>
            </a:pPr>
            <a:r>
              <a:rPr lang="en-US"/>
              <a:t>Adalah klaim yang diberlakukan secara luas, dan seringkali secara universal.</a:t>
            </a:r>
            <a:endParaRPr/>
          </a:p>
          <a:p>
            <a:pPr marL="685800" lvl="1" indent="-228600" algn="l" rtl="0">
              <a:lnSpc>
                <a:spcPct val="90000"/>
              </a:lnSpc>
              <a:spcBef>
                <a:spcPts val="500"/>
              </a:spcBef>
              <a:spcAft>
                <a:spcPts val="0"/>
              </a:spcAft>
              <a:buClr>
                <a:srgbClr val="2F5496"/>
              </a:buClr>
              <a:buSzPts val="1800"/>
              <a:buChar char="•"/>
            </a:pPr>
            <a:r>
              <a:rPr lang="en-US"/>
              <a:t>Adalah salah satu jenis klaim yang buruk.</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Contoh:</a:t>
            </a:r>
            <a:endParaRPr/>
          </a:p>
          <a:p>
            <a:pPr marL="685800" lvl="1" indent="-228600" algn="l" rtl="0">
              <a:lnSpc>
                <a:spcPct val="90000"/>
              </a:lnSpc>
              <a:spcBef>
                <a:spcPts val="500"/>
              </a:spcBef>
              <a:spcAft>
                <a:spcPts val="0"/>
              </a:spcAft>
              <a:buClr>
                <a:srgbClr val="2F5496"/>
              </a:buClr>
              <a:buSzPts val="1800"/>
              <a:buChar char="•"/>
            </a:pPr>
            <a:r>
              <a:rPr lang="en-US"/>
              <a:t>[I] Wanita lebih bisa menyelesaikan masalah dibandingkan dengan pria.</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Klaim di atas adalah klaim kuat karena melibatkan pria dan wanita </a:t>
            </a:r>
            <a:r>
              <a:rPr lang="en-US" b="1"/>
              <a:t>secara keseluruhan</a:t>
            </a:r>
            <a:r>
              <a:rPr lang="en-US"/>
              <a:t>.</a:t>
            </a:r>
            <a:endParaRPr/>
          </a:p>
          <a:p>
            <a:pPr marL="685800" lvl="1" indent="-228600" algn="l" rtl="0">
              <a:lnSpc>
                <a:spcPct val="90000"/>
              </a:lnSpc>
              <a:spcBef>
                <a:spcPts val="500"/>
              </a:spcBef>
              <a:spcAft>
                <a:spcPts val="0"/>
              </a:spcAft>
              <a:buClr>
                <a:srgbClr val="2F5496"/>
              </a:buClr>
              <a:buSzPts val="1800"/>
              <a:buChar char="•"/>
            </a:pPr>
            <a:r>
              <a:rPr lang="en-US"/>
              <a:t>Klaim tersebut berpotensi tidak bisa dipertanggungjawabkan.</a:t>
            </a:r>
            <a:endParaRPr/>
          </a:p>
          <a:p>
            <a:pPr marL="685800" lvl="1" indent="-228600" algn="l" rtl="0">
              <a:lnSpc>
                <a:spcPct val="90000"/>
              </a:lnSpc>
              <a:spcBef>
                <a:spcPts val="500"/>
              </a:spcBef>
              <a:spcAft>
                <a:spcPts val="0"/>
              </a:spcAft>
              <a:buClr>
                <a:srgbClr val="2F5496"/>
              </a:buClr>
              <a:buSzPts val="1800"/>
              <a:buChar char="•"/>
            </a:pPr>
            <a:r>
              <a:rPr lang="en-US"/>
              <a:t>Cukup menunjukkan 1 saja pria yang lebih bisa menyelesaikan masalah, maka akan salah seluruh klaimnya.</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Lawan dari general atau ‘keseluruhan’ adalah ‘tertentu’. </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Bukan generalisasi apabila pernyataan:</a:t>
            </a:r>
            <a:endParaRPr/>
          </a:p>
          <a:p>
            <a:pPr marL="685800" lvl="1" indent="-228600" algn="l" rtl="0">
              <a:lnSpc>
                <a:spcPct val="90000"/>
              </a:lnSpc>
              <a:spcBef>
                <a:spcPts val="500"/>
              </a:spcBef>
              <a:spcAft>
                <a:spcPts val="0"/>
              </a:spcAft>
              <a:buClr>
                <a:srgbClr val="2F5496"/>
              </a:buClr>
              <a:buSzPts val="1800"/>
              <a:buChar char="•"/>
            </a:pPr>
            <a:r>
              <a:rPr lang="en-US"/>
              <a:t>[J] Para wanita (di tim yang isinya wanita semua), lebih terorganisir dalam pemikirannya dibandingkan dengan para pria.</a:t>
            </a:r>
            <a:endParaRPr/>
          </a:p>
          <a:p>
            <a:pPr marL="685800" lvl="1" indent="-228600" algn="l" rtl="0">
              <a:lnSpc>
                <a:spcPct val="90000"/>
              </a:lnSpc>
              <a:spcBef>
                <a:spcPts val="500"/>
              </a:spcBef>
              <a:spcAft>
                <a:spcPts val="0"/>
              </a:spcAft>
              <a:buClr>
                <a:srgbClr val="2F5496"/>
              </a:buClr>
              <a:buSzPts val="1800"/>
              <a:buChar char="•"/>
            </a:pPr>
            <a:r>
              <a:rPr lang="en-US"/>
              <a:t>Diucapkan oleh seorang komentator pada suatu lomba.</a:t>
            </a:r>
            <a:endParaRPr/>
          </a:p>
        </p:txBody>
      </p:sp>
      <p:sp>
        <p:nvSpPr>
          <p:cNvPr id="246" name="Google Shape;246;p17"/>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47" name="Google Shape;247;p17"/>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48" name="Google Shape;248;p17"/>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1"/>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Tugas</a:t>
            </a:r>
            <a:endParaRPr/>
          </a:p>
        </p:txBody>
      </p:sp>
      <p:sp>
        <p:nvSpPr>
          <p:cNvPr id="465" name="Google Shape;465;p41"/>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rgbClr val="2F5496"/>
              </a:buClr>
              <a:buSzPts val="2000"/>
              <a:buFont typeface="Calibri"/>
              <a:buAutoNum type="arabicPeriod"/>
            </a:pPr>
            <a:r>
              <a:rPr lang="en-US" dirty="0" err="1"/>
              <a:t>Berikan</a:t>
            </a:r>
            <a:r>
              <a:rPr lang="en-US" dirty="0"/>
              <a:t> </a:t>
            </a:r>
            <a:r>
              <a:rPr lang="en-US" dirty="0" err="1"/>
              <a:t>contoh</a:t>
            </a:r>
            <a:r>
              <a:rPr lang="en-US" dirty="0"/>
              <a:t> </a:t>
            </a:r>
            <a:r>
              <a:rPr lang="en-US" dirty="0" err="1"/>
              <a:t>cerita</a:t>
            </a:r>
            <a:r>
              <a:rPr lang="en-US" dirty="0"/>
              <a:t> </a:t>
            </a:r>
            <a:r>
              <a:rPr lang="en-US" dirty="0" err="1"/>
              <a:t>atau</a:t>
            </a:r>
            <a:r>
              <a:rPr lang="en-US" dirty="0"/>
              <a:t> </a:t>
            </a:r>
            <a:r>
              <a:rPr lang="en-US" dirty="0" err="1"/>
              <a:t>skenario</a:t>
            </a:r>
            <a:r>
              <a:rPr lang="en-US" dirty="0"/>
              <a:t> lain </a:t>
            </a:r>
            <a:r>
              <a:rPr lang="en-US" dirty="0" err="1"/>
              <a:t>dimana</a:t>
            </a:r>
            <a:r>
              <a:rPr lang="en-US" dirty="0"/>
              <a:t> </a:t>
            </a:r>
            <a:r>
              <a:rPr lang="en-US" dirty="0" err="1"/>
              <a:t>ada</a:t>
            </a:r>
            <a:r>
              <a:rPr lang="en-US" dirty="0"/>
              <a:t> </a:t>
            </a:r>
            <a:r>
              <a:rPr lang="en-US" dirty="0" err="1"/>
              <a:t>sebuah</a:t>
            </a:r>
            <a:r>
              <a:rPr lang="en-US" dirty="0"/>
              <a:t> </a:t>
            </a:r>
            <a:r>
              <a:rPr lang="en-US" dirty="0" err="1"/>
              <a:t>klaim</a:t>
            </a:r>
            <a:r>
              <a:rPr lang="en-US" dirty="0"/>
              <a:t> </a:t>
            </a:r>
            <a:r>
              <a:rPr lang="en-US" dirty="0" err="1"/>
              <a:t>benar</a:t>
            </a:r>
            <a:r>
              <a:rPr lang="en-US" dirty="0"/>
              <a:t> </a:t>
            </a:r>
            <a:r>
              <a:rPr lang="en-US" dirty="0" err="1"/>
              <a:t>namun</a:t>
            </a:r>
            <a:r>
              <a:rPr lang="en-US" dirty="0"/>
              <a:t> </a:t>
            </a:r>
            <a:r>
              <a:rPr lang="en-US" dirty="0" err="1"/>
              <a:t>tidak</a:t>
            </a:r>
            <a:r>
              <a:rPr lang="en-US" dirty="0"/>
              <a:t> </a:t>
            </a:r>
            <a:r>
              <a:rPr lang="en-US" dirty="0" err="1"/>
              <a:t>dapat</a:t>
            </a:r>
            <a:r>
              <a:rPr lang="en-US" dirty="0"/>
              <a:t> </a:t>
            </a:r>
            <a:r>
              <a:rPr lang="en-US" dirty="0" err="1"/>
              <a:t>dijustifikasi</a:t>
            </a:r>
            <a:r>
              <a:rPr lang="en-US" dirty="0"/>
              <a:t>.</a:t>
            </a:r>
            <a:endParaRPr dirty="0"/>
          </a:p>
          <a:p>
            <a:pPr marL="457200" lvl="0" indent="-330200" algn="l" rtl="0">
              <a:lnSpc>
                <a:spcPct val="90000"/>
              </a:lnSpc>
              <a:spcBef>
                <a:spcPts val="1000"/>
              </a:spcBef>
              <a:spcAft>
                <a:spcPts val="0"/>
              </a:spcAft>
              <a:buClr>
                <a:srgbClr val="2F5496"/>
              </a:buClr>
              <a:buSzPts val="2000"/>
              <a:buFont typeface="Calibri"/>
              <a:buNone/>
            </a:pPr>
            <a:endParaRPr dirty="0"/>
          </a:p>
          <a:p>
            <a:pPr marL="457200" lvl="0" indent="-457200" algn="l" rtl="0">
              <a:lnSpc>
                <a:spcPct val="90000"/>
              </a:lnSpc>
              <a:spcBef>
                <a:spcPts val="1000"/>
              </a:spcBef>
              <a:spcAft>
                <a:spcPts val="0"/>
              </a:spcAft>
              <a:buClr>
                <a:srgbClr val="2F5496"/>
              </a:buClr>
              <a:buSzPts val="2000"/>
              <a:buFont typeface="Calibri"/>
              <a:buAutoNum type="arabicPeriod"/>
            </a:pPr>
            <a:r>
              <a:rPr lang="en-US" dirty="0" err="1"/>
              <a:t>Berikan</a:t>
            </a:r>
            <a:r>
              <a:rPr lang="en-US" dirty="0"/>
              <a:t> </a:t>
            </a:r>
            <a:r>
              <a:rPr lang="en-US" dirty="0" err="1"/>
              <a:t>sebuah</a:t>
            </a:r>
            <a:r>
              <a:rPr lang="en-US" dirty="0"/>
              <a:t> </a:t>
            </a:r>
            <a:r>
              <a:rPr lang="en-US" dirty="0" err="1"/>
              <a:t>contoh</a:t>
            </a:r>
            <a:r>
              <a:rPr lang="en-US" dirty="0"/>
              <a:t> </a:t>
            </a:r>
            <a:r>
              <a:rPr lang="en-US" dirty="0" err="1"/>
              <a:t>klaim</a:t>
            </a:r>
            <a:r>
              <a:rPr lang="en-US" dirty="0"/>
              <a:t> yang </a:t>
            </a:r>
            <a:r>
              <a:rPr lang="en-US" dirty="0" err="1"/>
              <a:t>menurut</a:t>
            </a:r>
            <a:r>
              <a:rPr lang="en-US" dirty="0"/>
              <a:t> Anda </a:t>
            </a:r>
            <a:r>
              <a:rPr lang="en-US" dirty="0" err="1"/>
              <a:t>benar-benar</a:t>
            </a:r>
            <a:r>
              <a:rPr lang="en-US" dirty="0"/>
              <a:t> </a:t>
            </a:r>
            <a:r>
              <a:rPr lang="en-US" dirty="0" err="1"/>
              <a:t>dapat</a:t>
            </a:r>
            <a:r>
              <a:rPr lang="en-US" dirty="0"/>
              <a:t> </a:t>
            </a:r>
            <a:r>
              <a:rPr lang="en-US" dirty="0" err="1"/>
              <a:t>dipertanggungjawabkan</a:t>
            </a:r>
            <a:r>
              <a:rPr lang="en-US" dirty="0"/>
              <a:t> </a:t>
            </a:r>
            <a:r>
              <a:rPr lang="en-US" dirty="0" err="1"/>
              <a:t>atau</a:t>
            </a:r>
            <a:r>
              <a:rPr lang="en-US" dirty="0"/>
              <a:t> </a:t>
            </a:r>
            <a:r>
              <a:rPr lang="en-US" dirty="0" err="1"/>
              <a:t>pasti</a:t>
            </a:r>
            <a:r>
              <a:rPr lang="en-US" dirty="0"/>
              <a:t>.</a:t>
            </a:r>
            <a:endParaRPr dirty="0"/>
          </a:p>
          <a:p>
            <a:pPr marL="800100" lvl="1" indent="-228600" algn="l" rtl="0">
              <a:lnSpc>
                <a:spcPct val="90000"/>
              </a:lnSpc>
              <a:spcBef>
                <a:spcPts val="500"/>
              </a:spcBef>
              <a:spcAft>
                <a:spcPts val="0"/>
              </a:spcAft>
              <a:buClr>
                <a:srgbClr val="2F5496"/>
              </a:buClr>
              <a:buSzPts val="1800"/>
              <a:buFont typeface="Calibri"/>
              <a:buNone/>
            </a:pPr>
            <a:endParaRPr dirty="0"/>
          </a:p>
          <a:p>
            <a:pPr marL="457200" lvl="0" indent="-457200" algn="l" rtl="0">
              <a:lnSpc>
                <a:spcPct val="90000"/>
              </a:lnSpc>
              <a:spcBef>
                <a:spcPts val="1000"/>
              </a:spcBef>
              <a:spcAft>
                <a:spcPts val="0"/>
              </a:spcAft>
              <a:buClr>
                <a:srgbClr val="2F5496"/>
              </a:buClr>
              <a:buSzPts val="2000"/>
              <a:buFont typeface="Calibri"/>
              <a:buAutoNum type="arabicPeriod"/>
            </a:pPr>
            <a:r>
              <a:rPr lang="en-US" dirty="0" err="1"/>
              <a:t>Bandingkan</a:t>
            </a:r>
            <a:r>
              <a:rPr lang="en-US" dirty="0"/>
              <a:t> </a:t>
            </a:r>
            <a:r>
              <a:rPr lang="en-US" dirty="0" err="1"/>
              <a:t>dua</a:t>
            </a:r>
            <a:r>
              <a:rPr lang="en-US" dirty="0"/>
              <a:t> </a:t>
            </a:r>
            <a:r>
              <a:rPr lang="en-US" dirty="0" err="1"/>
              <a:t>klaim</a:t>
            </a:r>
            <a:r>
              <a:rPr lang="en-US" dirty="0"/>
              <a:t> </a:t>
            </a:r>
            <a:r>
              <a:rPr lang="en-US" dirty="0" err="1"/>
              <a:t>berikut</a:t>
            </a:r>
            <a:r>
              <a:rPr lang="en-US" dirty="0"/>
              <a:t>:</a:t>
            </a:r>
            <a:endParaRPr dirty="0"/>
          </a:p>
          <a:p>
            <a:pPr marL="457200" lvl="1" indent="0" algn="l" rtl="0">
              <a:lnSpc>
                <a:spcPct val="90000"/>
              </a:lnSpc>
              <a:spcBef>
                <a:spcPts val="500"/>
              </a:spcBef>
              <a:spcAft>
                <a:spcPts val="0"/>
              </a:spcAft>
              <a:buClr>
                <a:srgbClr val="2F5496"/>
              </a:buClr>
              <a:buSzPts val="1800"/>
              <a:buNone/>
            </a:pPr>
            <a:r>
              <a:rPr lang="en-US" dirty="0"/>
              <a:t>[A] </a:t>
            </a:r>
            <a:r>
              <a:rPr lang="en-US" dirty="0" err="1"/>
              <a:t>Beruang</a:t>
            </a:r>
            <a:r>
              <a:rPr lang="en-US" dirty="0"/>
              <a:t> </a:t>
            </a:r>
            <a:r>
              <a:rPr lang="en-US" dirty="0" err="1"/>
              <a:t>kutub</a:t>
            </a:r>
            <a:r>
              <a:rPr lang="en-US" dirty="0"/>
              <a:t> </a:t>
            </a:r>
            <a:r>
              <a:rPr lang="en-US" dirty="0" err="1"/>
              <a:t>akan</a:t>
            </a:r>
            <a:r>
              <a:rPr lang="en-US" dirty="0"/>
              <a:t> </a:t>
            </a:r>
            <a:r>
              <a:rPr lang="en-US" dirty="0" err="1"/>
              <a:t>punah</a:t>
            </a:r>
            <a:r>
              <a:rPr lang="en-US" dirty="0"/>
              <a:t> di </a:t>
            </a:r>
            <a:r>
              <a:rPr lang="en-US" dirty="0" err="1"/>
              <a:t>pertengahan</a:t>
            </a:r>
            <a:r>
              <a:rPr lang="en-US" dirty="0"/>
              <a:t> </a:t>
            </a:r>
            <a:r>
              <a:rPr lang="en-US" dirty="0" err="1"/>
              <a:t>abad</a:t>
            </a:r>
            <a:r>
              <a:rPr lang="en-US" dirty="0"/>
              <a:t> </a:t>
            </a:r>
            <a:r>
              <a:rPr lang="en-US" dirty="0" err="1"/>
              <a:t>ini</a:t>
            </a:r>
            <a:r>
              <a:rPr lang="en-US" dirty="0"/>
              <a:t>.</a:t>
            </a:r>
            <a:endParaRPr dirty="0"/>
          </a:p>
          <a:p>
            <a:pPr marL="457200" lvl="1" indent="0" algn="l" rtl="0">
              <a:lnSpc>
                <a:spcPct val="90000"/>
              </a:lnSpc>
              <a:spcBef>
                <a:spcPts val="500"/>
              </a:spcBef>
              <a:spcAft>
                <a:spcPts val="0"/>
              </a:spcAft>
              <a:buClr>
                <a:srgbClr val="2F5496"/>
              </a:buClr>
              <a:buSzPts val="1800"/>
              <a:buNone/>
            </a:pPr>
            <a:r>
              <a:rPr lang="en-US" dirty="0"/>
              <a:t>[B] </a:t>
            </a:r>
            <a:r>
              <a:rPr lang="en-US" dirty="0" err="1"/>
              <a:t>Beruang</a:t>
            </a:r>
            <a:r>
              <a:rPr lang="en-US" dirty="0"/>
              <a:t> </a:t>
            </a:r>
            <a:r>
              <a:rPr lang="en-US" dirty="0" err="1"/>
              <a:t>kutub</a:t>
            </a:r>
            <a:r>
              <a:rPr lang="en-US" dirty="0"/>
              <a:t> </a:t>
            </a:r>
            <a:r>
              <a:rPr lang="en-US" dirty="0" err="1"/>
              <a:t>adalah</a:t>
            </a:r>
            <a:r>
              <a:rPr lang="en-US" dirty="0"/>
              <a:t> </a:t>
            </a:r>
            <a:r>
              <a:rPr lang="en-US" dirty="0" err="1"/>
              <a:t>spesies</a:t>
            </a:r>
            <a:r>
              <a:rPr lang="en-US" dirty="0"/>
              <a:t> yang </a:t>
            </a:r>
            <a:r>
              <a:rPr lang="en-US" dirty="0" err="1"/>
              <a:t>terancam</a:t>
            </a:r>
            <a:r>
              <a:rPr lang="en-US" dirty="0"/>
              <a:t> </a:t>
            </a:r>
            <a:r>
              <a:rPr lang="en-US" dirty="0" err="1"/>
              <a:t>punah</a:t>
            </a:r>
            <a:r>
              <a:rPr lang="en-US" dirty="0"/>
              <a:t>.</a:t>
            </a:r>
            <a:endParaRPr dirty="0"/>
          </a:p>
          <a:p>
            <a:pPr marL="457200" lvl="1" indent="0" algn="l" rtl="0">
              <a:lnSpc>
                <a:spcPct val="90000"/>
              </a:lnSpc>
              <a:spcBef>
                <a:spcPts val="500"/>
              </a:spcBef>
              <a:spcAft>
                <a:spcPts val="0"/>
              </a:spcAft>
              <a:buClr>
                <a:srgbClr val="2F5496"/>
              </a:buClr>
              <a:buSzPts val="1800"/>
              <a:buNone/>
            </a:pPr>
            <a:r>
              <a:rPr lang="en-US" dirty="0"/>
              <a:t>Salah </a:t>
            </a:r>
            <a:r>
              <a:rPr lang="en-US" dirty="0" err="1"/>
              <a:t>satu</a:t>
            </a:r>
            <a:r>
              <a:rPr lang="en-US" dirty="0"/>
              <a:t> </a:t>
            </a:r>
            <a:r>
              <a:rPr lang="en-US" dirty="0" err="1"/>
              <a:t>dari</a:t>
            </a:r>
            <a:r>
              <a:rPr lang="en-US" dirty="0"/>
              <a:t> </a:t>
            </a:r>
            <a:r>
              <a:rPr lang="en-US" dirty="0" err="1"/>
              <a:t>kedua</a:t>
            </a:r>
            <a:r>
              <a:rPr lang="en-US" dirty="0"/>
              <a:t> </a:t>
            </a:r>
            <a:r>
              <a:rPr lang="en-US" dirty="0" err="1"/>
              <a:t>klaim</a:t>
            </a:r>
            <a:r>
              <a:rPr lang="en-US" dirty="0"/>
              <a:t> </a:t>
            </a:r>
            <a:r>
              <a:rPr lang="en-US" dirty="0" err="1"/>
              <a:t>tersebut</a:t>
            </a:r>
            <a:r>
              <a:rPr lang="en-US" dirty="0"/>
              <a:t> </a:t>
            </a:r>
            <a:r>
              <a:rPr lang="en-US" dirty="0" err="1"/>
              <a:t>lebih</a:t>
            </a:r>
            <a:r>
              <a:rPr lang="en-US" dirty="0"/>
              <a:t> </a:t>
            </a:r>
            <a:r>
              <a:rPr lang="en-US" dirty="0" err="1"/>
              <a:t>kuat</a:t>
            </a:r>
            <a:r>
              <a:rPr lang="en-US" dirty="0"/>
              <a:t> </a:t>
            </a:r>
            <a:r>
              <a:rPr lang="en-US" dirty="0" err="1"/>
              <a:t>dari</a:t>
            </a:r>
            <a:r>
              <a:rPr lang="en-US" dirty="0"/>
              <a:t> yang </a:t>
            </a:r>
            <a:r>
              <a:rPr lang="en-US" dirty="0" err="1"/>
              <a:t>lainnya</a:t>
            </a:r>
            <a:r>
              <a:rPr lang="en-US" dirty="0"/>
              <a:t>. Mana yang </a:t>
            </a:r>
            <a:r>
              <a:rPr lang="en-US" dirty="0" err="1"/>
              <a:t>kuat</a:t>
            </a:r>
            <a:r>
              <a:rPr lang="en-US" dirty="0"/>
              <a:t> mana yang </a:t>
            </a:r>
            <a:r>
              <a:rPr lang="en-US" dirty="0" err="1"/>
              <a:t>lemah</a:t>
            </a:r>
            <a:r>
              <a:rPr lang="en-US" dirty="0"/>
              <a:t>, dan </a:t>
            </a:r>
            <a:r>
              <a:rPr lang="en-US" dirty="0" err="1"/>
              <a:t>mengapa</a:t>
            </a:r>
            <a:r>
              <a:rPr lang="en-US" dirty="0"/>
              <a:t>?</a:t>
            </a:r>
            <a:endParaRPr dirty="0"/>
          </a:p>
        </p:txBody>
      </p:sp>
      <p:sp>
        <p:nvSpPr>
          <p:cNvPr id="466" name="Google Shape;466;p41"/>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67" name="Google Shape;467;p41"/>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68" name="Google Shape;468;p41"/>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02979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Pertanyaan?</a:t>
            </a:r>
            <a:endParaRPr/>
          </a:p>
        </p:txBody>
      </p:sp>
      <p:sp>
        <p:nvSpPr>
          <p:cNvPr id="254" name="Google Shape;254;p18"/>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55" name="Google Shape;255;p18"/>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56" name="Google Shape;256;p18"/>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57" name="Google Shape;257;p18"/>
          <p:cNvPicPr preferRelativeResize="0">
            <a:picLocks noGrp="1"/>
          </p:cNvPicPr>
          <p:nvPr>
            <p:ph type="body" idx="1"/>
          </p:nvPr>
        </p:nvPicPr>
        <p:blipFill rotWithShape="1">
          <a:blip r:embed="rId3">
            <a:alphaModFix/>
          </a:blip>
          <a:srcRect/>
          <a:stretch/>
        </p:blipFill>
        <p:spPr>
          <a:xfrm>
            <a:off x="3779538" y="1112538"/>
            <a:ext cx="4632923" cy="4632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Topik</a:t>
            </a:r>
            <a:endParaRPr/>
          </a:p>
        </p:txBody>
      </p:sp>
      <p:sp>
        <p:nvSpPr>
          <p:cNvPr id="105" name="Google Shape;105;p2"/>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rgbClr val="2F5496"/>
              </a:buClr>
              <a:buSzPts val="2000"/>
              <a:buFont typeface="Calibri"/>
              <a:buAutoNum type="arabicPeriod"/>
            </a:pPr>
            <a:r>
              <a:rPr lang="en-US"/>
              <a:t>Klaim, Penegasan, &amp; Pernyataan</a:t>
            </a:r>
            <a:endParaRPr/>
          </a:p>
          <a:p>
            <a:pPr marL="457200" lvl="0" indent="-330200" algn="l" rtl="0">
              <a:lnSpc>
                <a:spcPct val="90000"/>
              </a:lnSpc>
              <a:spcBef>
                <a:spcPts val="1000"/>
              </a:spcBef>
              <a:spcAft>
                <a:spcPts val="0"/>
              </a:spcAft>
              <a:buClr>
                <a:srgbClr val="2F5496"/>
              </a:buClr>
              <a:buSzPts val="2000"/>
              <a:buFont typeface="Calibri"/>
              <a:buNone/>
            </a:pPr>
            <a:endParaRPr/>
          </a:p>
          <a:p>
            <a:pPr marL="457200" lvl="0" indent="-457200" algn="l" rtl="0">
              <a:lnSpc>
                <a:spcPct val="90000"/>
              </a:lnSpc>
              <a:spcBef>
                <a:spcPts val="1000"/>
              </a:spcBef>
              <a:spcAft>
                <a:spcPts val="0"/>
              </a:spcAft>
              <a:buClr>
                <a:srgbClr val="2F5496"/>
              </a:buClr>
              <a:buSzPts val="2000"/>
              <a:buFont typeface="Calibri"/>
              <a:buAutoNum type="arabicPeriod"/>
            </a:pPr>
            <a:r>
              <a:rPr lang="en-US"/>
              <a:t>Justifikasi Terhadap Klaim</a:t>
            </a:r>
            <a:endParaRPr/>
          </a:p>
        </p:txBody>
      </p:sp>
      <p:sp>
        <p:nvSpPr>
          <p:cNvPr id="106" name="Google Shape;106;p2"/>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07" name="Google Shape;107;p2"/>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08" name="Google Shape;108;p2"/>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Topik</a:t>
            </a:r>
            <a:endParaRPr/>
          </a:p>
        </p:txBody>
      </p:sp>
      <p:sp>
        <p:nvSpPr>
          <p:cNvPr id="272" name="Google Shape;272;p20"/>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rgbClr val="2F5496"/>
              </a:buClr>
              <a:buSzPts val="2000"/>
              <a:buFont typeface="Calibri"/>
              <a:buAutoNum type="arabicPeriod"/>
            </a:pPr>
            <a:r>
              <a:rPr lang="en-US"/>
              <a:t>Argument</a:t>
            </a:r>
            <a:endParaRPr/>
          </a:p>
          <a:p>
            <a:pPr marL="457200" lvl="0" indent="-457200" algn="l" rtl="0">
              <a:lnSpc>
                <a:spcPct val="90000"/>
              </a:lnSpc>
              <a:spcBef>
                <a:spcPts val="1000"/>
              </a:spcBef>
              <a:spcAft>
                <a:spcPts val="0"/>
              </a:spcAft>
              <a:buClr>
                <a:srgbClr val="2F5496"/>
              </a:buClr>
              <a:buSzPts val="2000"/>
              <a:buFont typeface="Calibri"/>
              <a:buAutoNum type="arabicPeriod"/>
            </a:pPr>
            <a:r>
              <a:rPr lang="en-US"/>
              <a:t>Mengidentifikasi Argumen</a:t>
            </a:r>
            <a:endParaRPr/>
          </a:p>
          <a:p>
            <a:pPr marL="457200" lvl="0" indent="-457200" algn="l" rtl="0">
              <a:lnSpc>
                <a:spcPct val="90000"/>
              </a:lnSpc>
              <a:spcBef>
                <a:spcPts val="1000"/>
              </a:spcBef>
              <a:spcAft>
                <a:spcPts val="0"/>
              </a:spcAft>
              <a:buClr>
                <a:srgbClr val="2F5496"/>
              </a:buClr>
              <a:buSzPts val="2000"/>
              <a:buFont typeface="Calibri"/>
              <a:buAutoNum type="arabicPeriod"/>
            </a:pPr>
            <a:r>
              <a:rPr lang="en-US"/>
              <a:t>Mengalalisis Argumen</a:t>
            </a:r>
            <a:endParaRPr/>
          </a:p>
          <a:p>
            <a:pPr marL="457200" lvl="0" indent="-457200" algn="l" rtl="0">
              <a:lnSpc>
                <a:spcPct val="90000"/>
              </a:lnSpc>
              <a:spcBef>
                <a:spcPts val="1000"/>
              </a:spcBef>
              <a:spcAft>
                <a:spcPts val="0"/>
              </a:spcAft>
              <a:buClr>
                <a:srgbClr val="2F5496"/>
              </a:buClr>
              <a:buSzPts val="2000"/>
              <a:buFont typeface="Calibri"/>
              <a:buAutoNum type="arabicPeriod"/>
            </a:pPr>
            <a:r>
              <a:rPr lang="en-US"/>
              <a:t>Argumen Kompleks</a:t>
            </a:r>
            <a:endParaRPr/>
          </a:p>
        </p:txBody>
      </p:sp>
      <p:sp>
        <p:nvSpPr>
          <p:cNvPr id="273" name="Google Shape;273;p20"/>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74" name="Google Shape;274;p20"/>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75" name="Google Shape;275;p20"/>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1. Argumen</a:t>
            </a:r>
            <a:endParaRPr/>
          </a:p>
        </p:txBody>
      </p:sp>
      <p:sp>
        <p:nvSpPr>
          <p:cNvPr id="281" name="Google Shape;281;p21"/>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Argumen 🡪 Argumen adalah klaim kompleks yang digunakan untuk mengatur dan mengekspresikan jenis penalaran tertentu.</a:t>
            </a:r>
            <a:endParaRPr/>
          </a:p>
          <a:p>
            <a:pPr marL="685800" lvl="1" indent="-228600" algn="l" rtl="0">
              <a:lnSpc>
                <a:spcPct val="90000"/>
              </a:lnSpc>
              <a:spcBef>
                <a:spcPts val="500"/>
              </a:spcBef>
              <a:spcAft>
                <a:spcPts val="0"/>
              </a:spcAft>
              <a:buClr>
                <a:srgbClr val="2F5496"/>
              </a:buClr>
              <a:buSzPts val="1600"/>
              <a:buChar char="•"/>
            </a:pPr>
            <a:r>
              <a:rPr lang="en-US" sz="1600">
                <a:latin typeface="Cambria"/>
                <a:ea typeface="Cambria"/>
                <a:cs typeface="Cambria"/>
                <a:sym typeface="Cambria"/>
              </a:rPr>
              <a:t>terdiri dari dua atau lebih klaim, salah satunya adalah kesimpulan; Yang lain adalah alasan penjelas</a:t>
            </a:r>
            <a:endParaRPr sz="1600">
              <a:latin typeface="Cambria"/>
              <a:ea typeface="Cambria"/>
              <a:cs typeface="Cambria"/>
              <a:sym typeface="Cambria"/>
            </a:endParaRPr>
          </a:p>
          <a:p>
            <a:pPr marL="685800" lvl="1" indent="-127000" algn="l" rtl="0">
              <a:lnSpc>
                <a:spcPct val="90000"/>
              </a:lnSpc>
              <a:spcBef>
                <a:spcPts val="500"/>
              </a:spcBef>
              <a:spcAft>
                <a:spcPts val="0"/>
              </a:spcAft>
              <a:buClr>
                <a:srgbClr val="2F5496"/>
              </a:buClr>
              <a:buSzPts val="1600"/>
              <a:buNone/>
            </a:pPr>
            <a:endParaRPr sz="1600">
              <a:latin typeface="Cambria"/>
              <a:ea typeface="Cambria"/>
              <a:cs typeface="Cambria"/>
              <a:sym typeface="Cambria"/>
            </a:endParaRPr>
          </a:p>
          <a:p>
            <a:pPr marL="228600" lvl="0" indent="-228600" algn="l" rtl="0">
              <a:lnSpc>
                <a:spcPct val="90000"/>
              </a:lnSpc>
              <a:spcBef>
                <a:spcPts val="1000"/>
              </a:spcBef>
              <a:spcAft>
                <a:spcPts val="0"/>
              </a:spcAft>
              <a:buClr>
                <a:srgbClr val="2F5496"/>
              </a:buClr>
              <a:buSzPts val="1800"/>
              <a:buChar char="•"/>
            </a:pPr>
            <a:r>
              <a:rPr lang="en-US" sz="1800">
                <a:latin typeface="Cambria"/>
                <a:ea typeface="Cambria"/>
                <a:cs typeface="Cambria"/>
                <a:sym typeface="Cambria"/>
              </a:rPr>
              <a:t>Argumen yang baik adalah argumen di mana kesimpulan mengikuti dari alasan, atau dibenarkan oleh alasannya.</a:t>
            </a:r>
            <a:endParaRPr/>
          </a:p>
          <a:p>
            <a:pPr marL="228600" lvl="0" indent="-114300" algn="l" rtl="0">
              <a:lnSpc>
                <a:spcPct val="90000"/>
              </a:lnSpc>
              <a:spcBef>
                <a:spcPts val="1000"/>
              </a:spcBef>
              <a:spcAft>
                <a:spcPts val="0"/>
              </a:spcAft>
              <a:buClr>
                <a:srgbClr val="2F5496"/>
              </a:buClr>
              <a:buSzPts val="1800"/>
              <a:buNone/>
            </a:pPr>
            <a:endParaRPr sz="1800">
              <a:latin typeface="Cambria"/>
              <a:ea typeface="Cambria"/>
              <a:cs typeface="Cambria"/>
              <a:sym typeface="Cambria"/>
            </a:endParaRPr>
          </a:p>
          <a:p>
            <a:pPr marL="228600" lvl="0" indent="-228600" algn="l" rtl="0">
              <a:lnSpc>
                <a:spcPct val="90000"/>
              </a:lnSpc>
              <a:spcBef>
                <a:spcPts val="1000"/>
              </a:spcBef>
              <a:spcAft>
                <a:spcPts val="0"/>
              </a:spcAft>
              <a:buClr>
                <a:srgbClr val="2F5496"/>
              </a:buClr>
              <a:buSzPts val="1800"/>
              <a:buChar char="•"/>
            </a:pPr>
            <a:r>
              <a:rPr lang="en-US" sz="1800">
                <a:latin typeface="Cambria"/>
                <a:ea typeface="Cambria"/>
                <a:cs typeface="Cambria"/>
                <a:sym typeface="Cambria"/>
              </a:rPr>
              <a:t>Dalam istilah praktis argumen bertujuan membujuk orang lain, atau memuaskan diri sendiri, bahwa klaim yang dibuat adalah benar.</a:t>
            </a:r>
            <a:endParaRPr/>
          </a:p>
        </p:txBody>
      </p:sp>
      <p:sp>
        <p:nvSpPr>
          <p:cNvPr id="282" name="Google Shape;282;p21"/>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83" name="Google Shape;283;p21"/>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84" name="Google Shape;284;p21"/>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Argumen</a:t>
            </a:r>
            <a:br>
              <a:rPr lang="en-US"/>
            </a:br>
            <a:r>
              <a:rPr lang="en-US"/>
              <a:t>Contoh</a:t>
            </a:r>
            <a:endParaRPr/>
          </a:p>
        </p:txBody>
      </p:sp>
      <p:sp>
        <p:nvSpPr>
          <p:cNvPr id="290" name="Google Shape;290;p22"/>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342900" marR="38735" lvl="0" indent="-228600" algn="l" rtl="0">
              <a:lnSpc>
                <a:spcPct val="115000"/>
              </a:lnSpc>
              <a:spcBef>
                <a:spcPts val="0"/>
              </a:spcBef>
              <a:spcAft>
                <a:spcPts val="0"/>
              </a:spcAft>
              <a:buClr>
                <a:srgbClr val="2F5496"/>
              </a:buClr>
              <a:buSzPts val="1800"/>
              <a:buChar char="•"/>
            </a:pPr>
            <a:r>
              <a:rPr lang="en-US" sz="1800">
                <a:latin typeface="Cambria"/>
                <a:ea typeface="Cambria"/>
                <a:cs typeface="Cambria"/>
                <a:sym typeface="Cambria"/>
              </a:rPr>
              <a:t>Sampai beberapa ratus tahun yang lalu umumnya diyakini bahwa bumi itu datar. Ini adalah keyakinan alami karena permukaan bumi terlihat datar. Tetapi orang-orang juga mengamati (dan bingung dengan fakta) bahwa kapal-kapal yang berlayar jauh dari darat tampak semakin rendah, seolah-olah mereka tenggelam, dan tampaknya muncul lagi ketika mereka mendekati daratan. </a:t>
            </a:r>
            <a:endParaRPr/>
          </a:p>
          <a:p>
            <a:pPr marL="342900" marR="38735" lvl="0" indent="-114300" algn="l" rtl="0">
              <a:lnSpc>
                <a:spcPct val="115000"/>
              </a:lnSpc>
              <a:spcBef>
                <a:spcPts val="90"/>
              </a:spcBef>
              <a:spcAft>
                <a:spcPts val="0"/>
              </a:spcAft>
              <a:buClr>
                <a:srgbClr val="2F5496"/>
              </a:buClr>
              <a:buSzPts val="1800"/>
              <a:buNone/>
            </a:pPr>
            <a:endParaRPr sz="1800">
              <a:latin typeface="Cambria"/>
              <a:ea typeface="Cambria"/>
              <a:cs typeface="Cambria"/>
              <a:sym typeface="Cambria"/>
            </a:endParaRPr>
          </a:p>
          <a:p>
            <a:pPr marL="342900" marR="38735" lvl="0" indent="-228600" algn="l" rtl="0">
              <a:lnSpc>
                <a:spcPct val="115000"/>
              </a:lnSpc>
              <a:spcBef>
                <a:spcPts val="90"/>
              </a:spcBef>
              <a:spcAft>
                <a:spcPts val="0"/>
              </a:spcAft>
              <a:buClr>
                <a:srgbClr val="2F5496"/>
              </a:buClr>
              <a:buSzPts val="1800"/>
              <a:buChar char="•"/>
            </a:pPr>
            <a:r>
              <a:rPr lang="en-US" sz="1800">
                <a:latin typeface="Cambria"/>
                <a:ea typeface="Cambria"/>
                <a:cs typeface="Cambria"/>
                <a:sym typeface="Cambria"/>
              </a:rPr>
              <a:t>Beberapa berpendapat - dari pengamatan ini bahwa permukaan bumi tidak mungkin datar, tetapi melengkung. Mereka menarik kesimpulan ini karena jika Bumi datar, sebuah kapal hanya akan tampak menjadi lebih kecil dan lebih kecil sampai terlalu kecil untuk dilihat.</a:t>
            </a:r>
            <a:endParaRPr/>
          </a:p>
          <a:p>
            <a:pPr marL="1056005" marR="38735" lvl="1" indent="0" algn="l" rtl="0">
              <a:lnSpc>
                <a:spcPct val="115000"/>
              </a:lnSpc>
              <a:spcBef>
                <a:spcPts val="90"/>
              </a:spcBef>
              <a:spcAft>
                <a:spcPts val="0"/>
              </a:spcAft>
              <a:buClr>
                <a:srgbClr val="2F5496"/>
              </a:buClr>
              <a:buSzPts val="1800"/>
              <a:buNone/>
            </a:pPr>
            <a:br>
              <a:rPr lang="en-US">
                <a:latin typeface="Trebuchet MS"/>
                <a:ea typeface="Trebuchet MS"/>
                <a:cs typeface="Trebuchet MS"/>
                <a:sym typeface="Trebuchet MS"/>
              </a:rPr>
            </a:br>
            <a:endParaRPr sz="1800">
              <a:latin typeface="Cambria"/>
              <a:ea typeface="Cambria"/>
              <a:cs typeface="Cambria"/>
              <a:sym typeface="Cambria"/>
            </a:endParaRPr>
          </a:p>
          <a:p>
            <a:pPr marL="1056005" marR="38735" lvl="1" indent="0" algn="l" rtl="0">
              <a:lnSpc>
                <a:spcPct val="115000"/>
              </a:lnSpc>
              <a:spcBef>
                <a:spcPts val="90"/>
              </a:spcBef>
              <a:spcAft>
                <a:spcPts val="0"/>
              </a:spcAft>
              <a:buClr>
                <a:srgbClr val="2F5496"/>
              </a:buClr>
              <a:buSzPts val="1800"/>
              <a:buNone/>
            </a:pPr>
            <a:endParaRPr>
              <a:latin typeface="Trebuchet MS"/>
              <a:ea typeface="Trebuchet MS"/>
              <a:cs typeface="Trebuchet MS"/>
              <a:sym typeface="Trebuchet MS"/>
            </a:endParaRPr>
          </a:p>
          <a:p>
            <a:pPr marL="1056005" marR="38735" lvl="1" indent="0" algn="l" rtl="0">
              <a:lnSpc>
                <a:spcPct val="115000"/>
              </a:lnSpc>
              <a:spcBef>
                <a:spcPts val="90"/>
              </a:spcBef>
              <a:spcAft>
                <a:spcPts val="0"/>
              </a:spcAft>
              <a:buClr>
                <a:srgbClr val="2F5496"/>
              </a:buClr>
              <a:buSzPts val="1800"/>
              <a:buNone/>
            </a:pPr>
            <a:endParaRPr>
              <a:latin typeface="Trebuchet MS"/>
              <a:ea typeface="Trebuchet MS"/>
              <a:cs typeface="Trebuchet MS"/>
              <a:sym typeface="Trebuchet MS"/>
            </a:endParaRPr>
          </a:p>
          <a:p>
            <a:pPr marL="1284605" marR="38735" lvl="1" indent="-114300" algn="l" rtl="0">
              <a:lnSpc>
                <a:spcPct val="115000"/>
              </a:lnSpc>
              <a:spcBef>
                <a:spcPts val="90"/>
              </a:spcBef>
              <a:spcAft>
                <a:spcPts val="0"/>
              </a:spcAft>
              <a:buClr>
                <a:srgbClr val="2F5496"/>
              </a:buClr>
              <a:buSzPts val="1800"/>
              <a:buNone/>
            </a:pPr>
            <a:endParaRPr>
              <a:latin typeface="Cambria"/>
              <a:ea typeface="Cambria"/>
              <a:cs typeface="Cambria"/>
              <a:sym typeface="Cambria"/>
            </a:endParaRPr>
          </a:p>
          <a:p>
            <a:pPr marL="827405" marR="38735" lvl="0" indent="-101600" algn="l" rtl="0">
              <a:lnSpc>
                <a:spcPct val="115000"/>
              </a:lnSpc>
              <a:spcBef>
                <a:spcPts val="90"/>
              </a:spcBef>
              <a:spcAft>
                <a:spcPts val="0"/>
              </a:spcAft>
              <a:buClr>
                <a:srgbClr val="2F5496"/>
              </a:buClr>
              <a:buSzPts val="2000"/>
              <a:buNone/>
            </a:pPr>
            <a:endParaRPr/>
          </a:p>
        </p:txBody>
      </p:sp>
      <p:sp>
        <p:nvSpPr>
          <p:cNvPr id="291" name="Google Shape;291;p22"/>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92" name="Google Shape;292;p22"/>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93" name="Google Shape;293;p22"/>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Argumen</a:t>
            </a:r>
            <a:br>
              <a:rPr lang="en-US"/>
            </a:br>
            <a:r>
              <a:rPr lang="en-US"/>
              <a:t>Contoh</a:t>
            </a:r>
            <a:endParaRPr/>
          </a:p>
        </p:txBody>
      </p:sp>
      <p:sp>
        <p:nvSpPr>
          <p:cNvPr id="299" name="Google Shape;299;p23"/>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827405" marR="38735" lvl="0" indent="-228600" algn="l" rtl="0">
              <a:lnSpc>
                <a:spcPct val="115000"/>
              </a:lnSpc>
              <a:spcBef>
                <a:spcPts val="0"/>
              </a:spcBef>
              <a:spcAft>
                <a:spcPts val="0"/>
              </a:spcAft>
              <a:buClr>
                <a:srgbClr val="2F5496"/>
              </a:buClr>
              <a:buSzPts val="1800"/>
              <a:buChar char="•"/>
            </a:pPr>
            <a:r>
              <a:rPr lang="en-US" sz="1800">
                <a:latin typeface="Cambria"/>
                <a:ea typeface="Cambria"/>
                <a:cs typeface="Cambria"/>
                <a:sym typeface="Cambria"/>
              </a:rPr>
              <a:t>Berdasarkan informasi sebelumnya dapat dibuat Argumen:</a:t>
            </a:r>
            <a:endParaRPr/>
          </a:p>
          <a:p>
            <a:pPr marL="1056005" marR="38735" lvl="1" indent="0" algn="l" rtl="0">
              <a:lnSpc>
                <a:spcPct val="115000"/>
              </a:lnSpc>
              <a:spcBef>
                <a:spcPts val="90"/>
              </a:spcBef>
              <a:spcAft>
                <a:spcPts val="0"/>
              </a:spcAft>
              <a:buClr>
                <a:srgbClr val="2F5496"/>
              </a:buClr>
              <a:buSzPts val="1800"/>
              <a:buNone/>
            </a:pPr>
            <a:br>
              <a:rPr lang="en-US">
                <a:latin typeface="Cambria"/>
                <a:ea typeface="Cambria"/>
                <a:cs typeface="Cambria"/>
                <a:sym typeface="Cambria"/>
              </a:rPr>
            </a:br>
            <a:r>
              <a:rPr lang="en-US">
                <a:latin typeface="Trebuchet MS"/>
                <a:ea typeface="Trebuchet MS"/>
                <a:cs typeface="Trebuchet MS"/>
                <a:sym typeface="Trebuchet MS"/>
              </a:rPr>
              <a:t>[1a] Kapal-kapal tampak tenggelam dari pandangan saat mereka berlayar menjauh. </a:t>
            </a:r>
            <a:r>
              <a:rPr lang="en-US" b="1">
                <a:latin typeface="Trebuchet MS"/>
                <a:ea typeface="Trebuchet MS"/>
                <a:cs typeface="Trebuchet MS"/>
                <a:sym typeface="Trebuchet MS"/>
              </a:rPr>
              <a:t>Jadi</a:t>
            </a:r>
            <a:r>
              <a:rPr lang="en-US">
                <a:latin typeface="Trebuchet MS"/>
                <a:ea typeface="Trebuchet MS"/>
                <a:cs typeface="Trebuchet MS"/>
                <a:sym typeface="Trebuchet MS"/>
              </a:rPr>
              <a:t> bumi tidak mungkin datar.</a:t>
            </a:r>
            <a:endParaRPr/>
          </a:p>
          <a:p>
            <a:pPr marL="1056005" marR="38735" lvl="1" indent="0" algn="l" rtl="0">
              <a:lnSpc>
                <a:spcPct val="115000"/>
              </a:lnSpc>
              <a:spcBef>
                <a:spcPts val="90"/>
              </a:spcBef>
              <a:spcAft>
                <a:spcPts val="0"/>
              </a:spcAft>
              <a:buClr>
                <a:srgbClr val="2F5496"/>
              </a:buClr>
              <a:buSzPts val="1800"/>
              <a:buNone/>
            </a:pPr>
            <a:r>
              <a:rPr lang="en-US" sz="1800">
                <a:latin typeface="Trebuchet MS"/>
                <a:ea typeface="Trebuchet MS"/>
                <a:cs typeface="Trebuchet MS"/>
                <a:sym typeface="Trebuchet MS"/>
              </a:rPr>
              <a:t>[1b] </a:t>
            </a:r>
            <a:r>
              <a:rPr lang="en-US">
                <a:latin typeface="Trebuchet MS"/>
                <a:ea typeface="Trebuchet MS"/>
                <a:cs typeface="Trebuchet MS"/>
                <a:sym typeface="Trebuchet MS"/>
              </a:rPr>
              <a:t>Bumi tidak mungkin datar </a:t>
            </a:r>
            <a:r>
              <a:rPr lang="en-US" b="1" i="1">
                <a:latin typeface="Trebuchet MS"/>
                <a:ea typeface="Trebuchet MS"/>
                <a:cs typeface="Trebuchet MS"/>
                <a:sym typeface="Trebuchet MS"/>
              </a:rPr>
              <a:t>karena</a:t>
            </a:r>
            <a:r>
              <a:rPr lang="en-US">
                <a:latin typeface="Trebuchet MS"/>
                <a:ea typeface="Trebuchet MS"/>
                <a:cs typeface="Trebuchet MS"/>
                <a:sym typeface="Trebuchet MS"/>
              </a:rPr>
              <a:t> kapal tampak tenggelam dari pandangan saat mereka berlayar menjauh dari darat.</a:t>
            </a:r>
            <a:endParaRPr/>
          </a:p>
          <a:p>
            <a:pPr marL="1056005" marR="38735" lvl="1" indent="0" algn="l" rtl="0">
              <a:lnSpc>
                <a:spcPct val="115000"/>
              </a:lnSpc>
              <a:spcBef>
                <a:spcPts val="90"/>
              </a:spcBef>
              <a:spcAft>
                <a:spcPts val="0"/>
              </a:spcAft>
              <a:buClr>
                <a:srgbClr val="2F5496"/>
              </a:buClr>
              <a:buSzPts val="1800"/>
              <a:buNone/>
            </a:pPr>
            <a:r>
              <a:rPr lang="en-US">
                <a:latin typeface="Trebuchet MS"/>
                <a:ea typeface="Trebuchet MS"/>
                <a:cs typeface="Trebuchet MS"/>
                <a:sym typeface="Trebuchet MS"/>
              </a:rPr>
              <a:t>[1c] Bumi tidak mungkin datar. Kapal-kapal tampak tenggelam dari pandangan saat mereka berlayar menjauh.</a:t>
            </a:r>
            <a:endParaRPr sz="1800">
              <a:latin typeface="Cambria"/>
              <a:ea typeface="Cambria"/>
              <a:cs typeface="Cambria"/>
              <a:sym typeface="Cambria"/>
            </a:endParaRPr>
          </a:p>
          <a:p>
            <a:pPr marL="1056005" marR="38735" lvl="1" indent="0" algn="l" rtl="0">
              <a:lnSpc>
                <a:spcPct val="115000"/>
              </a:lnSpc>
              <a:spcBef>
                <a:spcPts val="90"/>
              </a:spcBef>
              <a:spcAft>
                <a:spcPts val="0"/>
              </a:spcAft>
              <a:buClr>
                <a:srgbClr val="2F5496"/>
              </a:buClr>
              <a:buSzPts val="1800"/>
              <a:buNone/>
            </a:pPr>
            <a:endParaRPr>
              <a:latin typeface="Trebuchet MS"/>
              <a:ea typeface="Trebuchet MS"/>
              <a:cs typeface="Trebuchet MS"/>
              <a:sym typeface="Trebuchet MS"/>
            </a:endParaRPr>
          </a:p>
          <a:p>
            <a:pPr marL="598805" marR="38735" lvl="0" indent="0" algn="l" rtl="0">
              <a:lnSpc>
                <a:spcPct val="115000"/>
              </a:lnSpc>
              <a:spcBef>
                <a:spcPts val="90"/>
              </a:spcBef>
              <a:spcAft>
                <a:spcPts val="0"/>
              </a:spcAft>
              <a:buClr>
                <a:schemeClr val="accent2"/>
              </a:buClr>
              <a:buSzPts val="2000"/>
              <a:buNone/>
            </a:pPr>
            <a:r>
              <a:rPr lang="en-US" b="1">
                <a:solidFill>
                  <a:schemeClr val="accent2"/>
                </a:solidFill>
              </a:rPr>
              <a:t>Diskusi:</a:t>
            </a:r>
            <a:endParaRPr/>
          </a:p>
          <a:p>
            <a:pPr marL="598805" marR="38735" lvl="0" indent="0" algn="l" rtl="0">
              <a:lnSpc>
                <a:spcPct val="115000"/>
              </a:lnSpc>
              <a:spcBef>
                <a:spcPts val="90"/>
              </a:spcBef>
              <a:spcAft>
                <a:spcPts val="0"/>
              </a:spcAft>
              <a:buClr>
                <a:srgbClr val="2F5496"/>
              </a:buClr>
              <a:buSzPts val="1800"/>
              <a:buNone/>
            </a:pPr>
            <a:r>
              <a:rPr lang="en-US" sz="1800">
                <a:latin typeface="Cambria"/>
                <a:ea typeface="Cambria"/>
                <a:cs typeface="Cambria"/>
                <a:sym typeface="Cambria"/>
              </a:rPr>
              <a:t>apa perbedaan argumen-argumen diatas?</a:t>
            </a:r>
            <a:endParaRPr/>
          </a:p>
          <a:p>
            <a:pPr marL="1056005" marR="38735" lvl="1" indent="0" algn="l" rtl="0">
              <a:lnSpc>
                <a:spcPct val="115000"/>
              </a:lnSpc>
              <a:spcBef>
                <a:spcPts val="90"/>
              </a:spcBef>
              <a:spcAft>
                <a:spcPts val="0"/>
              </a:spcAft>
              <a:buClr>
                <a:srgbClr val="2F5496"/>
              </a:buClr>
              <a:buSzPts val="1800"/>
              <a:buNone/>
            </a:pPr>
            <a:br>
              <a:rPr lang="en-US">
                <a:latin typeface="Trebuchet MS"/>
                <a:ea typeface="Trebuchet MS"/>
                <a:cs typeface="Trebuchet MS"/>
                <a:sym typeface="Trebuchet MS"/>
              </a:rPr>
            </a:br>
            <a:endParaRPr sz="1800">
              <a:latin typeface="Cambria"/>
              <a:ea typeface="Cambria"/>
              <a:cs typeface="Cambria"/>
              <a:sym typeface="Cambria"/>
            </a:endParaRPr>
          </a:p>
          <a:p>
            <a:pPr marL="1056005" marR="38735" lvl="1" indent="0" algn="l" rtl="0">
              <a:lnSpc>
                <a:spcPct val="115000"/>
              </a:lnSpc>
              <a:spcBef>
                <a:spcPts val="90"/>
              </a:spcBef>
              <a:spcAft>
                <a:spcPts val="0"/>
              </a:spcAft>
              <a:buClr>
                <a:srgbClr val="2F5496"/>
              </a:buClr>
              <a:buSzPts val="1800"/>
              <a:buNone/>
            </a:pPr>
            <a:endParaRPr>
              <a:latin typeface="Trebuchet MS"/>
              <a:ea typeface="Trebuchet MS"/>
              <a:cs typeface="Trebuchet MS"/>
              <a:sym typeface="Trebuchet MS"/>
            </a:endParaRPr>
          </a:p>
          <a:p>
            <a:pPr marL="1056005" marR="38735" lvl="1" indent="0" algn="l" rtl="0">
              <a:lnSpc>
                <a:spcPct val="115000"/>
              </a:lnSpc>
              <a:spcBef>
                <a:spcPts val="90"/>
              </a:spcBef>
              <a:spcAft>
                <a:spcPts val="0"/>
              </a:spcAft>
              <a:buClr>
                <a:srgbClr val="2F5496"/>
              </a:buClr>
              <a:buSzPts val="1800"/>
              <a:buNone/>
            </a:pPr>
            <a:endParaRPr>
              <a:latin typeface="Trebuchet MS"/>
              <a:ea typeface="Trebuchet MS"/>
              <a:cs typeface="Trebuchet MS"/>
              <a:sym typeface="Trebuchet MS"/>
            </a:endParaRPr>
          </a:p>
          <a:p>
            <a:pPr marL="1284605" marR="38735" lvl="1" indent="-114300" algn="l" rtl="0">
              <a:lnSpc>
                <a:spcPct val="115000"/>
              </a:lnSpc>
              <a:spcBef>
                <a:spcPts val="90"/>
              </a:spcBef>
              <a:spcAft>
                <a:spcPts val="0"/>
              </a:spcAft>
              <a:buClr>
                <a:srgbClr val="2F5496"/>
              </a:buClr>
              <a:buSzPts val="1800"/>
              <a:buNone/>
            </a:pPr>
            <a:endParaRPr>
              <a:latin typeface="Cambria"/>
              <a:ea typeface="Cambria"/>
              <a:cs typeface="Cambria"/>
              <a:sym typeface="Cambria"/>
            </a:endParaRPr>
          </a:p>
          <a:p>
            <a:pPr marL="827405" marR="38735" lvl="0" indent="-101600" algn="l" rtl="0">
              <a:lnSpc>
                <a:spcPct val="115000"/>
              </a:lnSpc>
              <a:spcBef>
                <a:spcPts val="90"/>
              </a:spcBef>
              <a:spcAft>
                <a:spcPts val="0"/>
              </a:spcAft>
              <a:buClr>
                <a:srgbClr val="2F5496"/>
              </a:buClr>
              <a:buSzPts val="2000"/>
              <a:buNone/>
            </a:pPr>
            <a:endParaRPr/>
          </a:p>
        </p:txBody>
      </p:sp>
      <p:sp>
        <p:nvSpPr>
          <p:cNvPr id="300" name="Google Shape;300;p23"/>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01" name="Google Shape;301;p23"/>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02" name="Google Shape;302;p23"/>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Argumen</a:t>
            </a:r>
            <a:br>
              <a:rPr lang="en-US"/>
            </a:br>
            <a:r>
              <a:rPr lang="en-US"/>
              <a:t>Bentuk Argumen</a:t>
            </a:r>
            <a:endParaRPr/>
          </a:p>
        </p:txBody>
      </p:sp>
      <p:sp>
        <p:nvSpPr>
          <p:cNvPr id="308" name="Google Shape;308;p24"/>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190500" marR="842645" lvl="0" indent="-190500" algn="l" rtl="0">
              <a:lnSpc>
                <a:spcPct val="115000"/>
              </a:lnSpc>
              <a:spcBef>
                <a:spcPts val="0"/>
              </a:spcBef>
              <a:spcAft>
                <a:spcPts val="0"/>
              </a:spcAft>
              <a:buClr>
                <a:srgbClr val="2F5496"/>
              </a:buClr>
              <a:buSzPts val="1800"/>
              <a:buChar char="•"/>
            </a:pPr>
            <a:r>
              <a:rPr lang="en-US" sz="1800">
                <a:latin typeface="Cambria"/>
                <a:ea typeface="Cambria"/>
                <a:cs typeface="Cambria"/>
                <a:sym typeface="Cambria"/>
              </a:rPr>
              <a:t>Dalam masing-masing contoh argumen sebelumnya dinyatakan dan/atau diatur secara berbeda. Tapi itu masih argumen yang sama, dengan alasan yang sama dan kesimpulan yang sama. </a:t>
            </a:r>
            <a:endParaRPr/>
          </a:p>
          <a:p>
            <a:pPr marL="190500" marR="842645" lvl="0" indent="-190500" algn="l" rtl="0">
              <a:lnSpc>
                <a:spcPct val="115000"/>
              </a:lnSpc>
              <a:spcBef>
                <a:spcPts val="85"/>
              </a:spcBef>
              <a:spcAft>
                <a:spcPts val="0"/>
              </a:spcAft>
              <a:buClr>
                <a:srgbClr val="2F5496"/>
              </a:buClr>
              <a:buSzPts val="1800"/>
              <a:buChar char="•"/>
            </a:pPr>
            <a:r>
              <a:rPr lang="en-US" sz="1800">
                <a:latin typeface="Cambria"/>
                <a:ea typeface="Cambria"/>
                <a:cs typeface="Cambria"/>
                <a:sym typeface="Cambria"/>
              </a:rPr>
              <a:t>Karena ada banyak cara di mana argumen dapat diungkapkan, lebih mudah untuk memiliki satu bentuk standar untuk menetapkan argumen. </a:t>
            </a:r>
            <a:endParaRPr/>
          </a:p>
          <a:p>
            <a:pPr marL="190500" marR="842645" lvl="0" indent="-190500" algn="l" rtl="0">
              <a:lnSpc>
                <a:spcPct val="115000"/>
              </a:lnSpc>
              <a:spcBef>
                <a:spcPts val="85"/>
              </a:spcBef>
              <a:spcAft>
                <a:spcPts val="0"/>
              </a:spcAft>
              <a:buClr>
                <a:srgbClr val="2F5496"/>
              </a:buClr>
              <a:buSzPts val="1800"/>
              <a:buChar char="•"/>
            </a:pPr>
            <a:r>
              <a:rPr lang="en-US" sz="1800">
                <a:latin typeface="Cambria"/>
                <a:ea typeface="Cambria"/>
                <a:cs typeface="Cambria"/>
                <a:sym typeface="Cambria"/>
              </a:rPr>
              <a:t>Cara untuk melakukan ini, baik dalam logika dan pemikiran kritis, adalah dengan menempatkan alasan dan memisahkannya dari kesimpulan dengan garis horizontal. </a:t>
            </a:r>
            <a:endParaRPr/>
          </a:p>
          <a:p>
            <a:pPr marL="190500" marR="842645" lvl="0" indent="-190500" algn="l" rtl="0">
              <a:lnSpc>
                <a:spcPct val="115000"/>
              </a:lnSpc>
              <a:spcBef>
                <a:spcPts val="85"/>
              </a:spcBef>
              <a:spcAft>
                <a:spcPts val="0"/>
              </a:spcAft>
              <a:buClr>
                <a:srgbClr val="2F5496"/>
              </a:buClr>
              <a:buSzPts val="1800"/>
              <a:buChar char="•"/>
            </a:pPr>
            <a:r>
              <a:rPr lang="en-US" sz="1800">
                <a:latin typeface="Cambria"/>
                <a:ea typeface="Cambria"/>
                <a:cs typeface="Cambria"/>
                <a:sym typeface="Cambria"/>
              </a:rPr>
              <a:t>Garis berfungsi yang sama seperti kata-kata seperti </a:t>
            </a:r>
            <a:r>
              <a:rPr lang="en-US" sz="1800" b="1">
                <a:latin typeface="Cambria"/>
                <a:ea typeface="Cambria"/>
                <a:cs typeface="Cambria"/>
                <a:sym typeface="Cambria"/>
              </a:rPr>
              <a:t>'karena</a:t>
            </a:r>
            <a:r>
              <a:rPr lang="en-US" sz="1800">
                <a:latin typeface="Cambria"/>
                <a:ea typeface="Cambria"/>
                <a:cs typeface="Cambria"/>
                <a:sym typeface="Cambria"/>
              </a:rPr>
              <a:t>' atau ‘</a:t>
            </a:r>
            <a:r>
              <a:rPr lang="en-US" sz="1800" b="1">
                <a:latin typeface="Cambria"/>
                <a:ea typeface="Cambria"/>
                <a:cs typeface="Cambria"/>
                <a:sym typeface="Cambria"/>
              </a:rPr>
              <a:t>Jadi</a:t>
            </a:r>
            <a:r>
              <a:rPr lang="en-US" sz="1800">
                <a:latin typeface="Cambria"/>
                <a:ea typeface="Cambria"/>
                <a:cs typeface="Cambria"/>
                <a:sym typeface="Cambria"/>
              </a:rPr>
              <a:t>' dalam penalaran bahasa alami. Kita dapat menetapkan argumen sederhana ini sebagai berikut:</a:t>
            </a:r>
            <a:endParaRPr/>
          </a:p>
          <a:p>
            <a:pPr marL="190500" marR="842645" lvl="0" indent="-76200" algn="l" rtl="0">
              <a:lnSpc>
                <a:spcPct val="115000"/>
              </a:lnSpc>
              <a:spcBef>
                <a:spcPts val="85"/>
              </a:spcBef>
              <a:spcAft>
                <a:spcPts val="0"/>
              </a:spcAft>
              <a:buClr>
                <a:srgbClr val="2F5496"/>
              </a:buClr>
              <a:buSzPts val="1800"/>
              <a:buNone/>
            </a:pPr>
            <a:endParaRPr sz="1800">
              <a:latin typeface="Cambria"/>
              <a:ea typeface="Cambria"/>
              <a:cs typeface="Cambria"/>
              <a:sym typeface="Cambria"/>
            </a:endParaRPr>
          </a:p>
          <a:p>
            <a:pPr marL="419100" marR="842645" lvl="1" indent="0" algn="l" rtl="0">
              <a:lnSpc>
                <a:spcPct val="115000"/>
              </a:lnSpc>
              <a:spcBef>
                <a:spcPts val="85"/>
              </a:spcBef>
              <a:spcAft>
                <a:spcPts val="0"/>
              </a:spcAft>
              <a:buClr>
                <a:srgbClr val="2F5496"/>
              </a:buClr>
              <a:buSzPts val="1800"/>
              <a:buNone/>
            </a:pPr>
            <a:r>
              <a:rPr lang="en-US">
                <a:latin typeface="Trebuchet MS"/>
                <a:ea typeface="Trebuchet MS"/>
                <a:cs typeface="Trebuchet MS"/>
                <a:sym typeface="Trebuchet MS"/>
              </a:rPr>
              <a:t>Kapal-kapal tampak tenggelam dari pandangan saat mereka berlayar menjauh</a:t>
            </a:r>
            <a:endParaRPr>
              <a:latin typeface="Trebuchet MS"/>
              <a:ea typeface="Trebuchet MS"/>
              <a:cs typeface="Trebuchet MS"/>
              <a:sym typeface="Trebuchet MS"/>
            </a:endParaRPr>
          </a:p>
          <a:p>
            <a:pPr marL="419100" marR="842645" lvl="1" indent="0" algn="l" rtl="0">
              <a:lnSpc>
                <a:spcPct val="115000"/>
              </a:lnSpc>
              <a:spcBef>
                <a:spcPts val="85"/>
              </a:spcBef>
              <a:spcAft>
                <a:spcPts val="0"/>
              </a:spcAft>
              <a:buClr>
                <a:srgbClr val="2F5496"/>
              </a:buClr>
              <a:buSzPts val="1800"/>
              <a:buNone/>
            </a:pPr>
            <a:r>
              <a:rPr lang="en-US"/>
              <a:t>______________________________________________________________________</a:t>
            </a:r>
            <a:endParaRPr/>
          </a:p>
          <a:p>
            <a:pPr marL="419100" marR="842645" lvl="1" indent="0" algn="l" rtl="0">
              <a:lnSpc>
                <a:spcPct val="115000"/>
              </a:lnSpc>
              <a:spcBef>
                <a:spcPts val="85"/>
              </a:spcBef>
              <a:spcAft>
                <a:spcPts val="0"/>
              </a:spcAft>
              <a:buClr>
                <a:srgbClr val="2F5496"/>
              </a:buClr>
              <a:buSzPts val="1800"/>
              <a:buNone/>
            </a:pPr>
            <a:r>
              <a:rPr lang="en-US"/>
              <a:t>Bumi tidak mungkin datar</a:t>
            </a:r>
            <a:endParaRPr/>
          </a:p>
          <a:p>
            <a:pPr marL="419100" marR="842645" lvl="1" indent="0" algn="l" rtl="0">
              <a:lnSpc>
                <a:spcPct val="115000"/>
              </a:lnSpc>
              <a:spcBef>
                <a:spcPts val="85"/>
              </a:spcBef>
              <a:spcAft>
                <a:spcPts val="0"/>
              </a:spcAft>
              <a:buClr>
                <a:srgbClr val="2F5496"/>
              </a:buClr>
              <a:buSzPts val="1800"/>
              <a:buNone/>
            </a:pPr>
            <a:endParaRPr/>
          </a:p>
          <a:p>
            <a:pPr marL="190500" marR="842645" lvl="1" indent="-190500" algn="l" rtl="0">
              <a:lnSpc>
                <a:spcPct val="115000"/>
              </a:lnSpc>
              <a:spcBef>
                <a:spcPts val="85"/>
              </a:spcBef>
              <a:spcAft>
                <a:spcPts val="0"/>
              </a:spcAft>
              <a:buClr>
                <a:srgbClr val="2F5496"/>
              </a:buClr>
              <a:buSzPts val="1800"/>
              <a:buChar char="•"/>
            </a:pPr>
            <a:r>
              <a:rPr lang="en-US">
                <a:latin typeface="Cambria"/>
                <a:ea typeface="Cambria"/>
                <a:cs typeface="Cambria"/>
                <a:sym typeface="Cambria"/>
              </a:rPr>
              <a:t>[1a], [1b] dan [1c] hanya tiga dari banyak cara untuk mengekspresikan [1] dalam bahasa biasa.</a:t>
            </a:r>
            <a:endParaRPr>
              <a:latin typeface="Cambria"/>
              <a:ea typeface="Cambria"/>
              <a:cs typeface="Cambria"/>
              <a:sym typeface="Cambria"/>
            </a:endParaRPr>
          </a:p>
        </p:txBody>
      </p:sp>
      <p:sp>
        <p:nvSpPr>
          <p:cNvPr id="309" name="Google Shape;309;p24"/>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10" name="Google Shape;310;p24"/>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11" name="Google Shape;311;p24"/>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2. Mengidentifikasi Argumen</a:t>
            </a:r>
            <a:endParaRPr/>
          </a:p>
        </p:txBody>
      </p:sp>
      <p:sp>
        <p:nvSpPr>
          <p:cNvPr id="317" name="Google Shape;317;p25"/>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1800"/>
              <a:buChar char="•"/>
            </a:pPr>
            <a:r>
              <a:rPr lang="en-US" sz="1800">
                <a:latin typeface="Cambria"/>
                <a:ea typeface="Cambria"/>
                <a:cs typeface="Cambria"/>
                <a:sym typeface="Cambria"/>
              </a:rPr>
              <a:t>Sebelum argumen dapat direkonstruksi dan/atau dievaluasi, pertama-tama harus ditetapkan bahwa kalimat tersebut adalah argumen.  Hal ini bisa  jadi lebih sulit, terutama jika argumennya buruk. </a:t>
            </a:r>
            <a:endParaRPr/>
          </a:p>
          <a:p>
            <a:pPr marL="685800" lvl="1" indent="-228600" algn="l" rtl="0">
              <a:lnSpc>
                <a:spcPct val="90000"/>
              </a:lnSpc>
              <a:spcBef>
                <a:spcPts val="500"/>
              </a:spcBef>
              <a:spcAft>
                <a:spcPts val="0"/>
              </a:spcAft>
              <a:buClr>
                <a:srgbClr val="2F5496"/>
              </a:buClr>
              <a:buSzPts val="1600"/>
              <a:buChar char="•"/>
            </a:pPr>
            <a:r>
              <a:rPr lang="en-US" sz="1600">
                <a:latin typeface="Cambria"/>
                <a:ea typeface="Cambria"/>
                <a:cs typeface="Cambria"/>
                <a:sym typeface="Cambria"/>
              </a:rPr>
              <a:t>Dalam argumen yang baik, kesimpulannya sesuai dengan alasannya. </a:t>
            </a:r>
            <a:endParaRPr/>
          </a:p>
          <a:p>
            <a:pPr marL="685800" lvl="1" indent="-228600" algn="l" rtl="0">
              <a:lnSpc>
                <a:spcPct val="90000"/>
              </a:lnSpc>
              <a:spcBef>
                <a:spcPts val="500"/>
              </a:spcBef>
              <a:spcAft>
                <a:spcPts val="0"/>
              </a:spcAft>
              <a:buClr>
                <a:srgbClr val="2F5496"/>
              </a:buClr>
              <a:buSzPts val="1600"/>
              <a:buChar char="•"/>
            </a:pPr>
            <a:r>
              <a:rPr lang="en-US" sz="1600">
                <a:latin typeface="Cambria"/>
                <a:ea typeface="Cambria"/>
                <a:cs typeface="Cambria"/>
                <a:sym typeface="Cambria"/>
              </a:rPr>
              <a:t>Argumen yang buruk tidak sesuai: alasan tidak membenarkan kesimpulan. </a:t>
            </a:r>
            <a:endParaRPr/>
          </a:p>
          <a:p>
            <a:pPr marL="685800" lvl="1" indent="-228600" algn="l" rtl="0">
              <a:lnSpc>
                <a:spcPct val="90000"/>
              </a:lnSpc>
              <a:spcBef>
                <a:spcPts val="500"/>
              </a:spcBef>
              <a:spcAft>
                <a:spcPts val="0"/>
              </a:spcAft>
              <a:buClr>
                <a:srgbClr val="2F5496"/>
              </a:buClr>
              <a:buSzPts val="1600"/>
              <a:buChar char="•"/>
            </a:pPr>
            <a:r>
              <a:rPr lang="en-US" sz="1600">
                <a:latin typeface="Cambria"/>
                <a:ea typeface="Cambria"/>
                <a:cs typeface="Cambria"/>
                <a:sym typeface="Cambria"/>
              </a:rPr>
              <a:t>Inilah yang membuatnya menjadi argumen yang buruk.</a:t>
            </a:r>
            <a:endParaRPr/>
          </a:p>
          <a:p>
            <a:pPr marL="228600" lvl="0" indent="-114300" algn="l" rtl="0">
              <a:lnSpc>
                <a:spcPct val="90000"/>
              </a:lnSpc>
              <a:spcBef>
                <a:spcPts val="1000"/>
              </a:spcBef>
              <a:spcAft>
                <a:spcPts val="0"/>
              </a:spcAft>
              <a:buClr>
                <a:srgbClr val="2F5496"/>
              </a:buClr>
              <a:buSzPts val="1800"/>
              <a:buNone/>
            </a:pPr>
            <a:endParaRPr sz="1800">
              <a:latin typeface="Cambria"/>
              <a:ea typeface="Cambria"/>
              <a:cs typeface="Cambria"/>
              <a:sym typeface="Cambria"/>
            </a:endParaRPr>
          </a:p>
          <a:p>
            <a:pPr marL="228600" lvl="0" indent="-228600" algn="l" rtl="0">
              <a:lnSpc>
                <a:spcPct val="90000"/>
              </a:lnSpc>
              <a:spcBef>
                <a:spcPts val="1000"/>
              </a:spcBef>
              <a:spcAft>
                <a:spcPts val="0"/>
              </a:spcAft>
              <a:buClr>
                <a:srgbClr val="2F5496"/>
              </a:buClr>
              <a:buSzPts val="1800"/>
              <a:buChar char="•"/>
            </a:pPr>
            <a:r>
              <a:rPr lang="en-US" sz="1800">
                <a:latin typeface="Cambria"/>
                <a:ea typeface="Cambria"/>
                <a:cs typeface="Cambria"/>
                <a:sym typeface="Cambria"/>
              </a:rPr>
              <a:t>Tapi seberapa buruk argumen harus sebelum kita memutuskan bahwa itu bukan argumen sama sekali? </a:t>
            </a:r>
            <a:endParaRPr/>
          </a:p>
          <a:p>
            <a:pPr marL="228600" lvl="0" indent="-228600" algn="l" rtl="0">
              <a:lnSpc>
                <a:spcPct val="90000"/>
              </a:lnSpc>
              <a:spcBef>
                <a:spcPts val="1000"/>
              </a:spcBef>
              <a:spcAft>
                <a:spcPts val="0"/>
              </a:spcAft>
              <a:buClr>
                <a:srgbClr val="2F5496"/>
              </a:buClr>
              <a:buSzPts val="1800"/>
              <a:buChar char="•"/>
            </a:pPr>
            <a:r>
              <a:rPr lang="en-US" sz="1800">
                <a:latin typeface="Cambria"/>
                <a:ea typeface="Cambria"/>
                <a:cs typeface="Cambria"/>
                <a:sym typeface="Cambria"/>
              </a:rPr>
              <a:t>Untuk menetapkan bahwa teks adalah argumen adalah dengan mencoba mengerti maksud dari penulis argumen, apakah terdapat satu klaim yang menjadi kesimpulan, dan yang lainnya menjadi alasan.</a:t>
            </a:r>
            <a:endParaRPr/>
          </a:p>
        </p:txBody>
      </p:sp>
      <p:sp>
        <p:nvSpPr>
          <p:cNvPr id="318" name="Google Shape;318;p25"/>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19" name="Google Shape;319;p25"/>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20" name="Google Shape;320;p25"/>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a:t>2. Mengidentifikasi Argumen</a:t>
            </a:r>
            <a:endParaRPr/>
          </a:p>
        </p:txBody>
      </p:sp>
      <p:sp>
        <p:nvSpPr>
          <p:cNvPr id="326" name="Google Shape;326;p26"/>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190500" marR="842645" lvl="0" indent="-190500" algn="l" rtl="0">
              <a:lnSpc>
                <a:spcPct val="115000"/>
              </a:lnSpc>
              <a:spcBef>
                <a:spcPts val="0"/>
              </a:spcBef>
              <a:spcAft>
                <a:spcPts val="0"/>
              </a:spcAft>
              <a:buClr>
                <a:srgbClr val="2F5496"/>
              </a:buClr>
              <a:buSzPts val="2000"/>
              <a:buChar char="•"/>
            </a:pPr>
            <a:r>
              <a:rPr lang="en-US" sz="2000">
                <a:latin typeface="Cambria"/>
                <a:ea typeface="Cambria"/>
                <a:cs typeface="Cambria"/>
                <a:sym typeface="Cambria"/>
              </a:rPr>
              <a:t>Text  dibawah bukanlah argument</a:t>
            </a:r>
            <a:endParaRPr/>
          </a:p>
          <a:p>
            <a:pPr marL="190500" marR="842645" lvl="0" indent="-76200" algn="l" rtl="0">
              <a:lnSpc>
                <a:spcPct val="115000"/>
              </a:lnSpc>
              <a:spcBef>
                <a:spcPts val="85"/>
              </a:spcBef>
              <a:spcAft>
                <a:spcPts val="0"/>
              </a:spcAft>
              <a:buClr>
                <a:srgbClr val="2F5496"/>
              </a:buClr>
              <a:buSzPts val="1800"/>
              <a:buNone/>
            </a:pPr>
            <a:endParaRPr sz="1800">
              <a:latin typeface="Trebuchet MS"/>
              <a:ea typeface="Trebuchet MS"/>
              <a:cs typeface="Trebuchet MS"/>
              <a:sym typeface="Trebuchet MS"/>
            </a:endParaRPr>
          </a:p>
          <a:p>
            <a:pPr marL="647700" marR="842645" lvl="1" indent="-228600" algn="l" rtl="0">
              <a:lnSpc>
                <a:spcPct val="115000"/>
              </a:lnSpc>
              <a:spcBef>
                <a:spcPts val="85"/>
              </a:spcBef>
              <a:spcAft>
                <a:spcPts val="0"/>
              </a:spcAft>
              <a:buClr>
                <a:srgbClr val="2F5496"/>
              </a:buClr>
              <a:buSzPts val="1600"/>
              <a:buChar char="•"/>
            </a:pPr>
            <a:r>
              <a:rPr lang="en-US" sz="1600">
                <a:latin typeface="Trebuchet MS"/>
                <a:ea typeface="Trebuchet MS"/>
                <a:cs typeface="Trebuchet MS"/>
                <a:sym typeface="Trebuchet MS"/>
              </a:rPr>
              <a:t>[1] Foto-foto dari luar angkasa menunjukkan permukaan bumi melengkung. Kelengkungan tidak menunjukkan kapan foto diambil dari permukaan tanah.</a:t>
            </a:r>
            <a:endParaRPr/>
          </a:p>
          <a:p>
            <a:pPr marL="419100" marR="842645" lvl="1" indent="0" algn="l" rtl="0">
              <a:lnSpc>
                <a:spcPct val="115000"/>
              </a:lnSpc>
              <a:spcBef>
                <a:spcPts val="85"/>
              </a:spcBef>
              <a:spcAft>
                <a:spcPts val="0"/>
              </a:spcAft>
              <a:buClr>
                <a:srgbClr val="2F5496"/>
              </a:buClr>
              <a:buSzPts val="2000"/>
              <a:buNone/>
            </a:pPr>
            <a:endParaRPr sz="2000">
              <a:latin typeface="Cambria"/>
              <a:ea typeface="Cambria"/>
              <a:cs typeface="Cambria"/>
              <a:sym typeface="Cambria"/>
            </a:endParaRPr>
          </a:p>
          <a:p>
            <a:pPr marL="190500" marR="842645" lvl="0" indent="-190500" algn="l" rtl="0">
              <a:lnSpc>
                <a:spcPct val="115000"/>
              </a:lnSpc>
              <a:spcBef>
                <a:spcPts val="85"/>
              </a:spcBef>
              <a:spcAft>
                <a:spcPts val="0"/>
              </a:spcAft>
              <a:buClr>
                <a:srgbClr val="2F5496"/>
              </a:buClr>
              <a:buSzPts val="1800"/>
              <a:buChar char="•"/>
            </a:pPr>
            <a:r>
              <a:rPr lang="en-US" sz="1800">
                <a:latin typeface="Cambria"/>
                <a:ea typeface="Cambria"/>
                <a:cs typeface="Cambria"/>
                <a:sym typeface="Cambria"/>
              </a:rPr>
              <a:t>Untuk menentukan bahwa [1] bukanlah argumen adalah dengan menanyakan apakah salah satu dari dua klaim mendukung yang lain, atau menyatakan alasan untuk menerima yang lain. Bisa juga dengan merubah pola kalimatnya seperti ini:</a:t>
            </a:r>
            <a:endParaRPr/>
          </a:p>
          <a:p>
            <a:pPr marL="652780" marR="909320" lvl="1" indent="-228600" algn="l" rtl="0">
              <a:lnSpc>
                <a:spcPct val="115000"/>
              </a:lnSpc>
              <a:spcBef>
                <a:spcPts val="685"/>
              </a:spcBef>
              <a:spcAft>
                <a:spcPts val="0"/>
              </a:spcAft>
              <a:buClr>
                <a:srgbClr val="2F5496"/>
              </a:buClr>
              <a:buSzPts val="1400"/>
              <a:buChar char="•"/>
            </a:pPr>
            <a:r>
              <a:rPr lang="en-US" sz="1400">
                <a:latin typeface="Trebuchet MS"/>
                <a:ea typeface="Trebuchet MS"/>
                <a:cs typeface="Trebuchet MS"/>
                <a:sym typeface="Trebuchet MS"/>
              </a:rPr>
              <a:t>[1a] Foto-foto dari luar angkasa menunjukkan permukaan bumi melengkung. Oleh karena itu kelengkungan tidak menunjukkan kapan foto diambil dari permukaan tanah.</a:t>
            </a:r>
            <a:br>
              <a:rPr lang="en-US" sz="1400">
                <a:latin typeface="Trebuchet MS"/>
                <a:ea typeface="Trebuchet MS"/>
                <a:cs typeface="Trebuchet MS"/>
                <a:sym typeface="Trebuchet MS"/>
              </a:rPr>
            </a:br>
            <a:r>
              <a:rPr lang="en-US" sz="1400">
                <a:latin typeface="Trebuchet MS"/>
                <a:ea typeface="Trebuchet MS"/>
                <a:cs typeface="Trebuchet MS"/>
                <a:sym typeface="Trebuchet MS"/>
              </a:rPr>
              <a:t>[1b] Kelengkungan tidak menunjukkan kapan foto diambil dari permukaan tanah, sehingga foto-foto dari luar angkasa menunjukkan permukaan bumi melengkung.</a:t>
            </a:r>
            <a:endParaRPr/>
          </a:p>
          <a:p>
            <a:pPr marL="424180" marR="909320" lvl="1" indent="0" algn="l" rtl="0">
              <a:lnSpc>
                <a:spcPct val="115000"/>
              </a:lnSpc>
              <a:spcBef>
                <a:spcPts val="685"/>
              </a:spcBef>
              <a:spcAft>
                <a:spcPts val="0"/>
              </a:spcAft>
              <a:buClr>
                <a:srgbClr val="2F5496"/>
              </a:buClr>
              <a:buSzPts val="1600"/>
              <a:buNone/>
            </a:pPr>
            <a:endParaRPr sz="1600">
              <a:latin typeface="Cambria"/>
              <a:ea typeface="Cambria"/>
              <a:cs typeface="Cambria"/>
              <a:sym typeface="Cambria"/>
            </a:endParaRPr>
          </a:p>
          <a:p>
            <a:pPr marL="228600" marR="842645" lvl="0" indent="-228600" algn="l" rtl="0">
              <a:lnSpc>
                <a:spcPct val="115000"/>
              </a:lnSpc>
              <a:spcBef>
                <a:spcPts val="85"/>
              </a:spcBef>
              <a:spcAft>
                <a:spcPts val="0"/>
              </a:spcAft>
              <a:buClr>
                <a:srgbClr val="2F5496"/>
              </a:buClr>
              <a:buSzPts val="2000"/>
              <a:buChar char="•"/>
            </a:pPr>
            <a:r>
              <a:rPr lang="en-US">
                <a:latin typeface="Cambria"/>
                <a:ea typeface="Cambria"/>
                <a:cs typeface="Cambria"/>
                <a:sym typeface="Cambria"/>
              </a:rPr>
              <a:t>Apakah</a:t>
            </a:r>
            <a:r>
              <a:rPr lang="en-US" sz="1800">
                <a:latin typeface="Cambria"/>
                <a:ea typeface="Cambria"/>
                <a:cs typeface="Cambria"/>
                <a:sym typeface="Cambria"/>
              </a:rPr>
              <a:t> Teks [1], [1a], dan [1b] masuk akal? Jika tidak masuk akal, berarti bukan argumen</a:t>
            </a:r>
            <a:endParaRPr>
              <a:latin typeface="Cambria"/>
              <a:ea typeface="Cambria"/>
              <a:cs typeface="Cambria"/>
              <a:sym typeface="Cambria"/>
            </a:endParaRPr>
          </a:p>
        </p:txBody>
      </p:sp>
      <p:sp>
        <p:nvSpPr>
          <p:cNvPr id="327" name="Google Shape;327;p26"/>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28" name="Google Shape;328;p26"/>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29" name="Google Shape;329;p26"/>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3. Menganalisis Argumen</a:t>
            </a:r>
            <a:endParaRPr/>
          </a:p>
        </p:txBody>
      </p:sp>
      <p:sp>
        <p:nvSpPr>
          <p:cNvPr id="335" name="Google Shape;335;p27"/>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85750" marR="67945" lvl="0" indent="-171450" algn="l" rtl="0">
              <a:lnSpc>
                <a:spcPct val="116000"/>
              </a:lnSpc>
              <a:spcBef>
                <a:spcPts val="0"/>
              </a:spcBef>
              <a:spcAft>
                <a:spcPts val="0"/>
              </a:spcAft>
              <a:buClr>
                <a:srgbClr val="2F5496"/>
              </a:buClr>
              <a:buSzPts val="2000"/>
              <a:buChar char="•"/>
            </a:pPr>
            <a:r>
              <a:rPr lang="en-US">
                <a:latin typeface="Cambria"/>
                <a:ea typeface="Cambria"/>
                <a:cs typeface="Cambria"/>
                <a:sym typeface="Cambria"/>
              </a:rPr>
              <a:t>Dalam </a:t>
            </a:r>
            <a:r>
              <a:rPr lang="en-US" i="1">
                <a:latin typeface="Cambria"/>
                <a:ea typeface="Cambria"/>
                <a:cs typeface="Cambria"/>
                <a:sym typeface="Cambria"/>
              </a:rPr>
              <a:t>Critical Thinking </a:t>
            </a:r>
            <a:r>
              <a:rPr lang="en-US">
                <a:latin typeface="Cambria"/>
                <a:ea typeface="Cambria"/>
                <a:cs typeface="Cambria"/>
                <a:sym typeface="Cambria"/>
              </a:rPr>
              <a:t>kita menggunakan cara dasar yang sama untuk memformalkan argumen seperti yang telah digunakan ahli logika selama berabad-abad: kita mencantumkan alasan (atau tempat), dan kemudian kesimpulannya. Jika kita menggunakan </a:t>
            </a:r>
            <a:r>
              <a:rPr lang="en-US" b="1">
                <a:latin typeface="Cambria"/>
                <a:ea typeface="Cambria"/>
                <a:cs typeface="Cambria"/>
                <a:sym typeface="Cambria"/>
              </a:rPr>
              <a:t>R untuk 'alasan' dan C untuk 'kesimpulan' </a:t>
            </a:r>
            <a:r>
              <a:rPr lang="en-US">
                <a:latin typeface="Cambria"/>
                <a:ea typeface="Cambria"/>
                <a:cs typeface="Cambria"/>
                <a:sym typeface="Cambria"/>
              </a:rPr>
              <a:t>kita dapat mengatakan bahwa semua argumen memiliki bentuk:</a:t>
            </a:r>
            <a:endParaRPr/>
          </a:p>
          <a:p>
            <a:pPr marL="571500" marR="67945" lvl="1" indent="0" algn="l" rtl="0">
              <a:lnSpc>
                <a:spcPct val="116000"/>
              </a:lnSpc>
              <a:spcBef>
                <a:spcPts val="0"/>
              </a:spcBef>
              <a:spcAft>
                <a:spcPts val="0"/>
              </a:spcAft>
              <a:buClr>
                <a:srgbClr val="2F5496"/>
              </a:buClr>
              <a:buSzPts val="1800"/>
              <a:buNone/>
            </a:pPr>
            <a:br>
              <a:rPr lang="en-US">
                <a:latin typeface="Cambria"/>
                <a:ea typeface="Cambria"/>
                <a:cs typeface="Cambria"/>
                <a:sym typeface="Cambria"/>
              </a:rPr>
            </a:br>
            <a:r>
              <a:rPr lang="en-US">
                <a:latin typeface="Cambria"/>
                <a:ea typeface="Cambria"/>
                <a:cs typeface="Cambria"/>
                <a:sym typeface="Cambria"/>
              </a:rPr>
              <a:t>	</a:t>
            </a:r>
            <a:r>
              <a:rPr lang="en-US">
                <a:latin typeface="Trebuchet MS"/>
                <a:ea typeface="Trebuchet MS"/>
                <a:cs typeface="Trebuchet MS"/>
                <a:sym typeface="Trebuchet MS"/>
              </a:rPr>
              <a:t>R1, R2, . . . Rn / C</a:t>
            </a:r>
            <a:endParaRPr>
              <a:latin typeface="Cambria"/>
              <a:ea typeface="Cambria"/>
              <a:cs typeface="Cambria"/>
              <a:sym typeface="Cambria"/>
            </a:endParaRPr>
          </a:p>
          <a:p>
            <a:pPr marL="285750" marR="0" lvl="0" indent="-57150" algn="l" rtl="0">
              <a:lnSpc>
                <a:spcPct val="115000"/>
              </a:lnSpc>
              <a:spcBef>
                <a:spcPts val="625"/>
              </a:spcBef>
              <a:spcAft>
                <a:spcPts val="0"/>
              </a:spcAft>
              <a:buClr>
                <a:srgbClr val="2F5496"/>
              </a:buClr>
              <a:buSzPts val="1800"/>
              <a:buNone/>
            </a:pPr>
            <a:endParaRPr sz="1800">
              <a:latin typeface="Cambria"/>
              <a:ea typeface="Cambria"/>
              <a:cs typeface="Cambria"/>
              <a:sym typeface="Cambria"/>
            </a:endParaRPr>
          </a:p>
          <a:p>
            <a:pPr marL="285750" marR="0" lvl="0" indent="-171450" algn="l" rtl="0">
              <a:lnSpc>
                <a:spcPct val="115000"/>
              </a:lnSpc>
              <a:spcBef>
                <a:spcPts val="625"/>
              </a:spcBef>
              <a:spcAft>
                <a:spcPts val="0"/>
              </a:spcAft>
              <a:buClr>
                <a:srgbClr val="2F5496"/>
              </a:buClr>
              <a:buSzPts val="1800"/>
              <a:buChar char="•"/>
            </a:pPr>
            <a:r>
              <a:rPr lang="en-US" sz="1800">
                <a:latin typeface="Cambria"/>
                <a:ea typeface="Cambria"/>
                <a:cs typeface="Cambria"/>
                <a:sym typeface="Cambria"/>
              </a:rPr>
              <a:t>Alasan dan kesimpulan dalam argumen standar adalah klaim. Secara teori tidak ada batasan jumlah alasan yang dapat diberikan untuk kesimpulan. Dalam prakteknya jumlahnya biasanya antara satu dan setengah lusin.</a:t>
            </a:r>
            <a:endParaRPr/>
          </a:p>
        </p:txBody>
      </p:sp>
      <p:sp>
        <p:nvSpPr>
          <p:cNvPr id="336" name="Google Shape;336;p27"/>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37" name="Google Shape;337;p27"/>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38" name="Google Shape;338;p27"/>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3. Menganalisis Argumen</a:t>
            </a:r>
            <a:endParaRPr/>
          </a:p>
        </p:txBody>
      </p:sp>
      <p:sp>
        <p:nvSpPr>
          <p:cNvPr id="344" name="Google Shape;344;p28"/>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2F5496"/>
              </a:buClr>
              <a:buSzPts val="2000"/>
              <a:buChar char="•"/>
            </a:pPr>
            <a:r>
              <a:rPr lang="en-US">
                <a:latin typeface="Cambria"/>
                <a:ea typeface="Cambria"/>
                <a:cs typeface="Cambria"/>
                <a:sym typeface="Cambria"/>
              </a:rPr>
              <a:t>Sebelum Anda dapat menanggapi secara kritis sebuah argumen, dengan mengevaluasinya atau dengan </a:t>
            </a:r>
            <a:r>
              <a:rPr lang="en-US" sz="1800">
                <a:latin typeface="Trebuchet MS"/>
                <a:ea typeface="Trebuchet MS"/>
                <a:cs typeface="Trebuchet MS"/>
                <a:sym typeface="Trebuchet MS"/>
              </a:rPr>
              <a:t>memberikan </a:t>
            </a:r>
            <a:r>
              <a:rPr lang="en-US">
                <a:latin typeface="Cambria"/>
                <a:ea typeface="Cambria"/>
                <a:cs typeface="Cambria"/>
                <a:sym typeface="Cambria"/>
              </a:rPr>
              <a:t>argumen balik, Anda harus memiliki interpretasi atau analisis yang jelas dan akurat, tentang apa alasannya. Tidak ada gunanya menantang argumen jika Anda salah paham atau salah mengartikannya. </a:t>
            </a:r>
            <a:endParaRPr/>
          </a:p>
          <a:p>
            <a:pPr marL="228600" lvl="0" indent="-101600" algn="l" rtl="0">
              <a:lnSpc>
                <a:spcPct val="100000"/>
              </a:lnSpc>
              <a:spcBef>
                <a:spcPts val="0"/>
              </a:spcBef>
              <a:spcAft>
                <a:spcPts val="0"/>
              </a:spcAft>
              <a:buClr>
                <a:srgbClr val="2F5496"/>
              </a:buClr>
              <a:buSzPts val="2000"/>
              <a:buNone/>
            </a:pPr>
            <a:endParaRPr>
              <a:latin typeface="Cambria"/>
              <a:ea typeface="Cambria"/>
              <a:cs typeface="Cambria"/>
              <a:sym typeface="Cambria"/>
            </a:endParaRPr>
          </a:p>
          <a:p>
            <a:pPr marL="228600" lvl="0" indent="-228600" algn="l" rtl="0">
              <a:lnSpc>
                <a:spcPct val="100000"/>
              </a:lnSpc>
              <a:spcBef>
                <a:spcPts val="0"/>
              </a:spcBef>
              <a:spcAft>
                <a:spcPts val="0"/>
              </a:spcAft>
              <a:buClr>
                <a:srgbClr val="2F5496"/>
              </a:buClr>
              <a:buSzPts val="1800"/>
              <a:buChar char="•"/>
            </a:pPr>
            <a:r>
              <a:rPr lang="en-US" sz="1800">
                <a:latin typeface="Cambria"/>
                <a:ea typeface="Cambria"/>
                <a:cs typeface="Cambria"/>
                <a:sym typeface="Cambria"/>
              </a:rPr>
              <a:t>Jenis argumen yang paling sederhana memiliki satu atau dua alasan diikuti oleh kesimpulan, dan tidak ada konten lain selain ini. </a:t>
            </a:r>
            <a:endParaRPr/>
          </a:p>
          <a:p>
            <a:pPr marL="228600" lvl="0" indent="-114300" algn="l" rtl="0">
              <a:lnSpc>
                <a:spcPct val="100000"/>
              </a:lnSpc>
              <a:spcBef>
                <a:spcPts val="0"/>
              </a:spcBef>
              <a:spcAft>
                <a:spcPts val="0"/>
              </a:spcAft>
              <a:buClr>
                <a:srgbClr val="2F5496"/>
              </a:buClr>
              <a:buSzPts val="1800"/>
              <a:buNone/>
            </a:pPr>
            <a:endParaRPr sz="1800">
              <a:latin typeface="Cambria"/>
              <a:ea typeface="Cambria"/>
              <a:cs typeface="Cambria"/>
              <a:sym typeface="Cambria"/>
            </a:endParaRPr>
          </a:p>
          <a:p>
            <a:pPr marL="228600" lvl="0" indent="-228600" algn="l" rtl="0">
              <a:lnSpc>
                <a:spcPct val="100000"/>
              </a:lnSpc>
              <a:spcBef>
                <a:spcPts val="0"/>
              </a:spcBef>
              <a:spcAft>
                <a:spcPts val="0"/>
              </a:spcAft>
              <a:buClr>
                <a:srgbClr val="2F5496"/>
              </a:buClr>
              <a:buSzPts val="1800"/>
              <a:buChar char="•"/>
            </a:pPr>
            <a:r>
              <a:rPr lang="en-US" sz="1800">
                <a:latin typeface="Cambria"/>
                <a:ea typeface="Cambria"/>
                <a:cs typeface="Cambria"/>
                <a:sym typeface="Cambria"/>
              </a:rPr>
              <a:t>Dalam praktiknya argumen semacam itu tidak benar-benar perlu dianalisis, karena strukturnya sudah cukup jelas. Namun, kita akan mulai dengan contoh sederhana.</a:t>
            </a:r>
            <a:endParaRPr sz="1800">
              <a:latin typeface="Trebuchet MS"/>
              <a:ea typeface="Trebuchet MS"/>
              <a:cs typeface="Trebuchet MS"/>
              <a:sym typeface="Trebuchet MS"/>
            </a:endParaRPr>
          </a:p>
          <a:p>
            <a:pPr marL="89535" marR="0" lvl="0" indent="24764" algn="l" rtl="0">
              <a:lnSpc>
                <a:spcPct val="51944"/>
              </a:lnSpc>
              <a:spcBef>
                <a:spcPts val="0"/>
              </a:spcBef>
              <a:spcAft>
                <a:spcPts val="0"/>
              </a:spcAft>
              <a:buClr>
                <a:srgbClr val="2F5496"/>
              </a:buClr>
              <a:buSzPts val="1800"/>
              <a:buNone/>
            </a:pPr>
            <a:endParaRPr sz="1800">
              <a:latin typeface="Trebuchet MS"/>
              <a:ea typeface="Trebuchet MS"/>
              <a:cs typeface="Trebuchet MS"/>
              <a:sym typeface="Trebuchet MS"/>
            </a:endParaRPr>
          </a:p>
          <a:p>
            <a:pPr marL="285750" marR="67945" lvl="0" indent="-44450" algn="l" rtl="0">
              <a:lnSpc>
                <a:spcPct val="116000"/>
              </a:lnSpc>
              <a:spcBef>
                <a:spcPts val="0"/>
              </a:spcBef>
              <a:spcAft>
                <a:spcPts val="0"/>
              </a:spcAft>
              <a:buClr>
                <a:srgbClr val="2F5496"/>
              </a:buClr>
              <a:buSzPts val="2000"/>
              <a:buNone/>
            </a:pPr>
            <a:endParaRPr/>
          </a:p>
        </p:txBody>
      </p:sp>
      <p:sp>
        <p:nvSpPr>
          <p:cNvPr id="345" name="Google Shape;345;p28"/>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46" name="Google Shape;346;p28"/>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47" name="Google Shape;347;p28"/>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3. Menganalisis Argumen</a:t>
            </a:r>
            <a:endParaRPr/>
          </a:p>
        </p:txBody>
      </p:sp>
      <p:sp>
        <p:nvSpPr>
          <p:cNvPr id="353" name="Google Shape;353;p29"/>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285750" marR="0" lvl="0" indent="-228600" algn="l" rtl="0">
              <a:lnSpc>
                <a:spcPct val="150000"/>
              </a:lnSpc>
              <a:spcBef>
                <a:spcPts val="0"/>
              </a:spcBef>
              <a:spcAft>
                <a:spcPts val="0"/>
              </a:spcAft>
              <a:buClr>
                <a:srgbClr val="2F5496"/>
              </a:buClr>
              <a:buSzPts val="2000"/>
              <a:buChar char="•"/>
            </a:pPr>
            <a:r>
              <a:rPr lang="en-US">
                <a:latin typeface="Cambria"/>
                <a:ea typeface="Cambria"/>
                <a:cs typeface="Cambria"/>
                <a:sym typeface="Cambria"/>
              </a:rPr>
              <a:t>Berikut adalah contoh penalaran sehari-hari. yang mungkin digunakan seseorang untuk membujuk orang lain untuk bergegas.</a:t>
            </a:r>
            <a:endParaRPr/>
          </a:p>
          <a:p>
            <a:pPr marL="742950" lvl="1" indent="-228600" algn="l" rtl="0">
              <a:lnSpc>
                <a:spcPct val="150000"/>
              </a:lnSpc>
              <a:spcBef>
                <a:spcPts val="0"/>
              </a:spcBef>
              <a:spcAft>
                <a:spcPts val="0"/>
              </a:spcAft>
              <a:buClr>
                <a:srgbClr val="2F5496"/>
              </a:buClr>
              <a:buSzPts val="1800"/>
              <a:buChar char="•"/>
            </a:pPr>
            <a:r>
              <a:rPr lang="en-US">
                <a:latin typeface="Cambria"/>
                <a:ea typeface="Cambria"/>
                <a:cs typeface="Cambria"/>
                <a:sym typeface="Cambria"/>
              </a:rPr>
              <a:t>[1] Kereta tidak akan berangkat sampai pukul 4.24, tetapi bisa memakan waktu 40 menit untuk sampai ke stasiun, jika lalu lintas buruk. Sekarang sudah 3,30. Kita harus berangkat ke stasiun dalam waktu sepuluh menit untuk memastikan kita bisa naik kereta.</a:t>
            </a:r>
            <a:endParaRPr/>
          </a:p>
          <a:p>
            <a:pPr marL="285750" lvl="0" indent="-228600" algn="l" rtl="0">
              <a:lnSpc>
                <a:spcPct val="150000"/>
              </a:lnSpc>
              <a:spcBef>
                <a:spcPts val="0"/>
              </a:spcBef>
              <a:spcAft>
                <a:spcPts val="0"/>
              </a:spcAft>
              <a:buClr>
                <a:srgbClr val="2F5496"/>
              </a:buClr>
              <a:buSzPts val="2000"/>
              <a:buChar char="•"/>
            </a:pPr>
            <a:r>
              <a:rPr lang="en-US">
                <a:latin typeface="Cambria"/>
                <a:ea typeface="Cambria"/>
                <a:cs typeface="Cambria"/>
                <a:sym typeface="Cambria"/>
              </a:rPr>
              <a:t>Bagaimana argumen ini terlihat dalam bentuk standar?</a:t>
            </a:r>
            <a:endParaRPr/>
          </a:p>
          <a:p>
            <a:pPr marL="971550" marR="0" lvl="0" indent="-22860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R1	Kereta akan berangkat pukul 4.24.</a:t>
            </a:r>
            <a:endParaRPr/>
          </a:p>
          <a:p>
            <a:pPr marL="971550" marR="0" lvl="0" indent="-22860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R2 Butuh 40 menit untuk ke stasiun</a:t>
            </a:r>
            <a:endParaRPr sz="18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R3 sekarang pukul 3.30</a:t>
            </a:r>
            <a:endParaRPr/>
          </a:p>
          <a:p>
            <a:pPr marL="742950" marR="0" lvl="0" indent="0" algn="l" rtl="0">
              <a:lnSpc>
                <a:spcPct val="90000"/>
              </a:lnSpc>
              <a:spcBef>
                <a:spcPts val="590"/>
              </a:spcBef>
              <a:spcAft>
                <a:spcPts val="0"/>
              </a:spcAft>
              <a:buClr>
                <a:srgbClr val="2F5496"/>
              </a:buClr>
              <a:buSzPts val="1800"/>
              <a:buNone/>
            </a:pPr>
            <a:r>
              <a:rPr lang="en-US" sz="1800">
                <a:latin typeface="Cambria"/>
                <a:ea typeface="Cambria"/>
                <a:cs typeface="Cambria"/>
                <a:sym typeface="Cambria"/>
              </a:rPr>
              <a:t>________________________________________________</a:t>
            </a:r>
            <a:endParaRPr/>
          </a:p>
          <a:p>
            <a:pPr marL="1028700" lvl="0" indent="-28575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Kita harus berangkat ke stasiun dalam 10 menit</a:t>
            </a:r>
            <a:endParaRPr sz="1800">
              <a:latin typeface="Cambria"/>
              <a:ea typeface="Cambria"/>
              <a:cs typeface="Cambria"/>
              <a:sym typeface="Cambria"/>
            </a:endParaRPr>
          </a:p>
          <a:p>
            <a:pPr marL="285750" marR="67945" lvl="0" indent="-44450" algn="l" rtl="0">
              <a:lnSpc>
                <a:spcPct val="116000"/>
              </a:lnSpc>
              <a:spcBef>
                <a:spcPts val="0"/>
              </a:spcBef>
              <a:spcAft>
                <a:spcPts val="0"/>
              </a:spcAft>
              <a:buClr>
                <a:srgbClr val="2F5496"/>
              </a:buClr>
              <a:buSzPts val="2000"/>
              <a:buNone/>
            </a:pPr>
            <a:endParaRPr>
              <a:latin typeface="Cambria"/>
              <a:ea typeface="Cambria"/>
              <a:cs typeface="Cambria"/>
              <a:sym typeface="Cambria"/>
            </a:endParaRPr>
          </a:p>
        </p:txBody>
      </p:sp>
      <p:sp>
        <p:nvSpPr>
          <p:cNvPr id="354" name="Google Shape;354;p29"/>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55" name="Google Shape;355;p29"/>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56" name="Google Shape;356;p29"/>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1. Klaim, Penegasan, &amp; Pernyataan</a:t>
            </a:r>
            <a:endParaRPr/>
          </a:p>
        </p:txBody>
      </p:sp>
      <p:sp>
        <p:nvSpPr>
          <p:cNvPr id="114" name="Google Shape;114;p3"/>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2F5496"/>
              </a:buClr>
              <a:buSzPct val="100000"/>
              <a:buChar char="•"/>
            </a:pPr>
            <a:r>
              <a:rPr lang="en-US"/>
              <a:t>Klaim </a:t>
            </a:r>
            <a:r>
              <a:rPr lang="en-US" b="1"/>
              <a:t>atau</a:t>
            </a:r>
            <a:r>
              <a:rPr lang="en-US"/>
              <a:t> Penegasan 🡪 Suatu ungkapan yang ‘seharusnya’ benar.</a:t>
            </a:r>
            <a:endParaRPr/>
          </a:p>
          <a:p>
            <a:pPr marL="685800" lvl="1" indent="-228600" algn="l" rtl="0">
              <a:lnSpc>
                <a:spcPct val="90000"/>
              </a:lnSpc>
              <a:spcBef>
                <a:spcPts val="500"/>
              </a:spcBef>
              <a:spcAft>
                <a:spcPts val="0"/>
              </a:spcAft>
              <a:buClr>
                <a:srgbClr val="2F5496"/>
              </a:buClr>
              <a:buSzPct val="100000"/>
              <a:buChar char="•"/>
            </a:pPr>
            <a:r>
              <a:rPr lang="en-US"/>
              <a:t>Dapat berupa ucapan, tulisan, maupun hanya sebatas pemikiran.</a:t>
            </a:r>
            <a:endParaRPr/>
          </a:p>
          <a:p>
            <a:pPr marL="685800" lvl="1" indent="-122872"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Tidak semua klaim itu benar.</a:t>
            </a:r>
            <a:endParaRPr/>
          </a:p>
          <a:p>
            <a:pPr marL="685800" lvl="1" indent="-228600" algn="l" rtl="0">
              <a:lnSpc>
                <a:spcPct val="90000"/>
              </a:lnSpc>
              <a:spcBef>
                <a:spcPts val="500"/>
              </a:spcBef>
              <a:spcAft>
                <a:spcPts val="0"/>
              </a:spcAft>
              <a:buClr>
                <a:srgbClr val="2F5496"/>
              </a:buClr>
              <a:buSzPct val="100000"/>
              <a:buChar char="•"/>
            </a:pPr>
            <a:r>
              <a:rPr lang="en-US"/>
              <a:t>Ada yang memang murni suatu kebohongan.</a:t>
            </a:r>
            <a:endParaRPr/>
          </a:p>
          <a:p>
            <a:pPr marL="685800" lvl="1" indent="-228600" algn="l" rtl="0">
              <a:lnSpc>
                <a:spcPct val="90000"/>
              </a:lnSpc>
              <a:spcBef>
                <a:spcPts val="500"/>
              </a:spcBef>
              <a:spcAft>
                <a:spcPts val="0"/>
              </a:spcAft>
              <a:buClr>
                <a:srgbClr val="2F5496"/>
              </a:buClr>
              <a:buSzPct val="100000"/>
              <a:buChar char="•"/>
            </a:pPr>
            <a:r>
              <a:rPr lang="en-US"/>
              <a:t>Ada yang disebabkan kepercayaan yang salah.</a:t>
            </a:r>
            <a:endParaRPr/>
          </a:p>
          <a:p>
            <a:pPr marL="685800" lvl="1" indent="-228600" algn="l" rtl="0">
              <a:lnSpc>
                <a:spcPct val="90000"/>
              </a:lnSpc>
              <a:spcBef>
                <a:spcPts val="500"/>
              </a:spcBef>
              <a:spcAft>
                <a:spcPts val="0"/>
              </a:spcAft>
              <a:buClr>
                <a:srgbClr val="2F5496"/>
              </a:buClr>
              <a:buSzPct val="100000"/>
              <a:buChar char="•"/>
            </a:pPr>
            <a:r>
              <a:rPr lang="en-US"/>
              <a:t>Ada juga yang tidak bisa serta merta disebut benar atau salah.</a:t>
            </a:r>
            <a:endParaRPr/>
          </a:p>
          <a:p>
            <a:pPr marL="685800" lvl="1" indent="-122872"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Pernyataan 🡪 Bentuk klaim dilihat dari sisi gramatikal (kebahasaan).</a:t>
            </a:r>
            <a:endParaRPr/>
          </a:p>
          <a:p>
            <a:pPr marL="685800" lvl="1" indent="-228600" algn="l" rtl="0">
              <a:lnSpc>
                <a:spcPct val="90000"/>
              </a:lnSpc>
              <a:spcBef>
                <a:spcPts val="500"/>
              </a:spcBef>
              <a:spcAft>
                <a:spcPts val="0"/>
              </a:spcAft>
              <a:buClr>
                <a:srgbClr val="2F5496"/>
              </a:buClr>
              <a:buSzPct val="100000"/>
              <a:buChar char="•"/>
            </a:pPr>
            <a:r>
              <a:rPr lang="en-US"/>
              <a:t>Klaim adalah kalimat berbentuk pernyataan (deklaratif), bukan berupa pertanyaan (interogatif), maupun perintah (imperatif).</a:t>
            </a:r>
            <a:endParaRPr/>
          </a:p>
          <a:p>
            <a:pPr marL="685800" lvl="1" indent="-122872"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Perhatikan contoh kalimat-kalimat berikut:</a:t>
            </a:r>
            <a:endParaRPr/>
          </a:p>
          <a:p>
            <a:pPr marL="685800" lvl="1" indent="-228600" algn="l" rtl="0">
              <a:lnSpc>
                <a:spcPct val="90000"/>
              </a:lnSpc>
              <a:spcBef>
                <a:spcPts val="500"/>
              </a:spcBef>
              <a:spcAft>
                <a:spcPts val="0"/>
              </a:spcAft>
              <a:buClr>
                <a:srgbClr val="2F5496"/>
              </a:buClr>
              <a:buSzPct val="100000"/>
              <a:buChar char="•"/>
            </a:pPr>
            <a:r>
              <a:rPr lang="en-US"/>
              <a:t>[A] Angola berbatasan langsung dengan Namibia.</a:t>
            </a:r>
            <a:endParaRPr/>
          </a:p>
          <a:p>
            <a:pPr marL="685800" lvl="1" indent="-228600" algn="l" rtl="0">
              <a:lnSpc>
                <a:spcPct val="90000"/>
              </a:lnSpc>
              <a:spcBef>
                <a:spcPts val="500"/>
              </a:spcBef>
              <a:spcAft>
                <a:spcPts val="0"/>
              </a:spcAft>
              <a:buClr>
                <a:srgbClr val="2F5496"/>
              </a:buClr>
              <a:buSzPct val="100000"/>
              <a:buChar char="•"/>
            </a:pPr>
            <a:r>
              <a:rPr lang="en-US"/>
              <a:t>[B] Dinosaurus adalah hewan berdarah dingin.</a:t>
            </a:r>
            <a:endParaRPr/>
          </a:p>
          <a:p>
            <a:pPr marL="685800" lvl="1" indent="-228600" algn="l" rtl="0">
              <a:lnSpc>
                <a:spcPct val="90000"/>
              </a:lnSpc>
              <a:spcBef>
                <a:spcPts val="500"/>
              </a:spcBef>
              <a:spcAft>
                <a:spcPts val="0"/>
              </a:spcAft>
              <a:buClr>
                <a:srgbClr val="2F5496"/>
              </a:buClr>
              <a:buSzPct val="100000"/>
              <a:buChar char="•"/>
            </a:pPr>
            <a:r>
              <a:rPr lang="en-US"/>
              <a:t>[C] Investor asing mengeruk keuntungan terlalu banyak.</a:t>
            </a:r>
            <a:endParaRPr/>
          </a:p>
          <a:p>
            <a:pPr marL="685800" lvl="1" indent="-122872"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Ketiga kalimat di atas adalah klaim 🡪 Bisa </a:t>
            </a:r>
            <a:r>
              <a:rPr lang="en-US" b="1"/>
              <a:t>dinilai</a:t>
            </a:r>
            <a:r>
              <a:rPr lang="en-US"/>
              <a:t>, benar atau salah.</a:t>
            </a:r>
            <a:endParaRPr/>
          </a:p>
          <a:p>
            <a:pPr marL="685800" lvl="1" indent="-228600" algn="l" rtl="0">
              <a:lnSpc>
                <a:spcPct val="90000"/>
              </a:lnSpc>
              <a:spcBef>
                <a:spcPts val="500"/>
              </a:spcBef>
              <a:spcAft>
                <a:spcPts val="0"/>
              </a:spcAft>
              <a:buClr>
                <a:srgbClr val="2F5496"/>
              </a:buClr>
              <a:buSzPct val="100000"/>
              <a:buChar char="•"/>
            </a:pPr>
            <a:r>
              <a:rPr lang="en-US"/>
              <a:t>Klaim selalu berbentuk kalimat pernyataan.</a:t>
            </a:r>
            <a:endParaRPr/>
          </a:p>
          <a:p>
            <a:pPr marL="685800" lvl="1" indent="-228600" algn="l" rtl="0">
              <a:lnSpc>
                <a:spcPct val="90000"/>
              </a:lnSpc>
              <a:spcBef>
                <a:spcPts val="500"/>
              </a:spcBef>
              <a:spcAft>
                <a:spcPts val="0"/>
              </a:spcAft>
              <a:buClr>
                <a:srgbClr val="2F5496"/>
              </a:buClr>
              <a:buSzPct val="100000"/>
              <a:buChar char="•"/>
            </a:pPr>
            <a:r>
              <a:rPr lang="en-US"/>
              <a:t>Kalimat tanya dan perintah bukanlah klaim karena tidak bisa dinilai benar atau salah.</a:t>
            </a:r>
            <a:endParaRPr/>
          </a:p>
        </p:txBody>
      </p:sp>
      <p:sp>
        <p:nvSpPr>
          <p:cNvPr id="115" name="Google Shape;115;p3"/>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16" name="Google Shape;116;p3"/>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17" name="Google Shape;117;p3"/>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18" name="Google Shape;118;p3"/>
          <p:cNvPicPr preferRelativeResize="0"/>
          <p:nvPr/>
        </p:nvPicPr>
        <p:blipFill rotWithShape="1">
          <a:blip r:embed="rId3">
            <a:alphaModFix/>
          </a:blip>
          <a:srcRect/>
          <a:stretch/>
        </p:blipFill>
        <p:spPr>
          <a:xfrm>
            <a:off x="9410700" y="4450218"/>
            <a:ext cx="2514600" cy="142240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3. Menganalisis Argumen</a:t>
            </a:r>
            <a:endParaRPr/>
          </a:p>
        </p:txBody>
      </p:sp>
      <p:sp>
        <p:nvSpPr>
          <p:cNvPr id="362" name="Google Shape;362;p30"/>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400050" marR="0" lvl="0" indent="-228600" algn="l" rtl="0">
              <a:lnSpc>
                <a:spcPct val="150000"/>
              </a:lnSpc>
              <a:spcBef>
                <a:spcPts val="0"/>
              </a:spcBef>
              <a:spcAft>
                <a:spcPts val="0"/>
              </a:spcAft>
              <a:buClr>
                <a:srgbClr val="2F5496"/>
              </a:buClr>
              <a:buSzPts val="1800"/>
              <a:buChar char="•"/>
            </a:pPr>
            <a:r>
              <a:rPr lang="en-US" sz="1800">
                <a:latin typeface="Cambria"/>
                <a:ea typeface="Cambria"/>
                <a:cs typeface="Cambria"/>
                <a:sym typeface="Cambria"/>
              </a:rPr>
              <a:t>Perhatikan bahwa dalam [1] tidak ada indikator argumen, seperti 'oleh karena itu', 'jadi' atau 'karena'. Itu karena tidak ada yang dibutuhkan. Jelas klaim mana yang menjadi kesimpulan: karena R1, R2 dan R3 maka pembicara mengklaim C, dan bukan sebaliknya.</a:t>
            </a:r>
            <a:endParaRPr/>
          </a:p>
          <a:p>
            <a:pPr marL="400050" marR="0" lvl="0" indent="-228600" algn="l" rtl="0">
              <a:lnSpc>
                <a:spcPct val="150000"/>
              </a:lnSpc>
              <a:spcBef>
                <a:spcPts val="0"/>
              </a:spcBef>
              <a:spcAft>
                <a:spcPts val="0"/>
              </a:spcAft>
              <a:buClr>
                <a:srgbClr val="2F5496"/>
              </a:buClr>
              <a:buSzPts val="1800"/>
              <a:buChar char="•"/>
            </a:pPr>
            <a:r>
              <a:rPr lang="en-US" sz="1800">
                <a:latin typeface="Cambria"/>
                <a:ea typeface="Cambria"/>
                <a:cs typeface="Cambria"/>
                <a:sym typeface="Cambria"/>
              </a:rPr>
              <a:t>Dalam argumen [1] Alasannya saling bergantung. waktu kereta api berhubungan dengan waktu yang dibutuhkan untuk sampai ke stasiun dan waktu sekarang yang membenarkan kesimpulan. </a:t>
            </a:r>
            <a:endParaRPr/>
          </a:p>
          <a:p>
            <a:pPr marL="400050" marR="0" lvl="0" indent="-228600" algn="l" rtl="0">
              <a:lnSpc>
                <a:spcPct val="150000"/>
              </a:lnSpc>
              <a:spcBef>
                <a:spcPts val="0"/>
              </a:spcBef>
              <a:spcAft>
                <a:spcPts val="0"/>
              </a:spcAft>
              <a:buClr>
                <a:srgbClr val="2F5496"/>
              </a:buClr>
              <a:buSzPts val="1800"/>
              <a:buChar char="•"/>
            </a:pPr>
            <a:r>
              <a:rPr lang="en-US" sz="1800">
                <a:latin typeface="Cambria"/>
                <a:ea typeface="Cambria"/>
                <a:cs typeface="Cambria"/>
                <a:sym typeface="Cambria"/>
              </a:rPr>
              <a:t>Jika salah satu dari tiga alasan ini ternyata tidak masuk akal, maka argumen itu akan gagal. Misalnya, jika kereta tidak berangkat sampai 4.24, maka dua lainnya, sendiri, tidak akan menetapkan kebutuhan untuk berangkat pada pukul 3.40.</a:t>
            </a:r>
            <a:br>
              <a:rPr lang="en-US" sz="1800">
                <a:latin typeface="Cambria"/>
                <a:ea typeface="Cambria"/>
                <a:cs typeface="Cambria"/>
                <a:sym typeface="Cambria"/>
              </a:rPr>
            </a:br>
            <a:endParaRPr>
              <a:latin typeface="Cambria"/>
              <a:ea typeface="Cambria"/>
              <a:cs typeface="Cambria"/>
              <a:sym typeface="Cambria"/>
            </a:endParaRPr>
          </a:p>
        </p:txBody>
      </p:sp>
      <p:sp>
        <p:nvSpPr>
          <p:cNvPr id="363" name="Google Shape;363;p30"/>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64" name="Google Shape;364;p30"/>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65" name="Google Shape;365;p30"/>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ct val="100000"/>
              <a:buFont typeface="Palatino"/>
              <a:buNone/>
            </a:pPr>
            <a:r>
              <a:rPr lang="en-US" sz="2200" b="0"/>
              <a:t>3. Menganalisis Argumen</a:t>
            </a:r>
            <a:br>
              <a:rPr lang="en-US"/>
            </a:br>
            <a:r>
              <a:rPr lang="en-US"/>
              <a:t>Struktur Argumen</a:t>
            </a:r>
            <a:endParaRPr/>
          </a:p>
        </p:txBody>
      </p:sp>
      <p:sp>
        <p:nvSpPr>
          <p:cNvPr id="371" name="Google Shape;371;p31"/>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400050" marR="0" lvl="0" indent="-228600" algn="l" rtl="0">
              <a:lnSpc>
                <a:spcPct val="150000"/>
              </a:lnSpc>
              <a:spcBef>
                <a:spcPts val="0"/>
              </a:spcBef>
              <a:spcAft>
                <a:spcPts val="0"/>
              </a:spcAft>
              <a:buClr>
                <a:srgbClr val="2F5496"/>
              </a:buClr>
              <a:buSzPts val="1800"/>
              <a:buChar char="•"/>
            </a:pPr>
            <a:r>
              <a:rPr lang="en-US" sz="1800">
                <a:latin typeface="Cambria"/>
                <a:ea typeface="Cambria"/>
                <a:cs typeface="Cambria"/>
                <a:sym typeface="Cambria"/>
              </a:rPr>
              <a:t>Karena R1, R2, dan R3 saling terkait,  Secara struktur Argumen [1] dapat digambarkan menjadi</a:t>
            </a:r>
            <a:endParaRPr sz="1800">
              <a:latin typeface="Cambria"/>
              <a:ea typeface="Cambria"/>
              <a:cs typeface="Cambria"/>
              <a:sym typeface="Cambria"/>
            </a:endParaRPr>
          </a:p>
          <a:p>
            <a:pPr marL="400050" marR="0" lvl="0" indent="-101600" algn="l" rtl="0">
              <a:lnSpc>
                <a:spcPct val="150000"/>
              </a:lnSpc>
              <a:spcBef>
                <a:spcPts val="0"/>
              </a:spcBef>
              <a:spcAft>
                <a:spcPts val="0"/>
              </a:spcAft>
              <a:buClr>
                <a:srgbClr val="2F5496"/>
              </a:buClr>
              <a:buSzPts val="2000"/>
              <a:buNone/>
            </a:pPr>
            <a:endParaRPr>
              <a:latin typeface="Cambria"/>
              <a:ea typeface="Cambria"/>
              <a:cs typeface="Cambria"/>
              <a:sym typeface="Cambria"/>
            </a:endParaRPr>
          </a:p>
        </p:txBody>
      </p:sp>
      <p:sp>
        <p:nvSpPr>
          <p:cNvPr id="372" name="Google Shape;372;p31"/>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73" name="Google Shape;373;p31"/>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74" name="Google Shape;374;p31"/>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375" name="Google Shape;375;p31"/>
          <p:cNvPicPr preferRelativeResize="0"/>
          <p:nvPr/>
        </p:nvPicPr>
        <p:blipFill rotWithShape="1">
          <a:blip r:embed="rId3">
            <a:alphaModFix/>
          </a:blip>
          <a:srcRect/>
          <a:stretch/>
        </p:blipFill>
        <p:spPr>
          <a:xfrm>
            <a:off x="3389965" y="2063749"/>
            <a:ext cx="3470988" cy="9334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ct val="100000"/>
              <a:buFont typeface="Palatino"/>
              <a:buNone/>
            </a:pPr>
            <a:r>
              <a:rPr lang="en-US" sz="2200" b="0"/>
              <a:t>3. Menganalisis Argumen</a:t>
            </a:r>
            <a:br>
              <a:rPr lang="en-US"/>
            </a:br>
            <a:r>
              <a:rPr lang="en-US"/>
              <a:t>Struktur Argumen</a:t>
            </a:r>
            <a:endParaRPr/>
          </a:p>
        </p:txBody>
      </p:sp>
      <p:sp>
        <p:nvSpPr>
          <p:cNvPr id="381" name="Google Shape;381;p32"/>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285750" marR="0" lvl="0" indent="-228600" algn="l" rtl="0">
              <a:lnSpc>
                <a:spcPct val="90000"/>
              </a:lnSpc>
              <a:spcBef>
                <a:spcPts val="0"/>
              </a:spcBef>
              <a:spcAft>
                <a:spcPts val="0"/>
              </a:spcAft>
              <a:buClr>
                <a:srgbClr val="2F5496"/>
              </a:buClr>
              <a:buSzPts val="1800"/>
              <a:buChar char="•"/>
            </a:pPr>
            <a:r>
              <a:rPr lang="en-US" sz="1800">
                <a:latin typeface="Cambria"/>
                <a:ea typeface="Cambria"/>
                <a:cs typeface="Cambria"/>
                <a:sym typeface="Cambria"/>
              </a:rPr>
              <a:t>Sebagai perbandingan, dari [1] lihat argumen berikutnya.</a:t>
            </a:r>
            <a:endParaRPr/>
          </a:p>
          <a:p>
            <a:pPr marL="285750" marR="0" lvl="0" indent="-114300" algn="l" rtl="0">
              <a:lnSpc>
                <a:spcPct val="90000"/>
              </a:lnSpc>
              <a:spcBef>
                <a:spcPts val="30"/>
              </a:spcBef>
              <a:spcAft>
                <a:spcPts val="0"/>
              </a:spcAft>
              <a:buClr>
                <a:srgbClr val="2F5496"/>
              </a:buClr>
              <a:buSzPts val="1800"/>
              <a:buNone/>
            </a:pPr>
            <a:endParaRPr sz="1800">
              <a:latin typeface="Cambria"/>
              <a:ea typeface="Cambria"/>
              <a:cs typeface="Cambria"/>
              <a:sym typeface="Cambria"/>
            </a:endParaRPr>
          </a:p>
          <a:p>
            <a:pPr marL="742950" lvl="1" indent="-228600" algn="l" rtl="0">
              <a:lnSpc>
                <a:spcPct val="90000"/>
              </a:lnSpc>
              <a:spcBef>
                <a:spcPts val="30"/>
              </a:spcBef>
              <a:spcAft>
                <a:spcPts val="0"/>
              </a:spcAft>
              <a:buClr>
                <a:srgbClr val="2F5496"/>
              </a:buClr>
              <a:buSzPts val="1600"/>
              <a:buChar char="•"/>
            </a:pPr>
            <a:r>
              <a:rPr lang="en-US" sz="1600">
                <a:latin typeface="Cambria"/>
                <a:ea typeface="Cambria"/>
                <a:cs typeface="Cambria"/>
                <a:sym typeface="Cambria"/>
              </a:rPr>
              <a:t>[2] Penerbangan jarak pendek mungkin menjadi murah, tetapi perjalanan kereta api jauh lebih masuk akal untuk dipilih. Penerbangan bertanggung jawab atas sepuluh kali emisi karbon perjalanan kereta api per penumpang / km, dan dua kali lebih banyak membuat stres. Terlebih lagi, kereta membawa Anda ke jantung kota, bukan ke bandara yang jauh dari kota.</a:t>
            </a:r>
            <a:br>
              <a:rPr lang="en-US" sz="1600">
                <a:latin typeface="Cambria"/>
                <a:ea typeface="Cambria"/>
                <a:cs typeface="Cambria"/>
                <a:sym typeface="Cambria"/>
              </a:rPr>
            </a:br>
            <a:endParaRPr sz="1400">
              <a:latin typeface="Cambria"/>
              <a:ea typeface="Cambria"/>
              <a:cs typeface="Cambria"/>
              <a:sym typeface="Cambria"/>
            </a:endParaRPr>
          </a:p>
          <a:p>
            <a:pPr marL="285750" lvl="0" indent="-228600" algn="l" rtl="0">
              <a:lnSpc>
                <a:spcPct val="90000"/>
              </a:lnSpc>
              <a:spcBef>
                <a:spcPts val="30"/>
              </a:spcBef>
              <a:spcAft>
                <a:spcPts val="0"/>
              </a:spcAft>
              <a:buClr>
                <a:srgbClr val="2F5496"/>
              </a:buClr>
              <a:buSzPts val="1600"/>
              <a:buChar char="•"/>
            </a:pPr>
            <a:r>
              <a:rPr lang="en-US" sz="1600">
                <a:latin typeface="Cambria"/>
                <a:ea typeface="Cambria"/>
                <a:cs typeface="Cambria"/>
                <a:sym typeface="Cambria"/>
              </a:rPr>
              <a:t>Jika ditulis bentuk standar nya</a:t>
            </a:r>
            <a:endParaRPr sz="1600">
              <a:latin typeface="Cambria"/>
              <a:ea typeface="Cambria"/>
              <a:cs typeface="Cambria"/>
              <a:sym typeface="Cambria"/>
            </a:endParaRPr>
          </a:p>
          <a:p>
            <a:pPr marL="285750" lvl="0" indent="-127000" algn="l" rtl="0">
              <a:lnSpc>
                <a:spcPct val="90000"/>
              </a:lnSpc>
              <a:spcBef>
                <a:spcPts val="30"/>
              </a:spcBef>
              <a:spcAft>
                <a:spcPts val="0"/>
              </a:spcAft>
              <a:buClr>
                <a:srgbClr val="2F5496"/>
              </a:buClr>
              <a:buSzPts val="1600"/>
              <a:buNone/>
            </a:pPr>
            <a:endParaRPr sz="16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R1	Penerbangan bertanggung jawab atas sepuluh kali emisi karbon perjalanan kereta api per penumpang / km</a:t>
            </a:r>
            <a:endParaRPr sz="16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R2 Penerbangan menyebabkan dua kali lebih banyak stres</a:t>
            </a:r>
            <a:endParaRPr sz="16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R3 kereta membawa Anda ke jantung kota, bukan ke bandara yang jauh dari kota</a:t>
            </a:r>
            <a:endParaRPr sz="1600">
              <a:latin typeface="Cambria"/>
              <a:ea typeface="Cambria"/>
              <a:cs typeface="Cambria"/>
              <a:sym typeface="Cambria"/>
            </a:endParaRPr>
          </a:p>
          <a:p>
            <a:pPr marL="742950" marR="0" lvl="0" indent="0" algn="l" rtl="0">
              <a:lnSpc>
                <a:spcPct val="90000"/>
              </a:lnSpc>
              <a:spcBef>
                <a:spcPts val="590"/>
              </a:spcBef>
              <a:spcAft>
                <a:spcPts val="0"/>
              </a:spcAft>
              <a:buClr>
                <a:srgbClr val="2F5496"/>
              </a:buClr>
              <a:buSzPts val="1600"/>
              <a:buNone/>
            </a:pPr>
            <a:r>
              <a:rPr lang="en-US" sz="1600">
                <a:latin typeface="Cambria"/>
                <a:ea typeface="Cambria"/>
                <a:cs typeface="Cambria"/>
                <a:sym typeface="Cambria"/>
              </a:rPr>
              <a:t>_____________________________________________________________________________________________________________________________________</a:t>
            </a:r>
            <a:endParaRPr/>
          </a:p>
          <a:p>
            <a:pPr marL="1028700" lvl="0" indent="-28575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Penerbangan jarak pendek mungkin menjadi murah, tetapi perjalanan kereta api jauh lebih masuk akal untuk dipilih</a:t>
            </a:r>
            <a:endParaRPr sz="1600">
              <a:latin typeface="Cambria"/>
              <a:ea typeface="Cambria"/>
              <a:cs typeface="Cambria"/>
              <a:sym typeface="Cambria"/>
            </a:endParaRPr>
          </a:p>
          <a:p>
            <a:pPr marL="1028700" lvl="0" indent="-184150" algn="l" rtl="0">
              <a:lnSpc>
                <a:spcPct val="90000"/>
              </a:lnSpc>
              <a:spcBef>
                <a:spcPts val="590"/>
              </a:spcBef>
              <a:spcAft>
                <a:spcPts val="0"/>
              </a:spcAft>
              <a:buClr>
                <a:srgbClr val="2F5496"/>
              </a:buClr>
              <a:buSzPts val="1600"/>
              <a:buNone/>
            </a:pPr>
            <a:endParaRPr sz="1600">
              <a:latin typeface="Cambria"/>
              <a:ea typeface="Cambria"/>
              <a:cs typeface="Cambria"/>
              <a:sym typeface="Cambria"/>
            </a:endParaRPr>
          </a:p>
          <a:p>
            <a:pPr marL="285750" lvl="0" indent="-228600" algn="l" rtl="0">
              <a:lnSpc>
                <a:spcPct val="90000"/>
              </a:lnSpc>
              <a:spcBef>
                <a:spcPts val="30"/>
              </a:spcBef>
              <a:spcAft>
                <a:spcPts val="0"/>
              </a:spcAft>
              <a:buClr>
                <a:srgbClr val="2F5496"/>
              </a:buClr>
              <a:buSzPts val="1600"/>
              <a:buChar char="•"/>
            </a:pPr>
            <a:r>
              <a:rPr lang="en-US" sz="1600">
                <a:latin typeface="Cambria"/>
                <a:ea typeface="Cambria"/>
                <a:cs typeface="Cambria"/>
                <a:sym typeface="Cambria"/>
              </a:rPr>
              <a:t>Dalam kasus [2] tidak ada saling ketergantungan. Masing-masing menawarkan garis penalaran yang terpisah untuk kesimpulan.</a:t>
            </a:r>
            <a:br>
              <a:rPr lang="en-US" sz="1800">
                <a:latin typeface="Cambria"/>
                <a:ea typeface="Cambria"/>
                <a:cs typeface="Cambria"/>
                <a:sym typeface="Cambria"/>
              </a:rPr>
            </a:br>
            <a:endParaRPr>
              <a:latin typeface="Cambria"/>
              <a:ea typeface="Cambria"/>
              <a:cs typeface="Cambria"/>
              <a:sym typeface="Cambria"/>
            </a:endParaRPr>
          </a:p>
        </p:txBody>
      </p:sp>
      <p:sp>
        <p:nvSpPr>
          <p:cNvPr id="382" name="Google Shape;382;p32"/>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83" name="Google Shape;383;p32"/>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84" name="Google Shape;384;p32"/>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ct val="100000"/>
              <a:buFont typeface="Palatino"/>
              <a:buNone/>
            </a:pPr>
            <a:r>
              <a:rPr lang="en-US" sz="2200" b="0"/>
              <a:t>3. Menganalisis Argumen</a:t>
            </a:r>
            <a:br>
              <a:rPr lang="en-US"/>
            </a:br>
            <a:r>
              <a:rPr lang="en-US"/>
              <a:t>Struktur Argumen</a:t>
            </a:r>
            <a:endParaRPr/>
          </a:p>
        </p:txBody>
      </p:sp>
      <p:sp>
        <p:nvSpPr>
          <p:cNvPr id="390" name="Google Shape;390;p33"/>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400050" marR="0" lvl="0" indent="-228600" algn="l" rtl="0">
              <a:lnSpc>
                <a:spcPct val="150000"/>
              </a:lnSpc>
              <a:spcBef>
                <a:spcPts val="0"/>
              </a:spcBef>
              <a:spcAft>
                <a:spcPts val="0"/>
              </a:spcAft>
              <a:buClr>
                <a:srgbClr val="2F5496"/>
              </a:buClr>
              <a:buSzPts val="1800"/>
              <a:buChar char="•"/>
            </a:pPr>
            <a:r>
              <a:rPr lang="en-US" sz="1800">
                <a:latin typeface="Cambria"/>
                <a:ea typeface="Cambria"/>
                <a:cs typeface="Cambria"/>
                <a:sym typeface="Cambria"/>
              </a:rPr>
              <a:t>Karena alasan (R1,R2, dan R3) tidak saling terhubung, maka secara struktur Argumen [2] dapat digambarkan menjadi</a:t>
            </a:r>
            <a:endParaRPr sz="1800">
              <a:latin typeface="Cambria"/>
              <a:ea typeface="Cambria"/>
              <a:cs typeface="Cambria"/>
              <a:sym typeface="Cambria"/>
            </a:endParaRPr>
          </a:p>
          <a:p>
            <a:pPr marL="400050" marR="0" lvl="0" indent="-101600" algn="l" rtl="0">
              <a:lnSpc>
                <a:spcPct val="150000"/>
              </a:lnSpc>
              <a:spcBef>
                <a:spcPts val="0"/>
              </a:spcBef>
              <a:spcAft>
                <a:spcPts val="0"/>
              </a:spcAft>
              <a:buClr>
                <a:srgbClr val="2F5496"/>
              </a:buClr>
              <a:buSzPts val="2000"/>
              <a:buNone/>
            </a:pPr>
            <a:endParaRPr>
              <a:latin typeface="Cambria"/>
              <a:ea typeface="Cambria"/>
              <a:cs typeface="Cambria"/>
              <a:sym typeface="Cambria"/>
            </a:endParaRPr>
          </a:p>
        </p:txBody>
      </p:sp>
      <p:sp>
        <p:nvSpPr>
          <p:cNvPr id="391" name="Google Shape;391;p33"/>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392" name="Google Shape;392;p33"/>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393" name="Google Shape;393;p33"/>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pic>
        <p:nvPicPr>
          <p:cNvPr id="394" name="Google Shape;394;p33"/>
          <p:cNvPicPr preferRelativeResize="0"/>
          <p:nvPr/>
        </p:nvPicPr>
        <p:blipFill rotWithShape="1">
          <a:blip r:embed="rId3">
            <a:alphaModFix/>
          </a:blip>
          <a:srcRect/>
          <a:stretch/>
        </p:blipFill>
        <p:spPr>
          <a:xfrm>
            <a:off x="3707084" y="2623315"/>
            <a:ext cx="3694504" cy="22845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4"/>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ct val="100000"/>
              <a:buFont typeface="Palatino"/>
              <a:buNone/>
            </a:pPr>
            <a:r>
              <a:rPr lang="en-US" sz="2200" b="0"/>
              <a:t>3. Menganalisis Argumen</a:t>
            </a:r>
            <a:br>
              <a:rPr lang="en-US"/>
            </a:br>
            <a:r>
              <a:rPr lang="en-US"/>
              <a:t>Argumen Campuran</a:t>
            </a:r>
            <a:endParaRPr/>
          </a:p>
        </p:txBody>
      </p:sp>
      <p:sp>
        <p:nvSpPr>
          <p:cNvPr id="400" name="Google Shape;400;p34"/>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228600" marR="206375" lvl="0" indent="-228600" algn="l" rtl="0">
              <a:lnSpc>
                <a:spcPct val="117000"/>
              </a:lnSpc>
              <a:spcBef>
                <a:spcPts val="0"/>
              </a:spcBef>
              <a:spcAft>
                <a:spcPts val="0"/>
              </a:spcAft>
              <a:buClr>
                <a:srgbClr val="2F5496"/>
              </a:buClr>
              <a:buSzPts val="1800"/>
              <a:buChar char="•"/>
            </a:pPr>
            <a:r>
              <a:rPr lang="en-US" sz="1800">
                <a:latin typeface="Cambria"/>
                <a:ea typeface="Cambria"/>
                <a:cs typeface="Cambria"/>
                <a:sym typeface="Cambria"/>
              </a:rPr>
              <a:t>Coba tulis ulang argumen berikut dalam bentuk standar, dan jelaskan strukturnya dengan kata-kata atau melalui diagram:</a:t>
            </a:r>
            <a:endParaRPr/>
          </a:p>
          <a:p>
            <a:pPr marL="685800" marR="206375" lvl="1" indent="-228600" algn="l" rtl="0">
              <a:lnSpc>
                <a:spcPct val="117000"/>
              </a:lnSpc>
              <a:spcBef>
                <a:spcPts val="1320"/>
              </a:spcBef>
              <a:spcAft>
                <a:spcPts val="0"/>
              </a:spcAft>
              <a:buClr>
                <a:srgbClr val="2F5496"/>
              </a:buClr>
              <a:buSzPts val="1600"/>
              <a:buChar char="•"/>
            </a:pPr>
            <a:r>
              <a:rPr lang="en-US" sz="1600">
                <a:latin typeface="Cambria"/>
                <a:ea typeface="Cambria"/>
                <a:cs typeface="Cambria"/>
                <a:sym typeface="Cambria"/>
              </a:rPr>
              <a:t>[3] Rajinder tidak dapat dipercaya untuk menyimpan rahasia. Dia adalah satu-satunya orang selain saya yang tahu tentang Jed dan Jill bertunangan. Saya belum mengatakan sepatah kata pun kepada siapa pun, namun sekarang beritanya ada di sekitar perguruan tinggi. Dan dia menyebarkan cerita tentang Jill yang saya katakan padanya.</a:t>
            </a:r>
            <a:endParaRPr/>
          </a:p>
          <a:p>
            <a:pPr marL="685800" marR="206375" lvl="1" indent="-114300" algn="l" rtl="0">
              <a:lnSpc>
                <a:spcPct val="117000"/>
              </a:lnSpc>
              <a:spcBef>
                <a:spcPts val="1320"/>
              </a:spcBef>
              <a:spcAft>
                <a:spcPts val="0"/>
              </a:spcAft>
              <a:buClr>
                <a:srgbClr val="2F5496"/>
              </a:buClr>
              <a:buSzPts val="1800"/>
              <a:buNone/>
            </a:pPr>
            <a:endParaRPr>
              <a:latin typeface="Cambria"/>
              <a:ea typeface="Cambria"/>
              <a:cs typeface="Cambria"/>
              <a:sym typeface="Cambria"/>
            </a:endParaRPr>
          </a:p>
        </p:txBody>
      </p:sp>
      <p:sp>
        <p:nvSpPr>
          <p:cNvPr id="401" name="Google Shape;401;p34"/>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02" name="Google Shape;402;p34"/>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03" name="Google Shape;403;p34"/>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ct val="100000"/>
              <a:buFont typeface="Palatino"/>
              <a:buNone/>
            </a:pPr>
            <a:r>
              <a:rPr lang="en-US" sz="2200" b="0"/>
              <a:t>3. Menganalisis Argumen</a:t>
            </a:r>
            <a:br>
              <a:rPr lang="en-US"/>
            </a:br>
            <a:r>
              <a:rPr lang="en-US"/>
              <a:t>Argumen Campuran</a:t>
            </a:r>
            <a:endParaRPr/>
          </a:p>
        </p:txBody>
      </p:sp>
      <p:sp>
        <p:nvSpPr>
          <p:cNvPr id="409" name="Google Shape;409;p35"/>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285750" marR="0" lvl="0" indent="-228600" algn="l" rtl="0">
              <a:lnSpc>
                <a:spcPct val="116000"/>
              </a:lnSpc>
              <a:spcBef>
                <a:spcPts val="0"/>
              </a:spcBef>
              <a:spcAft>
                <a:spcPts val="0"/>
              </a:spcAft>
              <a:buClr>
                <a:srgbClr val="2F5496"/>
              </a:buClr>
              <a:buSzPts val="1800"/>
              <a:buChar char="•"/>
            </a:pPr>
            <a:r>
              <a:rPr lang="en-US" sz="1800">
                <a:latin typeface="Cambria"/>
                <a:ea typeface="Cambria"/>
                <a:cs typeface="Cambria"/>
                <a:sym typeface="Cambria"/>
              </a:rPr>
              <a:t>Sekali lagi kalimat pertama adalah kesimpulan, tetapi kali ini didukung oleh empat atau lima alasan (tergantung pada bagaimana Anda memilih untuk menganalisisnya).</a:t>
            </a:r>
            <a:br>
              <a:rPr lang="en-US" sz="1800">
                <a:latin typeface="Cambria"/>
                <a:ea typeface="Cambria"/>
                <a:cs typeface="Cambria"/>
                <a:sym typeface="Cambria"/>
              </a:rPr>
            </a:br>
            <a:endParaRPr sz="16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R1	Rajinder adalah satu-satunya orang selain saya yang tahu tentang Jed dan Jill bertunangan</a:t>
            </a:r>
            <a:endParaRPr sz="18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R2 Saya belum mengatakan sepatah kata pun kepada siapa pun, </a:t>
            </a:r>
            <a:endParaRPr/>
          </a:p>
          <a:p>
            <a:pPr marL="971550" marR="0" lvl="0" indent="-22860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R3 Sekarang beritanya ada di sekitar perguruan tinggi</a:t>
            </a:r>
            <a:endParaRPr sz="18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R4 Rajinder menyebarkan cerita tentang Jill yang saya katakan padanya</a:t>
            </a:r>
            <a:endParaRPr sz="1800">
              <a:latin typeface="Cambria"/>
              <a:ea typeface="Cambria"/>
              <a:cs typeface="Cambria"/>
              <a:sym typeface="Cambria"/>
            </a:endParaRPr>
          </a:p>
          <a:p>
            <a:pPr marL="742950" marR="0" lvl="0" indent="0" algn="l" rtl="0">
              <a:lnSpc>
                <a:spcPct val="90000"/>
              </a:lnSpc>
              <a:spcBef>
                <a:spcPts val="590"/>
              </a:spcBef>
              <a:spcAft>
                <a:spcPts val="0"/>
              </a:spcAft>
              <a:buClr>
                <a:srgbClr val="2F5496"/>
              </a:buClr>
              <a:buSzPts val="1800"/>
              <a:buNone/>
            </a:pPr>
            <a:r>
              <a:rPr lang="en-US" sz="1800">
                <a:latin typeface="Cambria"/>
                <a:ea typeface="Cambria"/>
                <a:cs typeface="Cambria"/>
                <a:sym typeface="Cambria"/>
              </a:rPr>
              <a:t>________________________________________________</a:t>
            </a:r>
            <a:endParaRPr/>
          </a:p>
          <a:p>
            <a:pPr marL="1028700" lvl="0" indent="-285750" algn="l" rtl="0">
              <a:lnSpc>
                <a:spcPct val="90000"/>
              </a:lnSpc>
              <a:spcBef>
                <a:spcPts val="590"/>
              </a:spcBef>
              <a:spcAft>
                <a:spcPts val="0"/>
              </a:spcAft>
              <a:buClr>
                <a:srgbClr val="2F5496"/>
              </a:buClr>
              <a:buSzPts val="1800"/>
              <a:buChar char="•"/>
            </a:pPr>
            <a:r>
              <a:rPr lang="en-US" sz="1800">
                <a:latin typeface="Cambria"/>
                <a:ea typeface="Cambria"/>
                <a:cs typeface="Cambria"/>
                <a:sym typeface="Cambria"/>
              </a:rPr>
              <a:t>Rajinder tidak dapat dipercaya untuk menyimpan rahasia</a:t>
            </a:r>
            <a:endParaRPr sz="1800">
              <a:latin typeface="Cambria"/>
              <a:ea typeface="Cambria"/>
              <a:cs typeface="Cambria"/>
              <a:sym typeface="Cambria"/>
            </a:endParaRPr>
          </a:p>
        </p:txBody>
      </p:sp>
      <p:sp>
        <p:nvSpPr>
          <p:cNvPr id="410" name="Google Shape;410;p35"/>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11" name="Google Shape;411;p35"/>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12" name="Google Shape;412;p35"/>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6"/>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F5496"/>
              </a:buClr>
              <a:buSzPct val="100000"/>
              <a:buFont typeface="Palatino"/>
              <a:buNone/>
            </a:pPr>
            <a:r>
              <a:rPr lang="en-US" sz="2200" b="0"/>
              <a:t>3. Menganalisis Argumen</a:t>
            </a:r>
            <a:br>
              <a:rPr lang="en-US"/>
            </a:br>
            <a:r>
              <a:rPr lang="en-US"/>
              <a:t>Struktur Argumen</a:t>
            </a:r>
            <a:endParaRPr/>
          </a:p>
        </p:txBody>
      </p:sp>
      <p:sp>
        <p:nvSpPr>
          <p:cNvPr id="418" name="Google Shape;418;p36"/>
          <p:cNvSpPr txBox="1">
            <a:spLocks noGrp="1"/>
          </p:cNvSpPr>
          <p:nvPr>
            <p:ph type="body" idx="1"/>
          </p:nvPr>
        </p:nvSpPr>
        <p:spPr>
          <a:xfrm>
            <a:off x="146050" y="972682"/>
            <a:ext cx="11887200" cy="5315122"/>
          </a:xfrm>
          <a:prstGeom prst="rect">
            <a:avLst/>
          </a:prstGeom>
          <a:noFill/>
          <a:ln>
            <a:noFill/>
          </a:ln>
        </p:spPr>
        <p:txBody>
          <a:bodyPr spcFirstLastPara="1" wrap="square" lIns="91425" tIns="45700" rIns="91425" bIns="45700" anchor="t" anchorCtr="0">
            <a:normAutofit/>
          </a:bodyPr>
          <a:lstStyle/>
          <a:p>
            <a:pPr marL="400050" marR="0" lvl="0" indent="-228600" algn="l" rtl="0">
              <a:lnSpc>
                <a:spcPct val="150000"/>
              </a:lnSpc>
              <a:spcBef>
                <a:spcPts val="0"/>
              </a:spcBef>
              <a:spcAft>
                <a:spcPts val="0"/>
              </a:spcAft>
              <a:buClr>
                <a:srgbClr val="2F5496"/>
              </a:buClr>
              <a:buSzPts val="1800"/>
              <a:buChar char="•"/>
            </a:pPr>
            <a:r>
              <a:rPr lang="en-US" sz="1800">
                <a:latin typeface="Cambria"/>
                <a:ea typeface="Cambria"/>
                <a:cs typeface="Cambria"/>
                <a:sym typeface="Cambria"/>
              </a:rPr>
              <a:t>Karena alasan (R1,R2, dan R3) terhubung, dan R4 tidak berhubungan secara langsung, maka secara struktur Argumen [3] dapat digambarkan menjadi</a:t>
            </a:r>
            <a:endParaRPr sz="1800">
              <a:latin typeface="Cambria"/>
              <a:ea typeface="Cambria"/>
              <a:cs typeface="Cambria"/>
              <a:sym typeface="Cambria"/>
            </a:endParaRPr>
          </a:p>
          <a:p>
            <a:pPr marL="400050" marR="0" lvl="0" indent="-101600" algn="l" rtl="0">
              <a:lnSpc>
                <a:spcPct val="150000"/>
              </a:lnSpc>
              <a:spcBef>
                <a:spcPts val="0"/>
              </a:spcBef>
              <a:spcAft>
                <a:spcPts val="0"/>
              </a:spcAft>
              <a:buClr>
                <a:srgbClr val="2F5496"/>
              </a:buClr>
              <a:buSzPts val="2000"/>
              <a:buNone/>
            </a:pPr>
            <a:endParaRPr>
              <a:latin typeface="Cambria"/>
              <a:ea typeface="Cambria"/>
              <a:cs typeface="Cambria"/>
              <a:sym typeface="Cambria"/>
            </a:endParaRPr>
          </a:p>
        </p:txBody>
      </p:sp>
      <p:sp>
        <p:nvSpPr>
          <p:cNvPr id="419" name="Google Shape;419;p36"/>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20" name="Google Shape;420;p36"/>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21" name="Google Shape;421;p36"/>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pic>
        <p:nvPicPr>
          <p:cNvPr id="422" name="Google Shape;422;p36"/>
          <p:cNvPicPr preferRelativeResize="0"/>
          <p:nvPr/>
        </p:nvPicPr>
        <p:blipFill rotWithShape="1">
          <a:blip r:embed="rId3">
            <a:alphaModFix/>
          </a:blip>
          <a:srcRect/>
          <a:stretch/>
        </p:blipFill>
        <p:spPr>
          <a:xfrm>
            <a:off x="3135451" y="2359465"/>
            <a:ext cx="5007762" cy="281591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4. Argumen Kompleks</a:t>
            </a:r>
            <a:endParaRPr/>
          </a:p>
        </p:txBody>
      </p:sp>
      <p:sp>
        <p:nvSpPr>
          <p:cNvPr id="428" name="Google Shape;428;p37"/>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116000"/>
              </a:lnSpc>
              <a:spcBef>
                <a:spcPts val="0"/>
              </a:spcBef>
              <a:spcAft>
                <a:spcPts val="0"/>
              </a:spcAft>
              <a:buClr>
                <a:srgbClr val="2F5496"/>
              </a:buClr>
              <a:buSzPts val="1800"/>
              <a:buChar char="•"/>
            </a:pPr>
            <a:r>
              <a:rPr lang="en-US" sz="1800">
                <a:latin typeface="Cambria"/>
                <a:ea typeface="Cambria"/>
                <a:cs typeface="Cambria"/>
                <a:sym typeface="Cambria"/>
              </a:rPr>
              <a:t>Kita telah mengetahui bagaimana alasan - secara independen atau dalam kombinasi - mendukung kesimpulan. Dalam setiap kasus hanya ada satu kesimpulan.</a:t>
            </a:r>
            <a:endParaRPr/>
          </a:p>
          <a:p>
            <a:pPr marL="342900" marR="0" lvl="0" indent="-228600" algn="l" rtl="0">
              <a:lnSpc>
                <a:spcPct val="116000"/>
              </a:lnSpc>
              <a:spcBef>
                <a:spcPts val="495"/>
              </a:spcBef>
              <a:spcAft>
                <a:spcPts val="0"/>
              </a:spcAft>
              <a:buClr>
                <a:srgbClr val="2F5496"/>
              </a:buClr>
              <a:buSzPts val="1800"/>
              <a:buChar char="•"/>
            </a:pPr>
            <a:r>
              <a:rPr lang="en-US" sz="1800">
                <a:latin typeface="Cambria"/>
                <a:ea typeface="Cambria"/>
                <a:cs typeface="Cambria"/>
                <a:sym typeface="Cambria"/>
              </a:rPr>
              <a:t>Tetapi dalam beberapa argumen mungkin ada lebih dari satu kesimpulan. Satu atau lebih alasan dapat menyebabkan kesimpulan menengah, yang kemudian mengarah pada kesimpulan utama atau akhir. Kesimpulan menengah bersama dengan alasan pendukung mereka membentuk sub-argumen. Mungkin ada dua atau lebih sub-argumen dalam argumen yang lebih besar.</a:t>
            </a:r>
            <a:endParaRPr/>
          </a:p>
          <a:p>
            <a:pPr marL="342900" marR="0" lvl="0" indent="-114300" algn="l" rtl="0">
              <a:lnSpc>
                <a:spcPct val="116000"/>
              </a:lnSpc>
              <a:spcBef>
                <a:spcPts val="495"/>
              </a:spcBef>
              <a:spcAft>
                <a:spcPts val="0"/>
              </a:spcAft>
              <a:buClr>
                <a:srgbClr val="2F5496"/>
              </a:buClr>
              <a:buSzPts val="1800"/>
              <a:buNone/>
            </a:pPr>
            <a:endParaRPr sz="1800">
              <a:latin typeface="Cambria"/>
              <a:ea typeface="Cambria"/>
              <a:cs typeface="Cambria"/>
              <a:sym typeface="Cambria"/>
            </a:endParaRPr>
          </a:p>
          <a:p>
            <a:pPr marL="342900" marR="0" lvl="0" indent="-228600" algn="l" rtl="0">
              <a:lnSpc>
                <a:spcPct val="116000"/>
              </a:lnSpc>
              <a:spcBef>
                <a:spcPts val="495"/>
              </a:spcBef>
              <a:spcAft>
                <a:spcPts val="0"/>
              </a:spcAft>
              <a:buClr>
                <a:srgbClr val="2F5496"/>
              </a:buClr>
              <a:buSzPts val="1800"/>
              <a:buChar char="•"/>
            </a:pPr>
            <a:r>
              <a:rPr lang="en-US" sz="1800">
                <a:latin typeface="Cambria"/>
                <a:ea typeface="Cambria"/>
                <a:cs typeface="Cambria"/>
                <a:sym typeface="Cambria"/>
              </a:rPr>
              <a:t>Argumen Kompleks 🡪 Argumen dengan &gt; 1 Kesimpulan</a:t>
            </a:r>
            <a:endParaRPr sz="1600">
              <a:latin typeface="Cambria"/>
              <a:ea typeface="Cambria"/>
              <a:cs typeface="Cambria"/>
              <a:sym typeface="Cambria"/>
            </a:endParaRPr>
          </a:p>
        </p:txBody>
      </p:sp>
      <p:sp>
        <p:nvSpPr>
          <p:cNvPr id="429" name="Google Shape;429;p37"/>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30" name="Google Shape;430;p37"/>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31" name="Google Shape;431;p37"/>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8"/>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4. Argumen Kompleks</a:t>
            </a:r>
            <a:endParaRPr/>
          </a:p>
        </p:txBody>
      </p:sp>
      <p:sp>
        <p:nvSpPr>
          <p:cNvPr id="437" name="Google Shape;437;p38"/>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85750" marR="0" lvl="0" indent="-228600" algn="l" rtl="0">
              <a:lnSpc>
                <a:spcPct val="116000"/>
              </a:lnSpc>
              <a:spcBef>
                <a:spcPts val="0"/>
              </a:spcBef>
              <a:spcAft>
                <a:spcPts val="0"/>
              </a:spcAft>
              <a:buClr>
                <a:srgbClr val="2F5496"/>
              </a:buClr>
              <a:buSzPts val="1600"/>
              <a:buChar char="•"/>
            </a:pPr>
            <a:r>
              <a:rPr lang="en-US" sz="1600">
                <a:latin typeface="Cambria"/>
                <a:ea typeface="Cambria"/>
                <a:cs typeface="Cambria"/>
                <a:sym typeface="Cambria"/>
              </a:rPr>
              <a:t>[1] Di beberapa bagian dunia, mobil masih dikendarai di sisi kiri jalan. Hal ini dapat mengakibatkan kecelakaan yang melibatkan pengemudi dari negara lain yang terbiasa lalu lintas berada di sebelah kanan. Pejalan kaki juga berisiko melihat ke arah yang salah sebelum menyeberang jalan. Kota akan lebih aman, jika di semua negara aturannya sama. Oleh karena itu, karena negara-negara di mana pengemudi tetap di sebelah kiri adalah minoritas, negara-negara itu harus berubah ke kanan.</a:t>
            </a:r>
            <a:endParaRPr/>
          </a:p>
          <a:p>
            <a:pPr marL="285750" marR="0" lvl="0" indent="-127000" algn="l" rtl="0">
              <a:lnSpc>
                <a:spcPct val="116000"/>
              </a:lnSpc>
              <a:spcBef>
                <a:spcPts val="495"/>
              </a:spcBef>
              <a:spcAft>
                <a:spcPts val="0"/>
              </a:spcAft>
              <a:buClr>
                <a:srgbClr val="2F5496"/>
              </a:buClr>
              <a:buSzPts val="1600"/>
              <a:buNone/>
            </a:pPr>
            <a:endParaRPr sz="1600">
              <a:latin typeface="Cambria"/>
              <a:ea typeface="Cambria"/>
              <a:cs typeface="Cambria"/>
              <a:sym typeface="Cambria"/>
            </a:endParaRPr>
          </a:p>
          <a:p>
            <a:pPr marL="285750" marR="0" lvl="0" indent="-228600" algn="l" rtl="0">
              <a:lnSpc>
                <a:spcPct val="116000"/>
              </a:lnSpc>
              <a:spcBef>
                <a:spcPts val="495"/>
              </a:spcBef>
              <a:spcAft>
                <a:spcPts val="0"/>
              </a:spcAft>
              <a:buClr>
                <a:srgbClr val="2F5496"/>
              </a:buClr>
              <a:buSzPts val="1600"/>
              <a:buChar char="•"/>
            </a:pPr>
            <a:r>
              <a:rPr lang="en-US" sz="1600">
                <a:latin typeface="Cambria"/>
                <a:ea typeface="Cambria"/>
                <a:cs typeface="Cambria"/>
                <a:sym typeface="Cambria"/>
              </a:rPr>
              <a:t>Analisisnya bentuk standarnya :</a:t>
            </a:r>
            <a:endParaRPr/>
          </a:p>
          <a:p>
            <a:pPr marL="742950" lvl="1" indent="-228600" algn="l" rtl="0">
              <a:lnSpc>
                <a:spcPct val="116000"/>
              </a:lnSpc>
              <a:spcBef>
                <a:spcPts val="495"/>
              </a:spcBef>
              <a:spcAft>
                <a:spcPts val="0"/>
              </a:spcAft>
              <a:buClr>
                <a:srgbClr val="2F5496"/>
              </a:buClr>
              <a:buSzPts val="1600"/>
              <a:buChar char="•"/>
            </a:pPr>
            <a:r>
              <a:rPr lang="en-US" sz="1600">
                <a:latin typeface="Cambria"/>
                <a:ea typeface="Cambria"/>
                <a:cs typeface="Cambria"/>
                <a:sym typeface="Cambria"/>
              </a:rPr>
              <a:t>Konteks Di beberapa bagian dunia, mobil masih dikendarai di sisi kiri jalan</a:t>
            </a:r>
            <a:endParaRPr sz="16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R1 Di negara yang mobil dikendarai di sisi kiri jalandapat mengakibatkan kecelakaan yang melibatkan pengemudi dari negara lain.</a:t>
            </a:r>
            <a:endParaRPr sz="16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R2 Pejalan kaki juga berisiko melihat ke arah yang salah sebelum menyeberang jalan</a:t>
            </a:r>
            <a:endParaRPr sz="1600">
              <a:latin typeface="Cambria"/>
              <a:ea typeface="Cambria"/>
              <a:cs typeface="Cambria"/>
              <a:sym typeface="Cambria"/>
            </a:endParaRPr>
          </a:p>
          <a:p>
            <a:pPr marL="742950" marR="0" lvl="0" indent="0" algn="l" rtl="0">
              <a:lnSpc>
                <a:spcPct val="90000"/>
              </a:lnSpc>
              <a:spcBef>
                <a:spcPts val="590"/>
              </a:spcBef>
              <a:spcAft>
                <a:spcPts val="0"/>
              </a:spcAft>
              <a:buClr>
                <a:srgbClr val="2F5496"/>
              </a:buClr>
              <a:buSzPts val="1600"/>
              <a:buNone/>
            </a:pPr>
            <a:r>
              <a:rPr lang="en-US" sz="1600">
                <a:latin typeface="Cambria"/>
                <a:ea typeface="Cambria"/>
                <a:cs typeface="Cambria"/>
                <a:sym typeface="Cambria"/>
              </a:rPr>
              <a:t>____________________________________________________________________________________________________________________________________________</a:t>
            </a:r>
            <a:endParaRPr/>
          </a:p>
          <a:p>
            <a:pPr marL="1028700" lvl="0" indent="-28575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C1(IC) Kota akan lebih aman, jika di semua negara aturannya sama</a:t>
            </a:r>
            <a:endParaRPr sz="1600">
              <a:latin typeface="Cambria"/>
              <a:ea typeface="Cambria"/>
              <a:cs typeface="Cambria"/>
              <a:sym typeface="Cambria"/>
            </a:endParaRPr>
          </a:p>
          <a:p>
            <a:pPr marL="971550" marR="0" lvl="0" indent="-22860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R3 negara-negara di mana pengemudi tetap di sebelah kiri adalah minoritas</a:t>
            </a:r>
            <a:endParaRPr sz="1600">
              <a:latin typeface="Cambria"/>
              <a:ea typeface="Cambria"/>
              <a:cs typeface="Cambria"/>
              <a:sym typeface="Cambria"/>
            </a:endParaRPr>
          </a:p>
          <a:p>
            <a:pPr marL="742950" marR="0" lvl="0" indent="0" algn="l" rtl="0">
              <a:lnSpc>
                <a:spcPct val="90000"/>
              </a:lnSpc>
              <a:spcBef>
                <a:spcPts val="590"/>
              </a:spcBef>
              <a:spcAft>
                <a:spcPts val="0"/>
              </a:spcAft>
              <a:buClr>
                <a:srgbClr val="2F5496"/>
              </a:buClr>
              <a:buSzPts val="1600"/>
              <a:buNone/>
            </a:pPr>
            <a:r>
              <a:rPr lang="en-US" sz="1600">
                <a:latin typeface="Cambria"/>
                <a:ea typeface="Cambria"/>
                <a:cs typeface="Cambria"/>
                <a:sym typeface="Cambria"/>
              </a:rPr>
              <a:t>_____________________________________________________________________________________________________________________________________</a:t>
            </a:r>
            <a:endParaRPr/>
          </a:p>
          <a:p>
            <a:pPr marL="1028700" lvl="0" indent="-285750" algn="l" rtl="0">
              <a:lnSpc>
                <a:spcPct val="90000"/>
              </a:lnSpc>
              <a:spcBef>
                <a:spcPts val="590"/>
              </a:spcBef>
              <a:spcAft>
                <a:spcPts val="0"/>
              </a:spcAft>
              <a:buClr>
                <a:srgbClr val="2F5496"/>
              </a:buClr>
              <a:buSzPts val="1600"/>
              <a:buChar char="•"/>
            </a:pPr>
            <a:r>
              <a:rPr lang="en-US" sz="1600">
                <a:latin typeface="Cambria"/>
                <a:ea typeface="Cambria"/>
                <a:cs typeface="Cambria"/>
                <a:sym typeface="Cambria"/>
              </a:rPr>
              <a:t>C2 (MC) negara-negara di mana pengemudi di sebelah kiri harus berubah ke kanan.</a:t>
            </a:r>
            <a:endParaRPr/>
          </a:p>
        </p:txBody>
      </p:sp>
      <p:sp>
        <p:nvSpPr>
          <p:cNvPr id="438" name="Google Shape;438;p38"/>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39" name="Google Shape;439;p38"/>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40" name="Google Shape;440;p38"/>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4. Argumen Kompleks</a:t>
            </a:r>
            <a:endParaRPr/>
          </a:p>
        </p:txBody>
      </p:sp>
      <p:sp>
        <p:nvSpPr>
          <p:cNvPr id="446" name="Google Shape;446;p39"/>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398463" lvl="0" indent="-285750" algn="l" rtl="0">
              <a:lnSpc>
                <a:spcPct val="90000"/>
              </a:lnSpc>
              <a:spcBef>
                <a:spcPts val="0"/>
              </a:spcBef>
              <a:spcAft>
                <a:spcPts val="0"/>
              </a:spcAft>
              <a:buClr>
                <a:srgbClr val="2F5496"/>
              </a:buClr>
              <a:buSzPts val="2000"/>
              <a:buChar char="•"/>
            </a:pPr>
            <a:r>
              <a:rPr lang="en-US">
                <a:latin typeface="Cambria"/>
                <a:ea typeface="Cambria"/>
                <a:cs typeface="Cambria"/>
                <a:sym typeface="Cambria"/>
              </a:rPr>
              <a:t>Dari bentuk standar kita memiliki sub-argumen - (R1 &amp;R2) → C1 - dan argumen utama, C1 → C2. Ini berarti bahwa C1 berfungsi sebagai kesimpulan (dari satu argumen) dan premis (dari yang lain). Oleh karena itu kita menyebut C1 kesimpulan menengah (IC), dan C2 kesimpulan utama (MC - atau hanya C).</a:t>
            </a:r>
            <a:endParaRPr/>
          </a:p>
        </p:txBody>
      </p:sp>
      <p:sp>
        <p:nvSpPr>
          <p:cNvPr id="447" name="Google Shape;447;p39"/>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48" name="Google Shape;448;p39"/>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49" name="Google Shape;449;p39"/>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pic>
        <p:nvPicPr>
          <p:cNvPr id="450" name="Google Shape;450;p39"/>
          <p:cNvPicPr preferRelativeResize="0"/>
          <p:nvPr/>
        </p:nvPicPr>
        <p:blipFill rotWithShape="1">
          <a:blip r:embed="rId3">
            <a:alphaModFix/>
          </a:blip>
          <a:srcRect/>
          <a:stretch/>
        </p:blipFill>
        <p:spPr>
          <a:xfrm>
            <a:off x="4637296" y="2717783"/>
            <a:ext cx="2541055" cy="24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Klaim, Penegasan, &amp; Pernyataan</a:t>
            </a:r>
            <a:br>
              <a:rPr lang="en-US"/>
            </a:br>
            <a:r>
              <a:rPr lang="en-US"/>
              <a:t>Fakta &amp; Opini</a:t>
            </a:r>
            <a:endParaRPr/>
          </a:p>
        </p:txBody>
      </p:sp>
      <p:sp>
        <p:nvSpPr>
          <p:cNvPr id="124" name="Google Shape;124;p4"/>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Klaim secara umum dapat dibedakan menjadi 2: Yang mengungkapkan </a:t>
            </a:r>
            <a:r>
              <a:rPr lang="en-US" b="1"/>
              <a:t>fakta</a:t>
            </a:r>
            <a:r>
              <a:rPr lang="en-US"/>
              <a:t> vs yang mengungkapkan </a:t>
            </a:r>
            <a:r>
              <a:rPr lang="en-US" b="1"/>
              <a:t>opini</a:t>
            </a:r>
            <a:r>
              <a:rPr lang="en-US"/>
              <a:t>.</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chemeClr val="accent2"/>
              </a:buClr>
              <a:buSzPts val="2000"/>
              <a:buChar char="•"/>
            </a:pPr>
            <a:r>
              <a:rPr lang="en-US" b="1">
                <a:solidFill>
                  <a:schemeClr val="accent2"/>
                </a:solidFill>
              </a:rPr>
              <a:t>Diskusi:</a:t>
            </a:r>
            <a:endParaRPr/>
          </a:p>
          <a:p>
            <a:pPr marL="685800" lvl="1" indent="-228600" algn="l" rtl="0">
              <a:lnSpc>
                <a:spcPct val="90000"/>
              </a:lnSpc>
              <a:spcBef>
                <a:spcPts val="500"/>
              </a:spcBef>
              <a:spcAft>
                <a:spcPts val="0"/>
              </a:spcAft>
              <a:buClr>
                <a:srgbClr val="2F5496"/>
              </a:buClr>
              <a:buSzPts val="1800"/>
              <a:buChar char="•"/>
            </a:pPr>
            <a:r>
              <a:rPr lang="en-US"/>
              <a:t>Perhatikan kembali ketiga kalimat [A], [B], &amp; [C] sebelumnya. Semuanya adalah kalimat pernyataan, dan semuanya mengungkapkan suatu klaim. </a:t>
            </a:r>
            <a:endParaRPr/>
          </a:p>
          <a:p>
            <a:pPr marL="685800" lvl="1" indent="-228600" algn="l" rtl="0">
              <a:lnSpc>
                <a:spcPct val="90000"/>
              </a:lnSpc>
              <a:spcBef>
                <a:spcPts val="500"/>
              </a:spcBef>
              <a:spcAft>
                <a:spcPts val="0"/>
              </a:spcAft>
              <a:buClr>
                <a:srgbClr val="2F5496"/>
              </a:buClr>
              <a:buSzPts val="1800"/>
              <a:buChar char="•"/>
            </a:pPr>
            <a:r>
              <a:rPr lang="en-US"/>
              <a:t>Diskusikanlah perbedaan penting apa yang terdapat pada masing-masing klaim tersebut!</a:t>
            </a:r>
            <a:endParaRPr/>
          </a:p>
        </p:txBody>
      </p:sp>
      <p:sp>
        <p:nvSpPr>
          <p:cNvPr id="125" name="Google Shape;125;p4"/>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26" name="Google Shape;126;p4"/>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27" name="Google Shape;127;p4"/>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0"/>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Pertanyaan?</a:t>
            </a:r>
            <a:endParaRPr/>
          </a:p>
        </p:txBody>
      </p:sp>
      <p:sp>
        <p:nvSpPr>
          <p:cNvPr id="456" name="Google Shape;456;p40"/>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57" name="Google Shape;457;p40"/>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58" name="Google Shape;458;p40"/>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pic>
        <p:nvPicPr>
          <p:cNvPr id="459" name="Google Shape;459;p40"/>
          <p:cNvPicPr preferRelativeResize="0">
            <a:picLocks noGrp="1"/>
          </p:cNvPicPr>
          <p:nvPr>
            <p:ph type="body" idx="1"/>
          </p:nvPr>
        </p:nvPicPr>
        <p:blipFill rotWithShape="1">
          <a:blip r:embed="rId3">
            <a:alphaModFix/>
          </a:blip>
          <a:srcRect/>
          <a:stretch/>
        </p:blipFill>
        <p:spPr>
          <a:xfrm>
            <a:off x="3779538" y="1112538"/>
            <a:ext cx="4632923" cy="463292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Tugas</a:t>
            </a:r>
            <a:endParaRPr/>
          </a:p>
        </p:txBody>
      </p:sp>
      <p:sp>
        <p:nvSpPr>
          <p:cNvPr id="263" name="Google Shape;263;p19"/>
          <p:cNvSpPr txBox="1">
            <a:spLocks noGrp="1"/>
          </p:cNvSpPr>
          <p:nvPr>
            <p:ph type="body" idx="1"/>
          </p:nvPr>
        </p:nvSpPr>
        <p:spPr>
          <a:xfrm>
            <a:off x="304800" y="976296"/>
            <a:ext cx="11887200" cy="5315122"/>
          </a:xfrm>
          <a:prstGeom prst="rect">
            <a:avLst/>
          </a:prstGeom>
          <a:noFill/>
          <a:ln>
            <a:noFill/>
          </a:ln>
        </p:spPr>
        <p:txBody>
          <a:bodyPr spcFirstLastPara="1" wrap="square" lIns="91425" tIns="45700" rIns="91425" bIns="45700" anchor="t" anchorCtr="0">
            <a:normAutofit fontScale="92500" lnSpcReduction="10000"/>
          </a:bodyPr>
          <a:lstStyle/>
          <a:p>
            <a:pPr marL="457200" lvl="0" indent="-457200" algn="l" rtl="0">
              <a:lnSpc>
                <a:spcPct val="90000"/>
              </a:lnSpc>
              <a:spcBef>
                <a:spcPts val="0"/>
              </a:spcBef>
              <a:spcAft>
                <a:spcPts val="0"/>
              </a:spcAft>
              <a:buClr>
                <a:srgbClr val="2F5496"/>
              </a:buClr>
              <a:buSzPct val="100000"/>
              <a:buFont typeface="Calibri"/>
              <a:buAutoNum type="arabicPeriod"/>
            </a:pPr>
            <a:r>
              <a:rPr lang="en-US" dirty="0" err="1"/>
              <a:t>Berikan</a:t>
            </a:r>
            <a:r>
              <a:rPr lang="en-US" dirty="0"/>
              <a:t> </a:t>
            </a:r>
            <a:r>
              <a:rPr lang="en-US" dirty="0" err="1"/>
              <a:t>contoh</a:t>
            </a:r>
            <a:r>
              <a:rPr lang="en-US" dirty="0"/>
              <a:t> </a:t>
            </a:r>
            <a:r>
              <a:rPr lang="en-US" dirty="0" err="1"/>
              <a:t>Argumen</a:t>
            </a:r>
            <a:r>
              <a:rPr lang="en-US" dirty="0"/>
              <a:t> </a:t>
            </a:r>
            <a:r>
              <a:rPr lang="en-US" dirty="0" err="1"/>
              <a:t>sederhana</a:t>
            </a:r>
            <a:r>
              <a:rPr lang="en-US" dirty="0"/>
              <a:t> </a:t>
            </a:r>
            <a:r>
              <a:rPr lang="en-US" dirty="0" err="1"/>
              <a:t>dengan</a:t>
            </a:r>
            <a:r>
              <a:rPr lang="en-US" dirty="0"/>
              <a:t> 2 </a:t>
            </a:r>
            <a:r>
              <a:rPr lang="en-US" dirty="0" err="1"/>
              <a:t>alasan</a:t>
            </a:r>
            <a:r>
              <a:rPr lang="en-US" dirty="0"/>
              <a:t> dan 1 </a:t>
            </a:r>
            <a:r>
              <a:rPr lang="en-US" dirty="0" err="1"/>
              <a:t>kesimpulan</a:t>
            </a:r>
            <a:endParaRPr dirty="0"/>
          </a:p>
          <a:p>
            <a:pPr marL="457200" lvl="0" indent="-339725" algn="l" rtl="0">
              <a:lnSpc>
                <a:spcPct val="90000"/>
              </a:lnSpc>
              <a:spcBef>
                <a:spcPts val="1000"/>
              </a:spcBef>
              <a:spcAft>
                <a:spcPts val="0"/>
              </a:spcAft>
              <a:buClr>
                <a:srgbClr val="2F5496"/>
              </a:buClr>
              <a:buSzPct val="100000"/>
              <a:buFont typeface="Calibri"/>
              <a:buNone/>
            </a:pPr>
            <a:endParaRPr dirty="0"/>
          </a:p>
          <a:p>
            <a:pPr marL="0" lvl="0" indent="0" algn="l" rtl="0">
              <a:lnSpc>
                <a:spcPct val="90000"/>
              </a:lnSpc>
              <a:spcBef>
                <a:spcPts val="1000"/>
              </a:spcBef>
              <a:spcAft>
                <a:spcPts val="0"/>
              </a:spcAft>
              <a:buClr>
                <a:srgbClr val="2F5496"/>
              </a:buClr>
              <a:buSzPct val="100000"/>
              <a:buNone/>
            </a:pPr>
            <a:r>
              <a:rPr lang="en-US" dirty="0"/>
              <a:t>2.     </a:t>
            </a:r>
            <a:r>
              <a:rPr lang="en-US" dirty="0" err="1"/>
              <a:t>Buat</a:t>
            </a:r>
            <a:r>
              <a:rPr lang="en-US" dirty="0"/>
              <a:t> </a:t>
            </a:r>
            <a:r>
              <a:rPr lang="en-US" dirty="0" err="1"/>
              <a:t>bentuk</a:t>
            </a:r>
            <a:r>
              <a:rPr lang="en-US" dirty="0"/>
              <a:t> </a:t>
            </a:r>
            <a:r>
              <a:rPr lang="en-US" dirty="0" err="1"/>
              <a:t>standar</a:t>
            </a:r>
            <a:r>
              <a:rPr lang="en-US" dirty="0"/>
              <a:t> dan diagram </a:t>
            </a:r>
            <a:r>
              <a:rPr lang="en-US" dirty="0" err="1"/>
              <a:t>dari</a:t>
            </a:r>
            <a:r>
              <a:rPr lang="en-US" dirty="0"/>
              <a:t> </a:t>
            </a:r>
            <a:r>
              <a:rPr lang="en-US" dirty="0" err="1"/>
              <a:t>Argumen</a:t>
            </a:r>
            <a:r>
              <a:rPr lang="en-US" dirty="0"/>
              <a:t> </a:t>
            </a:r>
            <a:r>
              <a:rPr lang="en-US" dirty="0" err="1"/>
              <a:t>sederhana</a:t>
            </a:r>
            <a:r>
              <a:rPr lang="en-US" dirty="0"/>
              <a:t> yang </a:t>
            </a:r>
            <a:r>
              <a:rPr lang="en-US" dirty="0" err="1"/>
              <a:t>anda</a:t>
            </a:r>
            <a:r>
              <a:rPr lang="en-US" dirty="0"/>
              <a:t> </a:t>
            </a:r>
            <a:r>
              <a:rPr lang="en-US" dirty="0" err="1"/>
              <a:t>buat</a:t>
            </a:r>
            <a:endParaRPr dirty="0"/>
          </a:p>
          <a:p>
            <a:pPr marL="457200" lvl="0" indent="-339725" algn="l" rtl="0">
              <a:lnSpc>
                <a:spcPct val="90000"/>
              </a:lnSpc>
              <a:spcBef>
                <a:spcPts val="1000"/>
              </a:spcBef>
              <a:spcAft>
                <a:spcPts val="0"/>
              </a:spcAft>
              <a:buClr>
                <a:srgbClr val="2F5496"/>
              </a:buClr>
              <a:buSzPct val="100000"/>
              <a:buFont typeface="Calibri"/>
              <a:buNone/>
            </a:pPr>
            <a:endParaRPr dirty="0"/>
          </a:p>
          <a:p>
            <a:pPr marL="0" lvl="0" indent="0" algn="l" rtl="0">
              <a:lnSpc>
                <a:spcPct val="90000"/>
              </a:lnSpc>
              <a:spcBef>
                <a:spcPts val="1000"/>
              </a:spcBef>
              <a:spcAft>
                <a:spcPts val="0"/>
              </a:spcAft>
              <a:buClr>
                <a:srgbClr val="2F5496"/>
              </a:buClr>
              <a:buSzPct val="100000"/>
              <a:buNone/>
            </a:pPr>
            <a:r>
              <a:rPr lang="en-US" dirty="0"/>
              <a:t>3.    </a:t>
            </a:r>
            <a:r>
              <a:rPr lang="en-US" dirty="0" err="1"/>
              <a:t>Bacalah</a:t>
            </a:r>
            <a:r>
              <a:rPr lang="en-US" dirty="0"/>
              <a:t> text </a:t>
            </a:r>
            <a:r>
              <a:rPr lang="en-US" dirty="0" err="1"/>
              <a:t>berikut</a:t>
            </a:r>
            <a:r>
              <a:rPr lang="en-US" dirty="0"/>
              <a:t>:</a:t>
            </a:r>
            <a:endParaRPr dirty="0"/>
          </a:p>
          <a:p>
            <a:pPr marL="0" lvl="0" indent="0" algn="l" rtl="0">
              <a:lnSpc>
                <a:spcPct val="90000"/>
              </a:lnSpc>
              <a:spcBef>
                <a:spcPts val="1000"/>
              </a:spcBef>
              <a:spcAft>
                <a:spcPts val="0"/>
              </a:spcAft>
              <a:buClr>
                <a:srgbClr val="2F5496"/>
              </a:buClr>
              <a:buSzPct val="100000"/>
              <a:buNone/>
            </a:pPr>
            <a:endParaRPr sz="2000" dirty="0">
              <a:latin typeface="Cambria"/>
              <a:ea typeface="Cambria"/>
              <a:cs typeface="Cambria"/>
              <a:sym typeface="Cambria"/>
            </a:endParaRPr>
          </a:p>
          <a:p>
            <a:pPr marL="0" lvl="0" indent="0" algn="l" rtl="0">
              <a:lnSpc>
                <a:spcPct val="110000"/>
              </a:lnSpc>
              <a:spcBef>
                <a:spcPts val="1000"/>
              </a:spcBef>
              <a:spcAft>
                <a:spcPts val="0"/>
              </a:spcAft>
              <a:buClr>
                <a:srgbClr val="2F5496"/>
              </a:buClr>
              <a:buSzPct val="100000"/>
              <a:buNone/>
            </a:pPr>
            <a:r>
              <a:rPr lang="en-US" sz="2000" dirty="0">
                <a:highlight>
                  <a:srgbClr val="FFFF00"/>
                </a:highlight>
                <a:latin typeface="Cambria"/>
                <a:ea typeface="Cambria"/>
                <a:cs typeface="Cambria"/>
                <a:sym typeface="Cambria"/>
              </a:rPr>
              <a:t>Kita </a:t>
            </a:r>
            <a:r>
              <a:rPr lang="en-US" sz="2000" dirty="0" err="1">
                <a:highlight>
                  <a:srgbClr val="FFFF00"/>
                </a:highlight>
                <a:latin typeface="Cambria"/>
                <a:ea typeface="Cambria"/>
                <a:cs typeface="Cambria"/>
                <a:sym typeface="Cambria"/>
              </a:rPr>
              <a:t>tidak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boleh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terburu-buru</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menjalankan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proyek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daur</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ulang</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skala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besar</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tanpa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hati-hati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menimbang</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keuntungan</a:t>
            </a:r>
            <a:r>
              <a:rPr lang="en-US" sz="2000" dirty="0">
                <a:highlight>
                  <a:srgbClr val="FFFF00"/>
                </a:highlight>
                <a:latin typeface="Cambria"/>
                <a:ea typeface="Cambria"/>
                <a:cs typeface="Cambria"/>
                <a:sym typeface="Cambria"/>
              </a:rPr>
              <a:t> dan </a:t>
            </a:r>
            <a:r>
              <a:rPr lang="en-US" sz="2000" dirty="0" err="1">
                <a:highlight>
                  <a:srgbClr val="FFFF00"/>
                </a:highlight>
                <a:latin typeface="Cambria"/>
                <a:ea typeface="Cambria"/>
                <a:cs typeface="Cambria"/>
                <a:sym typeface="Cambria"/>
              </a:rPr>
              <a:t>kerugiannya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Daur</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ulang</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bahan</a:t>
            </a:r>
            <a:r>
              <a:rPr lang="en-US" sz="2000" dirty="0">
                <a:highlight>
                  <a:srgbClr val="FFFF00"/>
                </a:highlight>
                <a:latin typeface="Cambria"/>
                <a:ea typeface="Cambria"/>
                <a:cs typeface="Cambria"/>
                <a:sym typeface="Cambria"/>
              </a:rPr>
              <a:t> yang </a:t>
            </a:r>
            <a:r>
              <a:rPr lang="en-US" sz="2000" dirty="0" err="1">
                <a:highlight>
                  <a:srgbClr val="FFFF00"/>
                </a:highlight>
                <a:latin typeface="Cambria"/>
                <a:ea typeface="Cambria"/>
                <a:cs typeface="Cambria"/>
                <a:sym typeface="Cambria"/>
              </a:rPr>
              <a:t>digunakan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mungkin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dalam</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jangka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panjang</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terbukti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tidak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ekonomis</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Biaya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mengumpulkan</a:t>
            </a:r>
            <a:r>
              <a:rPr lang="en-US" sz="2000" dirty="0">
                <a:highlight>
                  <a:srgbClr val="FFFF00"/>
                </a:highlight>
                <a:latin typeface="Cambria"/>
                <a:ea typeface="Cambria"/>
                <a:cs typeface="Cambria"/>
                <a:sym typeface="Cambria"/>
              </a:rPr>
              <a:t> dan </a:t>
            </a:r>
            <a:r>
              <a:rPr lang="en-US" sz="2000" dirty="0" err="1">
                <a:highlight>
                  <a:srgbClr val="FFFF00"/>
                </a:highlight>
                <a:latin typeface="Cambria"/>
                <a:ea typeface="Cambria"/>
                <a:cs typeface="Cambria"/>
                <a:sym typeface="Cambria"/>
              </a:rPr>
              <a:t>memilah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sampah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ditambah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biaya</a:t>
            </a:r>
            <a:r>
              <a:rPr lang="en-US" sz="2000" dirty="0">
                <a:highlight>
                  <a:srgbClr val="FFFF00"/>
                </a:highlight>
                <a:latin typeface="Cambria"/>
                <a:ea typeface="Cambria"/>
                <a:cs typeface="Cambria"/>
                <a:sym typeface="Cambria"/>
              </a:rPr>
              <a:t> proses </a:t>
            </a:r>
            <a:r>
              <a:rPr lang="en-US" sz="2000" dirty="0" err="1">
                <a:highlight>
                  <a:srgbClr val="FFFF00"/>
                </a:highlight>
                <a:latin typeface="Cambria"/>
                <a:ea typeface="Cambria"/>
                <a:cs typeface="Cambria"/>
                <a:sym typeface="Cambria"/>
              </a:rPr>
              <a:t>daur</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ulang</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itu</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sendiri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sering</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membuat</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produk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akhir</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lebih</a:t>
            </a:r>
            <a:r>
              <a:rPr lang="en-US" sz="2000" dirty="0">
                <a:highlight>
                  <a:srgbClr val="FFFF00"/>
                </a:highlight>
                <a:latin typeface="Cambria"/>
                <a:ea typeface="Cambria"/>
                <a:cs typeface="Cambria"/>
                <a:sym typeface="Cambria"/>
              </a:rPr>
              <a:t> mahal </a:t>
            </a:r>
            <a:r>
              <a:rPr lang="en-US" sz="2000" dirty="0" err="1">
                <a:highlight>
                  <a:srgbClr val="FFFF00"/>
                </a:highlight>
                <a:latin typeface="Cambria"/>
                <a:ea typeface="Cambria"/>
                <a:cs typeface="Cambria"/>
                <a:sym typeface="Cambria"/>
              </a:rPr>
              <a:t>daripada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memproduksi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produk</a:t>
            </a:r>
            <a:r>
              <a:rPr lang="en-US" sz="2000" dirty="0">
                <a:highlight>
                  <a:srgbClr val="FFFF00"/>
                </a:highlight>
                <a:latin typeface="Cambria"/>
                <a:ea typeface="Cambria"/>
                <a:cs typeface="Cambria"/>
                <a:sym typeface="Cambria"/>
              </a:rPr>
              <a:t> yang </a:t>
            </a:r>
            <a:r>
              <a:rPr lang="en-US" sz="2000" dirty="0" err="1">
                <a:highlight>
                  <a:srgbClr val="FFFF00"/>
                </a:highlight>
                <a:latin typeface="Cambria"/>
                <a:ea typeface="Cambria"/>
                <a:cs typeface="Cambria"/>
                <a:sym typeface="Cambria"/>
              </a:rPr>
              <a:t>sama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dari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bahan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baku</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Biaya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tambahan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ini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harus</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dibayar</a:t>
            </a:r>
            <a:r>
              <a:rPr lang="en-US" sz="2000" dirty="0">
                <a:highlight>
                  <a:srgbClr val="FFFF00"/>
                </a:highlight>
                <a:latin typeface="Cambria"/>
                <a:ea typeface="Cambria"/>
                <a:cs typeface="Cambria"/>
                <a:sym typeface="Cambria"/>
              </a:rPr>
              <a:t> oleh </a:t>
            </a:r>
            <a:r>
              <a:rPr lang="en-US" sz="2000" dirty="0" err="1">
                <a:highlight>
                  <a:srgbClr val="FFFF00"/>
                </a:highlight>
                <a:latin typeface="Cambria"/>
                <a:ea typeface="Cambria"/>
                <a:cs typeface="Cambria"/>
                <a:sym typeface="Cambria"/>
              </a:rPr>
              <a:t>seseorang</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jika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bukan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konsumen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maka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itu</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adalah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pembayar</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pajak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dalam</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bentuk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subsidi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Daur</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ulang</a:t>
            </a:r>
            <a:r>
              <a:rPr lang="en-US" sz="2000" dirty="0">
                <a:highlight>
                  <a:srgbClr val="FFFF00"/>
                </a:highlight>
                <a:latin typeface="Cambria"/>
                <a:ea typeface="Cambria"/>
                <a:cs typeface="Cambria"/>
                <a:sym typeface="Cambria"/>
              </a:rPr>
              <a:t> juga </a:t>
            </a:r>
            <a:r>
              <a:rPr lang="en-US" sz="2000" dirty="0" err="1">
                <a:highlight>
                  <a:srgbClr val="FFFF00"/>
                </a:highlight>
                <a:latin typeface="Cambria"/>
                <a:ea typeface="Cambria"/>
                <a:cs typeface="Cambria"/>
                <a:sym typeface="Cambria"/>
              </a:rPr>
              <a:t>tidak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selalu</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menjadi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solusi</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terbaik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secara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lingkungan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Tingginya</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tingkat</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energi</a:t>
            </a:r>
            <a:r>
              <a:rPr lang="en-US" sz="2000" dirty="0">
                <a:highlight>
                  <a:srgbClr val="FFFF00"/>
                </a:highlight>
                <a:latin typeface="Cambria"/>
                <a:ea typeface="Cambria"/>
                <a:cs typeface="Cambria"/>
                <a:sym typeface="Cambria"/>
              </a:rPr>
              <a:t> yang </a:t>
            </a:r>
            <a:r>
              <a:rPr lang="en-US" sz="2000" dirty="0" err="1">
                <a:highlight>
                  <a:srgbClr val="FFFF00"/>
                </a:highlight>
                <a:latin typeface="Cambria"/>
                <a:ea typeface="Cambria"/>
                <a:cs typeface="Cambria"/>
                <a:sym typeface="Cambria"/>
              </a:rPr>
              <a:t>dibutuhkan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untuk</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mengolah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limbah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dapat</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menyebabkan</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polusi</a:t>
            </a:r>
            <a:r>
              <a:rPr lang="en-US" sz="2000" dirty="0">
                <a:highlight>
                  <a:srgbClr val="FFFF00"/>
                </a:highlight>
                <a:latin typeface="Cambria"/>
                <a:ea typeface="Cambria"/>
                <a:cs typeface="Cambria"/>
                <a:sym typeface="Cambria"/>
              </a:rPr>
              <a:t>. Hal </a:t>
            </a:r>
            <a:r>
              <a:rPr lang="en-US" sz="2000" dirty="0" err="1">
                <a:highlight>
                  <a:srgbClr val="FFFF00"/>
                </a:highlight>
                <a:latin typeface="Cambria"/>
                <a:ea typeface="Cambria"/>
                <a:cs typeface="Cambria"/>
                <a:sym typeface="Cambria"/>
              </a:rPr>
              <a:t>ini</a:t>
            </a:r>
            <a:r>
              <a:rPr lang="en-US" sz="2000" dirty="0">
                <a:highlight>
                  <a:srgbClr val="FFFF00"/>
                </a:highlight>
                <a:latin typeface="Cambria"/>
                <a:ea typeface="Cambria"/>
                <a:cs typeface="Cambria"/>
                <a:sym typeface="Cambria"/>
              </a:rPr>
              <a:t> juga </a:t>
            </a:r>
            <a:r>
              <a:rPr lang="en-US" sz="2000" dirty="0" err="1">
                <a:highlight>
                  <a:srgbClr val="FFFF00"/>
                </a:highlight>
                <a:latin typeface="Cambria"/>
                <a:ea typeface="Cambria"/>
                <a:cs typeface="Cambria"/>
                <a:sym typeface="Cambria"/>
              </a:rPr>
              <a:t>dapat</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menambah</a:t>
            </a:r>
            <a:r>
              <a:rPr lang="en-US" sz="2000" dirty="0">
                <a:highlight>
                  <a:srgbClr val="FFFF00"/>
                </a:highlight>
                <a:latin typeface="Cambria"/>
                <a:ea typeface="Cambria"/>
                <a:cs typeface="Cambria"/>
                <a:sym typeface="Cambria"/>
              </a:rPr>
              <a:t> </a:t>
            </a:r>
            <a:r>
              <a:rPr lang="en-US" sz="2000" dirty="0" err="1">
                <a:highlight>
                  <a:srgbClr val="FFFF00"/>
                </a:highlight>
                <a:latin typeface="Cambria"/>
                <a:ea typeface="Cambria"/>
                <a:cs typeface="Cambria"/>
                <a:sym typeface="Cambria"/>
              </a:rPr>
              <a:t>pemanasan</a:t>
            </a:r>
            <a:r>
              <a:rPr lang="en-US" sz="2000" dirty="0">
                <a:highlight>
                  <a:srgbClr val="FFFF00"/>
                </a:highlight>
                <a:latin typeface="Cambria"/>
                <a:ea typeface="Cambria"/>
                <a:cs typeface="Cambria"/>
                <a:sym typeface="Cambria"/>
              </a:rPr>
              <a:t> global.</a:t>
            </a:r>
            <a:endParaRPr dirty="0">
              <a:highlight>
                <a:srgbClr val="FFFF00"/>
              </a:highlight>
            </a:endParaRPr>
          </a:p>
          <a:p>
            <a:pPr marL="457200" lvl="0" indent="-339725" algn="l" rtl="0">
              <a:lnSpc>
                <a:spcPct val="90000"/>
              </a:lnSpc>
              <a:spcBef>
                <a:spcPts val="1000"/>
              </a:spcBef>
              <a:spcAft>
                <a:spcPts val="0"/>
              </a:spcAft>
              <a:buClr>
                <a:srgbClr val="2F5496"/>
              </a:buClr>
              <a:buSzPct val="100000"/>
              <a:buFont typeface="Calibri"/>
              <a:buNone/>
            </a:pPr>
            <a:endParaRPr dirty="0"/>
          </a:p>
          <a:p>
            <a:pPr marL="0" lvl="0" indent="0" algn="l" rtl="0">
              <a:lnSpc>
                <a:spcPct val="90000"/>
              </a:lnSpc>
              <a:spcBef>
                <a:spcPts val="1000"/>
              </a:spcBef>
              <a:spcAft>
                <a:spcPts val="0"/>
              </a:spcAft>
              <a:buClr>
                <a:srgbClr val="2F5496"/>
              </a:buClr>
              <a:buSzPct val="100000"/>
              <a:buNone/>
            </a:pPr>
            <a:r>
              <a:rPr lang="en-US" dirty="0"/>
              <a:t>4.  </a:t>
            </a:r>
            <a:r>
              <a:rPr lang="en-US" dirty="0" err="1"/>
              <a:t>Buat</a:t>
            </a:r>
            <a:r>
              <a:rPr lang="en-US" dirty="0"/>
              <a:t> </a:t>
            </a:r>
            <a:r>
              <a:rPr lang="en-US" dirty="0" err="1"/>
              <a:t>bentuk</a:t>
            </a:r>
            <a:r>
              <a:rPr lang="en-US" dirty="0"/>
              <a:t> </a:t>
            </a:r>
            <a:r>
              <a:rPr lang="en-US" dirty="0" err="1"/>
              <a:t>standar</a:t>
            </a:r>
            <a:r>
              <a:rPr lang="en-US" dirty="0"/>
              <a:t> dan diagram </a:t>
            </a:r>
            <a:r>
              <a:rPr lang="en-US" dirty="0" err="1"/>
              <a:t>dari</a:t>
            </a:r>
            <a:r>
              <a:rPr lang="en-US" dirty="0"/>
              <a:t> </a:t>
            </a:r>
            <a:r>
              <a:rPr lang="en-US" dirty="0" err="1"/>
              <a:t>Argumen</a:t>
            </a:r>
            <a:r>
              <a:rPr lang="en-US" dirty="0"/>
              <a:t> </a:t>
            </a:r>
            <a:r>
              <a:rPr lang="en-US" dirty="0" err="1"/>
              <a:t>kompleks</a:t>
            </a:r>
            <a:r>
              <a:rPr lang="en-US" dirty="0"/>
              <a:t> </a:t>
            </a:r>
            <a:r>
              <a:rPr lang="en-US" dirty="0" err="1"/>
              <a:t>diatas</a:t>
            </a:r>
            <a:endParaRPr dirty="0"/>
          </a:p>
          <a:p>
            <a:pPr marL="457200" lvl="0" indent="-339725" algn="l" rtl="0">
              <a:lnSpc>
                <a:spcPct val="90000"/>
              </a:lnSpc>
              <a:spcBef>
                <a:spcPts val="1000"/>
              </a:spcBef>
              <a:spcAft>
                <a:spcPts val="0"/>
              </a:spcAft>
              <a:buClr>
                <a:srgbClr val="2F5496"/>
              </a:buClr>
              <a:buSzPct val="100000"/>
              <a:buFont typeface="Calibri"/>
              <a:buNone/>
            </a:pPr>
            <a:endParaRPr dirty="0"/>
          </a:p>
          <a:p>
            <a:pPr marL="800100" lvl="1" indent="-237172" algn="l" rtl="0">
              <a:lnSpc>
                <a:spcPct val="90000"/>
              </a:lnSpc>
              <a:spcBef>
                <a:spcPts val="500"/>
              </a:spcBef>
              <a:spcAft>
                <a:spcPts val="0"/>
              </a:spcAft>
              <a:buClr>
                <a:srgbClr val="2F5496"/>
              </a:buClr>
              <a:buSzPct val="100000"/>
              <a:buFont typeface="Calibri"/>
              <a:buNone/>
            </a:pPr>
            <a:endParaRPr dirty="0"/>
          </a:p>
        </p:txBody>
      </p:sp>
      <p:sp>
        <p:nvSpPr>
          <p:cNvPr id="264" name="Google Shape;264;p19"/>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265" name="Google Shape;265;p19"/>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266" name="Google Shape;266;p19"/>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2957955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2"/>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Topik</a:t>
            </a:r>
            <a:endParaRPr/>
          </a:p>
        </p:txBody>
      </p:sp>
      <p:sp>
        <p:nvSpPr>
          <p:cNvPr id="474" name="Google Shape;474;p42"/>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rgbClr val="2F5496"/>
              </a:buClr>
              <a:buSzPts val="2000"/>
              <a:buFont typeface="Calibri"/>
              <a:buAutoNum type="arabicPeriod"/>
            </a:pPr>
            <a:r>
              <a:rPr lang="en-US"/>
              <a:t>Kesimpulan</a:t>
            </a:r>
            <a:endParaRPr/>
          </a:p>
          <a:p>
            <a:pPr marL="457200" lvl="0" indent="-457200" algn="l" rtl="0">
              <a:lnSpc>
                <a:spcPct val="90000"/>
              </a:lnSpc>
              <a:spcBef>
                <a:spcPts val="1000"/>
              </a:spcBef>
              <a:spcAft>
                <a:spcPts val="0"/>
              </a:spcAft>
              <a:buClr>
                <a:srgbClr val="2F5496"/>
              </a:buClr>
              <a:buSzPts val="2000"/>
              <a:buFont typeface="Calibri"/>
              <a:buAutoNum type="arabicPeriod"/>
            </a:pPr>
            <a:r>
              <a:rPr lang="en-US"/>
              <a:t>Alasan</a:t>
            </a:r>
            <a:endParaRPr/>
          </a:p>
          <a:p>
            <a:pPr marL="457200" lvl="0" indent="-457200" algn="l" rtl="0">
              <a:lnSpc>
                <a:spcPct val="90000"/>
              </a:lnSpc>
              <a:spcBef>
                <a:spcPts val="1000"/>
              </a:spcBef>
              <a:spcAft>
                <a:spcPts val="0"/>
              </a:spcAft>
              <a:buClr>
                <a:srgbClr val="2F5496"/>
              </a:buClr>
              <a:buSzPts val="2000"/>
              <a:buFont typeface="Calibri"/>
              <a:buAutoNum type="arabicPeriod"/>
            </a:pPr>
            <a:r>
              <a:rPr lang="en-US"/>
              <a:t>Asumsi</a:t>
            </a:r>
            <a:endParaRPr/>
          </a:p>
          <a:p>
            <a:pPr marL="457200" lvl="0" indent="-457200" algn="l" rtl="0">
              <a:lnSpc>
                <a:spcPct val="90000"/>
              </a:lnSpc>
              <a:spcBef>
                <a:spcPts val="1000"/>
              </a:spcBef>
              <a:spcAft>
                <a:spcPts val="0"/>
              </a:spcAft>
              <a:buClr>
                <a:srgbClr val="2F5496"/>
              </a:buClr>
              <a:buSzPts val="2000"/>
              <a:buFont typeface="Calibri"/>
              <a:buAutoNum type="arabicPeriod"/>
            </a:pPr>
            <a:r>
              <a:rPr lang="en-US"/>
              <a:t>Kekurangan dan Kekeliruan</a:t>
            </a:r>
            <a:endParaRPr/>
          </a:p>
        </p:txBody>
      </p:sp>
      <p:sp>
        <p:nvSpPr>
          <p:cNvPr id="475" name="Google Shape;475;p42"/>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76" name="Google Shape;476;p42"/>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77" name="Google Shape;477;p42"/>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3"/>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Palatino"/>
              <a:buNone/>
            </a:pPr>
            <a:r>
              <a:rPr lang="en-US">
                <a:solidFill>
                  <a:schemeClr val="accent2"/>
                </a:solidFill>
              </a:rPr>
              <a:t>KESIMPULAN</a:t>
            </a:r>
            <a:endParaRPr/>
          </a:p>
        </p:txBody>
      </p:sp>
      <p:sp>
        <p:nvSpPr>
          <p:cNvPr id="483" name="Google Shape;483;p43"/>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000"/>
              <a:buChar char="•"/>
            </a:pPr>
            <a:r>
              <a:rPr lang="en-US"/>
              <a:t>KBBI - Kesimpulan adalah keputusan yang didapatkan berdasarkan cara berpikir deduktif atau induktif dari sebuah pembahasan atau gagasan tertentu.</a:t>
            </a:r>
            <a:endParaRPr/>
          </a:p>
          <a:p>
            <a:pPr marL="228600" lvl="0" indent="-228600" algn="l" rtl="0">
              <a:lnSpc>
                <a:spcPct val="150000"/>
              </a:lnSpc>
              <a:spcBef>
                <a:spcPts val="1000"/>
              </a:spcBef>
              <a:spcAft>
                <a:spcPts val="0"/>
              </a:spcAft>
              <a:buClr>
                <a:srgbClr val="2F5496"/>
              </a:buClr>
              <a:buSzPts val="2000"/>
              <a:buChar char="•"/>
            </a:pPr>
            <a:r>
              <a:rPr lang="en-US"/>
              <a:t>Secara umum, pengertian kesimpulan adalah pernyataan yang diambil secara ringkas dari keseluruhan hasil pembahasan atau analisis. Dengan kata lain kesimpulan adalah hasil dari suatu pembicaraan. </a:t>
            </a:r>
            <a:endParaRPr/>
          </a:p>
        </p:txBody>
      </p:sp>
      <p:sp>
        <p:nvSpPr>
          <p:cNvPr id="484" name="Google Shape;484;p43"/>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85" name="Google Shape;485;p43"/>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86" name="Google Shape;486;p43"/>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4"/>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Kesimpulan</a:t>
            </a:r>
            <a:endParaRPr/>
          </a:p>
        </p:txBody>
      </p:sp>
      <p:sp>
        <p:nvSpPr>
          <p:cNvPr id="492" name="Google Shape;492;p44"/>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000"/>
              <a:buChar char="•"/>
            </a:pPr>
            <a:r>
              <a:rPr lang="en-US"/>
              <a:t>Fungsi terpenting dari analisis argumen adalah mengidentifikasi kesimpulan</a:t>
            </a:r>
            <a:endParaRPr/>
          </a:p>
          <a:p>
            <a:pPr marL="228600" lvl="0" indent="-228600" algn="l" rtl="0">
              <a:lnSpc>
                <a:spcPct val="150000"/>
              </a:lnSpc>
              <a:spcBef>
                <a:spcPts val="1000"/>
              </a:spcBef>
              <a:spcAft>
                <a:spcPts val="0"/>
              </a:spcAft>
              <a:buClr>
                <a:srgbClr val="2F5496"/>
              </a:buClr>
              <a:buSzPts val="2000"/>
              <a:buChar char="•"/>
            </a:pPr>
            <a:r>
              <a:rPr lang="en-US"/>
              <a:t>Jika sebuah argumen cukup singkat, kesimpulan dapat langsung diberikan. Tetapi jika argumen merupakan argumen kompleks, kesimpulan bisa seringkali salah, salah menarik karena salah alasan atau salah dalam memahami arah argumen</a:t>
            </a:r>
            <a:endParaRPr/>
          </a:p>
          <a:p>
            <a:pPr marL="228600" lvl="0" indent="-228600" algn="l" rtl="0">
              <a:lnSpc>
                <a:spcPct val="150000"/>
              </a:lnSpc>
              <a:spcBef>
                <a:spcPts val="1000"/>
              </a:spcBef>
              <a:spcAft>
                <a:spcPts val="0"/>
              </a:spcAft>
              <a:buClr>
                <a:srgbClr val="2F5496"/>
              </a:buClr>
              <a:buSzPts val="2000"/>
              <a:buChar char="•"/>
            </a:pPr>
            <a:r>
              <a:rPr lang="en-US"/>
              <a:t>Kesimpulan dari suatu argumen sering ditandai dengan kata 'jadi' atau padanannya. Atau kesimpulannya dapat diikuti oleh 'karena' (atau yang setara), untuk menunjukkan bahwa alasan diberikan untuk mendukung klaim sebelumnya</a:t>
            </a:r>
            <a:endParaRPr/>
          </a:p>
          <a:p>
            <a:pPr marL="228600" lvl="0" indent="-228600" algn="l" rtl="0">
              <a:lnSpc>
                <a:spcPct val="150000"/>
              </a:lnSpc>
              <a:spcBef>
                <a:spcPts val="1000"/>
              </a:spcBef>
              <a:spcAft>
                <a:spcPts val="0"/>
              </a:spcAft>
              <a:buClr>
                <a:srgbClr val="2F5496"/>
              </a:buClr>
              <a:buSzPts val="2000"/>
              <a:buChar char="•"/>
            </a:pPr>
            <a:r>
              <a:rPr lang="en-US"/>
              <a:t>Dengan tidak adanya petunjuk linguistik seperti itu – dan seringkali tidak ada – kita harus melihat klaim itu sendiri untuk memutuskan apakah ada argumen yang ada, dan jika demikian, bagian mana darinya yang mengungkapkan kesimpulannya</a:t>
            </a:r>
            <a:endParaRPr/>
          </a:p>
        </p:txBody>
      </p:sp>
      <p:sp>
        <p:nvSpPr>
          <p:cNvPr id="493" name="Google Shape;493;p44"/>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494" name="Google Shape;494;p44"/>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495" name="Google Shape;495;p44"/>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5"/>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Contoh Kalimat Kesimpulan</a:t>
            </a:r>
            <a:endParaRPr/>
          </a:p>
        </p:txBody>
      </p:sp>
      <p:sp>
        <p:nvSpPr>
          <p:cNvPr id="501" name="Google Shape;501;p45"/>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000"/>
              <a:buFont typeface="Noto Sans Symbols"/>
              <a:buChar char="✔"/>
            </a:pPr>
            <a:r>
              <a:rPr lang="en-US"/>
              <a:t>Dari hasil pembahasan tentang Perancangan Sistem Informasi Persediaan Barang Pada PT Angin Ribut, maka diambil sebuah kesimpulan berupa :</a:t>
            </a:r>
            <a:endParaRPr/>
          </a:p>
          <a:p>
            <a:pPr marL="0" lvl="0" indent="0" algn="l" rtl="0">
              <a:lnSpc>
                <a:spcPct val="150000"/>
              </a:lnSpc>
              <a:spcBef>
                <a:spcPts val="1000"/>
              </a:spcBef>
              <a:spcAft>
                <a:spcPts val="0"/>
              </a:spcAft>
              <a:buClr>
                <a:srgbClr val="2F5496"/>
              </a:buClr>
              <a:buSzPts val="2000"/>
              <a:buNone/>
            </a:pPr>
            <a:endParaRPr/>
          </a:p>
          <a:p>
            <a:pPr marL="1473200" lvl="0" indent="-456564" algn="l" rtl="0">
              <a:lnSpc>
                <a:spcPct val="150000"/>
              </a:lnSpc>
              <a:spcBef>
                <a:spcPts val="1000"/>
              </a:spcBef>
              <a:spcAft>
                <a:spcPts val="0"/>
              </a:spcAft>
              <a:buClr>
                <a:srgbClr val="2F5496"/>
              </a:buClr>
              <a:buSzPts val="2000"/>
              <a:buAutoNum type="arabicPeriod"/>
            </a:pPr>
            <a:r>
              <a:rPr lang="en-US"/>
              <a:t>Dengan adanya sistem informasi ini, maka pihak Perusahaan dapat lebih mudah menyajikan informasi mengenai penjualan dan pengadaan barang</a:t>
            </a:r>
            <a:endParaRPr/>
          </a:p>
          <a:p>
            <a:pPr marL="1473200" lvl="0" indent="-456564" algn="l" rtl="0">
              <a:lnSpc>
                <a:spcPct val="150000"/>
              </a:lnSpc>
              <a:spcBef>
                <a:spcPts val="1000"/>
              </a:spcBef>
              <a:spcAft>
                <a:spcPts val="0"/>
              </a:spcAft>
              <a:buClr>
                <a:srgbClr val="2F5496"/>
              </a:buClr>
              <a:buSzPts val="2000"/>
              <a:buAutoNum type="arabicPeriod"/>
            </a:pPr>
            <a:r>
              <a:rPr lang="en-US"/>
              <a:t>Sistem informasi ini mempermudah penjualan dan pengadaan barang pada PT Angin Ribut, baik dalam pencarian data, proses pengadaan dan penjualan maupun dalam pembuatan laporan</a:t>
            </a:r>
            <a:endParaRPr/>
          </a:p>
          <a:p>
            <a:pPr marL="1473200" lvl="0" indent="-329564" algn="l" rtl="0">
              <a:lnSpc>
                <a:spcPct val="150000"/>
              </a:lnSpc>
              <a:spcBef>
                <a:spcPts val="1000"/>
              </a:spcBef>
              <a:spcAft>
                <a:spcPts val="0"/>
              </a:spcAft>
              <a:buClr>
                <a:srgbClr val="2F5496"/>
              </a:buClr>
              <a:buSzPts val="2000"/>
              <a:buNone/>
            </a:pPr>
            <a:endParaRPr/>
          </a:p>
          <a:p>
            <a:pPr marL="0" lvl="0" indent="0" algn="l" rtl="0">
              <a:lnSpc>
                <a:spcPct val="150000"/>
              </a:lnSpc>
              <a:spcBef>
                <a:spcPts val="1000"/>
              </a:spcBef>
              <a:spcAft>
                <a:spcPts val="0"/>
              </a:spcAft>
              <a:buClr>
                <a:srgbClr val="2F5496"/>
              </a:buClr>
              <a:buSzPts val="2000"/>
              <a:buNone/>
            </a:pPr>
            <a:endParaRPr/>
          </a:p>
        </p:txBody>
      </p:sp>
      <p:sp>
        <p:nvSpPr>
          <p:cNvPr id="502" name="Google Shape;502;p45"/>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03" name="Google Shape;503;p45"/>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04" name="Google Shape;504;p45"/>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6"/>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Langkah Membuat Kesimpulan</a:t>
            </a:r>
            <a:endParaRPr/>
          </a:p>
        </p:txBody>
      </p:sp>
      <p:sp>
        <p:nvSpPr>
          <p:cNvPr id="510" name="Google Shape;510;p46"/>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Mendengarkan dengan seksama isi informasi yang disampaikan</a:t>
            </a:r>
            <a:endParaRPr/>
          </a:p>
          <a:p>
            <a:pPr marL="228600" lvl="0" indent="-228600" algn="l" rtl="0">
              <a:lnSpc>
                <a:spcPct val="90000"/>
              </a:lnSpc>
              <a:spcBef>
                <a:spcPts val="1000"/>
              </a:spcBef>
              <a:spcAft>
                <a:spcPts val="0"/>
              </a:spcAft>
              <a:buClr>
                <a:srgbClr val="2F5496"/>
              </a:buClr>
              <a:buSzPts val="2000"/>
              <a:buChar char="•"/>
            </a:pPr>
            <a:r>
              <a:rPr lang="en-US"/>
              <a:t>Menafsirkan pokok pembahasan</a:t>
            </a:r>
            <a:endParaRPr/>
          </a:p>
          <a:p>
            <a:pPr marL="228600" lvl="0" indent="-228600" algn="l" rtl="0">
              <a:lnSpc>
                <a:spcPct val="90000"/>
              </a:lnSpc>
              <a:spcBef>
                <a:spcPts val="1000"/>
              </a:spcBef>
              <a:spcAft>
                <a:spcPts val="0"/>
              </a:spcAft>
              <a:buClr>
                <a:srgbClr val="2F5496"/>
              </a:buClr>
              <a:buSzPts val="2000"/>
              <a:buChar char="•"/>
            </a:pPr>
            <a:r>
              <a:rPr lang="en-US"/>
              <a:t>Menyeleksi dan menentukan pokok pikiran</a:t>
            </a:r>
            <a:endParaRPr/>
          </a:p>
          <a:p>
            <a:pPr marL="228600" lvl="0" indent="-228600" algn="l" rtl="0">
              <a:lnSpc>
                <a:spcPct val="90000"/>
              </a:lnSpc>
              <a:spcBef>
                <a:spcPts val="1000"/>
              </a:spcBef>
              <a:spcAft>
                <a:spcPts val="0"/>
              </a:spcAft>
              <a:buClr>
                <a:srgbClr val="2F5496"/>
              </a:buClr>
              <a:buSzPts val="2000"/>
              <a:buChar char="•"/>
            </a:pPr>
            <a:r>
              <a:rPr lang="en-US"/>
              <a:t>Menulis kembali pokok pikiran dengan kalimat sendiri secara ringkas</a:t>
            </a:r>
            <a:endParaRPr/>
          </a:p>
          <a:p>
            <a:pPr marL="228600" lvl="0" indent="-228600" algn="l" rtl="0">
              <a:lnSpc>
                <a:spcPct val="90000"/>
              </a:lnSpc>
              <a:spcBef>
                <a:spcPts val="1000"/>
              </a:spcBef>
              <a:spcAft>
                <a:spcPts val="0"/>
              </a:spcAft>
              <a:buClr>
                <a:srgbClr val="2F5496"/>
              </a:buClr>
              <a:buSzPts val="2000"/>
              <a:buChar char="•"/>
            </a:pPr>
            <a:r>
              <a:rPr lang="en-US"/>
              <a:t>Menyampaikan kembali isi informasi yang telah ditulis secara jelas dan runtut</a:t>
            </a:r>
            <a:endParaRPr/>
          </a:p>
          <a:p>
            <a:pPr marL="0" lvl="0" indent="0" algn="l" rtl="0">
              <a:lnSpc>
                <a:spcPct val="90000"/>
              </a:lnSpc>
              <a:spcBef>
                <a:spcPts val="1000"/>
              </a:spcBef>
              <a:spcAft>
                <a:spcPts val="0"/>
              </a:spcAft>
              <a:buClr>
                <a:srgbClr val="2F5496"/>
              </a:buClr>
              <a:buSzPts val="2000"/>
              <a:buNone/>
            </a:pPr>
            <a:endParaRPr/>
          </a:p>
          <a:p>
            <a:pPr marL="0" lvl="0" indent="0" algn="l" rtl="0">
              <a:lnSpc>
                <a:spcPct val="90000"/>
              </a:lnSpc>
              <a:spcBef>
                <a:spcPts val="1000"/>
              </a:spcBef>
              <a:spcAft>
                <a:spcPts val="0"/>
              </a:spcAft>
              <a:buClr>
                <a:srgbClr val="2F5496"/>
              </a:buClr>
              <a:buSzPts val="2000"/>
              <a:buNone/>
            </a:pPr>
            <a:r>
              <a:rPr lang="en-US"/>
              <a:t>Kesimpulan yang baik  adalah kesimpulan yang memuat seluruh isi teks yang dibahas dengan kalimat efektif dan mudah dipahami.</a:t>
            </a:r>
            <a:endParaRPr/>
          </a:p>
          <a:p>
            <a:pPr marL="228600" lvl="0" indent="-101600" algn="l" rtl="0">
              <a:lnSpc>
                <a:spcPct val="90000"/>
              </a:lnSpc>
              <a:spcBef>
                <a:spcPts val="1000"/>
              </a:spcBef>
              <a:spcAft>
                <a:spcPts val="0"/>
              </a:spcAft>
              <a:buClr>
                <a:srgbClr val="2F5496"/>
              </a:buClr>
              <a:buSzPts val="2000"/>
              <a:buNone/>
            </a:pPr>
            <a:endParaRPr/>
          </a:p>
          <a:p>
            <a:pPr marL="0" lvl="0" indent="0" algn="l" rtl="0">
              <a:lnSpc>
                <a:spcPct val="90000"/>
              </a:lnSpc>
              <a:spcBef>
                <a:spcPts val="1000"/>
              </a:spcBef>
              <a:spcAft>
                <a:spcPts val="0"/>
              </a:spcAft>
              <a:buClr>
                <a:srgbClr val="2F5496"/>
              </a:buClr>
              <a:buSzPts val="2000"/>
              <a:buNone/>
            </a:pPr>
            <a:r>
              <a:rPr lang="en-US"/>
              <a:t>Adapun isi dari kesimpulan sendiri yaitu ringkasan isi teks dengan memuat informasi secara singkat, jelas, dan padat.</a:t>
            </a:r>
            <a:endParaRPr/>
          </a:p>
        </p:txBody>
      </p:sp>
      <p:sp>
        <p:nvSpPr>
          <p:cNvPr id="511" name="Google Shape;511;p46"/>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12" name="Google Shape;512;p46"/>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13" name="Google Shape;513;p46"/>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7"/>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Ciri Kesimpulan Yang Baik </a:t>
            </a:r>
            <a:endParaRPr/>
          </a:p>
        </p:txBody>
      </p:sp>
      <p:sp>
        <p:nvSpPr>
          <p:cNvPr id="519" name="Google Shape;519;p47"/>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rgbClr val="2F5496"/>
              </a:buClr>
              <a:buSzPts val="2000"/>
              <a:buChar char="•"/>
            </a:pPr>
            <a:r>
              <a:rPr lang="en-US"/>
              <a:t>Menggunakan bahasa yang baik dan benar.</a:t>
            </a:r>
            <a:endParaRPr/>
          </a:p>
          <a:p>
            <a:pPr marL="228600" lvl="0" indent="-228600" algn="l" rtl="0">
              <a:lnSpc>
                <a:spcPct val="150000"/>
              </a:lnSpc>
              <a:spcBef>
                <a:spcPts val="1000"/>
              </a:spcBef>
              <a:spcAft>
                <a:spcPts val="0"/>
              </a:spcAft>
              <a:buClr>
                <a:srgbClr val="2F5496"/>
              </a:buClr>
              <a:buSzPts val="2000"/>
              <a:buChar char="•"/>
            </a:pPr>
            <a:r>
              <a:rPr lang="en-US"/>
              <a:t>Menggunakan bahasa yang mudah di pahami.</a:t>
            </a:r>
            <a:endParaRPr/>
          </a:p>
          <a:p>
            <a:pPr marL="228600" lvl="0" indent="-228600" algn="l" rtl="0">
              <a:lnSpc>
                <a:spcPct val="150000"/>
              </a:lnSpc>
              <a:spcBef>
                <a:spcPts val="1000"/>
              </a:spcBef>
              <a:spcAft>
                <a:spcPts val="0"/>
              </a:spcAft>
              <a:buClr>
                <a:srgbClr val="2F5496"/>
              </a:buClr>
              <a:buSzPts val="2000"/>
              <a:buChar char="•"/>
            </a:pPr>
            <a:r>
              <a:rPr lang="en-US"/>
              <a:t>Berisi pokok pembicaraan.</a:t>
            </a:r>
            <a:endParaRPr/>
          </a:p>
          <a:p>
            <a:pPr marL="228600" lvl="0" indent="-228600" algn="l" rtl="0">
              <a:lnSpc>
                <a:spcPct val="150000"/>
              </a:lnSpc>
              <a:spcBef>
                <a:spcPts val="1000"/>
              </a:spcBef>
              <a:spcAft>
                <a:spcPts val="0"/>
              </a:spcAft>
              <a:buClr>
                <a:srgbClr val="2F5496"/>
              </a:buClr>
              <a:buSzPts val="2000"/>
              <a:buChar char="•"/>
            </a:pPr>
            <a:r>
              <a:rPr lang="en-US"/>
              <a:t>Menggunakan penarikan pernyataan secara umum dari kalimat fakta sebelumnya.</a:t>
            </a:r>
            <a:endParaRPr/>
          </a:p>
          <a:p>
            <a:pPr marL="228600" lvl="0" indent="-228600" algn="l" rtl="0">
              <a:lnSpc>
                <a:spcPct val="150000"/>
              </a:lnSpc>
              <a:spcBef>
                <a:spcPts val="1000"/>
              </a:spcBef>
              <a:spcAft>
                <a:spcPts val="0"/>
              </a:spcAft>
              <a:buClr>
                <a:srgbClr val="2F5496"/>
              </a:buClr>
              <a:buSzPts val="2000"/>
              <a:buChar char="•"/>
            </a:pPr>
            <a:r>
              <a:rPr lang="en-US"/>
              <a:t>Membandingkan dua hal yang berbeda namun tetap memperlihatkan kesamaan pada sisi tertentu,</a:t>
            </a:r>
            <a:endParaRPr/>
          </a:p>
          <a:p>
            <a:pPr marL="228600" lvl="0" indent="-228600" algn="l" rtl="0">
              <a:lnSpc>
                <a:spcPct val="150000"/>
              </a:lnSpc>
              <a:spcBef>
                <a:spcPts val="1000"/>
              </a:spcBef>
              <a:spcAft>
                <a:spcPts val="0"/>
              </a:spcAft>
              <a:buClr>
                <a:srgbClr val="2F5496"/>
              </a:buClr>
              <a:buSzPts val="2000"/>
              <a:buChar char="•"/>
            </a:pPr>
            <a:r>
              <a:rPr lang="en-US"/>
              <a:t>Tidak berbelit-belit.</a:t>
            </a:r>
            <a:endParaRPr/>
          </a:p>
          <a:p>
            <a:pPr marL="228600" lvl="0" indent="-228600" algn="l" rtl="0">
              <a:lnSpc>
                <a:spcPct val="150000"/>
              </a:lnSpc>
              <a:spcBef>
                <a:spcPts val="1000"/>
              </a:spcBef>
              <a:spcAft>
                <a:spcPts val="0"/>
              </a:spcAft>
              <a:buClr>
                <a:srgbClr val="2F5496"/>
              </a:buClr>
              <a:buSzPts val="2000"/>
              <a:buChar char="•"/>
            </a:pPr>
            <a:r>
              <a:rPr lang="en-US"/>
              <a:t>Berupa fakta dan jelas.</a:t>
            </a:r>
            <a:endParaRPr/>
          </a:p>
        </p:txBody>
      </p:sp>
      <p:sp>
        <p:nvSpPr>
          <p:cNvPr id="520" name="Google Shape;520;p47"/>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21" name="Google Shape;521;p47"/>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22" name="Google Shape;522;p47"/>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Diskusi</a:t>
            </a:r>
            <a:endParaRPr/>
          </a:p>
        </p:txBody>
      </p:sp>
      <p:sp>
        <p:nvSpPr>
          <p:cNvPr id="528" name="Google Shape;528;p48"/>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2F5496"/>
              </a:buClr>
              <a:buSzPct val="100000"/>
              <a:buNone/>
            </a:pPr>
            <a:r>
              <a:rPr lang="en-US"/>
              <a:t>Argumen :</a:t>
            </a:r>
            <a:endParaRPr/>
          </a:p>
          <a:p>
            <a:pPr marL="0" lvl="0" indent="0" algn="just" rtl="0">
              <a:lnSpc>
                <a:spcPct val="150000"/>
              </a:lnSpc>
              <a:spcBef>
                <a:spcPts val="1000"/>
              </a:spcBef>
              <a:spcAft>
                <a:spcPts val="0"/>
              </a:spcAft>
              <a:buClr>
                <a:srgbClr val="2F5496"/>
              </a:buClr>
              <a:buSzPct val="100000"/>
              <a:buNone/>
            </a:pPr>
            <a:r>
              <a:rPr lang="en-US" sz="2400"/>
              <a:t>Orang tua secara alami cenderung berpikir bahwa, karena mereka lebih tua dan lebih berpengalaman, mereka tahu lebih baik daripada anak-anak mereka. Akibatnya mereka menganggap bahwa penilaian dan keputusan mereka adalah yang benar. Tetapi dalam banyak hal, anak-anak jauh lebih pintar daripada yang dinilai orang tua mereka. Mereka sering menunjukkan keterampilan memecahkan masalah yang tidak dimiliki orang tua mereka; dan mereka lebih berani dalam berpikir, hanya karena mereka tidak terlalu takut membuat kesalahan. Orang tua harus lebih memperhatikan apa yang dikatakan anak-anak mereka, dan membiarkan mereka membuat lebih banyak keputusan untuk diri mereka sendiri. Terlepas dari hal lain, ini akan membantu meredakan banyak ketegangan keluarga yang tidak perlu. </a:t>
            </a:r>
            <a:endParaRPr/>
          </a:p>
          <a:p>
            <a:pPr marL="0" lvl="0" indent="0" algn="just" rtl="0">
              <a:lnSpc>
                <a:spcPct val="90000"/>
              </a:lnSpc>
              <a:spcBef>
                <a:spcPts val="1000"/>
              </a:spcBef>
              <a:spcAft>
                <a:spcPts val="0"/>
              </a:spcAft>
              <a:buClr>
                <a:srgbClr val="2F5496"/>
              </a:buClr>
              <a:buSzPct val="100000"/>
              <a:buNone/>
            </a:pPr>
            <a:endParaRPr/>
          </a:p>
          <a:p>
            <a:pPr marL="0" lvl="0" indent="0" algn="just" rtl="0">
              <a:lnSpc>
                <a:spcPct val="90000"/>
              </a:lnSpc>
              <a:spcBef>
                <a:spcPts val="1000"/>
              </a:spcBef>
              <a:spcAft>
                <a:spcPts val="0"/>
              </a:spcAft>
              <a:buClr>
                <a:srgbClr val="2F5496"/>
              </a:buClr>
              <a:buSzPct val="100000"/>
              <a:buNone/>
            </a:pPr>
            <a:endParaRPr/>
          </a:p>
        </p:txBody>
      </p:sp>
      <p:sp>
        <p:nvSpPr>
          <p:cNvPr id="529" name="Google Shape;529;p48"/>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30" name="Google Shape;530;p48"/>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31" name="Google Shape;531;p48"/>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9"/>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Diskusi</a:t>
            </a:r>
            <a:endParaRPr/>
          </a:p>
        </p:txBody>
      </p:sp>
      <p:sp>
        <p:nvSpPr>
          <p:cNvPr id="537" name="Google Shape;537;p49"/>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F5496"/>
              </a:buClr>
              <a:buSzPts val="2000"/>
              <a:buNone/>
            </a:pPr>
            <a:r>
              <a:rPr lang="en-US"/>
              <a:t>Manakah dari berikut ini yang paling tepat mengungkapkan kesimpulan utama dari argumen tersebut? Selain membuat pilihan, berikan alasan singkat mengapa pilihan itu yang tepat, dan mengapa yang lain tidak tepat.</a:t>
            </a:r>
            <a:endParaRPr/>
          </a:p>
          <a:p>
            <a:pPr marL="0" lvl="0" indent="0" algn="l" rtl="0">
              <a:lnSpc>
                <a:spcPct val="90000"/>
              </a:lnSpc>
              <a:spcBef>
                <a:spcPts val="1000"/>
              </a:spcBef>
              <a:spcAft>
                <a:spcPts val="0"/>
              </a:spcAft>
              <a:buClr>
                <a:srgbClr val="2F5496"/>
              </a:buClr>
              <a:buSzPts val="2000"/>
              <a:buNone/>
            </a:pPr>
            <a:endParaRPr/>
          </a:p>
          <a:p>
            <a:pPr marL="457200" lvl="0" indent="-457200" algn="l" rtl="0">
              <a:lnSpc>
                <a:spcPct val="90000"/>
              </a:lnSpc>
              <a:spcBef>
                <a:spcPts val="1000"/>
              </a:spcBef>
              <a:spcAft>
                <a:spcPts val="0"/>
              </a:spcAft>
              <a:buClr>
                <a:srgbClr val="2F5496"/>
              </a:buClr>
              <a:buSzPts val="2000"/>
              <a:buFont typeface="Calibri"/>
              <a:buAutoNum type="alphaUcPeriod"/>
            </a:pPr>
            <a:r>
              <a:rPr lang="en-US"/>
              <a:t>Anak-anak jauh lebih pintar daripada yang dinilai orang tua mereka, dan sering kali menunjukkan keterampilan memecahkan masalah yang tidak dimiliki orang tua mereka.</a:t>
            </a:r>
            <a:endParaRPr/>
          </a:p>
          <a:p>
            <a:pPr marL="457200" lvl="0" indent="-457200" algn="l" rtl="0">
              <a:lnSpc>
                <a:spcPct val="90000"/>
              </a:lnSpc>
              <a:spcBef>
                <a:spcPts val="1000"/>
              </a:spcBef>
              <a:spcAft>
                <a:spcPts val="0"/>
              </a:spcAft>
              <a:buClr>
                <a:srgbClr val="2F5496"/>
              </a:buClr>
              <a:buSzPts val="2000"/>
              <a:buFont typeface="Calibri"/>
              <a:buAutoNum type="alphaUcPeriod"/>
            </a:pPr>
            <a:r>
              <a:rPr lang="en-US"/>
              <a:t>Orang tua secara alami berasumsi bahwa penilaian dan keputusan mereka adalah yang benar.</a:t>
            </a:r>
            <a:endParaRPr/>
          </a:p>
          <a:p>
            <a:pPr marL="457200" lvl="0" indent="-457200" algn="l" rtl="0">
              <a:lnSpc>
                <a:spcPct val="90000"/>
              </a:lnSpc>
              <a:spcBef>
                <a:spcPts val="1000"/>
              </a:spcBef>
              <a:spcAft>
                <a:spcPts val="0"/>
              </a:spcAft>
              <a:buClr>
                <a:srgbClr val="2F5496"/>
              </a:buClr>
              <a:buSzPts val="2000"/>
              <a:buFont typeface="Calibri"/>
              <a:buAutoNum type="alphaUcPeriod"/>
            </a:pPr>
            <a:r>
              <a:rPr lang="en-US"/>
              <a:t>Anak-anak tidak keberatan melakukan kesalahan seperti yang dilakukan orang tua mereka pada umumnya.</a:t>
            </a:r>
            <a:endParaRPr/>
          </a:p>
          <a:p>
            <a:pPr marL="457200" lvl="0" indent="-457200" algn="l" rtl="0">
              <a:lnSpc>
                <a:spcPct val="90000"/>
              </a:lnSpc>
              <a:spcBef>
                <a:spcPts val="1000"/>
              </a:spcBef>
              <a:spcAft>
                <a:spcPts val="0"/>
              </a:spcAft>
              <a:buClr>
                <a:srgbClr val="2F5496"/>
              </a:buClr>
              <a:buSzPts val="2000"/>
              <a:buFont typeface="Calibri"/>
              <a:buAutoNum type="alphaUcPeriod"/>
            </a:pPr>
            <a:r>
              <a:rPr lang="en-US"/>
              <a:t>Orang tua harus lebih memperhatikan apa yang dikatakan anak-anak mereka, dan membiarkan mereka membuat lebih banyak keputusan.</a:t>
            </a:r>
            <a:endParaRPr/>
          </a:p>
          <a:p>
            <a:pPr marL="457200" lvl="0" indent="-457200" algn="l" rtl="0">
              <a:lnSpc>
                <a:spcPct val="90000"/>
              </a:lnSpc>
              <a:spcBef>
                <a:spcPts val="1000"/>
              </a:spcBef>
              <a:spcAft>
                <a:spcPts val="0"/>
              </a:spcAft>
              <a:buClr>
                <a:srgbClr val="2F5496"/>
              </a:buClr>
              <a:buSzPts val="2000"/>
              <a:buFont typeface="Calibri"/>
              <a:buAutoNum type="alphaUcPeriod"/>
            </a:pPr>
            <a:r>
              <a:rPr lang="en-US"/>
              <a:t>Pengurangan ketegangan keluarga akan terjadi jika orang tua lebih mendengarkan apa yang dipikirkan anak-anak mereka.</a:t>
            </a:r>
            <a:endParaRPr/>
          </a:p>
          <a:p>
            <a:pPr marL="457200" lvl="0" indent="-457200" algn="l" rtl="0">
              <a:lnSpc>
                <a:spcPct val="90000"/>
              </a:lnSpc>
              <a:spcBef>
                <a:spcPts val="1000"/>
              </a:spcBef>
              <a:spcAft>
                <a:spcPts val="0"/>
              </a:spcAft>
              <a:buClr>
                <a:srgbClr val="2F5496"/>
              </a:buClr>
              <a:buSzPts val="2000"/>
              <a:buNone/>
            </a:pPr>
            <a:endParaRPr/>
          </a:p>
        </p:txBody>
      </p:sp>
      <p:sp>
        <p:nvSpPr>
          <p:cNvPr id="538" name="Google Shape;538;p49"/>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39" name="Google Shape;539;p49"/>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40" name="Google Shape;540;p49"/>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Klaim, Penegasan, &amp; Pernyataan</a:t>
            </a:r>
            <a:br>
              <a:rPr lang="en-US"/>
            </a:br>
            <a:r>
              <a:rPr lang="en-US"/>
              <a:t>Fakta &amp; Opini</a:t>
            </a:r>
            <a:endParaRPr/>
          </a:p>
        </p:txBody>
      </p:sp>
      <p:sp>
        <p:nvSpPr>
          <p:cNvPr id="133" name="Google Shape;133;p5"/>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rgbClr val="2F5496"/>
              </a:buClr>
              <a:buSzPct val="100000"/>
              <a:buChar char="•"/>
            </a:pPr>
            <a:r>
              <a:rPr lang="en-US"/>
              <a:t>Fakta 🡪 Sebuah pernyataan yang mutlak benar. Dari ketiga contoh sebelumnya:</a:t>
            </a:r>
            <a:endParaRPr/>
          </a:p>
          <a:p>
            <a:pPr marL="685800" lvl="1" indent="-131444"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[A] Merupakan sebuah </a:t>
            </a:r>
            <a:r>
              <a:rPr lang="en-US" b="1"/>
              <a:t>fakta</a:t>
            </a:r>
            <a:endParaRPr/>
          </a:p>
          <a:p>
            <a:pPr marL="685800" lvl="1" indent="-228600" algn="l" rtl="0">
              <a:lnSpc>
                <a:spcPct val="90000"/>
              </a:lnSpc>
              <a:spcBef>
                <a:spcPts val="500"/>
              </a:spcBef>
              <a:spcAft>
                <a:spcPts val="0"/>
              </a:spcAft>
              <a:buClr>
                <a:srgbClr val="2F5496"/>
              </a:buClr>
              <a:buSzPct val="100000"/>
              <a:buChar char="•"/>
            </a:pPr>
            <a:r>
              <a:rPr lang="en-US"/>
              <a:t>Bisa dikatakan juga sebai sebuah fakta yang diterima secara umum/general.</a:t>
            </a:r>
            <a:endParaRPr/>
          </a:p>
          <a:p>
            <a:pPr marL="685800" lvl="1" indent="-228600" algn="l" rtl="0">
              <a:lnSpc>
                <a:spcPct val="90000"/>
              </a:lnSpc>
              <a:spcBef>
                <a:spcPts val="500"/>
              </a:spcBef>
              <a:spcAft>
                <a:spcPts val="0"/>
              </a:spcAft>
              <a:buClr>
                <a:srgbClr val="2F5496"/>
              </a:buClr>
              <a:buSzPct val="100000"/>
              <a:buChar char="•"/>
            </a:pPr>
            <a:r>
              <a:rPr lang="en-US"/>
              <a:t>Anda tinggal membuka Google Maps dan melihat batas antara Angola dan Namibia.</a:t>
            </a:r>
            <a:endParaRPr/>
          </a:p>
          <a:p>
            <a:pPr marL="685800" lvl="1" indent="-131444"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[B] Merupakan sebuah klaim terhadap suatu fakta, tetapi berbeda dengan [A], [B] tidak/belum diterima secara umum.</a:t>
            </a:r>
            <a:endParaRPr/>
          </a:p>
          <a:p>
            <a:pPr marL="685800" lvl="1" indent="-228600" algn="l" rtl="0">
              <a:lnSpc>
                <a:spcPct val="90000"/>
              </a:lnSpc>
              <a:spcBef>
                <a:spcPts val="500"/>
              </a:spcBef>
              <a:spcAft>
                <a:spcPts val="0"/>
              </a:spcAft>
              <a:buClr>
                <a:srgbClr val="2F5496"/>
              </a:buClr>
              <a:buSzPct val="100000"/>
              <a:buChar char="•"/>
            </a:pPr>
            <a:r>
              <a:rPr lang="en-US"/>
              <a:t>Belum ada bukti definitif, tetapi memiliki dasar yang kuat.</a:t>
            </a:r>
            <a:endParaRPr/>
          </a:p>
          <a:p>
            <a:pPr marL="685800" lvl="1" indent="-228600" algn="l" rtl="0">
              <a:lnSpc>
                <a:spcPct val="90000"/>
              </a:lnSpc>
              <a:spcBef>
                <a:spcPts val="500"/>
              </a:spcBef>
              <a:spcAft>
                <a:spcPts val="0"/>
              </a:spcAft>
              <a:buClr>
                <a:srgbClr val="2F5496"/>
              </a:buClr>
              <a:buSzPct val="100000"/>
              <a:buChar char="•"/>
            </a:pPr>
            <a:r>
              <a:rPr lang="en-US"/>
              <a:t>Klaim seperti ini baru disebut sebagai ‘</a:t>
            </a:r>
            <a:r>
              <a:rPr lang="en-US" b="1"/>
              <a:t>keyakinan</a:t>
            </a:r>
            <a:r>
              <a:rPr lang="en-US"/>
              <a:t>’ atau ‘suatu hal yang diyakini’, belum menjadi fakta setidaknya selama bukti faktual belum ditemukan.</a:t>
            </a:r>
            <a:endParaRPr/>
          </a:p>
          <a:p>
            <a:pPr marL="685800" lvl="1" indent="-228600" algn="l" rtl="0">
              <a:lnSpc>
                <a:spcPct val="90000"/>
              </a:lnSpc>
              <a:spcBef>
                <a:spcPts val="500"/>
              </a:spcBef>
              <a:spcAft>
                <a:spcPts val="0"/>
              </a:spcAft>
              <a:buClr>
                <a:srgbClr val="2F5496"/>
              </a:buClr>
              <a:buSzPct val="100000"/>
              <a:buChar char="•"/>
            </a:pPr>
            <a:r>
              <a:rPr lang="en-US"/>
              <a:t>Ilmuwan ‘meyakini’ dinosaurus berdarah dingin karena semua reptil pada saat ini berdarah dingin.</a:t>
            </a:r>
            <a:endParaRPr/>
          </a:p>
          <a:p>
            <a:pPr marL="685800" lvl="1" indent="-131444"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[C] Adalah sebuah pernyataan yang murni berupa </a:t>
            </a:r>
            <a:r>
              <a:rPr lang="en-US" b="1"/>
              <a:t>opini</a:t>
            </a:r>
            <a:r>
              <a:rPr lang="en-US"/>
              <a:t>.</a:t>
            </a:r>
            <a:endParaRPr/>
          </a:p>
          <a:p>
            <a:pPr marL="685800" lvl="1" indent="-228600" algn="l" rtl="0">
              <a:lnSpc>
                <a:spcPct val="90000"/>
              </a:lnSpc>
              <a:spcBef>
                <a:spcPts val="500"/>
              </a:spcBef>
              <a:spcAft>
                <a:spcPts val="0"/>
              </a:spcAft>
              <a:buClr>
                <a:srgbClr val="2F5496"/>
              </a:buClr>
              <a:buSzPct val="100000"/>
              <a:buChar char="•"/>
            </a:pPr>
            <a:r>
              <a:rPr lang="en-US"/>
              <a:t>Pendapat orang bisa berbeda-beda, ada yang setuju ada yang tidak, namun tidak serta merta salah satu atau keduanya salah.</a:t>
            </a:r>
            <a:endParaRPr/>
          </a:p>
          <a:p>
            <a:pPr marL="685800" lvl="1" indent="-228600" algn="l" rtl="0">
              <a:lnSpc>
                <a:spcPct val="90000"/>
              </a:lnSpc>
              <a:spcBef>
                <a:spcPts val="500"/>
              </a:spcBef>
              <a:spcAft>
                <a:spcPts val="0"/>
              </a:spcAft>
              <a:buClr>
                <a:srgbClr val="2F5496"/>
              </a:buClr>
              <a:buSzPct val="100000"/>
              <a:buChar char="•"/>
            </a:pPr>
            <a:r>
              <a:rPr lang="en-US"/>
              <a:t>Tergantung dari pemikiran masing-masing orang mengenai, ‘keuntungan yang pantas’ dan/atau mengenai ukuran dari ‘terlalu banyak’.</a:t>
            </a:r>
            <a:endParaRPr/>
          </a:p>
          <a:p>
            <a:pPr marL="685800" lvl="1" indent="-131444" algn="l" rtl="0">
              <a:lnSpc>
                <a:spcPct val="90000"/>
              </a:lnSpc>
              <a:spcBef>
                <a:spcPts val="500"/>
              </a:spcBef>
              <a:spcAft>
                <a:spcPts val="0"/>
              </a:spcAft>
              <a:buClr>
                <a:srgbClr val="2F5496"/>
              </a:buClr>
              <a:buSzPct val="100000"/>
              <a:buNone/>
            </a:pPr>
            <a:endParaRPr/>
          </a:p>
          <a:p>
            <a:pPr marL="228600" lvl="0" indent="-228600" algn="l" rtl="0">
              <a:lnSpc>
                <a:spcPct val="90000"/>
              </a:lnSpc>
              <a:spcBef>
                <a:spcPts val="1000"/>
              </a:spcBef>
              <a:spcAft>
                <a:spcPts val="0"/>
              </a:spcAft>
              <a:buClr>
                <a:srgbClr val="2F5496"/>
              </a:buClr>
              <a:buSzPct val="100000"/>
              <a:buChar char="•"/>
            </a:pPr>
            <a:r>
              <a:rPr lang="en-US"/>
              <a:t>Dua kalimat pertama bersifat </a:t>
            </a:r>
            <a:r>
              <a:rPr lang="en-US" b="1"/>
              <a:t>objektif</a:t>
            </a:r>
            <a:r>
              <a:rPr lang="en-US"/>
              <a:t> sedangkan kalimat terakhir bersifat </a:t>
            </a:r>
            <a:r>
              <a:rPr lang="en-US" b="1"/>
              <a:t>subjektif</a:t>
            </a:r>
            <a:r>
              <a:rPr lang="en-US"/>
              <a:t>.</a:t>
            </a:r>
            <a:endParaRPr/>
          </a:p>
          <a:p>
            <a:pPr marL="685800" lvl="1" indent="-228600" algn="l" rtl="0">
              <a:lnSpc>
                <a:spcPct val="90000"/>
              </a:lnSpc>
              <a:spcBef>
                <a:spcPts val="500"/>
              </a:spcBef>
              <a:spcAft>
                <a:spcPts val="0"/>
              </a:spcAft>
              <a:buClr>
                <a:srgbClr val="2F5496"/>
              </a:buClr>
              <a:buSzPct val="100000"/>
              <a:buChar char="•"/>
            </a:pPr>
            <a:r>
              <a:rPr lang="en-US"/>
              <a:t>Objektif 🡪 Benar atau salah tidak bergantung pada pemikiran orang.</a:t>
            </a:r>
            <a:endParaRPr/>
          </a:p>
          <a:p>
            <a:pPr marL="685800" lvl="1" indent="-228600" algn="l" rtl="0">
              <a:lnSpc>
                <a:spcPct val="90000"/>
              </a:lnSpc>
              <a:spcBef>
                <a:spcPts val="500"/>
              </a:spcBef>
              <a:spcAft>
                <a:spcPts val="0"/>
              </a:spcAft>
              <a:buClr>
                <a:srgbClr val="2F5496"/>
              </a:buClr>
              <a:buSzPct val="100000"/>
              <a:buChar char="•"/>
            </a:pPr>
            <a:r>
              <a:rPr lang="en-US"/>
              <a:t>Subjektif 🡪 Benar atau salah tergantung pada individu masing-masing.</a:t>
            </a:r>
            <a:endParaRPr/>
          </a:p>
        </p:txBody>
      </p:sp>
      <p:sp>
        <p:nvSpPr>
          <p:cNvPr id="134" name="Google Shape;134;p5"/>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35" name="Google Shape;135;p5"/>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36" name="Google Shape;136;p5"/>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0"/>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2400"/>
              <a:buFont typeface="Palatino"/>
              <a:buNone/>
            </a:pPr>
            <a:r>
              <a:rPr lang="en-US">
                <a:solidFill>
                  <a:schemeClr val="accent2"/>
                </a:solidFill>
              </a:rPr>
              <a:t>ASUMSI</a:t>
            </a:r>
            <a:endParaRPr/>
          </a:p>
        </p:txBody>
      </p:sp>
      <p:sp>
        <p:nvSpPr>
          <p:cNvPr id="546" name="Google Shape;546;p50"/>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fontScale="90000"/>
          </a:bodyPr>
          <a:lstStyle/>
          <a:p>
            <a:pPr marL="228600" lvl="0" indent="-228600" algn="l" rtl="0">
              <a:lnSpc>
                <a:spcPct val="150000"/>
              </a:lnSpc>
              <a:spcBef>
                <a:spcPts val="0"/>
              </a:spcBef>
              <a:spcAft>
                <a:spcPts val="0"/>
              </a:spcAft>
              <a:buClr>
                <a:srgbClr val="2F5496"/>
              </a:buClr>
              <a:buSzPct val="100000"/>
              <a:buChar char="•"/>
            </a:pPr>
            <a:r>
              <a:rPr lang="en-US"/>
              <a:t>Asumsi adalah dugaan yang diterima sebagai dasar dan sebagai landasan berpikir karena dianggap benar. Asumsi biasanya baru berupa dugaan, perkiraan, prediksi dan ramalan</a:t>
            </a:r>
            <a:endParaRPr/>
          </a:p>
          <a:p>
            <a:pPr marL="228600" lvl="0" indent="-228600" algn="l" rtl="0">
              <a:lnSpc>
                <a:spcPct val="150000"/>
              </a:lnSpc>
              <a:spcBef>
                <a:spcPts val="1000"/>
              </a:spcBef>
              <a:spcAft>
                <a:spcPts val="0"/>
              </a:spcAft>
              <a:buClr>
                <a:srgbClr val="2F5496"/>
              </a:buClr>
              <a:buSzPct val="100000"/>
              <a:buChar char="•"/>
            </a:pPr>
            <a:r>
              <a:rPr lang="en-US"/>
              <a:t>Orang membuat asumsi karena ingin mengetahui, menanyakan, memprediksikan atau menduga tentang sesuatu yang akan atau telah terjadi.</a:t>
            </a:r>
            <a:endParaRPr/>
          </a:p>
          <a:p>
            <a:pPr marL="228600" lvl="0" indent="-228600" algn="l" rtl="0">
              <a:lnSpc>
                <a:spcPct val="150000"/>
              </a:lnSpc>
              <a:spcBef>
                <a:spcPts val="1000"/>
              </a:spcBef>
              <a:spcAft>
                <a:spcPts val="0"/>
              </a:spcAft>
              <a:buClr>
                <a:srgbClr val="2F5496"/>
              </a:buClr>
              <a:buSzPct val="100000"/>
              <a:buChar char="•"/>
            </a:pPr>
            <a:r>
              <a:rPr lang="en-US"/>
              <a:t>Sebagian asumsi bisa disampaikan secara terbuka dan beberapa diantaranya tidak. Namun pada dasarnya asumsi dapat disampaikan walaupun secara tersirat dalam ucapan.</a:t>
            </a:r>
            <a:endParaRPr/>
          </a:p>
          <a:p>
            <a:pPr marL="228600" lvl="0" indent="-228600" algn="l" rtl="0">
              <a:lnSpc>
                <a:spcPct val="150000"/>
              </a:lnSpc>
              <a:spcBef>
                <a:spcPts val="1000"/>
              </a:spcBef>
              <a:spcAft>
                <a:spcPts val="0"/>
              </a:spcAft>
              <a:buClr>
                <a:srgbClr val="2F5496"/>
              </a:buClr>
              <a:buSzPct val="100000"/>
              <a:buChar char="•"/>
            </a:pPr>
            <a:r>
              <a:rPr lang="en-US"/>
              <a:t>Premis dari banyak argumen adalah asumsi. Dengan kata lain, kesimpulan dari suatu argumen seringkali bertumpu pada satu atau lebih asumsi. Jika asumsi dapat terbukti salah atau tidak beralasan, maka argumen tersebut harus dinilai tidak sehat.</a:t>
            </a:r>
            <a:endParaRPr/>
          </a:p>
          <a:p>
            <a:pPr marL="228600" lvl="0" indent="-228600" algn="l" rtl="0">
              <a:lnSpc>
                <a:spcPct val="150000"/>
              </a:lnSpc>
              <a:spcBef>
                <a:spcPts val="1000"/>
              </a:spcBef>
              <a:spcAft>
                <a:spcPts val="0"/>
              </a:spcAft>
              <a:buClr>
                <a:srgbClr val="2F5496"/>
              </a:buClr>
              <a:buSzPct val="100000"/>
              <a:buChar char="•"/>
            </a:pPr>
            <a:r>
              <a:rPr lang="en-US"/>
              <a:t>Menyebut klaim atau keyakinan sebagai asumsi berarti dapat dipertanyakan, terbuka untuk ditentang, atau membutuhkan pembenaran. Ini tidak berarti bahwa itu selalu salah atau tidak dapat diterima.</a:t>
            </a:r>
            <a:endParaRPr/>
          </a:p>
        </p:txBody>
      </p:sp>
      <p:sp>
        <p:nvSpPr>
          <p:cNvPr id="547" name="Google Shape;547;p50"/>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48" name="Google Shape;548;p50"/>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49" name="Google Shape;549;p50"/>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1"/>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Contoh</a:t>
            </a:r>
            <a:endParaRPr/>
          </a:p>
        </p:txBody>
      </p:sp>
      <p:sp>
        <p:nvSpPr>
          <p:cNvPr id="555" name="Google Shape;555;p51"/>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accent4"/>
              </a:buClr>
              <a:buSzPts val="2000"/>
              <a:buChar char="•"/>
            </a:pPr>
            <a:r>
              <a:rPr lang="en-US" b="1">
                <a:solidFill>
                  <a:schemeClr val="accent4"/>
                </a:solidFill>
              </a:rPr>
              <a:t>Teknologi untuk mendeteksi pemalsuan uang telah meningkat dalam beberapa tahun terakhir. Sayangnya, keterampilan dan teknik pemalsu lebih dari sekadar mengimbangi. Jadi kita akan melihat jumlah uang palsu yang beredar terus meningkat.</a:t>
            </a:r>
            <a:endParaRPr/>
          </a:p>
          <a:p>
            <a:pPr marL="228600" lvl="0" indent="-101600" algn="l" rtl="0">
              <a:lnSpc>
                <a:spcPct val="150000"/>
              </a:lnSpc>
              <a:spcBef>
                <a:spcPts val="1000"/>
              </a:spcBef>
              <a:spcAft>
                <a:spcPts val="0"/>
              </a:spcAft>
              <a:buClr>
                <a:srgbClr val="2F5496"/>
              </a:buClr>
              <a:buSzPts val="2000"/>
              <a:buNone/>
            </a:pPr>
            <a:endParaRPr/>
          </a:p>
          <a:p>
            <a:pPr marL="0" lvl="0" indent="0" algn="l" rtl="0">
              <a:lnSpc>
                <a:spcPct val="150000"/>
              </a:lnSpc>
              <a:spcBef>
                <a:spcPts val="1000"/>
              </a:spcBef>
              <a:spcAft>
                <a:spcPts val="0"/>
              </a:spcAft>
              <a:buClr>
                <a:srgbClr val="2F5496"/>
              </a:buClr>
              <a:buSzPts val="2000"/>
              <a:buNone/>
            </a:pPr>
            <a:r>
              <a:rPr lang="en-US"/>
              <a:t>Penjelasan </a:t>
            </a:r>
            <a:endParaRPr/>
          </a:p>
          <a:p>
            <a:pPr marL="0" lvl="0" indent="0" algn="just" rtl="0">
              <a:lnSpc>
                <a:spcPct val="150000"/>
              </a:lnSpc>
              <a:spcBef>
                <a:spcPts val="1000"/>
              </a:spcBef>
              <a:spcAft>
                <a:spcPts val="0"/>
              </a:spcAft>
              <a:buClr>
                <a:srgbClr val="2F5496"/>
              </a:buClr>
              <a:buSzPts val="2000"/>
              <a:buNone/>
            </a:pPr>
            <a:r>
              <a:rPr lang="en-US"/>
              <a:t>Kesimpulan (K) ada pada kalimat terakhir; dan premis (P) tunggal adalah kalimat sebelumnya. (Kalimat pertama hanyalah konteks.) Jadi, dikatakan, K mengikuti dari klaim eksplisit bahwa pemalsuan meningkat lebih cepat daripada deteksi. Tapi apa dasar dari klaim itu? tidak diberikan apa-apa. Mungkin benar, tentu saja. Tapi sama-sama mungkin salah atau dibesar-besarkan. Pada akhirnya kita harus mengambil P pada kepercayaan jika kita ingin menerima kesimpulannya. Dalam pengertian itulah kita memperlakukan P sebagai asumsi, bukan fakta.</a:t>
            </a:r>
            <a:endParaRPr/>
          </a:p>
        </p:txBody>
      </p:sp>
      <p:sp>
        <p:nvSpPr>
          <p:cNvPr id="556" name="Google Shape;556;p51"/>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57" name="Google Shape;557;p51"/>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58" name="Google Shape;558;p51"/>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2"/>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Diskusi</a:t>
            </a:r>
            <a:endParaRPr/>
          </a:p>
        </p:txBody>
      </p:sp>
      <p:sp>
        <p:nvSpPr>
          <p:cNvPr id="564" name="Google Shape;564;p52"/>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accent2"/>
              </a:buClr>
              <a:buSzPts val="2000"/>
              <a:buNone/>
            </a:pPr>
            <a:r>
              <a:rPr lang="en-US" b="1">
                <a:solidFill>
                  <a:schemeClr val="accent2"/>
                </a:solidFill>
              </a:rPr>
              <a:t>Pada hari-hari sebelum kedatangan internet, penerbit dan penjual buku secara efektif mengendalikan apa yang dibaca orang, karena sangat sedikit calon penulis yang mampu menanggung risiko finansial yang tinggi dari penerbitan sendiri. Internet telah mengubah semua itu, dengan Facebook dan Twitter memimpin. Sekarang siapa pun dapat mengekspresikan pandangan mereka secara publik, atau mendistribusikan informasi, dengan sedikit atau tanpa biaya, dan tanpa tirani sensor. Mereka yang takut akan internet karenanya harus berhenti mengkhawatirkan bahayanya dan mengakui bahwa, secara seimbang, pertumbuhannya adalah untuk kepentingan publik, bukan menentangnya. Karena, hampir dalam sekejap, ini telah memberi kita kebebasan informasi dalam skala yang tidak pernah terbayangkan sebelumnya.</a:t>
            </a:r>
            <a:endParaRPr/>
          </a:p>
        </p:txBody>
      </p:sp>
      <p:sp>
        <p:nvSpPr>
          <p:cNvPr id="565" name="Google Shape;565;p52"/>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66" name="Google Shape;566;p52"/>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67" name="Google Shape;567;p52"/>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3"/>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Diskusi</a:t>
            </a:r>
            <a:endParaRPr/>
          </a:p>
        </p:txBody>
      </p:sp>
      <p:sp>
        <p:nvSpPr>
          <p:cNvPr id="573" name="Google Shape;573;p53"/>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2F5496"/>
              </a:buClr>
              <a:buSzPts val="2000"/>
              <a:buNone/>
            </a:pPr>
            <a:r>
              <a:rPr lang="en-US"/>
              <a:t>Analisis argumen tersenut sehingga jelas tentang alasan dan kesimpulannya. Kemudian putuskan yang mana dari berikut ini yang merupakan asumsi utama yang mendasari tetapi tidak dinyatakan. (Hanya ada satu jawaban yang benar.)</a:t>
            </a:r>
            <a:endParaRPr/>
          </a:p>
          <a:p>
            <a:pPr marL="457200" lvl="0" indent="-457200" algn="l" rtl="0">
              <a:lnSpc>
                <a:spcPct val="150000"/>
              </a:lnSpc>
              <a:spcBef>
                <a:spcPts val="1000"/>
              </a:spcBef>
              <a:spcAft>
                <a:spcPts val="0"/>
              </a:spcAft>
              <a:buClr>
                <a:srgbClr val="2F5496"/>
              </a:buClr>
              <a:buSzPts val="2000"/>
              <a:buFont typeface="Calibri"/>
              <a:buAutoNum type="alphaUcPeriod"/>
            </a:pPr>
            <a:r>
              <a:rPr lang="en-US"/>
              <a:t>Ada beberapa alasan untuk khawatir tentang internet.</a:t>
            </a:r>
            <a:endParaRPr/>
          </a:p>
          <a:p>
            <a:pPr marL="457200" lvl="0" indent="-457200" algn="l" rtl="0">
              <a:lnSpc>
                <a:spcPct val="150000"/>
              </a:lnSpc>
              <a:spcBef>
                <a:spcPts val="1000"/>
              </a:spcBef>
              <a:spcAft>
                <a:spcPts val="0"/>
              </a:spcAft>
              <a:buClr>
                <a:srgbClr val="2F5496"/>
              </a:buClr>
              <a:buSzPts val="2000"/>
              <a:buFont typeface="Calibri"/>
              <a:buAutoNum type="alphaUcPeriod"/>
            </a:pPr>
            <a:r>
              <a:rPr lang="en-US"/>
              <a:t>Kebebasan informasi adalah untuk kepentingan umum.</a:t>
            </a:r>
            <a:endParaRPr/>
          </a:p>
          <a:p>
            <a:pPr marL="457200" lvl="0" indent="-457200" algn="l" rtl="0">
              <a:lnSpc>
                <a:spcPct val="150000"/>
              </a:lnSpc>
              <a:spcBef>
                <a:spcPts val="1000"/>
              </a:spcBef>
              <a:spcAft>
                <a:spcPts val="0"/>
              </a:spcAft>
              <a:buClr>
                <a:srgbClr val="2F5496"/>
              </a:buClr>
              <a:buSzPts val="2000"/>
              <a:buFont typeface="Calibri"/>
              <a:buAutoNum type="alphaUcPeriod"/>
            </a:pPr>
            <a:r>
              <a:rPr lang="en-US"/>
              <a:t>Internet di sini untuk tinggal. </a:t>
            </a:r>
            <a:endParaRPr/>
          </a:p>
          <a:p>
            <a:pPr marL="457200" lvl="0" indent="-457200" algn="l" rtl="0">
              <a:lnSpc>
                <a:spcPct val="150000"/>
              </a:lnSpc>
              <a:spcBef>
                <a:spcPts val="1000"/>
              </a:spcBef>
              <a:spcAft>
                <a:spcPts val="0"/>
              </a:spcAft>
              <a:buClr>
                <a:srgbClr val="2F5496"/>
              </a:buClr>
              <a:buSzPts val="2000"/>
              <a:buFont typeface="Calibri"/>
              <a:buAutoNum type="alphaUcPeriod"/>
            </a:pPr>
            <a:r>
              <a:rPr lang="en-US"/>
              <a:t>Setiap orang berhak untuk mengeluarkan pendapatnya.</a:t>
            </a:r>
            <a:endParaRPr/>
          </a:p>
        </p:txBody>
      </p:sp>
      <p:sp>
        <p:nvSpPr>
          <p:cNvPr id="574" name="Google Shape;574;p53"/>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75" name="Google Shape;575;p53"/>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76" name="Google Shape;576;p53"/>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4"/>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Tugas</a:t>
            </a:r>
            <a:endParaRPr/>
          </a:p>
        </p:txBody>
      </p:sp>
      <p:sp>
        <p:nvSpPr>
          <p:cNvPr id="582" name="Google Shape;582;p54"/>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F5496"/>
              </a:buClr>
              <a:buSzPts val="2000"/>
              <a:buFont typeface="Calibri"/>
              <a:buNone/>
            </a:pPr>
            <a:r>
              <a:rPr lang="en-US" dirty="0"/>
              <a:t>1. </a:t>
            </a:r>
            <a:r>
              <a:rPr lang="en-US" dirty="0" err="1"/>
              <a:t>Bacalah</a:t>
            </a:r>
            <a:r>
              <a:rPr lang="en-US" dirty="0"/>
              <a:t> </a:t>
            </a:r>
            <a:r>
              <a:rPr lang="en-US" dirty="0" err="1"/>
              <a:t>narasi</a:t>
            </a:r>
            <a:r>
              <a:rPr lang="en-US" dirty="0"/>
              <a:t> </a:t>
            </a:r>
            <a:r>
              <a:rPr lang="en-US" dirty="0" err="1"/>
              <a:t>berikut</a:t>
            </a:r>
            <a:endParaRPr dirty="0"/>
          </a:p>
          <a:p>
            <a:pPr marL="0" lvl="0" indent="0" algn="just" rtl="0">
              <a:lnSpc>
                <a:spcPct val="90000"/>
              </a:lnSpc>
              <a:spcBef>
                <a:spcPts val="1000"/>
              </a:spcBef>
              <a:spcAft>
                <a:spcPts val="0"/>
              </a:spcAft>
              <a:buClr>
                <a:srgbClr val="2F5496"/>
              </a:buClr>
              <a:buSzPts val="2000"/>
              <a:buFont typeface="Calibri"/>
              <a:buNone/>
            </a:pPr>
            <a:r>
              <a:rPr lang="en-US" dirty="0">
                <a:highlight>
                  <a:srgbClr val="00FFFF"/>
                </a:highlight>
              </a:rPr>
              <a:t>Ketika </a:t>
            </a:r>
            <a:r>
              <a:rPr lang="en-US" dirty="0" err="1">
                <a:highlight>
                  <a:srgbClr val="00FFFF"/>
                </a:highlight>
              </a:rPr>
              <a:t>kota</a:t>
            </a:r>
            <a:r>
              <a:rPr lang="en-US" dirty="0">
                <a:highlight>
                  <a:srgbClr val="00FFFF"/>
                </a:highlight>
              </a:rPr>
              <a:t> </a:t>
            </a:r>
            <a:r>
              <a:rPr lang="en-US" dirty="0" err="1">
                <a:highlight>
                  <a:srgbClr val="00FFFF"/>
                </a:highlight>
              </a:rPr>
              <a:t>menjadi</a:t>
            </a:r>
            <a:r>
              <a:rPr lang="en-US" dirty="0">
                <a:highlight>
                  <a:srgbClr val="00FFFF"/>
                </a:highlight>
              </a:rPr>
              <a:t> </a:t>
            </a:r>
            <a:r>
              <a:rPr lang="en-US" dirty="0" err="1">
                <a:highlight>
                  <a:srgbClr val="00FFFF"/>
                </a:highlight>
              </a:rPr>
              <a:t>padat</a:t>
            </a:r>
            <a:r>
              <a:rPr lang="en-US" dirty="0">
                <a:highlight>
                  <a:srgbClr val="00FFFF"/>
                </a:highlight>
              </a:rPr>
              <a:t> </a:t>
            </a:r>
            <a:r>
              <a:rPr lang="en-US" dirty="0" err="1">
                <a:highlight>
                  <a:srgbClr val="00FFFF"/>
                </a:highlight>
              </a:rPr>
              <a:t>dengan</a:t>
            </a:r>
            <a:r>
              <a:rPr lang="en-US" dirty="0">
                <a:highlight>
                  <a:srgbClr val="00FFFF"/>
                </a:highlight>
              </a:rPr>
              <a:t> </a:t>
            </a:r>
            <a:r>
              <a:rPr lang="en-US" dirty="0" err="1">
                <a:highlight>
                  <a:srgbClr val="00FFFF"/>
                </a:highlight>
              </a:rPr>
              <a:t>lalu</a:t>
            </a:r>
            <a:r>
              <a:rPr lang="en-US" dirty="0">
                <a:highlight>
                  <a:srgbClr val="00FFFF"/>
                </a:highlight>
              </a:rPr>
              <a:t> </a:t>
            </a:r>
            <a:r>
              <a:rPr lang="en-US" dirty="0" err="1">
                <a:highlight>
                  <a:srgbClr val="00FFFF"/>
                </a:highlight>
              </a:rPr>
              <a:t>lintas</a:t>
            </a:r>
            <a:r>
              <a:rPr lang="en-US" dirty="0">
                <a:highlight>
                  <a:srgbClr val="00FFFF"/>
                </a:highlight>
              </a:rPr>
              <a:t>, </a:t>
            </a:r>
            <a:r>
              <a:rPr lang="en-US" dirty="0" err="1">
                <a:highlight>
                  <a:srgbClr val="00FFFF"/>
                </a:highlight>
              </a:rPr>
              <a:t>solusi</a:t>
            </a:r>
            <a:r>
              <a:rPr lang="en-US" dirty="0">
                <a:highlight>
                  <a:srgbClr val="00FFFF"/>
                </a:highlight>
              </a:rPr>
              <a:t> yang </a:t>
            </a:r>
            <a:r>
              <a:rPr lang="en-US" dirty="0" err="1">
                <a:highlight>
                  <a:srgbClr val="00FFFF"/>
                </a:highlight>
              </a:rPr>
              <a:t>biasa</a:t>
            </a:r>
            <a:r>
              <a:rPr lang="en-US" dirty="0">
                <a:highlight>
                  <a:srgbClr val="00FFFF"/>
                </a:highlight>
              </a:rPr>
              <a:t> </a:t>
            </a:r>
            <a:r>
              <a:rPr lang="en-US" dirty="0" err="1">
                <a:highlight>
                  <a:srgbClr val="00FFFF"/>
                </a:highlight>
              </a:rPr>
              <a:t>dilakukan</a:t>
            </a:r>
            <a:r>
              <a:rPr lang="en-US" dirty="0">
                <a:highlight>
                  <a:srgbClr val="00FFFF"/>
                </a:highlight>
              </a:rPr>
              <a:t> </a:t>
            </a:r>
            <a:r>
              <a:rPr lang="en-US" dirty="0" err="1">
                <a:highlight>
                  <a:srgbClr val="00FFFF"/>
                </a:highlight>
              </a:rPr>
              <a:t>adalah</a:t>
            </a:r>
            <a:r>
              <a:rPr lang="en-US" dirty="0">
                <a:highlight>
                  <a:srgbClr val="00FFFF"/>
                </a:highlight>
              </a:rPr>
              <a:t> </a:t>
            </a:r>
            <a:r>
              <a:rPr lang="en-US" dirty="0" err="1">
                <a:highlight>
                  <a:srgbClr val="00FFFF"/>
                </a:highlight>
              </a:rPr>
              <a:t>mengenakan</a:t>
            </a:r>
            <a:r>
              <a:rPr lang="en-US" dirty="0">
                <a:highlight>
                  <a:srgbClr val="00FFFF"/>
                </a:highlight>
              </a:rPr>
              <a:t> </a:t>
            </a:r>
            <a:r>
              <a:rPr lang="en-US" dirty="0" err="1">
                <a:highlight>
                  <a:srgbClr val="00FFFF"/>
                </a:highlight>
              </a:rPr>
              <a:t>biaya</a:t>
            </a:r>
            <a:r>
              <a:rPr lang="en-US" dirty="0">
                <a:highlight>
                  <a:srgbClr val="00FFFF"/>
                </a:highlight>
              </a:rPr>
              <a:t> </a:t>
            </a:r>
            <a:r>
              <a:rPr lang="en-US" dirty="0" err="1">
                <a:highlight>
                  <a:srgbClr val="00FFFF"/>
                </a:highlight>
              </a:rPr>
              <a:t>untuk</a:t>
            </a:r>
            <a:r>
              <a:rPr lang="en-US" dirty="0">
                <a:highlight>
                  <a:srgbClr val="00FFFF"/>
                </a:highlight>
              </a:rPr>
              <a:t> </a:t>
            </a:r>
            <a:r>
              <a:rPr lang="en-US" dirty="0" err="1">
                <a:highlight>
                  <a:srgbClr val="00FFFF"/>
                </a:highlight>
              </a:rPr>
              <a:t>membawa</a:t>
            </a:r>
            <a:r>
              <a:rPr lang="en-US" dirty="0">
                <a:highlight>
                  <a:srgbClr val="00FFFF"/>
                </a:highlight>
              </a:rPr>
              <a:t> </a:t>
            </a:r>
            <a:r>
              <a:rPr lang="en-US" dirty="0" err="1">
                <a:highlight>
                  <a:srgbClr val="00FFFF"/>
                </a:highlight>
              </a:rPr>
              <a:t>mobil</a:t>
            </a:r>
            <a:r>
              <a:rPr lang="en-US" dirty="0">
                <a:highlight>
                  <a:srgbClr val="00FFFF"/>
                </a:highlight>
              </a:rPr>
              <a:t> </a:t>
            </a:r>
            <a:r>
              <a:rPr lang="en-US" dirty="0" err="1">
                <a:highlight>
                  <a:srgbClr val="00FFFF"/>
                </a:highlight>
              </a:rPr>
              <a:t>ke</a:t>
            </a:r>
            <a:r>
              <a:rPr lang="en-US" dirty="0">
                <a:highlight>
                  <a:srgbClr val="00FFFF"/>
                </a:highlight>
              </a:rPr>
              <a:t> </a:t>
            </a:r>
            <a:r>
              <a:rPr lang="en-US" dirty="0" err="1">
                <a:highlight>
                  <a:srgbClr val="00FFFF"/>
                </a:highlight>
              </a:rPr>
              <a:t>pusat</a:t>
            </a:r>
            <a:r>
              <a:rPr lang="en-US" dirty="0">
                <a:highlight>
                  <a:srgbClr val="00FFFF"/>
                </a:highlight>
              </a:rPr>
              <a:t> </a:t>
            </a:r>
            <a:r>
              <a:rPr lang="en-US" dirty="0" err="1">
                <a:highlight>
                  <a:srgbClr val="00FFFF"/>
                </a:highlight>
              </a:rPr>
              <a:t>kota</a:t>
            </a:r>
            <a:r>
              <a:rPr lang="en-US" dirty="0">
                <a:highlight>
                  <a:srgbClr val="00FFFF"/>
                </a:highlight>
              </a:rPr>
              <a:t>. </a:t>
            </a:r>
            <a:r>
              <a:rPr lang="en-US" dirty="0" err="1">
                <a:highlight>
                  <a:srgbClr val="00FFFF"/>
                </a:highlight>
              </a:rPr>
              <a:t>Ini</a:t>
            </a:r>
            <a:r>
              <a:rPr lang="en-US" dirty="0">
                <a:highlight>
                  <a:srgbClr val="00FFFF"/>
                </a:highlight>
              </a:rPr>
              <a:t> </a:t>
            </a:r>
            <a:r>
              <a:rPr lang="en-US" dirty="0" err="1">
                <a:highlight>
                  <a:srgbClr val="00FFFF"/>
                </a:highlight>
              </a:rPr>
              <a:t>berhasil</a:t>
            </a:r>
            <a:r>
              <a:rPr lang="en-US" dirty="0">
                <a:highlight>
                  <a:srgbClr val="00FFFF"/>
                </a:highlight>
              </a:rPr>
              <a:t>, </a:t>
            </a:r>
            <a:r>
              <a:rPr lang="en-US" dirty="0" err="1">
                <a:highlight>
                  <a:srgbClr val="00FFFF"/>
                </a:highlight>
              </a:rPr>
              <a:t>tetapi</a:t>
            </a:r>
            <a:r>
              <a:rPr lang="en-US" dirty="0">
                <a:highlight>
                  <a:srgbClr val="00FFFF"/>
                </a:highlight>
              </a:rPr>
              <a:t> salah </a:t>
            </a:r>
            <a:r>
              <a:rPr lang="en-US" dirty="0" err="1">
                <a:highlight>
                  <a:srgbClr val="00FFFF"/>
                </a:highlight>
              </a:rPr>
              <a:t>untuk</a:t>
            </a:r>
            <a:r>
              <a:rPr lang="en-US" dirty="0">
                <a:highlight>
                  <a:srgbClr val="00FFFF"/>
                </a:highlight>
              </a:rPr>
              <a:t> </a:t>
            </a:r>
            <a:r>
              <a:rPr lang="en-US" dirty="0" err="1">
                <a:highlight>
                  <a:srgbClr val="00FFFF"/>
                </a:highlight>
              </a:rPr>
              <a:t>melakukannya</a:t>
            </a:r>
            <a:r>
              <a:rPr lang="en-US" dirty="0">
                <a:highlight>
                  <a:srgbClr val="00FFFF"/>
                </a:highlight>
              </a:rPr>
              <a:t>, </a:t>
            </a:r>
            <a:r>
              <a:rPr lang="en-US" dirty="0" err="1">
                <a:highlight>
                  <a:srgbClr val="00FFFF"/>
                </a:highlight>
              </a:rPr>
              <a:t>karena</a:t>
            </a:r>
            <a:r>
              <a:rPr lang="en-US" dirty="0">
                <a:highlight>
                  <a:srgbClr val="00FFFF"/>
                </a:highlight>
              </a:rPr>
              <a:t> </a:t>
            </a:r>
            <a:r>
              <a:rPr lang="en-US" dirty="0" err="1">
                <a:highlight>
                  <a:srgbClr val="00FFFF"/>
                </a:highlight>
              </a:rPr>
              <a:t>mendiskriminasi</a:t>
            </a:r>
            <a:r>
              <a:rPr lang="en-US" dirty="0">
                <a:highlight>
                  <a:srgbClr val="00FFFF"/>
                </a:highlight>
              </a:rPr>
              <a:t> demi </a:t>
            </a:r>
            <a:r>
              <a:rPr lang="en-US" dirty="0" err="1">
                <a:highlight>
                  <a:srgbClr val="00FFFF"/>
                </a:highlight>
              </a:rPr>
              <a:t>mereka</a:t>
            </a:r>
            <a:r>
              <a:rPr lang="en-US" dirty="0">
                <a:highlight>
                  <a:srgbClr val="00FFFF"/>
                </a:highlight>
              </a:rPr>
              <a:t> yang </a:t>
            </a:r>
            <a:r>
              <a:rPr lang="en-US" dirty="0" err="1">
                <a:highlight>
                  <a:srgbClr val="00FFFF"/>
                </a:highlight>
              </a:rPr>
              <a:t>mampu</a:t>
            </a:r>
            <a:r>
              <a:rPr lang="en-US" dirty="0">
                <a:highlight>
                  <a:srgbClr val="00FFFF"/>
                </a:highlight>
              </a:rPr>
              <a:t> </a:t>
            </a:r>
            <a:r>
              <a:rPr lang="en-US" dirty="0" err="1">
                <a:highlight>
                  <a:srgbClr val="00FFFF"/>
                </a:highlight>
              </a:rPr>
              <a:t>dengan</a:t>
            </a:r>
            <a:r>
              <a:rPr lang="en-US" dirty="0">
                <a:highlight>
                  <a:srgbClr val="00FFFF"/>
                </a:highlight>
              </a:rPr>
              <a:t> </a:t>
            </a:r>
            <a:r>
              <a:rPr lang="en-US" dirty="0" err="1">
                <a:highlight>
                  <a:srgbClr val="00FFFF"/>
                </a:highlight>
              </a:rPr>
              <a:t>mudah</a:t>
            </a:r>
            <a:r>
              <a:rPr lang="en-US" dirty="0">
                <a:highlight>
                  <a:srgbClr val="00FFFF"/>
                </a:highlight>
              </a:rPr>
              <a:t> </a:t>
            </a:r>
            <a:r>
              <a:rPr lang="en-US" dirty="0" err="1">
                <a:highlight>
                  <a:srgbClr val="00FFFF"/>
                </a:highlight>
              </a:rPr>
              <a:t>membayar</a:t>
            </a:r>
            <a:r>
              <a:rPr lang="en-US" dirty="0">
                <a:highlight>
                  <a:srgbClr val="00FFFF"/>
                </a:highlight>
              </a:rPr>
              <a:t>. Yang </a:t>
            </a:r>
            <a:r>
              <a:rPr lang="en-US" dirty="0" err="1">
                <a:highlight>
                  <a:srgbClr val="00FFFF"/>
                </a:highlight>
              </a:rPr>
              <a:t>kurang</a:t>
            </a:r>
            <a:r>
              <a:rPr lang="en-US" dirty="0">
                <a:highlight>
                  <a:srgbClr val="00FFFF"/>
                </a:highlight>
              </a:rPr>
              <a:t> </a:t>
            </a:r>
            <a:r>
              <a:rPr lang="en-US" dirty="0" err="1">
                <a:highlight>
                  <a:srgbClr val="00FFFF"/>
                </a:highlight>
              </a:rPr>
              <a:t>mampu</a:t>
            </a:r>
            <a:r>
              <a:rPr lang="en-US" dirty="0">
                <a:highlight>
                  <a:srgbClr val="00FFFF"/>
                </a:highlight>
              </a:rPr>
              <a:t> di </a:t>
            </a:r>
            <a:r>
              <a:rPr lang="en-US" dirty="0" err="1">
                <a:highlight>
                  <a:srgbClr val="00FFFF"/>
                </a:highlight>
              </a:rPr>
              <a:t>masyarakat</a:t>
            </a:r>
            <a:r>
              <a:rPr lang="en-US" dirty="0">
                <a:highlight>
                  <a:srgbClr val="00FFFF"/>
                </a:highlight>
              </a:rPr>
              <a:t> </a:t>
            </a:r>
            <a:r>
              <a:rPr lang="en-US" dirty="0" err="1">
                <a:highlight>
                  <a:srgbClr val="00FFFF"/>
                </a:highlight>
              </a:rPr>
              <a:t>dihukum</a:t>
            </a:r>
            <a:r>
              <a:rPr lang="en-US" dirty="0">
                <a:highlight>
                  <a:srgbClr val="00FFFF"/>
                </a:highlight>
              </a:rPr>
              <a:t> agar yang kaya </a:t>
            </a:r>
            <a:r>
              <a:rPr lang="en-US" dirty="0" err="1">
                <a:highlight>
                  <a:srgbClr val="00FFFF"/>
                </a:highlight>
              </a:rPr>
              <a:t>bisa</a:t>
            </a:r>
            <a:r>
              <a:rPr lang="en-US" dirty="0">
                <a:highlight>
                  <a:srgbClr val="00FFFF"/>
                </a:highlight>
              </a:rPr>
              <a:t> </a:t>
            </a:r>
            <a:r>
              <a:rPr lang="en-US" dirty="0" err="1">
                <a:highlight>
                  <a:srgbClr val="00FFFF"/>
                </a:highlight>
              </a:rPr>
              <a:t>menikmati</a:t>
            </a:r>
            <a:r>
              <a:rPr lang="en-US" dirty="0">
                <a:highlight>
                  <a:srgbClr val="00FFFF"/>
                </a:highlight>
              </a:rPr>
              <a:t> </a:t>
            </a:r>
            <a:r>
              <a:rPr lang="en-US" dirty="0" err="1">
                <a:highlight>
                  <a:srgbClr val="00FFFF"/>
                </a:highlight>
              </a:rPr>
              <a:t>kemewahan</a:t>
            </a:r>
            <a:r>
              <a:rPr lang="en-US" dirty="0">
                <a:highlight>
                  <a:srgbClr val="00FFFF"/>
                </a:highlight>
              </a:rPr>
              <a:t> </a:t>
            </a:r>
            <a:r>
              <a:rPr lang="en-US" dirty="0" err="1">
                <a:highlight>
                  <a:srgbClr val="00FFFF"/>
                </a:highlight>
              </a:rPr>
              <a:t>jalanan</a:t>
            </a:r>
            <a:r>
              <a:rPr lang="en-US" dirty="0">
                <a:highlight>
                  <a:srgbClr val="00FFFF"/>
                </a:highlight>
              </a:rPr>
              <a:t> yang </a:t>
            </a:r>
            <a:r>
              <a:rPr lang="en-US" dirty="0" err="1">
                <a:highlight>
                  <a:srgbClr val="00FFFF"/>
                </a:highlight>
              </a:rPr>
              <a:t>bersih</a:t>
            </a:r>
            <a:r>
              <a:rPr lang="en-US" dirty="0">
                <a:highlight>
                  <a:srgbClr val="00FFFF"/>
                </a:highlight>
              </a:rPr>
              <a:t>. Oleh </a:t>
            </a:r>
            <a:r>
              <a:rPr lang="en-US" dirty="0" err="1">
                <a:highlight>
                  <a:srgbClr val="00FFFF"/>
                </a:highlight>
              </a:rPr>
              <a:t>karena</a:t>
            </a:r>
            <a:r>
              <a:rPr lang="en-US" dirty="0">
                <a:highlight>
                  <a:srgbClr val="00FFFF"/>
                </a:highlight>
              </a:rPr>
              <a:t> </a:t>
            </a:r>
            <a:r>
              <a:rPr lang="en-US" dirty="0" err="1">
                <a:highlight>
                  <a:srgbClr val="00FFFF"/>
                </a:highlight>
              </a:rPr>
              <a:t>itu</a:t>
            </a:r>
            <a:r>
              <a:rPr lang="en-US" dirty="0">
                <a:highlight>
                  <a:srgbClr val="00FFFF"/>
                </a:highlight>
              </a:rPr>
              <a:t> </a:t>
            </a:r>
            <a:r>
              <a:rPr lang="en-US" dirty="0" err="1">
                <a:highlight>
                  <a:srgbClr val="00FFFF"/>
                </a:highlight>
              </a:rPr>
              <a:t>biaya</a:t>
            </a:r>
            <a:r>
              <a:rPr lang="en-US" dirty="0">
                <a:highlight>
                  <a:srgbClr val="00FFFF"/>
                </a:highlight>
              </a:rPr>
              <a:t> </a:t>
            </a:r>
            <a:r>
              <a:rPr lang="en-US" dirty="0" err="1">
                <a:highlight>
                  <a:srgbClr val="00FFFF"/>
                </a:highlight>
              </a:rPr>
              <a:t>kemacetan</a:t>
            </a:r>
            <a:r>
              <a:rPr lang="en-US" dirty="0">
                <a:highlight>
                  <a:srgbClr val="00FFFF"/>
                </a:highlight>
              </a:rPr>
              <a:t> di mana-mana </a:t>
            </a:r>
            <a:r>
              <a:rPr lang="en-US" dirty="0" err="1">
                <a:highlight>
                  <a:srgbClr val="00FFFF"/>
                </a:highlight>
              </a:rPr>
              <a:t>harus</a:t>
            </a:r>
            <a:r>
              <a:rPr lang="en-US" dirty="0">
                <a:highlight>
                  <a:srgbClr val="00FFFF"/>
                </a:highlight>
              </a:rPr>
              <a:t> </a:t>
            </a:r>
            <a:r>
              <a:rPr lang="en-US" dirty="0" err="1">
                <a:highlight>
                  <a:srgbClr val="00FFFF"/>
                </a:highlight>
              </a:rPr>
              <a:t>dihapuskan</a:t>
            </a:r>
            <a:r>
              <a:rPr lang="en-US" dirty="0">
                <a:highlight>
                  <a:srgbClr val="00FFFF"/>
                </a:highlight>
              </a:rPr>
              <a:t>. </a:t>
            </a:r>
            <a:r>
              <a:rPr lang="en-US" dirty="0" err="1">
                <a:highlight>
                  <a:srgbClr val="00FFFF"/>
                </a:highlight>
              </a:rPr>
              <a:t>Sebuah</a:t>
            </a:r>
            <a:r>
              <a:rPr lang="en-US" dirty="0">
                <a:highlight>
                  <a:srgbClr val="00FFFF"/>
                </a:highlight>
              </a:rPr>
              <a:t> </a:t>
            </a:r>
            <a:r>
              <a:rPr lang="en-US" dirty="0" err="1">
                <a:highlight>
                  <a:srgbClr val="00FFFF"/>
                </a:highlight>
              </a:rPr>
              <a:t>sistem</a:t>
            </a:r>
            <a:r>
              <a:rPr lang="en-US" dirty="0">
                <a:highlight>
                  <a:srgbClr val="00FFFF"/>
                </a:highlight>
              </a:rPr>
              <a:t> </a:t>
            </a:r>
            <a:r>
              <a:rPr lang="en-US" dirty="0" err="1">
                <a:highlight>
                  <a:srgbClr val="00FFFF"/>
                </a:highlight>
              </a:rPr>
              <a:t>penjatahan</a:t>
            </a:r>
            <a:r>
              <a:rPr lang="en-US" dirty="0">
                <a:highlight>
                  <a:srgbClr val="00FFFF"/>
                </a:highlight>
              </a:rPr>
              <a:t> </a:t>
            </a:r>
            <a:r>
              <a:rPr lang="en-US" dirty="0" err="1">
                <a:highlight>
                  <a:srgbClr val="00FFFF"/>
                </a:highlight>
              </a:rPr>
              <a:t>penggunaan</a:t>
            </a:r>
            <a:r>
              <a:rPr lang="en-US" dirty="0">
                <a:highlight>
                  <a:srgbClr val="00FFFF"/>
                </a:highlight>
              </a:rPr>
              <a:t> </a:t>
            </a:r>
            <a:r>
              <a:rPr lang="en-US" dirty="0" err="1">
                <a:highlight>
                  <a:srgbClr val="00FFFF"/>
                </a:highlight>
              </a:rPr>
              <a:t>mobil</a:t>
            </a:r>
            <a:r>
              <a:rPr lang="en-US" dirty="0">
                <a:highlight>
                  <a:srgbClr val="00FFFF"/>
                </a:highlight>
              </a:rPr>
              <a:t> </a:t>
            </a:r>
            <a:r>
              <a:rPr lang="en-US" dirty="0" err="1">
                <a:highlight>
                  <a:srgbClr val="00FFFF"/>
                </a:highlight>
              </a:rPr>
              <a:t>harus</a:t>
            </a:r>
            <a:r>
              <a:rPr lang="en-US" dirty="0">
                <a:highlight>
                  <a:srgbClr val="00FFFF"/>
                </a:highlight>
              </a:rPr>
              <a:t> </a:t>
            </a:r>
            <a:r>
              <a:rPr lang="en-US" dirty="0" err="1">
                <a:highlight>
                  <a:srgbClr val="00FFFF"/>
                </a:highlight>
              </a:rPr>
              <a:t>diperkenalkan</a:t>
            </a:r>
            <a:r>
              <a:rPr lang="en-US" dirty="0">
                <a:highlight>
                  <a:srgbClr val="00FFFF"/>
                </a:highlight>
              </a:rPr>
              <a:t> </a:t>
            </a:r>
            <a:r>
              <a:rPr lang="en-US" dirty="0" err="1">
                <a:highlight>
                  <a:srgbClr val="00FFFF"/>
                </a:highlight>
              </a:rPr>
              <a:t>sebagai</a:t>
            </a:r>
            <a:r>
              <a:rPr lang="en-US" dirty="0">
                <a:highlight>
                  <a:srgbClr val="00FFFF"/>
                </a:highlight>
              </a:rPr>
              <a:t> </a:t>
            </a:r>
            <a:r>
              <a:rPr lang="en-US" dirty="0" err="1">
                <a:highlight>
                  <a:srgbClr val="00FFFF"/>
                </a:highlight>
              </a:rPr>
              <a:t>gantinya</a:t>
            </a:r>
            <a:r>
              <a:rPr lang="en-US" dirty="0">
                <a:highlight>
                  <a:srgbClr val="00FFFF"/>
                </a:highlight>
              </a:rPr>
              <a:t>, yang </a:t>
            </a:r>
            <a:r>
              <a:rPr lang="en-US" dirty="0" err="1">
                <a:highlight>
                  <a:srgbClr val="00FFFF"/>
                </a:highlight>
              </a:rPr>
              <a:t>memungkinkan</a:t>
            </a:r>
            <a:r>
              <a:rPr lang="en-US" dirty="0">
                <a:highlight>
                  <a:srgbClr val="00FFFF"/>
                </a:highlight>
              </a:rPr>
              <a:t> </a:t>
            </a:r>
            <a:r>
              <a:rPr lang="en-US" dirty="0" err="1">
                <a:highlight>
                  <a:srgbClr val="00FFFF"/>
                </a:highlight>
              </a:rPr>
              <a:t>setiap</a:t>
            </a:r>
            <a:r>
              <a:rPr lang="en-US" dirty="0">
                <a:highlight>
                  <a:srgbClr val="00FFFF"/>
                </a:highlight>
              </a:rPr>
              <a:t> </a:t>
            </a:r>
            <a:r>
              <a:rPr lang="en-US" dirty="0" err="1">
                <a:highlight>
                  <a:srgbClr val="00FFFF"/>
                </a:highlight>
              </a:rPr>
              <a:t>pengemudi</a:t>
            </a:r>
            <a:r>
              <a:rPr lang="en-US" dirty="0">
                <a:highlight>
                  <a:srgbClr val="00FFFF"/>
                </a:highlight>
              </a:rPr>
              <a:t> </a:t>
            </a:r>
            <a:r>
              <a:rPr lang="en-US" dirty="0" err="1">
                <a:highlight>
                  <a:srgbClr val="00FFFF"/>
                </a:highlight>
              </a:rPr>
              <a:t>masuk</a:t>
            </a:r>
            <a:r>
              <a:rPr lang="en-US" dirty="0">
                <a:highlight>
                  <a:srgbClr val="00FFFF"/>
                </a:highlight>
              </a:rPr>
              <a:t> </a:t>
            </a:r>
            <a:r>
              <a:rPr lang="en-US" dirty="0" err="1">
                <a:highlight>
                  <a:srgbClr val="00FFFF"/>
                </a:highlight>
              </a:rPr>
              <a:t>ke</a:t>
            </a:r>
            <a:r>
              <a:rPr lang="en-US" dirty="0">
                <a:highlight>
                  <a:srgbClr val="00FFFF"/>
                </a:highlight>
              </a:rPr>
              <a:t> </a:t>
            </a:r>
            <a:r>
              <a:rPr lang="en-US" dirty="0" err="1">
                <a:highlight>
                  <a:srgbClr val="00FFFF"/>
                </a:highlight>
              </a:rPr>
              <a:t>kota</a:t>
            </a:r>
            <a:r>
              <a:rPr lang="en-US" dirty="0">
                <a:highlight>
                  <a:srgbClr val="00FFFF"/>
                </a:highlight>
              </a:rPr>
              <a:t> </a:t>
            </a:r>
            <a:r>
              <a:rPr lang="en-US" dirty="0" err="1">
                <a:highlight>
                  <a:srgbClr val="00FFFF"/>
                </a:highlight>
              </a:rPr>
              <a:t>hanya</a:t>
            </a:r>
            <a:r>
              <a:rPr lang="en-US" dirty="0">
                <a:highlight>
                  <a:srgbClr val="00FFFF"/>
                </a:highlight>
              </a:rPr>
              <a:t> </a:t>
            </a:r>
            <a:r>
              <a:rPr lang="en-US" dirty="0" err="1">
                <a:highlight>
                  <a:srgbClr val="00FFFF"/>
                </a:highlight>
              </a:rPr>
              <a:t>sekali</a:t>
            </a:r>
            <a:r>
              <a:rPr lang="en-US" dirty="0">
                <a:highlight>
                  <a:srgbClr val="00FFFF"/>
                </a:highlight>
              </a:rPr>
              <a:t> </a:t>
            </a:r>
            <a:r>
              <a:rPr lang="en-US" dirty="0" err="1">
                <a:highlight>
                  <a:srgbClr val="00FFFF"/>
                </a:highlight>
              </a:rPr>
              <a:t>atau</a:t>
            </a:r>
            <a:r>
              <a:rPr lang="en-US" dirty="0">
                <a:highlight>
                  <a:srgbClr val="00FFFF"/>
                </a:highlight>
              </a:rPr>
              <a:t> </a:t>
            </a:r>
            <a:r>
              <a:rPr lang="en-US" dirty="0" err="1">
                <a:highlight>
                  <a:srgbClr val="00FFFF"/>
                </a:highlight>
              </a:rPr>
              <a:t>dua</a:t>
            </a:r>
            <a:r>
              <a:rPr lang="en-US" dirty="0">
                <a:highlight>
                  <a:srgbClr val="00FFFF"/>
                </a:highlight>
              </a:rPr>
              <a:t> kali per </a:t>
            </a:r>
            <a:r>
              <a:rPr lang="en-US" dirty="0" err="1">
                <a:highlight>
                  <a:srgbClr val="00FFFF"/>
                </a:highlight>
              </a:rPr>
              <a:t>minggu</a:t>
            </a:r>
            <a:r>
              <a:rPr lang="en-US" dirty="0">
                <a:highlight>
                  <a:srgbClr val="00FFFF"/>
                </a:highlight>
              </a:rPr>
              <a:t>. </a:t>
            </a:r>
            <a:r>
              <a:rPr lang="en-US" dirty="0" err="1">
                <a:highlight>
                  <a:srgbClr val="00FFFF"/>
                </a:highlight>
              </a:rPr>
              <a:t>Kemudian</a:t>
            </a:r>
            <a:r>
              <a:rPr lang="en-US" dirty="0">
                <a:highlight>
                  <a:srgbClr val="00FFFF"/>
                </a:highlight>
              </a:rPr>
              <a:t> </a:t>
            </a:r>
            <a:r>
              <a:rPr lang="en-US" dirty="0" err="1">
                <a:highlight>
                  <a:srgbClr val="00FFFF"/>
                </a:highlight>
              </a:rPr>
              <a:t>semua</a:t>
            </a:r>
            <a:r>
              <a:rPr lang="en-US" dirty="0">
                <a:highlight>
                  <a:srgbClr val="00FFFF"/>
                </a:highlight>
              </a:rPr>
              <a:t> orang </a:t>
            </a:r>
            <a:r>
              <a:rPr lang="en-US" dirty="0" err="1">
                <a:highlight>
                  <a:srgbClr val="00FFFF"/>
                </a:highlight>
              </a:rPr>
              <a:t>mendapat</a:t>
            </a:r>
            <a:r>
              <a:rPr lang="en-US" dirty="0">
                <a:highlight>
                  <a:srgbClr val="00FFFF"/>
                </a:highlight>
              </a:rPr>
              <a:t> </a:t>
            </a:r>
            <a:r>
              <a:rPr lang="en-US" dirty="0" err="1">
                <a:highlight>
                  <a:srgbClr val="00FFFF"/>
                </a:highlight>
              </a:rPr>
              <a:t>manfaat</a:t>
            </a:r>
            <a:r>
              <a:rPr lang="en-US" dirty="0">
                <a:highlight>
                  <a:srgbClr val="00FFFF"/>
                </a:highlight>
              </a:rPr>
              <a:t> yang </a:t>
            </a:r>
            <a:r>
              <a:rPr lang="en-US" dirty="0" err="1">
                <a:highlight>
                  <a:srgbClr val="00FFFF"/>
                </a:highlight>
              </a:rPr>
              <a:t>sama</a:t>
            </a:r>
            <a:r>
              <a:rPr lang="en-US" dirty="0">
                <a:highlight>
                  <a:srgbClr val="00FFFF"/>
                </a:highlight>
              </a:rPr>
              <a:t>.</a:t>
            </a:r>
            <a:endParaRPr dirty="0"/>
          </a:p>
          <a:p>
            <a:pPr marL="0" lvl="0" indent="0" algn="just" rtl="0">
              <a:lnSpc>
                <a:spcPct val="90000"/>
              </a:lnSpc>
              <a:spcBef>
                <a:spcPts val="1000"/>
              </a:spcBef>
              <a:spcAft>
                <a:spcPts val="0"/>
              </a:spcAft>
              <a:buClr>
                <a:srgbClr val="2F5496"/>
              </a:buClr>
              <a:buSzPts val="2000"/>
              <a:buFont typeface="Calibri"/>
              <a:buNone/>
            </a:pPr>
            <a:r>
              <a:rPr lang="en-US" dirty="0" err="1"/>
              <a:t>Buatlah</a:t>
            </a:r>
            <a:r>
              <a:rPr lang="en-US" dirty="0"/>
              <a:t> Kesimpulan Utama pada </a:t>
            </a:r>
            <a:r>
              <a:rPr lang="en-US" dirty="0" err="1"/>
              <a:t>narasi</a:t>
            </a:r>
            <a:r>
              <a:rPr lang="en-US" dirty="0"/>
              <a:t> di </a:t>
            </a:r>
            <a:r>
              <a:rPr lang="en-US" dirty="0" err="1"/>
              <a:t>atas</a:t>
            </a:r>
            <a:endParaRPr dirty="0"/>
          </a:p>
          <a:p>
            <a:pPr marL="0" lvl="0" indent="0" algn="just" rtl="0">
              <a:lnSpc>
                <a:spcPct val="90000"/>
              </a:lnSpc>
              <a:spcBef>
                <a:spcPts val="1000"/>
              </a:spcBef>
              <a:spcAft>
                <a:spcPts val="0"/>
              </a:spcAft>
              <a:buClr>
                <a:srgbClr val="2F5496"/>
              </a:buClr>
              <a:buSzPts val="2000"/>
              <a:buFont typeface="Calibri"/>
              <a:buNone/>
            </a:pPr>
            <a:endParaRPr dirty="0"/>
          </a:p>
          <a:p>
            <a:pPr marL="0" lvl="0" indent="0" algn="just" rtl="0">
              <a:lnSpc>
                <a:spcPct val="90000"/>
              </a:lnSpc>
              <a:spcBef>
                <a:spcPts val="1000"/>
              </a:spcBef>
              <a:spcAft>
                <a:spcPts val="0"/>
              </a:spcAft>
              <a:buClr>
                <a:srgbClr val="2F5496"/>
              </a:buClr>
              <a:buSzPts val="2000"/>
              <a:buFont typeface="Calibri"/>
              <a:buNone/>
            </a:pPr>
            <a:r>
              <a:rPr lang="en-US" dirty="0"/>
              <a:t>2. </a:t>
            </a:r>
            <a:r>
              <a:rPr lang="en-US" dirty="0" err="1"/>
              <a:t>Cobalah</a:t>
            </a:r>
            <a:r>
              <a:rPr lang="en-US" dirty="0"/>
              <a:t> </a:t>
            </a:r>
            <a:r>
              <a:rPr lang="en-US" dirty="0" err="1"/>
              <a:t>untuk</a:t>
            </a:r>
            <a:r>
              <a:rPr lang="en-US" dirty="0"/>
              <a:t> </a:t>
            </a:r>
            <a:r>
              <a:rPr lang="en-US" dirty="0" err="1"/>
              <a:t>menemukan</a:t>
            </a:r>
            <a:r>
              <a:rPr lang="en-US" dirty="0"/>
              <a:t> – </a:t>
            </a:r>
            <a:r>
              <a:rPr lang="en-US" dirty="0" err="1"/>
              <a:t>atau</a:t>
            </a:r>
            <a:r>
              <a:rPr lang="en-US" dirty="0"/>
              <a:t> </a:t>
            </a:r>
            <a:r>
              <a:rPr lang="en-US" dirty="0" err="1"/>
              <a:t>membuat</a:t>
            </a:r>
            <a:r>
              <a:rPr lang="en-US" dirty="0"/>
              <a:t> – </a:t>
            </a:r>
            <a:r>
              <a:rPr lang="en-US" dirty="0" err="1"/>
              <a:t>sebuah</a:t>
            </a:r>
            <a:r>
              <a:rPr lang="en-US" dirty="0"/>
              <a:t> </a:t>
            </a:r>
            <a:r>
              <a:rPr lang="en-US" dirty="0" err="1"/>
              <a:t>argumen</a:t>
            </a:r>
            <a:r>
              <a:rPr lang="en-US" dirty="0"/>
              <a:t> yang </a:t>
            </a:r>
            <a:r>
              <a:rPr lang="en-US" dirty="0" err="1"/>
              <a:t>kesimpulannya</a:t>
            </a:r>
            <a:r>
              <a:rPr lang="en-US" dirty="0"/>
              <a:t> </a:t>
            </a:r>
            <a:r>
              <a:rPr lang="en-US" dirty="0" err="1"/>
              <a:t>didukung</a:t>
            </a:r>
            <a:r>
              <a:rPr lang="en-US" dirty="0"/>
              <a:t> oleh </a:t>
            </a:r>
            <a:r>
              <a:rPr lang="en-US" dirty="0" err="1"/>
              <a:t>alasan</a:t>
            </a:r>
            <a:r>
              <a:rPr lang="en-US" dirty="0"/>
              <a:t> (</a:t>
            </a:r>
            <a:r>
              <a:rPr lang="en-US" dirty="0" err="1"/>
              <a:t>atau</a:t>
            </a:r>
            <a:r>
              <a:rPr lang="en-US" dirty="0"/>
              <a:t> </a:t>
            </a:r>
            <a:r>
              <a:rPr lang="en-US" dirty="0" err="1"/>
              <a:t>alasan-alasan</a:t>
            </a:r>
            <a:r>
              <a:rPr lang="en-US" dirty="0"/>
              <a:t>) yang </a:t>
            </a:r>
            <a:r>
              <a:rPr lang="en-US" dirty="0" err="1"/>
              <a:t>menjelaskan</a:t>
            </a:r>
            <a:r>
              <a:rPr lang="en-US" dirty="0"/>
              <a:t>.</a:t>
            </a:r>
            <a:endParaRPr dirty="0"/>
          </a:p>
          <a:p>
            <a:pPr marL="0" lvl="0" indent="0" algn="just" rtl="0">
              <a:lnSpc>
                <a:spcPct val="90000"/>
              </a:lnSpc>
              <a:spcBef>
                <a:spcPts val="1000"/>
              </a:spcBef>
              <a:spcAft>
                <a:spcPts val="0"/>
              </a:spcAft>
              <a:buClr>
                <a:srgbClr val="2F5496"/>
              </a:buClr>
              <a:buSzPts val="2000"/>
              <a:buFont typeface="Calibri"/>
              <a:buNone/>
            </a:pPr>
            <a:endParaRPr dirty="0"/>
          </a:p>
          <a:p>
            <a:pPr marL="0" lvl="0" indent="0" algn="just" rtl="0">
              <a:lnSpc>
                <a:spcPct val="90000"/>
              </a:lnSpc>
              <a:spcBef>
                <a:spcPts val="1000"/>
              </a:spcBef>
              <a:spcAft>
                <a:spcPts val="0"/>
              </a:spcAft>
              <a:buClr>
                <a:srgbClr val="2F5496"/>
              </a:buClr>
              <a:buSzPts val="2000"/>
              <a:buFont typeface="Calibri"/>
              <a:buNone/>
            </a:pPr>
            <a:r>
              <a:rPr lang="en-US" dirty="0"/>
              <a:t>3. </a:t>
            </a:r>
            <a:r>
              <a:rPr lang="en-US" dirty="0" err="1"/>
              <a:t>Apakah</a:t>
            </a:r>
            <a:r>
              <a:rPr lang="en-US" dirty="0"/>
              <a:t> Anda </a:t>
            </a:r>
            <a:r>
              <a:rPr lang="en-US" dirty="0" err="1"/>
              <a:t>setuju</a:t>
            </a:r>
            <a:r>
              <a:rPr lang="en-US" dirty="0"/>
              <a:t> </a:t>
            </a:r>
            <a:r>
              <a:rPr lang="en-US" dirty="0" err="1"/>
              <a:t>atau</a:t>
            </a:r>
            <a:r>
              <a:rPr lang="en-US" dirty="0"/>
              <a:t> </a:t>
            </a:r>
            <a:r>
              <a:rPr lang="en-US" dirty="0" err="1"/>
              <a:t>tidak</a:t>
            </a:r>
            <a:r>
              <a:rPr lang="en-US" dirty="0"/>
              <a:t> </a:t>
            </a:r>
            <a:r>
              <a:rPr lang="en-US" dirty="0" err="1"/>
              <a:t>setuju</a:t>
            </a:r>
            <a:r>
              <a:rPr lang="en-US" dirty="0"/>
              <a:t> </a:t>
            </a:r>
            <a:r>
              <a:rPr lang="en-US" dirty="0" err="1"/>
              <a:t>dengan</a:t>
            </a:r>
            <a:r>
              <a:rPr lang="en-US" dirty="0"/>
              <a:t> </a:t>
            </a:r>
            <a:r>
              <a:rPr lang="en-US" dirty="0" err="1"/>
              <a:t>pernyataan</a:t>
            </a:r>
            <a:r>
              <a:rPr lang="en-US" dirty="0"/>
              <a:t> </a:t>
            </a:r>
            <a:r>
              <a:rPr lang="en-US" dirty="0" err="1"/>
              <a:t>berikut</a:t>
            </a:r>
            <a:r>
              <a:rPr lang="en-US" dirty="0"/>
              <a:t> – dan </a:t>
            </a:r>
            <a:r>
              <a:rPr lang="en-US" dirty="0" err="1"/>
              <a:t>mengapa</a:t>
            </a:r>
            <a:r>
              <a:rPr lang="en-US" dirty="0"/>
              <a:t>?</a:t>
            </a:r>
            <a:endParaRPr dirty="0"/>
          </a:p>
          <a:p>
            <a:pPr marL="708025" lvl="0" indent="0" algn="just" rtl="0">
              <a:lnSpc>
                <a:spcPct val="90000"/>
              </a:lnSpc>
              <a:spcBef>
                <a:spcPts val="1000"/>
              </a:spcBef>
              <a:spcAft>
                <a:spcPts val="0"/>
              </a:spcAft>
              <a:buClr>
                <a:srgbClr val="2F5496"/>
              </a:buClr>
              <a:buSzPts val="2000"/>
              <a:buFont typeface="Calibri"/>
              <a:buNone/>
            </a:pPr>
            <a:r>
              <a:rPr lang="en-US" dirty="0"/>
              <a:t>“</a:t>
            </a:r>
            <a:r>
              <a:rPr lang="en-US" dirty="0" err="1"/>
              <a:t>Setiap</a:t>
            </a:r>
            <a:r>
              <a:rPr lang="en-US" dirty="0"/>
              <a:t> </a:t>
            </a:r>
            <a:r>
              <a:rPr lang="en-US" dirty="0" err="1"/>
              <a:t>argumen</a:t>
            </a:r>
            <a:r>
              <a:rPr lang="en-US" dirty="0"/>
              <a:t> </a:t>
            </a:r>
            <a:r>
              <a:rPr lang="en-US" dirty="0" err="1"/>
              <a:t>harus</a:t>
            </a:r>
            <a:r>
              <a:rPr lang="en-US" dirty="0"/>
              <a:t> </a:t>
            </a:r>
            <a:r>
              <a:rPr lang="en-US" dirty="0" err="1"/>
              <a:t>membuat</a:t>
            </a:r>
            <a:r>
              <a:rPr lang="en-US" dirty="0"/>
              <a:t> </a:t>
            </a:r>
            <a:r>
              <a:rPr lang="en-US" dirty="0" err="1"/>
              <a:t>setidaknya</a:t>
            </a:r>
            <a:r>
              <a:rPr lang="en-US" dirty="0"/>
              <a:t> </a:t>
            </a:r>
            <a:r>
              <a:rPr lang="en-US" dirty="0" err="1"/>
              <a:t>satu</a:t>
            </a:r>
            <a:r>
              <a:rPr lang="en-US" dirty="0"/>
              <a:t> </a:t>
            </a:r>
            <a:r>
              <a:rPr lang="en-US" dirty="0" err="1"/>
              <a:t>asumsi</a:t>
            </a:r>
            <a:r>
              <a:rPr lang="en-US" dirty="0"/>
              <a:t> yang </a:t>
            </a:r>
            <a:r>
              <a:rPr lang="en-US" dirty="0" err="1"/>
              <a:t>tidak</a:t>
            </a:r>
            <a:r>
              <a:rPr lang="en-US" dirty="0"/>
              <a:t> </a:t>
            </a:r>
            <a:r>
              <a:rPr lang="en-US" dirty="0" err="1"/>
              <a:t>dinyatakan</a:t>
            </a:r>
            <a:r>
              <a:rPr lang="en-US" dirty="0"/>
              <a:t>”</a:t>
            </a:r>
            <a:endParaRPr dirty="0"/>
          </a:p>
          <a:p>
            <a:pPr marL="15875" lvl="0" indent="0" algn="just" rtl="0">
              <a:lnSpc>
                <a:spcPct val="90000"/>
              </a:lnSpc>
              <a:spcBef>
                <a:spcPts val="1000"/>
              </a:spcBef>
              <a:spcAft>
                <a:spcPts val="0"/>
              </a:spcAft>
              <a:buClr>
                <a:srgbClr val="2F5496"/>
              </a:buClr>
              <a:buSzPts val="2000"/>
              <a:buFont typeface="Calibri"/>
              <a:buNone/>
            </a:pPr>
            <a:endParaRPr dirty="0"/>
          </a:p>
        </p:txBody>
      </p:sp>
      <p:sp>
        <p:nvSpPr>
          <p:cNvPr id="583" name="Google Shape;583;p54"/>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84" name="Google Shape;584;p54"/>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85" name="Google Shape;585;p54"/>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5"/>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Activity</a:t>
            </a:r>
            <a:endParaRPr/>
          </a:p>
        </p:txBody>
      </p:sp>
      <p:sp>
        <p:nvSpPr>
          <p:cNvPr id="591" name="Google Shape;591;p55"/>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rgbClr val="2F5496"/>
              </a:buClr>
              <a:buSzPts val="2000"/>
              <a:buNone/>
            </a:pPr>
            <a:endParaRPr/>
          </a:p>
        </p:txBody>
      </p:sp>
      <p:sp>
        <p:nvSpPr>
          <p:cNvPr id="592" name="Google Shape;592;p55"/>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593" name="Google Shape;593;p55"/>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594" name="Google Shape;594;p55"/>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6"/>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600" name="Google Shape;600;p56"/>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601" name="Google Shape;601;p56"/>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
        <p:nvSpPr>
          <p:cNvPr id="602" name="Google Shape;602;p56"/>
          <p:cNvSpPr/>
          <p:nvPr/>
        </p:nvSpPr>
        <p:spPr>
          <a:xfrm>
            <a:off x="3512604" y="2967335"/>
            <a:ext cx="516679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1" u="none" strike="noStrike" cap="none">
                <a:solidFill>
                  <a:schemeClr val="accent5"/>
                </a:solidFill>
                <a:latin typeface="Courier New"/>
                <a:ea typeface="Courier New"/>
                <a:cs typeface="Courier New"/>
                <a:sym typeface="Courier New"/>
              </a:rPr>
              <a:t>Terima Kasih</a:t>
            </a:r>
            <a:endParaRPr sz="5400" b="1" i="1" u="none" strike="noStrike" cap="none">
              <a:solidFill>
                <a:schemeClr val="accent5"/>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Klaim, Penegasan, &amp; Pernyataan</a:t>
            </a:r>
            <a:br>
              <a:rPr lang="en-US"/>
            </a:br>
            <a:r>
              <a:rPr lang="en-US"/>
              <a:t>Hipotesis</a:t>
            </a:r>
            <a:endParaRPr/>
          </a:p>
        </p:txBody>
      </p:sp>
      <p:sp>
        <p:nvSpPr>
          <p:cNvPr id="142" name="Google Shape;142;p6"/>
          <p:cNvSpPr txBox="1">
            <a:spLocks noGrp="1"/>
          </p:cNvSpPr>
          <p:nvPr>
            <p:ph type="body" idx="1"/>
          </p:nvPr>
        </p:nvSpPr>
        <p:spPr>
          <a:xfrm>
            <a:off x="152400" y="985382"/>
            <a:ext cx="11887200" cy="318026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2F5496"/>
              </a:buClr>
              <a:buSzPts val="2000"/>
              <a:buChar char="•"/>
            </a:pPr>
            <a:r>
              <a:rPr lang="en-US"/>
              <a:t>Hipotesis 🡪 Klaim yang </a:t>
            </a:r>
            <a:r>
              <a:rPr lang="en-US" b="1"/>
              <a:t>dianggap sebagai fakta </a:t>
            </a:r>
            <a:r>
              <a:rPr lang="en-US"/>
              <a:t>namun sebenarnya adalah </a:t>
            </a:r>
            <a:r>
              <a:rPr lang="en-US" b="1"/>
              <a:t>probabilitas</a:t>
            </a:r>
            <a:r>
              <a:rPr lang="en-US"/>
              <a:t> dengan tingkatan yang derajatnya </a:t>
            </a:r>
            <a:r>
              <a:rPr lang="en-US" b="1"/>
              <a:t>sangat tinggi</a:t>
            </a:r>
            <a:r>
              <a:rPr lang="en-US"/>
              <a:t>.</a:t>
            </a:r>
            <a:endParaRPr/>
          </a:p>
          <a:p>
            <a:pPr marL="685800" lvl="1" indent="-228600" algn="l" rtl="0">
              <a:lnSpc>
                <a:spcPct val="90000"/>
              </a:lnSpc>
              <a:spcBef>
                <a:spcPts val="500"/>
              </a:spcBef>
              <a:spcAft>
                <a:spcPts val="0"/>
              </a:spcAft>
              <a:buClr>
                <a:srgbClr val="2F5496"/>
              </a:buClr>
              <a:buSzPts val="1800"/>
              <a:buChar char="•"/>
            </a:pPr>
            <a:r>
              <a:rPr lang="en-US"/>
              <a:t>Secara umum diterima sebagai suatu kebenaran.</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Contoh: “Anak panah lempar dan kaleng kosong jika dijatuhkan dari ketinggian yang sama dan dalam kondisi atmosfer biasa, maka anak panah lempar akan lebih dulu mencapai tanah.”</a:t>
            </a:r>
            <a:endParaRPr/>
          </a:p>
          <a:p>
            <a:pPr marL="685800" lvl="1" indent="-228600" algn="l" rtl="0">
              <a:lnSpc>
                <a:spcPct val="90000"/>
              </a:lnSpc>
              <a:spcBef>
                <a:spcPts val="500"/>
              </a:spcBef>
              <a:spcAft>
                <a:spcPts val="0"/>
              </a:spcAft>
              <a:buClr>
                <a:srgbClr val="2F5496"/>
              </a:buClr>
              <a:buSzPts val="1800"/>
              <a:buChar char="•"/>
            </a:pPr>
            <a:r>
              <a:rPr lang="en-US"/>
              <a:t>Klaim tersebut didasarkan pada hasil pengamatan bahwasannya 2 objek apabila dijatuhkan dari ketinggian yang sama akan selalu sampai di tanah pada waktu yang bersamaan. Setidaknya sampai dengan saat ini.</a:t>
            </a:r>
            <a:endParaRPr/>
          </a:p>
          <a:p>
            <a:pPr marL="685800" lvl="1" indent="-228600" algn="l" rtl="0">
              <a:lnSpc>
                <a:spcPct val="90000"/>
              </a:lnSpc>
              <a:spcBef>
                <a:spcPts val="500"/>
              </a:spcBef>
              <a:spcAft>
                <a:spcPts val="0"/>
              </a:spcAft>
              <a:buClr>
                <a:srgbClr val="2F5496"/>
              </a:buClr>
              <a:buSzPts val="1800"/>
              <a:buChar char="•"/>
            </a:pPr>
            <a:r>
              <a:rPr lang="en-US"/>
              <a:t>Demikian juga dengan objek yang bentuknya aerodinamis seharusnya lebih dahulu mencapai tanah karena hambatan udara yang lebih kecil.</a:t>
            </a:r>
            <a:endParaRPr/>
          </a:p>
          <a:p>
            <a:pPr marL="685800" lvl="1" indent="-228600" algn="l" rtl="0">
              <a:lnSpc>
                <a:spcPct val="90000"/>
              </a:lnSpc>
              <a:spcBef>
                <a:spcPts val="500"/>
              </a:spcBef>
              <a:spcAft>
                <a:spcPts val="0"/>
              </a:spcAft>
              <a:buClr>
                <a:srgbClr val="2F5496"/>
              </a:buClr>
              <a:buSzPts val="1800"/>
              <a:buChar char="•"/>
            </a:pPr>
            <a:r>
              <a:rPr lang="en-US"/>
              <a:t>Dan masuk akal bila kita berasumsi bahwasannya di masa depan akan tetap demikian.</a:t>
            </a:r>
            <a:endParaRPr/>
          </a:p>
          <a:p>
            <a:pPr marL="685800" lvl="1" indent="-114300" algn="l" rtl="0">
              <a:lnSpc>
                <a:spcPct val="90000"/>
              </a:lnSpc>
              <a:spcBef>
                <a:spcPts val="500"/>
              </a:spcBef>
              <a:spcAft>
                <a:spcPts val="0"/>
              </a:spcAft>
              <a:buClr>
                <a:srgbClr val="2F5496"/>
              </a:buClr>
              <a:buSzPts val="1800"/>
              <a:buNone/>
            </a:pPr>
            <a:endParaRPr/>
          </a:p>
        </p:txBody>
      </p:sp>
      <p:sp>
        <p:nvSpPr>
          <p:cNvPr id="143" name="Google Shape;143;p6"/>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44" name="Google Shape;144;p6"/>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45" name="Google Shape;145;p6"/>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46" name="Google Shape;146;p6"/>
          <p:cNvPicPr preferRelativeResize="0"/>
          <p:nvPr/>
        </p:nvPicPr>
        <p:blipFill rotWithShape="1">
          <a:blip r:embed="rId3">
            <a:alphaModFix/>
          </a:blip>
          <a:srcRect/>
          <a:stretch/>
        </p:blipFill>
        <p:spPr>
          <a:xfrm>
            <a:off x="9366250" y="4350711"/>
            <a:ext cx="2603500" cy="1879600"/>
          </a:xfrm>
          <a:prstGeom prst="rect">
            <a:avLst/>
          </a:prstGeom>
          <a:noFill/>
          <a:ln w="9525" cap="flat" cmpd="sng">
            <a:solidFill>
              <a:schemeClr val="accent1"/>
            </a:solidFill>
            <a:prstDash val="solid"/>
            <a:round/>
            <a:headEnd type="none" w="sm" len="sm"/>
            <a:tailEnd type="none" w="sm" len="sm"/>
          </a:ln>
        </p:spPr>
      </p:pic>
      <p:sp>
        <p:nvSpPr>
          <p:cNvPr id="147" name="Google Shape;147;p6"/>
          <p:cNvSpPr txBox="1"/>
          <p:nvPr/>
        </p:nvSpPr>
        <p:spPr>
          <a:xfrm>
            <a:off x="151200" y="4350711"/>
            <a:ext cx="8949070" cy="18796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2F5496"/>
              </a:buClr>
              <a:buSzPts val="2000"/>
              <a:buFont typeface="Arial"/>
              <a:buChar char="•"/>
            </a:pPr>
            <a:r>
              <a:rPr lang="en-US" sz="2000" b="0" i="0" u="none" strike="noStrike" cap="none">
                <a:solidFill>
                  <a:srgbClr val="2F5496"/>
                </a:solidFill>
                <a:latin typeface="Palatino Linotype"/>
                <a:ea typeface="Palatino Linotype"/>
                <a:cs typeface="Palatino Linotype"/>
                <a:sym typeface="Palatino Linotype"/>
              </a:rPr>
              <a:t>Namun demikian klaim tersebut </a:t>
            </a:r>
            <a:r>
              <a:rPr lang="en-US" sz="2000" b="1" i="0" u="none" strike="noStrike" cap="none">
                <a:solidFill>
                  <a:srgbClr val="2F5496"/>
                </a:solidFill>
                <a:latin typeface="Palatino Linotype"/>
                <a:ea typeface="Palatino Linotype"/>
                <a:cs typeface="Palatino Linotype"/>
                <a:sym typeface="Palatino Linotype"/>
              </a:rPr>
              <a:t>tetap</a:t>
            </a:r>
            <a:r>
              <a:rPr lang="en-US" sz="2000" b="0" i="0" u="none" strike="noStrike" cap="none">
                <a:solidFill>
                  <a:srgbClr val="2F5496"/>
                </a:solidFill>
                <a:latin typeface="Palatino Linotype"/>
                <a:ea typeface="Palatino Linotype"/>
                <a:cs typeface="Palatino Linotype"/>
                <a:sym typeface="Palatino Linotype"/>
              </a:rPr>
              <a:t> disebut sebagai hipotesis.</a:t>
            </a:r>
            <a:endParaRPr/>
          </a:p>
          <a:p>
            <a:pPr marL="685800" marR="0" lvl="1" indent="-228600" algn="l" rtl="0">
              <a:lnSpc>
                <a:spcPct val="90000"/>
              </a:lnSpc>
              <a:spcBef>
                <a:spcPts val="500"/>
              </a:spcBef>
              <a:spcAft>
                <a:spcPts val="0"/>
              </a:spcAft>
              <a:buClr>
                <a:srgbClr val="2F5496"/>
              </a:buClr>
              <a:buSzPts val="1800"/>
              <a:buFont typeface="Arial"/>
              <a:buChar char="•"/>
            </a:pPr>
            <a:r>
              <a:rPr lang="en-US" sz="1800" b="0" i="0" u="none" strike="noStrike" cap="none">
                <a:solidFill>
                  <a:srgbClr val="2F5496"/>
                </a:solidFill>
                <a:latin typeface="Palatino Linotype"/>
                <a:ea typeface="Palatino Linotype"/>
                <a:cs typeface="Palatino Linotype"/>
                <a:sym typeface="Palatino Linotype"/>
              </a:rPr>
              <a:t>Bukan hal yang pasti, mutlak, jelas benar.</a:t>
            </a:r>
            <a:endParaRPr/>
          </a:p>
          <a:p>
            <a:pPr marL="685800" marR="0" lvl="1" indent="-228600" algn="l" rtl="0">
              <a:lnSpc>
                <a:spcPct val="90000"/>
              </a:lnSpc>
              <a:spcBef>
                <a:spcPts val="500"/>
              </a:spcBef>
              <a:spcAft>
                <a:spcPts val="0"/>
              </a:spcAft>
              <a:buClr>
                <a:srgbClr val="2F5496"/>
              </a:buClr>
              <a:buSzPts val="1800"/>
              <a:buFont typeface="Arial"/>
              <a:buChar char="•"/>
            </a:pPr>
            <a:r>
              <a:rPr lang="en-US" sz="1800" b="0" i="0" u="none" strike="noStrike" cap="none">
                <a:solidFill>
                  <a:srgbClr val="2F5496"/>
                </a:solidFill>
                <a:latin typeface="Palatino Linotype"/>
                <a:ea typeface="Palatino Linotype"/>
                <a:cs typeface="Palatino Linotype"/>
                <a:sym typeface="Palatino Linotype"/>
              </a:rPr>
              <a:t>Karena kita sadari bahwa hukum fisika bisa saja berubah di masa yang jauh di masa depan, maupun di dunia yang berbeda.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Klaim, Penegasan, &amp; Pernyataan</a:t>
            </a:r>
            <a:br>
              <a:rPr lang="en-US"/>
            </a:br>
            <a:r>
              <a:rPr lang="en-US"/>
              <a:t>Hipotesis</a:t>
            </a:r>
            <a:endParaRPr/>
          </a:p>
        </p:txBody>
      </p:sp>
      <p:sp>
        <p:nvSpPr>
          <p:cNvPr id="153" name="Google Shape;153;p7"/>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54" name="Google Shape;154;p7"/>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55" name="Google Shape;155;p7"/>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6" name="Google Shape;156;p7"/>
          <p:cNvSpPr txBox="1">
            <a:spLocks noGrp="1"/>
          </p:cNvSpPr>
          <p:nvPr>
            <p:ph type="body" idx="1"/>
          </p:nvPr>
        </p:nvSpPr>
        <p:spPr>
          <a:xfrm>
            <a:off x="152400" y="985382"/>
            <a:ext cx="6758763"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a:t>Di masa lalu terdapat banyak keyakinan saintifik yang awalnya sangat-sangat tidak diragukan namun demikian harus direvisi karena ada penemuan-penemuan baru.</a:t>
            </a:r>
            <a:endParaRPr/>
          </a:p>
          <a:p>
            <a:pPr marL="228600" lvl="0" indent="-101600" algn="l" rtl="0">
              <a:lnSpc>
                <a:spcPct val="90000"/>
              </a:lnSpc>
              <a:spcBef>
                <a:spcPts val="1000"/>
              </a:spcBef>
              <a:spcAft>
                <a:spcPts val="0"/>
              </a:spcAft>
              <a:buClr>
                <a:srgbClr val="2F5496"/>
              </a:buClr>
              <a:buSzPts val="2000"/>
              <a:buNone/>
            </a:pPr>
            <a:endParaRPr/>
          </a:p>
          <a:p>
            <a:pPr marL="228600" lvl="0" indent="-228600" algn="l" rtl="0">
              <a:lnSpc>
                <a:spcPct val="90000"/>
              </a:lnSpc>
              <a:spcBef>
                <a:spcPts val="1000"/>
              </a:spcBef>
              <a:spcAft>
                <a:spcPts val="0"/>
              </a:spcAft>
              <a:buClr>
                <a:srgbClr val="2F5496"/>
              </a:buClr>
              <a:buSzPts val="2000"/>
              <a:buChar char="•"/>
            </a:pPr>
            <a:r>
              <a:rPr lang="en-US"/>
              <a:t>Contoh yang paling terkenal:</a:t>
            </a:r>
            <a:endParaRPr/>
          </a:p>
          <a:p>
            <a:pPr marL="685800" lvl="1" indent="-228600" algn="l" rtl="0">
              <a:lnSpc>
                <a:spcPct val="90000"/>
              </a:lnSpc>
              <a:spcBef>
                <a:spcPts val="500"/>
              </a:spcBef>
              <a:spcAft>
                <a:spcPts val="0"/>
              </a:spcAft>
              <a:buClr>
                <a:srgbClr val="2F5496"/>
              </a:buClr>
              <a:buSzPts val="1800"/>
              <a:buChar char="•"/>
            </a:pPr>
            <a:r>
              <a:rPr lang="en-US"/>
              <a:t>Matahari mengelilingi bumi. Terbit setiap hari dari bawah bumi dan berjalan di langit.</a:t>
            </a:r>
            <a:endParaRPr/>
          </a:p>
          <a:p>
            <a:pPr marL="685800" lvl="1" indent="-228600" algn="l" rtl="0">
              <a:lnSpc>
                <a:spcPct val="90000"/>
              </a:lnSpc>
              <a:spcBef>
                <a:spcPts val="500"/>
              </a:spcBef>
              <a:spcAft>
                <a:spcPts val="0"/>
              </a:spcAft>
              <a:buClr>
                <a:srgbClr val="2F5496"/>
              </a:buClr>
              <a:buSzPts val="1800"/>
              <a:buChar char="•"/>
            </a:pPr>
            <a:r>
              <a:rPr lang="en-US"/>
              <a:t>Diyakini oleh astronom-astronom saat itu, namun kemudian berubah setelah era Nicolaus Copernicus.</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Contoh terbaru:</a:t>
            </a:r>
            <a:endParaRPr/>
          </a:p>
          <a:p>
            <a:pPr marL="685800" lvl="1" indent="-228600" algn="l" rtl="0">
              <a:lnSpc>
                <a:spcPct val="90000"/>
              </a:lnSpc>
              <a:spcBef>
                <a:spcPts val="500"/>
              </a:spcBef>
              <a:spcAft>
                <a:spcPts val="0"/>
              </a:spcAft>
              <a:buClr>
                <a:srgbClr val="2F5496"/>
              </a:buClr>
              <a:buSzPts val="1800"/>
              <a:buChar char="•"/>
            </a:pPr>
            <a:r>
              <a:rPr lang="en-US"/>
              <a:t>Albert Einstein mengklaim bahwa tidak ada benda yang mampu bergerak melebihi kecepatan cahaya.</a:t>
            </a:r>
            <a:endParaRPr/>
          </a:p>
          <a:p>
            <a:pPr marL="685800" lvl="1" indent="-228600" algn="l" rtl="0">
              <a:lnSpc>
                <a:spcPct val="90000"/>
              </a:lnSpc>
              <a:spcBef>
                <a:spcPts val="500"/>
              </a:spcBef>
              <a:spcAft>
                <a:spcPts val="0"/>
              </a:spcAft>
              <a:buClr>
                <a:srgbClr val="2F5496"/>
              </a:buClr>
              <a:buSzPts val="1800"/>
              <a:buChar char="•"/>
            </a:pPr>
            <a:r>
              <a:rPr lang="en-US"/>
              <a:t>Pada 2011 ilmuwan yang bekerja di LHC menemukan partikel bernama neutrino yang mampu bergerak lebih cepat dari cahaya.</a:t>
            </a:r>
            <a:endParaRPr/>
          </a:p>
          <a:p>
            <a:pPr marL="685800" lvl="1" indent="-114300" algn="l" rtl="0">
              <a:lnSpc>
                <a:spcPct val="90000"/>
              </a:lnSpc>
              <a:spcBef>
                <a:spcPts val="500"/>
              </a:spcBef>
              <a:spcAft>
                <a:spcPts val="0"/>
              </a:spcAft>
              <a:buClr>
                <a:srgbClr val="2F5496"/>
              </a:buClr>
              <a:buSzPts val="1800"/>
              <a:buNone/>
            </a:pPr>
            <a:endParaRPr/>
          </a:p>
        </p:txBody>
      </p:sp>
      <p:pic>
        <p:nvPicPr>
          <p:cNvPr id="157" name="Google Shape;157;p7"/>
          <p:cNvPicPr preferRelativeResize="0"/>
          <p:nvPr/>
        </p:nvPicPr>
        <p:blipFill rotWithShape="1">
          <a:blip r:embed="rId3">
            <a:alphaModFix/>
          </a:blip>
          <a:srcRect/>
          <a:stretch/>
        </p:blipFill>
        <p:spPr>
          <a:xfrm>
            <a:off x="8017726" y="3603342"/>
            <a:ext cx="3858986" cy="2583712"/>
          </a:xfrm>
          <a:prstGeom prst="rect">
            <a:avLst/>
          </a:prstGeom>
          <a:noFill/>
          <a:ln w="9525" cap="flat" cmpd="sng">
            <a:solidFill>
              <a:schemeClr val="accent1"/>
            </a:solidFill>
            <a:prstDash val="solid"/>
            <a:round/>
            <a:headEnd type="none" w="sm" len="sm"/>
            <a:tailEnd type="none" w="sm" len="sm"/>
          </a:ln>
        </p:spPr>
      </p:pic>
      <p:pic>
        <p:nvPicPr>
          <p:cNvPr id="158" name="Google Shape;158;p7"/>
          <p:cNvPicPr preferRelativeResize="0"/>
          <p:nvPr/>
        </p:nvPicPr>
        <p:blipFill rotWithShape="1">
          <a:blip r:embed="rId4">
            <a:alphaModFix/>
          </a:blip>
          <a:srcRect/>
          <a:stretch/>
        </p:blipFill>
        <p:spPr>
          <a:xfrm>
            <a:off x="7230810" y="791312"/>
            <a:ext cx="3075022" cy="2583712"/>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1800"/>
              <a:buFont typeface="Palatino"/>
              <a:buNone/>
            </a:pPr>
            <a:r>
              <a:rPr lang="en-US" sz="1800" b="0"/>
              <a:t>1. Klaim, Penegasan, &amp; Pernyataan</a:t>
            </a:r>
            <a:br>
              <a:rPr lang="en-US"/>
            </a:br>
            <a:r>
              <a:rPr lang="en-US"/>
              <a:t>Rekomendasi</a:t>
            </a:r>
            <a:endParaRPr/>
          </a:p>
        </p:txBody>
      </p:sp>
      <p:sp>
        <p:nvSpPr>
          <p:cNvPr id="164" name="Google Shape;164;p8"/>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000"/>
              <a:buChar char="•"/>
            </a:pPr>
            <a:r>
              <a:rPr lang="en-US" b="1"/>
              <a:t>Rekomendasi </a:t>
            </a:r>
            <a:r>
              <a:rPr lang="en-US"/>
              <a:t>juga merupakan bentuk lain dari klaim. Contoh:</a:t>
            </a:r>
            <a:endParaRPr/>
          </a:p>
          <a:p>
            <a:pPr marL="685800" lvl="1" indent="-228600" algn="l" rtl="0">
              <a:lnSpc>
                <a:spcPct val="90000"/>
              </a:lnSpc>
              <a:spcBef>
                <a:spcPts val="500"/>
              </a:spcBef>
              <a:spcAft>
                <a:spcPts val="0"/>
              </a:spcAft>
              <a:buClr>
                <a:srgbClr val="2F5496"/>
              </a:buClr>
              <a:buSzPts val="1800"/>
              <a:buChar char="•"/>
            </a:pPr>
            <a:r>
              <a:rPr lang="en-US"/>
              <a:t>[E] Keuntungan investor asing sebaiknya dibatasi.</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Hampir mirip dengan klaim [C], bedanya:</a:t>
            </a:r>
            <a:endParaRPr/>
          </a:p>
          <a:p>
            <a:pPr marL="685800" lvl="1" indent="-228600" algn="l" rtl="0">
              <a:lnSpc>
                <a:spcPct val="90000"/>
              </a:lnSpc>
              <a:spcBef>
                <a:spcPts val="500"/>
              </a:spcBef>
              <a:spcAft>
                <a:spcPts val="0"/>
              </a:spcAft>
              <a:buClr>
                <a:srgbClr val="2F5496"/>
              </a:buClr>
              <a:buSzPts val="1800"/>
              <a:buChar char="•"/>
            </a:pPr>
            <a:r>
              <a:rPr lang="en-US"/>
              <a:t>[C] merupakan observasi. Apa yang dilihat/dirasa oleh pemilik klaim</a:t>
            </a:r>
            <a:endParaRPr/>
          </a:p>
          <a:p>
            <a:pPr marL="685800" lvl="1" indent="-228600" algn="l" rtl="0">
              <a:lnSpc>
                <a:spcPct val="90000"/>
              </a:lnSpc>
              <a:spcBef>
                <a:spcPts val="500"/>
              </a:spcBef>
              <a:spcAft>
                <a:spcPts val="0"/>
              </a:spcAft>
              <a:buClr>
                <a:srgbClr val="2F5496"/>
              </a:buClr>
              <a:buSzPts val="1800"/>
              <a:buChar char="•"/>
            </a:pPr>
            <a:r>
              <a:rPr lang="en-US"/>
              <a:t>[E] merupakan klaim tentang </a:t>
            </a:r>
            <a:r>
              <a:rPr lang="en-US" b="1" i="1"/>
              <a:t>apa yang seharusnya</a:t>
            </a:r>
            <a:r>
              <a:rPr lang="en-US" i="1"/>
              <a:t> </a:t>
            </a:r>
            <a:r>
              <a:rPr lang="en-US"/>
              <a:t>dilakukan terkait suatu keadaan/situasi.</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Serupa dengan </a:t>
            </a:r>
            <a:r>
              <a:rPr lang="en-US" b="1"/>
              <a:t>penilaian kadar</a:t>
            </a:r>
            <a:r>
              <a:rPr lang="en-US"/>
              <a:t>, rekomendasi tidak dapat serta merta dikatakan salah atau benar.</a:t>
            </a:r>
            <a:endParaRPr/>
          </a:p>
          <a:p>
            <a:pPr marL="685800" lvl="1" indent="-228600" algn="l" rtl="0">
              <a:lnSpc>
                <a:spcPct val="90000"/>
              </a:lnSpc>
              <a:spcBef>
                <a:spcPts val="500"/>
              </a:spcBef>
              <a:spcAft>
                <a:spcPts val="0"/>
              </a:spcAft>
              <a:buClr>
                <a:srgbClr val="2F5496"/>
              </a:buClr>
              <a:buSzPts val="1800"/>
              <a:buChar char="•"/>
            </a:pPr>
            <a:r>
              <a:rPr lang="en-US"/>
              <a:t>2 orang, bahkan yang setuju dengan klaim [C] bisa saja berbeda pendapat tentang apa yang harus dilakukan.</a:t>
            </a:r>
            <a:endParaRPr/>
          </a:p>
          <a:p>
            <a:pPr marL="685800" lvl="1" indent="-228600" algn="l" rtl="0">
              <a:lnSpc>
                <a:spcPct val="90000"/>
              </a:lnSpc>
              <a:spcBef>
                <a:spcPts val="500"/>
              </a:spcBef>
              <a:spcAft>
                <a:spcPts val="0"/>
              </a:spcAft>
              <a:buClr>
                <a:srgbClr val="2F5496"/>
              </a:buClr>
              <a:buSzPts val="1800"/>
              <a:buChar char="•"/>
            </a:pPr>
            <a:r>
              <a:rPr lang="en-US"/>
              <a:t>1 orang bisa berpikir: Ya, keuntungan investor asing terlalu besar, perlu dibatasi.</a:t>
            </a:r>
            <a:endParaRPr/>
          </a:p>
          <a:p>
            <a:pPr marL="685800" lvl="1" indent="-228600" algn="l" rtl="0">
              <a:lnSpc>
                <a:spcPct val="90000"/>
              </a:lnSpc>
              <a:spcBef>
                <a:spcPts val="500"/>
              </a:spcBef>
              <a:spcAft>
                <a:spcPts val="0"/>
              </a:spcAft>
              <a:buClr>
                <a:srgbClr val="2F5496"/>
              </a:buClr>
              <a:buSzPts val="1800"/>
              <a:buChar char="•"/>
            </a:pPr>
            <a:r>
              <a:rPr lang="en-US"/>
              <a:t>1 orang lainnya bisa juga berpikir: Ya, keuntungan investor asing terlalu besar, namun tidak perlu sampai dibatasi.</a:t>
            </a:r>
            <a:endParaRPr/>
          </a:p>
          <a:p>
            <a:pPr marL="685800" lvl="1" indent="-228600" algn="l" rtl="0">
              <a:lnSpc>
                <a:spcPct val="90000"/>
              </a:lnSpc>
              <a:spcBef>
                <a:spcPts val="500"/>
              </a:spcBef>
              <a:spcAft>
                <a:spcPts val="0"/>
              </a:spcAft>
              <a:buClr>
                <a:srgbClr val="2F5496"/>
              </a:buClr>
              <a:buSzPts val="1800"/>
              <a:buChar char="•"/>
            </a:pPr>
            <a:r>
              <a:rPr lang="en-US"/>
              <a:t>Keduanya tidak ada yang benar-benar salah secara faktual.</a:t>
            </a:r>
            <a:endParaRPr/>
          </a:p>
        </p:txBody>
      </p:sp>
      <p:sp>
        <p:nvSpPr>
          <p:cNvPr id="165" name="Google Shape;165;p8"/>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66" name="Google Shape;166;p8"/>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67" name="Google Shape;167;p8"/>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9"/>
          <p:cNvSpPr txBox="1">
            <a:spLocks noGrp="1"/>
          </p:cNvSpPr>
          <p:nvPr>
            <p:ph type="title"/>
          </p:nvPr>
        </p:nvSpPr>
        <p:spPr>
          <a:xfrm>
            <a:off x="151200" y="175669"/>
            <a:ext cx="11049000" cy="6879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2400"/>
              <a:buFont typeface="Palatino"/>
              <a:buNone/>
            </a:pPr>
            <a:r>
              <a:rPr lang="en-US"/>
              <a:t>2. Menilai Klaim</a:t>
            </a:r>
            <a:endParaRPr/>
          </a:p>
        </p:txBody>
      </p:sp>
      <p:sp>
        <p:nvSpPr>
          <p:cNvPr id="173" name="Google Shape;173;p9"/>
          <p:cNvSpPr txBox="1">
            <a:spLocks noGrp="1"/>
          </p:cNvSpPr>
          <p:nvPr>
            <p:ph type="body" idx="1"/>
          </p:nvPr>
        </p:nvSpPr>
        <p:spPr>
          <a:xfrm>
            <a:off x="152400" y="985382"/>
            <a:ext cx="11887200" cy="531512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2F5496"/>
              </a:buClr>
              <a:buSzPts val="2000"/>
              <a:buChar char="•"/>
            </a:pPr>
            <a:r>
              <a:rPr lang="en-US"/>
              <a:t>Ketika suatu klaim dibuat, apalagi ketika dibuat di hadapan publik, maka kita cenderung menganggap klaim tersebut hal yang benar.</a:t>
            </a:r>
            <a:endParaRPr/>
          </a:p>
          <a:p>
            <a:pPr marL="685800" lvl="1" indent="-228600" algn="l" rtl="0">
              <a:lnSpc>
                <a:spcPct val="90000"/>
              </a:lnSpc>
              <a:spcBef>
                <a:spcPts val="500"/>
              </a:spcBef>
              <a:spcAft>
                <a:spcPts val="0"/>
              </a:spcAft>
              <a:buClr>
                <a:srgbClr val="2F5496"/>
              </a:buClr>
              <a:buSzPts val="1800"/>
              <a:buChar char="•"/>
            </a:pPr>
            <a:r>
              <a:rPr lang="en-US"/>
              <a:t>Contoh ketika ada berita kecelakaan pesawat, kita tidak akan serta merta menganggap berita tersebut bohong hanya karena kita tidak menyaksikan kejadiannya sendiri.</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Begitu juga dengan prediksi. Walaupun kita tahu bahwa prediksi juga bukan merupakan sebuah fakta, kita juga tidak serta merta mengabaikannya.</a:t>
            </a:r>
            <a:endParaRPr/>
          </a:p>
          <a:p>
            <a:pPr marL="685800" lvl="1" indent="-228600" algn="l" rtl="0">
              <a:lnSpc>
                <a:spcPct val="90000"/>
              </a:lnSpc>
              <a:spcBef>
                <a:spcPts val="500"/>
              </a:spcBef>
              <a:spcAft>
                <a:spcPts val="0"/>
              </a:spcAft>
              <a:buClr>
                <a:srgbClr val="2F5496"/>
              </a:buClr>
              <a:buSzPts val="1800"/>
              <a:buChar char="•"/>
            </a:pPr>
            <a:r>
              <a:rPr lang="en-US"/>
              <a:t>Hal ini natural dan diperlukan dalam kehidupan normal sehari-hari.</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Jika kita menolak untuk percaya kepada semua hal yang diberitahukan kepada kita, maka kehidupan akan stagnan.</a:t>
            </a:r>
            <a:endParaRPr/>
          </a:p>
          <a:p>
            <a:pPr marL="685800" lvl="1" indent="-228600" algn="l" rtl="0">
              <a:lnSpc>
                <a:spcPct val="90000"/>
              </a:lnSpc>
              <a:spcBef>
                <a:spcPts val="500"/>
              </a:spcBef>
              <a:spcAft>
                <a:spcPts val="0"/>
              </a:spcAft>
              <a:buClr>
                <a:srgbClr val="2F5496"/>
              </a:buClr>
              <a:buSzPts val="1800"/>
              <a:buChar char="•"/>
            </a:pPr>
            <a:r>
              <a:rPr lang="en-US"/>
              <a:t>Itulah sebabnya setiap orang memiliki tanggung jawab untuk mengungkapkan hal yang benar.</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Tetapi bukan berarti kita juga harus taklid buta, alias percaya pada semua hal begitu saja.</a:t>
            </a:r>
            <a:endParaRPr/>
          </a:p>
          <a:p>
            <a:pPr marL="685800" lvl="1" indent="-228600" algn="l" rtl="0">
              <a:lnSpc>
                <a:spcPct val="90000"/>
              </a:lnSpc>
              <a:spcBef>
                <a:spcPts val="500"/>
              </a:spcBef>
              <a:spcAft>
                <a:spcPts val="0"/>
              </a:spcAft>
              <a:buClr>
                <a:srgbClr val="2F5496"/>
              </a:buClr>
              <a:buSzPts val="1800"/>
              <a:buChar char="•"/>
            </a:pPr>
            <a:r>
              <a:rPr lang="en-US"/>
              <a:t>Bisa saja ada klaim yang salah.</a:t>
            </a:r>
            <a:endParaRPr/>
          </a:p>
          <a:p>
            <a:pPr marL="685800" lvl="1" indent="-114300" algn="l" rtl="0">
              <a:lnSpc>
                <a:spcPct val="90000"/>
              </a:lnSpc>
              <a:spcBef>
                <a:spcPts val="500"/>
              </a:spcBef>
              <a:spcAft>
                <a:spcPts val="0"/>
              </a:spcAft>
              <a:buClr>
                <a:srgbClr val="2F5496"/>
              </a:buClr>
              <a:buSzPts val="1800"/>
              <a:buNone/>
            </a:pPr>
            <a:endParaRPr/>
          </a:p>
          <a:p>
            <a:pPr marL="228600" lvl="0" indent="-228600" algn="l" rtl="0">
              <a:lnSpc>
                <a:spcPct val="90000"/>
              </a:lnSpc>
              <a:spcBef>
                <a:spcPts val="1000"/>
              </a:spcBef>
              <a:spcAft>
                <a:spcPts val="0"/>
              </a:spcAft>
              <a:buClr>
                <a:srgbClr val="2F5496"/>
              </a:buClr>
              <a:buSzPts val="2000"/>
              <a:buChar char="•"/>
            </a:pPr>
            <a:r>
              <a:rPr lang="en-US"/>
              <a:t>Karenanya kita harus senantiasa berpikiran terbuka dan kritis dalam menilai suatu klaim.</a:t>
            </a:r>
            <a:endParaRPr/>
          </a:p>
        </p:txBody>
      </p:sp>
      <p:sp>
        <p:nvSpPr>
          <p:cNvPr id="174" name="Google Shape;174;p9"/>
          <p:cNvSpPr txBox="1">
            <a:spLocks noGrp="1"/>
          </p:cNvSpPr>
          <p:nvPr>
            <p:ph type="dt" idx="10"/>
          </p:nvPr>
        </p:nvSpPr>
        <p:spPr>
          <a:xfrm>
            <a:off x="152400" y="6415371"/>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01/09/2022</a:t>
            </a:r>
            <a:endParaRPr/>
          </a:p>
        </p:txBody>
      </p:sp>
      <p:sp>
        <p:nvSpPr>
          <p:cNvPr id="175" name="Google Shape;175;p9"/>
          <p:cNvSpPr txBox="1">
            <a:spLocks noGrp="1"/>
          </p:cNvSpPr>
          <p:nvPr>
            <p:ph type="ftr" idx="11"/>
          </p:nvPr>
        </p:nvSpPr>
        <p:spPr>
          <a:xfrm>
            <a:off x="2895600" y="6422287"/>
            <a:ext cx="640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Jurusan Teknologi Informasi - Politeknik Negeri Malang</a:t>
            </a:r>
            <a:endParaRPr/>
          </a:p>
        </p:txBody>
      </p:sp>
      <p:sp>
        <p:nvSpPr>
          <p:cNvPr id="176" name="Google Shape;176;p9"/>
          <p:cNvSpPr txBox="1">
            <a:spLocks noGrp="1"/>
          </p:cNvSpPr>
          <p:nvPr>
            <p:ph type="sldNum" idx="12"/>
          </p:nvPr>
        </p:nvSpPr>
        <p:spPr>
          <a:xfrm>
            <a:off x="9296400" y="641537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Tema JTI Polin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5949</Words>
  <Application>Microsoft Office PowerPoint</Application>
  <PresentationFormat>Widescreen</PresentationFormat>
  <Paragraphs>602</Paragraphs>
  <Slides>56</Slides>
  <Notes>56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Courier New</vt:lpstr>
      <vt:lpstr>Cambria</vt:lpstr>
      <vt:lpstr>Palatino Linotype</vt:lpstr>
      <vt:lpstr>Arial</vt:lpstr>
      <vt:lpstr>Trebuchet MS</vt:lpstr>
      <vt:lpstr>Calibri</vt:lpstr>
      <vt:lpstr>Palatino</vt:lpstr>
      <vt:lpstr>Noto Sans Symbols</vt:lpstr>
      <vt:lpstr>Tema JTI Polinema</vt:lpstr>
      <vt:lpstr>Mata Kuliah Critical Thinking &amp; Problem Solving 02. Fondasi Berpikir Kritis (Bagian-1)</vt:lpstr>
      <vt:lpstr>Topik</vt:lpstr>
      <vt:lpstr>1. Klaim, Penegasan, &amp; Pernyataan</vt:lpstr>
      <vt:lpstr>1. Klaim, Penegasan, &amp; Pernyataan Fakta &amp; Opini</vt:lpstr>
      <vt:lpstr>1. Klaim, Penegasan, &amp; Pernyataan Fakta &amp; Opini</vt:lpstr>
      <vt:lpstr>1. Klaim, Penegasan, &amp; Pernyataan Hipotesis</vt:lpstr>
      <vt:lpstr>1. Klaim, Penegasan, &amp; Pernyataan Hipotesis</vt:lpstr>
      <vt:lpstr>1. Klaim, Penegasan, &amp; Pernyataan Rekomendasi</vt:lpstr>
      <vt:lpstr>2. Menilai Klaim</vt:lpstr>
      <vt:lpstr>2. Menilai Klaim Justifikasi</vt:lpstr>
      <vt:lpstr>2. Menilai Klaim Justifikasi</vt:lpstr>
      <vt:lpstr>2. Menilai Klaim Justifikasi</vt:lpstr>
      <vt:lpstr>2. Menilai Klaim Standar</vt:lpstr>
      <vt:lpstr>2. Menilai Klaim Standar</vt:lpstr>
      <vt:lpstr>2. Menilai Klaim Klaim Kompleks</vt:lpstr>
      <vt:lpstr>2. Menilai Klaim Klaim Kuat &amp; Lemah</vt:lpstr>
      <vt:lpstr>2. Menilai Klaim Generalisasi</vt:lpstr>
      <vt:lpstr>Tugas</vt:lpstr>
      <vt:lpstr>Pertanyaan?</vt:lpstr>
      <vt:lpstr>Topik</vt:lpstr>
      <vt:lpstr>1. Argumen</vt:lpstr>
      <vt:lpstr>1. Argumen Contoh</vt:lpstr>
      <vt:lpstr>1. Argumen Contoh</vt:lpstr>
      <vt:lpstr>1. Argumen Bentuk Argumen</vt:lpstr>
      <vt:lpstr>2. Mengidentifikasi Argumen</vt:lpstr>
      <vt:lpstr>2. Mengidentifikasi Argumen</vt:lpstr>
      <vt:lpstr>3. Menganalisis Argumen</vt:lpstr>
      <vt:lpstr>3. Menganalisis Argumen</vt:lpstr>
      <vt:lpstr>3. Menganalisis Argumen</vt:lpstr>
      <vt:lpstr>3. Menganalisis Argumen</vt:lpstr>
      <vt:lpstr>3. Menganalisis Argumen Struktur Argumen</vt:lpstr>
      <vt:lpstr>3. Menganalisis Argumen Struktur Argumen</vt:lpstr>
      <vt:lpstr>3. Menganalisis Argumen Struktur Argumen</vt:lpstr>
      <vt:lpstr>3. Menganalisis Argumen Argumen Campuran</vt:lpstr>
      <vt:lpstr>3. Menganalisis Argumen Argumen Campuran</vt:lpstr>
      <vt:lpstr>3. Menganalisis Argumen Struktur Argumen</vt:lpstr>
      <vt:lpstr>4. Argumen Kompleks</vt:lpstr>
      <vt:lpstr>4. Argumen Kompleks</vt:lpstr>
      <vt:lpstr>4. Argumen Kompleks</vt:lpstr>
      <vt:lpstr>Pertanyaan?</vt:lpstr>
      <vt:lpstr>Tugas</vt:lpstr>
      <vt:lpstr>Topik</vt:lpstr>
      <vt:lpstr>KESIMPULAN</vt:lpstr>
      <vt:lpstr>Kesimpulan</vt:lpstr>
      <vt:lpstr>Contoh Kalimat Kesimpulan</vt:lpstr>
      <vt:lpstr>Langkah Membuat Kesimpulan</vt:lpstr>
      <vt:lpstr>Ciri Kesimpulan Yang Baik </vt:lpstr>
      <vt:lpstr>Diskusi</vt:lpstr>
      <vt:lpstr>Diskusi</vt:lpstr>
      <vt:lpstr>ASUMSI</vt:lpstr>
      <vt:lpstr>Contoh</vt:lpstr>
      <vt:lpstr>Diskusi</vt:lpstr>
      <vt:lpstr>Diskusi</vt:lpstr>
      <vt:lpstr>Tugas</vt:lpstr>
      <vt:lpstr>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Mata Kuliah Critical Thinking &amp; Problem Solving 02. Fondasi Berpikir Kritis (Bagian-1)</dc:title>
  <dc:creator>Yoppy Yunhasnawa</dc:creator>
  <cp:lastModifiedBy>agung pramudhita</cp:lastModifiedBy>
  <cp:revision>2</cp:revision>
  <dcterms:created xsi:type="dcterms:W3CDTF">2021-03-30T01:55:11Z</dcterms:created>
  <dcterms:modified xsi:type="dcterms:W3CDTF">2022-09-15T14:07:02Z</dcterms:modified>
</cp:coreProperties>
</file>