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7" r:id="rId5"/>
    <p:sldId id="302" r:id="rId6"/>
    <p:sldId id="322" r:id="rId7"/>
    <p:sldId id="324" r:id="rId8"/>
    <p:sldId id="325" r:id="rId9"/>
    <p:sldId id="326" r:id="rId10"/>
    <p:sldId id="327" r:id="rId11"/>
    <p:sldId id="328" r:id="rId12"/>
    <p:sldId id="343" r:id="rId13"/>
    <p:sldId id="344" r:id="rId14"/>
    <p:sldId id="329" r:id="rId15"/>
    <p:sldId id="330" r:id="rId16"/>
    <p:sldId id="349" r:id="rId17"/>
    <p:sldId id="350" r:id="rId18"/>
    <p:sldId id="348" r:id="rId19"/>
    <p:sldId id="331" r:id="rId20"/>
    <p:sldId id="332" r:id="rId21"/>
    <p:sldId id="337" r:id="rId22"/>
    <p:sldId id="333" r:id="rId23"/>
    <p:sldId id="338" r:id="rId24"/>
    <p:sldId id="334" r:id="rId25"/>
    <p:sldId id="339" r:id="rId26"/>
    <p:sldId id="335" r:id="rId27"/>
    <p:sldId id="340" r:id="rId28"/>
    <p:sldId id="336" r:id="rId29"/>
    <p:sldId id="341" r:id="rId30"/>
    <p:sldId id="342" r:id="rId31"/>
    <p:sldId id="345" r:id="rId32"/>
    <p:sldId id="346" r:id="rId33"/>
    <p:sldId id="321" r:id="rId34"/>
    <p:sldId id="276" r:id="rId35"/>
    <p:sldId id="320" r:id="rId36"/>
    <p:sldId id="351" r:id="rId37"/>
    <p:sldId id="352" r:id="rId38"/>
    <p:sldId id="353" r:id="rId39"/>
    <p:sldId id="354" r:id="rId40"/>
    <p:sldId id="355" r:id="rId41"/>
    <p:sldId id="3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7949" autoAdjust="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1D61F-85A5-344A-81AA-A7BE04B0B88F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D5C2037-C844-6A45-B5AB-50761DFD2073}">
      <dgm:prSet/>
      <dgm:spPr/>
      <dgm:t>
        <a:bodyPr/>
        <a:lstStyle/>
        <a:p>
          <a:r>
            <a:rPr lang="en-ID"/>
            <a:t>Case;</a:t>
          </a:r>
        </a:p>
      </dgm:t>
    </dgm:pt>
    <dgm:pt modelId="{1DC15126-1A38-004B-8BDE-436E302ACE2C}" type="parTrans" cxnId="{FD54A2B9-CE38-9D43-B630-231662A307B0}">
      <dgm:prSet/>
      <dgm:spPr/>
      <dgm:t>
        <a:bodyPr/>
        <a:lstStyle/>
        <a:p>
          <a:endParaRPr lang="en-US"/>
        </a:p>
      </dgm:t>
    </dgm:pt>
    <dgm:pt modelId="{D2EC01FE-D38E-FE4F-8191-BF6D752B2EA3}" type="sibTrans" cxnId="{FD54A2B9-CE38-9D43-B630-231662A307B0}">
      <dgm:prSet/>
      <dgm:spPr/>
      <dgm:t>
        <a:bodyPr/>
        <a:lstStyle/>
        <a:p>
          <a:endParaRPr lang="en-US"/>
        </a:p>
      </dgm:t>
    </dgm:pt>
    <dgm:pt modelId="{6A4DB094-7C9F-0346-8F22-BA70E2FFAFBB}">
      <dgm:prSet/>
      <dgm:spPr/>
      <dgm:t>
        <a:bodyPr/>
        <a:lstStyle/>
        <a:p>
          <a:r>
            <a:rPr lang="en-ID"/>
            <a:t>Toko X adalah sebuah toko dimana gudang untuk menyimpan barang-barangnya lebih dari satu. Barang-barang yang ada di dalam gudang tersebut dikirim oleh beberapa supplier. Toko tersebut menjual banyak jenis barang, diantaranya adalah barang pangan dan barang sandang.</a:t>
          </a:r>
        </a:p>
      </dgm:t>
    </dgm:pt>
    <dgm:pt modelId="{601FD3BF-8466-CF42-A178-51EFC4FC2E81}" type="parTrans" cxnId="{341E4BD8-12AF-6F40-84FC-35D4011AB85D}">
      <dgm:prSet/>
      <dgm:spPr/>
      <dgm:t>
        <a:bodyPr/>
        <a:lstStyle/>
        <a:p>
          <a:endParaRPr lang="en-US"/>
        </a:p>
      </dgm:t>
    </dgm:pt>
    <dgm:pt modelId="{968C78A3-BFE5-EA45-BE0D-EF4801194765}" type="sibTrans" cxnId="{341E4BD8-12AF-6F40-84FC-35D4011AB85D}">
      <dgm:prSet/>
      <dgm:spPr/>
      <dgm:t>
        <a:bodyPr/>
        <a:lstStyle/>
        <a:p>
          <a:endParaRPr lang="en-US"/>
        </a:p>
      </dgm:t>
    </dgm:pt>
    <dgm:pt modelId="{F17D33CA-9CF1-ED48-8FCC-D98D0D427012}">
      <dgm:prSet/>
      <dgm:spPr/>
      <dgm:t>
        <a:bodyPr/>
        <a:lstStyle/>
        <a:p>
          <a:r>
            <a:rPr lang="en-ID"/>
            <a:t>Soal</a:t>
          </a:r>
        </a:p>
      </dgm:t>
    </dgm:pt>
    <dgm:pt modelId="{BD627B7C-4608-E14C-BBF5-7BF1193FAFDE}" type="parTrans" cxnId="{C98E06FC-4729-B54B-8741-57DC1AB3F8EF}">
      <dgm:prSet/>
      <dgm:spPr/>
      <dgm:t>
        <a:bodyPr/>
        <a:lstStyle/>
        <a:p>
          <a:endParaRPr lang="en-US"/>
        </a:p>
      </dgm:t>
    </dgm:pt>
    <dgm:pt modelId="{C556F2E1-EDC7-F04A-8D18-7FAABE1FDACC}" type="sibTrans" cxnId="{C98E06FC-4729-B54B-8741-57DC1AB3F8EF}">
      <dgm:prSet/>
      <dgm:spPr/>
      <dgm:t>
        <a:bodyPr/>
        <a:lstStyle/>
        <a:p>
          <a:endParaRPr lang="en-US"/>
        </a:p>
      </dgm:t>
    </dgm:pt>
    <dgm:pt modelId="{8ED86BFB-C044-7D4B-A772-9C7256FF9137}">
      <dgm:prSet/>
      <dgm:spPr/>
      <dgm:t>
        <a:bodyPr/>
        <a:lstStyle/>
        <a:p>
          <a:r>
            <a:rPr lang="en-ID"/>
            <a:t>Gambarkan ERD.</a:t>
          </a:r>
        </a:p>
      </dgm:t>
    </dgm:pt>
    <dgm:pt modelId="{2696E7FE-CA03-B544-B118-849B957936C0}" type="parTrans" cxnId="{BB959AC7-EDC5-D040-A2F7-0407E3B21FDD}">
      <dgm:prSet/>
      <dgm:spPr/>
      <dgm:t>
        <a:bodyPr/>
        <a:lstStyle/>
        <a:p>
          <a:endParaRPr lang="en-US"/>
        </a:p>
      </dgm:t>
    </dgm:pt>
    <dgm:pt modelId="{E91EDBCA-C180-F54B-91A3-F971E0B7C59A}" type="sibTrans" cxnId="{BB959AC7-EDC5-D040-A2F7-0407E3B21FDD}">
      <dgm:prSet/>
      <dgm:spPr/>
      <dgm:t>
        <a:bodyPr/>
        <a:lstStyle/>
        <a:p>
          <a:endParaRPr lang="en-US"/>
        </a:p>
      </dgm:t>
    </dgm:pt>
    <dgm:pt modelId="{B9B9DA68-3147-864A-9BEB-DCAE5F17F6FC}" type="pres">
      <dgm:prSet presAssocID="{D021D61F-85A5-344A-81AA-A7BE04B0B88F}" presName="Name0" presStyleCnt="0">
        <dgm:presLayoutVars>
          <dgm:dir/>
          <dgm:animLvl val="lvl"/>
          <dgm:resizeHandles val="exact"/>
        </dgm:presLayoutVars>
      </dgm:prSet>
      <dgm:spPr/>
    </dgm:pt>
    <dgm:pt modelId="{001ACBB2-3B23-D944-B37A-E7B6AD51B7D6}" type="pres">
      <dgm:prSet presAssocID="{DD5C2037-C844-6A45-B5AB-50761DFD2073}" presName="linNode" presStyleCnt="0"/>
      <dgm:spPr/>
    </dgm:pt>
    <dgm:pt modelId="{65D9CFBE-E01F-284D-AF44-71A6367A28B7}" type="pres">
      <dgm:prSet presAssocID="{DD5C2037-C844-6A45-B5AB-50761DFD207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3844377-F916-AE47-96F0-52A7168AA581}" type="pres">
      <dgm:prSet presAssocID="{DD5C2037-C844-6A45-B5AB-50761DFD2073}" presName="descendantText" presStyleLbl="alignAccFollowNode1" presStyleIdx="0" presStyleCnt="2">
        <dgm:presLayoutVars>
          <dgm:bulletEnabled val="1"/>
        </dgm:presLayoutVars>
      </dgm:prSet>
      <dgm:spPr/>
    </dgm:pt>
    <dgm:pt modelId="{4936A772-D50B-154A-9C18-7CB7C2FCB6F5}" type="pres">
      <dgm:prSet presAssocID="{D2EC01FE-D38E-FE4F-8191-BF6D752B2EA3}" presName="sp" presStyleCnt="0"/>
      <dgm:spPr/>
    </dgm:pt>
    <dgm:pt modelId="{543D3529-7D68-FE4F-8F29-5D13AEE3611C}" type="pres">
      <dgm:prSet presAssocID="{F17D33CA-9CF1-ED48-8FCC-D98D0D427012}" presName="linNode" presStyleCnt="0"/>
      <dgm:spPr/>
    </dgm:pt>
    <dgm:pt modelId="{DE33D680-2C94-5F49-9385-67A9B67251C9}" type="pres">
      <dgm:prSet presAssocID="{F17D33CA-9CF1-ED48-8FCC-D98D0D42701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02D5CBC-4108-EB4B-AAE7-9BC95E29771B}" type="pres">
      <dgm:prSet presAssocID="{F17D33CA-9CF1-ED48-8FCC-D98D0D42701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59E260E-3B6E-AF4B-B763-E7F181DAA75A}" type="presOf" srcId="{DD5C2037-C844-6A45-B5AB-50761DFD2073}" destId="{65D9CFBE-E01F-284D-AF44-71A6367A28B7}" srcOrd="0" destOrd="0" presId="urn:microsoft.com/office/officeart/2005/8/layout/vList5"/>
    <dgm:cxn modelId="{0A25F627-20B8-F546-B61E-CA53ADB58906}" type="presOf" srcId="{6A4DB094-7C9F-0346-8F22-BA70E2FFAFBB}" destId="{73844377-F916-AE47-96F0-52A7168AA581}" srcOrd="0" destOrd="0" presId="urn:microsoft.com/office/officeart/2005/8/layout/vList5"/>
    <dgm:cxn modelId="{F2995E94-1C17-0C47-9EC0-F023C68F9BCD}" type="presOf" srcId="{8ED86BFB-C044-7D4B-A772-9C7256FF9137}" destId="{002D5CBC-4108-EB4B-AAE7-9BC95E29771B}" srcOrd="0" destOrd="0" presId="urn:microsoft.com/office/officeart/2005/8/layout/vList5"/>
    <dgm:cxn modelId="{FD54A2B9-CE38-9D43-B630-231662A307B0}" srcId="{D021D61F-85A5-344A-81AA-A7BE04B0B88F}" destId="{DD5C2037-C844-6A45-B5AB-50761DFD2073}" srcOrd="0" destOrd="0" parTransId="{1DC15126-1A38-004B-8BDE-436E302ACE2C}" sibTransId="{D2EC01FE-D38E-FE4F-8191-BF6D752B2EA3}"/>
    <dgm:cxn modelId="{9B961BBE-729F-2D4B-B5D2-418D7E650B7D}" type="presOf" srcId="{D021D61F-85A5-344A-81AA-A7BE04B0B88F}" destId="{B9B9DA68-3147-864A-9BEB-DCAE5F17F6FC}" srcOrd="0" destOrd="0" presId="urn:microsoft.com/office/officeart/2005/8/layout/vList5"/>
    <dgm:cxn modelId="{4BE962BE-4903-0944-B70A-5E5BA12148C4}" type="presOf" srcId="{F17D33CA-9CF1-ED48-8FCC-D98D0D427012}" destId="{DE33D680-2C94-5F49-9385-67A9B67251C9}" srcOrd="0" destOrd="0" presId="urn:microsoft.com/office/officeart/2005/8/layout/vList5"/>
    <dgm:cxn modelId="{BB959AC7-EDC5-D040-A2F7-0407E3B21FDD}" srcId="{F17D33CA-9CF1-ED48-8FCC-D98D0D427012}" destId="{8ED86BFB-C044-7D4B-A772-9C7256FF9137}" srcOrd="0" destOrd="0" parTransId="{2696E7FE-CA03-B544-B118-849B957936C0}" sibTransId="{E91EDBCA-C180-F54B-91A3-F971E0B7C59A}"/>
    <dgm:cxn modelId="{341E4BD8-12AF-6F40-84FC-35D4011AB85D}" srcId="{DD5C2037-C844-6A45-B5AB-50761DFD2073}" destId="{6A4DB094-7C9F-0346-8F22-BA70E2FFAFBB}" srcOrd="0" destOrd="0" parTransId="{601FD3BF-8466-CF42-A178-51EFC4FC2E81}" sibTransId="{968C78A3-BFE5-EA45-BE0D-EF4801194765}"/>
    <dgm:cxn modelId="{C98E06FC-4729-B54B-8741-57DC1AB3F8EF}" srcId="{D021D61F-85A5-344A-81AA-A7BE04B0B88F}" destId="{F17D33CA-9CF1-ED48-8FCC-D98D0D427012}" srcOrd="1" destOrd="0" parTransId="{BD627B7C-4608-E14C-BBF5-7BF1193FAFDE}" sibTransId="{C556F2E1-EDC7-F04A-8D18-7FAABE1FDACC}"/>
    <dgm:cxn modelId="{D4B59B04-71C4-7F44-8D3E-534A39A84943}" type="presParOf" srcId="{B9B9DA68-3147-864A-9BEB-DCAE5F17F6FC}" destId="{001ACBB2-3B23-D944-B37A-E7B6AD51B7D6}" srcOrd="0" destOrd="0" presId="urn:microsoft.com/office/officeart/2005/8/layout/vList5"/>
    <dgm:cxn modelId="{CCB042E7-8B92-7F42-AAF5-525DC6B0C470}" type="presParOf" srcId="{001ACBB2-3B23-D944-B37A-E7B6AD51B7D6}" destId="{65D9CFBE-E01F-284D-AF44-71A6367A28B7}" srcOrd="0" destOrd="0" presId="urn:microsoft.com/office/officeart/2005/8/layout/vList5"/>
    <dgm:cxn modelId="{75E4E243-F0E0-864D-9B1E-0805D1FAC37B}" type="presParOf" srcId="{001ACBB2-3B23-D944-B37A-E7B6AD51B7D6}" destId="{73844377-F916-AE47-96F0-52A7168AA581}" srcOrd="1" destOrd="0" presId="urn:microsoft.com/office/officeart/2005/8/layout/vList5"/>
    <dgm:cxn modelId="{725C8278-BBA3-3144-AD6D-A7591FDD2CFF}" type="presParOf" srcId="{B9B9DA68-3147-864A-9BEB-DCAE5F17F6FC}" destId="{4936A772-D50B-154A-9C18-7CB7C2FCB6F5}" srcOrd="1" destOrd="0" presId="urn:microsoft.com/office/officeart/2005/8/layout/vList5"/>
    <dgm:cxn modelId="{B7A6CF1F-24C0-5147-9953-4459FC73E262}" type="presParOf" srcId="{B9B9DA68-3147-864A-9BEB-DCAE5F17F6FC}" destId="{543D3529-7D68-FE4F-8F29-5D13AEE3611C}" srcOrd="2" destOrd="0" presId="urn:microsoft.com/office/officeart/2005/8/layout/vList5"/>
    <dgm:cxn modelId="{5ABAF5F0-D9AB-4F4B-BFF0-B368FA3DD5AF}" type="presParOf" srcId="{543D3529-7D68-FE4F-8F29-5D13AEE3611C}" destId="{DE33D680-2C94-5F49-9385-67A9B67251C9}" srcOrd="0" destOrd="0" presId="urn:microsoft.com/office/officeart/2005/8/layout/vList5"/>
    <dgm:cxn modelId="{1C9E89B6-D4A0-A24B-9F87-5B995049679D}" type="presParOf" srcId="{543D3529-7D68-FE4F-8F29-5D13AEE3611C}" destId="{002D5CBC-4108-EB4B-AAE7-9BC95E2977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44377-F916-AE47-96F0-52A7168AA581}">
      <dsp:nvSpPr>
        <dsp:cNvPr id="0" name=""/>
        <dsp:cNvSpPr/>
      </dsp:nvSpPr>
      <dsp:spPr>
        <a:xfrm rot="5400000">
          <a:off x="6520725" y="-2406786"/>
          <a:ext cx="1698041" cy="69362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/>
            <a:t>Toko X adalah sebuah toko dimana gudang untuk menyimpan barang-barangnya lebih dari satu. Barang-barang yang ada di dalam gudang tersebut dikirim oleh beberapa supplier. Toko tersebut menjual banyak jenis barang, diantaranya adalah barang pangan dan barang sandang.</a:t>
          </a:r>
        </a:p>
      </dsp:txBody>
      <dsp:txXfrm rot="-5400000">
        <a:off x="3901630" y="295201"/>
        <a:ext cx="6853339" cy="1532257"/>
      </dsp:txXfrm>
    </dsp:sp>
    <dsp:sp modelId="{65D9CFBE-E01F-284D-AF44-71A6367A28B7}">
      <dsp:nvSpPr>
        <dsp:cNvPr id="0" name=""/>
        <dsp:cNvSpPr/>
      </dsp:nvSpPr>
      <dsp:spPr>
        <a:xfrm>
          <a:off x="0" y="53"/>
          <a:ext cx="3901630" cy="21225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500" kern="1200"/>
            <a:t>Case;</a:t>
          </a:r>
        </a:p>
      </dsp:txBody>
      <dsp:txXfrm>
        <a:off x="103614" y="103667"/>
        <a:ext cx="3694402" cy="1915324"/>
      </dsp:txXfrm>
    </dsp:sp>
    <dsp:sp modelId="{002D5CBC-4108-EB4B-AAE7-9BC95E29771B}">
      <dsp:nvSpPr>
        <dsp:cNvPr id="0" name=""/>
        <dsp:cNvSpPr/>
      </dsp:nvSpPr>
      <dsp:spPr>
        <a:xfrm rot="5400000">
          <a:off x="6520725" y="-178106"/>
          <a:ext cx="1698041" cy="6936231"/>
        </a:xfrm>
        <a:prstGeom prst="round2SameRect">
          <a:avLst/>
        </a:prstGeom>
        <a:solidFill>
          <a:schemeClr val="accent4">
            <a:tint val="40000"/>
            <a:alpha val="90000"/>
            <a:hueOff val="12893727"/>
            <a:satOff val="23840"/>
            <a:lumOff val="168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893727"/>
              <a:satOff val="23840"/>
              <a:lumOff val="16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/>
            <a:t>Gambarkan ERD.</a:t>
          </a:r>
        </a:p>
      </dsp:txBody>
      <dsp:txXfrm rot="-5400000">
        <a:off x="3901630" y="2523881"/>
        <a:ext cx="6853339" cy="1532257"/>
      </dsp:txXfrm>
    </dsp:sp>
    <dsp:sp modelId="{DE33D680-2C94-5F49-9385-67A9B67251C9}">
      <dsp:nvSpPr>
        <dsp:cNvPr id="0" name=""/>
        <dsp:cNvSpPr/>
      </dsp:nvSpPr>
      <dsp:spPr>
        <a:xfrm>
          <a:off x="0" y="2228732"/>
          <a:ext cx="3901630" cy="2122552"/>
        </a:xfrm>
        <a:prstGeom prst="roundRect">
          <a:avLst/>
        </a:prstGeom>
        <a:solidFill>
          <a:schemeClr val="accent4">
            <a:hueOff val="12430287"/>
            <a:satOff val="46901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500" kern="1200"/>
            <a:t>Soal</a:t>
          </a:r>
        </a:p>
      </dsp:txBody>
      <dsp:txXfrm>
        <a:off x="103614" y="2332346"/>
        <a:ext cx="3694402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3/4/24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8F7DFF3C-C9AF-B53A-26E9-43E171969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092" y="1789527"/>
            <a:ext cx="4371928" cy="3278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D79A9-0B43-AF2D-D31E-3613190A7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0365" y="-38195"/>
            <a:ext cx="2581635" cy="762106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C3D531-41C9-2BCD-1110-7D282E4115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678706-9AD9-CA42-AFDD-2C44E57955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43D6BFB0-1441-4F83-87FA-56B6FA4519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043B-F754-8C74-EA75-6CCC339F9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9270" y="347492"/>
            <a:ext cx="2581635" cy="762106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F1BEC3BE-7620-B186-7317-565F0F2859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8481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FFC2B2-A82E-7CF5-D735-461538B2D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0"/>
            <a:ext cx="2581635" cy="762106"/>
          </a:xfrm>
          <a:prstGeom prst="rect">
            <a:avLst/>
          </a:prstGeom>
        </p:spPr>
      </p:pic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DF052699-F943-B7A2-F72D-7DE9EF1BB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454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49B4B5C-6141-25BC-0001-BF45BE4459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5" name="Picture 4" descr="A logo of a building">
            <a:extLst>
              <a:ext uri="{FF2B5EF4-FFF2-40B4-BE49-F238E27FC236}">
                <a16:creationId xmlns:a16="http://schemas.microsoft.com/office/drawing/2014/main" id="{852F63DC-B283-24E2-F7A8-0BB2419E15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8245CB7-4ABC-F8E2-A9D0-89224569D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E0AE3B57-08C4-E599-82E7-9A5920559E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4CA5D8F-3F42-4B98-4D03-E717D2952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7D4CBE6A-BB52-4BE8-54B7-B03ED39581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154AD4-335C-07A6-111F-2658E6713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254C133-6D05-9864-B2D2-53AD594116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A817C4C-EA65-E40C-352F-E88C59FF5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2F5E8F31-7BE6-3362-654A-8318A6C127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AA60D92-4ADA-954C-FE6C-5BE932DC4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3F322BF-27EC-06F7-4725-60D4ED3439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875E41-4794-1751-DF6F-4E269FAF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5371"/>
            <a:ext cx="2581635" cy="762106"/>
          </a:xfrm>
          <a:prstGeom prst="rect">
            <a:avLst/>
          </a:prstGeom>
        </p:spPr>
      </p:pic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8F4C66-1738-E1A8-2D3D-38EF5B10A5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66702" y="1921066"/>
            <a:ext cx="4021157" cy="3015868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835B4D5-443D-739A-8D29-BE3603511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7" name="Picture 6" descr="A logo of a building">
            <a:extLst>
              <a:ext uri="{FF2B5EF4-FFF2-40B4-BE49-F238E27FC236}">
                <a16:creationId xmlns:a16="http://schemas.microsoft.com/office/drawing/2014/main" id="{59ADA32D-DA5B-648B-F53E-72831306C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7649CF7-2AA9-DF22-2AA9-132A9ECC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40F4AC5C-A808-0278-D833-8EC66C6332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1596A3-A3E8-273F-EDFA-37F7B20F2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E68F8B6A-BAAD-83FD-8FFE-C72EE5887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46A6D5B-EB20-C5ED-3D9E-1657291AB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10" name="Picture 9" descr="A logo of a building">
            <a:extLst>
              <a:ext uri="{FF2B5EF4-FFF2-40B4-BE49-F238E27FC236}">
                <a16:creationId xmlns:a16="http://schemas.microsoft.com/office/drawing/2014/main" id="{7475480B-E869-3664-51CB-CD67318A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64ADFE8-F1A8-3C91-9CBC-EFF54CF03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1877E2D2-15B2-07E0-534D-0C1E6C333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9C3B101-6B15-6281-DF82-836FFBCD6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48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D3CC58BC-8154-068A-CE4D-25515D701A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669D3E-1B01-F1B2-92B2-DD280C47D9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1F9ED962-09F6-7212-7B1E-519914E9C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3/4/24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iffy.com/" TargetMode="External"/><Relationship Id="rId7" Type="http://schemas.openxmlformats.org/officeDocument/2006/relationships/hyperlink" Target="https://www.edrawsoft.com/martin-erd-solutions.php" TargetMode="External"/><Relationship Id="rId2" Type="http://schemas.openxmlformats.org/officeDocument/2006/relationships/hyperlink" Target="https://www.lucidchart.com/pages/tour/ER_diagram_too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rdplus.com/#/" TargetMode="External"/><Relationship Id="rId5" Type="http://schemas.openxmlformats.org/officeDocument/2006/relationships/hyperlink" Target="http://staruml.io/" TargetMode="External"/><Relationship Id="rId4" Type="http://schemas.openxmlformats.org/officeDocument/2006/relationships/hyperlink" Target="https://github.com/rterrabh/TerraER/tree/master/terraer_project/di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ysical_data_model" TargetMode="External"/><Relationship Id="rId3" Type="http://schemas.openxmlformats.org/officeDocument/2006/relationships/hyperlink" Target="http://stackoverflow.com/questions/12054727/top-down-vs-bottom-up-database-design-real-world-examples" TargetMode="External"/><Relationship Id="rId7" Type="http://schemas.openxmlformats.org/officeDocument/2006/relationships/hyperlink" Target="https://en.wikipedia.org/wiki/Logical_data_model" TargetMode="External"/><Relationship Id="rId12" Type="http://schemas.openxmlformats.org/officeDocument/2006/relationships/hyperlink" Target="https://www.edrawsoft.com/warehouse-martin-erd-example.php" TargetMode="External"/><Relationship Id="rId2" Type="http://schemas.openxmlformats.org/officeDocument/2006/relationships/hyperlink" Target="http://www.dba-oracle.com/t_object_top_down_bottom_up.htm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Conceptual_schema" TargetMode="External"/><Relationship Id="rId11" Type="http://schemas.openxmlformats.org/officeDocument/2006/relationships/hyperlink" Target="https://www.tutorialcup.com/dbms/physical-data-models.htm" TargetMode="External"/><Relationship Id="rId5" Type="http://schemas.openxmlformats.org/officeDocument/2006/relationships/hyperlink" Target="https://en.wikipedia.org/wiki/Data_model" TargetMode="External"/><Relationship Id="rId10" Type="http://schemas.openxmlformats.org/officeDocument/2006/relationships/hyperlink" Target="https://en.wikipedia.org/wiki/Computer-aided_software_engineering" TargetMode="External"/><Relationship Id="rId4" Type="http://schemas.openxmlformats.org/officeDocument/2006/relationships/hyperlink" Target="https://en.wikipedia.org/wiki/Data_modeling" TargetMode="External"/><Relationship Id="rId9" Type="http://schemas.openxmlformats.org/officeDocument/2006/relationships/hyperlink" Target="https://en.wikipedia.org/wiki/Entity&#8211;relationship_mod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relationship Diagram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000" u="sng" dirty="0"/>
              <a:t>ERD &amp; Pemodelan Data</a:t>
            </a:r>
            <a:br>
              <a:rPr lang="id-ID" sz="2800" dirty="0"/>
            </a:br>
            <a:r>
              <a:rPr lang="id-ID" sz="2000" dirty="0" err="1"/>
              <a:t>Pengunaan</a:t>
            </a:r>
            <a:r>
              <a:rPr lang="id-ID" sz="2000" dirty="0"/>
              <a:t> ERD pada </a:t>
            </a:r>
            <a:r>
              <a:rPr lang="id-ID" sz="2000" dirty="0" err="1"/>
              <a:t>Bottom</a:t>
            </a:r>
            <a:r>
              <a:rPr lang="id-ID" sz="2000" dirty="0"/>
              <a:t>-UP </a:t>
            </a:r>
            <a:r>
              <a:rPr lang="id-ID" sz="2000" dirty="0" err="1"/>
              <a:t>Approach</a:t>
            </a:r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10</a:t>
            </a:fld>
            <a:endParaRPr lang="id-ID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5519936" y="1556793"/>
            <a:ext cx="4690864" cy="4846587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Proses analisis berupa:</a:t>
            </a:r>
          </a:p>
          <a:p>
            <a:pPr lvl="1"/>
            <a:r>
              <a:rPr lang="id-ID" b="1" i="1" dirty="0"/>
              <a:t>Pengumpulan informasi</a:t>
            </a:r>
            <a:r>
              <a:rPr lang="id-ID" dirty="0"/>
              <a:t> dari pihak yang memahami bidang yang akan dibuatkan sistem informasi.</a:t>
            </a:r>
          </a:p>
          <a:p>
            <a:pPr lvl="1"/>
            <a:r>
              <a:rPr lang="id-ID" b="1" dirty="0"/>
              <a:t>Pendetailan persyaratan</a:t>
            </a:r>
            <a:r>
              <a:rPr lang="id-ID" dirty="0"/>
              <a:t> (</a:t>
            </a:r>
            <a:r>
              <a:rPr lang="id-ID" i="1" dirty="0" err="1"/>
              <a:t>requirements</a:t>
            </a:r>
            <a:r>
              <a:rPr lang="id-ID" i="1" dirty="0"/>
              <a:t> </a:t>
            </a:r>
            <a:r>
              <a:rPr lang="id-ID" i="1" dirty="0" err="1"/>
              <a:t>breakdown</a:t>
            </a:r>
            <a:r>
              <a:rPr lang="id-ID" dirty="0"/>
              <a:t>)dari informasi yang didapat sebelumnya.</a:t>
            </a:r>
          </a:p>
          <a:p>
            <a:pPr lvl="1"/>
            <a:endParaRPr lang="id-ID" dirty="0"/>
          </a:p>
          <a:p>
            <a:r>
              <a:rPr lang="id-ID" dirty="0"/>
              <a:t>Mengapa </a:t>
            </a:r>
            <a:r>
              <a:rPr lang="id-ID" b="1" u="sng" dirty="0"/>
              <a:t>ERD</a:t>
            </a:r>
            <a:r>
              <a:rPr lang="id-ID" dirty="0"/>
              <a:t>?</a:t>
            </a:r>
          </a:p>
          <a:p>
            <a:pPr lvl="1"/>
            <a:r>
              <a:rPr lang="id-ID" dirty="0"/>
              <a:t>Karena </a:t>
            </a:r>
            <a:r>
              <a:rPr lang="id-ID" dirty="0">
                <a:solidFill>
                  <a:srgbClr val="C00000"/>
                </a:solidFill>
              </a:rPr>
              <a:t>belum ada struktur data</a:t>
            </a:r>
            <a:r>
              <a:rPr lang="id-ID" dirty="0"/>
              <a:t> ataupun contoh-contohnya. Sehingga </a:t>
            </a:r>
            <a:r>
              <a:rPr lang="id-ID" b="1" dirty="0"/>
              <a:t>Normalisasi tidak memungkinkan </a:t>
            </a:r>
            <a:r>
              <a:rPr lang="id-ID" dirty="0"/>
              <a:t>untuk dilakukan. </a:t>
            </a:r>
          </a:p>
          <a:p>
            <a:pPr lvl="1"/>
            <a:r>
              <a:rPr lang="id-ID" dirty="0"/>
              <a:t>ERD mampu </a:t>
            </a:r>
            <a:r>
              <a:rPr lang="id-ID" b="1" dirty="0"/>
              <a:t>menjembatani</a:t>
            </a:r>
            <a:r>
              <a:rPr lang="id-ID" dirty="0"/>
              <a:t> </a:t>
            </a:r>
            <a:r>
              <a:rPr lang="id-ID" b="1" dirty="0"/>
              <a:t>komunikasi</a:t>
            </a:r>
            <a:r>
              <a:rPr lang="id-ID" dirty="0"/>
              <a:t> antara calon pemakai sistem (awam) dan pembangun sistem (developer/</a:t>
            </a:r>
            <a:r>
              <a:rPr lang="id-ID" dirty="0" err="1"/>
              <a:t>engineer</a:t>
            </a:r>
            <a:r>
              <a:rPr lang="id-ID" dirty="0"/>
              <a:t>) dalam melakukan </a:t>
            </a:r>
            <a:r>
              <a:rPr lang="id-ID" b="1" dirty="0"/>
              <a:t>validasi</a:t>
            </a:r>
            <a:r>
              <a:rPr lang="id-ID" dirty="0"/>
              <a:t> </a:t>
            </a:r>
            <a:r>
              <a:rPr lang="id-ID" i="1" dirty="0" err="1"/>
              <a:t>requirements</a:t>
            </a:r>
            <a:r>
              <a:rPr lang="id-ID" dirty="0"/>
              <a:t>.</a:t>
            </a:r>
          </a:p>
          <a:p>
            <a:pPr lvl="1"/>
            <a:endParaRPr lang="id-ID" dirty="0"/>
          </a:p>
        </p:txBody>
      </p:sp>
      <p:sp>
        <p:nvSpPr>
          <p:cNvPr id="3" name="Kotak Teks 2"/>
          <p:cNvSpPr txBox="1"/>
          <p:nvPr/>
        </p:nvSpPr>
        <p:spPr>
          <a:xfrm>
            <a:off x="1724481" y="5553165"/>
            <a:ext cx="4152123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400" u="sng" dirty="0"/>
              <a:t>Contoh Skenario:</a:t>
            </a:r>
          </a:p>
          <a:p>
            <a:r>
              <a:rPr lang="id-ID" sz="1400" dirty="0"/>
              <a:t>Pembuatan sistem informasi untuk perusahaan yang baru didirikan </a:t>
            </a:r>
            <a:r>
              <a:rPr lang="id-ID" sz="1400" dirty="0" err="1"/>
              <a:t>dimana</a:t>
            </a:r>
            <a:r>
              <a:rPr lang="id-ID" sz="1400" dirty="0"/>
              <a:t> detail proses bisnis baru diketahui secara garis besarnya saja.</a:t>
            </a:r>
          </a:p>
        </p:txBody>
      </p:sp>
      <p:sp>
        <p:nvSpPr>
          <p:cNvPr id="9" name="Segitiga 8"/>
          <p:cNvSpPr/>
          <p:nvPr/>
        </p:nvSpPr>
        <p:spPr>
          <a:xfrm rot="10800000">
            <a:off x="1732848" y="1906761"/>
            <a:ext cx="3312368" cy="3384376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724480" y="1906763"/>
          <a:ext cx="3320736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System’s</a:t>
                      </a:r>
                      <a:r>
                        <a:rPr lang="id-ID" b="1" dirty="0"/>
                        <a:t> Data </a:t>
                      </a:r>
                    </a:p>
                    <a:p>
                      <a:pPr algn="ctr"/>
                      <a:r>
                        <a:rPr lang="id-ID" b="1" dirty="0" err="1"/>
                        <a:t>Requirements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Analysis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Kotak Teks 10"/>
          <p:cNvSpPr txBox="1"/>
          <p:nvPr/>
        </p:nvSpPr>
        <p:spPr>
          <a:xfrm>
            <a:off x="1732849" y="1433325"/>
            <a:ext cx="11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Top-</a:t>
            </a:r>
            <a:r>
              <a:rPr lang="id-ID" b="1" dirty="0" err="1"/>
              <a:t>Down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6166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400" dirty="0"/>
              <a:t>Variasi ERD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583534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ERD pertama kali diusulkan oleh </a:t>
            </a:r>
            <a:r>
              <a:rPr lang="id-ID" b="1" dirty="0"/>
              <a:t>Peter Chen </a:t>
            </a:r>
            <a:r>
              <a:rPr lang="id-ID" dirty="0"/>
              <a:t>pada tahun 1970-an. ERD yang kita pelajari minggu lalu adalah ERD versi Peter Chen.</a:t>
            </a:r>
          </a:p>
          <a:p>
            <a:r>
              <a:rPr lang="id-ID" dirty="0"/>
              <a:t>Setelah itu kemudian dikembangkan berbagai notasi ERD lainnya:</a:t>
            </a:r>
          </a:p>
          <a:p>
            <a:pPr lvl="1"/>
            <a:r>
              <a:rPr lang="en-US" dirty="0"/>
              <a:t>Bachman notation</a:t>
            </a:r>
          </a:p>
          <a:p>
            <a:pPr lvl="1"/>
            <a:r>
              <a:rPr lang="en-US" dirty="0"/>
              <a:t>Barker's notation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IDEF1X</a:t>
            </a:r>
          </a:p>
          <a:p>
            <a:pPr lvl="1"/>
            <a:r>
              <a:rPr lang="en-US" b="1" dirty="0"/>
              <a:t>Martin notation</a:t>
            </a:r>
          </a:p>
          <a:p>
            <a:pPr lvl="1"/>
            <a:r>
              <a:rPr lang="en-US" dirty="0"/>
              <a:t>(min, max)-notation </a:t>
            </a:r>
            <a:r>
              <a:rPr lang="en-US" dirty="0" err="1"/>
              <a:t>oleh</a:t>
            </a:r>
            <a:r>
              <a:rPr lang="en-US" dirty="0"/>
              <a:t> Jean-Raymond </a:t>
            </a:r>
            <a:r>
              <a:rPr lang="en-US" dirty="0" err="1"/>
              <a:t>Abrial</a:t>
            </a:r>
            <a:r>
              <a:rPr lang="en-US" dirty="0"/>
              <a:t> (1974)</a:t>
            </a:r>
          </a:p>
          <a:p>
            <a:pPr lvl="1"/>
            <a:r>
              <a:rPr lang="en-US" dirty="0"/>
              <a:t>UML class diagrams</a:t>
            </a:r>
          </a:p>
          <a:p>
            <a:pPr lvl="1"/>
            <a:r>
              <a:rPr lang="en-US" dirty="0" err="1"/>
              <a:t>MeriseObject</a:t>
            </a:r>
            <a:r>
              <a:rPr lang="en-US" dirty="0"/>
              <a:t>-role modeling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komponen-komponennya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: Entity, Attribute, &amp; Relationship.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1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dirty="0"/>
              <a:t>Rangkuman ERD CHEN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12</a:t>
            </a:fld>
            <a:endParaRPr lang="id-ID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347541" y="1700808"/>
            <a:ext cx="12239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311822" y="2421534"/>
            <a:ext cx="1295400" cy="5048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382466" y="3320523"/>
            <a:ext cx="1150937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grpSp>
        <p:nvGrpSpPr>
          <p:cNvPr id="43" name="Grup 42"/>
          <p:cNvGrpSpPr/>
          <p:nvPr/>
        </p:nvGrpSpPr>
        <p:grpSpPr>
          <a:xfrm>
            <a:off x="2350344" y="3953389"/>
            <a:ext cx="1223963" cy="503237"/>
            <a:chOff x="825128" y="3934421"/>
            <a:chExt cx="1223963" cy="503237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25128" y="3934421"/>
              <a:ext cx="1223963" cy="50323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894978" y="3997507"/>
              <a:ext cx="1081087" cy="361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</p:grpSp>
      <p:grpSp>
        <p:nvGrpSpPr>
          <p:cNvPr id="44" name="Grup 43"/>
          <p:cNvGrpSpPr/>
          <p:nvPr/>
        </p:nvGrpSpPr>
        <p:grpSpPr>
          <a:xfrm>
            <a:off x="2310234" y="4835955"/>
            <a:ext cx="1296988" cy="647700"/>
            <a:chOff x="752103" y="4869458"/>
            <a:chExt cx="1296988" cy="647700"/>
          </a:xfrm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752103" y="4869458"/>
              <a:ext cx="1296988" cy="6477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942603" y="4940896"/>
              <a:ext cx="936625" cy="504825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2212603" y="5948958"/>
            <a:ext cx="1512887" cy="288925"/>
            <a:chOff x="607641" y="5948958"/>
            <a:chExt cx="1512887" cy="288925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07641" y="5948958"/>
              <a:ext cx="1512887" cy="288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823541" y="6164858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5947991" y="1700808"/>
            <a:ext cx="1439862" cy="431800"/>
            <a:chOff x="4497016" y="1700808"/>
            <a:chExt cx="1439862" cy="431800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497016" y="1700808"/>
              <a:ext cx="1439862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641478" y="1772246"/>
              <a:ext cx="1150938" cy="288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</p:grpSp>
      <p:grpSp>
        <p:nvGrpSpPr>
          <p:cNvPr id="47" name="Grup 46"/>
          <p:cNvGrpSpPr/>
          <p:nvPr/>
        </p:nvGrpSpPr>
        <p:grpSpPr>
          <a:xfrm>
            <a:off x="5947991" y="2859684"/>
            <a:ext cx="1657350" cy="1009650"/>
            <a:chOff x="4423991" y="2996208"/>
            <a:chExt cx="1657350" cy="100965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568453" y="3645496"/>
              <a:ext cx="1296988" cy="3603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V="1">
              <a:off x="5505078" y="3285133"/>
              <a:ext cx="144463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 flipV="1">
              <a:off x="4784353" y="3356571"/>
              <a:ext cx="2159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5360616" y="2996208"/>
              <a:ext cx="720725" cy="288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423991" y="2996208"/>
              <a:ext cx="576262" cy="360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021016" y="4596412"/>
            <a:ext cx="14398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31866" y="1733543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Entity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3931865" y="3336918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3931866" y="2492972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Relationship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892179" y="3997507"/>
            <a:ext cx="14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00000"/>
                </a:solidFill>
                <a:latin typeface="Arial" charset="0"/>
              </a:rPr>
              <a:t>Weak Entity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892178" y="4841454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Identifying </a:t>
            </a:r>
          </a:p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Relationship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3931865" y="5910064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</a:t>
            </a:r>
            <a:r>
              <a:rPr lang="en-US" altLang="en-US" dirty="0">
                <a:latin typeface="Arial" charset="0"/>
              </a:rPr>
              <a:t> key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769540" y="1733543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Multivalue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7786474" y="4584837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Derivatif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786474" y="3420667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dirty="0" err="1">
                <a:latin typeface="Arial" charset="0"/>
              </a:rPr>
              <a:t>Atribut</a:t>
            </a:r>
            <a:r>
              <a:rPr lang="en-US" altLang="en-US" dirty="0">
                <a:latin typeface="Arial" charset="0"/>
              </a:rPr>
              <a:t> Composite</a:t>
            </a:r>
          </a:p>
        </p:txBody>
      </p:sp>
      <p:cxnSp>
        <p:nvCxnSpPr>
          <p:cNvPr id="49" name="Konektor Lurus 48"/>
          <p:cNvCxnSpPr/>
          <p:nvPr/>
        </p:nvCxnSpPr>
        <p:spPr>
          <a:xfrm>
            <a:off x="6054512" y="5483655"/>
            <a:ext cx="13684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Lurus 50"/>
          <p:cNvCxnSpPr/>
          <p:nvPr/>
        </p:nvCxnSpPr>
        <p:spPr>
          <a:xfrm>
            <a:off x="6054512" y="5963145"/>
            <a:ext cx="13684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Konektor Lurus 51"/>
          <p:cNvCxnSpPr/>
          <p:nvPr/>
        </p:nvCxnSpPr>
        <p:spPr>
          <a:xfrm>
            <a:off x="6054512" y="6093296"/>
            <a:ext cx="13684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7786475" y="5300298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Participation Constraint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7786474" y="5837238"/>
            <a:ext cx="2232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Total participation </a:t>
            </a:r>
          </a:p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066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dirty="0"/>
              <a:t>ERD CHEN </a:t>
            </a:r>
            <a:r>
              <a:rPr lang="mr-IN" dirty="0"/>
              <a:t>–</a:t>
            </a:r>
            <a:r>
              <a:rPr lang="id-ID" dirty="0"/>
              <a:t> WEAK ENTITY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13</a:t>
            </a:fld>
            <a:endParaRPr lang="id-ID" dirty="0"/>
          </a:p>
        </p:txBody>
      </p:sp>
      <p:sp>
        <p:nvSpPr>
          <p:cNvPr id="48" name="Tampungan Konten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58353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Weak Entity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 </a:t>
            </a:r>
            <a:r>
              <a:rPr lang="en-US" dirty="0" err="1">
                <a:sym typeface="Wingdings"/>
              </a:rPr>
              <a:t>Entitas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Lemah</a:t>
            </a:r>
            <a:endParaRPr lang="en-US" dirty="0"/>
          </a:p>
          <a:p>
            <a:pPr lvl="1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keberadaannya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keada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lain.</a:t>
            </a:r>
          </a:p>
          <a:p>
            <a:r>
              <a:rPr lang="en-US" b="1" dirty="0"/>
              <a:t>Identifying Owner / </a:t>
            </a: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Kuat</a:t>
            </a:r>
            <a:endParaRPr lang="en-US" b="1" dirty="0"/>
          </a:p>
          <a:p>
            <a:pPr lvl="1"/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digantungi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.</a:t>
            </a:r>
          </a:p>
          <a:p>
            <a:r>
              <a:rPr lang="en-US" b="1" dirty="0"/>
              <a:t>Identifying Relationship </a:t>
            </a:r>
          </a:p>
          <a:p>
            <a:pPr lvl="1"/>
            <a:r>
              <a:rPr lang="en-US" dirty="0"/>
              <a:t>Relationship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induknya</a:t>
            </a:r>
            <a:endParaRPr lang="en-US" dirty="0"/>
          </a:p>
          <a:p>
            <a:r>
              <a:rPr lang="en-US" dirty="0"/>
              <a:t>Weak Entity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b="1" dirty="0"/>
              <a:t>Total Participation Constraint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Identifying Owner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Entitas</a:t>
            </a:r>
            <a:r>
              <a:rPr lang="en-US" dirty="0"/>
              <a:t> ‘</a:t>
            </a:r>
            <a:r>
              <a:rPr lang="en-US" dirty="0" err="1"/>
              <a:t>tanggungan</a:t>
            </a:r>
            <a:r>
              <a:rPr lang="en-US" dirty="0"/>
              <a:t>’ yang </a:t>
            </a:r>
            <a:r>
              <a:rPr lang="en-US" dirty="0" err="1"/>
              <a:t>keberadaannya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‘</a:t>
            </a:r>
            <a:r>
              <a:rPr lang="en-US" dirty="0" err="1"/>
              <a:t>karyawan</a:t>
            </a:r>
            <a:r>
              <a:rPr lang="en-US" dirty="0"/>
              <a:t>’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kepegawaian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45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dirty="0"/>
              <a:t>ERD CHEN </a:t>
            </a:r>
            <a:r>
              <a:rPr lang="mr-IN" dirty="0"/>
              <a:t>–</a:t>
            </a:r>
            <a:r>
              <a:rPr lang="id-ID" dirty="0"/>
              <a:t> WEAK ENTITY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14</a:t>
            </a:fld>
            <a:endParaRPr lang="id-ID" dirty="0"/>
          </a:p>
        </p:txBody>
      </p:sp>
      <p:sp>
        <p:nvSpPr>
          <p:cNvPr id="48" name="Tampungan Konten 2"/>
          <p:cNvSpPr>
            <a:spLocks noGrp="1"/>
          </p:cNvSpPr>
          <p:nvPr>
            <p:ph idx="1"/>
          </p:nvPr>
        </p:nvSpPr>
        <p:spPr>
          <a:xfrm>
            <a:off x="2002497" y="4365104"/>
            <a:ext cx="8229600" cy="21004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Tanggungan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entitas</a:t>
            </a:r>
            <a:r>
              <a:rPr lang="en-US" b="1" dirty="0"/>
              <a:t> </a:t>
            </a:r>
            <a:r>
              <a:rPr lang="en-US" b="1" dirty="0" err="1"/>
              <a:t>lemah</a:t>
            </a:r>
            <a:r>
              <a:rPr lang="en-US" b="1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pensiun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juga. 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Total participation </a:t>
            </a:r>
            <a:r>
              <a:rPr lang="en-US" dirty="0">
                <a:sym typeface="Wingdings"/>
              </a:rPr>
              <a:t> </a:t>
            </a:r>
            <a:r>
              <a:rPr lang="en-US" b="1" dirty="0" err="1">
                <a:sym typeface="Wingdings"/>
              </a:rPr>
              <a:t>Semua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tanggungan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dimiliki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oleh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karyawan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tetapi</a:t>
            </a:r>
            <a:r>
              <a:rPr lang="en-US" dirty="0">
                <a:sym typeface="Wingdings"/>
              </a:rPr>
              <a:t> </a:t>
            </a:r>
            <a:r>
              <a:rPr lang="en-US" b="1" dirty="0" err="1">
                <a:sym typeface="Wingdings"/>
              </a:rPr>
              <a:t>tidak</a:t>
            </a:r>
            <a:r>
              <a:rPr lang="en-US" b="1" dirty="0">
                <a:sym typeface="Wingdings"/>
              </a:rPr>
              <a:t> </a:t>
            </a:r>
            <a:r>
              <a:rPr lang="en-US" b="1" dirty="0" err="1">
                <a:sym typeface="Wingdings"/>
              </a:rPr>
              <a:t>semua</a:t>
            </a:r>
            <a:r>
              <a:rPr lang="en-US" b="1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karyawan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memiliki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tanggungan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  <a:p>
            <a:pPr lvl="1"/>
            <a:r>
              <a:rPr lang="en-US" dirty="0"/>
              <a:t>Identifying Relationship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351585" y="1810025"/>
            <a:ext cx="7455877" cy="2299188"/>
            <a:chOff x="432" y="1872"/>
            <a:chExt cx="5088" cy="156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71" y="2875"/>
              <a:ext cx="1177" cy="2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/>
                <a:t>karyawan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48" y="2875"/>
              <a:ext cx="1177" cy="2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/>
                <a:t>tanggungan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46" y="2592"/>
              <a:ext cx="904" cy="84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 i="1"/>
                <a:t>memiliki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048" y="3017"/>
              <a:ext cx="4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450" y="2996"/>
              <a:ext cx="4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450" y="3037"/>
              <a:ext cx="4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 flipV="1">
              <a:off x="871" y="2256"/>
              <a:ext cx="351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1704" y="2256"/>
              <a:ext cx="307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32" y="1872"/>
              <a:ext cx="877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/>
                <a:t>nip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1572" y="1872"/>
              <a:ext cx="878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/>
                <a:t>…………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3941" y="2256"/>
              <a:ext cx="351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774" y="2256"/>
              <a:ext cx="307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 sz="1662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502" y="1872"/>
              <a:ext cx="878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/>
                <a:t>nama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643" y="1872"/>
              <a:ext cx="877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1662" dirty="0"/>
                <a:t>…………</a:t>
              </a: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2592" y="2640"/>
              <a:ext cx="816" cy="76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x-none" altLang="x-none" sz="1662" i="1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984" y="2903"/>
              <a:ext cx="1104" cy="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x-none" altLang="x-none" sz="1662"/>
            </a:p>
          </p:txBody>
        </p:sp>
      </p:grpSp>
    </p:spTree>
    <p:extLst>
      <p:ext uri="{BB962C8B-B14F-4D97-AF65-F5344CB8AC3E}">
        <p14:creationId xmlns:p14="http://schemas.microsoft.com/office/powerpoint/2010/main" val="160308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918595"/>
          </a:xfrm>
        </p:spPr>
        <p:txBody>
          <a:bodyPr>
            <a:normAutofit/>
          </a:bodyPr>
          <a:lstStyle/>
          <a:p>
            <a:r>
              <a:rPr lang="id-ID" dirty="0"/>
              <a:t>Diusulkan oleh James Martin pada tahun 1981</a:t>
            </a:r>
          </a:p>
          <a:p>
            <a:r>
              <a:rPr lang="id-ID" dirty="0"/>
              <a:t>Hubungan antar </a:t>
            </a:r>
            <a:r>
              <a:rPr lang="id-ID" dirty="0" err="1"/>
              <a:t>entity</a:t>
            </a:r>
            <a:r>
              <a:rPr lang="id-ID" dirty="0"/>
              <a:t> digambarkan dengan simbol-simbol: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Sedangkan </a:t>
            </a:r>
            <a:r>
              <a:rPr lang="id-ID" dirty="0" err="1"/>
              <a:t>entity</a:t>
            </a:r>
            <a:r>
              <a:rPr lang="id-ID" dirty="0"/>
              <a:t> dan </a:t>
            </a:r>
            <a:r>
              <a:rPr lang="id-ID" dirty="0" err="1"/>
              <a:t>attribut</a:t>
            </a:r>
            <a:r>
              <a:rPr lang="id-ID" dirty="0"/>
              <a:t>:</a:t>
            </a:r>
          </a:p>
        </p:txBody>
      </p:sp>
      <p:graphicFrame>
        <p:nvGraphicFramePr>
          <p:cNvPr id="13" name="Tabel 12"/>
          <p:cNvGraphicFramePr>
            <a:graphicFrameLocks noGrp="1"/>
          </p:cNvGraphicFramePr>
          <p:nvPr/>
        </p:nvGraphicFramePr>
        <p:xfrm>
          <a:off x="2351584" y="2780929"/>
          <a:ext cx="6096000" cy="2068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64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Tepat satu (1),</a:t>
                      </a:r>
                      <a:r>
                        <a:rPr lang="id-ID" baseline="0" dirty="0"/>
                        <a:t> </a:t>
                      </a:r>
                      <a:r>
                        <a:rPr lang="id-ID" i="1" baseline="0" dirty="0" err="1"/>
                        <a:t>Exactly</a:t>
                      </a:r>
                      <a:r>
                        <a:rPr lang="id-ID" i="1" baseline="0" dirty="0"/>
                        <a:t> 1 (</a:t>
                      </a:r>
                      <a:r>
                        <a:rPr lang="id-ID" i="1" baseline="0" dirty="0" err="1"/>
                        <a:t>one</a:t>
                      </a:r>
                      <a:r>
                        <a:rPr lang="id-ID" i="1" baseline="0" dirty="0"/>
                        <a:t>)</a:t>
                      </a:r>
                      <a:endParaRPr lang="id-ID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4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Lebih dari</a:t>
                      </a:r>
                      <a:r>
                        <a:rPr lang="id-ID" baseline="0" dirty="0"/>
                        <a:t> 1, banyak, </a:t>
                      </a:r>
                      <a:r>
                        <a:rPr lang="id-ID" i="1" baseline="0" dirty="0"/>
                        <a:t>More </a:t>
                      </a:r>
                      <a:r>
                        <a:rPr lang="id-ID" i="1" baseline="0" dirty="0" err="1"/>
                        <a:t>than</a:t>
                      </a:r>
                      <a:r>
                        <a:rPr lang="id-ID" i="1" baseline="0" dirty="0"/>
                        <a:t> 1 (</a:t>
                      </a:r>
                      <a:r>
                        <a:rPr lang="id-ID" i="1" baseline="0" dirty="0" err="1"/>
                        <a:t>one</a:t>
                      </a:r>
                      <a:r>
                        <a:rPr lang="id-ID" i="1" baseline="0" dirty="0"/>
                        <a:t>)</a:t>
                      </a:r>
                      <a:endParaRPr lang="id-ID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43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Tidak ada, 0 (nol), </a:t>
                      </a:r>
                      <a:r>
                        <a:rPr lang="id-ID" i="1" dirty="0"/>
                        <a:t>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dirty="0"/>
              <a:t>ERD Martin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15</a:t>
            </a:fld>
            <a:endParaRPr lang="id-ID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807172" y="2881249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3" name="Grup 2"/>
          <p:cNvGrpSpPr/>
          <p:nvPr/>
        </p:nvGrpSpPr>
        <p:grpSpPr>
          <a:xfrm>
            <a:off x="2711748" y="3581702"/>
            <a:ext cx="215900" cy="433387"/>
            <a:chOff x="1187624" y="3653569"/>
            <a:chExt cx="215900" cy="433387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1187624" y="3653569"/>
              <a:ext cx="215900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187624" y="3869469"/>
              <a:ext cx="215900" cy="217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711748" y="4259161"/>
            <a:ext cx="215900" cy="5048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208879" y="5260379"/>
            <a:ext cx="122555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800" dirty="0" err="1"/>
              <a:t>Entitas</a:t>
            </a:r>
            <a:endParaRPr lang="en-US" altLang="x-none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x-none" sz="1800" dirty="0"/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x-none" sz="1800" dirty="0"/>
              <a:t> </a:t>
            </a:r>
            <a:r>
              <a:rPr lang="en-US" altLang="x-none" sz="1800" dirty="0" err="1"/>
              <a:t>Atribut</a:t>
            </a:r>
            <a:endParaRPr lang="en-US" altLang="x-none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x-none" sz="1800" dirty="0"/>
          </a:p>
        </p:txBody>
      </p:sp>
      <p:cxnSp>
        <p:nvCxnSpPr>
          <p:cNvPr id="15" name="Straight Connector 8"/>
          <p:cNvCxnSpPr>
            <a:cxnSpLocks noChangeShapeType="1"/>
          </p:cNvCxnSpPr>
          <p:nvPr/>
        </p:nvCxnSpPr>
        <p:spPr bwMode="auto">
          <a:xfrm>
            <a:off x="7208880" y="5689004"/>
            <a:ext cx="12144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340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3100" dirty="0" err="1"/>
              <a:t>Relationship</a:t>
            </a:r>
            <a:r>
              <a:rPr lang="id-ID" sz="3100" dirty="0"/>
              <a:t> pada ERD Martin</a:t>
            </a:r>
            <a:endParaRPr lang="id-ID" sz="36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16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504056"/>
          </a:xfrm>
        </p:spPr>
        <p:txBody>
          <a:bodyPr>
            <a:normAutofit/>
          </a:bodyPr>
          <a:lstStyle/>
          <a:p>
            <a:r>
              <a:rPr lang="id-ID" dirty="0" err="1"/>
              <a:t>Relantionship</a:t>
            </a:r>
            <a:r>
              <a:rPr lang="id-ID" dirty="0"/>
              <a:t> pada ERD Martin ada 5:</a:t>
            </a:r>
          </a:p>
        </p:txBody>
      </p:sp>
      <p:grpSp>
        <p:nvGrpSpPr>
          <p:cNvPr id="5" name="Grup 4"/>
          <p:cNvGrpSpPr/>
          <p:nvPr/>
        </p:nvGrpSpPr>
        <p:grpSpPr>
          <a:xfrm>
            <a:off x="2629132" y="2173089"/>
            <a:ext cx="6933737" cy="4000500"/>
            <a:chOff x="1187450" y="2428875"/>
            <a:chExt cx="5545138" cy="400050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908175" y="2500313"/>
              <a:ext cx="1225550" cy="6429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187450" y="2716213"/>
              <a:ext cx="7207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619250" y="2573338"/>
              <a:ext cx="0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763713" y="2573338"/>
              <a:ext cx="0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908175" y="3286125"/>
              <a:ext cx="1225550" cy="6429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187450" y="3502025"/>
              <a:ext cx="7207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763713" y="3359150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547813" y="3357563"/>
              <a:ext cx="142875" cy="2889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08175" y="4071938"/>
              <a:ext cx="1225550" cy="6429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1187450" y="4287838"/>
              <a:ext cx="7207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1908175" y="5715000"/>
              <a:ext cx="1225550" cy="714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187450" y="5930900"/>
              <a:ext cx="7207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619250" y="57880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908175" y="4852988"/>
              <a:ext cx="1225550" cy="7191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1187450" y="5068888"/>
              <a:ext cx="7207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1692275" y="4143375"/>
              <a:ext cx="215900" cy="1444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692275" y="4287838"/>
              <a:ext cx="215900" cy="1428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1476375" y="4926013"/>
              <a:ext cx="142875" cy="2889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692275" y="4924425"/>
              <a:ext cx="215900" cy="1444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692275" y="5068888"/>
              <a:ext cx="215900" cy="1428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1692275" y="5786438"/>
              <a:ext cx="215900" cy="14446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692275" y="5930900"/>
              <a:ext cx="215900" cy="1428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419475" y="2716213"/>
              <a:ext cx="10080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419475" y="3502025"/>
              <a:ext cx="10080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3419475" y="4287838"/>
              <a:ext cx="10080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419475" y="5068888"/>
              <a:ext cx="10080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3419475" y="5930900"/>
              <a:ext cx="10080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572000" y="2428875"/>
              <a:ext cx="2160588" cy="504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x-none" sz="2400"/>
                <a:t>Exactly one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572000" y="5643563"/>
              <a:ext cx="2160588" cy="504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x-none" sz="2400"/>
                <a:t>One or more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4572000" y="4781550"/>
              <a:ext cx="2160588" cy="504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x-none" sz="2400"/>
                <a:t>Zero, one or more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572000" y="4000500"/>
              <a:ext cx="2160588" cy="504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x-none" sz="2400"/>
                <a:t>More than one</a:t>
              </a: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572000" y="3214688"/>
              <a:ext cx="2160588" cy="504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x-none" sz="2400" dirty="0"/>
                <a:t>Zero or one</a:t>
              </a:r>
            </a:p>
          </p:txBody>
        </p:sp>
        <p:cxnSp>
          <p:nvCxnSpPr>
            <p:cNvPr id="48" name="Straight Connector 36"/>
            <p:cNvCxnSpPr>
              <a:cxnSpLocks noChangeShapeType="1"/>
            </p:cNvCxnSpPr>
            <p:nvPr/>
          </p:nvCxnSpPr>
          <p:spPr bwMode="auto">
            <a:xfrm>
              <a:off x="1928813" y="2713038"/>
              <a:ext cx="1214437" cy="158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2524919" y="2883694"/>
              <a:ext cx="1587" cy="12350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0"/>
            <p:cNvCxnSpPr>
              <a:cxnSpLocks noChangeShapeType="1"/>
            </p:cNvCxnSpPr>
            <p:nvPr/>
          </p:nvCxnSpPr>
          <p:spPr bwMode="auto">
            <a:xfrm rot="5400000" flipH="1" flipV="1">
              <a:off x="2524919" y="3669506"/>
              <a:ext cx="1588" cy="12350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Connector 42"/>
            <p:cNvCxnSpPr>
              <a:cxnSpLocks noChangeShapeType="1"/>
            </p:cNvCxnSpPr>
            <p:nvPr/>
          </p:nvCxnSpPr>
          <p:spPr bwMode="auto">
            <a:xfrm>
              <a:off x="1928813" y="5072063"/>
              <a:ext cx="1214437" cy="158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2524919" y="5312569"/>
              <a:ext cx="1587" cy="12350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7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en-US" sz="3100" dirty="0"/>
              <a:t>c</a:t>
            </a:r>
            <a:r>
              <a:rPr lang="id-ID" sz="3100" dirty="0" err="1"/>
              <a:t>ontoh</a:t>
            </a:r>
            <a:r>
              <a:rPr lang="id-ID" sz="3100" dirty="0"/>
              <a:t> Relasi </a:t>
            </a:r>
            <a:r>
              <a:rPr lang="id-ID" sz="3100" dirty="0" err="1"/>
              <a:t>to</a:t>
            </a:r>
            <a:r>
              <a:rPr lang="id-ID" sz="3100" dirty="0"/>
              <a:t> ‘</a:t>
            </a:r>
            <a:r>
              <a:rPr lang="id-ID" sz="3100" dirty="0" err="1"/>
              <a:t>Exactly</a:t>
            </a:r>
            <a:r>
              <a:rPr lang="id-ID" sz="3100" dirty="0"/>
              <a:t> </a:t>
            </a:r>
            <a:r>
              <a:rPr lang="id-ID" sz="3100" dirty="0" err="1"/>
              <a:t>one</a:t>
            </a:r>
            <a:r>
              <a:rPr lang="id-ID" sz="3100" dirty="0"/>
              <a:t>’</a:t>
            </a:r>
            <a:endParaRPr lang="id-ID" sz="36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17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4398556"/>
            <a:ext cx="8229600" cy="1766748"/>
          </a:xfrm>
        </p:spPr>
        <p:txBody>
          <a:bodyPr>
            <a:noAutofit/>
          </a:bodyPr>
          <a:lstStyle/>
          <a:p>
            <a:r>
              <a:rPr lang="id-ID" dirty="0"/>
              <a:t>Satu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A</a:t>
            </a:r>
            <a:r>
              <a:rPr lang="id-ID" dirty="0"/>
              <a:t> harus memiliki hubungan dengan TEPAT 1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B</a:t>
            </a:r>
            <a:r>
              <a:rPr lang="id-ID" dirty="0"/>
              <a:t>.</a:t>
            </a:r>
          </a:p>
          <a:p>
            <a:r>
              <a:rPr lang="id-ID" u="sng" dirty="0">
                <a:solidFill>
                  <a:srgbClr val="C00000"/>
                </a:solidFill>
              </a:rPr>
              <a:t>Contoh</a:t>
            </a:r>
            <a:r>
              <a:rPr lang="id-ID" dirty="0"/>
              <a:t>: 1 orang rektor hanya boleh mengepalai 1 universitas.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3303207" y="2236325"/>
            <a:ext cx="4464050" cy="1363663"/>
            <a:chOff x="1046163" y="2708275"/>
            <a:chExt cx="4464050" cy="1363663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4284663" y="2708275"/>
              <a:ext cx="1225550" cy="1363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/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2270125" y="3068638"/>
              <a:ext cx="2016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3998913" y="292417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4143375" y="292417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1046163" y="2708275"/>
              <a:ext cx="1225550" cy="1363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 dirty="0"/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 dirty="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 dirty="0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2414588" y="29257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559050" y="29257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cxnSp>
          <p:nvCxnSpPr>
            <p:cNvPr id="60" name="Straight Connector 11"/>
            <p:cNvCxnSpPr>
              <a:cxnSpLocks noChangeShapeType="1"/>
            </p:cNvCxnSpPr>
            <p:nvPr/>
          </p:nvCxnSpPr>
          <p:spPr bwMode="auto">
            <a:xfrm>
              <a:off x="1071563" y="3141663"/>
              <a:ext cx="12144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3"/>
            <p:cNvCxnSpPr>
              <a:cxnSpLocks noChangeShapeType="1"/>
            </p:cNvCxnSpPr>
            <p:nvPr/>
          </p:nvCxnSpPr>
          <p:spPr bwMode="auto">
            <a:xfrm>
              <a:off x="4286250" y="3143250"/>
              <a:ext cx="121443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826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en-US" sz="3100" dirty="0"/>
              <a:t>c</a:t>
            </a:r>
            <a:r>
              <a:rPr lang="id-ID" sz="3100" dirty="0" err="1"/>
              <a:t>ontoh</a:t>
            </a:r>
            <a:r>
              <a:rPr lang="id-ID" sz="3100" dirty="0"/>
              <a:t> Relasi </a:t>
            </a:r>
            <a:r>
              <a:rPr lang="id-ID" sz="3100" dirty="0" err="1"/>
              <a:t>to</a:t>
            </a:r>
            <a:r>
              <a:rPr lang="id-ID" sz="3100" dirty="0"/>
              <a:t> ‘</a:t>
            </a:r>
            <a:r>
              <a:rPr lang="id-ID" sz="3100" dirty="0" err="1"/>
              <a:t>Exactly</a:t>
            </a:r>
            <a:r>
              <a:rPr lang="id-ID" sz="3100" dirty="0"/>
              <a:t> </a:t>
            </a:r>
            <a:r>
              <a:rPr lang="id-ID" sz="3100" dirty="0" err="1"/>
              <a:t>one</a:t>
            </a:r>
            <a:r>
              <a:rPr lang="id-ID" sz="3100" dirty="0"/>
              <a:t>’</a:t>
            </a:r>
            <a:endParaRPr lang="id-ID" sz="36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18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5301208"/>
            <a:ext cx="8229600" cy="864096"/>
          </a:xfrm>
        </p:spPr>
        <p:txBody>
          <a:bodyPr>
            <a:noAutofit/>
          </a:bodyPr>
          <a:lstStyle/>
          <a:p>
            <a:r>
              <a:rPr lang="id-ID" u="sng">
                <a:solidFill>
                  <a:srgbClr val="C00000"/>
                </a:solidFill>
              </a:rPr>
              <a:t>Contoh</a:t>
            </a:r>
            <a:r>
              <a:rPr lang="id-ID" dirty="0"/>
              <a:t>: 1 orang rektor hanya boleh mengepalai 1 universitas.</a:t>
            </a: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273300"/>
            <a:ext cx="8331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en-US" sz="2700" dirty="0"/>
              <a:t>c</a:t>
            </a:r>
            <a:r>
              <a:rPr lang="id-ID" sz="2700" dirty="0" err="1"/>
              <a:t>ontoh</a:t>
            </a:r>
            <a:r>
              <a:rPr lang="id-ID" sz="2700" dirty="0"/>
              <a:t> Relasi </a:t>
            </a:r>
            <a:r>
              <a:rPr lang="id-ID" sz="2700" dirty="0" err="1"/>
              <a:t>to</a:t>
            </a:r>
            <a:r>
              <a:rPr lang="id-ID" sz="2700" dirty="0"/>
              <a:t> ‘Zero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one</a:t>
            </a:r>
            <a:r>
              <a:rPr lang="id-ID" sz="2700" dirty="0"/>
              <a:t>’ </a:t>
            </a:r>
            <a:endParaRPr lang="id-ID" sz="31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19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4149080"/>
            <a:ext cx="8229600" cy="2016224"/>
          </a:xfrm>
        </p:spPr>
        <p:txBody>
          <a:bodyPr>
            <a:noAutofit/>
          </a:bodyPr>
          <a:lstStyle/>
          <a:p>
            <a:r>
              <a:rPr lang="id-ID" dirty="0"/>
              <a:t>Satu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A</a:t>
            </a:r>
            <a:r>
              <a:rPr lang="id-ID" dirty="0"/>
              <a:t> boleh memiliki hubungan dengan LEBIH DARI 1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B</a:t>
            </a:r>
            <a:r>
              <a:rPr lang="id-ID" dirty="0"/>
              <a:t> atau tidak sama sekali.</a:t>
            </a:r>
          </a:p>
          <a:p>
            <a:r>
              <a:rPr lang="id-ID" u="sng" dirty="0">
                <a:solidFill>
                  <a:srgbClr val="C00000"/>
                </a:solidFill>
              </a:rPr>
              <a:t>Contoh</a:t>
            </a:r>
            <a:r>
              <a:rPr lang="id-ID" dirty="0"/>
              <a:t>: 1 orang PNS hanya menikah 1 kali atau belum menikah sama sekali.</a:t>
            </a:r>
          </a:p>
        </p:txBody>
      </p:sp>
      <p:grpSp>
        <p:nvGrpSpPr>
          <p:cNvPr id="5" name="Grup 4"/>
          <p:cNvGrpSpPr/>
          <p:nvPr/>
        </p:nvGrpSpPr>
        <p:grpSpPr>
          <a:xfrm>
            <a:off x="2999656" y="2204864"/>
            <a:ext cx="5097462" cy="1363662"/>
            <a:chOff x="1475656" y="2204864"/>
            <a:chExt cx="5097462" cy="1363662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701206" y="2557289"/>
              <a:ext cx="2603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844081" y="2342976"/>
              <a:ext cx="1587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2988543" y="2342976"/>
              <a:ext cx="1588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147543" y="2342976"/>
              <a:ext cx="1588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787181" y="2342976"/>
              <a:ext cx="184150" cy="396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475656" y="2204864"/>
              <a:ext cx="1225550" cy="1363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/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</p:txBody>
        </p:sp>
        <p:cxnSp>
          <p:nvCxnSpPr>
            <p:cNvPr id="21" name="Straight Connector 11"/>
            <p:cNvCxnSpPr>
              <a:cxnSpLocks noChangeShapeType="1"/>
            </p:cNvCxnSpPr>
            <p:nvPr/>
          </p:nvCxnSpPr>
          <p:spPr bwMode="auto">
            <a:xfrm>
              <a:off x="1501056" y="2638251"/>
              <a:ext cx="12144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333281" y="2204864"/>
              <a:ext cx="1225550" cy="1363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/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</p:txBody>
        </p:sp>
        <p:cxnSp>
          <p:nvCxnSpPr>
            <p:cNvPr id="23" name="Straight Connector 13"/>
            <p:cNvCxnSpPr>
              <a:cxnSpLocks noChangeShapeType="1"/>
            </p:cNvCxnSpPr>
            <p:nvPr/>
          </p:nvCxnSpPr>
          <p:spPr bwMode="auto">
            <a:xfrm>
              <a:off x="5358681" y="2638251"/>
              <a:ext cx="12144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060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DD3C0-CCB1-28FF-7C83-DB6CD5B5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Permodelan</a:t>
            </a:r>
            <a:r>
              <a:rPr lang="en-US" dirty="0"/>
              <a:t> data</a:t>
            </a:r>
          </a:p>
          <a:p>
            <a:r>
              <a:rPr lang="en-US" dirty="0" err="1"/>
              <a:t>Variasi</a:t>
            </a:r>
            <a:r>
              <a:rPr lang="en-US" dirty="0"/>
              <a:t> ERD</a:t>
            </a:r>
          </a:p>
          <a:p>
            <a:r>
              <a:rPr lang="en-US" dirty="0"/>
              <a:t>Tools </a:t>
            </a:r>
            <a:r>
              <a:rPr lang="en-US" dirty="0" err="1"/>
              <a:t>pembuatan</a:t>
            </a:r>
            <a:r>
              <a:rPr lang="en-US" dirty="0"/>
              <a:t> ERD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C569-8C14-7A83-A5B8-7D9CF19B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E5C1CA-5C60-3D7E-8CAA-4FCFBAB40A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en-US" sz="2700" dirty="0"/>
              <a:t>c</a:t>
            </a:r>
            <a:r>
              <a:rPr lang="id-ID" sz="2700" dirty="0" err="1"/>
              <a:t>ontoh</a:t>
            </a:r>
            <a:r>
              <a:rPr lang="id-ID" sz="2700" dirty="0"/>
              <a:t> Relasi </a:t>
            </a:r>
            <a:r>
              <a:rPr lang="id-ID" sz="2700" dirty="0" err="1"/>
              <a:t>to</a:t>
            </a:r>
            <a:r>
              <a:rPr lang="id-ID" sz="2700" dirty="0"/>
              <a:t> ‘Zero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one</a:t>
            </a:r>
            <a:r>
              <a:rPr lang="id-ID" sz="2700" dirty="0"/>
              <a:t>’ </a:t>
            </a:r>
            <a:endParaRPr lang="id-ID" sz="31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20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5229200"/>
            <a:ext cx="8229600" cy="936104"/>
          </a:xfrm>
        </p:spPr>
        <p:txBody>
          <a:bodyPr>
            <a:noAutofit/>
          </a:bodyPr>
          <a:lstStyle/>
          <a:p>
            <a:r>
              <a:rPr lang="id-ID" u="sng">
                <a:solidFill>
                  <a:srgbClr val="C00000"/>
                </a:solidFill>
              </a:rPr>
              <a:t>Contoh</a:t>
            </a:r>
            <a:r>
              <a:rPr lang="id-ID" dirty="0"/>
              <a:t>: 1 orang PNS hanya menikah 1 kali atau belum menikah sama sekali.</a:t>
            </a:r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273300"/>
            <a:ext cx="8331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</a:t>
            </a:r>
            <a:r>
              <a:rPr lang="id-ID" sz="2700" dirty="0" err="1"/>
              <a:t>more</a:t>
            </a:r>
            <a:r>
              <a:rPr lang="id-ID" sz="2700" dirty="0"/>
              <a:t> </a:t>
            </a:r>
            <a:r>
              <a:rPr lang="id-ID" sz="2700" dirty="0" err="1"/>
              <a:t>than</a:t>
            </a:r>
            <a:r>
              <a:rPr lang="id-ID" sz="2700" dirty="0"/>
              <a:t> </a:t>
            </a:r>
            <a:r>
              <a:rPr lang="id-ID" sz="2700" dirty="0" err="1"/>
              <a:t>one</a:t>
            </a:r>
            <a:r>
              <a:rPr lang="id-ID" sz="2700" dirty="0"/>
              <a:t>’</a:t>
            </a:r>
            <a:endParaRPr lang="id-ID" sz="31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21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3759372"/>
            <a:ext cx="8229600" cy="2405932"/>
          </a:xfrm>
        </p:spPr>
        <p:txBody>
          <a:bodyPr>
            <a:noAutofit/>
          </a:bodyPr>
          <a:lstStyle/>
          <a:p>
            <a:r>
              <a:rPr lang="id-ID" dirty="0"/>
              <a:t>Satu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A</a:t>
            </a:r>
            <a:r>
              <a:rPr lang="id-ID" dirty="0"/>
              <a:t> harus memiliki hubungan dengan LEBIH DARI 1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B</a:t>
            </a:r>
            <a:r>
              <a:rPr lang="id-ID" dirty="0"/>
              <a:t>.</a:t>
            </a:r>
          </a:p>
          <a:p>
            <a:r>
              <a:rPr lang="id-ID" u="sng" dirty="0">
                <a:solidFill>
                  <a:srgbClr val="C00000"/>
                </a:solidFill>
              </a:rPr>
              <a:t>Contoh</a:t>
            </a:r>
            <a:r>
              <a:rPr lang="id-ID" dirty="0"/>
              <a:t>: 1 orang calon karyawan yang disyaratkan harus memiliki 2 atau lebih keahlian.</a:t>
            </a:r>
          </a:p>
        </p:txBody>
      </p:sp>
      <p:grpSp>
        <p:nvGrpSpPr>
          <p:cNvPr id="5" name="Grup 4"/>
          <p:cNvGrpSpPr/>
          <p:nvPr/>
        </p:nvGrpSpPr>
        <p:grpSpPr>
          <a:xfrm>
            <a:off x="2999656" y="2204864"/>
            <a:ext cx="5097462" cy="1363662"/>
            <a:chOff x="1475656" y="2204864"/>
            <a:chExt cx="5097462" cy="1363662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701206" y="2557289"/>
              <a:ext cx="2603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844081" y="2342976"/>
              <a:ext cx="1587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2988543" y="2342976"/>
              <a:ext cx="1588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475656" y="2204864"/>
              <a:ext cx="1225550" cy="1363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/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</p:txBody>
        </p:sp>
        <p:cxnSp>
          <p:nvCxnSpPr>
            <p:cNvPr id="21" name="Straight Connector 11"/>
            <p:cNvCxnSpPr>
              <a:cxnSpLocks noChangeShapeType="1"/>
            </p:cNvCxnSpPr>
            <p:nvPr/>
          </p:nvCxnSpPr>
          <p:spPr bwMode="auto">
            <a:xfrm>
              <a:off x="1501056" y="2638251"/>
              <a:ext cx="12144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333281" y="2204864"/>
              <a:ext cx="1225550" cy="1363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x-none" sz="2600"/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x-none" sz="2600"/>
            </a:p>
          </p:txBody>
        </p:sp>
        <p:cxnSp>
          <p:nvCxnSpPr>
            <p:cNvPr id="23" name="Straight Connector 13"/>
            <p:cNvCxnSpPr>
              <a:cxnSpLocks noChangeShapeType="1"/>
            </p:cNvCxnSpPr>
            <p:nvPr/>
          </p:nvCxnSpPr>
          <p:spPr bwMode="auto">
            <a:xfrm>
              <a:off x="5358681" y="2638251"/>
              <a:ext cx="12144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up 2"/>
          <p:cNvGrpSpPr/>
          <p:nvPr/>
        </p:nvGrpSpPr>
        <p:grpSpPr>
          <a:xfrm>
            <a:off x="6547718" y="2265189"/>
            <a:ext cx="280988" cy="584200"/>
            <a:chOff x="5083100" y="2268736"/>
            <a:chExt cx="280988" cy="584200"/>
          </a:xfrm>
        </p:grpSpPr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5083100" y="2268736"/>
              <a:ext cx="280988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083100" y="2557661"/>
              <a:ext cx="280988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99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</a:t>
            </a:r>
            <a:r>
              <a:rPr lang="id-ID" sz="2700" dirty="0" err="1"/>
              <a:t>more</a:t>
            </a:r>
            <a:r>
              <a:rPr lang="id-ID" sz="2700" dirty="0"/>
              <a:t> </a:t>
            </a:r>
            <a:r>
              <a:rPr lang="id-ID" sz="2700" dirty="0" err="1"/>
              <a:t>than</a:t>
            </a:r>
            <a:r>
              <a:rPr lang="id-ID" sz="2700" dirty="0"/>
              <a:t> </a:t>
            </a:r>
            <a:r>
              <a:rPr lang="id-ID" sz="2700" dirty="0" err="1"/>
              <a:t>one</a:t>
            </a:r>
            <a:r>
              <a:rPr lang="id-ID" sz="2700" dirty="0"/>
              <a:t>’</a:t>
            </a:r>
            <a:endParaRPr lang="id-ID" sz="31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22</a:t>
            </a:fld>
            <a:endParaRPr lang="id-ID" dirty="0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50128" y="5301208"/>
            <a:ext cx="8229600" cy="864096"/>
          </a:xfrm>
        </p:spPr>
        <p:txBody>
          <a:bodyPr>
            <a:noAutofit/>
          </a:bodyPr>
          <a:lstStyle/>
          <a:p>
            <a:r>
              <a:rPr lang="id-ID" u="sng">
                <a:solidFill>
                  <a:srgbClr val="C00000"/>
                </a:solidFill>
              </a:rPr>
              <a:t>Contoh</a:t>
            </a:r>
            <a:r>
              <a:rPr lang="id-ID" dirty="0"/>
              <a:t>: 1 orang calon karyawan yang disyaratkan harus memiliki 2 atau lebih keahlian.</a:t>
            </a:r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597158"/>
            <a:ext cx="7316936" cy="35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9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23</a:t>
            </a:fld>
            <a:endParaRPr lang="id-ID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5552" y="1700808"/>
            <a:ext cx="1582737" cy="1506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600"/>
              <a:t>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14751" y="2131022"/>
            <a:ext cx="2603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30427" y="1772246"/>
            <a:ext cx="1582737" cy="1435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600"/>
              <a:t>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657627" y="1916708"/>
            <a:ext cx="1587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802088" y="1916708"/>
            <a:ext cx="158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530876" y="1916709"/>
            <a:ext cx="1841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6818213" y="1843684"/>
            <a:ext cx="280988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18213" y="2132609"/>
            <a:ext cx="28098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2885976" y="2207222"/>
            <a:ext cx="16430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7029351" y="2207222"/>
            <a:ext cx="16430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‘zero, </a:t>
            </a:r>
            <a:r>
              <a:rPr lang="id-ID" sz="2700" dirty="0" err="1"/>
              <a:t>one</a:t>
            </a:r>
            <a:r>
              <a:rPr lang="id-ID" sz="2700" dirty="0"/>
              <a:t>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more</a:t>
            </a:r>
            <a:r>
              <a:rPr lang="id-ID" sz="2700" dirty="0"/>
              <a:t>’</a:t>
            </a:r>
          </a:p>
        </p:txBody>
      </p:sp>
      <p:sp>
        <p:nvSpPr>
          <p:cNvPr id="16" name="Tampungan Konten 7"/>
          <p:cNvSpPr>
            <a:spLocks noGrp="1"/>
          </p:cNvSpPr>
          <p:nvPr>
            <p:ph idx="1"/>
          </p:nvPr>
        </p:nvSpPr>
        <p:spPr>
          <a:xfrm>
            <a:off x="1950128" y="3425976"/>
            <a:ext cx="8229600" cy="2739329"/>
          </a:xfrm>
        </p:spPr>
        <p:txBody>
          <a:bodyPr>
            <a:noAutofit/>
          </a:bodyPr>
          <a:lstStyle/>
          <a:p>
            <a:r>
              <a:rPr lang="id-ID" dirty="0"/>
              <a:t>Satu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A</a:t>
            </a:r>
            <a:r>
              <a:rPr lang="id-ID" dirty="0"/>
              <a:t> dapat memiliki hubungan dengan 1 atau lebih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B</a:t>
            </a:r>
            <a:r>
              <a:rPr lang="id-ID" dirty="0"/>
              <a:t>, atau tidak sama sekali.</a:t>
            </a:r>
          </a:p>
          <a:p>
            <a:r>
              <a:rPr lang="id-ID" u="sng" dirty="0">
                <a:solidFill>
                  <a:srgbClr val="C00000"/>
                </a:solidFill>
              </a:rPr>
              <a:t>Contoh</a:t>
            </a:r>
            <a:r>
              <a:rPr lang="id-ID" dirty="0"/>
              <a:t>: Pada sebuah sistem informasi toko, terdapat </a:t>
            </a:r>
            <a:r>
              <a:rPr lang="id-ID" dirty="0" err="1"/>
              <a:t>customer</a:t>
            </a:r>
            <a:r>
              <a:rPr lang="id-ID" dirty="0"/>
              <a:t> yang sudah pernah bertransaksi minimal 1x, lebih dari 1x, dan juga </a:t>
            </a:r>
            <a:r>
              <a:rPr lang="id-ID" dirty="0" err="1"/>
              <a:t>customer</a:t>
            </a:r>
            <a:r>
              <a:rPr lang="id-ID" dirty="0"/>
              <a:t> yang belum pernah bertransaksi.</a:t>
            </a:r>
          </a:p>
        </p:txBody>
      </p:sp>
    </p:spTree>
    <p:extLst>
      <p:ext uri="{BB962C8B-B14F-4D97-AF65-F5344CB8AC3E}">
        <p14:creationId xmlns:p14="http://schemas.microsoft.com/office/powerpoint/2010/main" val="49492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24</a:t>
            </a:fld>
            <a:endParaRPr lang="id-ID"/>
          </a:p>
        </p:txBody>
      </p:sp>
      <p:sp>
        <p:nvSpPr>
          <p:cNvPr id="15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‘zero, </a:t>
            </a:r>
            <a:r>
              <a:rPr lang="id-ID" sz="2700" dirty="0" err="1"/>
              <a:t>one</a:t>
            </a:r>
            <a:r>
              <a:rPr lang="id-ID" sz="2700" dirty="0"/>
              <a:t>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more</a:t>
            </a:r>
            <a:r>
              <a:rPr lang="id-ID" sz="2700" dirty="0"/>
              <a:t>’</a:t>
            </a:r>
          </a:p>
        </p:txBody>
      </p:sp>
      <p:sp>
        <p:nvSpPr>
          <p:cNvPr id="16" name="Tampungan Konten 7"/>
          <p:cNvSpPr>
            <a:spLocks noGrp="1"/>
          </p:cNvSpPr>
          <p:nvPr>
            <p:ph idx="1"/>
          </p:nvPr>
        </p:nvSpPr>
        <p:spPr>
          <a:xfrm>
            <a:off x="1950128" y="4653136"/>
            <a:ext cx="8229600" cy="1512168"/>
          </a:xfrm>
        </p:spPr>
        <p:txBody>
          <a:bodyPr>
            <a:noAutofit/>
          </a:bodyPr>
          <a:lstStyle/>
          <a:p>
            <a:r>
              <a:rPr lang="id-ID" u="sng">
                <a:solidFill>
                  <a:srgbClr val="C00000"/>
                </a:solidFill>
              </a:rPr>
              <a:t>Contoh</a:t>
            </a:r>
            <a:r>
              <a:rPr lang="id-ID" dirty="0"/>
              <a:t>: Pada sebuah sistem informasi toko, terdapat </a:t>
            </a:r>
            <a:r>
              <a:rPr lang="id-ID" dirty="0" err="1"/>
              <a:t>customer</a:t>
            </a:r>
            <a:r>
              <a:rPr lang="id-ID" dirty="0"/>
              <a:t> yang sudah pernah bertransaksi minimal 1x, lebih dari 1x, dan juga </a:t>
            </a:r>
            <a:r>
              <a:rPr lang="id-ID" dirty="0" err="1"/>
              <a:t>customer</a:t>
            </a:r>
            <a:r>
              <a:rPr lang="id-ID" dirty="0"/>
              <a:t> yang belum pernah bertransaksi.</a:t>
            </a:r>
          </a:p>
        </p:txBody>
      </p:sp>
      <p:pic>
        <p:nvPicPr>
          <p:cNvPr id="2" name="Gamba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28" y="2163390"/>
            <a:ext cx="7315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25</a:t>
            </a:fld>
            <a:endParaRPr lang="id-ID"/>
          </a:p>
        </p:txBody>
      </p:sp>
      <p:sp>
        <p:nvSpPr>
          <p:cNvPr id="15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</a:t>
            </a:r>
            <a:r>
              <a:rPr lang="id-ID" sz="2700" dirty="0" err="1"/>
              <a:t>one</a:t>
            </a:r>
            <a:r>
              <a:rPr lang="id-ID" sz="2700" dirty="0"/>
              <a:t>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more</a:t>
            </a:r>
            <a:r>
              <a:rPr lang="id-ID" sz="2700" dirty="0"/>
              <a:t>’</a:t>
            </a:r>
          </a:p>
        </p:txBody>
      </p:sp>
      <p:sp>
        <p:nvSpPr>
          <p:cNvPr id="16" name="Tampungan Konten 7"/>
          <p:cNvSpPr>
            <a:spLocks noGrp="1"/>
          </p:cNvSpPr>
          <p:nvPr>
            <p:ph idx="1"/>
          </p:nvPr>
        </p:nvSpPr>
        <p:spPr>
          <a:xfrm>
            <a:off x="1950128" y="3425976"/>
            <a:ext cx="8229600" cy="2739329"/>
          </a:xfrm>
        </p:spPr>
        <p:txBody>
          <a:bodyPr>
            <a:noAutofit/>
          </a:bodyPr>
          <a:lstStyle/>
          <a:p>
            <a:r>
              <a:rPr lang="id-ID" dirty="0"/>
              <a:t>Satu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A</a:t>
            </a:r>
            <a:r>
              <a:rPr lang="id-ID" dirty="0"/>
              <a:t> pasti memiliki hubungan dengan 1 atau lebih </a:t>
            </a:r>
            <a:r>
              <a:rPr lang="id-ID" dirty="0" err="1"/>
              <a:t>record</a:t>
            </a:r>
            <a:r>
              <a:rPr lang="id-ID" dirty="0"/>
              <a:t> pada entitas </a:t>
            </a:r>
            <a:r>
              <a:rPr lang="id-ID" dirty="0" err="1"/>
              <a:t>B</a:t>
            </a:r>
            <a:r>
              <a:rPr lang="id-ID" dirty="0"/>
              <a:t>, dan tidak boleh tidak.</a:t>
            </a:r>
          </a:p>
          <a:p>
            <a:r>
              <a:rPr lang="id-ID" u="sng" dirty="0">
                <a:solidFill>
                  <a:srgbClr val="C00000"/>
                </a:solidFill>
              </a:rPr>
              <a:t>Contoh</a:t>
            </a:r>
            <a:r>
              <a:rPr lang="id-ID" dirty="0"/>
              <a:t>: Setiap dosen harus mengajar minimal 1 </a:t>
            </a:r>
            <a:r>
              <a:rPr lang="id-ID" dirty="0" err="1"/>
              <a:t>matakuliah</a:t>
            </a:r>
            <a:r>
              <a:rPr lang="id-ID" dirty="0"/>
              <a:t>. Tidak boleh tidak mengajar sama sekali, tetapi boleh mengajar lebih dari 1.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081463" y="2125242"/>
            <a:ext cx="2603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224339" y="1910928"/>
            <a:ext cx="1587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368800" y="1910928"/>
            <a:ext cx="158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6384925" y="1837904"/>
            <a:ext cx="280988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384925" y="2126829"/>
            <a:ext cx="28098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311900" y="1910928"/>
            <a:ext cx="158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855913" y="1772816"/>
            <a:ext cx="1225550" cy="1363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600"/>
              <a:t>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</p:txBody>
      </p:sp>
      <p:cxnSp>
        <p:nvCxnSpPr>
          <p:cNvPr id="24" name="Straight Connector 12"/>
          <p:cNvCxnSpPr>
            <a:cxnSpLocks noChangeShapeType="1"/>
          </p:cNvCxnSpPr>
          <p:nvPr/>
        </p:nvCxnSpPr>
        <p:spPr bwMode="auto">
          <a:xfrm>
            <a:off x="2881314" y="2206203"/>
            <a:ext cx="12144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713538" y="1772816"/>
            <a:ext cx="1225550" cy="1363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600"/>
              <a:t>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  <a:p>
            <a:pPr algn="ctr">
              <a:spcBef>
                <a:spcPct val="0"/>
              </a:spcBef>
              <a:buFontTx/>
              <a:buNone/>
            </a:pPr>
            <a:endParaRPr lang="en-US" altLang="x-none" sz="2600"/>
          </a:p>
        </p:txBody>
      </p:sp>
      <p:cxnSp>
        <p:nvCxnSpPr>
          <p:cNvPr id="26" name="Straight Connector 14"/>
          <p:cNvCxnSpPr>
            <a:cxnSpLocks noChangeShapeType="1"/>
          </p:cNvCxnSpPr>
          <p:nvPr/>
        </p:nvCxnSpPr>
        <p:spPr bwMode="auto">
          <a:xfrm>
            <a:off x="6738939" y="2206203"/>
            <a:ext cx="12144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332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26</a:t>
            </a:fld>
            <a:endParaRPr lang="id-ID"/>
          </a:p>
        </p:txBody>
      </p:sp>
      <p:sp>
        <p:nvSpPr>
          <p:cNvPr id="15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relasi </a:t>
            </a:r>
            <a:r>
              <a:rPr lang="id-ID" sz="2700" dirty="0" err="1"/>
              <a:t>to</a:t>
            </a:r>
            <a:r>
              <a:rPr lang="id-ID" sz="2700" dirty="0"/>
              <a:t> ‘</a:t>
            </a:r>
            <a:r>
              <a:rPr lang="id-ID" sz="2700" dirty="0" err="1"/>
              <a:t>one</a:t>
            </a:r>
            <a:r>
              <a:rPr lang="id-ID" sz="2700" dirty="0"/>
              <a:t> </a:t>
            </a:r>
            <a:r>
              <a:rPr lang="id-ID" sz="2700" dirty="0" err="1"/>
              <a:t>or</a:t>
            </a:r>
            <a:r>
              <a:rPr lang="id-ID" sz="2700" dirty="0"/>
              <a:t> </a:t>
            </a:r>
            <a:r>
              <a:rPr lang="id-ID" sz="2700" dirty="0" err="1"/>
              <a:t>more</a:t>
            </a:r>
            <a:r>
              <a:rPr lang="id-ID" sz="2700" dirty="0"/>
              <a:t>’</a:t>
            </a:r>
          </a:p>
        </p:txBody>
      </p:sp>
      <p:sp>
        <p:nvSpPr>
          <p:cNvPr id="16" name="Tampungan Konten 7"/>
          <p:cNvSpPr>
            <a:spLocks noGrp="1"/>
          </p:cNvSpPr>
          <p:nvPr>
            <p:ph idx="1"/>
          </p:nvPr>
        </p:nvSpPr>
        <p:spPr>
          <a:xfrm>
            <a:off x="1950128" y="5013176"/>
            <a:ext cx="8229600" cy="1152128"/>
          </a:xfrm>
        </p:spPr>
        <p:txBody>
          <a:bodyPr>
            <a:noAutofit/>
          </a:bodyPr>
          <a:lstStyle/>
          <a:p>
            <a:r>
              <a:rPr lang="id-ID" u="sng">
                <a:solidFill>
                  <a:srgbClr val="C00000"/>
                </a:solidFill>
              </a:rPr>
              <a:t>Contoh</a:t>
            </a:r>
            <a:r>
              <a:rPr lang="id-ID" dirty="0"/>
              <a:t>: Setiap dosen harus mengajar minimal 1 </a:t>
            </a:r>
            <a:r>
              <a:rPr lang="id-ID" dirty="0" err="1"/>
              <a:t>matakuliah</a:t>
            </a:r>
            <a:r>
              <a:rPr lang="id-ID" dirty="0"/>
              <a:t>. Tidak boleh tidak mengajar sama sekali, tetapi boleh mengajar lebih dari 1.</a:t>
            </a:r>
          </a:p>
        </p:txBody>
      </p:sp>
      <p:pic>
        <p:nvPicPr>
          <p:cNvPr id="2" name="Gamba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64" y="2276872"/>
            <a:ext cx="8655728" cy="23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27</a:t>
            </a:fld>
            <a:endParaRPr lang="id-ID"/>
          </a:p>
        </p:txBody>
      </p:sp>
      <p:sp>
        <p:nvSpPr>
          <p:cNvPr id="15" name="Judul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VARIASI ERD</a:t>
            </a:r>
            <a:br>
              <a:rPr lang="id-ID" dirty="0"/>
            </a:br>
            <a:r>
              <a:rPr lang="id-ID" sz="2700" dirty="0"/>
              <a:t>contoh ERD Martin: ERD </a:t>
            </a:r>
            <a:r>
              <a:rPr lang="id-ID" sz="2700" dirty="0" err="1"/>
              <a:t>Warehouse</a:t>
            </a:r>
            <a:endParaRPr lang="id-ID" sz="2700" dirty="0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99" y="1136739"/>
            <a:ext cx="6920001" cy="572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813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400" dirty="0"/>
              <a:t>CASE </a:t>
            </a:r>
            <a:r>
              <a:rPr lang="id-ID" sz="3400" dirty="0" err="1"/>
              <a:t>Tools</a:t>
            </a:r>
            <a:r>
              <a:rPr lang="id-ID" sz="3400" dirty="0"/>
              <a:t> untuk ERD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583534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CASE </a:t>
            </a:r>
            <a:r>
              <a:rPr lang="id-ID" dirty="0">
                <a:sym typeface="Wingdings"/>
              </a:rPr>
              <a:t> </a:t>
            </a:r>
            <a:r>
              <a:rPr lang="id-ID" b="1" dirty="0" err="1">
                <a:sym typeface="Wingdings"/>
              </a:rPr>
              <a:t>C</a:t>
            </a:r>
            <a:r>
              <a:rPr lang="id-ID" dirty="0" err="1">
                <a:sym typeface="Wingdings"/>
              </a:rPr>
              <a:t>omputer</a:t>
            </a:r>
            <a:r>
              <a:rPr lang="id-ID" dirty="0">
                <a:sym typeface="Wingdings"/>
              </a:rPr>
              <a:t> </a:t>
            </a:r>
            <a:r>
              <a:rPr lang="id-ID" b="1" dirty="0" err="1">
                <a:sym typeface="Wingdings"/>
              </a:rPr>
              <a:t>A</a:t>
            </a:r>
            <a:r>
              <a:rPr lang="id-ID" dirty="0" err="1">
                <a:sym typeface="Wingdings"/>
              </a:rPr>
              <a:t>ided</a:t>
            </a:r>
            <a:r>
              <a:rPr lang="id-ID" dirty="0">
                <a:sym typeface="Wingdings"/>
              </a:rPr>
              <a:t> </a:t>
            </a:r>
            <a:r>
              <a:rPr lang="id-ID" b="1" dirty="0" err="1">
                <a:sym typeface="Wingdings"/>
              </a:rPr>
              <a:t>S</a:t>
            </a:r>
            <a:r>
              <a:rPr lang="id-ID" dirty="0" err="1">
                <a:sym typeface="Wingdings"/>
              </a:rPr>
              <a:t>oftware</a:t>
            </a:r>
            <a:r>
              <a:rPr lang="id-ID" dirty="0">
                <a:sym typeface="Wingdings"/>
              </a:rPr>
              <a:t> </a:t>
            </a:r>
            <a:r>
              <a:rPr lang="id-ID" b="1" dirty="0">
                <a:sym typeface="Wingdings"/>
              </a:rPr>
              <a:t>E</a:t>
            </a:r>
            <a:r>
              <a:rPr lang="id-ID" dirty="0">
                <a:sym typeface="Wingdings"/>
              </a:rPr>
              <a:t>ngineering</a:t>
            </a:r>
          </a:p>
          <a:p>
            <a:r>
              <a:rPr lang="id-ID" dirty="0">
                <a:sym typeface="Wingdings"/>
              </a:rPr>
              <a:t>Adalah perangkat lunak (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) yang digunakan dalam proses perancangan sistem informasi.</a:t>
            </a:r>
          </a:p>
          <a:p>
            <a:r>
              <a:rPr lang="id-ID" dirty="0">
                <a:sym typeface="Wingdings"/>
              </a:rPr>
              <a:t>Ada banyak 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 yang dapat digunakan untuk membuat ERD.</a:t>
            </a:r>
          </a:p>
          <a:p>
            <a:r>
              <a:rPr lang="id-ID" dirty="0">
                <a:sym typeface="Wingdings"/>
              </a:rPr>
              <a:t>Tidak ada alasan mutlak untuk memilih 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 tertentu </a:t>
            </a:r>
            <a:r>
              <a:rPr lang="id-ID" dirty="0" err="1">
                <a:sym typeface="Wingdings"/>
              </a:rPr>
              <a:t>diatas</a:t>
            </a:r>
            <a:r>
              <a:rPr lang="id-ID" dirty="0">
                <a:sym typeface="Wingdings"/>
              </a:rPr>
              <a:t> 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 yang lain.</a:t>
            </a:r>
          </a:p>
          <a:p>
            <a:r>
              <a:rPr lang="id-ID" dirty="0">
                <a:sym typeface="Wingdings"/>
              </a:rPr>
              <a:t>Kita bebas menggunakan 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 mana saja yang cocok untuk kebutuhan kita.</a:t>
            </a:r>
          </a:p>
          <a:p>
            <a:r>
              <a:rPr lang="id-ID" dirty="0">
                <a:sym typeface="Wingdings"/>
              </a:rPr>
              <a:t>Bahkan sebenarnya tidak ada keharusan untuk menggunakan </a:t>
            </a:r>
            <a:r>
              <a:rPr lang="id-ID" dirty="0" err="1">
                <a:sym typeface="Wingdings"/>
              </a:rPr>
              <a:t>tools</a:t>
            </a:r>
            <a:r>
              <a:rPr lang="id-ID" dirty="0">
                <a:sym typeface="Wingdings"/>
              </a:rPr>
              <a:t>, apabila mencukupi kita dapat membuat ERD pada kertas atau papan tulis.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0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29</a:t>
            </a:fld>
            <a:endParaRPr lang="id-ID"/>
          </a:p>
        </p:txBody>
      </p:sp>
      <p:sp>
        <p:nvSpPr>
          <p:cNvPr id="7" name="Judul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7170208" cy="1029382"/>
          </a:xfrm>
        </p:spPr>
        <p:txBody>
          <a:bodyPr>
            <a:normAutofit/>
          </a:bodyPr>
          <a:lstStyle/>
          <a:p>
            <a:pPr algn="l"/>
            <a:r>
              <a:rPr lang="id-ID" sz="2700" u="sng" dirty="0"/>
              <a:t>CASE </a:t>
            </a:r>
            <a:r>
              <a:rPr lang="id-ID" sz="2700" i="1" u="sng" dirty="0"/>
              <a:t>TOOLS</a:t>
            </a:r>
            <a:r>
              <a:rPr lang="id-ID" sz="2700" u="sng" dirty="0"/>
              <a:t> ERD</a:t>
            </a:r>
            <a:br>
              <a:rPr lang="id-ID" dirty="0"/>
            </a:br>
            <a:r>
              <a:rPr lang="id-ID" sz="3100" dirty="0"/>
              <a:t>Beberapa contoh </a:t>
            </a:r>
            <a:r>
              <a:rPr lang="id-ID" sz="3100" i="1" dirty="0"/>
              <a:t>ERD </a:t>
            </a:r>
            <a:r>
              <a:rPr lang="id-ID" sz="3100" i="1" dirty="0" err="1"/>
              <a:t>Tools</a:t>
            </a:r>
            <a:endParaRPr lang="id-ID" sz="3100" i="1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847529" y="2420888"/>
          <a:ext cx="8568951" cy="3638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Nama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Platform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Lisensi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Chen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Martin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Tautan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Lucidchart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Komersial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u="none" strike="noStrike">
                          <a:effectLst/>
                        </a:rPr>
                        <a:t>-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2"/>
                        </a:rPr>
                        <a:t>https://www.lucidchart.com/pages/tour/ER_diagram_tool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Gliffy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Freeware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3"/>
                        </a:rPr>
                        <a:t>https://www.gliffy.com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TerraERD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Desktop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Open 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4"/>
                        </a:rPr>
                        <a:t>https://github.com/rterrabh/TerraER/tree/master/terraer_project/dist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StarUML ERD Extension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Desktop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Open 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5"/>
                        </a:rPr>
                        <a:t>http://staruml.io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ERDPlus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Komersial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 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6"/>
                        </a:rPr>
                        <a:t>https://erdplus.com/#/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Edraw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Desktop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Komersial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>
                          <a:effectLst/>
                        </a:rPr>
                        <a:t>√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7"/>
                        </a:rPr>
                        <a:t>https://www.edrawsoft.com/martin-erd-solutions.php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ampungan Konten 7"/>
          <p:cNvSpPr>
            <a:spLocks noGrp="1"/>
          </p:cNvSpPr>
          <p:nvPr>
            <p:ph idx="1"/>
          </p:nvPr>
        </p:nvSpPr>
        <p:spPr>
          <a:xfrm>
            <a:off x="1847528" y="1455457"/>
            <a:ext cx="8568951" cy="819667"/>
          </a:xfrm>
        </p:spPr>
        <p:txBody>
          <a:bodyPr>
            <a:noAutofit/>
          </a:bodyPr>
          <a:lstStyle/>
          <a:p>
            <a:r>
              <a:rPr lang="id-ID" sz="2000" dirty="0"/>
              <a:t>Berikut ini beberapa contoh </a:t>
            </a:r>
            <a:r>
              <a:rPr lang="id-ID" sz="2000" dirty="0" err="1"/>
              <a:t>tools</a:t>
            </a:r>
            <a:r>
              <a:rPr lang="id-ID" sz="2000" dirty="0"/>
              <a:t> untuk membuat ERD alternatif dari Ms Visio (Komersial) atau </a:t>
            </a:r>
            <a:r>
              <a:rPr lang="id-ID" sz="2000" dirty="0" err="1"/>
              <a:t>Sybase</a:t>
            </a:r>
            <a:r>
              <a:rPr lang="id-ID" sz="2000" dirty="0"/>
              <a:t> </a:t>
            </a:r>
            <a:r>
              <a:rPr lang="id-ID" sz="2000" dirty="0" err="1"/>
              <a:t>PowerDesigner</a:t>
            </a:r>
            <a:r>
              <a:rPr lang="id-ID" sz="2000" dirty="0"/>
              <a:t> (Komersial)</a:t>
            </a:r>
          </a:p>
        </p:txBody>
      </p:sp>
    </p:spTree>
    <p:extLst>
      <p:ext uri="{BB962C8B-B14F-4D97-AF65-F5344CB8AC3E}">
        <p14:creationId xmlns:p14="http://schemas.microsoft.com/office/powerpoint/2010/main" val="94475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400" dirty="0"/>
              <a:t>Pemodelan Data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583534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‘Pemodelan Data’</a:t>
            </a:r>
            <a:r>
              <a:rPr lang="id-ID" dirty="0">
                <a:sym typeface="Wingdings"/>
              </a:rPr>
              <a:t>  </a:t>
            </a:r>
            <a:r>
              <a:rPr lang="id-ID" b="1" dirty="0"/>
              <a:t>Data </a:t>
            </a:r>
            <a:r>
              <a:rPr lang="id-ID" b="1" dirty="0" err="1"/>
              <a:t>Modelling</a:t>
            </a:r>
            <a:r>
              <a:rPr lang="id-ID" dirty="0"/>
              <a:t>.</a:t>
            </a:r>
          </a:p>
          <a:p>
            <a:r>
              <a:rPr lang="id-ID" dirty="0"/>
              <a:t>Definisi singkat (dalam lingkup </a:t>
            </a:r>
            <a:r>
              <a:rPr lang="id-ID" i="1" dirty="0" err="1"/>
              <a:t>software</a:t>
            </a:r>
            <a:r>
              <a:rPr lang="id-ID" i="1" dirty="0"/>
              <a:t> </a:t>
            </a:r>
            <a:r>
              <a:rPr lang="id-ID" i="1" dirty="0" err="1"/>
              <a:t>engineering</a:t>
            </a:r>
            <a:r>
              <a:rPr lang="id-ID" dirty="0"/>
              <a:t>):</a:t>
            </a:r>
          </a:p>
          <a:p>
            <a:pPr lvl="1"/>
            <a:r>
              <a:rPr lang="id-ID" i="1" dirty="0">
                <a:solidFill>
                  <a:srgbClr val="C00000"/>
                </a:solidFill>
              </a:rPr>
              <a:t>Proses pembuatan </a:t>
            </a:r>
            <a:r>
              <a:rPr lang="id-ID" b="1" i="1" dirty="0">
                <a:solidFill>
                  <a:srgbClr val="C00000"/>
                </a:solidFill>
              </a:rPr>
              <a:t>model data </a:t>
            </a:r>
            <a:r>
              <a:rPr lang="id-ID" dirty="0"/>
              <a:t>(</a:t>
            </a:r>
            <a:r>
              <a:rPr lang="id-ID" i="1" dirty="0"/>
              <a:t>data model</a:t>
            </a:r>
            <a:r>
              <a:rPr lang="id-ID" dirty="0"/>
              <a:t>) untuk sebuah </a:t>
            </a:r>
            <a:r>
              <a:rPr lang="id-ID" dirty="0">
                <a:solidFill>
                  <a:schemeClr val="accent5"/>
                </a:solidFill>
              </a:rPr>
              <a:t>sistem informasi</a:t>
            </a:r>
            <a:r>
              <a:rPr lang="id-ID" dirty="0"/>
              <a:t> yang melibatkan teknik-teknik </a:t>
            </a:r>
            <a:r>
              <a:rPr lang="id-ID" b="1" dirty="0"/>
              <a:t>formal</a:t>
            </a:r>
            <a:r>
              <a:rPr lang="id-ID" dirty="0"/>
              <a:t> tertentu. </a:t>
            </a:r>
          </a:p>
          <a:p>
            <a:r>
              <a:rPr lang="id-ID" dirty="0"/>
              <a:t>Definisi yang lebih lengkap: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penganalisisan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persyaratan-persyaratan</a:t>
            </a:r>
            <a:r>
              <a:rPr lang="en-US" dirty="0">
                <a:solidFill>
                  <a:schemeClr val="accent5"/>
                </a:solidFill>
              </a:rPr>
              <a:t> data</a:t>
            </a:r>
            <a:r>
              <a:rPr lang="en-US" dirty="0"/>
              <a:t> (</a:t>
            </a:r>
            <a:r>
              <a:rPr lang="en-US" i="1" dirty="0"/>
              <a:t>data requirements</a:t>
            </a:r>
            <a:r>
              <a:rPr lang="en-US" dirty="0"/>
              <a:t>)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terlaksananya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proses-proses </a:t>
            </a:r>
            <a:r>
              <a:rPr lang="en-US" dirty="0" err="1">
                <a:solidFill>
                  <a:srgbClr val="C00000"/>
                </a:solidFill>
              </a:rPr>
              <a:t>bisnis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business processes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b="1" dirty="0" err="1"/>
              <a:t>persyaratan-persyaratan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basisdata</a:t>
            </a:r>
            <a:r>
              <a:rPr lang="en-US" dirty="0"/>
              <a:t> yang </a:t>
            </a:r>
            <a:r>
              <a:rPr lang="en-US" dirty="0" err="1"/>
              <a:t>sesungguhnya</a:t>
            </a:r>
            <a:r>
              <a:rPr lang="en-US" dirty="0"/>
              <a:t> (</a:t>
            </a:r>
            <a:r>
              <a:rPr lang="en-US" b="1" i="1" dirty="0"/>
              <a:t>actual database</a:t>
            </a:r>
            <a:r>
              <a:rPr lang="en-US" dirty="0"/>
              <a:t>).</a:t>
            </a:r>
            <a:endParaRPr lang="id-ID" dirty="0"/>
          </a:p>
          <a:p>
            <a:r>
              <a:rPr lang="id-ID" dirty="0"/>
              <a:t>Mengapa diperlukan?</a:t>
            </a:r>
          </a:p>
          <a:p>
            <a:pPr lvl="1"/>
            <a:r>
              <a:rPr lang="id-ID" dirty="0"/>
              <a:t>Untuk memastikan sistem informasi yang dihasilkan nantinya dapat berfungsi secara </a:t>
            </a:r>
            <a:r>
              <a:rPr lang="id-ID" i="1" dirty="0">
                <a:solidFill>
                  <a:srgbClr val="C00000"/>
                </a:solidFill>
              </a:rPr>
              <a:t>benar dan tepat, sesuai dengan persyaratan</a:t>
            </a:r>
            <a:r>
              <a:rPr lang="id-ID" dirty="0"/>
              <a:t> organisasi yang menggunakannya.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783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Pertanyaan??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30</a:t>
            </a:fld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80" y="1466305"/>
            <a:ext cx="45365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ogo of a building&#10;&#10;Description automatically generated">
            <a:extLst>
              <a:ext uri="{FF2B5EF4-FFF2-40B4-BE49-F238E27FC236}">
                <a16:creationId xmlns:a16="http://schemas.microsoft.com/office/drawing/2014/main" id="{4ACCE03E-2AD9-A171-A93F-725853B00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https://jti.polinema.ac.id/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</a:t>
            </a:r>
            <a:r>
              <a:rPr lang="en-US" dirty="0"/>
              <a:t>a</a:t>
            </a:r>
            <a:r>
              <a:rPr lang="id-ID" dirty="0" err="1"/>
              <a:t>tihan</a:t>
            </a:r>
            <a:r>
              <a:rPr lang="id-ID" dirty="0"/>
              <a:t> 1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32</a:t>
            </a:fld>
            <a:endParaRPr lang="id-ID"/>
          </a:p>
        </p:txBody>
      </p:sp>
      <p:sp>
        <p:nvSpPr>
          <p:cNvPr id="6" name="Tampungan Konten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sebuah koperasi simpan pinjam di Amerika Serikat terdapat sistem yang dibuat untuk menyimpan data </a:t>
            </a:r>
            <a:r>
              <a:rPr lang="id-ID" b="1" i="1" dirty="0" err="1"/>
              <a:t>customer</a:t>
            </a:r>
            <a:r>
              <a:rPr lang="id-ID" dirty="0"/>
              <a:t> dan </a:t>
            </a:r>
            <a:r>
              <a:rPr lang="id-ID" b="1" i="1" dirty="0" err="1"/>
              <a:t>loan</a:t>
            </a:r>
            <a:r>
              <a:rPr lang="id-ID" dirty="0"/>
              <a:t>. </a:t>
            </a:r>
            <a:r>
              <a:rPr lang="id-ID" dirty="0" err="1"/>
              <a:t>Customer</a:t>
            </a:r>
            <a:r>
              <a:rPr lang="id-ID" dirty="0"/>
              <a:t> adalah orang yang meminjam </a:t>
            </a:r>
            <a:r>
              <a:rPr lang="id-ID" dirty="0" err="1"/>
              <a:t>uanng</a:t>
            </a:r>
            <a:r>
              <a:rPr lang="id-ID" dirty="0"/>
              <a:t> sedangkan </a:t>
            </a:r>
            <a:r>
              <a:rPr lang="id-ID" dirty="0" err="1"/>
              <a:t>loan</a:t>
            </a:r>
            <a:r>
              <a:rPr lang="id-ID" dirty="0"/>
              <a:t> adalah pinjamannya. Pada </a:t>
            </a:r>
            <a:r>
              <a:rPr lang="id-ID" i="1" dirty="0" err="1"/>
              <a:t>customer</a:t>
            </a:r>
            <a:r>
              <a:rPr lang="id-ID" dirty="0"/>
              <a:t> terdapat beberapa atribut yang harus disimpan yaitu </a:t>
            </a:r>
            <a:r>
              <a:rPr lang="id-ID" b="1" i="1" u="sng" dirty="0" err="1"/>
              <a:t>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 err="1"/>
              <a:t>street_address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city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loan</a:t>
            </a:r>
            <a:r>
              <a:rPr lang="en-US" dirty="0"/>
              <a:t> </a:t>
            </a:r>
            <a:r>
              <a:rPr lang="en-US" dirty="0" err="1"/>
              <a:t>dicatatlah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i="1" u="sng" dirty="0" err="1"/>
              <a:t>loan_number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i="1" dirty="0"/>
              <a:t>amount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total </a:t>
            </a:r>
            <a:r>
              <a:rPr lang="en-US" dirty="0" err="1"/>
              <a:t>pinjamannya</a:t>
            </a:r>
            <a:r>
              <a:rPr lang="en-US" dirty="0"/>
              <a:t>.</a:t>
            </a:r>
          </a:p>
          <a:p>
            <a:r>
              <a:rPr lang="en-US" dirty="0" err="1"/>
              <a:t>Buat</a:t>
            </a:r>
            <a:r>
              <a:rPr lang="en-US" dirty="0"/>
              <a:t> ERD Chen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61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LATIHAN 1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33</a:t>
            </a:fld>
            <a:endParaRPr lang="id-ID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30743" r="635" b="31024"/>
          <a:stretch>
            <a:fillRect/>
          </a:stretch>
        </p:blipFill>
        <p:spPr bwMode="auto">
          <a:xfrm>
            <a:off x="1950129" y="2780928"/>
            <a:ext cx="8408131" cy="223224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02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</a:t>
            </a:r>
            <a:r>
              <a:rPr lang="en-US" dirty="0"/>
              <a:t>a</a:t>
            </a:r>
            <a:r>
              <a:rPr lang="id-ID" dirty="0" err="1"/>
              <a:t>tihan</a:t>
            </a:r>
            <a:r>
              <a:rPr lang="id-ID" dirty="0"/>
              <a:t> 2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34</a:t>
            </a:fld>
            <a:endParaRPr lang="id-ID"/>
          </a:p>
        </p:txBody>
      </p:sp>
      <p:sp>
        <p:nvSpPr>
          <p:cNvPr id="6" name="Tampungan Konten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b="1" dirty="0" err="1"/>
              <a:t>orangtua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b="1" dirty="0" err="1"/>
              <a:t>matakuliah</a:t>
            </a:r>
            <a:r>
              <a:rPr lang="en-US" dirty="0"/>
              <a:t> yang </a:t>
            </a:r>
            <a:r>
              <a:rPr lang="en-US" dirty="0" err="1"/>
              <a:t>diambilnya</a:t>
            </a:r>
            <a:r>
              <a:rPr lang="en-US" dirty="0"/>
              <a:t>.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NIM,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. </a:t>
            </a:r>
            <a:r>
              <a:rPr lang="en-US" dirty="0" err="1"/>
              <a:t>Orangtua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KTP,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SKS-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salahsatu</a:t>
            </a:r>
            <a:r>
              <a:rPr lang="en-US" dirty="0"/>
              <a:t> data </a:t>
            </a:r>
            <a:r>
              <a:rPr lang="en-US" dirty="0" err="1"/>
              <a:t>orangtuanya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tercatat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lulus.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sati </a:t>
            </a:r>
            <a:r>
              <a:rPr lang="en-US" dirty="0" err="1"/>
              <a:t>matakuliah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  <a:p>
            <a:r>
              <a:rPr lang="en-US" dirty="0" err="1"/>
              <a:t>Buatlah</a:t>
            </a:r>
            <a:r>
              <a:rPr lang="en-US" dirty="0"/>
              <a:t> ERD Chen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698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LATIHAN 2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35</a:t>
            </a:fld>
            <a:endParaRPr lang="id-ID"/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509452"/>
            <a:ext cx="812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C752-9408-E88F-6E8B-5B0C067F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2BDFD8-E6D9-37A5-9222-3143B3C59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049378"/>
              </p:ext>
            </p:extLst>
          </p:nvPr>
        </p:nvGraphicFramePr>
        <p:xfrm>
          <a:off x="515938" y="1825625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369E263-A678-DC30-2752-ECD1B0D4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01;</a:t>
            </a:r>
          </a:p>
        </p:txBody>
      </p:sp>
    </p:spTree>
    <p:extLst>
      <p:ext uri="{BB962C8B-B14F-4D97-AF65-F5344CB8AC3E}">
        <p14:creationId xmlns:p14="http://schemas.microsoft.com/office/powerpoint/2010/main" val="297925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EF943-3DAE-E6EB-BDFF-93F027C9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27ED-8511-AA89-245C-B3EA108F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Sistem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informasi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inap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rumah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sakit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merupakan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suatu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sistem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mengelola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informasi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diperlukan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sebuah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rumah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sakit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melayani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inap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meliputi</a:t>
            </a:r>
            <a:r>
              <a:rPr lang="en-ID" dirty="0">
                <a:solidFill>
                  <a:srgbClr val="444444"/>
                </a:solidFill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pengelolaan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data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rekam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medis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dokter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obat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dikonsumsi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ruangan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/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kamar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inap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Berikut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aturan-aturan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harus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diatasi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merancang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ERD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Sistem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informasi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inap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rumah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sakit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:</a:t>
            </a: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inap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mendapat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kamar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sesuai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jenis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dipilih</a:t>
            </a:r>
            <a:endParaRPr lang="en-ID" b="0" i="0" dirty="0">
              <a:solidFill>
                <a:srgbClr val="444444"/>
              </a:solidFill>
              <a:effectLst/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Ada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beberapa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jenis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kamar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pilihan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kapasitas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fasilitas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harga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berbeda</a:t>
            </a:r>
            <a:endParaRPr lang="en-ID" b="0" i="0" dirty="0">
              <a:solidFill>
                <a:srgbClr val="444444"/>
              </a:solidFill>
              <a:effectLst/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mempunyai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rekam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medis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mencatat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seluruh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rekam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medis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rumah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sakit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tersebut</a:t>
            </a:r>
            <a:endParaRPr lang="en-ID" b="0" i="0" dirty="0">
              <a:solidFill>
                <a:srgbClr val="444444"/>
              </a:solidFill>
              <a:effectLst/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Selama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rumah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sakit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dirawat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oleh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perawat</a:t>
            </a:r>
            <a:endParaRPr lang="en-ID" dirty="0">
              <a:solidFill>
                <a:srgbClr val="444444"/>
              </a:solidFill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Perawat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mendampingi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dokter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saat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pemeriksaan</a:t>
            </a:r>
            <a:endParaRPr lang="en-ID" b="0" i="0" dirty="0">
              <a:solidFill>
                <a:srgbClr val="444444"/>
              </a:solidFill>
              <a:effectLst/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Dokter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akan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melakukan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pemeriksaan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kepada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endParaRPr lang="en-ID" dirty="0">
              <a:solidFill>
                <a:srgbClr val="444444"/>
              </a:solidFill>
              <a:latin typeface="Ubuntu" panose="020F0502020204030204" pitchFamily="34" charset="0"/>
            </a:endParaRPr>
          </a:p>
          <a:p>
            <a:pPr lvl="1" fontAlgn="base"/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Dokter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menentukan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obat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harus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konsumsi</a:t>
            </a:r>
            <a:r>
              <a:rPr lang="en-ID" b="0" i="0" dirty="0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 oleh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Ubuntu" panose="020F0502020204030204" pitchFamily="34" charset="0"/>
              </a:rPr>
              <a:t>pasien</a:t>
            </a:r>
            <a:endParaRPr lang="en-ID" b="0" i="0" dirty="0">
              <a:solidFill>
                <a:srgbClr val="444444"/>
              </a:solidFill>
              <a:effectLst/>
              <a:latin typeface="Ubuntu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ERDnya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7498F-CC63-2A8B-3B07-62B5FBA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02;</a:t>
            </a:r>
          </a:p>
        </p:txBody>
      </p:sp>
    </p:spTree>
    <p:extLst>
      <p:ext uri="{BB962C8B-B14F-4D97-AF65-F5344CB8AC3E}">
        <p14:creationId xmlns:p14="http://schemas.microsoft.com/office/powerpoint/2010/main" val="1142517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http://www.dba-oracle.com/t_object_top_down_bottom_up.htm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http://stackoverflow.com/questions/12054727/top-down-vs-bottom-up-database-design-real-world-examples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https://en.wikipedia.org/wiki/Data_modeling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https://en.wikipedia.org/wiki/Data_model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https://en.wikipedia.org/wiki/Conceptual_schema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https://en.wikipedia.org/wiki/Logical_data_model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https://en.wikipedia.org/wiki/Physical_data_model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https://en.wikipedia.org/wiki/Entity–relationship_model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https://en.wikipedia.org/wiki/Computer-aided_software_engineering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https://www.tutorialcup.com/dbms/physical-data-models.htm</a:t>
            </a:r>
            <a:r>
              <a:rPr lang="en-US" dirty="0"/>
              <a:t> </a:t>
            </a:r>
          </a:p>
          <a:p>
            <a:r>
              <a:rPr lang="en-US" dirty="0">
                <a:hlinkClick r:id="rId12"/>
              </a:rPr>
              <a:t>https://www.edrawsoft.com/warehouse-martin-erd-example.php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92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Pemodelan Data</a:t>
            </a:r>
            <a:br>
              <a:rPr lang="id-ID" dirty="0"/>
            </a:br>
            <a:r>
              <a:rPr lang="en-US" sz="4000" dirty="0"/>
              <a:t>m</a:t>
            </a:r>
            <a:r>
              <a:rPr lang="id-ID" sz="4000" dirty="0" err="1"/>
              <a:t>odel</a:t>
            </a:r>
            <a:r>
              <a:rPr lang="id-ID" sz="4000" dirty="0"/>
              <a:t> data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3660328"/>
          </a:xfrm>
        </p:spPr>
        <p:txBody>
          <a:bodyPr>
            <a:normAutofit lnSpcReduction="10000"/>
          </a:bodyPr>
          <a:lstStyle/>
          <a:p>
            <a:r>
              <a:rPr lang="id-ID" dirty="0">
                <a:solidFill>
                  <a:schemeClr val="accent5"/>
                </a:solidFill>
              </a:rPr>
              <a:t>Hasil dari </a:t>
            </a:r>
            <a:r>
              <a:rPr lang="id-ID" dirty="0" err="1">
                <a:solidFill>
                  <a:schemeClr val="accent5"/>
                </a:solidFill>
              </a:rPr>
              <a:t>pemodelan</a:t>
            </a:r>
            <a:r>
              <a:rPr lang="id-ID" dirty="0">
                <a:solidFill>
                  <a:schemeClr val="accent5"/>
                </a:solidFill>
              </a:rPr>
              <a:t> data</a:t>
            </a:r>
            <a:r>
              <a:rPr lang="id-ID" dirty="0"/>
              <a:t> adalah </a:t>
            </a:r>
            <a:r>
              <a:rPr lang="id-ID" b="1" dirty="0"/>
              <a:t>model data </a:t>
            </a:r>
            <a:r>
              <a:rPr lang="id-ID" dirty="0"/>
              <a:t>(</a:t>
            </a:r>
            <a:r>
              <a:rPr lang="id-ID" i="1" dirty="0"/>
              <a:t>data model</a:t>
            </a:r>
            <a:r>
              <a:rPr lang="id-ID" dirty="0"/>
              <a:t>).</a:t>
            </a:r>
          </a:p>
          <a:p>
            <a:r>
              <a:rPr lang="id-ID" dirty="0"/>
              <a:t>Model data:</a:t>
            </a:r>
          </a:p>
          <a:p>
            <a:pPr lvl="1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(</a:t>
            </a:r>
            <a:r>
              <a:rPr lang="en-US" i="1" dirty="0" err="1">
                <a:solidFill>
                  <a:srgbClr val="C00000"/>
                </a:solidFill>
              </a:rPr>
              <a:t>perumpamaan</a:t>
            </a:r>
            <a:r>
              <a:rPr lang="en-US" dirty="0"/>
              <a:t>, </a:t>
            </a:r>
            <a:r>
              <a:rPr lang="en-US" dirty="0" err="1"/>
              <a:t>analogi</a:t>
            </a:r>
            <a:r>
              <a:rPr lang="en-US" dirty="0"/>
              <a:t>) </a:t>
            </a:r>
            <a:r>
              <a:rPr lang="en-US" dirty="0" err="1"/>
              <a:t>abstrak</a:t>
            </a:r>
            <a:r>
              <a:rPr lang="en-US" dirty="0"/>
              <a:t> yang </a:t>
            </a:r>
            <a:r>
              <a:rPr lang="en-US" dirty="0" err="1">
                <a:solidFill>
                  <a:srgbClr val="C00000"/>
                </a:solidFill>
              </a:rPr>
              <a:t>mewakili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menjelaskan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elemen-elemen</a:t>
            </a:r>
            <a:r>
              <a:rPr lang="en-US" dirty="0">
                <a:solidFill>
                  <a:srgbClr val="C00000"/>
                </a:solidFill>
              </a:rPr>
              <a:t> data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suatu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entitas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objek</a:t>
            </a:r>
            <a:r>
              <a:rPr lang="en-US" dirty="0"/>
              <a:t>)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mobil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2017, </a:t>
            </a:r>
            <a:r>
              <a:rPr lang="en-US" b="1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Muhammad Ali.</a:t>
            </a:r>
          </a:p>
          <a:p>
            <a:pPr lvl="2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: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4</a:t>
            </a:fld>
            <a:endParaRPr lang="id-ID"/>
          </a:p>
        </p:txBody>
      </p:sp>
      <p:grpSp>
        <p:nvGrpSpPr>
          <p:cNvPr id="22" name="Grup 21"/>
          <p:cNvGrpSpPr/>
          <p:nvPr/>
        </p:nvGrpSpPr>
        <p:grpSpPr>
          <a:xfrm>
            <a:off x="1962150" y="5289128"/>
            <a:ext cx="8267700" cy="1092200"/>
            <a:chOff x="425012" y="4909838"/>
            <a:chExt cx="8267700" cy="1092200"/>
          </a:xfrm>
        </p:grpSpPr>
        <p:pic>
          <p:nvPicPr>
            <p:cNvPr id="5" name="Gamba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12" y="4909838"/>
              <a:ext cx="2705100" cy="109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Gamba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212" y="4916188"/>
              <a:ext cx="2857500" cy="1079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Wajik 6"/>
            <p:cNvSpPr/>
            <p:nvPr/>
          </p:nvSpPr>
          <p:spPr>
            <a:xfrm>
              <a:off x="3707904" y="5137397"/>
              <a:ext cx="1672460" cy="6370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/>
                <a:t>DIMILIKI</a:t>
              </a:r>
            </a:p>
          </p:txBody>
        </p:sp>
        <p:cxnSp>
          <p:nvCxnSpPr>
            <p:cNvPr id="9" name="Konektor Siku 8"/>
            <p:cNvCxnSpPr>
              <a:stCxn id="5" idx="3"/>
              <a:endCxn id="7" idx="1"/>
            </p:cNvCxnSpPr>
            <p:nvPr/>
          </p:nvCxnSpPr>
          <p:spPr>
            <a:xfrm>
              <a:off x="3130112" y="5455938"/>
              <a:ext cx="577792" cy="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Konektor Siku 9"/>
            <p:cNvCxnSpPr>
              <a:stCxn id="7" idx="3"/>
              <a:endCxn id="6" idx="1"/>
            </p:cNvCxnSpPr>
            <p:nvPr/>
          </p:nvCxnSpPr>
          <p:spPr>
            <a:xfrm flipV="1">
              <a:off x="5380364" y="5455938"/>
              <a:ext cx="454848" cy="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88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Pemodelan Data</a:t>
            </a:r>
            <a:br>
              <a:rPr lang="id-ID" dirty="0"/>
            </a:br>
            <a:r>
              <a:rPr lang="en-US" sz="3800" dirty="0" err="1"/>
              <a:t>jenis-jenis</a:t>
            </a:r>
            <a:r>
              <a:rPr lang="en-US" sz="3800" dirty="0"/>
              <a:t> m</a:t>
            </a:r>
            <a:r>
              <a:rPr lang="id-ID" sz="3800" dirty="0" err="1"/>
              <a:t>odel</a:t>
            </a:r>
            <a:r>
              <a:rPr lang="id-ID" sz="3800" dirty="0"/>
              <a:t> data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5</a:t>
            </a:fld>
            <a:endParaRPr lang="id-ID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918595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 err="1"/>
              <a:t>Conseptual</a:t>
            </a:r>
            <a:r>
              <a:rPr lang="id-ID" dirty="0"/>
              <a:t> Data Model (CDM)</a:t>
            </a:r>
          </a:p>
          <a:p>
            <a:pPr lvl="1"/>
            <a:r>
              <a:rPr lang="id-ID" dirty="0"/>
              <a:t>Berisi gambaran umum data-data yang harus disimpan berikut signifikansinya pada proses bisnis suatu organisasi. 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Sifat</a:t>
            </a:r>
            <a:r>
              <a:rPr lang="id-ID" dirty="0"/>
              <a:t>: Relatif sederhana. Tidak melibatkan istilah teknis. Bisa dimengerti oleh semua level manajemen dari lingkungan IT maupun non-IT.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Contoh Diagram</a:t>
            </a:r>
            <a:r>
              <a:rPr lang="id-ID" dirty="0"/>
              <a:t>: Data </a:t>
            </a:r>
            <a:r>
              <a:rPr lang="id-ID" dirty="0" err="1"/>
              <a:t>Structure</a:t>
            </a:r>
            <a:r>
              <a:rPr lang="id-ID" dirty="0"/>
              <a:t> Diagram (DSD) </a:t>
            </a:r>
          </a:p>
          <a:p>
            <a:r>
              <a:rPr lang="id-ID" b="1" dirty="0" err="1"/>
              <a:t>Logical</a:t>
            </a:r>
            <a:r>
              <a:rPr lang="id-ID" dirty="0"/>
              <a:t> Data Model (LDM)</a:t>
            </a:r>
          </a:p>
          <a:p>
            <a:pPr lvl="1"/>
            <a:r>
              <a:rPr lang="id-ID" dirty="0"/>
              <a:t>Berisi gambaran lebih detail mengenai entitas-entitas yang terlibat, atribut, dan hubungan antara satu dengan yang lainnya.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Sifat</a:t>
            </a:r>
            <a:r>
              <a:rPr lang="id-ID" dirty="0"/>
              <a:t>: Melibatkan entitas, atribut, dan </a:t>
            </a:r>
            <a:r>
              <a:rPr lang="id-ID" i="1" dirty="0" err="1"/>
              <a:t>relationship</a:t>
            </a:r>
            <a:r>
              <a:rPr lang="id-ID" dirty="0"/>
              <a:t>. Menggunakan istilah-istilah bisnis. 1 CDM dapat membutuhkan 1 atau lebih LDM.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Contoh Diagram</a:t>
            </a:r>
            <a:r>
              <a:rPr lang="id-ID" dirty="0"/>
              <a:t>: </a:t>
            </a:r>
            <a:r>
              <a:rPr lang="id-ID" dirty="0" err="1"/>
              <a:t>Entity</a:t>
            </a:r>
            <a:r>
              <a:rPr lang="id-ID" dirty="0"/>
              <a:t> </a:t>
            </a:r>
            <a:r>
              <a:rPr lang="id-ID" dirty="0" err="1"/>
              <a:t>Relationship</a:t>
            </a:r>
            <a:r>
              <a:rPr lang="id-ID" dirty="0"/>
              <a:t> Diagram (ERD)</a:t>
            </a:r>
          </a:p>
          <a:p>
            <a:r>
              <a:rPr lang="id-ID" b="1" dirty="0" err="1"/>
              <a:t>Physical</a:t>
            </a:r>
            <a:r>
              <a:rPr lang="id-ID" dirty="0"/>
              <a:t> Data Model (PDM)</a:t>
            </a:r>
          </a:p>
          <a:p>
            <a:pPr lvl="1"/>
            <a:r>
              <a:rPr lang="id-ID" dirty="0"/>
              <a:t>Menjelaskan bagaimana data disimpan secara fisik pada </a:t>
            </a:r>
            <a:r>
              <a:rPr lang="id-ID" i="1" dirty="0" err="1"/>
              <a:t>database</a:t>
            </a:r>
            <a:r>
              <a:rPr lang="id-ID" dirty="0"/>
              <a:t>.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Sifat</a:t>
            </a:r>
            <a:r>
              <a:rPr lang="id-ID" dirty="0"/>
              <a:t>: Sangat spesifik. </a:t>
            </a:r>
            <a:r>
              <a:rPr lang="en-US" dirty="0"/>
              <a:t>B</a:t>
            </a:r>
            <a:r>
              <a:rPr lang="id-ID" dirty="0" err="1"/>
              <a:t>ergantung</a:t>
            </a:r>
            <a:r>
              <a:rPr lang="id-ID" dirty="0"/>
              <a:t> pada jenis/</a:t>
            </a:r>
            <a:r>
              <a:rPr lang="id-ID" dirty="0" err="1"/>
              <a:t>merk</a:t>
            </a:r>
            <a:r>
              <a:rPr lang="id-ID" dirty="0"/>
              <a:t> DBMS yang digunakan. Melibatkan tabel, kolom, </a:t>
            </a:r>
            <a:r>
              <a:rPr lang="id-ID" dirty="0" err="1"/>
              <a:t>primary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, panjang data,</a:t>
            </a:r>
          </a:p>
          <a:p>
            <a:pPr lvl="1"/>
            <a:r>
              <a:rPr lang="id-ID" u="sng" dirty="0">
                <a:solidFill>
                  <a:srgbClr val="C00000"/>
                </a:solidFill>
              </a:rPr>
              <a:t>Contoh Diagram</a:t>
            </a:r>
            <a:r>
              <a:rPr lang="id-ID" dirty="0"/>
              <a:t>: EER Diagram pada </a:t>
            </a:r>
            <a:r>
              <a:rPr lang="id-ID" dirty="0" err="1"/>
              <a:t>MySQL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42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Pemodelan Data</a:t>
            </a:r>
            <a:br>
              <a:rPr lang="id-ID" dirty="0"/>
            </a:br>
            <a:r>
              <a:rPr lang="en-US" sz="3800" dirty="0"/>
              <a:t>FASE PEMODELAN DATA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6</a:t>
            </a:fld>
            <a:endParaRPr lang="id-ID"/>
          </a:p>
        </p:txBody>
      </p:sp>
      <p:grpSp>
        <p:nvGrpSpPr>
          <p:cNvPr id="45" name="Grup 44"/>
          <p:cNvGrpSpPr/>
          <p:nvPr/>
        </p:nvGrpSpPr>
        <p:grpSpPr>
          <a:xfrm>
            <a:off x="1847528" y="1916832"/>
            <a:ext cx="8568952" cy="3528392"/>
            <a:chOff x="899592" y="1916832"/>
            <a:chExt cx="7458240" cy="3119567"/>
          </a:xfrm>
        </p:grpSpPr>
        <p:sp>
          <p:nvSpPr>
            <p:cNvPr id="5" name="Persegi Panjang 4"/>
            <p:cNvSpPr/>
            <p:nvPr/>
          </p:nvSpPr>
          <p:spPr>
            <a:xfrm>
              <a:off x="945950" y="4472824"/>
              <a:ext cx="1604884" cy="56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ANALISA KEBUTUHAN</a:t>
              </a:r>
            </a:p>
          </p:txBody>
        </p:sp>
        <p:sp>
          <p:nvSpPr>
            <p:cNvPr id="6" name="Awan 5"/>
            <p:cNvSpPr/>
            <p:nvPr/>
          </p:nvSpPr>
          <p:spPr>
            <a:xfrm>
              <a:off x="899592" y="1916832"/>
              <a:ext cx="1697600" cy="72008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PROSES BISNIS</a:t>
              </a:r>
            </a:p>
          </p:txBody>
        </p:sp>
        <p:sp>
          <p:nvSpPr>
            <p:cNvPr id="9" name="Persegi Panjang 8"/>
            <p:cNvSpPr/>
            <p:nvPr/>
          </p:nvSpPr>
          <p:spPr>
            <a:xfrm>
              <a:off x="3965344" y="4472824"/>
              <a:ext cx="1604884" cy="56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PERANCANGAN KONSEPTUAL</a:t>
              </a:r>
            </a:p>
          </p:txBody>
        </p:sp>
        <p:sp>
          <p:nvSpPr>
            <p:cNvPr id="10" name="Persegi Panjang 9"/>
            <p:cNvSpPr/>
            <p:nvPr/>
          </p:nvSpPr>
          <p:spPr>
            <a:xfrm>
              <a:off x="6752948" y="2060847"/>
              <a:ext cx="1604884" cy="56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PERANCANGAN FISIK</a:t>
              </a:r>
            </a:p>
          </p:txBody>
        </p:sp>
        <p:sp>
          <p:nvSpPr>
            <p:cNvPr id="7" name="Kaleng 6"/>
            <p:cNvSpPr/>
            <p:nvPr/>
          </p:nvSpPr>
          <p:spPr>
            <a:xfrm>
              <a:off x="7051022" y="4328578"/>
              <a:ext cx="1008112" cy="69510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DB / STORAGE</a:t>
              </a:r>
            </a:p>
          </p:txBody>
        </p:sp>
        <p:sp>
          <p:nvSpPr>
            <p:cNvPr id="11" name="Persegi Panjang 10"/>
            <p:cNvSpPr/>
            <p:nvPr/>
          </p:nvSpPr>
          <p:spPr>
            <a:xfrm>
              <a:off x="3965344" y="2060847"/>
              <a:ext cx="1604884" cy="563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PERANCANGAN LOGIS</a:t>
              </a:r>
            </a:p>
          </p:txBody>
        </p:sp>
        <p:cxnSp>
          <p:nvCxnSpPr>
            <p:cNvPr id="14" name="Konektor Panah Lurus 13"/>
            <p:cNvCxnSpPr>
              <a:stCxn id="6" idx="1"/>
              <a:endCxn id="5" idx="0"/>
            </p:cNvCxnSpPr>
            <p:nvPr/>
          </p:nvCxnSpPr>
          <p:spPr>
            <a:xfrm>
              <a:off x="1748392" y="2636145"/>
              <a:ext cx="0" cy="1836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Panah Lurus 17"/>
            <p:cNvCxnSpPr>
              <a:stCxn id="5" idx="3"/>
              <a:endCxn id="9" idx="1"/>
            </p:cNvCxnSpPr>
            <p:nvPr/>
          </p:nvCxnSpPr>
          <p:spPr>
            <a:xfrm>
              <a:off x="2550834" y="4754612"/>
              <a:ext cx="14145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Konektor Panah Lurus 20"/>
            <p:cNvCxnSpPr>
              <a:stCxn id="9" idx="0"/>
              <a:endCxn id="11" idx="2"/>
            </p:cNvCxnSpPr>
            <p:nvPr/>
          </p:nvCxnSpPr>
          <p:spPr>
            <a:xfrm flipV="1">
              <a:off x="4767786" y="2624422"/>
              <a:ext cx="0" cy="1848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Konektor Panah Lurus 23"/>
            <p:cNvCxnSpPr>
              <a:stCxn id="11" idx="3"/>
              <a:endCxn id="10" idx="1"/>
            </p:cNvCxnSpPr>
            <p:nvPr/>
          </p:nvCxnSpPr>
          <p:spPr>
            <a:xfrm>
              <a:off x="5570228" y="2342635"/>
              <a:ext cx="1182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Panah Lurus 26"/>
            <p:cNvCxnSpPr>
              <a:stCxn id="10" idx="2"/>
              <a:endCxn id="7" idx="1"/>
            </p:cNvCxnSpPr>
            <p:nvPr/>
          </p:nvCxnSpPr>
          <p:spPr>
            <a:xfrm flipH="1">
              <a:off x="7555078" y="2624422"/>
              <a:ext cx="312" cy="1704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Seranta Garis 2 39"/>
            <p:cNvSpPr/>
            <p:nvPr/>
          </p:nvSpPr>
          <p:spPr>
            <a:xfrm>
              <a:off x="2591487" y="3717032"/>
              <a:ext cx="1265552" cy="504056"/>
            </a:xfrm>
            <a:prstGeom prst="borderCallout2">
              <a:avLst>
                <a:gd name="adj1" fmla="val 92447"/>
                <a:gd name="adj2" fmla="val 46986"/>
                <a:gd name="adj3" fmla="val 132131"/>
                <a:gd name="adj4" fmla="val 58973"/>
                <a:gd name="adj5" fmla="val 211708"/>
                <a:gd name="adj6" fmla="val 4139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/>
                <a:t>Daftar Persyaratan</a:t>
              </a:r>
            </a:p>
          </p:txBody>
        </p:sp>
        <p:sp>
          <p:nvSpPr>
            <p:cNvPr id="41" name="Seranta Garis 2 40"/>
            <p:cNvSpPr/>
            <p:nvPr/>
          </p:nvSpPr>
          <p:spPr>
            <a:xfrm>
              <a:off x="3305889" y="3023090"/>
              <a:ext cx="854708" cy="320835"/>
            </a:xfrm>
            <a:prstGeom prst="borderCallout2">
              <a:avLst>
                <a:gd name="adj1" fmla="val 49929"/>
                <a:gd name="adj2" fmla="val 103434"/>
                <a:gd name="adj3" fmla="val 72606"/>
                <a:gd name="adj4" fmla="val 134938"/>
                <a:gd name="adj5" fmla="val 177291"/>
                <a:gd name="adj6" fmla="val 16911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/>
                <a:t>CDM</a:t>
              </a:r>
              <a:endParaRPr lang="id-ID" sz="1400" dirty="0"/>
            </a:p>
          </p:txBody>
        </p:sp>
        <p:sp>
          <p:nvSpPr>
            <p:cNvPr id="42" name="Seranta Garis 2 41"/>
            <p:cNvSpPr/>
            <p:nvPr/>
          </p:nvSpPr>
          <p:spPr>
            <a:xfrm>
              <a:off x="5873592" y="2754787"/>
              <a:ext cx="854708" cy="320835"/>
            </a:xfrm>
            <a:prstGeom prst="borderCallout2">
              <a:avLst>
                <a:gd name="adj1" fmla="val 944"/>
                <a:gd name="adj2" fmla="val 46599"/>
                <a:gd name="adj3" fmla="val -87710"/>
                <a:gd name="adj4" fmla="val 24611"/>
                <a:gd name="adj5" fmla="val -129981"/>
                <a:gd name="adj6" fmla="val 3872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LDM</a:t>
              </a:r>
            </a:p>
          </p:txBody>
        </p:sp>
        <p:sp>
          <p:nvSpPr>
            <p:cNvPr id="44" name="Seranta Garis 2 43"/>
            <p:cNvSpPr/>
            <p:nvPr/>
          </p:nvSpPr>
          <p:spPr>
            <a:xfrm>
              <a:off x="6030567" y="3469194"/>
              <a:ext cx="854708" cy="320835"/>
            </a:xfrm>
            <a:prstGeom prst="borderCallout2">
              <a:avLst>
                <a:gd name="adj1" fmla="val 49929"/>
                <a:gd name="adj2" fmla="val 103434"/>
                <a:gd name="adj3" fmla="val 50340"/>
                <a:gd name="adj4" fmla="val 136610"/>
                <a:gd name="adj5" fmla="val -23104"/>
                <a:gd name="adj6" fmla="val 17579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PDM</a:t>
              </a:r>
            </a:p>
          </p:txBody>
        </p:sp>
      </p:grpSp>
      <p:cxnSp>
        <p:nvCxnSpPr>
          <p:cNvPr id="47" name="Konektor Lurus 46"/>
          <p:cNvCxnSpPr/>
          <p:nvPr/>
        </p:nvCxnSpPr>
        <p:spPr>
          <a:xfrm>
            <a:off x="7320136" y="1772816"/>
            <a:ext cx="0" cy="46805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Konektor Panah Lurus 59"/>
          <p:cNvCxnSpPr/>
          <p:nvPr/>
        </p:nvCxnSpPr>
        <p:spPr>
          <a:xfrm flipH="1">
            <a:off x="1950128" y="5877272"/>
            <a:ext cx="5059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Kotak Teks 60"/>
          <p:cNvSpPr txBox="1"/>
          <p:nvPr/>
        </p:nvSpPr>
        <p:spPr>
          <a:xfrm>
            <a:off x="3340832" y="5987018"/>
            <a:ext cx="19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DBMS </a:t>
            </a:r>
            <a:r>
              <a:rPr lang="id-ID" i="1" dirty="0" err="1"/>
              <a:t>independent</a:t>
            </a:r>
            <a:endParaRPr lang="id-ID" i="1" dirty="0"/>
          </a:p>
        </p:txBody>
      </p:sp>
      <p:cxnSp>
        <p:nvCxnSpPr>
          <p:cNvPr id="62" name="Konektor Panah Lurus 61"/>
          <p:cNvCxnSpPr/>
          <p:nvPr/>
        </p:nvCxnSpPr>
        <p:spPr>
          <a:xfrm flipV="1">
            <a:off x="7471874" y="5877273"/>
            <a:ext cx="3059755" cy="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Kotak Teks 65"/>
          <p:cNvSpPr txBox="1"/>
          <p:nvPr/>
        </p:nvSpPr>
        <p:spPr>
          <a:xfrm>
            <a:off x="7366707" y="598701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DBMS </a:t>
            </a:r>
            <a:r>
              <a:rPr lang="id-ID" i="1" dirty="0" err="1"/>
              <a:t>dependent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139762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700" u="sng" dirty="0"/>
              <a:t>Pemodelan Data</a:t>
            </a:r>
            <a:br>
              <a:rPr lang="id-ID" dirty="0"/>
            </a:br>
            <a:r>
              <a:rPr lang="id-ID" dirty="0"/>
              <a:t>METODOLOGI</a:t>
            </a:r>
            <a:endParaRPr lang="id-ID" sz="380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7</a:t>
            </a:fld>
            <a:endParaRPr lang="id-ID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918595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Terdapat 2 pendekatan dalam </a:t>
            </a:r>
            <a:r>
              <a:rPr lang="id-ID" dirty="0" err="1"/>
              <a:t>pemodelan</a:t>
            </a:r>
            <a:r>
              <a:rPr lang="id-ID" dirty="0"/>
              <a:t> data:</a:t>
            </a:r>
          </a:p>
          <a:p>
            <a:pPr lvl="1"/>
            <a:r>
              <a:rPr lang="id-ID" b="1" dirty="0"/>
              <a:t>Top-</a:t>
            </a:r>
            <a:r>
              <a:rPr lang="id-ID" b="1" dirty="0" err="1"/>
              <a:t>Down</a:t>
            </a:r>
            <a:endParaRPr lang="id-ID" b="1" dirty="0"/>
          </a:p>
          <a:p>
            <a:pPr lvl="2"/>
            <a:r>
              <a:rPr lang="id-ID" dirty="0"/>
              <a:t>Dari umum ke spesifik.</a:t>
            </a:r>
          </a:p>
          <a:p>
            <a:pPr lvl="2"/>
            <a:r>
              <a:rPr lang="id-ID" u="sng" dirty="0">
                <a:solidFill>
                  <a:srgbClr val="C00000"/>
                </a:solidFill>
              </a:rPr>
              <a:t>Digunakan untuk</a:t>
            </a:r>
            <a:r>
              <a:rPr lang="id-ID" dirty="0"/>
              <a:t>: Membuat model data pada sistem yang sama sekali baru.</a:t>
            </a:r>
          </a:p>
          <a:p>
            <a:pPr lvl="2"/>
            <a:r>
              <a:rPr lang="id-ID" u="sng" dirty="0">
                <a:solidFill>
                  <a:srgbClr val="C00000"/>
                </a:solidFill>
              </a:rPr>
              <a:t>Cara kerja</a:t>
            </a:r>
            <a:r>
              <a:rPr lang="id-ID" dirty="0"/>
              <a:t>: Pengguna memberikan gambaran umum sistem dan data apa saja yang perlu disimpan. Analis kemudian mendetailkan (dengan cara mewawancarai dan mengira-ngira) lebih lanjut tabel-tabel dalam </a:t>
            </a:r>
            <a:r>
              <a:rPr lang="id-ID" i="1" dirty="0" err="1"/>
              <a:t>database</a:t>
            </a:r>
            <a:r>
              <a:rPr lang="id-ID" dirty="0"/>
              <a:t> berikut kolom-kolomnya.</a:t>
            </a:r>
          </a:p>
          <a:p>
            <a:pPr lvl="1"/>
            <a:r>
              <a:rPr lang="id-ID" b="1" dirty="0" err="1"/>
              <a:t>Bottom-Up</a:t>
            </a:r>
            <a:endParaRPr lang="id-ID" b="1" dirty="0"/>
          </a:p>
          <a:p>
            <a:pPr lvl="2"/>
            <a:r>
              <a:rPr lang="id-ID" dirty="0"/>
              <a:t>Dari spesifik ke umum.</a:t>
            </a:r>
          </a:p>
          <a:p>
            <a:pPr lvl="2"/>
            <a:r>
              <a:rPr lang="id-ID" u="sng" dirty="0">
                <a:solidFill>
                  <a:srgbClr val="C00000"/>
                </a:solidFill>
              </a:rPr>
              <a:t>Digunakan untuk</a:t>
            </a:r>
            <a:r>
              <a:rPr lang="id-ID" dirty="0"/>
              <a:t>: Membuat model data berdasarkan sistem yang sudah ada sebelumnya.</a:t>
            </a:r>
          </a:p>
          <a:p>
            <a:pPr lvl="2"/>
            <a:r>
              <a:rPr lang="id-ID" u="sng" dirty="0">
                <a:solidFill>
                  <a:srgbClr val="C00000"/>
                </a:solidFill>
              </a:rPr>
              <a:t>Cara kerja</a:t>
            </a:r>
            <a:r>
              <a:rPr lang="id-ID" dirty="0"/>
              <a:t>: Pengguna menunjukkan sistem (dapat berupa sistem manual maupun yang sudah terkomputerisasi) yang saat ini berjalan. Analis kemudian memeriksa semua dokumen, formulir, </a:t>
            </a:r>
            <a:r>
              <a:rPr lang="id-ID" dirty="0" err="1"/>
              <a:t>struk</a:t>
            </a:r>
            <a:r>
              <a:rPr lang="id-ID" dirty="0"/>
              <a:t>, laporan, buku kas, dll. yang terlibat dalam sistem tersebut kemudian menyimpulkan </a:t>
            </a:r>
            <a:r>
              <a:rPr lang="id-ID" i="1" dirty="0" err="1"/>
              <a:t>database</a:t>
            </a:r>
            <a:r>
              <a:rPr lang="id-ID" dirty="0" err="1"/>
              <a:t>-nya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7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400" dirty="0"/>
              <a:t>ERD &amp; PEMODELAN Data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8</a:t>
            </a:fld>
            <a:endParaRPr lang="id-ID"/>
          </a:p>
        </p:txBody>
      </p:sp>
      <p:sp>
        <p:nvSpPr>
          <p:cNvPr id="5" name="Segitiga 4"/>
          <p:cNvSpPr/>
          <p:nvPr/>
        </p:nvSpPr>
        <p:spPr>
          <a:xfrm>
            <a:off x="2495600" y="1910453"/>
            <a:ext cx="3312368" cy="33843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2487232" y="1910454"/>
          <a:ext cx="3320736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Analysis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Existing</a:t>
                      </a:r>
                      <a:r>
                        <a:rPr lang="id-ID" b="1" dirty="0"/>
                        <a:t> </a:t>
                      </a:r>
                      <a:r>
                        <a:rPr lang="id-ID" b="1" dirty="0" err="1"/>
                        <a:t>System’s</a:t>
                      </a:r>
                      <a:r>
                        <a:rPr lang="id-ID" b="1" dirty="0"/>
                        <a:t> </a:t>
                      </a:r>
                    </a:p>
                    <a:p>
                      <a:pPr algn="ctr"/>
                      <a:r>
                        <a:rPr lang="id-ID" b="1" dirty="0" err="1"/>
                        <a:t>Artifacts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egitiga 7"/>
          <p:cNvSpPr/>
          <p:nvPr/>
        </p:nvSpPr>
        <p:spPr>
          <a:xfrm rot="10800000">
            <a:off x="6680432" y="1910453"/>
            <a:ext cx="3312368" cy="3384376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672064" y="1910455"/>
          <a:ext cx="3320736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System’s</a:t>
                      </a:r>
                      <a:r>
                        <a:rPr lang="id-ID" b="1" dirty="0"/>
                        <a:t> Data </a:t>
                      </a:r>
                    </a:p>
                    <a:p>
                      <a:pPr algn="ctr"/>
                      <a:r>
                        <a:rPr lang="id-ID" b="1" dirty="0" err="1"/>
                        <a:t>Requirements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Analysis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Kotak Teks 9"/>
          <p:cNvSpPr txBox="1"/>
          <p:nvPr/>
        </p:nvSpPr>
        <p:spPr>
          <a:xfrm>
            <a:off x="2487232" y="1359368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/>
              <a:t>Bottom-Up</a:t>
            </a:r>
            <a:endParaRPr lang="id-ID" b="1" dirty="0"/>
          </a:p>
        </p:txBody>
      </p:sp>
      <p:sp>
        <p:nvSpPr>
          <p:cNvPr id="11" name="Kotak Teks 10"/>
          <p:cNvSpPr txBox="1"/>
          <p:nvPr/>
        </p:nvSpPr>
        <p:spPr>
          <a:xfrm>
            <a:off x="8833060" y="1450244"/>
            <a:ext cx="11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/>
              <a:t>Top-</a:t>
            </a:r>
            <a:r>
              <a:rPr lang="id-ID" b="1" dirty="0" err="1"/>
              <a:t>Down</a:t>
            </a:r>
            <a:endParaRPr lang="id-ID" b="1" dirty="0"/>
          </a:p>
        </p:txBody>
      </p:sp>
      <p:cxnSp>
        <p:nvCxnSpPr>
          <p:cNvPr id="13" name="Konektor Panah Lurus 12"/>
          <p:cNvCxnSpPr>
            <a:stCxn id="17" idx="2"/>
            <a:endCxn id="19" idx="0"/>
          </p:cNvCxnSpPr>
          <p:nvPr/>
        </p:nvCxnSpPr>
        <p:spPr>
          <a:xfrm>
            <a:off x="6250755" y="1751032"/>
            <a:ext cx="0" cy="37569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otak Teks 16"/>
          <p:cNvSpPr txBox="1"/>
          <p:nvPr/>
        </p:nvSpPr>
        <p:spPr>
          <a:xfrm>
            <a:off x="5790533" y="1381700"/>
            <a:ext cx="9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i="1" dirty="0">
                <a:solidFill>
                  <a:srgbClr val="C00000"/>
                </a:solidFill>
              </a:rPr>
              <a:t>General</a:t>
            </a:r>
          </a:p>
        </p:txBody>
      </p:sp>
      <p:sp>
        <p:nvSpPr>
          <p:cNvPr id="19" name="Kotak Teks 18"/>
          <p:cNvSpPr txBox="1"/>
          <p:nvPr/>
        </p:nvSpPr>
        <p:spPr>
          <a:xfrm>
            <a:off x="5752061" y="5507940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i="1" dirty="0" err="1">
                <a:solidFill>
                  <a:srgbClr val="C00000"/>
                </a:solidFill>
              </a:rPr>
              <a:t>Sepecific</a:t>
            </a:r>
            <a:endParaRPr lang="id-ID" i="1" dirty="0">
              <a:solidFill>
                <a:srgbClr val="C00000"/>
              </a:solidFill>
            </a:endParaRPr>
          </a:p>
        </p:txBody>
      </p:sp>
      <p:sp>
        <p:nvSpPr>
          <p:cNvPr id="26" name="Tampungan Konten 7"/>
          <p:cNvSpPr>
            <a:spLocks noGrp="1"/>
          </p:cNvSpPr>
          <p:nvPr>
            <p:ph idx="1"/>
          </p:nvPr>
        </p:nvSpPr>
        <p:spPr>
          <a:xfrm>
            <a:off x="2135956" y="5905434"/>
            <a:ext cx="3960045" cy="691918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2000" dirty="0" err="1"/>
              <a:t>Bottom</a:t>
            </a:r>
            <a:r>
              <a:rPr lang="id-ID" sz="2000" dirty="0"/>
              <a:t>-UP 	</a:t>
            </a:r>
            <a:r>
              <a:rPr lang="id-ID" sz="2000" dirty="0">
                <a:sym typeface="Wingdings"/>
              </a:rPr>
              <a:t> </a:t>
            </a:r>
            <a:r>
              <a:rPr lang="id-ID" sz="2000" b="1" dirty="0">
                <a:sym typeface="Wingdings"/>
              </a:rPr>
              <a:t>Normalisasi</a:t>
            </a:r>
          </a:p>
          <a:p>
            <a:r>
              <a:rPr lang="id-ID" sz="2000" dirty="0">
                <a:sym typeface="Wingdings"/>
              </a:rPr>
              <a:t>Top-</a:t>
            </a:r>
            <a:r>
              <a:rPr lang="id-ID" sz="2000" dirty="0" err="1">
                <a:sym typeface="Wingdings"/>
              </a:rPr>
              <a:t>Down</a:t>
            </a:r>
            <a:r>
              <a:rPr lang="id-ID" sz="2000" dirty="0">
                <a:sym typeface="Wingdings"/>
              </a:rPr>
              <a:t> 	 </a:t>
            </a:r>
            <a:r>
              <a:rPr lang="id-ID" sz="2000" b="1" dirty="0">
                <a:sym typeface="Wingdings"/>
              </a:rPr>
              <a:t>ERD</a:t>
            </a:r>
            <a:endParaRPr lang="id-ID" sz="2000" b="1" dirty="0"/>
          </a:p>
        </p:txBody>
      </p:sp>
      <p:sp>
        <p:nvSpPr>
          <p:cNvPr id="27" name="Tutup Kurung Kurawal 26"/>
          <p:cNvSpPr/>
          <p:nvPr/>
        </p:nvSpPr>
        <p:spPr>
          <a:xfrm>
            <a:off x="6096000" y="6049450"/>
            <a:ext cx="226764" cy="547902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/>
          <p:cNvSpPr txBox="1"/>
          <p:nvPr/>
        </p:nvSpPr>
        <p:spPr>
          <a:xfrm>
            <a:off x="6438926" y="6138735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Pada </a:t>
            </a:r>
            <a:r>
              <a:rPr lang="id-ID"/>
              <a:t>proses Analisis</a:t>
            </a:r>
          </a:p>
        </p:txBody>
      </p:sp>
      <p:sp>
        <p:nvSpPr>
          <p:cNvPr id="3" name="Panah Bawah 2"/>
          <p:cNvSpPr/>
          <p:nvPr/>
        </p:nvSpPr>
        <p:spPr>
          <a:xfrm rot="10800000">
            <a:off x="2639616" y="1987365"/>
            <a:ext cx="216024" cy="238875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anah Bawah 17"/>
          <p:cNvSpPr/>
          <p:nvPr/>
        </p:nvSpPr>
        <p:spPr>
          <a:xfrm>
            <a:off x="9711318" y="2664415"/>
            <a:ext cx="216024" cy="238875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26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2000" u="sng" dirty="0"/>
              <a:t>ERD &amp; Pemodelan Data</a:t>
            </a:r>
            <a:br>
              <a:rPr lang="id-ID" sz="2800" dirty="0"/>
            </a:br>
            <a:r>
              <a:rPr lang="id-ID" sz="2000" dirty="0" err="1"/>
              <a:t>Pengunaan</a:t>
            </a:r>
            <a:r>
              <a:rPr lang="id-ID" sz="2000" dirty="0"/>
              <a:t> Normalisasi pada </a:t>
            </a:r>
            <a:r>
              <a:rPr lang="id-ID" sz="2000" dirty="0" err="1"/>
              <a:t>Bottom</a:t>
            </a:r>
            <a:r>
              <a:rPr lang="id-ID" sz="2000" dirty="0"/>
              <a:t>-UP </a:t>
            </a:r>
            <a:r>
              <a:rPr lang="id-ID" sz="2000" dirty="0" err="1"/>
              <a:t>Approach</a:t>
            </a:r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9</a:t>
            </a:fld>
            <a:endParaRPr lang="id-ID"/>
          </a:p>
        </p:txBody>
      </p:sp>
      <p:sp>
        <p:nvSpPr>
          <p:cNvPr id="8" name="Tampungan Konten 7"/>
          <p:cNvSpPr>
            <a:spLocks noGrp="1"/>
          </p:cNvSpPr>
          <p:nvPr>
            <p:ph idx="1"/>
          </p:nvPr>
        </p:nvSpPr>
        <p:spPr>
          <a:xfrm>
            <a:off x="5519936" y="1556793"/>
            <a:ext cx="4690864" cy="4846587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Proses analisis berupa:</a:t>
            </a:r>
          </a:p>
          <a:p>
            <a:pPr lvl="1"/>
            <a:r>
              <a:rPr lang="id-ID" b="1" i="1" dirty="0" err="1"/>
              <a:t>Reverse</a:t>
            </a:r>
            <a:r>
              <a:rPr lang="id-ID" b="1" i="1" dirty="0"/>
              <a:t> Engineering </a:t>
            </a:r>
            <a:r>
              <a:rPr lang="id-ID" dirty="0"/>
              <a:t>(jika sistem informasi yang sudah ada, telah terkomputerisasi).</a:t>
            </a:r>
          </a:p>
          <a:p>
            <a:pPr lvl="1"/>
            <a:r>
              <a:rPr lang="id-ID" b="1" dirty="0"/>
              <a:t>Deduksi persyaratan data </a:t>
            </a:r>
            <a:r>
              <a:rPr lang="id-ID" dirty="0"/>
              <a:t>dari dokumen fisik (jika sistem yang ada belum terkomputerisasi).</a:t>
            </a:r>
          </a:p>
          <a:p>
            <a:pPr lvl="1"/>
            <a:endParaRPr lang="id-ID" dirty="0"/>
          </a:p>
          <a:p>
            <a:r>
              <a:rPr lang="id-ID" dirty="0"/>
              <a:t>Mengapa </a:t>
            </a:r>
            <a:r>
              <a:rPr lang="id-ID" b="1" u="sng" dirty="0"/>
              <a:t>Normalisasi</a:t>
            </a:r>
            <a:r>
              <a:rPr lang="id-ID" dirty="0"/>
              <a:t>?</a:t>
            </a:r>
          </a:p>
          <a:p>
            <a:pPr lvl="1"/>
            <a:r>
              <a:rPr lang="id-ID" dirty="0"/>
              <a:t>Karena </a:t>
            </a:r>
            <a:r>
              <a:rPr lang="id-ID" dirty="0">
                <a:solidFill>
                  <a:srgbClr val="C00000"/>
                </a:solidFill>
              </a:rPr>
              <a:t>sudah ada struktur data yang disimpan </a:t>
            </a:r>
            <a:r>
              <a:rPr lang="id-ID" dirty="0"/>
              <a:t>(baik pada dokumen-dokumen fisik maupun elektronik) sehingga hubungan antar entitas sudah terdefinisi walaupun sering kali masih secara implisit.</a:t>
            </a:r>
          </a:p>
          <a:p>
            <a:pPr lvl="1"/>
            <a:r>
              <a:rPr lang="id-ID" dirty="0"/>
              <a:t>Proses Normalisasi mampu memperbaiki dan </a:t>
            </a:r>
            <a:r>
              <a:rPr lang="id-ID" dirty="0">
                <a:solidFill>
                  <a:srgbClr val="C00000"/>
                </a:solidFill>
              </a:rPr>
              <a:t>meningkatkan efisiensi penyimpanan data yang sudah ada</a:t>
            </a:r>
            <a:r>
              <a:rPr lang="id-ID" dirty="0"/>
              <a:t> tersebut.</a:t>
            </a:r>
          </a:p>
          <a:p>
            <a:pPr lvl="1"/>
            <a:endParaRPr lang="id-ID" dirty="0"/>
          </a:p>
        </p:txBody>
      </p:sp>
      <p:sp>
        <p:nvSpPr>
          <p:cNvPr id="5" name="Segitiga 4"/>
          <p:cNvSpPr/>
          <p:nvPr/>
        </p:nvSpPr>
        <p:spPr>
          <a:xfrm>
            <a:off x="1958496" y="2045161"/>
            <a:ext cx="3312368" cy="33843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1950128" y="2045162"/>
          <a:ext cx="3320736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Analysis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25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/>
                        <a:t>Existing</a:t>
                      </a:r>
                      <a:r>
                        <a:rPr lang="id-ID" b="1" dirty="0"/>
                        <a:t> </a:t>
                      </a:r>
                      <a:r>
                        <a:rPr lang="id-ID" b="1" dirty="0" err="1"/>
                        <a:t>System’s</a:t>
                      </a:r>
                      <a:r>
                        <a:rPr lang="id-ID" b="1" dirty="0"/>
                        <a:t> </a:t>
                      </a:r>
                    </a:p>
                    <a:p>
                      <a:pPr algn="ctr"/>
                      <a:r>
                        <a:rPr lang="id-ID" b="1" dirty="0" err="1"/>
                        <a:t>Artifacts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Kotak Teks 6"/>
          <p:cNvSpPr txBox="1"/>
          <p:nvPr/>
        </p:nvSpPr>
        <p:spPr>
          <a:xfrm>
            <a:off x="1950128" y="1556792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/>
              <a:t>Bottom-Up</a:t>
            </a:r>
            <a:endParaRPr lang="id-ID" b="1" dirty="0"/>
          </a:p>
        </p:txBody>
      </p:sp>
      <p:sp>
        <p:nvSpPr>
          <p:cNvPr id="3" name="Kotak Teks 2"/>
          <p:cNvSpPr txBox="1"/>
          <p:nvPr/>
        </p:nvSpPr>
        <p:spPr>
          <a:xfrm>
            <a:off x="1724481" y="5553165"/>
            <a:ext cx="4152123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400" u="sng" dirty="0"/>
              <a:t>Contoh Skenario:</a:t>
            </a:r>
          </a:p>
          <a:p>
            <a:r>
              <a:rPr lang="id-ID" sz="1400" dirty="0"/>
              <a:t>Migrasi data, pembuatan ulang suatu sistem dari awal (total </a:t>
            </a:r>
            <a:r>
              <a:rPr lang="id-ID" sz="1400" dirty="0" err="1"/>
              <a:t>rewrite</a:t>
            </a:r>
            <a:r>
              <a:rPr lang="id-ID" sz="1400" dirty="0"/>
              <a:t>), pembuatan sistem informasi pada perusahaan yang sudah lama berjalan.</a:t>
            </a:r>
          </a:p>
        </p:txBody>
      </p:sp>
    </p:spTree>
    <p:extLst>
      <p:ext uri="{BB962C8B-B14F-4D97-AF65-F5344CB8AC3E}">
        <p14:creationId xmlns:p14="http://schemas.microsoft.com/office/powerpoint/2010/main" val="19696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5219</TotalTime>
  <Words>2340</Words>
  <Application>Microsoft Macintosh PowerPoint</Application>
  <PresentationFormat>Widescreen</PresentationFormat>
  <Paragraphs>338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Times New Roman</vt:lpstr>
      <vt:lpstr>Ubuntu</vt:lpstr>
      <vt:lpstr>Wingdings</vt:lpstr>
      <vt:lpstr>Office Theme</vt:lpstr>
      <vt:lpstr>Entity relationship Diagram (2)</vt:lpstr>
      <vt:lpstr>Outline</vt:lpstr>
      <vt:lpstr>Pemodelan Data</vt:lpstr>
      <vt:lpstr>Pemodelan Data model data</vt:lpstr>
      <vt:lpstr>Pemodelan Data jenis-jenis model data</vt:lpstr>
      <vt:lpstr>Pemodelan Data FASE PEMODELAN DATA</vt:lpstr>
      <vt:lpstr>Pemodelan Data METODOLOGI</vt:lpstr>
      <vt:lpstr>ERD &amp; PEMODELAN Data</vt:lpstr>
      <vt:lpstr>ERD &amp; Pemodelan Data Pengunaan Normalisasi pada Bottom-UP Approach</vt:lpstr>
      <vt:lpstr>ERD &amp; Pemodelan Data Pengunaan ERD pada Bottom-UP Approach</vt:lpstr>
      <vt:lpstr>Variasi ERD</vt:lpstr>
      <vt:lpstr>VARIASI ERD Rangkuman ERD CHEN</vt:lpstr>
      <vt:lpstr>VARIASI ERD ERD CHEN – WEAK ENTITY</vt:lpstr>
      <vt:lpstr>VARIASI ERD ERD CHEN – WEAK ENTITY</vt:lpstr>
      <vt:lpstr>VARIASI ERD ERD Martin</vt:lpstr>
      <vt:lpstr>VARIASI ERD Relationship pada ERD Martin</vt:lpstr>
      <vt:lpstr>VARIASI ERD contoh Relasi to ‘Exactly one’</vt:lpstr>
      <vt:lpstr>VARIASI ERD contoh Relasi to ‘Exactly one’</vt:lpstr>
      <vt:lpstr>VARIASI ERD contoh Relasi to ‘Zero or one’ </vt:lpstr>
      <vt:lpstr>VARIASI ERD contoh Relasi to ‘Zero or one’ </vt:lpstr>
      <vt:lpstr>VARIASI ERD contoh relasi to ‘more than one’</vt:lpstr>
      <vt:lpstr>VARIASI ERD contoh relasi to ‘more than one’</vt:lpstr>
      <vt:lpstr>VARIASI ERD contoh relasi to ‘zero, one or more’</vt:lpstr>
      <vt:lpstr>VARIASI ERD contoh relasi to ‘zero, one or more’</vt:lpstr>
      <vt:lpstr>VARIASI ERD contoh relasi to ‘one or more’</vt:lpstr>
      <vt:lpstr>VARIASI ERD contoh relasi to ‘one or more’</vt:lpstr>
      <vt:lpstr>VARIASI ERD contoh ERD Martin: ERD Warehouse</vt:lpstr>
      <vt:lpstr>CASE Tools untuk ERD</vt:lpstr>
      <vt:lpstr>CASE TOOLS ERD Beberapa contoh ERD Tools</vt:lpstr>
      <vt:lpstr>Pertanyaan??</vt:lpstr>
      <vt:lpstr>Thank you!</vt:lpstr>
      <vt:lpstr>Latihan 1</vt:lpstr>
      <vt:lpstr>JAWABAN LATIHAN 1</vt:lpstr>
      <vt:lpstr>Latihan 2</vt:lpstr>
      <vt:lpstr>JAWABAN LATIHAN 2</vt:lpstr>
      <vt:lpstr>Tugas 01;</vt:lpstr>
      <vt:lpstr>Tugas 02;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Annisa Puspa Kirana</dc:creator>
  <cp:lastModifiedBy>elok hamdana</cp:lastModifiedBy>
  <cp:revision>5</cp:revision>
  <dcterms:created xsi:type="dcterms:W3CDTF">2024-02-13T05:00:34Z</dcterms:created>
  <dcterms:modified xsi:type="dcterms:W3CDTF">2024-03-04T04:50:15Z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