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64" r:id="rId3"/>
    <p:sldId id="267" r:id="rId4"/>
    <p:sldId id="332" r:id="rId5"/>
    <p:sldId id="333" r:id="rId6"/>
    <p:sldId id="318" r:id="rId7"/>
    <p:sldId id="334" r:id="rId8"/>
    <p:sldId id="335" r:id="rId9"/>
    <p:sldId id="336" r:id="rId10"/>
    <p:sldId id="337" r:id="rId11"/>
    <p:sldId id="338" r:id="rId12"/>
    <p:sldId id="339" r:id="rId13"/>
  </p:sldIdLst>
  <p:sldSz cx="9144000" cy="5143500" type="screen16x9"/>
  <p:notesSz cx="6858000" cy="9144000"/>
  <p:embeddedFontLst>
    <p:embeddedFont>
      <p:font typeface="Palanquin" panose="020B0004020203020204" pitchFamily="34" charset="77"/>
      <p:regular r:id="rId15"/>
      <p:bold r:id="rId16"/>
    </p:embeddedFont>
    <p:embeddedFont>
      <p:font typeface="Signika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4BA391-3B4C-4C8D-A049-3E21F88CA766}">
  <a:tblStyle styleId="{054BA391-3B4C-4C8D-A049-3E21F88CA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632"/>
  </p:normalViewPr>
  <p:slideViewPr>
    <p:cSldViewPr snapToGrid="0">
      <p:cViewPr varScale="1">
        <p:scale>
          <a:sx n="136" d="100"/>
          <a:sy n="136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1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829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44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3ee9329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3ee9329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65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96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80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5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72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29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63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OPERASI TERHADAP HIMPUNAN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MATEMATIKA LANJUT</a:t>
            </a:r>
            <a:endParaRPr sz="1800" dirty="0"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30">
            <a:hlinkClick r:id="rId3" action="ppaction://hlinksldjump"/>
          </p:cNvPr>
          <p:cNvSpPr txBox="1"/>
          <p:nvPr/>
        </p:nvSpPr>
        <p:spPr>
          <a:xfrm>
            <a:off x="5763985" y="3881400"/>
            <a:ext cx="2666791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Adevian</a:t>
            </a:r>
            <a:r>
              <a:rPr lang="en" sz="12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 Fairuz Pratama,S.ST.,</a:t>
            </a:r>
            <a:r>
              <a:rPr lang="en" sz="1200" dirty="0" err="1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M.Eng</a:t>
            </a:r>
            <a:endParaRPr sz="12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Perkalian</a:t>
            </a:r>
            <a:r>
              <a:rPr lang="en" dirty="0"/>
              <a:t> </a:t>
            </a:r>
            <a:r>
              <a:rPr lang="en" dirty="0" err="1"/>
              <a:t>Kartesian</a:t>
            </a:r>
            <a:r>
              <a:rPr lang="en" dirty="0"/>
              <a:t> / </a:t>
            </a:r>
            <a:r>
              <a:rPr lang="en" i="1" dirty="0"/>
              <a:t>Cartesian Product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19134"/>
            <a:ext cx="7595783" cy="310491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2113084" y="3198516"/>
            <a:ext cx="563374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7290C-EB10-C184-FC80-6E51C6E4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3" y="1480678"/>
            <a:ext cx="7326926" cy="24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ts val="1200"/>
              </a:lnSpc>
              <a:tabLst>
                <a:tab pos="457200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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{(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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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r>
              <a:rPr lang="en-ID" dirty="0">
                <a:effectLst/>
                <a:cs typeface="Arial" panose="020B0604020202020204" pitchFamily="34" charset="0"/>
              </a:rPr>
              <a:t> </a:t>
            </a:r>
            <a:endParaRPr lang="en-ID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5D4B94EE-D086-5791-E202-AE373FA4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63" y="39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1BADA-DEC4-5693-F08F-CC47F34279EB}"/>
              </a:ext>
            </a:extLst>
          </p:cNvPr>
          <p:cNvSpPr txBox="1"/>
          <p:nvPr/>
        </p:nvSpPr>
        <p:spPr>
          <a:xfrm>
            <a:off x="973424" y="3234962"/>
            <a:ext cx="70732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/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1, 2, 3 }, 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b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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(1,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(1,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(2, a), (2,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(3,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(3,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}</a:t>
            </a:r>
            <a:endParaRPr lang="en-ID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(ii)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bilangan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b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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titik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bidang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datar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44B75C9-B3E3-1ADA-3B27-107F574B3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4783" y="1820168"/>
          <a:ext cx="18288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44600" imgH="946150" progId="PBrush">
                  <p:embed/>
                </p:oleObj>
              </mc:Choice>
              <mc:Fallback>
                <p:oleObj r:id="rId3" imgW="1244600" imgH="94615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44B75C9-B3E3-1ADA-3B27-107F574B3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783" y="1820168"/>
                        <a:ext cx="182880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37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/>
          <p:nvPr/>
        </p:nvSpPr>
        <p:spPr>
          <a:xfrm>
            <a:off x="834941" y="617081"/>
            <a:ext cx="7595783" cy="397669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254440" y="775944"/>
            <a:ext cx="6667575" cy="351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 kern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Misalkan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i="1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0" kern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kern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makanan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{ </a:t>
            </a:r>
            <a:r>
              <a:rPr lang="en-US" b="0" i="1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0" kern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soto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1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0" kern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gado-gado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1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nasi goreng, </a:t>
            </a:r>
            <a:r>
              <a:rPr lang="en-US" b="0" i="1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0" kern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mie</a:t>
            </a:r>
            <a:r>
              <a:rPr lang="en-US" b="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rebus }</a:t>
            </a:r>
            <a:endParaRPr lang="en-ID" b="1" kern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3" indent="-111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minuman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coca-cola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es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dawet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Berapa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banyak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kombinasi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minuman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disusun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Jawab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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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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4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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 = 12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kombinasi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minuman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yaitu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)}.   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39990DF-FA1A-1020-0E53-41B69EEF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23" y="39797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35430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Latihan </a:t>
            </a:r>
            <a:r>
              <a:rPr lang="en" dirty="0" err="1"/>
              <a:t>Soal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095360"/>
            <a:ext cx="7595783" cy="345601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2113084" y="3198516"/>
            <a:ext cx="563374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7290C-EB10-C184-FC80-6E51C6E4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83" y="1044506"/>
            <a:ext cx="7326926" cy="425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Diketahui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357188" indent="-357188">
              <a:lnSpc>
                <a:spcPct val="150000"/>
              </a:lnSpc>
              <a:tabLst/>
            </a:pP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	K = {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bilangan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prima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antara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2 dan 18} dan</a:t>
            </a:r>
          </a:p>
          <a:p>
            <a:pPr marL="357188" indent="-357188">
              <a:lnSpc>
                <a:spcPct val="150000"/>
              </a:lnSpc>
              <a:tabLst/>
            </a:pPr>
            <a:r>
              <a:rPr lang="en-ID" dirty="0">
                <a:latin typeface="PT Sans" panose="020B0503020203020204" pitchFamily="34" charset="77"/>
              </a:rPr>
              <a:t>	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L = { 4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bilangan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kelipatan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3 yang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pertama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}.</a:t>
            </a:r>
          </a:p>
          <a:p>
            <a:pPr marL="357188" indent="-357188">
              <a:lnSpc>
                <a:spcPct val="150000"/>
              </a:lnSpc>
              <a:tabLst/>
            </a:pPr>
            <a:r>
              <a:rPr lang="en-ID" dirty="0">
                <a:latin typeface="PT Sans" panose="020B0503020203020204" pitchFamily="34" charset="77"/>
              </a:rPr>
              <a:t>	K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∩ L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adalah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….</a:t>
            </a:r>
            <a:endParaRPr lang="en-US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"/>
            </a:pP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Jika P = {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faktor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dari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10 }</a:t>
            </a:r>
          </a:p>
          <a:p>
            <a:pPr marL="311150" indent="-311150">
              <a:lnSpc>
                <a:spcPct val="150000"/>
              </a:lnSpc>
              <a:tabLst/>
            </a:pP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	Q = {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tiga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bilangan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prima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pertama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}</a:t>
            </a:r>
          </a:p>
          <a:p>
            <a:pPr marL="357188" indent="-357188">
              <a:lnSpc>
                <a:spcPct val="150000"/>
              </a:lnSpc>
              <a:tabLst/>
            </a:pPr>
            <a:r>
              <a:rPr lang="en-ID" dirty="0">
                <a:latin typeface="PT Sans" panose="020B0503020203020204" pitchFamily="34" charset="77"/>
              </a:rPr>
              <a:t>	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Maka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P ∪ Q = . . .</a:t>
            </a:r>
            <a:endParaRPr lang="en-ID" dirty="0">
              <a:latin typeface="PT Sans" panose="020B0503020203020204" pitchFamily="34" charset="7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3"/>
            </a:pPr>
            <a:r>
              <a:rPr lang="en-ID" dirty="0">
                <a:latin typeface="PT Sans" panose="020B0503020203020204" pitchFamily="34" charset="77"/>
              </a:rPr>
              <a:t>Jika A = {4, 5, 6, 7, 8, 9} </a:t>
            </a:r>
            <a:r>
              <a:rPr lang="en-ID" dirty="0" err="1">
                <a:latin typeface="PT Sans" panose="020B0503020203020204" pitchFamily="34" charset="77"/>
              </a:rPr>
              <a:t>maka</a:t>
            </a:r>
            <a:r>
              <a:rPr lang="en-ID" dirty="0">
                <a:latin typeface="PT Sans" panose="020B0503020203020204" pitchFamily="34" charset="77"/>
              </a:rPr>
              <a:t> n(A) </a:t>
            </a:r>
            <a:r>
              <a:rPr lang="en-ID">
                <a:latin typeface="PT Sans" panose="020B0503020203020204" pitchFamily="34" charset="77"/>
              </a:rPr>
              <a:t>= …</a:t>
            </a:r>
            <a:endParaRPr lang="en-ID" dirty="0">
              <a:latin typeface="PT Sans" panose="020B0503020203020204" pitchFamily="34" charset="7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3"/>
            </a:pP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Jika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himpunan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A ⊂ B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dengan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n(A) = 11 dan n(B) = 18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maka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n (A ∩ B ) = . . 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3"/>
            </a:pP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Jika K = { k, o, m, p, a, s } dan L = { m, a, s, u, k }, </a:t>
            </a:r>
            <a:r>
              <a:rPr lang="en-ID" b="0" i="0" u="none" strike="noStrike" dirty="0" err="1">
                <a:effectLst/>
                <a:latin typeface="PT Sans" panose="020B0503020203020204" pitchFamily="34" charset="77"/>
              </a:rPr>
              <a:t>maka</a:t>
            </a:r>
            <a:r>
              <a:rPr lang="en-ID" b="0" i="0" u="none" strike="noStrike" dirty="0">
                <a:effectLst/>
                <a:latin typeface="PT Sans" panose="020B0503020203020204" pitchFamily="34" charset="77"/>
              </a:rPr>
              <a:t> (K ∪ L) - (K ∩ L) = . . .</a:t>
            </a:r>
            <a:endParaRPr lang="en-ID" dirty="0">
              <a:latin typeface="PT Sans" panose="020B0503020203020204" pitchFamily="34" charset="7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3"/>
            </a:pPr>
            <a:endParaRPr lang="en-ID" b="0" i="0" u="none" strike="noStrike" dirty="0">
              <a:effectLst/>
              <a:latin typeface="PT Sans" panose="020B0503020203020204" pitchFamily="34" charset="77"/>
            </a:endParaRPr>
          </a:p>
          <a:p>
            <a:pPr lvl="0">
              <a:lnSpc>
                <a:spcPct val="150000"/>
              </a:lnSpc>
              <a:tabLst>
                <a:tab pos="457200" algn="l"/>
              </a:tabLst>
            </a:pPr>
            <a:endParaRPr lang="en-US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tabLst>
                <a:tab pos="457200" algn="l"/>
              </a:tabLst>
            </a:pPr>
            <a:endParaRPr lang="en-ID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5D4B94EE-D086-5791-E202-AE373FA4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63" y="39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>
            <a:spLocks noGrp="1"/>
          </p:cNvSpPr>
          <p:nvPr>
            <p:ph type="title"/>
          </p:nvPr>
        </p:nvSpPr>
        <p:spPr>
          <a:xfrm>
            <a:off x="713225" y="599795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Pokok</a:t>
            </a:r>
            <a:r>
              <a:rPr lang="en" sz="4000" dirty="0"/>
              <a:t> </a:t>
            </a:r>
            <a:r>
              <a:rPr lang="en" sz="4000" dirty="0" err="1"/>
              <a:t>Bahasan</a:t>
            </a:r>
            <a:endParaRPr sz="4000" dirty="0"/>
          </a:p>
        </p:txBody>
      </p:sp>
      <p:sp>
        <p:nvSpPr>
          <p:cNvPr id="321" name="Google Shape;321;p38"/>
          <p:cNvSpPr txBox="1">
            <a:spLocks noGrp="1"/>
          </p:cNvSpPr>
          <p:nvPr>
            <p:ph type="subTitle" idx="1"/>
          </p:nvPr>
        </p:nvSpPr>
        <p:spPr>
          <a:xfrm>
            <a:off x="713203" y="1784790"/>
            <a:ext cx="5437766" cy="266747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Irisan</a:t>
            </a:r>
            <a:r>
              <a:rPr lang="en-US" sz="1600" dirty="0"/>
              <a:t> </a:t>
            </a:r>
            <a:r>
              <a:rPr lang="en-US" sz="1600" i="1" dirty="0"/>
              <a:t>(Intersection)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i="1" dirty="0"/>
              <a:t>(Union)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Komplemen</a:t>
            </a:r>
            <a:r>
              <a:rPr lang="en-US" dirty="0"/>
              <a:t> </a:t>
            </a:r>
            <a:r>
              <a:rPr lang="en-US" i="1" dirty="0"/>
              <a:t>(Complement)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i="1" dirty="0"/>
              <a:t>(Difference)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Beda </a:t>
            </a:r>
            <a:r>
              <a:rPr lang="en-US" dirty="0" err="1"/>
              <a:t>S</a:t>
            </a:r>
            <a:r>
              <a:rPr lang="en-US" sz="1600" dirty="0" err="1"/>
              <a:t>etangkup</a:t>
            </a:r>
            <a:r>
              <a:rPr lang="en-US" sz="1600" dirty="0"/>
              <a:t> </a:t>
            </a:r>
            <a:r>
              <a:rPr lang="en-US" sz="1600" i="1" dirty="0"/>
              <a:t>(Symmetric Difference)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Perkalian</a:t>
            </a:r>
            <a:r>
              <a:rPr lang="en-US" dirty="0"/>
              <a:t> Cartesian </a:t>
            </a:r>
            <a:r>
              <a:rPr lang="en-US" i="1" dirty="0"/>
              <a:t>(Cartesian Product)</a:t>
            </a:r>
          </a:p>
        </p:txBody>
      </p:sp>
      <p:sp>
        <p:nvSpPr>
          <p:cNvPr id="323" name="Google Shape;323;p38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38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325" name="Google Shape;325;p38"/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8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3432086" y="-349477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Irisan</a:t>
            </a:r>
            <a:r>
              <a:rPr lang="en" dirty="0"/>
              <a:t> /</a:t>
            </a:r>
            <a:r>
              <a:rPr lang="en" i="1" dirty="0"/>
              <a:t>Intersection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19134"/>
            <a:ext cx="7595783" cy="310491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2113084" y="3198516"/>
            <a:ext cx="563374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7290C-EB10-C184-FC80-6E51C6E4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3" y="1450863"/>
            <a:ext cx="73269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=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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dan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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  <a:sym typeface="Symbol" pitchFamily="2" charset="2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26D4C19-0DE8-2DD2-4C1A-5F96F310F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0572"/>
              </p:ext>
            </p:extLst>
          </p:nvPr>
        </p:nvGraphicFramePr>
        <p:xfrm>
          <a:off x="1031708" y="1829853"/>
          <a:ext cx="2015561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4450" imgH="977900" progId="PBrush">
                  <p:embed/>
                </p:oleObj>
              </mc:Choice>
              <mc:Fallback>
                <p:oleObj r:id="rId3" imgW="1314450" imgH="9779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708" y="1829853"/>
                        <a:ext cx="2015561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6003FF96-4BEB-02DC-1FD8-2FD10A2F0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2650641"/>
            <a:ext cx="7326926" cy="166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dirty="0" err="1"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Jika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{2, 4, 6, 8, 10} dan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{4, 10, 14, 18},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= {4, 10}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(ii) Jika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= { 3, 5, 9 } dan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= { -2, 6 },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maka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=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Artinya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: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//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sym typeface="Symbol" pitchFamily="2" charset="2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Gabungan</a:t>
            </a:r>
            <a:r>
              <a:rPr lang="en" dirty="0"/>
              <a:t> /</a:t>
            </a:r>
            <a:r>
              <a:rPr lang="en" i="1" dirty="0"/>
              <a:t>Union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19134"/>
            <a:ext cx="7595783" cy="310491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2113084" y="3198516"/>
            <a:ext cx="563374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7290C-EB10-C184-FC80-6E51C6E4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3" y="1480678"/>
            <a:ext cx="7326926" cy="24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ts val="1200"/>
              </a:lnSpc>
              <a:tabLst>
                <a:tab pos="457200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{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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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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endParaRPr lang="en-ID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003FF96-4BEB-02DC-1FD8-2FD10A2F0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2607585"/>
            <a:ext cx="73269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 Jika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 2, 5, 8 } dan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 7, 5, 22 },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 2, 5, 7, 8, 22 }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(ii)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D" dirty="0"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sym typeface="Symbol" pitchFamily="2" charset="2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  <a:sym typeface="Symbol" pitchFamily="2" charset="2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C1D7FD7-DF73-87E7-A95C-5975C444D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93323"/>
              </p:ext>
            </p:extLst>
          </p:nvPr>
        </p:nvGraphicFramePr>
        <p:xfrm>
          <a:off x="1064763" y="1808987"/>
          <a:ext cx="19494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57300" imgH="952500" progId="PBrush">
                  <p:embed/>
                </p:oleObj>
              </mc:Choice>
              <mc:Fallback>
                <p:oleObj r:id="rId3" imgW="1257300" imgH="952500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763" y="1808987"/>
                        <a:ext cx="1949450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2F5B62-B957-CE62-FE5D-92B6267B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987" y="-235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Komplemen</a:t>
            </a:r>
            <a:r>
              <a:rPr lang="en" dirty="0"/>
              <a:t> /</a:t>
            </a:r>
            <a:r>
              <a:rPr lang="en" i="1" dirty="0"/>
              <a:t>Complement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19134"/>
            <a:ext cx="7595783" cy="310491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2113084" y="3198516"/>
            <a:ext cx="563374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7290C-EB10-C184-FC80-6E51C6E4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3" y="1474266"/>
            <a:ext cx="7326926" cy="26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ts val="1200"/>
              </a:lnSpc>
              <a:tabLst>
                <a:tab pos="457200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    = {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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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U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 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endParaRPr lang="en-ID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003FF96-4BEB-02DC-1FD8-2FD10A2F0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2867200"/>
            <a:ext cx="732692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Misalkan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U = {1, 2, 3, …, 9},</a:t>
            </a:r>
          </a:p>
          <a:p>
            <a:pPr marL="400050" marR="0" lvl="0" indent="-400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Both"/>
              <a:tabLst>
                <a:tab pos="269875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Jika A = {1, 3, 7, 9}, </a:t>
            </a:r>
            <a:r>
              <a:rPr lang="en-US" dirty="0" err="1"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     = {2, 4, 6, 8}</a:t>
            </a:r>
          </a:p>
          <a:p>
            <a:pPr marL="400050" marR="0" lvl="0" indent="-400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arenBoth"/>
              <a:tabLst>
                <a:tab pos="269875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Jika A = {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| 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/2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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&lt; 9}, </a:t>
            </a:r>
            <a:r>
              <a:rPr lang="en-US" dirty="0" err="1"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    = {1, 3, 5, 7, 9}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ID" dirty="0"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sym typeface="Symbol" pitchFamily="2" charset="2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F5B62-B957-CE62-FE5D-92B6267B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987" y="-235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5D4B94EE-D086-5791-E202-AE373FA4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63" y="39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F37622E-14B6-A839-E82A-2D8B15D28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925577"/>
              </p:ext>
            </p:extLst>
          </p:nvPr>
        </p:nvGraphicFramePr>
        <p:xfrm>
          <a:off x="1649379" y="141466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02100" imgH="5562600" progId="Equation.3">
                  <p:embed/>
                </p:oleObj>
              </mc:Choice>
              <mc:Fallback>
                <p:oleObj r:id="rId3" imgW="4102100" imgH="556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379" y="1414664"/>
                        <a:ext cx="177800" cy="24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F7528AD-6154-42FC-2A47-4FDC0FFCB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983383"/>
              </p:ext>
            </p:extLst>
          </p:nvPr>
        </p:nvGraphicFramePr>
        <p:xfrm>
          <a:off x="1047078" y="1802588"/>
          <a:ext cx="2132012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82700" imgH="876300" progId="PBrush">
                  <p:embed/>
                </p:oleObj>
              </mc:Choice>
              <mc:Fallback>
                <p:oleObj r:id="rId5" imgW="1282700" imgH="876300" progId="PBrush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078" y="1802588"/>
                        <a:ext cx="2132012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8">
            <a:extLst>
              <a:ext uri="{FF2B5EF4-FFF2-40B4-BE49-F238E27FC236}">
                <a16:creationId xmlns:a16="http://schemas.microsoft.com/office/drawing/2014/main" id="{9F84C06C-7E15-8548-F911-36846938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0110" y="-28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7A1ADF63-4659-2B67-5ADE-5ACF54C07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525398"/>
              </p:ext>
            </p:extLst>
          </p:nvPr>
        </p:nvGraphicFramePr>
        <p:xfrm>
          <a:off x="3580573" y="372399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102100" imgH="5562600" progId="Equation.3">
                  <p:embed/>
                </p:oleObj>
              </mc:Choice>
              <mc:Fallback>
                <p:oleObj r:id="rId7" imgW="4102100" imgH="556260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EF37622E-14B6-A839-E82A-2D8B15D28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573" y="3723990"/>
                        <a:ext cx="177800" cy="24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3A5E157A-FC37-A10B-A490-312D97E89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40171"/>
              </p:ext>
            </p:extLst>
          </p:nvPr>
        </p:nvGraphicFramePr>
        <p:xfrm>
          <a:off x="4155478" y="3965286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102100" imgH="5562600" progId="Equation.3">
                  <p:embed/>
                </p:oleObj>
              </mc:Choice>
              <mc:Fallback>
                <p:oleObj r:id="rId8" imgW="4102100" imgH="556260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7A1ADF63-4659-2B67-5ADE-5ACF54C07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478" y="3965286"/>
                        <a:ext cx="177800" cy="24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05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/>
          <p:nvPr/>
        </p:nvSpPr>
        <p:spPr>
          <a:xfrm>
            <a:off x="834941" y="617081"/>
            <a:ext cx="7595783" cy="397669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299044" y="909756"/>
            <a:ext cx="666757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/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70510" indent="-90170"/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buatan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negeri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70510" indent="-90170"/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70510" indent="-90170"/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dibuat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sebelum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tahun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1990</a:t>
            </a:r>
            <a:endParaRPr lang="en-ID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70510" indent="-90170"/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jualnya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kurang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Rp 100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juta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70510" indent="-90170"/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milik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universitas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tertentu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70510" indent="-90170"/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tabLst>
                <a:tab pos="27051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“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universitas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produksi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negeri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diimpor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luar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negeri”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tabLst>
                <a:tab pos="27051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(ii) “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produksi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negeri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dibuat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sebelum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tahun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1990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jualnya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kurang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Rp 100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juta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39990DF-FA1A-1020-0E53-41B69EEF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23" y="39797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Selisih</a:t>
            </a:r>
            <a:r>
              <a:rPr lang="en" dirty="0"/>
              <a:t> / </a:t>
            </a:r>
            <a:r>
              <a:rPr lang="en" i="1" dirty="0"/>
              <a:t>Difference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19134"/>
            <a:ext cx="7595783" cy="310491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2113084" y="3198516"/>
            <a:ext cx="563374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7290C-EB10-C184-FC80-6E51C6E4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3" y="1480678"/>
            <a:ext cx="7326926" cy="24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ts val="1200"/>
              </a:lnSpc>
              <a:tabLst>
                <a:tab pos="457200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{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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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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} = 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F5B62-B957-CE62-FE5D-92B6267B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4987" y="-235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5D4B94EE-D086-5791-E202-AE373FA4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63" y="39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073035A-8827-5A22-C4C2-49CA15013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27572"/>
              </p:ext>
            </p:extLst>
          </p:nvPr>
        </p:nvGraphicFramePr>
        <p:xfrm>
          <a:off x="1034385" y="1804307"/>
          <a:ext cx="18351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50950" imgH="958850" progId="PBrush">
                  <p:embed/>
                </p:oleObj>
              </mc:Choice>
              <mc:Fallback>
                <p:oleObj r:id="rId3" imgW="1250950" imgH="958850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385" y="1804307"/>
                        <a:ext cx="1835150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59B775C-187D-FF41-292B-552A99627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22966"/>
              </p:ext>
            </p:extLst>
          </p:nvPr>
        </p:nvGraphicFramePr>
        <p:xfrm>
          <a:off x="4592952" y="143418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102100" imgH="5562600" progId="Equation.3">
                  <p:embed/>
                </p:oleObj>
              </mc:Choice>
              <mc:Fallback>
                <p:oleObj r:id="rId5" imgW="4102100" imgH="556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952" y="1434182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61BADA-DEC4-5693-F08F-CC47F34279EB}"/>
              </a:ext>
            </a:extLst>
          </p:cNvPr>
          <p:cNvSpPr txBox="1"/>
          <p:nvPr/>
        </p:nvSpPr>
        <p:spPr>
          <a:xfrm>
            <a:off x="973424" y="3301868"/>
            <a:ext cx="7073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indent="-304800"/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11150" indent="-304800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  Jika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1, 2, 3, ..., 10 }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{ 2, 4, 6, 8, 10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1, 3, 5, 7, 9 }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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0385" indent="-540385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(ii)  { 1, 3, 5 } – { 1, 2, 3 } = { 5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tetapi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 1, 2, 3 } – { 1, 3, 5 } = { 2 }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6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Beda </a:t>
            </a:r>
            <a:r>
              <a:rPr lang="en" dirty="0" err="1"/>
              <a:t>Setangkup</a:t>
            </a:r>
            <a:r>
              <a:rPr lang="en" dirty="0"/>
              <a:t> / </a:t>
            </a:r>
            <a:r>
              <a:rPr lang="en" i="1" dirty="0"/>
              <a:t>Symmetric Difference</a:t>
            </a:r>
            <a:endParaRPr dirty="0"/>
          </a:p>
        </p:txBody>
      </p:sp>
      <p:sp>
        <p:nvSpPr>
          <p:cNvPr id="416" name="Google Shape;416;p41"/>
          <p:cNvSpPr/>
          <p:nvPr/>
        </p:nvSpPr>
        <p:spPr>
          <a:xfrm>
            <a:off x="834941" y="1319134"/>
            <a:ext cx="7595783" cy="335900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2113084" y="3198516"/>
            <a:ext cx="563374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7290C-EB10-C184-FC80-6E51C6E4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3" y="1480678"/>
            <a:ext cx="7326926" cy="24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ts val="1200"/>
              </a:lnSpc>
              <a:tabLst>
                <a:tab pos="457200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Notasi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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(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 – (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 = (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ID" dirty="0">
                <a:effectLst/>
                <a:cs typeface="Arial" panose="020B0604020202020204" pitchFamily="34" charset="0"/>
              </a:rPr>
              <a:t> </a:t>
            </a:r>
            <a:endParaRPr lang="en-ID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5D4B94EE-D086-5791-E202-AE373FA4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63" y="39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1BADA-DEC4-5693-F08F-CC47F34279EB}"/>
              </a:ext>
            </a:extLst>
          </p:cNvPr>
          <p:cNvSpPr txBox="1"/>
          <p:nvPr/>
        </p:nvSpPr>
        <p:spPr>
          <a:xfrm>
            <a:off x="973424" y="3215607"/>
            <a:ext cx="7073296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indent="-304800"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11150" indent="-30480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2, 4, 6 } dan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{ 2, 3, 5 },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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?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11150" indent="-304800">
              <a:lnSpc>
                <a:spcPct val="150000"/>
              </a:lnSpc>
            </a:pP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44B75C9-B3E3-1ADA-3B27-107F574B3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895251"/>
              </p:ext>
            </p:extLst>
          </p:nvPr>
        </p:nvGraphicFramePr>
        <p:xfrm>
          <a:off x="1034783" y="1820168"/>
          <a:ext cx="18288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44600" imgH="946150" progId="PBrush">
                  <p:embed/>
                </p:oleObj>
              </mc:Choice>
              <mc:Fallback>
                <p:oleObj r:id="rId3" imgW="1244600" imgH="946150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783" y="1820168"/>
                        <a:ext cx="182880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F5E675-A6D3-6FE5-5B27-C22297CE36CB}"/>
              </a:ext>
            </a:extLst>
          </p:cNvPr>
          <p:cNvSpPr txBox="1"/>
          <p:nvPr/>
        </p:nvSpPr>
        <p:spPr>
          <a:xfrm>
            <a:off x="1034783" y="3856574"/>
            <a:ext cx="488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 </a:t>
            </a:r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 = (</a:t>
            </a:r>
            <a:r>
              <a:rPr lang="en-US" sz="12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sz="12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</a:t>
            </a:r>
            <a:r>
              <a:rPr lang="en-US" sz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sz="12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           = {4,6} </a:t>
            </a:r>
            <a:r>
              <a:rPr lang="en-US" sz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 {3,5}</a:t>
            </a:r>
          </a:p>
          <a:p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  <a:sym typeface="Symbol" pitchFamily="2" charset="2"/>
              </a:rPr>
              <a:t>           = {3,4,5,6}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3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/>
          <p:nvPr/>
        </p:nvSpPr>
        <p:spPr>
          <a:xfrm>
            <a:off x="834941" y="617081"/>
            <a:ext cx="7595783" cy="397669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F07A-A659-2B17-2424-36D01349339F}"/>
              </a:ext>
            </a:extLst>
          </p:cNvPr>
          <p:cNvSpPr txBox="1"/>
          <p:nvPr/>
        </p:nvSpPr>
        <p:spPr>
          <a:xfrm>
            <a:off x="1254440" y="775944"/>
            <a:ext cx="6667575" cy="3114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Misalkan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27075" indent="-36703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1020" indent="-180975">
              <a:lnSpc>
                <a:spcPct val="150000"/>
              </a:lnSpc>
            </a:pP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ujian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UTS di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80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27075" indent="-367030">
              <a:lnSpc>
                <a:spcPct val="150000"/>
              </a:lnSpc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impunan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ujian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UAS di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80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113"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Seorang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mendapat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UTS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UAS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keduanya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80,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mendapat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salah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ujian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80, dan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mendapat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kedua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ujian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bawah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80. </a:t>
            </a:r>
            <a:endParaRPr lang="en-ID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tabLst>
                <a:tab pos="27051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mendapat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A” :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endParaRPr lang="en-ID" i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tabLst>
                <a:tab pos="27051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(ii) “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mendapat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C” : U – (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39990DF-FA1A-1020-0E53-41B69EEF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23" y="39797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23206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1161</Words>
  <Application>Microsoft Macintosh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Palanquin</vt:lpstr>
      <vt:lpstr>PT Sans</vt:lpstr>
      <vt:lpstr>Signika</vt:lpstr>
      <vt:lpstr>Arial</vt:lpstr>
      <vt:lpstr>University Digital Choice Boards by Slidesgo</vt:lpstr>
      <vt:lpstr>PBrush</vt:lpstr>
      <vt:lpstr>Equation.3</vt:lpstr>
      <vt:lpstr>OPERASI TERHADAP HIMPUNAN</vt:lpstr>
      <vt:lpstr>Pokok Bahasan</vt:lpstr>
      <vt:lpstr>Irisan /Intersection</vt:lpstr>
      <vt:lpstr>Gabungan /Union</vt:lpstr>
      <vt:lpstr>Komplemen /Complement</vt:lpstr>
      <vt:lpstr>PowerPoint Presentation</vt:lpstr>
      <vt:lpstr>Selisih / Difference</vt:lpstr>
      <vt:lpstr>Beda Setangkup / Symmetric Difference</vt:lpstr>
      <vt:lpstr>PowerPoint Presentation</vt:lpstr>
      <vt:lpstr>Perkalian Kartesian / Cartesian Product</vt:lpstr>
      <vt:lpstr>PowerPoint Presentation</vt:lpstr>
      <vt:lpstr>Latihan 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Perkuliahan</dc:title>
  <cp:lastModifiedBy>Adevian Fairuz</cp:lastModifiedBy>
  <cp:revision>113</cp:revision>
  <dcterms:modified xsi:type="dcterms:W3CDTF">2024-02-26T13:10:43Z</dcterms:modified>
</cp:coreProperties>
</file>