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08" r:id="rId2"/>
    <p:sldId id="257" r:id="rId3"/>
    <p:sldId id="31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0" r:id="rId15"/>
    <p:sldId id="283" r:id="rId16"/>
    <p:sldId id="284" r:id="rId17"/>
    <p:sldId id="285" r:id="rId18"/>
    <p:sldId id="288" r:id="rId19"/>
    <p:sldId id="312" r:id="rId20"/>
    <p:sldId id="290" r:id="rId21"/>
    <p:sldId id="287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13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429"/>
    <a:srgbClr val="0E1F43"/>
    <a:srgbClr val="FE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3"/>
    <p:restoredTop sz="87500" autoAdjust="0"/>
  </p:normalViewPr>
  <p:slideViewPr>
    <p:cSldViewPr snapToGrid="0" snapToObjects="1">
      <p:cViewPr varScale="1">
        <p:scale>
          <a:sx n="55" d="100"/>
          <a:sy n="55" d="100"/>
        </p:scale>
        <p:origin x="200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Kotak </a:t>
            </a:r>
            <a:r>
              <a:rPr lang="en-US" dirty="0" err="1"/>
              <a:t>hijau</a:t>
            </a:r>
            <a:r>
              <a:rPr lang="en-US" dirty="0"/>
              <a:t> : sorted data</a:t>
            </a:r>
            <a:endParaRPr dirty="0"/>
          </a:p>
        </p:txBody>
      </p:sp>
      <p:sp>
        <p:nvSpPr>
          <p:cNvPr id="173" name="Google Shape;17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Bubble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  <a:endParaRPr dirty="0"/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83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bubble sort</a:t>
            </a:r>
          </a:p>
        </p:txBody>
      </p:sp>
      <p:sp>
        <p:nvSpPr>
          <p:cNvPr id="268" name="Google Shape;268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biru</a:t>
            </a:r>
            <a:r>
              <a:rPr lang="en-US" dirty="0"/>
              <a:t> :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br>
              <a:rPr lang="en-US" dirty="0"/>
            </a:br>
            <a:r>
              <a:rPr lang="en-US" dirty="0"/>
              <a:t>font </a:t>
            </a:r>
            <a:r>
              <a:rPr lang="en-US" dirty="0" err="1"/>
              <a:t>jingga</a:t>
            </a:r>
            <a:r>
              <a:rPr lang="en-US" dirty="0"/>
              <a:t> : </a:t>
            </a:r>
            <a:r>
              <a:rPr lang="en-US" dirty="0" err="1"/>
              <a:t>nilai</a:t>
            </a:r>
            <a:r>
              <a:rPr lang="en-US" dirty="0"/>
              <a:t> min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 </a:t>
            </a:r>
            <a:r>
              <a:rPr lang="en-US" dirty="0" err="1"/>
              <a:t>jingga</a:t>
            </a:r>
            <a:r>
              <a:rPr lang="en-US" dirty="0"/>
              <a:t> : sorted data</a:t>
            </a:r>
            <a:endParaRPr dirty="0"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916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 : </a:t>
            </a:r>
            <a:r>
              <a:rPr lang="en-US" dirty="0" err="1"/>
              <a:t>Jumlah</a:t>
            </a:r>
            <a:r>
              <a:rPr lang="en-US" dirty="0"/>
              <a:t> data = 8,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7 </a:t>
            </a:r>
            <a:r>
              <a:rPr lang="en-US" dirty="0" err="1"/>
              <a:t>tahap</a:t>
            </a:r>
            <a:r>
              <a:rPr lang="en-US" dirty="0"/>
              <a:t> (</a:t>
            </a:r>
            <a:r>
              <a:rPr lang="en-US" dirty="0" err="1"/>
              <a:t>tahap</a:t>
            </a:r>
            <a:r>
              <a:rPr lang="en-US" dirty="0"/>
              <a:t> ke-0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ke-6) –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minimal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tahapannya</a:t>
            </a:r>
            <a:r>
              <a:rPr lang="en-US" dirty="0"/>
              <a:t> (</a:t>
            </a:r>
            <a:r>
              <a:rPr lang="en-US" dirty="0" err="1"/>
              <a:t>dari</a:t>
            </a:r>
            <a:r>
              <a:rPr lang="en-US" dirty="0"/>
              <a:t> index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index </a:t>
            </a:r>
            <a:r>
              <a:rPr lang="en-US" dirty="0" err="1"/>
              <a:t>terakhir</a:t>
            </a:r>
            <a:r>
              <a:rPr lang="en-US" dirty="0"/>
              <a:t>), </a:t>
            </a:r>
            <a:r>
              <a:rPr lang="en-US" dirty="0" err="1"/>
              <a:t>simpan</a:t>
            </a:r>
            <a:r>
              <a:rPr lang="en-US" dirty="0"/>
              <a:t> id </a:t>
            </a:r>
            <a:r>
              <a:rPr lang="en-US" dirty="0" err="1"/>
              <a:t>nilai</a:t>
            </a:r>
            <a:r>
              <a:rPr lang="en-US" dirty="0"/>
              <a:t> minimal dan swap </a:t>
            </a:r>
            <a:r>
              <a:rPr lang="en-US" dirty="0" err="1"/>
              <a:t>dengan</a:t>
            </a:r>
            <a:r>
              <a:rPr lang="en-US" dirty="0"/>
              <a:t> index </a:t>
            </a:r>
            <a:r>
              <a:rPr lang="en-US" dirty="0" err="1"/>
              <a:t>ke</a:t>
            </a:r>
            <a:r>
              <a:rPr lang="en-US" dirty="0"/>
              <a:t> (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).</a:t>
            </a:r>
            <a:endParaRPr dirty="0"/>
          </a:p>
        </p:txBody>
      </p:sp>
      <p:sp>
        <p:nvSpPr>
          <p:cNvPr id="313" name="Google Shape;313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selection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0" name="Google Shape;37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b="1" dirty="0"/>
          </a:p>
        </p:txBody>
      </p:sp>
      <p:sp>
        <p:nvSpPr>
          <p:cNvPr id="430" name="Google Shape;430;p9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1" name="Google Shape;471;p9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Pseudo code selection sort ascending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: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descending?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618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: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badan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5-6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insertion sort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06" name="Google Shape;506;p10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42041" y="1584151"/>
            <a:ext cx="6708000" cy="3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>
                <a:solidFill>
                  <a:srgbClr val="191919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1967" y="5066384"/>
            <a:ext cx="6708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1020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AB09-472A-4146-AC09-A639F16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E1F43"/>
                  </a:solidFill>
                </a:rPr>
                <a:t>ALGORITMA DAN STRUKTUR 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864058" y="4518925"/>
            <a:ext cx="6277207" cy="1141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90000"/>
              </a:lnSpc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Tim Ajar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>
                <a:solidFill>
                  <a:srgbClr val="080808"/>
                </a:solidFill>
              </a:rPr>
              <a:t>MATA KULIAH ALGORITMA DAN STRUKTUR DATA 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rgbClr val="080808"/>
              </a:buClr>
              <a:buSzPct val="100000"/>
            </a:pPr>
            <a:r>
              <a:rPr lang="en-US" sz="1600" dirty="0" err="1">
                <a:solidFill>
                  <a:srgbClr val="080808"/>
                </a:solidFill>
              </a:rPr>
              <a:t>Jurusan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Teknologi</a:t>
            </a:r>
            <a:r>
              <a:rPr lang="en-US" sz="1600" dirty="0">
                <a:solidFill>
                  <a:srgbClr val="080808"/>
                </a:solidFill>
              </a:rPr>
              <a:t> </a:t>
            </a:r>
            <a:r>
              <a:rPr lang="en-US" sz="1600" dirty="0" err="1">
                <a:solidFill>
                  <a:srgbClr val="080808"/>
                </a:solidFill>
              </a:rPr>
              <a:t>Informasi</a:t>
            </a:r>
            <a:endParaRPr sz="1600" dirty="0">
              <a:solidFill>
                <a:srgbClr val="080808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608728" y="2957815"/>
            <a:ext cx="6790765" cy="10753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0000"/>
          </a:bodyPr>
          <a:lstStyle/>
          <a:p>
            <a:pPr>
              <a:lnSpc>
                <a:spcPct val="90000"/>
              </a:lnSpc>
              <a:buClr>
                <a:srgbClr val="15537E"/>
              </a:buClr>
              <a:buSzPct val="100000"/>
            </a:pPr>
            <a:r>
              <a:rPr lang="en-US" sz="7300" dirty="0">
                <a:solidFill>
                  <a:srgbClr val="15537E"/>
                </a:solidFill>
              </a:rPr>
              <a:t>Sorting</a:t>
            </a:r>
            <a:endParaRPr sz="73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53" name="Google Shape;15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593" y="2359681"/>
            <a:ext cx="3885889" cy="63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3"/>
          <p:cNvPicPr preferRelativeResize="0"/>
          <p:nvPr/>
        </p:nvPicPr>
        <p:blipFill rotWithShape="1">
          <a:blip r:embed="rId4">
            <a:alphaModFix/>
          </a:blip>
          <a:srcRect b="26283"/>
          <a:stretch/>
        </p:blipFill>
        <p:spPr>
          <a:xfrm>
            <a:off x="1325594" y="3528268"/>
            <a:ext cx="6083300" cy="205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C9CF6A81-E076-C41B-39EB-57A7C8F5C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(5)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61" name="Google Shape;16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603" y="2307771"/>
            <a:ext cx="3500126" cy="57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4"/>
          <p:cNvPicPr preferRelativeResize="0"/>
          <p:nvPr/>
        </p:nvPicPr>
        <p:blipFill rotWithShape="1">
          <a:blip r:embed="rId4">
            <a:alphaModFix/>
          </a:blip>
          <a:srcRect b="12582"/>
          <a:stretch/>
        </p:blipFill>
        <p:spPr>
          <a:xfrm>
            <a:off x="1394603" y="3551916"/>
            <a:ext cx="6083300" cy="24424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87CDBE66-62C9-03E5-3931-1A1DF16A6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(6)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69" name="Google Shape;16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5827" y="2319201"/>
            <a:ext cx="3531091" cy="62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3638" y="3452165"/>
            <a:ext cx="60833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0570EAF-04DE-425A-F345-D8504B546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(7)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6"/>
          <p:cNvSpPr txBox="1">
            <a:spLocks noGrp="1"/>
          </p:cNvSpPr>
          <p:nvPr>
            <p:ph type="title"/>
          </p:nvPr>
        </p:nvSpPr>
        <p:spPr>
          <a:xfrm>
            <a:off x="282384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Skema Bubble Sort </a:t>
            </a:r>
            <a:r>
              <a:rPr lang="en-US" b="1" dirty="0" err="1"/>
              <a:t>dengan</a:t>
            </a:r>
            <a:r>
              <a:rPr lang="en-US" b="1" dirty="0"/>
              <a:t> Size data = 8</a:t>
            </a:r>
            <a:endParaRPr b="1" dirty="0"/>
          </a:p>
        </p:txBody>
      </p:sp>
      <p:pic>
        <p:nvPicPr>
          <p:cNvPr id="178" name="Google Shape;17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8336" y="1567591"/>
            <a:ext cx="46863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6"/>
          <p:cNvPicPr preferRelativeResize="0"/>
          <p:nvPr/>
        </p:nvPicPr>
        <p:blipFill rotWithShape="1">
          <a:blip r:embed="rId4">
            <a:alphaModFix/>
          </a:blip>
          <a:srcRect b="13496"/>
          <a:stretch/>
        </p:blipFill>
        <p:spPr>
          <a:xfrm>
            <a:off x="7238766" y="1763106"/>
            <a:ext cx="4610100" cy="25707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5C835-68AD-17E6-831E-A463736C0D27}"/>
              </a:ext>
            </a:extLst>
          </p:cNvPr>
          <p:cNvSpPr txBox="1"/>
          <p:nvPr/>
        </p:nvSpPr>
        <p:spPr>
          <a:xfrm>
            <a:off x="343134" y="350071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23C2B-8C70-B332-D1BA-17F6C3E01A8E}"/>
              </a:ext>
            </a:extLst>
          </p:cNvPr>
          <p:cNvSpPr txBox="1"/>
          <p:nvPr/>
        </p:nvSpPr>
        <p:spPr>
          <a:xfrm>
            <a:off x="343134" y="175978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258E1-5F66-6503-3C02-65A7DED6503E}"/>
              </a:ext>
            </a:extLst>
          </p:cNvPr>
          <p:cNvSpPr txBox="1"/>
          <p:nvPr/>
        </p:nvSpPr>
        <p:spPr>
          <a:xfrm>
            <a:off x="343134" y="502013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F41AD-05E5-4EFD-225D-72C0BDCFCEF2}"/>
              </a:ext>
            </a:extLst>
          </p:cNvPr>
          <p:cNvSpPr txBox="1"/>
          <p:nvPr/>
        </p:nvSpPr>
        <p:spPr>
          <a:xfrm>
            <a:off x="6302655" y="17689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926E-BFA9-AC27-A615-A6E710DBDC88}"/>
              </a:ext>
            </a:extLst>
          </p:cNvPr>
          <p:cNvSpPr txBox="1"/>
          <p:nvPr/>
        </p:nvSpPr>
        <p:spPr>
          <a:xfrm>
            <a:off x="6325118" y="284688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EDA2F-8830-CBF5-B79F-4B3CDF640CAC}"/>
              </a:ext>
            </a:extLst>
          </p:cNvPr>
          <p:cNvSpPr txBox="1"/>
          <p:nvPr/>
        </p:nvSpPr>
        <p:spPr>
          <a:xfrm>
            <a:off x="6313887" y="3730051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FD5D6-BC3E-6712-CC8B-DB8F0608FC75}"/>
              </a:ext>
            </a:extLst>
          </p:cNvPr>
          <p:cNvSpPr txBox="1"/>
          <p:nvPr/>
        </p:nvSpPr>
        <p:spPr>
          <a:xfrm>
            <a:off x="6325118" y="450437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74E1B-B193-F876-BD6A-A267507B0EF6}"/>
              </a:ext>
            </a:extLst>
          </p:cNvPr>
          <p:cNvSpPr txBox="1"/>
          <p:nvPr/>
        </p:nvSpPr>
        <p:spPr>
          <a:xfrm>
            <a:off x="259169" y="210421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8DF7-7635-7E3F-9208-286B4890C917}"/>
              </a:ext>
            </a:extLst>
          </p:cNvPr>
          <p:cNvSpPr txBox="1"/>
          <p:nvPr/>
        </p:nvSpPr>
        <p:spPr>
          <a:xfrm>
            <a:off x="212964" y="382139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9E9DE-6F17-6EBA-4437-52F426FB3CE0}"/>
              </a:ext>
            </a:extLst>
          </p:cNvPr>
          <p:cNvSpPr txBox="1"/>
          <p:nvPr/>
        </p:nvSpPr>
        <p:spPr>
          <a:xfrm>
            <a:off x="254946" y="5353910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48B4F-397A-BFA7-AF6A-5173A8813EB3}"/>
              </a:ext>
            </a:extLst>
          </p:cNvPr>
          <p:cNvSpPr txBox="1"/>
          <p:nvPr/>
        </p:nvSpPr>
        <p:spPr>
          <a:xfrm>
            <a:off x="6234903" y="2065575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62917-0FBA-2BFA-12E9-1F147DC689C3}"/>
              </a:ext>
            </a:extLst>
          </p:cNvPr>
          <p:cNvSpPr txBox="1"/>
          <p:nvPr/>
        </p:nvSpPr>
        <p:spPr>
          <a:xfrm>
            <a:off x="6224460" y="3107366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9750E-F7E4-A052-3107-3B89CC5AC088}"/>
              </a:ext>
            </a:extLst>
          </p:cNvPr>
          <p:cNvSpPr txBox="1"/>
          <p:nvPr/>
        </p:nvSpPr>
        <p:spPr>
          <a:xfrm>
            <a:off x="6229922" y="3964491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langkah</a:t>
            </a:r>
            <a:endParaRPr lang="en-ID" dirty="0"/>
          </a:p>
        </p:txBody>
      </p:sp>
      <p:pic>
        <p:nvPicPr>
          <p:cNvPr id="15" name="Google Shape;179;p66">
            <a:extLst>
              <a:ext uri="{FF2B5EF4-FFF2-40B4-BE49-F238E27FC236}">
                <a16:creationId xmlns:a16="http://schemas.microsoft.com/office/drawing/2014/main" id="{E54A4A8D-F920-7283-F000-6D77816FB2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84937"/>
          <a:stretch/>
        </p:blipFill>
        <p:spPr>
          <a:xfrm>
            <a:off x="7238766" y="4446237"/>
            <a:ext cx="4610100" cy="447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23F535-1619-2075-50EE-A0FE06148A8E}"/>
              </a:ext>
            </a:extLst>
          </p:cNvPr>
          <p:cNvSpPr txBox="1"/>
          <p:nvPr/>
        </p:nvSpPr>
        <p:spPr>
          <a:xfrm>
            <a:off x="6234903" y="4767338"/>
            <a:ext cx="108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langkah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2CADEF-3748-0671-9DBC-E895B84434B0}"/>
              </a:ext>
            </a:extLst>
          </p:cNvPr>
          <p:cNvSpPr/>
          <p:nvPr/>
        </p:nvSpPr>
        <p:spPr>
          <a:xfrm>
            <a:off x="5176565" y="3107366"/>
            <a:ext cx="263887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787033-5FE2-02B4-35C7-A3E739FDF86C}"/>
              </a:ext>
            </a:extLst>
          </p:cNvPr>
          <p:cNvSpPr/>
          <p:nvPr/>
        </p:nvSpPr>
        <p:spPr>
          <a:xfrm>
            <a:off x="4860436" y="4617801"/>
            <a:ext cx="580016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3F707-35D7-5D3E-D1DE-062A204FDC77}"/>
              </a:ext>
            </a:extLst>
          </p:cNvPr>
          <p:cNvSpPr/>
          <p:nvPr/>
        </p:nvSpPr>
        <p:spPr>
          <a:xfrm>
            <a:off x="4547453" y="5917049"/>
            <a:ext cx="855668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C8C595-D7BF-C799-993D-94D429EE936D}"/>
              </a:ext>
            </a:extLst>
          </p:cNvPr>
          <p:cNvSpPr/>
          <p:nvPr/>
        </p:nvSpPr>
        <p:spPr>
          <a:xfrm>
            <a:off x="10217960" y="2467807"/>
            <a:ext cx="111853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62B22-D259-6773-B51A-D91F2E92E371}"/>
              </a:ext>
            </a:extLst>
          </p:cNvPr>
          <p:cNvSpPr/>
          <p:nvPr/>
        </p:nvSpPr>
        <p:spPr>
          <a:xfrm>
            <a:off x="10217961" y="3327161"/>
            <a:ext cx="1430494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4367E-6348-F6DA-1B52-935D808A0014}"/>
              </a:ext>
            </a:extLst>
          </p:cNvPr>
          <p:cNvSpPr/>
          <p:nvPr/>
        </p:nvSpPr>
        <p:spPr>
          <a:xfrm>
            <a:off x="9898840" y="3974874"/>
            <a:ext cx="1749615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74703-5A51-7E36-7B1C-1931FD9C6CAB}"/>
              </a:ext>
            </a:extLst>
          </p:cNvPr>
          <p:cNvSpPr/>
          <p:nvPr/>
        </p:nvSpPr>
        <p:spPr>
          <a:xfrm>
            <a:off x="9598132" y="4539502"/>
            <a:ext cx="2050323" cy="29907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Algoritma</a:t>
            </a:r>
            <a:r>
              <a:rPr lang="en-US" b="1" dirty="0"/>
              <a:t> Bubble Sort</a:t>
            </a:r>
            <a:endParaRPr b="1" dirty="0"/>
          </a:p>
        </p:txBody>
      </p:sp>
      <p:sp>
        <p:nvSpPr>
          <p:cNvPr id="271" name="Google Shape;271;p81"/>
          <p:cNvSpPr txBox="1"/>
          <p:nvPr/>
        </p:nvSpPr>
        <p:spPr>
          <a:xfrm>
            <a:off x="838201" y="2119194"/>
            <a:ext cx="6841564" cy="2246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Bubble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size-i-1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[j]&gt;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[j+1]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)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0E1E0-DD84-03FE-03F6-1385D44961A3}"/>
              </a:ext>
            </a:extLst>
          </p:cNvPr>
          <p:cNvSpPr txBox="1"/>
          <p:nvPr/>
        </p:nvSpPr>
        <p:spPr>
          <a:xfrm>
            <a:off x="838200" y="5396753"/>
            <a:ext cx="9433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Keterangan</a:t>
            </a:r>
            <a:r>
              <a:rPr lang="en-US" dirty="0"/>
              <a:t> </a:t>
            </a:r>
          </a:p>
          <a:p>
            <a:r>
              <a:rPr lang="en-US" dirty="0"/>
              <a:t>Nested loop </a:t>
            </a:r>
            <a:r>
              <a:rPr lang="en-US" dirty="0">
                <a:sym typeface="Wingdings" panose="05000000000000000000" pitchFamily="2" charset="2"/>
              </a:rPr>
              <a:t> Outer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Tahapan</a:t>
            </a:r>
            <a:r>
              <a:rPr lang="en-US" dirty="0">
                <a:sym typeface="Wingdings" panose="05000000000000000000" pitchFamily="2" charset="2"/>
              </a:rPr>
              <a:t> dan Inner loop </a:t>
            </a:r>
            <a:r>
              <a:rPr lang="en-US" dirty="0" err="1">
                <a:sym typeface="Wingdings" panose="05000000000000000000" pitchFamily="2" charset="2"/>
              </a:rPr>
              <a:t>menunjukkan</a:t>
            </a:r>
            <a:r>
              <a:rPr lang="en-US" dirty="0">
                <a:sym typeface="Wingdings" panose="05000000000000000000" pitchFamily="2" charset="2"/>
              </a:rPr>
              <a:t> Langkah </a:t>
            </a:r>
            <a:r>
              <a:rPr lang="en-US" dirty="0" err="1">
                <a:sym typeface="Wingdings" panose="05000000000000000000" pitchFamily="2" charset="2"/>
              </a:rPr>
              <a:t>tiap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tahap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7043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 err="1"/>
              <a:t>Visualisasi</a:t>
            </a:r>
            <a:r>
              <a:rPr lang="en-US" b="1" dirty="0"/>
              <a:t> Bubble Sort</a:t>
            </a:r>
            <a:endParaRPr b="1" dirty="0"/>
          </a:p>
        </p:txBody>
      </p:sp>
      <p:pic>
        <p:nvPicPr>
          <p:cNvPr id="3" name="Ilustrasi BubbleSort">
            <a:hlinkClick r:id="" action="ppaction://media"/>
            <a:extLst>
              <a:ext uri="{FF2B5EF4-FFF2-40B4-BE49-F238E27FC236}">
                <a16:creationId xmlns:a16="http://schemas.microsoft.com/office/drawing/2014/main" id="{DBE69B5D-C1F7-F058-E977-1F0F8FC5AF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19550" y="2128838"/>
            <a:ext cx="4152900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2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Selection Sort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Selection Sort</a:t>
            </a:r>
            <a:endParaRPr b="1" dirty="0"/>
          </a:p>
        </p:txBody>
      </p:sp>
      <p:sp>
        <p:nvSpPr>
          <p:cNvPr id="282" name="Google Shape;282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/>
              <a:t>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, </a:t>
            </a:r>
            <a:r>
              <a:rPr lang="en-US" i="1" dirty="0"/>
              <a:t>ascending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descending</a:t>
            </a:r>
            <a:r>
              <a:rPr lang="en-US" dirty="0"/>
              <a:t>),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(</a:t>
            </a:r>
            <a:r>
              <a:rPr lang="en-US" i="1" dirty="0"/>
              <a:t>swapping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terkiri</a:t>
            </a:r>
            <a:r>
              <a:rPr lang="en-US" dirty="0"/>
              <a:t> (</a:t>
            </a:r>
            <a:r>
              <a:rPr lang="en-US" dirty="0" err="1"/>
              <a:t>awal</a:t>
            </a:r>
            <a:r>
              <a:rPr lang="en-US" dirty="0"/>
              <a:t>)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, dan proses </a:t>
            </a:r>
            <a:r>
              <a:rPr lang="en-US" dirty="0" err="1"/>
              <a:t>berlanjut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</a:p>
          <a:p>
            <a:pPr marL="457189" indent="-342891">
              <a:buSzPts val="1800"/>
            </a:pP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bubble sort yang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, selection sort </a:t>
            </a:r>
            <a:r>
              <a:rPr lang="en-US" dirty="0" err="1"/>
              <a:t>mencari</a:t>
            </a:r>
            <a:r>
              <a:rPr lang="en-US" dirty="0"/>
              <a:t> element </a:t>
            </a:r>
            <a:r>
              <a:rPr lang="en-US" dirty="0" err="1"/>
              <a:t>terkecil</a:t>
            </a:r>
            <a:r>
              <a:rPr lang="en-US" dirty="0"/>
              <a:t>/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menukarnya</a:t>
            </a:r>
            <a:r>
              <a:rPr lang="en-US" dirty="0"/>
              <a:t>.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Min / Max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77661"/>
              </p:ext>
            </p:extLst>
          </p:nvPr>
        </p:nvGraphicFramePr>
        <p:xfrm>
          <a:off x="1332865" y="282388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888406-6DDA-2EFE-D0A1-8DF9E80922DA}"/>
              </a:ext>
            </a:extLst>
          </p:cNvPr>
          <p:cNvSpPr txBox="1"/>
          <p:nvPr/>
        </p:nvSpPr>
        <p:spPr>
          <a:xfrm>
            <a:off x="838200" y="1775202"/>
            <a:ext cx="550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/>
              <a:t>Data = {10,14,27,35,42,19,33,29}</a:t>
            </a:r>
            <a:endParaRPr lang="en-ID" sz="2400" spc="3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C8E07E6D-A592-2F6C-93AF-C9C2BE19F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91054"/>
              </p:ext>
            </p:extLst>
          </p:nvPr>
        </p:nvGraphicFramePr>
        <p:xfrm>
          <a:off x="7373471" y="2841811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419217" y="282853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0813D-C740-22C4-7F69-E498365B6016}"/>
              </a:ext>
            </a:extLst>
          </p:cNvPr>
          <p:cNvSpPr txBox="1"/>
          <p:nvPr/>
        </p:nvSpPr>
        <p:spPr>
          <a:xfrm>
            <a:off x="6459823" y="2839490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0258D-B150-8F64-3EAD-1F3F5C312093}"/>
              </a:ext>
            </a:extLst>
          </p:cNvPr>
          <p:cNvSpPr txBox="1"/>
          <p:nvPr/>
        </p:nvSpPr>
        <p:spPr>
          <a:xfrm>
            <a:off x="1241895" y="3353395"/>
            <a:ext cx="41850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0 ; id = 0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14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10</a:t>
            </a:r>
          </a:p>
          <a:p>
            <a:r>
              <a:rPr lang="en-US" sz="1600" dirty="0"/>
              <a:t>Swap index 0 dan id 0 {</a:t>
            </a:r>
            <a:r>
              <a:rPr lang="en-US" sz="1600" b="1" dirty="0"/>
              <a:t>10</a:t>
            </a:r>
            <a:r>
              <a:rPr lang="en-US" sz="1600" dirty="0"/>
              <a:t>,14,27,35,42,19,33,29}</a:t>
            </a:r>
            <a:endParaRPr lang="en-ID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337A5-C27E-37EB-4ACA-4F2559BB56DC}"/>
              </a:ext>
            </a:extLst>
          </p:cNvPr>
          <p:cNvSpPr txBox="1"/>
          <p:nvPr/>
        </p:nvSpPr>
        <p:spPr>
          <a:xfrm>
            <a:off x="7311001" y="3398812"/>
            <a:ext cx="41850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1 ; id = 1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14</a:t>
            </a:r>
          </a:p>
          <a:p>
            <a:r>
              <a:rPr lang="en-US" sz="1600" dirty="0"/>
              <a:t>Swap index 1 dan id 1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,27,35,42,19,33,29}</a:t>
            </a:r>
            <a:endParaRPr lang="en-ID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(2)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7D9F71-E988-FF8B-3ECA-1AC07357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64678"/>
              </p:ext>
            </p:extLst>
          </p:nvPr>
        </p:nvGraphicFramePr>
        <p:xfrm>
          <a:off x="1262813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63A538-562C-F5E3-7528-CC3AA6056D3D}"/>
              </a:ext>
            </a:extLst>
          </p:cNvPr>
          <p:cNvSpPr txBox="1"/>
          <p:nvPr/>
        </p:nvSpPr>
        <p:spPr>
          <a:xfrm>
            <a:off x="349165" y="2383276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2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A1DBC50F-7879-5B3C-4511-8708B279A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18766"/>
              </p:ext>
            </p:extLst>
          </p:nvPr>
        </p:nvGraphicFramePr>
        <p:xfrm>
          <a:off x="7033800" y="2378629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88AADC-1B72-BD59-0AE9-1BBDDF944958}"/>
              </a:ext>
            </a:extLst>
          </p:cNvPr>
          <p:cNvSpPr txBox="1"/>
          <p:nvPr/>
        </p:nvSpPr>
        <p:spPr>
          <a:xfrm>
            <a:off x="6120152" y="2376308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568F6-BE45-BB6A-233F-CB9519E2E32F}"/>
              </a:ext>
            </a:extLst>
          </p:cNvPr>
          <p:cNvSpPr txBox="1"/>
          <p:nvPr/>
        </p:nvSpPr>
        <p:spPr>
          <a:xfrm>
            <a:off x="1192761" y="2881839"/>
            <a:ext cx="41850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2 ; id = 2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19 &lt; 27 (min = 19,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19</a:t>
            </a:r>
          </a:p>
          <a:p>
            <a:r>
              <a:rPr lang="en-US" sz="1600" dirty="0"/>
              <a:t>Swap index 2 dan id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,35,42,27,33,29}</a:t>
            </a:r>
            <a:endParaRPr lang="en-ID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01FC9-C697-FFA7-F4EF-E8325064C439}"/>
              </a:ext>
            </a:extLst>
          </p:cNvPr>
          <p:cNvSpPr txBox="1"/>
          <p:nvPr/>
        </p:nvSpPr>
        <p:spPr>
          <a:xfrm>
            <a:off x="6930877" y="2880041"/>
            <a:ext cx="39846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3 ; id = 3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27 &lt; 35 (min = 27,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27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27</a:t>
            </a:r>
          </a:p>
          <a:p>
            <a:r>
              <a:rPr lang="en-US" sz="1600" dirty="0"/>
              <a:t>Swap index 3 dan 5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,42,35,33,29}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3919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4400"/>
            </a:pPr>
            <a:r>
              <a:rPr lang="en-US"/>
              <a:t>Pokok Bahasan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Bubble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Selection Sort</a:t>
            </a:r>
            <a:endParaRPr sz="2133" dirty="0"/>
          </a:p>
          <a:p>
            <a:pPr marL="0" indent="0">
              <a:lnSpc>
                <a:spcPct val="150000"/>
              </a:lnSpc>
              <a:buSzPts val="2800"/>
              <a:buFont typeface="Wingdings" panose="05000000000000000000" pitchFamily="2" charset="2"/>
              <a:buChar char="ü"/>
            </a:pPr>
            <a:r>
              <a:rPr lang="en-US" sz="2133" dirty="0"/>
              <a:t>Insertion Sort</a:t>
            </a:r>
            <a:endParaRPr sz="2133" dirty="0"/>
          </a:p>
          <a:p>
            <a:pPr marL="0" indent="0"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(3)</a:t>
            </a:r>
            <a:endParaRPr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147949E-5B07-FAD7-9559-7DA4C3CF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25268"/>
              </p:ext>
            </p:extLst>
          </p:nvPr>
        </p:nvGraphicFramePr>
        <p:xfrm>
          <a:off x="1326271" y="1948323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79CBA4-4841-8257-366F-C69443E8D176}"/>
              </a:ext>
            </a:extLst>
          </p:cNvPr>
          <p:cNvSpPr txBox="1"/>
          <p:nvPr/>
        </p:nvSpPr>
        <p:spPr>
          <a:xfrm>
            <a:off x="412623" y="1946002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C129-D058-6B97-A911-EB189200CF0D}"/>
              </a:ext>
            </a:extLst>
          </p:cNvPr>
          <p:cNvSpPr txBox="1"/>
          <p:nvPr/>
        </p:nvSpPr>
        <p:spPr>
          <a:xfrm>
            <a:off x="1223348" y="2449735"/>
            <a:ext cx="39846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4 ; id = 4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35 &lt; 42 (min = 35, id = 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29 &lt; 33 (min = 29, id = 7)</a:t>
            </a:r>
          </a:p>
          <a:p>
            <a:r>
              <a:rPr lang="en-US" sz="1600" dirty="0"/>
              <a:t>Swap index 4 dan 7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,35,33,42}</a:t>
            </a:r>
            <a:endParaRPr lang="en-ID" sz="16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34B408A-B805-7374-5FBB-267F8F1F4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16282"/>
              </p:ext>
            </p:extLst>
          </p:nvPr>
        </p:nvGraphicFramePr>
        <p:xfrm>
          <a:off x="1326271" y="430007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C96E33-AFB2-AEE7-34AC-ABD781CAFBC1}"/>
              </a:ext>
            </a:extLst>
          </p:cNvPr>
          <p:cNvSpPr txBox="1"/>
          <p:nvPr/>
        </p:nvSpPr>
        <p:spPr>
          <a:xfrm>
            <a:off x="412623" y="4297757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7BE8F-D215-FC40-65F2-E36ED85D4190}"/>
              </a:ext>
            </a:extLst>
          </p:cNvPr>
          <p:cNvSpPr txBox="1"/>
          <p:nvPr/>
        </p:nvSpPr>
        <p:spPr>
          <a:xfrm>
            <a:off x="1223348" y="4801490"/>
            <a:ext cx="3984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5 ; id = 5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33 &lt; 35 (min = 33, id = 6)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33</a:t>
            </a:r>
          </a:p>
          <a:p>
            <a:r>
              <a:rPr lang="en-US" sz="1600" dirty="0"/>
              <a:t>Swap index 5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,35,42}</a:t>
            </a:r>
            <a:endParaRPr lang="en-ID" sz="16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14F44A9F-9397-1BE2-A5B4-4C32CC29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38790"/>
              </p:ext>
            </p:extLst>
          </p:nvPr>
        </p:nvGraphicFramePr>
        <p:xfrm>
          <a:off x="7236071" y="1950644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A84BE9-8038-96CC-E678-3311A460B72D}"/>
              </a:ext>
            </a:extLst>
          </p:cNvPr>
          <p:cNvSpPr txBox="1"/>
          <p:nvPr/>
        </p:nvSpPr>
        <p:spPr>
          <a:xfrm>
            <a:off x="6322423" y="1948323"/>
            <a:ext cx="913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Tahap</a:t>
            </a:r>
            <a:r>
              <a:rPr lang="en-US" dirty="0"/>
              <a:t>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9B79E-0DA2-7ABA-C53D-504FF63B52D3}"/>
              </a:ext>
            </a:extLst>
          </p:cNvPr>
          <p:cNvSpPr txBox="1"/>
          <p:nvPr/>
        </p:nvSpPr>
        <p:spPr>
          <a:xfrm>
            <a:off x="7133148" y="2452056"/>
            <a:ext cx="39846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Index = 6 ; id = 6</a:t>
            </a:r>
          </a:p>
          <a:p>
            <a:r>
              <a:rPr lang="en-US" sz="1600" dirty="0"/>
              <a:t>Min </a:t>
            </a:r>
            <a:r>
              <a:rPr lang="en-US" sz="1600" dirty="0" err="1"/>
              <a:t>awal</a:t>
            </a:r>
            <a:r>
              <a:rPr lang="en-US" sz="1600" dirty="0"/>
              <a:t> = 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42 &lt; 35</a:t>
            </a:r>
          </a:p>
          <a:p>
            <a:r>
              <a:rPr lang="en-US" sz="1600" dirty="0"/>
              <a:t>Swap index 6 dan 6 {</a:t>
            </a:r>
            <a:r>
              <a:rPr lang="en-US" sz="1600" b="1" dirty="0"/>
              <a:t>10</a:t>
            </a:r>
            <a:r>
              <a:rPr lang="en-US" sz="1600" dirty="0"/>
              <a:t>,</a:t>
            </a:r>
            <a:r>
              <a:rPr lang="en-US" sz="1600" b="1" dirty="0"/>
              <a:t>14</a:t>
            </a:r>
            <a:r>
              <a:rPr lang="en-US" sz="1600" dirty="0"/>
              <a:t>,</a:t>
            </a:r>
            <a:r>
              <a:rPr lang="en-US" sz="1600" b="1" dirty="0"/>
              <a:t>19</a:t>
            </a:r>
            <a:r>
              <a:rPr lang="en-US" sz="1600" dirty="0"/>
              <a:t>,</a:t>
            </a:r>
            <a:r>
              <a:rPr lang="en-US" sz="1600" b="1" dirty="0"/>
              <a:t>27</a:t>
            </a:r>
            <a:r>
              <a:rPr lang="en-US" sz="1600" dirty="0"/>
              <a:t>,</a:t>
            </a:r>
            <a:r>
              <a:rPr lang="en-US" sz="1600" b="1" dirty="0"/>
              <a:t>29</a:t>
            </a:r>
            <a:r>
              <a:rPr lang="en-US" sz="1600" dirty="0"/>
              <a:t>,</a:t>
            </a:r>
            <a:r>
              <a:rPr lang="en-US" sz="1600" b="1" dirty="0"/>
              <a:t>33</a:t>
            </a:r>
            <a:r>
              <a:rPr lang="en-US" sz="1600" dirty="0"/>
              <a:t>,</a:t>
            </a:r>
            <a:r>
              <a:rPr lang="en-US" sz="1600" b="1" dirty="0"/>
              <a:t>35</a:t>
            </a:r>
            <a:r>
              <a:rPr lang="en-US" sz="1600" dirty="0"/>
              <a:t>,</a:t>
            </a:r>
            <a:r>
              <a:rPr lang="en-US" sz="1600" b="1" dirty="0"/>
              <a:t>42</a:t>
            </a:r>
            <a:r>
              <a:rPr lang="en-US" sz="1600" dirty="0"/>
              <a:t>}</a:t>
            </a:r>
            <a:endParaRPr lang="en-ID" sz="1600" dirty="0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C49E591-D351-B490-9A58-A8FFD064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1730"/>
              </p:ext>
            </p:extLst>
          </p:nvPr>
        </p:nvGraphicFramePr>
        <p:xfrm>
          <a:off x="6934259" y="5040088"/>
          <a:ext cx="43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577899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81142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232967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778309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727035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51646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89744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798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14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27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29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42</a:t>
                      </a: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4790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4DC2D4-B5CB-7CEF-0D9D-87CC9576472B}"/>
              </a:ext>
            </a:extLst>
          </p:cNvPr>
          <p:cNvSpPr txBox="1"/>
          <p:nvPr/>
        </p:nvSpPr>
        <p:spPr>
          <a:xfrm>
            <a:off x="7824858" y="4333721"/>
            <a:ext cx="23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Hasil Akhir </a:t>
            </a:r>
            <a:r>
              <a:rPr lang="en-US" b="1" dirty="0" err="1">
                <a:solidFill>
                  <a:schemeClr val="accent1"/>
                </a:solidFill>
              </a:rPr>
              <a:t>Pengurutan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Selection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38200" y="1988254"/>
            <a:ext cx="6841564" cy="3477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Selection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	for j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i+1 to size-1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if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[j]&lt;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  j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minValue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[j]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	swap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minIndex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SelectionSort</a:t>
            </a:r>
            <a:endParaRPr dirty="0"/>
          </a:p>
        </p:txBody>
      </p:sp>
      <p:pic>
        <p:nvPicPr>
          <p:cNvPr id="3" name="Ilustrasi Selection Sort">
            <a:hlinkClick r:id="" action="ppaction://media"/>
            <a:extLst>
              <a:ext uri="{FF2B5EF4-FFF2-40B4-BE49-F238E27FC236}">
                <a16:creationId xmlns:a16="http://schemas.microsoft.com/office/drawing/2014/main" id="{215AD1BB-5A79-A901-4C49-CBBC8B7058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95738" y="2128838"/>
            <a:ext cx="4200525" cy="260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8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Insertion Sort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Insertion Sort</a:t>
            </a:r>
            <a:endParaRPr/>
          </a:p>
        </p:txBody>
      </p:sp>
      <p:sp>
        <p:nvSpPr>
          <p:cNvPr id="367" name="Google Shape;367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sederetan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dua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sorted</a:t>
            </a:r>
            <a:r>
              <a:rPr lang="en-US" dirty="0"/>
              <a:t> (</a:t>
            </a:r>
            <a:r>
              <a:rPr lang="en-US" dirty="0" err="1"/>
              <a:t>terurut</a:t>
            </a:r>
            <a:r>
              <a:rPr lang="en-US" dirty="0"/>
              <a:t>) dan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unsorted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).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penyisipan</a:t>
            </a:r>
            <a:r>
              <a:rPr lang="en-US" dirty="0"/>
              <a:t> (</a:t>
            </a:r>
            <a:r>
              <a:rPr lang="en-US" i="1" dirty="0"/>
              <a:t>insertion</a:t>
            </a:r>
            <a:r>
              <a:rPr lang="en-US" dirty="0"/>
              <a:t>)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posisi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terurut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</a:t>
            </a:r>
            <a:endParaRPr/>
          </a:p>
        </p:txBody>
      </p:sp>
      <p:sp>
        <p:nvSpPr>
          <p:cNvPr id="373" name="Google Shape;373;p96"/>
          <p:cNvSpPr/>
          <p:nvPr/>
        </p:nvSpPr>
        <p:spPr>
          <a:xfrm>
            <a:off x="3066771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74" name="Google Shape;374;p96"/>
          <p:cNvSpPr/>
          <p:nvPr/>
        </p:nvSpPr>
        <p:spPr>
          <a:xfrm>
            <a:off x="3766815" y="1846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75" name="Google Shape;375;p96"/>
          <p:cNvSpPr/>
          <p:nvPr/>
        </p:nvSpPr>
        <p:spPr>
          <a:xfrm>
            <a:off x="4466858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76" name="Google Shape;376;p96"/>
          <p:cNvSpPr/>
          <p:nvPr/>
        </p:nvSpPr>
        <p:spPr>
          <a:xfrm>
            <a:off x="5166901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77" name="Google Shape;377;p96"/>
          <p:cNvSpPr/>
          <p:nvPr/>
        </p:nvSpPr>
        <p:spPr>
          <a:xfrm>
            <a:off x="5866943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78" name="Google Shape;378;p96"/>
          <p:cNvSpPr/>
          <p:nvPr/>
        </p:nvSpPr>
        <p:spPr>
          <a:xfrm>
            <a:off x="6566987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79" name="Google Shape;379;p96"/>
          <p:cNvSpPr/>
          <p:nvPr/>
        </p:nvSpPr>
        <p:spPr>
          <a:xfrm>
            <a:off x="7267030" y="18556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0" name="Google Shape;380;p96"/>
          <p:cNvSpPr/>
          <p:nvPr/>
        </p:nvSpPr>
        <p:spPr>
          <a:xfrm>
            <a:off x="3066771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381" name="Google Shape;381;p96"/>
          <p:cNvSpPr/>
          <p:nvPr/>
        </p:nvSpPr>
        <p:spPr>
          <a:xfrm>
            <a:off x="3766815" y="288759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382" name="Google Shape;382;p96"/>
          <p:cNvSpPr/>
          <p:nvPr/>
        </p:nvSpPr>
        <p:spPr>
          <a:xfrm>
            <a:off x="4466858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383" name="Google Shape;383;p96"/>
          <p:cNvSpPr/>
          <p:nvPr/>
        </p:nvSpPr>
        <p:spPr>
          <a:xfrm>
            <a:off x="5166901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384" name="Google Shape;384;p96"/>
          <p:cNvSpPr/>
          <p:nvPr/>
        </p:nvSpPr>
        <p:spPr>
          <a:xfrm>
            <a:off x="5866943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385" name="Google Shape;385;p96"/>
          <p:cNvSpPr/>
          <p:nvPr/>
        </p:nvSpPr>
        <p:spPr>
          <a:xfrm>
            <a:off x="6566987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386" name="Google Shape;386;p96"/>
          <p:cNvSpPr/>
          <p:nvPr/>
        </p:nvSpPr>
        <p:spPr>
          <a:xfrm>
            <a:off x="7267030" y="289685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87" name="Google Shape;387;p96"/>
          <p:cNvSpPr/>
          <p:nvPr/>
        </p:nvSpPr>
        <p:spPr>
          <a:xfrm>
            <a:off x="776141" y="221141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388" name="Google Shape;388;p96"/>
          <p:cNvSpPr/>
          <p:nvPr/>
        </p:nvSpPr>
        <p:spPr>
          <a:xfrm>
            <a:off x="776141" y="181759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389" name="Google Shape;389;p96"/>
          <p:cNvSpPr/>
          <p:nvPr/>
        </p:nvSpPr>
        <p:spPr>
          <a:xfrm>
            <a:off x="776141" y="262160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cxnSp>
        <p:nvCxnSpPr>
          <p:cNvPr id="390" name="Google Shape;390;p96"/>
          <p:cNvCxnSpPr/>
          <p:nvPr/>
        </p:nvCxnSpPr>
        <p:spPr>
          <a:xfrm>
            <a:off x="3741176" y="2621609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1" name="Google Shape;391;p96"/>
          <p:cNvSpPr txBox="1"/>
          <p:nvPr/>
        </p:nvSpPr>
        <p:spPr>
          <a:xfrm>
            <a:off x="776144" y="4088325"/>
            <a:ext cx="83678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1 :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terdiri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sorted dan unsorted</a:t>
            </a:r>
            <a:endParaRPr sz="1400" dirty="0"/>
          </a:p>
        </p:txBody>
      </p:sp>
      <p:sp>
        <p:nvSpPr>
          <p:cNvPr id="392" name="Google Shape;392;p96"/>
          <p:cNvSpPr txBox="1"/>
          <p:nvPr/>
        </p:nvSpPr>
        <p:spPr>
          <a:xfrm>
            <a:off x="776142" y="4523007"/>
            <a:ext cx="89963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Pada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langkah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item index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pertama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data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langsung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sp>
        <p:nvSpPr>
          <p:cNvPr id="393" name="Google Shape;393;p96"/>
          <p:cNvSpPr txBox="1"/>
          <p:nvPr/>
        </p:nvSpPr>
        <p:spPr>
          <a:xfrm>
            <a:off x="776142" y="4957690"/>
            <a:ext cx="36199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Sisanya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unsorted</a:t>
            </a:r>
            <a:endParaRPr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Pengurutan(2)</a:t>
            </a:r>
            <a:endParaRPr/>
          </a:p>
        </p:txBody>
      </p:sp>
      <p:sp>
        <p:nvSpPr>
          <p:cNvPr id="399" name="Google Shape;399;p97"/>
          <p:cNvSpPr/>
          <p:nvPr/>
        </p:nvSpPr>
        <p:spPr>
          <a:xfrm>
            <a:off x="3128830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0" name="Google Shape;400;p97"/>
          <p:cNvSpPr/>
          <p:nvPr/>
        </p:nvSpPr>
        <p:spPr>
          <a:xfrm>
            <a:off x="3828873" y="172909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1" name="Google Shape;401;p97"/>
          <p:cNvSpPr/>
          <p:nvPr/>
        </p:nvSpPr>
        <p:spPr>
          <a:xfrm>
            <a:off x="452891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2" name="Google Shape;402;p97"/>
          <p:cNvSpPr/>
          <p:nvPr/>
        </p:nvSpPr>
        <p:spPr>
          <a:xfrm>
            <a:off x="5228959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03" name="Google Shape;403;p97"/>
          <p:cNvSpPr/>
          <p:nvPr/>
        </p:nvSpPr>
        <p:spPr>
          <a:xfrm>
            <a:off x="5929002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04" name="Google Shape;404;p97"/>
          <p:cNvSpPr/>
          <p:nvPr/>
        </p:nvSpPr>
        <p:spPr>
          <a:xfrm>
            <a:off x="6629045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05" name="Google Shape;405;p97"/>
          <p:cNvSpPr/>
          <p:nvPr/>
        </p:nvSpPr>
        <p:spPr>
          <a:xfrm>
            <a:off x="7329087" y="17383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06" name="Google Shape;406;p97"/>
          <p:cNvSpPr/>
          <p:nvPr/>
        </p:nvSpPr>
        <p:spPr>
          <a:xfrm>
            <a:off x="3128830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07" name="Google Shape;407;p97"/>
          <p:cNvSpPr/>
          <p:nvPr/>
        </p:nvSpPr>
        <p:spPr>
          <a:xfrm>
            <a:off x="3828873" y="277026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08" name="Google Shape;408;p97"/>
          <p:cNvSpPr/>
          <p:nvPr/>
        </p:nvSpPr>
        <p:spPr>
          <a:xfrm>
            <a:off x="452891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09" name="Google Shape;409;p97"/>
          <p:cNvSpPr/>
          <p:nvPr/>
        </p:nvSpPr>
        <p:spPr>
          <a:xfrm>
            <a:off x="5228959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10" name="Google Shape;410;p97"/>
          <p:cNvSpPr/>
          <p:nvPr/>
        </p:nvSpPr>
        <p:spPr>
          <a:xfrm>
            <a:off x="5929002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11" name="Google Shape;411;p97"/>
          <p:cNvSpPr/>
          <p:nvPr/>
        </p:nvSpPr>
        <p:spPr>
          <a:xfrm>
            <a:off x="6629045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12" name="Google Shape;412;p97"/>
          <p:cNvSpPr/>
          <p:nvPr/>
        </p:nvSpPr>
        <p:spPr>
          <a:xfrm>
            <a:off x="7329087" y="27795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13" name="Google Shape;413;p97"/>
          <p:cNvSpPr/>
          <p:nvPr/>
        </p:nvSpPr>
        <p:spPr>
          <a:xfrm>
            <a:off x="838200" y="2094077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14" name="Google Shape;414;p97"/>
          <p:cNvSpPr/>
          <p:nvPr/>
        </p:nvSpPr>
        <p:spPr>
          <a:xfrm>
            <a:off x="838200" y="1700259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15" name="Google Shape;415;p97"/>
          <p:cNvSpPr/>
          <p:nvPr/>
        </p:nvSpPr>
        <p:spPr>
          <a:xfrm>
            <a:off x="838200" y="250427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16" name="Google Shape;416;p97"/>
          <p:cNvSpPr txBox="1"/>
          <p:nvPr/>
        </p:nvSpPr>
        <p:spPr>
          <a:xfrm>
            <a:off x="857476" y="3840820"/>
            <a:ext cx="101649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Langkah 2 :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dimulai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dari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dibandingkan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sorted)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97"/>
          <p:cNvCxnSpPr/>
          <p:nvPr/>
        </p:nvCxnSpPr>
        <p:spPr>
          <a:xfrm>
            <a:off x="3803235" y="2504273"/>
            <a:ext cx="0" cy="126477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18" name="Google Shape;418;p97"/>
          <p:cNvSpPr txBox="1"/>
          <p:nvPr/>
        </p:nvSpPr>
        <p:spPr>
          <a:xfrm>
            <a:off x="857475" y="4240889"/>
            <a:ext cx="104963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Jika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kirinya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tidak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lebih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besar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maka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posisi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tetap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nilai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ke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menjadi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bagian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sorted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D62868-E15A-B89E-FF82-ECF9EC11025F}"/>
              </a:ext>
            </a:extLst>
          </p:cNvPr>
          <p:cNvGrpSpPr/>
          <p:nvPr/>
        </p:nvGrpSpPr>
        <p:grpSpPr>
          <a:xfrm>
            <a:off x="3128829" y="4499916"/>
            <a:ext cx="4866118" cy="1264779"/>
            <a:chOff x="3163013" y="5113979"/>
            <a:chExt cx="4866118" cy="1264779"/>
          </a:xfrm>
        </p:grpSpPr>
        <p:sp>
          <p:nvSpPr>
            <p:cNvPr id="419" name="Google Shape;419;p97"/>
            <p:cNvSpPr/>
            <p:nvPr/>
          </p:nvSpPr>
          <p:spPr>
            <a:xfrm>
              <a:off x="3163013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7</a:t>
              </a:r>
              <a:endParaRPr sz="1400"/>
            </a:p>
          </p:txBody>
        </p:sp>
        <p:sp>
          <p:nvSpPr>
            <p:cNvPr id="420" name="Google Shape;420;p97"/>
            <p:cNvSpPr/>
            <p:nvPr/>
          </p:nvSpPr>
          <p:spPr>
            <a:xfrm>
              <a:off x="3863055" y="5496045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6893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8</a:t>
              </a:r>
              <a:endParaRPr sz="1400"/>
            </a:p>
          </p:txBody>
        </p:sp>
        <p:sp>
          <p:nvSpPr>
            <p:cNvPr id="421" name="Google Shape;421;p97"/>
            <p:cNvSpPr/>
            <p:nvPr/>
          </p:nvSpPr>
          <p:spPr>
            <a:xfrm>
              <a:off x="4563099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5</a:t>
              </a:r>
              <a:endParaRPr sz="1400"/>
            </a:p>
          </p:txBody>
        </p:sp>
        <p:sp>
          <p:nvSpPr>
            <p:cNvPr id="422" name="Google Shape;422;p97"/>
            <p:cNvSpPr/>
            <p:nvPr/>
          </p:nvSpPr>
          <p:spPr>
            <a:xfrm>
              <a:off x="5263142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2</a:t>
              </a:r>
              <a:endParaRPr sz="1400"/>
            </a:p>
          </p:txBody>
        </p:sp>
        <p:sp>
          <p:nvSpPr>
            <p:cNvPr id="423" name="Google Shape;423;p97"/>
            <p:cNvSpPr/>
            <p:nvPr/>
          </p:nvSpPr>
          <p:spPr>
            <a:xfrm>
              <a:off x="5963185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4</a:t>
              </a:r>
              <a:endParaRPr sz="1400"/>
            </a:p>
          </p:txBody>
        </p:sp>
        <p:sp>
          <p:nvSpPr>
            <p:cNvPr id="424" name="Google Shape;424;p97"/>
            <p:cNvSpPr/>
            <p:nvPr/>
          </p:nvSpPr>
          <p:spPr>
            <a:xfrm>
              <a:off x="6663227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6</a:t>
              </a:r>
              <a:endParaRPr sz="1400"/>
            </a:p>
          </p:txBody>
        </p:sp>
        <p:sp>
          <p:nvSpPr>
            <p:cNvPr id="425" name="Google Shape;425;p97"/>
            <p:cNvSpPr/>
            <p:nvPr/>
          </p:nvSpPr>
          <p:spPr>
            <a:xfrm>
              <a:off x="7363271" y="5505304"/>
              <a:ext cx="665860" cy="658739"/>
            </a:xfrm>
            <a:prstGeom prst="roundRect">
              <a:avLst>
                <a:gd name="adj" fmla="val 16667"/>
              </a:avLst>
            </a:prstGeom>
            <a:solidFill>
              <a:srgbClr val="2684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>
                  <a:solidFill>
                    <a:schemeClr val="lt1"/>
                  </a:solidFill>
                </a:rPr>
                <a:t>3</a:t>
              </a:r>
              <a:endParaRPr sz="1400"/>
            </a:p>
          </p:txBody>
        </p:sp>
        <p:cxnSp>
          <p:nvCxnSpPr>
            <p:cNvPr id="426" name="Google Shape;426;p97"/>
            <p:cNvCxnSpPr/>
            <p:nvPr/>
          </p:nvCxnSpPr>
          <p:spPr>
            <a:xfrm>
              <a:off x="4528915" y="5113979"/>
              <a:ext cx="0" cy="1264779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(3)</a:t>
            </a:r>
            <a:endParaRPr dirty="0"/>
          </a:p>
        </p:txBody>
      </p:sp>
      <p:sp>
        <p:nvSpPr>
          <p:cNvPr id="433" name="Google Shape;433;p98"/>
          <p:cNvSpPr/>
          <p:nvPr/>
        </p:nvSpPr>
        <p:spPr>
          <a:xfrm>
            <a:off x="482256" y="2093765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Unsorted</a:t>
            </a:r>
            <a:endParaRPr sz="1400"/>
          </a:p>
        </p:txBody>
      </p:sp>
      <p:sp>
        <p:nvSpPr>
          <p:cNvPr id="434" name="Google Shape;434;p98"/>
          <p:cNvSpPr/>
          <p:nvPr/>
        </p:nvSpPr>
        <p:spPr>
          <a:xfrm>
            <a:off x="482256" y="1699948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Sorted</a:t>
            </a:r>
            <a:endParaRPr sz="1400"/>
          </a:p>
        </p:txBody>
      </p:sp>
      <p:sp>
        <p:nvSpPr>
          <p:cNvPr id="435" name="Google Shape;435;p98"/>
          <p:cNvSpPr/>
          <p:nvPr/>
        </p:nvSpPr>
        <p:spPr>
          <a:xfrm>
            <a:off x="482256" y="2503963"/>
            <a:ext cx="1530411" cy="358211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Data Awal</a:t>
            </a:r>
            <a:endParaRPr sz="1400"/>
          </a:p>
        </p:txBody>
      </p:sp>
      <p:sp>
        <p:nvSpPr>
          <p:cNvPr id="436" name="Google Shape;436;p98"/>
          <p:cNvSpPr/>
          <p:nvPr/>
        </p:nvSpPr>
        <p:spPr>
          <a:xfrm>
            <a:off x="2341633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37" name="Google Shape;437;p98"/>
          <p:cNvSpPr/>
          <p:nvPr/>
        </p:nvSpPr>
        <p:spPr>
          <a:xfrm>
            <a:off x="3041676" y="169994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38" name="Google Shape;438;p98"/>
          <p:cNvSpPr/>
          <p:nvPr/>
        </p:nvSpPr>
        <p:spPr>
          <a:xfrm>
            <a:off x="374171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39" name="Google Shape;439;p98"/>
          <p:cNvSpPr/>
          <p:nvPr/>
        </p:nvSpPr>
        <p:spPr>
          <a:xfrm>
            <a:off x="4441762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0" name="Google Shape;440;p98"/>
          <p:cNvSpPr/>
          <p:nvPr/>
        </p:nvSpPr>
        <p:spPr>
          <a:xfrm>
            <a:off x="5141805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1" name="Google Shape;441;p98"/>
          <p:cNvSpPr/>
          <p:nvPr/>
        </p:nvSpPr>
        <p:spPr>
          <a:xfrm>
            <a:off x="5841848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42" name="Google Shape;442;p98"/>
          <p:cNvSpPr/>
          <p:nvPr/>
        </p:nvSpPr>
        <p:spPr>
          <a:xfrm>
            <a:off x="6541890" y="170920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44" name="Google Shape;444;p98"/>
          <p:cNvSpPr/>
          <p:nvPr/>
        </p:nvSpPr>
        <p:spPr>
          <a:xfrm>
            <a:off x="2347768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45" name="Google Shape;445;p98"/>
          <p:cNvSpPr/>
          <p:nvPr/>
        </p:nvSpPr>
        <p:spPr>
          <a:xfrm>
            <a:off x="3047810" y="2919684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  <p:sp>
        <p:nvSpPr>
          <p:cNvPr id="446" name="Google Shape;446;p98"/>
          <p:cNvSpPr/>
          <p:nvPr/>
        </p:nvSpPr>
        <p:spPr>
          <a:xfrm>
            <a:off x="1314795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47" name="Google Shape;447;p98"/>
          <p:cNvSpPr/>
          <p:nvPr/>
        </p:nvSpPr>
        <p:spPr>
          <a:xfrm>
            <a:off x="4447897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48" name="Google Shape;448;p98"/>
          <p:cNvSpPr/>
          <p:nvPr/>
        </p:nvSpPr>
        <p:spPr>
          <a:xfrm>
            <a:off x="5147940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49" name="Google Shape;449;p98"/>
          <p:cNvSpPr/>
          <p:nvPr/>
        </p:nvSpPr>
        <p:spPr>
          <a:xfrm>
            <a:off x="5847982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0" name="Google Shape;450;p98"/>
          <p:cNvSpPr/>
          <p:nvPr/>
        </p:nvSpPr>
        <p:spPr>
          <a:xfrm>
            <a:off x="6548026" y="292894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52" name="Google Shape;452;p98"/>
          <p:cNvSpPr/>
          <p:nvPr/>
        </p:nvSpPr>
        <p:spPr>
          <a:xfrm>
            <a:off x="3050629" y="413942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453" name="Google Shape;453;p98"/>
          <p:cNvSpPr/>
          <p:nvPr/>
        </p:nvSpPr>
        <p:spPr>
          <a:xfrm>
            <a:off x="3775902" y="41432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54" name="Google Shape;454;p98"/>
          <p:cNvSpPr/>
          <p:nvPr/>
        </p:nvSpPr>
        <p:spPr>
          <a:xfrm>
            <a:off x="1314795" y="413941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1553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5</a:t>
            </a:r>
            <a:endParaRPr sz="1400" dirty="0"/>
          </a:p>
        </p:txBody>
      </p:sp>
      <p:sp>
        <p:nvSpPr>
          <p:cNvPr id="455" name="Google Shape;455;p98"/>
          <p:cNvSpPr/>
          <p:nvPr/>
        </p:nvSpPr>
        <p:spPr>
          <a:xfrm>
            <a:off x="450739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56" name="Google Shape;456;p98"/>
          <p:cNvSpPr/>
          <p:nvPr/>
        </p:nvSpPr>
        <p:spPr>
          <a:xfrm>
            <a:off x="5207438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57" name="Google Shape;457;p98"/>
          <p:cNvSpPr/>
          <p:nvPr/>
        </p:nvSpPr>
        <p:spPr>
          <a:xfrm>
            <a:off x="5907481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58" name="Google Shape;458;p98"/>
          <p:cNvSpPr/>
          <p:nvPr/>
        </p:nvSpPr>
        <p:spPr>
          <a:xfrm>
            <a:off x="6607524" y="4132829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60" name="Google Shape;460;p98"/>
          <p:cNvSpPr/>
          <p:nvPr/>
        </p:nvSpPr>
        <p:spPr>
          <a:xfrm>
            <a:off x="2407266" y="536297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61" name="Google Shape;461;p98"/>
          <p:cNvSpPr/>
          <p:nvPr/>
        </p:nvSpPr>
        <p:spPr>
          <a:xfrm>
            <a:off x="3775902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62" name="Google Shape;462;p98"/>
          <p:cNvSpPr/>
          <p:nvPr/>
        </p:nvSpPr>
        <p:spPr>
          <a:xfrm>
            <a:off x="3091584" y="5362991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63" name="Google Shape;463;p98"/>
          <p:cNvSpPr/>
          <p:nvPr/>
        </p:nvSpPr>
        <p:spPr>
          <a:xfrm>
            <a:off x="450739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64" name="Google Shape;464;p98"/>
          <p:cNvSpPr/>
          <p:nvPr/>
        </p:nvSpPr>
        <p:spPr>
          <a:xfrm>
            <a:off x="5207438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65" name="Google Shape;465;p98"/>
          <p:cNvSpPr/>
          <p:nvPr/>
        </p:nvSpPr>
        <p:spPr>
          <a:xfrm>
            <a:off x="5907481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66" name="Google Shape;466;p98"/>
          <p:cNvSpPr/>
          <p:nvPr/>
        </p:nvSpPr>
        <p:spPr>
          <a:xfrm>
            <a:off x="6607524" y="535256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C16F6-7275-6B5A-78A8-217284E6CF79}"/>
              </a:ext>
            </a:extLst>
          </p:cNvPr>
          <p:cNvSpPr txBox="1"/>
          <p:nvPr/>
        </p:nvSpPr>
        <p:spPr>
          <a:xfrm>
            <a:off x="7521809" y="1455920"/>
            <a:ext cx="441857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3,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masing-masing </a:t>
            </a:r>
            <a:r>
              <a:rPr lang="en-US" dirty="0" err="1"/>
              <a:t>nilai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(sorted)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sorted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b="1" dirty="0" err="1"/>
              <a:t>terus</a:t>
            </a:r>
            <a:r>
              <a:rPr lang="en-US" b="1" dirty="0"/>
              <a:t> </a:t>
            </a:r>
            <a:r>
              <a:rPr lang="en-US" b="1" dirty="0" err="1"/>
              <a:t>berulang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di </a:t>
            </a:r>
            <a:r>
              <a:rPr lang="en-US" b="1" dirty="0" err="1"/>
              <a:t>bagian</a:t>
            </a:r>
            <a:r>
              <a:rPr lang="en-US" b="1" dirty="0"/>
              <a:t> sorted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dan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di paling </a:t>
            </a:r>
            <a:r>
              <a:rPr lang="en-US" b="1" dirty="0" err="1"/>
              <a:t>ujung</a:t>
            </a:r>
            <a:r>
              <a:rPr lang="en-US" b="1" dirty="0"/>
              <a:t> (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1)</a:t>
            </a:r>
            <a:r>
              <a:rPr lang="en-US" dirty="0"/>
              <a:t>,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ditemukan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sorted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besar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</a:t>
            </a:r>
            <a:r>
              <a:rPr lang="en-US" b="1" dirty="0" err="1"/>
              <a:t>nilai</a:t>
            </a:r>
            <a:r>
              <a:rPr lang="en-US" b="1" dirty="0"/>
              <a:t> yang </a:t>
            </a:r>
            <a:r>
              <a:rPr lang="en-US" b="1" dirty="0" err="1"/>
              <a:t>disimpan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disisipkan</a:t>
            </a:r>
            <a:r>
              <a:rPr lang="en-US" b="1" dirty="0"/>
              <a:t> di </a:t>
            </a:r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terakhir</a:t>
            </a:r>
            <a:r>
              <a:rPr lang="en-US" b="1" dirty="0"/>
              <a:t> </a:t>
            </a:r>
            <a:r>
              <a:rPr lang="en-US" b="1" dirty="0" err="1"/>
              <a:t>bergeser</a:t>
            </a:r>
            <a:endParaRPr lang="en-ID" dirty="0"/>
          </a:p>
          <a:p>
            <a:endParaRPr lang="en-ID" dirty="0"/>
          </a:p>
        </p:txBody>
      </p:sp>
      <p:sp>
        <p:nvSpPr>
          <p:cNvPr id="4" name="Google Shape;444;p98">
            <a:extLst>
              <a:ext uri="{FF2B5EF4-FFF2-40B4-BE49-F238E27FC236}">
                <a16:creationId xmlns:a16="http://schemas.microsoft.com/office/drawing/2014/main" id="{686AC8EC-0E2B-297D-CA90-18340F45060F}"/>
              </a:ext>
            </a:extLst>
          </p:cNvPr>
          <p:cNvSpPr/>
          <p:nvPr/>
        </p:nvSpPr>
        <p:spPr>
          <a:xfrm>
            <a:off x="2339500" y="4146560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7</a:t>
            </a:r>
            <a:endParaRPr sz="1400" dirty="0"/>
          </a:p>
        </p:txBody>
      </p:sp>
      <p:sp>
        <p:nvSpPr>
          <p:cNvPr id="5" name="Google Shape;445;p98">
            <a:extLst>
              <a:ext uri="{FF2B5EF4-FFF2-40B4-BE49-F238E27FC236}">
                <a16:creationId xmlns:a16="http://schemas.microsoft.com/office/drawing/2014/main" id="{FB8E61FE-3480-C5AF-0DC4-3661AD734FF8}"/>
              </a:ext>
            </a:extLst>
          </p:cNvPr>
          <p:cNvSpPr/>
          <p:nvPr/>
        </p:nvSpPr>
        <p:spPr>
          <a:xfrm>
            <a:off x="3753397" y="293277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lt1"/>
                </a:solidFill>
              </a:rPr>
              <a:t>8</a:t>
            </a:r>
            <a:endParaRPr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/>
              <a:t>Ilustrasi Pengurutan(4)</a:t>
            </a:r>
            <a:endParaRPr/>
          </a:p>
        </p:txBody>
      </p:sp>
      <p:sp>
        <p:nvSpPr>
          <p:cNvPr id="474" name="Google Shape;474;p99"/>
          <p:cNvSpPr/>
          <p:nvPr/>
        </p:nvSpPr>
        <p:spPr>
          <a:xfrm>
            <a:off x="838201" y="170109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75" name="Google Shape;475;p99"/>
          <p:cNvSpPr/>
          <p:nvPr/>
        </p:nvSpPr>
        <p:spPr>
          <a:xfrm>
            <a:off x="2206837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76" name="Google Shape;476;p99"/>
          <p:cNvSpPr/>
          <p:nvPr/>
        </p:nvSpPr>
        <p:spPr>
          <a:xfrm>
            <a:off x="1522519" y="170111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77" name="Google Shape;477;p99"/>
          <p:cNvSpPr/>
          <p:nvPr/>
        </p:nvSpPr>
        <p:spPr>
          <a:xfrm>
            <a:off x="2938330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78" name="Google Shape;478;p99"/>
          <p:cNvSpPr/>
          <p:nvPr/>
        </p:nvSpPr>
        <p:spPr>
          <a:xfrm>
            <a:off x="3638373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79" name="Google Shape;479;p99"/>
          <p:cNvSpPr/>
          <p:nvPr/>
        </p:nvSpPr>
        <p:spPr>
          <a:xfrm>
            <a:off x="4338415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0" name="Google Shape;480;p99"/>
          <p:cNvSpPr/>
          <p:nvPr/>
        </p:nvSpPr>
        <p:spPr>
          <a:xfrm>
            <a:off x="5038459" y="169068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1" name="Google Shape;481;p99"/>
          <p:cNvSpPr/>
          <p:nvPr/>
        </p:nvSpPr>
        <p:spPr>
          <a:xfrm>
            <a:off x="838201" y="262605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2" name="Google Shape;482;p99"/>
          <p:cNvSpPr/>
          <p:nvPr/>
        </p:nvSpPr>
        <p:spPr>
          <a:xfrm>
            <a:off x="2206837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83" name="Google Shape;483;p99"/>
          <p:cNvSpPr/>
          <p:nvPr/>
        </p:nvSpPr>
        <p:spPr>
          <a:xfrm>
            <a:off x="1522519" y="2626077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84" name="Google Shape;484;p99"/>
          <p:cNvSpPr/>
          <p:nvPr/>
        </p:nvSpPr>
        <p:spPr>
          <a:xfrm>
            <a:off x="2938330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85" name="Google Shape;485;p99"/>
          <p:cNvSpPr/>
          <p:nvPr/>
        </p:nvSpPr>
        <p:spPr>
          <a:xfrm>
            <a:off x="3638373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86" name="Google Shape;486;p99"/>
          <p:cNvSpPr/>
          <p:nvPr/>
        </p:nvSpPr>
        <p:spPr>
          <a:xfrm>
            <a:off x="4338415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87" name="Google Shape;487;p99"/>
          <p:cNvSpPr/>
          <p:nvPr/>
        </p:nvSpPr>
        <p:spPr>
          <a:xfrm>
            <a:off x="5038459" y="2615652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88" name="Google Shape;488;p99"/>
          <p:cNvSpPr/>
          <p:nvPr/>
        </p:nvSpPr>
        <p:spPr>
          <a:xfrm>
            <a:off x="856659" y="362564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89" name="Google Shape;489;p99"/>
          <p:cNvSpPr/>
          <p:nvPr/>
        </p:nvSpPr>
        <p:spPr>
          <a:xfrm>
            <a:off x="2225295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0" name="Google Shape;490;p99"/>
          <p:cNvSpPr/>
          <p:nvPr/>
        </p:nvSpPr>
        <p:spPr>
          <a:xfrm>
            <a:off x="1540977" y="3625663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1" name="Google Shape;491;p99"/>
          <p:cNvSpPr/>
          <p:nvPr/>
        </p:nvSpPr>
        <p:spPr>
          <a:xfrm>
            <a:off x="295678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492" name="Google Shape;492;p99"/>
          <p:cNvSpPr/>
          <p:nvPr/>
        </p:nvSpPr>
        <p:spPr>
          <a:xfrm>
            <a:off x="3656831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493" name="Google Shape;493;p99"/>
          <p:cNvSpPr/>
          <p:nvPr/>
        </p:nvSpPr>
        <p:spPr>
          <a:xfrm>
            <a:off x="4356874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sp>
        <p:nvSpPr>
          <p:cNvPr id="494" name="Google Shape;494;p99"/>
          <p:cNvSpPr/>
          <p:nvPr/>
        </p:nvSpPr>
        <p:spPr>
          <a:xfrm>
            <a:off x="5056917" y="3615236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268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5" name="Google Shape;495;p99"/>
          <p:cNvSpPr/>
          <p:nvPr/>
        </p:nvSpPr>
        <p:spPr>
          <a:xfrm>
            <a:off x="856659" y="459443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2</a:t>
            </a:r>
            <a:endParaRPr sz="1400"/>
          </a:p>
        </p:txBody>
      </p:sp>
      <p:sp>
        <p:nvSpPr>
          <p:cNvPr id="496" name="Google Shape;496;p99"/>
          <p:cNvSpPr/>
          <p:nvPr/>
        </p:nvSpPr>
        <p:spPr>
          <a:xfrm>
            <a:off x="2225295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4</a:t>
            </a:r>
            <a:endParaRPr sz="1400"/>
          </a:p>
        </p:txBody>
      </p:sp>
      <p:sp>
        <p:nvSpPr>
          <p:cNvPr id="497" name="Google Shape;497;p99"/>
          <p:cNvSpPr/>
          <p:nvPr/>
        </p:nvSpPr>
        <p:spPr>
          <a:xfrm>
            <a:off x="1540977" y="4594455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3</a:t>
            </a:r>
            <a:endParaRPr sz="1400"/>
          </a:p>
        </p:txBody>
      </p:sp>
      <p:sp>
        <p:nvSpPr>
          <p:cNvPr id="498" name="Google Shape;498;p99"/>
          <p:cNvSpPr/>
          <p:nvPr/>
        </p:nvSpPr>
        <p:spPr>
          <a:xfrm>
            <a:off x="295678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5</a:t>
            </a:r>
            <a:endParaRPr sz="1400"/>
          </a:p>
        </p:txBody>
      </p:sp>
      <p:sp>
        <p:nvSpPr>
          <p:cNvPr id="499" name="Google Shape;499;p99"/>
          <p:cNvSpPr/>
          <p:nvPr/>
        </p:nvSpPr>
        <p:spPr>
          <a:xfrm>
            <a:off x="3656831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6</a:t>
            </a:r>
            <a:endParaRPr sz="1400"/>
          </a:p>
        </p:txBody>
      </p:sp>
      <p:sp>
        <p:nvSpPr>
          <p:cNvPr id="500" name="Google Shape;500;p99"/>
          <p:cNvSpPr/>
          <p:nvPr/>
        </p:nvSpPr>
        <p:spPr>
          <a:xfrm>
            <a:off x="4356874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7</a:t>
            </a:r>
            <a:endParaRPr sz="1400"/>
          </a:p>
        </p:txBody>
      </p:sp>
      <p:sp>
        <p:nvSpPr>
          <p:cNvPr id="501" name="Google Shape;501;p99"/>
          <p:cNvSpPr/>
          <p:nvPr/>
        </p:nvSpPr>
        <p:spPr>
          <a:xfrm>
            <a:off x="5056917" y="4584028"/>
            <a:ext cx="665860" cy="658739"/>
          </a:xfrm>
          <a:prstGeom prst="roundRect">
            <a:avLst>
              <a:gd name="adj" fmla="val 16667"/>
            </a:avLst>
          </a:prstGeom>
          <a:solidFill>
            <a:srgbClr val="6893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400">
                <a:solidFill>
                  <a:schemeClr val="lt1"/>
                </a:solidFill>
              </a:rPr>
              <a:t>8</a:t>
            </a:r>
            <a:endParaRPr sz="1400"/>
          </a:p>
        </p:txBody>
      </p:sp>
      <p:pic>
        <p:nvPicPr>
          <p:cNvPr id="502" name="Google Shape;502;p99"/>
          <p:cNvPicPr preferRelativeResize="0"/>
          <p:nvPr/>
        </p:nvPicPr>
        <p:blipFill rotWithShape="1">
          <a:blip r:embed="rId3">
            <a:alphaModFix/>
          </a:blip>
          <a:srcRect l="28635" t="20320" b="61753"/>
          <a:stretch/>
        </p:blipFill>
        <p:spPr>
          <a:xfrm>
            <a:off x="6664819" y="1532554"/>
            <a:ext cx="2377617" cy="859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502;p99">
            <a:extLst>
              <a:ext uri="{FF2B5EF4-FFF2-40B4-BE49-F238E27FC236}">
                <a16:creationId xmlns:a16="http://schemas.microsoft.com/office/drawing/2014/main" id="{CF9D8941-12AA-FA86-5341-DC5D3A8441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635" t="39390" b="39984"/>
          <a:stretch/>
        </p:blipFill>
        <p:spPr>
          <a:xfrm>
            <a:off x="6664819" y="2487751"/>
            <a:ext cx="2377617" cy="98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02;p99">
            <a:extLst>
              <a:ext uri="{FF2B5EF4-FFF2-40B4-BE49-F238E27FC236}">
                <a16:creationId xmlns:a16="http://schemas.microsoft.com/office/drawing/2014/main" id="{ED616B98-CC90-EBF7-F18C-7FE4FD11D4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74237"/>
          <a:stretch/>
        </p:blipFill>
        <p:spPr>
          <a:xfrm>
            <a:off x="6710264" y="4482000"/>
            <a:ext cx="2380680" cy="123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02;p99">
            <a:extLst>
              <a:ext uri="{FF2B5EF4-FFF2-40B4-BE49-F238E27FC236}">
                <a16:creationId xmlns:a16="http://schemas.microsoft.com/office/drawing/2014/main" id="{9D7F7745-253A-55E9-7629-137A624CAF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543" t="58554" b="26155"/>
          <a:stretch/>
        </p:blipFill>
        <p:spPr>
          <a:xfrm>
            <a:off x="6710264" y="3476911"/>
            <a:ext cx="2380680" cy="7333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50F6E42-FD79-C550-DD1B-A1AB3E71A609}"/>
              </a:ext>
            </a:extLst>
          </p:cNvPr>
          <p:cNvSpPr/>
          <p:nvPr/>
        </p:nvSpPr>
        <p:spPr>
          <a:xfrm>
            <a:off x="5909847" y="180425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8E74E0F-636E-78F1-E227-70902C5BE5E7}"/>
              </a:ext>
            </a:extLst>
          </p:cNvPr>
          <p:cNvSpPr/>
          <p:nvPr/>
        </p:nvSpPr>
        <p:spPr>
          <a:xfrm>
            <a:off x="5902246" y="2769792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B23E926-995C-8893-2CF9-116832A77E9D}"/>
              </a:ext>
            </a:extLst>
          </p:cNvPr>
          <p:cNvSpPr/>
          <p:nvPr/>
        </p:nvSpPr>
        <p:spPr>
          <a:xfrm>
            <a:off x="5947691" y="374760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1DC3451-F9D1-0EC7-9340-8AACDA4B1FE8}"/>
              </a:ext>
            </a:extLst>
          </p:cNvPr>
          <p:cNvSpPr/>
          <p:nvPr/>
        </p:nvSpPr>
        <p:spPr>
          <a:xfrm>
            <a:off x="5971409" y="4759177"/>
            <a:ext cx="533911" cy="29457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Algoritma</a:t>
            </a:r>
            <a:r>
              <a:rPr lang="en-US" dirty="0"/>
              <a:t> Insertion Sort</a:t>
            </a:r>
            <a:endParaRPr dirty="0"/>
          </a:p>
        </p:txBody>
      </p:sp>
      <p:sp>
        <p:nvSpPr>
          <p:cNvPr id="5" name="Google Shape;271;p81">
            <a:extLst>
              <a:ext uri="{FF2B5EF4-FFF2-40B4-BE49-F238E27FC236}">
                <a16:creationId xmlns:a16="http://schemas.microsoft.com/office/drawing/2014/main" id="{0FF89802-9567-D025-3FD1-DD099A7B065A}"/>
              </a:ext>
            </a:extLst>
          </p:cNvPr>
          <p:cNvSpPr txBox="1"/>
          <p:nvPr/>
        </p:nvSpPr>
        <p:spPr>
          <a:xfrm>
            <a:off x="899569" y="1779599"/>
            <a:ext cx="6841564" cy="31700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Insertion Sort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size) 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for 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 to size-1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temp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];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j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while (j&gt;0 and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[j-1]&gt;temp)</a:t>
            </a: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[j-1]</a:t>
            </a:r>
          </a:p>
          <a:p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[j] 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 temp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endParaRPr lang="en-US"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return (</a:t>
            </a:r>
            <a:r>
              <a:rPr lang="en-US" sz="2000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arr</a:t>
            </a:r>
            <a:r>
              <a:rPr lang="en-US" sz="2000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Wingdings" panose="05000000000000000000" pitchFamily="2" charset="2"/>
              </a:rPr>
              <a:t>)			</a:t>
            </a:r>
            <a:endParaRPr sz="2000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91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0A1-B95D-D6F4-F416-883BC9A1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AB9-5756-3291-A120-F8D71EBD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Sorting</a:t>
            </a:r>
            <a:r>
              <a:rPr lang="en-US" dirty="0"/>
              <a:t> /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data yang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data yang </a:t>
            </a:r>
            <a:r>
              <a:rPr lang="en-US" dirty="0" err="1"/>
              <a:t>tertata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</a:p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proses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, </a:t>
            </a:r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penjadwalan</a:t>
            </a:r>
            <a:r>
              <a:rPr lang="en-US" dirty="0"/>
              <a:t>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i="1" dirty="0"/>
              <a:t>sorting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i="1" dirty="0"/>
              <a:t>ascending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i="1" dirty="0"/>
              <a:t>descending</a:t>
            </a:r>
            <a:r>
              <a:rPr lang="en-US" b="1" dirty="0"/>
              <a:t>. </a:t>
            </a:r>
            <a:r>
              <a:rPr lang="en-US" i="1" dirty="0"/>
              <a:t>Ascending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dan </a:t>
            </a:r>
            <a:r>
              <a:rPr lang="en-US" i="1" dirty="0"/>
              <a:t>Descending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00215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00"/>
          <p:cNvSpPr txBox="1">
            <a:spLocks noGrp="1"/>
          </p:cNvSpPr>
          <p:nvPr>
            <p:ph type="title"/>
          </p:nvPr>
        </p:nvSpPr>
        <p:spPr>
          <a:xfrm>
            <a:off x="332017" y="238709"/>
            <a:ext cx="3750127" cy="6380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InsertionSort</a:t>
            </a:r>
            <a:endParaRPr dirty="0"/>
          </a:p>
        </p:txBody>
      </p:sp>
      <p:pic>
        <p:nvPicPr>
          <p:cNvPr id="3" name="Ilustrasi Insertion Sort">
            <a:hlinkClick r:id="" action="ppaction://media"/>
            <a:extLst>
              <a:ext uri="{FF2B5EF4-FFF2-40B4-BE49-F238E27FC236}">
                <a16:creationId xmlns:a16="http://schemas.microsoft.com/office/drawing/2014/main" id="{BE76814E-2816-3A51-B04E-01854044D62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57898" y="238709"/>
            <a:ext cx="40386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Latihan</a:t>
            </a:r>
            <a:endParaRPr b="1" dirty="0"/>
          </a:p>
        </p:txBody>
      </p:sp>
      <p:sp>
        <p:nvSpPr>
          <p:cNvPr id="515" name="Google Shape;515;p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14338" indent="-514338">
              <a:buSzPts val="1800"/>
              <a:buAutoNum type="arabicPeriod"/>
            </a:pPr>
            <a:r>
              <a:rPr lang="en-US" dirty="0"/>
              <a:t>Data = {23,35,14,7,67,89,20} </a:t>
            </a:r>
          </a:p>
          <a:p>
            <a:pPr marL="538163" indent="0">
              <a:buSzPts val="1800"/>
              <a:buNone/>
            </a:pPr>
            <a:r>
              <a:rPr lang="en-US" dirty="0" err="1"/>
              <a:t>Gambarkan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marL="1052513" indent="-514350">
              <a:buSzPts val="1800"/>
              <a:buAutoNum type="alphaLcPeriod"/>
            </a:pPr>
            <a:r>
              <a:rPr lang="en-US" dirty="0"/>
              <a:t>Bubble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descending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Selection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ascending</a:t>
            </a:r>
          </a:p>
          <a:p>
            <a:pPr marL="1052513" indent="-514350">
              <a:buSzPts val="1800"/>
              <a:buAutoNum type="alphaLcPeriod"/>
            </a:pPr>
            <a:r>
              <a:rPr lang="en-US" dirty="0"/>
              <a:t>Insertion Sort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descending</a:t>
            </a:r>
            <a:endParaRPr dirty="0"/>
          </a:p>
          <a:p>
            <a:pPr marL="514350" indent="-514350">
              <a:buSzPts val="1800"/>
              <a:buFont typeface="+mj-lt"/>
              <a:buAutoNum type="arabicPeriod" startAt="2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algoritma</a:t>
            </a:r>
            <a:r>
              <a:rPr lang="en-US" dirty="0"/>
              <a:t> Bubble Sort dan Selection Sort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! </a:t>
            </a:r>
            <a:r>
              <a:rPr lang="en-US" dirty="0" err="1"/>
              <a:t>Contoh</a:t>
            </a:r>
            <a:r>
              <a:rPr lang="en-US" dirty="0"/>
              <a:t> = {22,33,45,17,33}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ctrTitle"/>
          </p:nvPr>
        </p:nvSpPr>
        <p:spPr>
          <a:xfrm>
            <a:off x="1524000" y="17187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/>
              <a:t>Bubble 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b="1" dirty="0"/>
              <a:t>Bubble Sort</a:t>
            </a:r>
            <a:endParaRPr b="1" dirty="0"/>
          </a:p>
        </p:txBody>
      </p:sp>
      <p:sp>
        <p:nvSpPr>
          <p:cNvPr id="106" name="Google Shape;106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</a:t>
            </a:r>
            <a:r>
              <a:rPr lang="en-US" i="1" dirty="0"/>
              <a:t>sorting</a:t>
            </a:r>
            <a:r>
              <a:rPr lang="en-US" dirty="0"/>
              <a:t>)</a:t>
            </a:r>
            <a:endParaRPr dirty="0"/>
          </a:p>
          <a:p>
            <a:pPr marL="457189" indent="-342891">
              <a:buSzPts val="1800"/>
            </a:pPr>
            <a:r>
              <a:rPr lang="en-US" dirty="0"/>
              <a:t>Teknis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dan </a:t>
            </a:r>
            <a:r>
              <a:rPr lang="en-US" dirty="0" err="1"/>
              <a:t>membalikkan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  <a:p>
            <a:pPr marL="457189" indent="-342891">
              <a:buSzPts val="1800"/>
            </a:pP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gelembung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/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bergeser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menukar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setelahnya</a:t>
            </a:r>
            <a:r>
              <a:rPr lang="en-US" dirty="0"/>
              <a:t> </a:t>
            </a:r>
          </a:p>
          <a:p>
            <a:pPr marL="114298" indent="0" algn="ctr">
              <a:buSzPts val="1800"/>
              <a:buNone/>
            </a:pPr>
            <a:r>
              <a:rPr lang="en-US" b="1" i="1" dirty="0">
                <a:solidFill>
                  <a:srgbClr val="FF0000"/>
                </a:solidFill>
              </a:rPr>
              <a:t>compare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 swap/no swap</a:t>
            </a:r>
            <a:endParaRPr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21" name="Google Shape;12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9111" y="2404762"/>
            <a:ext cx="3477571" cy="612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9"/>
          <p:cNvPicPr preferRelativeResize="0"/>
          <p:nvPr/>
        </p:nvPicPr>
        <p:blipFill rotWithShape="1">
          <a:blip r:embed="rId4">
            <a:alphaModFix/>
          </a:blip>
          <a:srcRect b="74232"/>
          <a:stretch/>
        </p:blipFill>
        <p:spPr>
          <a:xfrm>
            <a:off x="1429111" y="3538407"/>
            <a:ext cx="6083300" cy="7199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2;p58">
            <a:extLst>
              <a:ext uri="{FF2B5EF4-FFF2-40B4-BE49-F238E27FC236}">
                <a16:creationId xmlns:a16="http://schemas.microsoft.com/office/drawing/2014/main" id="{9CA0BA50-8D16-AB99-FD2C-86AB52821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29" name="Google Shape;12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681" y="2417722"/>
            <a:ext cx="3874614" cy="68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0"/>
          <p:cNvPicPr preferRelativeResize="0"/>
          <p:nvPr/>
        </p:nvPicPr>
        <p:blipFill rotWithShape="1">
          <a:blip r:embed="rId4">
            <a:alphaModFix/>
          </a:blip>
          <a:srcRect b="61294"/>
          <a:stretch/>
        </p:blipFill>
        <p:spPr>
          <a:xfrm>
            <a:off x="1384681" y="3557926"/>
            <a:ext cx="6083300" cy="10814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914C2BA0-5D14-CB91-D9FA-2011A765E5A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list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189" indent="-228594">
              <a:buSzPts val="1800"/>
              <a:buNone/>
            </a:pPr>
            <a:endParaRPr lang="en-US"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37" name="Google Shape;13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1857" y="2362993"/>
            <a:ext cx="3853414" cy="63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1"/>
          <p:cNvPicPr preferRelativeResize="0"/>
          <p:nvPr/>
        </p:nvPicPr>
        <p:blipFill rotWithShape="1">
          <a:blip r:embed="rId4">
            <a:alphaModFix/>
          </a:blip>
          <a:srcRect b="48354"/>
          <a:stretch/>
        </p:blipFill>
        <p:spPr>
          <a:xfrm>
            <a:off x="1411857" y="3576965"/>
            <a:ext cx="6083300" cy="14429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2;p58">
            <a:extLst>
              <a:ext uri="{FF2B5EF4-FFF2-40B4-BE49-F238E27FC236}">
                <a16:creationId xmlns:a16="http://schemas.microsoft.com/office/drawing/2014/main" id="{EAC5919F-8FCD-9EB7-E1E4-2817681C9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(3)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457189" indent="-342891">
              <a:buSzPts val="1800"/>
            </a:pP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i="1" dirty="0"/>
              <a:t>list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457189" indent="-228594">
              <a:buSzPts val="1800"/>
              <a:buNone/>
            </a:pPr>
            <a:endParaRPr dirty="0"/>
          </a:p>
          <a:p>
            <a:pPr marL="457189" indent="-342891">
              <a:buSzPts val="1800"/>
            </a:pP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dirty="0"/>
          </a:p>
          <a:p>
            <a:pPr marL="0" indent="0">
              <a:buSzPts val="1800"/>
              <a:buNone/>
            </a:pPr>
            <a:endParaRPr dirty="0"/>
          </a:p>
        </p:txBody>
      </p:sp>
      <p:pic>
        <p:nvPicPr>
          <p:cNvPr id="145" name="Google Shape;14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363" y="2363263"/>
            <a:ext cx="3866719" cy="60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2"/>
          <p:cNvPicPr preferRelativeResize="0"/>
          <p:nvPr/>
        </p:nvPicPr>
        <p:blipFill rotWithShape="1">
          <a:blip r:embed="rId4">
            <a:alphaModFix/>
          </a:blip>
          <a:srcRect b="37699"/>
          <a:stretch/>
        </p:blipFill>
        <p:spPr>
          <a:xfrm>
            <a:off x="1380622" y="3553059"/>
            <a:ext cx="6083300" cy="17406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2;p58">
            <a:extLst>
              <a:ext uri="{FF2B5EF4-FFF2-40B4-BE49-F238E27FC236}">
                <a16:creationId xmlns:a16="http://schemas.microsoft.com/office/drawing/2014/main" id="{F15A2774-5E2D-10CB-069C-EE3E47A0B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90000"/>
              </a:lnSpc>
              <a:buSzPts val="1800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(4)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1630</Words>
  <Application>Microsoft Macintosh PowerPoint</Application>
  <PresentationFormat>Widescreen</PresentationFormat>
  <Paragraphs>367</Paragraphs>
  <Slides>31</Slides>
  <Notes>30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Fjalla One</vt:lpstr>
      <vt:lpstr>Lato</vt:lpstr>
      <vt:lpstr>Wingdings</vt:lpstr>
      <vt:lpstr>Office Theme</vt:lpstr>
      <vt:lpstr>Sorting</vt:lpstr>
      <vt:lpstr>Pokok Bahasan</vt:lpstr>
      <vt:lpstr>Sorting</vt:lpstr>
      <vt:lpstr>Bubble Sort</vt:lpstr>
      <vt:lpstr>Bubble Sort</vt:lpstr>
      <vt:lpstr>Ilustrasi Pengurutan</vt:lpstr>
      <vt:lpstr>PowerPoint Presentation</vt:lpstr>
      <vt:lpstr>Ilustrasi Pengurutan (3)</vt:lpstr>
      <vt:lpstr>Ilustrasi Pengurutan (4)</vt:lpstr>
      <vt:lpstr>Ilustrasi Pengurutan (5)</vt:lpstr>
      <vt:lpstr>Ilustrasi Pengurutan (6)</vt:lpstr>
      <vt:lpstr>Ilustrasi Pengurutan (7)</vt:lpstr>
      <vt:lpstr>Skema Bubble Sort dengan Size data = 8</vt:lpstr>
      <vt:lpstr>Algoritma Bubble Sort</vt:lpstr>
      <vt:lpstr>Visualisasi Bubble Sort</vt:lpstr>
      <vt:lpstr>Selection Sort</vt:lpstr>
      <vt:lpstr>Selection Sort</vt:lpstr>
      <vt:lpstr>Ilustrasi Pengurutan</vt:lpstr>
      <vt:lpstr>Ilustrasi Pengurutan (2)</vt:lpstr>
      <vt:lpstr>Ilustrasi Pengurutan (3)</vt:lpstr>
      <vt:lpstr>Algoritma Selection Sort</vt:lpstr>
      <vt:lpstr>Visualisasi SelectionSort</vt:lpstr>
      <vt:lpstr>Insertion Sort</vt:lpstr>
      <vt:lpstr>Insertion Sort</vt:lpstr>
      <vt:lpstr>Ilustrasi Pengurutan</vt:lpstr>
      <vt:lpstr>Ilustrasi Pengurutan(2)</vt:lpstr>
      <vt:lpstr>Ilustrasi Pengurutan(3)</vt:lpstr>
      <vt:lpstr>Ilustrasi Pengurutan(4)</vt:lpstr>
      <vt:lpstr>Algoritma Insertion Sort</vt:lpstr>
      <vt:lpstr>Visualisasi InsertionSort</vt:lpstr>
      <vt:lpstr>Latihan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Microsoft Office User</cp:lastModifiedBy>
  <cp:revision>75</cp:revision>
  <dcterms:created xsi:type="dcterms:W3CDTF">2021-08-30T06:37:21Z</dcterms:created>
  <dcterms:modified xsi:type="dcterms:W3CDTF">2023-09-25T00:25:40Z</dcterms:modified>
</cp:coreProperties>
</file>