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Lst>
  <p:sldSz cx="9144000" cy="6858000" type="screen4x3"/>
  <p:notesSz cx="6858000" cy="9144000"/>
  <p:embeddedFontLst>
    <p:embeddedFont>
      <p:font typeface="Bookman Old Style" panose="02050604050505020204" pitchFamily="18" charset="0"/>
      <p:regular r:id="rId50"/>
      <p:bold r:id="rId51"/>
      <p:italic r:id="rId52"/>
      <p:boldItalic r:id="rId53"/>
    </p:embeddedFont>
    <p:embeddedFont>
      <p:font typeface="Calibri" panose="020F0502020204030204" pitchFamily="34" charset="0"/>
      <p:regular r:id="rId54"/>
      <p:bold r:id="rId55"/>
      <p:italic r:id="rId56"/>
      <p:boldItalic r:id="rId57"/>
    </p:embeddedFont>
    <p:embeddedFont>
      <p:font typeface="Georgia" panose="02040502050405020303" pitchFamily="18" charset="0"/>
      <p:regular r:id="rId58"/>
      <p:bold r:id="rId59"/>
      <p:italic r:id="rId60"/>
      <p:boldItalic r:id="rId61"/>
    </p:embeddedFont>
    <p:embeddedFont>
      <p:font typeface="Gill Sans" panose="020B0502020104020203" pitchFamily="34" charset="-79"/>
      <p:regular r:id="rId62"/>
      <p:bold r:id="rId63"/>
    </p:embeddedFont>
    <p:embeddedFont>
      <p:font typeface="Tahoma" panose="020B0604030504040204" pitchFamily="34" charset="0"/>
      <p:regular r:id="rId64"/>
      <p:bold r:id="rId65"/>
    </p:embeddedFont>
    <p:embeddedFont>
      <p:font typeface="Trebuchet MS" panose="020B0703020202090204" pitchFamily="34" charset="0"/>
      <p:regular r:id="rId66"/>
      <p:bold r:id="rId67"/>
      <p: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gXqc9euxEYezJI17XKXaWRpyFdv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F7E877-A1A6-4D57-8B82-490D18A7C9FB}">
  <a:tblStyle styleId="{1BF7E877-A1A6-4D57-8B82-490D18A7C9FB}"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CF0"/>
          </a:solidFill>
        </a:fill>
      </a:tcStyle>
    </a:wholeTbl>
    <a:band1H>
      <a:tcTxStyle/>
      <a:tcStyle>
        <a:tcBdr/>
        <a:fill>
          <a:solidFill>
            <a:srgbClr val="D4D6E0"/>
          </a:solidFill>
        </a:fill>
      </a:tcStyle>
    </a:band1H>
    <a:band2H>
      <a:tcTxStyle/>
      <a:tcStyle>
        <a:tcBdr/>
      </a:tcStyle>
    </a:band2H>
    <a:band1V>
      <a:tcTxStyle/>
      <a:tcStyle>
        <a:tcBdr/>
        <a:fill>
          <a:solidFill>
            <a:srgbClr val="D4D6E0"/>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14"/>
    <p:restoredTop sz="94690"/>
  </p:normalViewPr>
  <p:slideViewPr>
    <p:cSldViewPr snapToGrid="0">
      <p:cViewPr varScale="1">
        <p:scale>
          <a:sx n="80" d="100"/>
          <a:sy n="80" d="100"/>
        </p:scale>
        <p:origin x="184"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2.fntdata"/><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4" name="Google Shape;22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1" name="Google Shape;251;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70" name="Google Shape;270;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77" name="Google Shape;277;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0" name="Google Shape;31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50"/>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50"/>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21" name="Google Shape;21;p50"/>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0"/>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0"/>
          <p:cNvSpPr txBox="1">
            <a:spLocks noGrp="1"/>
          </p:cNvSpPr>
          <p:nvPr>
            <p:ph type="sldNum" idx="12"/>
          </p:nvPr>
        </p:nvSpPr>
        <p:spPr>
          <a:xfrm>
            <a:off x="1216152" y="6355080"/>
            <a:ext cx="1219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4" name="Google Shape;24;p50"/>
          <p:cNvSpPr/>
          <p:nvPr/>
        </p:nvSpPr>
        <p:spPr>
          <a:xfrm>
            <a:off x="904875" y="3648075"/>
            <a:ext cx="7315200" cy="128016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 name="Google Shape;25;p50"/>
          <p:cNvSpPr/>
          <p:nvPr/>
        </p:nvSpPr>
        <p:spPr>
          <a:xfrm>
            <a:off x="914400" y="5048250"/>
            <a:ext cx="7315200" cy="68580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6" name="Google Shape;26;p50"/>
          <p:cNvSpPr/>
          <p:nvPr/>
        </p:nvSpPr>
        <p:spPr>
          <a:xfrm>
            <a:off x="904875" y="3648075"/>
            <a:ext cx="228600" cy="128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7" name="Google Shape;27;p50"/>
          <p:cNvSpPr/>
          <p:nvPr/>
        </p:nvSpPr>
        <p:spPr>
          <a:xfrm>
            <a:off x="914400" y="5048250"/>
            <a:ext cx="228600" cy="685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5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59"/>
          <p:cNvSpPr txBox="1">
            <a:spLocks noGrp="1"/>
          </p:cNvSpPr>
          <p:nvPr>
            <p:ph type="body" idx="1"/>
          </p:nvPr>
        </p:nvSpPr>
        <p:spPr>
          <a:xfrm rot="5400000">
            <a:off x="2116836" y="-440436"/>
            <a:ext cx="4910328" cy="8229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3" name="Google Shape;93;p5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9"/>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6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6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9" name="Google Shape;99;p6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0"/>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6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02" name="Google Shape;102;p60"/>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103" name="Google Shape;103;p60"/>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104" name="Google Shape;104;p60"/>
          <p:cNvCxnSpPr/>
          <p:nvPr/>
        </p:nvCxnSpPr>
        <p:spPr>
          <a:xfrm rot="5400000">
            <a:off x="3629607" y="3201952"/>
            <a:ext cx="585216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1"/>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3" name="Google Shape;33;p51"/>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4"/>
        <p:cNvGrpSpPr/>
        <p:nvPr/>
      </p:nvGrpSpPr>
      <p:grpSpPr>
        <a:xfrm>
          <a:off x="0" y="0"/>
          <a:ext cx="0" cy="0"/>
          <a:chOff x="0" y="0"/>
          <a:chExt cx="0" cy="0"/>
        </a:xfrm>
      </p:grpSpPr>
      <p:sp>
        <p:nvSpPr>
          <p:cNvPr id="35" name="Google Shape;35;p52"/>
          <p:cNvSpPr txBox="1">
            <a:spLocks noGrp="1"/>
          </p:cNvSpPr>
          <p:nvPr>
            <p:ph type="title"/>
          </p:nvPr>
        </p:nvSpPr>
        <p:spPr>
          <a:xfrm>
            <a:off x="1219200" y="2971800"/>
            <a:ext cx="6858000" cy="10668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200"/>
              <a:buFont typeface="Bookman Old Style"/>
              <a:buNone/>
              <a:defRPr sz="3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2"/>
          <p:cNvSpPr txBox="1">
            <a:spLocks noGrp="1"/>
          </p:cNvSpPr>
          <p:nvPr>
            <p:ph type="body" idx="1"/>
          </p:nvPr>
        </p:nvSpPr>
        <p:spPr>
          <a:xfrm>
            <a:off x="1295400" y="4267200"/>
            <a:ext cx="6781800" cy="1143000"/>
          </a:xfrm>
          <a:prstGeom prst="rect">
            <a:avLst/>
          </a:prstGeom>
          <a:noFill/>
          <a:ln>
            <a:noFill/>
          </a:ln>
        </p:spPr>
        <p:txBody>
          <a:bodyPr spcFirstLastPara="1" wrap="square" lIns="91425" tIns="45700" rIns="91425" bIns="45700" anchor="t" anchorCtr="0">
            <a:normAutofit/>
          </a:bodyPr>
          <a:lstStyle>
            <a:lvl1pPr marL="457200" lvl="0" indent="-228600" algn="r">
              <a:spcBef>
                <a:spcPts val="600"/>
              </a:spcBef>
              <a:spcAft>
                <a:spcPts val="0"/>
              </a:spcAft>
              <a:buSzPts val="1520"/>
              <a:buNone/>
              <a:defRPr sz="2000">
                <a:solidFill>
                  <a:schemeClr val="lt1"/>
                </a:solidFill>
              </a:defRPr>
            </a:lvl1pPr>
            <a:lvl2pPr marL="914400" lvl="1" indent="-228600" algn="l">
              <a:spcBef>
                <a:spcPts val="500"/>
              </a:spcBef>
              <a:spcAft>
                <a:spcPts val="0"/>
              </a:spcAft>
              <a:buSzPts val="1368"/>
              <a:buNone/>
              <a:defRPr sz="1800">
                <a:solidFill>
                  <a:schemeClr val="lt1"/>
                </a:solidFill>
              </a:defRPr>
            </a:lvl2pPr>
            <a:lvl3pPr marL="1371600" lvl="2" indent="-228600" algn="l">
              <a:spcBef>
                <a:spcPts val="500"/>
              </a:spcBef>
              <a:spcAft>
                <a:spcPts val="0"/>
              </a:spcAft>
              <a:buSzPts val="1216"/>
              <a:buNone/>
              <a:defRPr sz="1600">
                <a:solidFill>
                  <a:schemeClr val="lt1"/>
                </a:solidFill>
              </a:defRPr>
            </a:lvl3pPr>
            <a:lvl4pPr marL="1828800" lvl="3" indent="-228600" algn="l">
              <a:spcBef>
                <a:spcPts val="400"/>
              </a:spcBef>
              <a:spcAft>
                <a:spcPts val="0"/>
              </a:spcAft>
              <a:buSzPts val="980"/>
              <a:buNone/>
              <a:defRPr sz="1400">
                <a:solidFill>
                  <a:schemeClr val="lt1"/>
                </a:solidFill>
              </a:defRPr>
            </a:lvl4pPr>
            <a:lvl5pPr marL="2286000" lvl="4" indent="-228600" algn="l">
              <a:spcBef>
                <a:spcPts val="300"/>
              </a:spcBef>
              <a:spcAft>
                <a:spcPts val="0"/>
              </a:spcAft>
              <a:buSzPts val="980"/>
              <a:buNone/>
              <a:defRPr sz="1400">
                <a:solidFill>
                  <a:schemeClr val="lt1"/>
                </a:solidFill>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37" name="Google Shape;37;p52"/>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2"/>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2"/>
          <p:cNvSpPr txBox="1">
            <a:spLocks noGrp="1"/>
          </p:cNvSpPr>
          <p:nvPr>
            <p:ph type="sldNum" idx="12"/>
          </p:nvPr>
        </p:nvSpPr>
        <p:spPr>
          <a:xfrm>
            <a:off x="1069848" y="6355080"/>
            <a:ext cx="1520952"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0" name="Google Shape;40;p52"/>
          <p:cNvSpPr/>
          <p:nvPr/>
        </p:nvSpPr>
        <p:spPr>
          <a:xfrm>
            <a:off x="914400" y="2819400"/>
            <a:ext cx="7315200" cy="128016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1" name="Google Shape;41;p52"/>
          <p:cNvSpPr/>
          <p:nvPr/>
        </p:nvSpPr>
        <p:spPr>
          <a:xfrm>
            <a:off x="914400" y="2819400"/>
            <a:ext cx="228600" cy="128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53"/>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3"/>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7" name="Google Shape;47;p53"/>
          <p:cNvSpPr txBox="1">
            <a:spLocks noGrp="1"/>
          </p:cNvSpPr>
          <p:nvPr>
            <p:ph type="body" idx="1"/>
          </p:nvPr>
        </p:nvSpPr>
        <p:spPr>
          <a:xfrm>
            <a:off x="457200" y="1219200"/>
            <a:ext cx="4041648"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8" name="Google Shape;48;p53"/>
          <p:cNvSpPr txBox="1">
            <a:spLocks noGrp="1"/>
          </p:cNvSpPr>
          <p:nvPr>
            <p:ph type="body" idx="2"/>
          </p:nvPr>
        </p:nvSpPr>
        <p:spPr>
          <a:xfrm>
            <a:off x="4632198" y="1216152"/>
            <a:ext cx="4041648"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54"/>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4"/>
          <p:cNvSpPr txBox="1">
            <a:spLocks noGrp="1"/>
          </p:cNvSpPr>
          <p:nvPr>
            <p:ph type="body" idx="1"/>
          </p:nvPr>
        </p:nvSpPr>
        <p:spPr>
          <a:xfrm>
            <a:off x="457200" y="1285875"/>
            <a:ext cx="4040188" cy="68580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2" name="Google Shape;52;p54"/>
          <p:cNvSpPr txBox="1">
            <a:spLocks noGrp="1"/>
          </p:cNvSpPr>
          <p:nvPr>
            <p:ph type="body" idx="2"/>
          </p:nvPr>
        </p:nvSpPr>
        <p:spPr>
          <a:xfrm>
            <a:off x="4648200" y="1295400"/>
            <a:ext cx="4041775" cy="685800"/>
          </a:xfrm>
          <a:prstGeom prst="rect">
            <a:avLst/>
          </a:prstGeom>
          <a:noFill/>
          <a:ln>
            <a:noFill/>
          </a:ln>
        </p:spPr>
        <p:txBody>
          <a:bodyPr spcFirstLastPara="1" wrap="square" lIns="91425" tIns="45700" rIns="91425" bIns="45700" anchor="b" anchorCtr="0">
            <a:norm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3" name="Google Shape;53;p5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4"/>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4"/>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6" name="Google Shape;56;p54"/>
          <p:cNvSpPr txBox="1">
            <a:spLocks noGrp="1"/>
          </p:cNvSpPr>
          <p:nvPr>
            <p:ph type="body" idx="3"/>
          </p:nvPr>
        </p:nvSpPr>
        <p:spPr>
          <a:xfrm>
            <a:off x="457200" y="2133600"/>
            <a:ext cx="4038600" cy="4038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7" name="Google Shape;57;p54"/>
          <p:cNvSpPr txBox="1">
            <a:spLocks noGrp="1"/>
          </p:cNvSpPr>
          <p:nvPr>
            <p:ph type="body" idx="4"/>
          </p:nvPr>
        </p:nvSpPr>
        <p:spPr>
          <a:xfrm>
            <a:off x="4648200" y="2133600"/>
            <a:ext cx="4038600" cy="4038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55"/>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5"/>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3" name="Google Shape;63;p55"/>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4"/>
        <p:cNvGrpSpPr/>
        <p:nvPr/>
      </p:nvGrpSpPr>
      <p:grpSpPr>
        <a:xfrm>
          <a:off x="0" y="0"/>
          <a:ext cx="0" cy="0"/>
          <a:chOff x="0" y="0"/>
          <a:chExt cx="0" cy="0"/>
        </a:xfrm>
      </p:grpSpPr>
      <p:sp>
        <p:nvSpPr>
          <p:cNvPr id="65" name="Google Shape;65;p5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6"/>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68" name="Google Shape;68;p56"/>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69" name="Google Shape;69;p56"/>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0"/>
        <p:cNvGrpSpPr/>
        <p:nvPr/>
      </p:nvGrpSpPr>
      <p:grpSpPr>
        <a:xfrm>
          <a:off x="0" y="0"/>
          <a:ext cx="0" cy="0"/>
          <a:chOff x="0" y="0"/>
          <a:chExt cx="0" cy="0"/>
        </a:xfrm>
      </p:grpSpPr>
      <p:sp>
        <p:nvSpPr>
          <p:cNvPr id="71" name="Google Shape;71;p57"/>
          <p:cNvSpPr txBox="1">
            <a:spLocks noGrp="1"/>
          </p:cNvSpPr>
          <p:nvPr>
            <p:ph type="title"/>
          </p:nvPr>
        </p:nvSpPr>
        <p:spPr>
          <a:xfrm>
            <a:off x="6324600" y="304800"/>
            <a:ext cx="2514600" cy="838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Gill Sans"/>
              <a:buNone/>
              <a:defRPr sz="2000" b="1">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57"/>
          <p:cNvSpPr txBox="1">
            <a:spLocks noGrp="1"/>
          </p:cNvSpPr>
          <p:nvPr>
            <p:ph type="body" idx="1"/>
          </p:nvPr>
        </p:nvSpPr>
        <p:spPr>
          <a:xfrm>
            <a:off x="6324600" y="1219200"/>
            <a:ext cx="2514600" cy="4843463"/>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216"/>
              <a:buNone/>
              <a:defRPr sz="1600">
                <a:solidFill>
                  <a:schemeClr val="dk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73" name="Google Shape;73;p5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7"/>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76" name="Google Shape;76;p57"/>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cxnSp>
        <p:nvCxnSpPr>
          <p:cNvPr id="77" name="Google Shape;77;p57"/>
          <p:cNvCxnSpPr/>
          <p:nvPr/>
        </p:nvCxnSpPr>
        <p:spPr>
          <a:xfrm rot="5400000">
            <a:off x="3160645" y="3324225"/>
            <a:ext cx="6035040" cy="0"/>
          </a:xfrm>
          <a:prstGeom prst="straightConnector1">
            <a:avLst/>
          </a:prstGeom>
          <a:noFill/>
          <a:ln w="9525" cap="flat" cmpd="sng">
            <a:solidFill>
              <a:schemeClr val="accent2"/>
            </a:solidFill>
            <a:prstDash val="dash"/>
            <a:round/>
            <a:headEnd type="none" w="sm" len="sm"/>
            <a:tailEnd type="none" w="sm" len="sm"/>
          </a:ln>
        </p:spPr>
      </p:cxnSp>
      <p:sp>
        <p:nvSpPr>
          <p:cNvPr id="78" name="Google Shape;78;p57"/>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79" name="Google Shape;79;p57"/>
          <p:cNvSpPr txBox="1">
            <a:spLocks noGrp="1"/>
          </p:cNvSpPr>
          <p:nvPr>
            <p:ph type="body" idx="2"/>
          </p:nvPr>
        </p:nvSpPr>
        <p:spPr>
          <a:xfrm>
            <a:off x="304800" y="304800"/>
            <a:ext cx="5715000" cy="57150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solidFill>
          <a:schemeClr val="dk2"/>
        </a:solidFill>
        <a:effectLst/>
      </p:bgPr>
    </p:bg>
    <p:spTree>
      <p:nvGrpSpPr>
        <p:cNvPr id="1" name="Shape 80"/>
        <p:cNvGrpSpPr/>
        <p:nvPr/>
      </p:nvGrpSpPr>
      <p:grpSpPr>
        <a:xfrm>
          <a:off x="0" y="0"/>
          <a:ext cx="0" cy="0"/>
          <a:chOff x="0" y="0"/>
          <a:chExt cx="0" cy="0"/>
        </a:xfrm>
      </p:grpSpPr>
      <p:sp>
        <p:nvSpPr>
          <p:cNvPr id="81" name="Google Shape;81;p58"/>
          <p:cNvSpPr txBox="1">
            <a:spLocks noGrp="1"/>
          </p:cNvSpPr>
          <p:nvPr>
            <p:ph type="title"/>
          </p:nvPr>
        </p:nvSpPr>
        <p:spPr>
          <a:xfrm>
            <a:off x="457200" y="500856"/>
            <a:ext cx="8229600" cy="674688"/>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spcBef>
                <a:spcPts val="0"/>
              </a:spcBef>
              <a:spcAft>
                <a:spcPts val="0"/>
              </a:spcAft>
              <a:buClr>
                <a:schemeClr val="lt1"/>
              </a:buClr>
              <a:buSzPts val="2000"/>
              <a:buFont typeface="Bookman Old Style"/>
              <a:buNone/>
              <a:defRPr sz="2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8"/>
          <p:cNvSpPr>
            <a:spLocks noGrp="1"/>
          </p:cNvSpPr>
          <p:nvPr>
            <p:ph type="pic" idx="2"/>
          </p:nvPr>
        </p:nvSpPr>
        <p:spPr>
          <a:xfrm>
            <a:off x="457200" y="1905000"/>
            <a:ext cx="8229600" cy="4270248"/>
          </a:xfrm>
          <a:prstGeom prst="rect">
            <a:avLst/>
          </a:prstGeom>
          <a:solidFill>
            <a:srgbClr val="BABABA"/>
          </a:solidFill>
          <a:ln>
            <a:noFill/>
          </a:ln>
        </p:spPr>
      </p:sp>
      <p:sp>
        <p:nvSpPr>
          <p:cNvPr id="83" name="Google Shape;83;p58"/>
          <p:cNvSpPr txBox="1">
            <a:spLocks noGrp="1"/>
          </p:cNvSpPr>
          <p:nvPr>
            <p:ph type="body" idx="1"/>
          </p:nvPr>
        </p:nvSpPr>
        <p:spPr>
          <a:xfrm>
            <a:off x="457200" y="1219200"/>
            <a:ext cx="8229600" cy="533400"/>
          </a:xfrm>
          <a:prstGeom prst="rect">
            <a:avLst/>
          </a:prstGeom>
          <a:no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064"/>
              <a:buFont typeface="Gill Sans"/>
              <a:buNone/>
              <a:defRPr sz="1400"/>
            </a:lvl1pPr>
            <a:lvl2pPr marL="914400" lvl="1" indent="-286512" algn="l">
              <a:spcBef>
                <a:spcPts val="500"/>
              </a:spcBef>
              <a:spcAft>
                <a:spcPts val="0"/>
              </a:spcAft>
              <a:buSzPts val="912"/>
              <a:buChar char="🞂"/>
              <a:defRPr sz="1200"/>
            </a:lvl2pPr>
            <a:lvl3pPr marL="1371600" lvl="2" indent="-276860" algn="l">
              <a:spcBef>
                <a:spcPts val="500"/>
              </a:spcBef>
              <a:spcAft>
                <a:spcPts val="0"/>
              </a:spcAft>
              <a:buSzPts val="760"/>
              <a:buChar char="🞂"/>
              <a:defRPr sz="1000"/>
            </a:lvl3pPr>
            <a:lvl4pPr marL="1828800" lvl="3" indent="-268605" algn="l">
              <a:spcBef>
                <a:spcPts val="400"/>
              </a:spcBef>
              <a:spcAft>
                <a:spcPts val="0"/>
              </a:spcAft>
              <a:buSzPts val="630"/>
              <a:buChar char="◻"/>
              <a:defRPr sz="900"/>
            </a:lvl4pPr>
            <a:lvl5pPr marL="2286000" lvl="4" indent="-268604" algn="l">
              <a:spcBef>
                <a:spcPts val="300"/>
              </a:spcBef>
              <a:spcAft>
                <a:spcPts val="0"/>
              </a:spcAft>
              <a:buSzPts val="630"/>
              <a:buChar char="◻"/>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84" name="Google Shape;84;p5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87" name="Google Shape;87;p58"/>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88" name="Google Shape;88;p58"/>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9" name="Google Shape;89;p58"/>
          <p:cNvSpPr/>
          <p:nvPr/>
        </p:nvSpPr>
        <p:spPr>
          <a:xfrm>
            <a:off x="457200" y="500856"/>
            <a:ext cx="18288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2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9"/>
          <p:cNvSpPr txBox="1">
            <a:spLocks noGrp="1"/>
          </p:cNvSpPr>
          <p:nvPr>
            <p:ph type="body" idx="1"/>
          </p:nvPr>
        </p:nvSpPr>
        <p:spPr>
          <a:xfrm>
            <a:off x="457200" y="1219200"/>
            <a:ext cx="8229600" cy="4910328"/>
          </a:xfrm>
          <a:prstGeom prst="rect">
            <a:avLst/>
          </a:prstGeom>
          <a:noFill/>
          <a:ln>
            <a:noFill/>
          </a:ln>
        </p:spPr>
        <p:txBody>
          <a:bodyPr spcFirstLastPara="1" wrap="square" lIns="91425" tIns="45700" rIns="91425" bIns="45700" anchor="t" anchorCtr="0">
            <a:norm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spcBef>
                <a:spcPts val="500"/>
              </a:spcBef>
              <a:spcAft>
                <a:spcPts val="0"/>
              </a:spcAft>
              <a:buClr>
                <a:srgbClr val="BABABA"/>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spcBef>
                <a:spcPts val="400"/>
              </a:spcBef>
              <a:spcAft>
                <a:spcPts val="0"/>
              </a:spcAft>
              <a:buClr>
                <a:srgbClr val="8BA1B3"/>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12" name="Google Shape;12;p4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49"/>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4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400" b="0" i="0" u="none" strike="noStrike" cap="none">
                <a:solidFill>
                  <a:schemeClr val="dk2"/>
                </a:solidFill>
                <a:latin typeface="Gill Sans"/>
                <a:ea typeface="Gill Sans"/>
                <a:cs typeface="Gill Sans"/>
                <a:sym typeface="Gill Sans"/>
              </a:defRPr>
            </a:lvl1pPr>
            <a:lvl2pPr marL="0" marR="0" lvl="1" indent="0" algn="l" rtl="0">
              <a:spcBef>
                <a:spcPts val="0"/>
              </a:spcBef>
              <a:buNone/>
              <a:defRPr sz="1400" b="0" i="0" u="none" strike="noStrike" cap="none">
                <a:solidFill>
                  <a:schemeClr val="dk2"/>
                </a:solidFill>
                <a:latin typeface="Gill Sans"/>
                <a:ea typeface="Gill Sans"/>
                <a:cs typeface="Gill Sans"/>
                <a:sym typeface="Gill Sans"/>
              </a:defRPr>
            </a:lvl2pPr>
            <a:lvl3pPr marL="0" marR="0" lvl="2" indent="0" algn="l" rtl="0">
              <a:spcBef>
                <a:spcPts val="0"/>
              </a:spcBef>
              <a:buNone/>
              <a:defRPr sz="1400" b="0" i="0" u="none" strike="noStrike" cap="none">
                <a:solidFill>
                  <a:schemeClr val="dk2"/>
                </a:solidFill>
                <a:latin typeface="Gill Sans"/>
                <a:ea typeface="Gill Sans"/>
                <a:cs typeface="Gill Sans"/>
                <a:sym typeface="Gill Sans"/>
              </a:defRPr>
            </a:lvl3pPr>
            <a:lvl4pPr marL="0" marR="0" lvl="3" indent="0" algn="l" rtl="0">
              <a:spcBef>
                <a:spcPts val="0"/>
              </a:spcBef>
              <a:buNone/>
              <a:defRPr sz="1400" b="0" i="0" u="none" strike="noStrike" cap="none">
                <a:solidFill>
                  <a:schemeClr val="dk2"/>
                </a:solidFill>
                <a:latin typeface="Gill Sans"/>
                <a:ea typeface="Gill Sans"/>
                <a:cs typeface="Gill Sans"/>
                <a:sym typeface="Gill Sans"/>
              </a:defRPr>
            </a:lvl4pPr>
            <a:lvl5pPr marL="0" marR="0" lvl="4" indent="0" algn="l" rtl="0">
              <a:spcBef>
                <a:spcPts val="0"/>
              </a:spcBef>
              <a:buNone/>
              <a:defRPr sz="1400" b="0" i="0" u="none" strike="noStrike" cap="none">
                <a:solidFill>
                  <a:schemeClr val="dk2"/>
                </a:solidFill>
                <a:latin typeface="Gill Sans"/>
                <a:ea typeface="Gill Sans"/>
                <a:cs typeface="Gill Sans"/>
                <a:sym typeface="Gill Sans"/>
              </a:defRPr>
            </a:lvl5pPr>
            <a:lvl6pPr marL="0" marR="0" lvl="5" indent="0" algn="l" rtl="0">
              <a:spcBef>
                <a:spcPts val="0"/>
              </a:spcBef>
              <a:buNone/>
              <a:defRPr sz="1400" b="0" i="0" u="none" strike="noStrike" cap="none">
                <a:solidFill>
                  <a:schemeClr val="dk2"/>
                </a:solidFill>
                <a:latin typeface="Gill Sans"/>
                <a:ea typeface="Gill Sans"/>
                <a:cs typeface="Gill Sans"/>
                <a:sym typeface="Gill Sans"/>
              </a:defRPr>
            </a:lvl6pPr>
            <a:lvl7pPr marL="0" marR="0" lvl="6" indent="0" algn="l" rtl="0">
              <a:spcBef>
                <a:spcPts val="0"/>
              </a:spcBef>
              <a:buNone/>
              <a:defRPr sz="1400" b="0" i="0" u="none" strike="noStrike" cap="none">
                <a:solidFill>
                  <a:schemeClr val="dk2"/>
                </a:solidFill>
                <a:latin typeface="Gill Sans"/>
                <a:ea typeface="Gill Sans"/>
                <a:cs typeface="Gill Sans"/>
                <a:sym typeface="Gill Sans"/>
              </a:defRPr>
            </a:lvl7pPr>
            <a:lvl8pPr marL="0" marR="0" lvl="7" indent="0" algn="l" rtl="0">
              <a:spcBef>
                <a:spcPts val="0"/>
              </a:spcBef>
              <a:buNone/>
              <a:defRPr sz="1400" b="0" i="0" u="none" strike="noStrike" cap="none">
                <a:solidFill>
                  <a:schemeClr val="dk2"/>
                </a:solidFill>
                <a:latin typeface="Gill Sans"/>
                <a:ea typeface="Gill Sans"/>
                <a:cs typeface="Gill Sans"/>
                <a:sym typeface="Gill Sans"/>
              </a:defRPr>
            </a:lvl8pPr>
            <a:lvl9pPr marL="0" marR="0" lvl="8" indent="0" algn="l" rtl="0">
              <a:spcBef>
                <a:spcPts val="0"/>
              </a:spcBef>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5" name="Google Shape;15;p49"/>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6" name="Google Shape;16;p49"/>
          <p:cNvCxnSpPr/>
          <p:nvPr/>
        </p:nvCxnSpPr>
        <p:spPr>
          <a:xfrm>
            <a:off x="457200" y="1143000"/>
            <a:ext cx="8229600" cy="0"/>
          </a:xfrm>
          <a:prstGeom prst="straightConnector1">
            <a:avLst/>
          </a:prstGeom>
          <a:noFill/>
          <a:ln w="9525" cap="flat" cmpd="sng">
            <a:solidFill>
              <a:schemeClr val="accent2"/>
            </a:solidFill>
            <a:prstDash val="dash"/>
            <a:round/>
            <a:headEnd type="none" w="sm" len="sm"/>
            <a:tailEnd type="none" w="sm" len="sm"/>
          </a:ln>
        </p:spPr>
      </p:cxnSp>
      <p:sp>
        <p:nvSpPr>
          <p:cNvPr id="17" name="Google Shape;17;p49"/>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dk1"/>
              </a:buClr>
              <a:buSzPts val="3200"/>
              <a:buFont typeface="Bookman Old Style"/>
              <a:buNone/>
            </a:pPr>
            <a:r>
              <a:rPr lang="en-US" b="1"/>
              <a:t>BASIC PROGRAMMING</a:t>
            </a:r>
            <a:endParaRPr b="1"/>
          </a:p>
        </p:txBody>
      </p:sp>
      <p:sp>
        <p:nvSpPr>
          <p:cNvPr id="110" name="Google Shape;110;p1"/>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824"/>
              <a:buNone/>
            </a:pPr>
            <a:endParaRPr sz="2400" dirty="0"/>
          </a:p>
        </p:txBody>
      </p:sp>
      <p:pic>
        <p:nvPicPr>
          <p:cNvPr id="111" name="Google Shape;111;p1" descr="Image result for logo polinema png"/>
          <p:cNvPicPr preferRelativeResize="0"/>
          <p:nvPr/>
        </p:nvPicPr>
        <p:blipFill rotWithShape="1">
          <a:blip r:embed="rId3">
            <a:alphaModFix/>
          </a:blip>
          <a:srcRect/>
          <a:stretch/>
        </p:blipFill>
        <p:spPr>
          <a:xfrm>
            <a:off x="3650389" y="1200150"/>
            <a:ext cx="1843222" cy="18606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Ternary Operator</a:t>
            </a:r>
            <a:endParaRPr b="1"/>
          </a:p>
        </p:txBody>
      </p:sp>
      <p:sp>
        <p:nvSpPr>
          <p:cNvPr id="183" name="Google Shape;183;p10"/>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Used in the selection syntax</a:t>
            </a:r>
            <a:endParaRPr/>
          </a:p>
          <a:p>
            <a:pPr marL="274320" lvl="0" indent="-274320" algn="l" rtl="0">
              <a:spcBef>
                <a:spcPts val="600"/>
              </a:spcBef>
              <a:spcAft>
                <a:spcPts val="0"/>
              </a:spcAft>
              <a:buSzPts val="1976"/>
              <a:buChar char="🞂"/>
            </a:pPr>
            <a:r>
              <a:rPr lang="en-US"/>
              <a:t>General Form:</a:t>
            </a:r>
            <a:endParaRPr/>
          </a:p>
        </p:txBody>
      </p:sp>
      <p:sp>
        <p:nvSpPr>
          <p:cNvPr id="184" name="Google Shape;184;p10"/>
          <p:cNvSpPr txBox="1"/>
          <p:nvPr/>
        </p:nvSpPr>
        <p:spPr>
          <a:xfrm>
            <a:off x="251520" y="2898522"/>
            <a:ext cx="8128444" cy="523220"/>
          </a:xfrm>
          <a:prstGeom prst="rect">
            <a:avLst/>
          </a:prstGeom>
          <a:solidFill>
            <a:srgbClr val="AFAFB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Gill Sans"/>
                <a:ea typeface="Gill Sans"/>
                <a:cs typeface="Gill Sans"/>
                <a:sym typeface="Gill Sans"/>
              </a:rPr>
              <a:t> syntax(Condition) ? (true condition) : (false condition)</a:t>
            </a:r>
            <a:endParaRPr sz="2800">
              <a:solidFill>
                <a:schemeClr val="dk1"/>
              </a:solidFill>
              <a:latin typeface="Gill Sans"/>
              <a:ea typeface="Gill Sans"/>
              <a:cs typeface="Gill Sans"/>
              <a:sym typeface="Gill Sans"/>
            </a:endParaRPr>
          </a:p>
        </p:txBody>
      </p:sp>
      <p:pic>
        <p:nvPicPr>
          <p:cNvPr id="185" name="Google Shape;185;p10" descr="Image result for logo polinema png"/>
          <p:cNvPicPr preferRelativeResize="0"/>
          <p:nvPr/>
        </p:nvPicPr>
        <p:blipFill rotWithShape="1">
          <a:blip r:embed="rId3">
            <a:alphaModFix/>
          </a:blip>
          <a:srcRect/>
          <a:stretch/>
        </p:blipFill>
        <p:spPr>
          <a:xfrm>
            <a:off x="8048142" y="55029"/>
            <a:ext cx="988354" cy="9977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457200" y="152400"/>
            <a:ext cx="8229600" cy="68431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Example</a:t>
            </a:r>
            <a:endParaRPr b="1"/>
          </a:p>
        </p:txBody>
      </p:sp>
      <p:cxnSp>
        <p:nvCxnSpPr>
          <p:cNvPr id="191" name="Google Shape;191;p11"/>
          <p:cNvCxnSpPr/>
          <p:nvPr/>
        </p:nvCxnSpPr>
        <p:spPr>
          <a:xfrm rot="10800000" flipH="1">
            <a:off x="144016" y="3717032"/>
            <a:ext cx="9036496" cy="72008"/>
          </a:xfrm>
          <a:prstGeom prst="straightConnector1">
            <a:avLst/>
          </a:prstGeom>
          <a:noFill/>
          <a:ln w="41275" cap="flat" cmpd="sng">
            <a:solidFill>
              <a:srgbClr val="FF0000"/>
            </a:solidFill>
            <a:prstDash val="dash"/>
            <a:round/>
            <a:headEnd type="none" w="sm" len="sm"/>
            <a:tailEnd type="none" w="sm" len="sm"/>
          </a:ln>
        </p:spPr>
      </p:cxnSp>
      <p:pic>
        <p:nvPicPr>
          <p:cNvPr id="192" name="Google Shape;192;p11" descr="Image result for logo polinema png"/>
          <p:cNvPicPr preferRelativeResize="0"/>
          <p:nvPr/>
        </p:nvPicPr>
        <p:blipFill rotWithShape="1">
          <a:blip r:embed="rId3">
            <a:alphaModFix/>
          </a:blip>
          <a:srcRect/>
          <a:stretch/>
        </p:blipFill>
        <p:spPr>
          <a:xfrm>
            <a:off x="8048142" y="55029"/>
            <a:ext cx="988354" cy="997707"/>
          </a:xfrm>
          <a:prstGeom prst="rect">
            <a:avLst/>
          </a:prstGeom>
          <a:noFill/>
          <a:ln>
            <a:noFill/>
          </a:ln>
        </p:spPr>
      </p:pic>
      <p:pic>
        <p:nvPicPr>
          <p:cNvPr id="193" name="Google Shape;193;p11"/>
          <p:cNvPicPr preferRelativeResize="0"/>
          <p:nvPr/>
        </p:nvPicPr>
        <p:blipFill rotWithShape="1">
          <a:blip r:embed="rId4">
            <a:alphaModFix/>
          </a:blip>
          <a:srcRect l="23989" t="26374" r="46125" b="43109"/>
          <a:stretch/>
        </p:blipFill>
        <p:spPr>
          <a:xfrm>
            <a:off x="2411760" y="617834"/>
            <a:ext cx="5286686" cy="3034949"/>
          </a:xfrm>
          <a:prstGeom prst="rect">
            <a:avLst/>
          </a:prstGeom>
          <a:noFill/>
          <a:ln>
            <a:noFill/>
          </a:ln>
        </p:spPr>
      </p:pic>
      <p:pic>
        <p:nvPicPr>
          <p:cNvPr id="194" name="Google Shape;194;p11"/>
          <p:cNvPicPr preferRelativeResize="0"/>
          <p:nvPr/>
        </p:nvPicPr>
        <p:blipFill rotWithShape="1">
          <a:blip r:embed="rId5">
            <a:alphaModFix/>
          </a:blip>
          <a:srcRect l="24542" t="25391" r="38931" b="50984"/>
          <a:stretch/>
        </p:blipFill>
        <p:spPr>
          <a:xfrm>
            <a:off x="323528" y="4005064"/>
            <a:ext cx="7326816" cy="26642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Bookman Old Style"/>
              <a:buNone/>
            </a:pPr>
            <a:r>
              <a:rPr lang="en-US" sz="3600" b="1" cap="none"/>
              <a:t>Nested Selection</a:t>
            </a:r>
            <a:endParaRPr sz="3600" b="1"/>
          </a:p>
        </p:txBody>
      </p:sp>
      <p:sp>
        <p:nvSpPr>
          <p:cNvPr id="200" name="Google Shape;200;p1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24"/>
              <a:buFont typeface="Noto Sans Symbols"/>
              <a:buChar char="⮚"/>
            </a:pPr>
            <a:r>
              <a:rPr lang="en-US" sz="2400">
                <a:solidFill>
                  <a:schemeClr val="dk1"/>
                </a:solidFill>
              </a:rPr>
              <a:t>General Form:</a:t>
            </a:r>
            <a:endParaRPr/>
          </a:p>
          <a:p>
            <a:pPr marL="274320" lvl="0" indent="-158496" algn="l" rtl="0">
              <a:spcBef>
                <a:spcPts val="600"/>
              </a:spcBef>
              <a:spcAft>
                <a:spcPts val="0"/>
              </a:spcAft>
              <a:buSzPts val="1824"/>
              <a:buFont typeface="Noto Sans Symbols"/>
              <a:buNone/>
            </a:pPr>
            <a:endParaRPr sz="2400">
              <a:solidFill>
                <a:schemeClr val="dk1"/>
              </a:solidFill>
            </a:endParaRPr>
          </a:p>
          <a:p>
            <a:pPr marL="274320" lvl="0" indent="-158496" algn="l" rtl="0">
              <a:spcBef>
                <a:spcPts val="600"/>
              </a:spcBef>
              <a:spcAft>
                <a:spcPts val="0"/>
              </a:spcAft>
              <a:buSzPts val="1824"/>
              <a:buFont typeface="Noto Sans Symbols"/>
              <a:buNone/>
            </a:pPr>
            <a:endParaRPr sz="2400">
              <a:solidFill>
                <a:schemeClr val="dk1"/>
              </a:solidFill>
            </a:endParaRPr>
          </a:p>
          <a:p>
            <a:pPr marL="274320" lvl="0" indent="-158496" algn="l" rtl="0">
              <a:spcBef>
                <a:spcPts val="600"/>
              </a:spcBef>
              <a:spcAft>
                <a:spcPts val="0"/>
              </a:spcAft>
              <a:buSzPts val="1824"/>
              <a:buFont typeface="Noto Sans Symbols"/>
              <a:buNone/>
            </a:pPr>
            <a:endParaRPr sz="2400">
              <a:solidFill>
                <a:schemeClr val="dk1"/>
              </a:solidFill>
            </a:endParaRPr>
          </a:p>
          <a:p>
            <a:pPr marL="274320" lvl="0" indent="-158496" algn="l" rtl="0">
              <a:spcBef>
                <a:spcPts val="600"/>
              </a:spcBef>
              <a:spcAft>
                <a:spcPts val="0"/>
              </a:spcAft>
              <a:buSzPts val="1824"/>
              <a:buFont typeface="Noto Sans Symbols"/>
              <a:buNone/>
            </a:pPr>
            <a:endParaRPr sz="2400">
              <a:solidFill>
                <a:schemeClr val="dk1"/>
              </a:solidFill>
            </a:endParaRPr>
          </a:p>
          <a:p>
            <a:pPr marL="274320" lvl="0" indent="-158496" algn="l" rtl="0">
              <a:spcBef>
                <a:spcPts val="600"/>
              </a:spcBef>
              <a:spcAft>
                <a:spcPts val="0"/>
              </a:spcAft>
              <a:buSzPts val="1824"/>
              <a:buFont typeface="Noto Sans Symbols"/>
              <a:buNone/>
            </a:pPr>
            <a:endParaRPr sz="2400">
              <a:solidFill>
                <a:schemeClr val="dk1"/>
              </a:solidFill>
            </a:endParaRPr>
          </a:p>
          <a:p>
            <a:pPr marL="274320" lvl="0" indent="-158496" algn="l" rtl="0">
              <a:spcBef>
                <a:spcPts val="600"/>
              </a:spcBef>
              <a:spcAft>
                <a:spcPts val="0"/>
              </a:spcAft>
              <a:buSzPts val="1824"/>
              <a:buFont typeface="Noto Sans Symbols"/>
              <a:buNone/>
            </a:pPr>
            <a:endParaRPr sz="2400">
              <a:solidFill>
                <a:schemeClr val="dk1"/>
              </a:solidFill>
            </a:endParaRPr>
          </a:p>
        </p:txBody>
      </p:sp>
      <p:sp>
        <p:nvSpPr>
          <p:cNvPr id="201" name="Google Shape;201;p12"/>
          <p:cNvSpPr/>
          <p:nvPr/>
        </p:nvSpPr>
        <p:spPr>
          <a:xfrm>
            <a:off x="192145" y="1648691"/>
            <a:ext cx="2957829" cy="467675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if (condition 1){</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if (condition 2){</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statement 1;</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if (condition n){				statement 2;</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 else {</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statement 3;</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 else {</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statement n;</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else {</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	statement x;</a:t>
            </a:r>
            <a:endParaRPr/>
          </a:p>
          <a:p>
            <a:pPr marL="0" marR="0" lvl="0" indent="0" algn="l" rtl="0">
              <a:spcBef>
                <a:spcPts val="0"/>
              </a:spcBef>
              <a:spcAft>
                <a:spcPts val="0"/>
              </a:spcAft>
              <a:buNone/>
            </a:pPr>
            <a:r>
              <a:rPr lang="en-US"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p:txBody>
      </p:sp>
      <p:sp>
        <p:nvSpPr>
          <p:cNvPr id="202" name="Google Shape;202;p12"/>
          <p:cNvSpPr txBox="1"/>
          <p:nvPr/>
        </p:nvSpPr>
        <p:spPr>
          <a:xfrm>
            <a:off x="3255818" y="1349225"/>
            <a:ext cx="5652655" cy="4085833"/>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596"/>
              <a:buFont typeface="Noto Sans Symbols"/>
              <a:buChar char="⮚"/>
            </a:pPr>
            <a:r>
              <a:rPr lang="en-US" sz="2100">
                <a:solidFill>
                  <a:schemeClr val="dk1"/>
                </a:solidFill>
                <a:latin typeface="Gill Sans"/>
                <a:ea typeface="Gill Sans"/>
                <a:cs typeface="Gill Sans"/>
                <a:sym typeface="Gill Sans"/>
              </a:rPr>
              <a:t>The first condition to be selected is the IF condition which is in the outermost position (condition 1).</a:t>
            </a:r>
            <a:endParaRPr/>
          </a:p>
          <a:p>
            <a:pPr marL="274320" marR="0" lvl="0" indent="-274320" algn="l" rtl="0">
              <a:spcBef>
                <a:spcPts val="600"/>
              </a:spcBef>
              <a:spcAft>
                <a:spcPts val="0"/>
              </a:spcAft>
              <a:buClr>
                <a:schemeClr val="accent1"/>
              </a:buClr>
              <a:buSzPts val="1596"/>
              <a:buFont typeface="Noto Sans Symbols"/>
              <a:buChar char="⮚"/>
            </a:pPr>
            <a:r>
              <a:rPr lang="en-US" sz="2100">
                <a:solidFill>
                  <a:schemeClr val="dk1"/>
                </a:solidFill>
                <a:latin typeface="Gill Sans"/>
                <a:ea typeface="Gill Sans"/>
                <a:cs typeface="Gill Sans"/>
                <a:sym typeface="Gill Sans"/>
              </a:rPr>
              <a:t>If condition 1 is false, then the outermost ELSE statement (pair of the relevant IF) will be processed. However, if the ELSE statement (pair of IF) is not written, then the condition selection will be stopped.</a:t>
            </a:r>
            <a:endParaRPr/>
          </a:p>
          <a:p>
            <a:pPr marL="274320" marR="0" lvl="0" indent="-274320" algn="l" rtl="0">
              <a:spcBef>
                <a:spcPts val="600"/>
              </a:spcBef>
              <a:spcAft>
                <a:spcPts val="0"/>
              </a:spcAft>
              <a:buClr>
                <a:schemeClr val="accent1"/>
              </a:buClr>
              <a:buSzPts val="1596"/>
              <a:buFont typeface="Noto Sans Symbols"/>
              <a:buChar char="⮚"/>
            </a:pPr>
            <a:r>
              <a:rPr lang="en-US" sz="2100">
                <a:solidFill>
                  <a:schemeClr val="dk1"/>
                </a:solidFill>
                <a:latin typeface="Gill Sans"/>
                <a:ea typeface="Gill Sans"/>
                <a:cs typeface="Gill Sans"/>
                <a:sym typeface="Gill Sans"/>
              </a:rPr>
              <a:t>If it turns out that condition 1 is true, then the next condition that is deeper (condition 2) will be selected. If condition 2 is false, then the ELSE statement (pair of the relevant IF) will be processed. However, if the ELSE statement (pair of IF) is not written, then the condition selection will be stopped.</a:t>
            </a:r>
            <a:endParaRPr sz="21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457200" y="152399"/>
            <a:ext cx="3449782" cy="227214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sz="3200" b="1" cap="none"/>
              <a:t>Program Example</a:t>
            </a:r>
            <a:endParaRPr sz="3200" b="1" cap="none"/>
          </a:p>
        </p:txBody>
      </p:sp>
      <p:sp>
        <p:nvSpPr>
          <p:cNvPr id="208" name="Google Shape;208;p1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148844" algn="l" rtl="0">
              <a:spcBef>
                <a:spcPts val="0"/>
              </a:spcBef>
              <a:spcAft>
                <a:spcPts val="0"/>
              </a:spcAft>
              <a:buSzPts val="1976"/>
              <a:buNone/>
            </a:pPr>
            <a:endParaRPr/>
          </a:p>
        </p:txBody>
      </p:sp>
      <p:pic>
        <p:nvPicPr>
          <p:cNvPr id="209" name="Google Shape;209;p13"/>
          <p:cNvPicPr preferRelativeResize="0"/>
          <p:nvPr/>
        </p:nvPicPr>
        <p:blipFill rotWithShape="1">
          <a:blip r:embed="rId3">
            <a:alphaModFix/>
          </a:blip>
          <a:srcRect l="24025" t="17646" r="33600" b="14890"/>
          <a:stretch/>
        </p:blipFill>
        <p:spPr>
          <a:xfrm>
            <a:off x="4202206" y="702156"/>
            <a:ext cx="4941794" cy="58980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Bookman Old Style"/>
              <a:buNone/>
            </a:pPr>
            <a:r>
              <a:rPr lang="en-US" sz="3600" b="1" cap="none"/>
              <a:t>Flowchart Example</a:t>
            </a:r>
            <a:endParaRPr sz="3600" b="1"/>
          </a:p>
        </p:txBody>
      </p:sp>
      <p:pic>
        <p:nvPicPr>
          <p:cNvPr id="215" name="Google Shape;215;p14"/>
          <p:cNvPicPr preferRelativeResize="0"/>
          <p:nvPr/>
        </p:nvPicPr>
        <p:blipFill rotWithShape="1">
          <a:blip r:embed="rId3">
            <a:alphaModFix/>
          </a:blip>
          <a:srcRect/>
          <a:stretch/>
        </p:blipFill>
        <p:spPr>
          <a:xfrm>
            <a:off x="4162110" y="864717"/>
            <a:ext cx="4242604" cy="55103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dk1"/>
              </a:buClr>
              <a:buSzPts val="3600"/>
              <a:buFont typeface="Bookman Old Style"/>
              <a:buNone/>
            </a:pPr>
            <a:r>
              <a:rPr lang="en-US" sz="3600" b="1"/>
              <a:t>LOOPING</a:t>
            </a:r>
            <a:endParaRPr sz="3600" b="1"/>
          </a:p>
        </p:txBody>
      </p:sp>
      <p:sp>
        <p:nvSpPr>
          <p:cNvPr id="221" name="Google Shape;221;p15"/>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52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6"/>
          <p:cNvSpPr txBox="1">
            <a:spLocks noGrp="1"/>
          </p:cNvSpPr>
          <p:nvPr>
            <p:ph type="title"/>
          </p:nvPr>
        </p:nvSpPr>
        <p:spPr>
          <a:xfrm>
            <a:off x="444986" y="170994"/>
            <a:ext cx="6172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Bookman Old Style"/>
              <a:buNone/>
            </a:pPr>
            <a:r>
              <a:rPr lang="en-US" sz="4000" b="1"/>
              <a:t>Command : for</a:t>
            </a:r>
            <a:endParaRPr sz="4000" b="1" cap="none">
              <a:solidFill>
                <a:schemeClr val="dk2"/>
              </a:solidFill>
              <a:latin typeface="Arial"/>
              <a:ea typeface="Arial"/>
              <a:cs typeface="Arial"/>
              <a:sym typeface="Arial"/>
            </a:endParaRPr>
          </a:p>
        </p:txBody>
      </p:sp>
      <p:sp>
        <p:nvSpPr>
          <p:cNvPr id="227" name="Google Shape;227;p16"/>
          <p:cNvSpPr txBox="1">
            <a:spLocks noGrp="1"/>
          </p:cNvSpPr>
          <p:nvPr>
            <p:ph type="body" idx="1"/>
          </p:nvPr>
        </p:nvSpPr>
        <p:spPr>
          <a:xfrm>
            <a:off x="380635" y="1264410"/>
            <a:ext cx="8404058" cy="4367463"/>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1887"/>
              <a:buFont typeface="Arial"/>
              <a:buChar char="•"/>
            </a:pPr>
            <a:r>
              <a:rPr lang="en-US" sz="2220">
                <a:solidFill>
                  <a:schemeClr val="dk1"/>
                </a:solidFill>
                <a:latin typeface="Arial"/>
                <a:ea typeface="Arial"/>
                <a:cs typeface="Arial"/>
                <a:sym typeface="Arial"/>
              </a:rPr>
              <a:t>Syntax for command “for()”:</a:t>
            </a:r>
            <a:endParaRPr/>
          </a:p>
          <a:p>
            <a:pPr marL="0" lvl="0" indent="0" algn="l" rtl="0">
              <a:spcBef>
                <a:spcPts val="333"/>
              </a:spcBef>
              <a:spcAft>
                <a:spcPts val="0"/>
              </a:spcAft>
              <a:buClr>
                <a:srgbClr val="5B9BD5"/>
              </a:buClr>
              <a:buSzPts val="1265"/>
              <a:buNone/>
            </a:pPr>
            <a:endParaRPr sz="1665">
              <a:solidFill>
                <a:srgbClr val="000000"/>
              </a:solidFill>
              <a:latin typeface="Courier New"/>
              <a:ea typeface="Courier New"/>
              <a:cs typeface="Courier New"/>
              <a:sym typeface="Courier New"/>
            </a:endParaRPr>
          </a:p>
          <a:p>
            <a:pPr marL="0" lvl="0" indent="0" algn="l" rtl="0">
              <a:spcBef>
                <a:spcPts val="333"/>
              </a:spcBef>
              <a:spcAft>
                <a:spcPts val="0"/>
              </a:spcAft>
              <a:buClr>
                <a:srgbClr val="5B9BD5"/>
              </a:buClr>
              <a:buSzPts val="1265"/>
              <a:buNone/>
            </a:pPr>
            <a:r>
              <a:rPr lang="en-US" sz="1665">
                <a:solidFill>
                  <a:srgbClr val="000000"/>
                </a:solidFill>
                <a:latin typeface="Courier New"/>
                <a:ea typeface="Courier New"/>
                <a:cs typeface="Courier New"/>
                <a:sym typeface="Courier New"/>
              </a:rPr>
              <a:t>  </a:t>
            </a:r>
            <a:r>
              <a:rPr lang="en-US" sz="1480">
                <a:solidFill>
                  <a:srgbClr val="000000"/>
                </a:solidFill>
                <a:latin typeface="Courier New"/>
                <a:ea typeface="Courier New"/>
                <a:cs typeface="Courier New"/>
                <a:sym typeface="Courier New"/>
              </a:rPr>
              <a:t>for(value inisializasion; Terms of recurrence; Change in value)</a:t>
            </a:r>
            <a:endParaRPr sz="1480">
              <a:solidFill>
                <a:srgbClr val="000000"/>
              </a:solidFill>
              <a:latin typeface="Courier New"/>
              <a:ea typeface="Courier New"/>
              <a:cs typeface="Courier New"/>
              <a:sym typeface="Courier New"/>
            </a:endParaRPr>
          </a:p>
          <a:p>
            <a:pPr marL="0" lvl="0" indent="0" algn="l" rtl="0">
              <a:spcBef>
                <a:spcPts val="296"/>
              </a:spcBef>
              <a:spcAft>
                <a:spcPts val="0"/>
              </a:spcAft>
              <a:buClr>
                <a:srgbClr val="5B9BD5"/>
              </a:buClr>
              <a:buSzPts val="1125"/>
              <a:buNone/>
            </a:pPr>
            <a:r>
              <a:rPr lang="en-US" sz="1480">
                <a:solidFill>
                  <a:srgbClr val="000000"/>
                </a:solidFill>
                <a:latin typeface="Courier New"/>
                <a:ea typeface="Courier New"/>
                <a:cs typeface="Courier New"/>
                <a:sym typeface="Courier New"/>
              </a:rPr>
              <a:t>  {</a:t>
            </a:r>
            <a:endParaRPr sz="1480">
              <a:solidFill>
                <a:srgbClr val="000000"/>
              </a:solidFill>
              <a:latin typeface="Courier New"/>
              <a:ea typeface="Courier New"/>
              <a:cs typeface="Courier New"/>
              <a:sym typeface="Courier New"/>
            </a:endParaRPr>
          </a:p>
          <a:p>
            <a:pPr marL="0" lvl="0" indent="0" algn="l" rtl="0">
              <a:spcBef>
                <a:spcPts val="296"/>
              </a:spcBef>
              <a:spcAft>
                <a:spcPts val="0"/>
              </a:spcAft>
              <a:buClr>
                <a:srgbClr val="5B9BD5"/>
              </a:buClr>
              <a:buSzPts val="1125"/>
              <a:buNone/>
            </a:pPr>
            <a:r>
              <a:rPr lang="en-US" sz="1480">
                <a:solidFill>
                  <a:srgbClr val="000000"/>
                </a:solidFill>
                <a:latin typeface="Courier New"/>
                <a:ea typeface="Courier New"/>
                <a:cs typeface="Courier New"/>
                <a:sym typeface="Courier New"/>
              </a:rPr>
              <a:t>	… // The commandments that will be repeated</a:t>
            </a:r>
            <a:endParaRPr/>
          </a:p>
          <a:p>
            <a:pPr marL="0" lvl="0" indent="0" algn="l" rtl="0">
              <a:spcBef>
                <a:spcPts val="296"/>
              </a:spcBef>
              <a:spcAft>
                <a:spcPts val="0"/>
              </a:spcAft>
              <a:buClr>
                <a:srgbClr val="5B9BD5"/>
              </a:buClr>
              <a:buSzPts val="1125"/>
              <a:buNone/>
            </a:pPr>
            <a:r>
              <a:rPr lang="en-US" sz="1480">
                <a:solidFill>
                  <a:srgbClr val="000000"/>
                </a:solidFill>
                <a:latin typeface="Courier New"/>
                <a:ea typeface="Courier New"/>
                <a:cs typeface="Courier New"/>
                <a:sym typeface="Courier New"/>
              </a:rPr>
              <a:t>  }</a:t>
            </a:r>
            <a:endParaRPr sz="1480">
              <a:solidFill>
                <a:srgbClr val="000000"/>
              </a:solidFill>
              <a:latin typeface="Courier New"/>
              <a:ea typeface="Courier New"/>
              <a:cs typeface="Courier New"/>
              <a:sym typeface="Courier New"/>
            </a:endParaRPr>
          </a:p>
          <a:p>
            <a:pPr marL="182880" lvl="0" indent="-63054" algn="l" rtl="0">
              <a:spcBef>
                <a:spcPts val="444"/>
              </a:spcBef>
              <a:spcAft>
                <a:spcPts val="0"/>
              </a:spcAft>
              <a:buSzPts val="1887"/>
              <a:buNone/>
            </a:pPr>
            <a:endParaRPr sz="2220">
              <a:solidFill>
                <a:schemeClr val="dk1"/>
              </a:solidFill>
              <a:latin typeface="Arial"/>
              <a:ea typeface="Arial"/>
              <a:cs typeface="Arial"/>
              <a:sym typeface="Arial"/>
            </a:endParaRPr>
          </a:p>
          <a:p>
            <a:pPr marL="182880" lvl="0" indent="-182880" algn="l" rtl="0">
              <a:spcBef>
                <a:spcPts val="444"/>
              </a:spcBef>
              <a:spcAft>
                <a:spcPts val="0"/>
              </a:spcAft>
              <a:buSzPts val="1887"/>
              <a:buFont typeface="Arial"/>
              <a:buChar char="•"/>
            </a:pPr>
            <a:r>
              <a:rPr lang="en-US" sz="2220" b="1">
                <a:solidFill>
                  <a:schemeClr val="dk1"/>
                </a:solidFill>
                <a:latin typeface="Arial"/>
                <a:ea typeface="Arial"/>
                <a:cs typeface="Arial"/>
                <a:sym typeface="Arial"/>
              </a:rPr>
              <a:t>Value insializasion </a:t>
            </a:r>
            <a:r>
              <a:rPr lang="en-US" sz="2220">
                <a:solidFill>
                  <a:schemeClr val="dk1"/>
                </a:solidFill>
                <a:latin typeface="Arial"/>
                <a:ea typeface="Arial"/>
                <a:cs typeface="Arial"/>
                <a:sym typeface="Arial"/>
              </a:rPr>
              <a:t> is where we will provide the initial value to the variable counter (variables used to calculate the number of loops).</a:t>
            </a:r>
            <a:endParaRPr/>
          </a:p>
          <a:p>
            <a:pPr marL="182880" lvl="0" indent="-182880" algn="l" rtl="0">
              <a:spcBef>
                <a:spcPts val="444"/>
              </a:spcBef>
              <a:spcAft>
                <a:spcPts val="0"/>
              </a:spcAft>
              <a:buSzPts val="1887"/>
              <a:buFont typeface="Arial"/>
              <a:buChar char="•"/>
            </a:pPr>
            <a:r>
              <a:rPr lang="en-US" sz="2220">
                <a:solidFill>
                  <a:schemeClr val="dk1"/>
                </a:solidFill>
                <a:latin typeface="Arial"/>
                <a:ea typeface="Arial"/>
                <a:cs typeface="Arial"/>
                <a:sym typeface="Arial"/>
              </a:rPr>
              <a:t>The recurrence requirement is a condition that must be met in order to keep the loop.</a:t>
            </a:r>
            <a:endParaRPr/>
          </a:p>
          <a:p>
            <a:pPr marL="182880" lvl="0" indent="-182880" algn="l" rtl="0">
              <a:spcBef>
                <a:spcPts val="444"/>
              </a:spcBef>
              <a:spcAft>
                <a:spcPts val="0"/>
              </a:spcAft>
              <a:buSzPts val="1887"/>
              <a:buFont typeface="Arial"/>
              <a:buChar char="•"/>
            </a:pPr>
            <a:r>
              <a:rPr lang="en-US" sz="2220" b="1">
                <a:solidFill>
                  <a:schemeClr val="dk1"/>
                </a:solidFill>
                <a:latin typeface="Arial"/>
                <a:ea typeface="Arial"/>
                <a:cs typeface="Arial"/>
                <a:sym typeface="Arial"/>
              </a:rPr>
              <a:t>Change in value </a:t>
            </a:r>
            <a:r>
              <a:rPr lang="en-US" sz="2220">
                <a:solidFill>
                  <a:schemeClr val="dk1"/>
                </a:solidFill>
                <a:latin typeface="Arial"/>
                <a:ea typeface="Arial"/>
                <a:cs typeface="Arial"/>
                <a:sym typeface="Arial"/>
              </a:rPr>
              <a:t>is a change that will be made in each round to ensure that the loop will not last continuously.</a:t>
            </a:r>
            <a:endParaRPr sz="2220">
              <a:solidFill>
                <a:schemeClr val="dk1"/>
              </a:solidFill>
              <a:latin typeface="Arial"/>
              <a:ea typeface="Arial"/>
              <a:cs typeface="Arial"/>
              <a:sym typeface="Arial"/>
            </a:endParaRPr>
          </a:p>
          <a:p>
            <a:pPr marL="0" lvl="0" indent="0" algn="l" rtl="0">
              <a:spcBef>
                <a:spcPts val="444"/>
              </a:spcBef>
              <a:spcAft>
                <a:spcPts val="0"/>
              </a:spcAft>
              <a:buSzPts val="1687"/>
              <a:buNone/>
            </a:pPr>
            <a:endParaRPr sz="2220">
              <a:solidFill>
                <a:schemeClr val="dk1"/>
              </a:solidFill>
              <a:latin typeface="Arial"/>
              <a:ea typeface="Arial"/>
              <a:cs typeface="Arial"/>
              <a:sym typeface="Arial"/>
            </a:endParaRPr>
          </a:p>
        </p:txBody>
      </p:sp>
      <p:sp>
        <p:nvSpPr>
          <p:cNvPr id="228" name="Google Shape;228;p1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7"/>
          <p:cNvSpPr txBox="1">
            <a:spLocks noGrp="1"/>
          </p:cNvSpPr>
          <p:nvPr>
            <p:ph type="title"/>
          </p:nvPr>
        </p:nvSpPr>
        <p:spPr>
          <a:xfrm>
            <a:off x="318289" y="283954"/>
            <a:ext cx="7290054" cy="81055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Work Flow for</a:t>
            </a:r>
            <a:endParaRPr/>
          </a:p>
        </p:txBody>
      </p:sp>
      <p:sp>
        <p:nvSpPr>
          <p:cNvPr id="234" name="Google Shape;234;p17"/>
          <p:cNvSpPr/>
          <p:nvPr/>
        </p:nvSpPr>
        <p:spPr>
          <a:xfrm>
            <a:off x="3963316" y="1701782"/>
            <a:ext cx="1573421" cy="402291"/>
          </a:xfrm>
          <a:prstGeom prst="rect">
            <a:avLst/>
          </a:prstGeom>
          <a:solidFill>
            <a:srgbClr val="FFC000"/>
          </a:solidFill>
          <a:ln w="25400" cap="sq" cmpd="sng">
            <a:solidFill>
              <a:schemeClr val="dk1"/>
            </a:solidFill>
            <a:prstDash val="solid"/>
            <a:round/>
            <a:headEnd type="none" w="sm" len="sm"/>
            <a:tailEnd type="none" w="sm" len="sm"/>
          </a:ln>
        </p:spPr>
        <p:txBody>
          <a:bodyPr spcFirstLastPara="1" wrap="square" lIns="90000" tIns="46800" rIns="90000" bIns="46800" anchor="ctr"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inisializasion</a:t>
            </a:r>
            <a:endParaRPr sz="2000">
              <a:solidFill>
                <a:schemeClr val="dk1"/>
              </a:solidFill>
              <a:latin typeface="Tahoma"/>
              <a:ea typeface="Tahoma"/>
              <a:cs typeface="Tahoma"/>
              <a:sym typeface="Tahoma"/>
            </a:endParaRPr>
          </a:p>
        </p:txBody>
      </p:sp>
      <p:sp>
        <p:nvSpPr>
          <p:cNvPr id="235" name="Google Shape;235;p17"/>
          <p:cNvSpPr/>
          <p:nvPr/>
        </p:nvSpPr>
        <p:spPr>
          <a:xfrm>
            <a:off x="3554601" y="2768598"/>
            <a:ext cx="2406395" cy="799134"/>
          </a:xfrm>
          <a:prstGeom prst="flowChartDecision">
            <a:avLst/>
          </a:prstGeom>
          <a:solidFill>
            <a:srgbClr val="EFD5D3"/>
          </a:solidFill>
          <a:ln w="25400" cap="sq" cmpd="sng">
            <a:solidFill>
              <a:schemeClr val="dk1"/>
            </a:solidFill>
            <a:prstDash val="solid"/>
            <a:round/>
            <a:headEnd type="none" w="sm" len="sm"/>
            <a:tailEnd type="none" w="sm" len="sm"/>
          </a:ln>
        </p:spPr>
        <p:txBody>
          <a:bodyPr spcFirstLastPara="1" wrap="square" lIns="90000" tIns="46800" rIns="90000" bIns="46800" anchor="ctr"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condition</a:t>
            </a:r>
            <a:endParaRPr sz="2000">
              <a:solidFill>
                <a:schemeClr val="dk1"/>
              </a:solidFill>
              <a:latin typeface="Tahoma"/>
              <a:ea typeface="Tahoma"/>
              <a:cs typeface="Tahoma"/>
              <a:sym typeface="Tahoma"/>
            </a:endParaRPr>
          </a:p>
        </p:txBody>
      </p:sp>
      <p:sp>
        <p:nvSpPr>
          <p:cNvPr id="236" name="Google Shape;236;p17"/>
          <p:cNvSpPr/>
          <p:nvPr/>
        </p:nvSpPr>
        <p:spPr>
          <a:xfrm>
            <a:off x="1766777" y="4216381"/>
            <a:ext cx="6029513" cy="402291"/>
          </a:xfrm>
          <a:prstGeom prst="rect">
            <a:avLst/>
          </a:prstGeom>
          <a:solidFill>
            <a:srgbClr val="FFC000"/>
          </a:solidFill>
          <a:ln w="25400" cap="sq" cmpd="sng">
            <a:solidFill>
              <a:schemeClr val="dk1"/>
            </a:solidFill>
            <a:prstDash val="solid"/>
            <a:round/>
            <a:headEnd type="none" w="sm" len="sm"/>
            <a:tailEnd type="none" w="sm" len="sm"/>
          </a:ln>
        </p:spPr>
        <p:txBody>
          <a:bodyPr spcFirstLastPara="1" wrap="square" lIns="90000" tIns="46800" rIns="90000" bIns="46800" anchor="ctr" anchorCtr="0">
            <a:spAutoFit/>
          </a:bodyPr>
          <a:lstStyle/>
          <a:p>
            <a:pPr marL="0" marR="0" lvl="0" indent="0" algn="l" rtl="0">
              <a:spcBef>
                <a:spcPts val="0"/>
              </a:spcBef>
              <a:spcAft>
                <a:spcPts val="0"/>
              </a:spcAft>
              <a:buNone/>
            </a:pPr>
            <a:r>
              <a:rPr lang="en-US" sz="2000">
                <a:solidFill>
                  <a:srgbClr val="000000"/>
                </a:solidFill>
                <a:latin typeface="Courier New"/>
                <a:ea typeface="Courier New"/>
                <a:cs typeface="Courier New"/>
                <a:sym typeface="Courier New"/>
              </a:rPr>
              <a:t>The commandments that will be repeated</a:t>
            </a:r>
            <a:endParaRPr sz="2000">
              <a:solidFill>
                <a:schemeClr val="dk1"/>
              </a:solidFill>
              <a:latin typeface="Tahoma"/>
              <a:ea typeface="Tahoma"/>
              <a:cs typeface="Tahoma"/>
              <a:sym typeface="Tahoma"/>
            </a:endParaRPr>
          </a:p>
        </p:txBody>
      </p:sp>
      <p:sp>
        <p:nvSpPr>
          <p:cNvPr id="237" name="Google Shape;237;p17"/>
          <p:cNvSpPr/>
          <p:nvPr/>
        </p:nvSpPr>
        <p:spPr>
          <a:xfrm>
            <a:off x="4287171" y="5130782"/>
            <a:ext cx="1004099" cy="402291"/>
          </a:xfrm>
          <a:prstGeom prst="rect">
            <a:avLst/>
          </a:prstGeom>
          <a:solidFill>
            <a:srgbClr val="FFC000"/>
          </a:solidFill>
          <a:ln w="25400" cap="sq" cmpd="sng">
            <a:solidFill>
              <a:schemeClr val="dk1"/>
            </a:solidFill>
            <a:prstDash val="solid"/>
            <a:round/>
            <a:headEnd type="none" w="sm" len="sm"/>
            <a:tailEnd type="none" w="sm" len="sm"/>
          </a:ln>
        </p:spPr>
        <p:txBody>
          <a:bodyPr spcFirstLastPara="1" wrap="square" lIns="90000" tIns="46800" rIns="90000" bIns="46800" anchor="ctr"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looping</a:t>
            </a:r>
            <a:endParaRPr sz="2000">
              <a:solidFill>
                <a:schemeClr val="dk1"/>
              </a:solidFill>
              <a:latin typeface="Tahoma"/>
              <a:ea typeface="Tahoma"/>
              <a:cs typeface="Tahoma"/>
              <a:sym typeface="Tahoma"/>
            </a:endParaRPr>
          </a:p>
        </p:txBody>
      </p:sp>
      <p:sp>
        <p:nvSpPr>
          <p:cNvPr id="238" name="Google Shape;238;p17"/>
          <p:cNvSpPr/>
          <p:nvPr/>
        </p:nvSpPr>
        <p:spPr>
          <a:xfrm>
            <a:off x="2008910" y="1617697"/>
            <a:ext cx="1186134" cy="565697"/>
          </a:xfrm>
          <a:prstGeom prst="ellipse">
            <a:avLst/>
          </a:prstGeom>
          <a:solidFill>
            <a:srgbClr val="FFFF00"/>
          </a:solidFill>
          <a:ln w="25400" cap="sq" cmpd="sng">
            <a:solidFill>
              <a:schemeClr val="dk1"/>
            </a:solidFill>
            <a:prstDash val="solid"/>
            <a:round/>
            <a:headEnd type="none" w="sm" len="sm"/>
            <a:tailEnd type="none" w="sm" len="sm"/>
          </a:ln>
        </p:spPr>
        <p:txBody>
          <a:bodyPr spcFirstLastPara="1" wrap="square" lIns="90000" tIns="46800" rIns="90000" bIns="46800" anchor="ctr"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Start</a:t>
            </a:r>
            <a:endParaRPr/>
          </a:p>
        </p:txBody>
      </p:sp>
      <p:sp>
        <p:nvSpPr>
          <p:cNvPr id="239" name="Google Shape;239;p17"/>
          <p:cNvSpPr/>
          <p:nvPr/>
        </p:nvSpPr>
        <p:spPr>
          <a:xfrm>
            <a:off x="6316862" y="2881347"/>
            <a:ext cx="1206156" cy="565697"/>
          </a:xfrm>
          <a:prstGeom prst="ellipse">
            <a:avLst/>
          </a:prstGeom>
          <a:solidFill>
            <a:srgbClr val="FFFF00"/>
          </a:solidFill>
          <a:ln w="25400" cap="sq" cmpd="sng">
            <a:solidFill>
              <a:schemeClr val="dk1"/>
            </a:solidFill>
            <a:prstDash val="solid"/>
            <a:round/>
            <a:headEnd type="none" w="sm" len="sm"/>
            <a:tailEnd type="none" w="sm" len="sm"/>
          </a:ln>
        </p:spPr>
        <p:txBody>
          <a:bodyPr spcFirstLastPara="1" wrap="square" lIns="90000" tIns="46800" rIns="90000" bIns="46800" anchor="ctr"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End</a:t>
            </a:r>
            <a:endParaRPr/>
          </a:p>
        </p:txBody>
      </p:sp>
      <p:cxnSp>
        <p:nvCxnSpPr>
          <p:cNvPr id="240" name="Google Shape;240;p17"/>
          <p:cNvCxnSpPr>
            <a:stCxn id="238" idx="6"/>
            <a:endCxn id="234" idx="1"/>
          </p:cNvCxnSpPr>
          <p:nvPr/>
        </p:nvCxnSpPr>
        <p:spPr>
          <a:xfrm>
            <a:off x="3195044" y="1900546"/>
            <a:ext cx="768300" cy="2400"/>
          </a:xfrm>
          <a:prstGeom prst="straightConnector1">
            <a:avLst/>
          </a:prstGeom>
          <a:noFill/>
          <a:ln w="25400" cap="sq" cmpd="sng">
            <a:solidFill>
              <a:schemeClr val="dk1"/>
            </a:solidFill>
            <a:prstDash val="solid"/>
            <a:round/>
            <a:headEnd type="none" w="med" len="med"/>
            <a:tailEnd type="stealth" w="med" len="med"/>
          </a:ln>
        </p:spPr>
      </p:cxnSp>
      <p:cxnSp>
        <p:nvCxnSpPr>
          <p:cNvPr id="241" name="Google Shape;241;p17"/>
          <p:cNvCxnSpPr>
            <a:stCxn id="234" idx="2"/>
            <a:endCxn id="235" idx="0"/>
          </p:cNvCxnSpPr>
          <p:nvPr/>
        </p:nvCxnSpPr>
        <p:spPr>
          <a:xfrm>
            <a:off x="4750027" y="2104073"/>
            <a:ext cx="7800" cy="664500"/>
          </a:xfrm>
          <a:prstGeom prst="straightConnector1">
            <a:avLst/>
          </a:prstGeom>
          <a:noFill/>
          <a:ln w="25400" cap="sq" cmpd="sng">
            <a:solidFill>
              <a:schemeClr val="dk1"/>
            </a:solidFill>
            <a:prstDash val="solid"/>
            <a:round/>
            <a:headEnd type="none" w="med" len="med"/>
            <a:tailEnd type="stealth" w="med" len="med"/>
          </a:ln>
        </p:spPr>
      </p:cxnSp>
      <p:cxnSp>
        <p:nvCxnSpPr>
          <p:cNvPr id="242" name="Google Shape;242;p17"/>
          <p:cNvCxnSpPr>
            <a:stCxn id="235" idx="3"/>
            <a:endCxn id="239" idx="2"/>
          </p:cNvCxnSpPr>
          <p:nvPr/>
        </p:nvCxnSpPr>
        <p:spPr>
          <a:xfrm rot="10800000" flipH="1">
            <a:off x="5960996" y="3164265"/>
            <a:ext cx="355800" cy="3900"/>
          </a:xfrm>
          <a:prstGeom prst="straightConnector1">
            <a:avLst/>
          </a:prstGeom>
          <a:noFill/>
          <a:ln w="25400" cap="sq" cmpd="sng">
            <a:solidFill>
              <a:schemeClr val="dk1"/>
            </a:solidFill>
            <a:prstDash val="solid"/>
            <a:round/>
            <a:headEnd type="none" w="med" len="med"/>
            <a:tailEnd type="stealth" w="med" len="med"/>
          </a:ln>
        </p:spPr>
      </p:cxnSp>
      <p:cxnSp>
        <p:nvCxnSpPr>
          <p:cNvPr id="243" name="Google Shape;243;p17"/>
          <p:cNvCxnSpPr>
            <a:stCxn id="235" idx="2"/>
            <a:endCxn id="236" idx="0"/>
          </p:cNvCxnSpPr>
          <p:nvPr/>
        </p:nvCxnSpPr>
        <p:spPr>
          <a:xfrm>
            <a:off x="4757799" y="3567732"/>
            <a:ext cx="23700" cy="648600"/>
          </a:xfrm>
          <a:prstGeom prst="straightConnector1">
            <a:avLst/>
          </a:prstGeom>
          <a:noFill/>
          <a:ln w="25400" cap="sq" cmpd="sng">
            <a:solidFill>
              <a:schemeClr val="dk1"/>
            </a:solidFill>
            <a:prstDash val="solid"/>
            <a:round/>
            <a:headEnd type="none" w="med" len="med"/>
            <a:tailEnd type="stealth" w="med" len="med"/>
          </a:ln>
        </p:spPr>
      </p:cxnSp>
      <p:cxnSp>
        <p:nvCxnSpPr>
          <p:cNvPr id="244" name="Google Shape;244;p17"/>
          <p:cNvCxnSpPr>
            <a:stCxn id="236" idx="2"/>
            <a:endCxn id="237" idx="0"/>
          </p:cNvCxnSpPr>
          <p:nvPr/>
        </p:nvCxnSpPr>
        <p:spPr>
          <a:xfrm>
            <a:off x="4781534" y="4618672"/>
            <a:ext cx="7800" cy="512100"/>
          </a:xfrm>
          <a:prstGeom prst="straightConnector1">
            <a:avLst/>
          </a:prstGeom>
          <a:noFill/>
          <a:ln w="25400" cap="sq" cmpd="sng">
            <a:solidFill>
              <a:schemeClr val="dk1"/>
            </a:solidFill>
            <a:prstDash val="solid"/>
            <a:round/>
            <a:headEnd type="none" w="med" len="med"/>
            <a:tailEnd type="stealth" w="med" len="med"/>
          </a:ln>
        </p:spPr>
      </p:cxnSp>
      <p:cxnSp>
        <p:nvCxnSpPr>
          <p:cNvPr id="245" name="Google Shape;245;p17"/>
          <p:cNvCxnSpPr>
            <a:endCxn id="235" idx="1"/>
          </p:cNvCxnSpPr>
          <p:nvPr/>
        </p:nvCxnSpPr>
        <p:spPr>
          <a:xfrm rot="5400000" flipH="1">
            <a:off x="2808201" y="3914565"/>
            <a:ext cx="2163900" cy="671100"/>
          </a:xfrm>
          <a:prstGeom prst="bentConnector4">
            <a:avLst>
              <a:gd name="adj1" fmla="val -1487"/>
              <a:gd name="adj2" fmla="val 408636"/>
            </a:avLst>
          </a:prstGeom>
          <a:noFill/>
          <a:ln w="25400" cap="sq" cmpd="sng">
            <a:solidFill>
              <a:schemeClr val="dk1"/>
            </a:solidFill>
            <a:prstDash val="solid"/>
            <a:round/>
            <a:headEnd type="none" w="med" len="med"/>
            <a:tailEnd type="stealth" w="med" len="med"/>
          </a:ln>
        </p:spPr>
      </p:cxnSp>
      <p:sp>
        <p:nvSpPr>
          <p:cNvPr id="246" name="Google Shape;246;p17"/>
          <p:cNvSpPr txBox="1"/>
          <p:nvPr/>
        </p:nvSpPr>
        <p:spPr>
          <a:xfrm>
            <a:off x="4754766" y="3683307"/>
            <a:ext cx="64152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true</a:t>
            </a:r>
            <a:endParaRPr/>
          </a:p>
        </p:txBody>
      </p:sp>
      <p:sp>
        <p:nvSpPr>
          <p:cNvPr id="247" name="Google Shape;247;p17"/>
          <p:cNvSpPr txBox="1"/>
          <p:nvPr/>
        </p:nvSpPr>
        <p:spPr>
          <a:xfrm>
            <a:off x="5565261" y="2588792"/>
            <a:ext cx="70570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ahoma"/>
                <a:ea typeface="Tahoma"/>
                <a:cs typeface="Tahoma"/>
                <a:sym typeface="Tahoma"/>
              </a:rPr>
              <a:t>false</a:t>
            </a:r>
            <a:endParaRPr/>
          </a:p>
        </p:txBody>
      </p:sp>
      <p:sp>
        <p:nvSpPr>
          <p:cNvPr id="248" name="Google Shape;248;p1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18"/>
          <p:cNvPicPr preferRelativeResize="0"/>
          <p:nvPr/>
        </p:nvPicPr>
        <p:blipFill rotWithShape="1">
          <a:blip r:embed="rId3">
            <a:alphaModFix/>
          </a:blip>
          <a:srcRect/>
          <a:stretch/>
        </p:blipFill>
        <p:spPr>
          <a:xfrm>
            <a:off x="2635629" y="4156848"/>
            <a:ext cx="3579019" cy="1571625"/>
          </a:xfrm>
          <a:prstGeom prst="rect">
            <a:avLst/>
          </a:prstGeom>
          <a:noFill/>
          <a:ln>
            <a:noFill/>
          </a:ln>
        </p:spPr>
      </p:pic>
      <p:sp>
        <p:nvSpPr>
          <p:cNvPr id="254" name="Google Shape;254;p18"/>
          <p:cNvSpPr txBox="1">
            <a:spLocks noGrp="1"/>
          </p:cNvSpPr>
          <p:nvPr>
            <p:ph type="title"/>
          </p:nvPr>
        </p:nvSpPr>
        <p:spPr>
          <a:xfrm>
            <a:off x="533400" y="119114"/>
            <a:ext cx="6172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000"/>
              <a:buFont typeface="Bookman Old Style"/>
              <a:buNone/>
            </a:pPr>
            <a:r>
              <a:rPr lang="en-US" sz="4000" b="1"/>
              <a:t>Command : for</a:t>
            </a:r>
            <a:endParaRPr sz="4000" b="1" cap="none">
              <a:solidFill>
                <a:schemeClr val="dk2"/>
              </a:solidFill>
              <a:latin typeface="Arial"/>
              <a:ea typeface="Arial"/>
              <a:cs typeface="Arial"/>
              <a:sym typeface="Arial"/>
            </a:endParaRPr>
          </a:p>
        </p:txBody>
      </p:sp>
      <p:sp>
        <p:nvSpPr>
          <p:cNvPr id="255" name="Google Shape;255;p18"/>
          <p:cNvSpPr txBox="1">
            <a:spLocks noGrp="1"/>
          </p:cNvSpPr>
          <p:nvPr>
            <p:ph type="body" idx="1"/>
          </p:nvPr>
        </p:nvSpPr>
        <p:spPr>
          <a:xfrm>
            <a:off x="382784" y="1386806"/>
            <a:ext cx="8115300" cy="4729977"/>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2040"/>
              <a:buFont typeface="Arial"/>
              <a:buChar char="•"/>
            </a:pPr>
            <a:r>
              <a:rPr lang="en-US" sz="2400">
                <a:solidFill>
                  <a:schemeClr val="dk1"/>
                </a:solidFill>
                <a:latin typeface="Arial"/>
                <a:ea typeface="Arial"/>
                <a:cs typeface="Arial"/>
                <a:sym typeface="Arial"/>
              </a:rPr>
              <a:t>Command for() commonly used to loop over the number of known.</a:t>
            </a:r>
            <a:endParaRPr/>
          </a:p>
          <a:p>
            <a:pPr marL="182880" lvl="0" indent="-182880" algn="l" rtl="0">
              <a:spcBef>
                <a:spcPts val="480"/>
              </a:spcBef>
              <a:spcAft>
                <a:spcPts val="0"/>
              </a:spcAft>
              <a:buSzPts val="2040"/>
              <a:buFont typeface="Arial"/>
              <a:buChar char="•"/>
            </a:pPr>
            <a:r>
              <a:rPr lang="en-US" sz="2400">
                <a:solidFill>
                  <a:schemeClr val="dk1"/>
                </a:solidFill>
                <a:latin typeface="Arial"/>
                <a:ea typeface="Arial"/>
                <a:cs typeface="Arial"/>
                <a:sym typeface="Arial"/>
              </a:rPr>
              <a:t>Example: I love programming as much as 10 times</a:t>
            </a:r>
            <a:endParaRPr/>
          </a:p>
          <a:p>
            <a:pPr marL="0" lvl="0" indent="0" algn="l" rtl="0">
              <a:spcBef>
                <a:spcPts val="480"/>
              </a:spcBef>
              <a:spcAft>
                <a:spcPts val="0"/>
              </a:spcAft>
              <a:buSzPts val="1824"/>
              <a:buNone/>
            </a:pPr>
            <a:endParaRPr sz="2400">
              <a:solidFill>
                <a:schemeClr val="dk1"/>
              </a:solidFill>
              <a:latin typeface="Arial"/>
              <a:ea typeface="Arial"/>
              <a:cs typeface="Arial"/>
              <a:sym typeface="Arial"/>
            </a:endParaRPr>
          </a:p>
        </p:txBody>
      </p:sp>
      <p:grpSp>
        <p:nvGrpSpPr>
          <p:cNvPr id="256" name="Google Shape;256;p18"/>
          <p:cNvGrpSpPr/>
          <p:nvPr/>
        </p:nvGrpSpPr>
        <p:grpSpPr>
          <a:xfrm>
            <a:off x="3095368" y="3025346"/>
            <a:ext cx="2477531" cy="1546654"/>
            <a:chOff x="2603157" y="3025346"/>
            <a:chExt cx="3303374" cy="1546654"/>
          </a:xfrm>
        </p:grpSpPr>
        <p:sp>
          <p:nvSpPr>
            <p:cNvPr id="257" name="Google Shape;257;p18"/>
            <p:cNvSpPr/>
            <p:nvPr/>
          </p:nvSpPr>
          <p:spPr>
            <a:xfrm>
              <a:off x="3205018" y="3025346"/>
              <a:ext cx="2701513" cy="951384"/>
            </a:xfrm>
            <a:prstGeom prst="roundRect">
              <a:avLst>
                <a:gd name="adj" fmla="val 16667"/>
              </a:avLst>
            </a:prstGeom>
            <a:gradFill>
              <a:gsLst>
                <a:gs pos="0">
                  <a:srgbClr val="F16200"/>
                </a:gs>
                <a:gs pos="34000">
                  <a:srgbClr val="E96308"/>
                </a:gs>
                <a:gs pos="70000">
                  <a:srgbClr val="FF700A"/>
                </a:gs>
                <a:gs pos="100000">
                  <a:schemeClr val="accent2"/>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Before the loop, the variable I was given a value of 1</a:t>
              </a:r>
              <a:endParaRPr sz="1600">
                <a:solidFill>
                  <a:schemeClr val="lt1"/>
                </a:solidFill>
                <a:latin typeface="Arial"/>
                <a:ea typeface="Arial"/>
                <a:cs typeface="Arial"/>
                <a:sym typeface="Arial"/>
              </a:endParaRPr>
            </a:p>
          </p:txBody>
        </p:sp>
        <p:sp>
          <p:nvSpPr>
            <p:cNvPr id="258" name="Google Shape;258;p18"/>
            <p:cNvSpPr/>
            <p:nvPr/>
          </p:nvSpPr>
          <p:spPr>
            <a:xfrm>
              <a:off x="2603157" y="3954162"/>
              <a:ext cx="2174789" cy="617838"/>
            </a:xfrm>
            <a:custGeom>
              <a:avLst/>
              <a:gdLst/>
              <a:ahLst/>
              <a:cxnLst/>
              <a:rect l="l" t="t" r="r" b="b"/>
              <a:pathLst>
                <a:path w="120000" h="120000" extrusionOk="0">
                  <a:moveTo>
                    <a:pt x="120000" y="0"/>
                  </a:moveTo>
                  <a:cubicBezTo>
                    <a:pt x="112954" y="15600"/>
                    <a:pt x="105909" y="31200"/>
                    <a:pt x="88636" y="40000"/>
                  </a:cubicBezTo>
                  <a:cubicBezTo>
                    <a:pt x="71363" y="48799"/>
                    <a:pt x="31136" y="39466"/>
                    <a:pt x="16363" y="52800"/>
                  </a:cubicBezTo>
                  <a:cubicBezTo>
                    <a:pt x="1590" y="66133"/>
                    <a:pt x="795" y="93066"/>
                    <a:pt x="0" y="120000"/>
                  </a:cubicBezTo>
                </a:path>
              </a:pathLst>
            </a:custGeom>
            <a:noFill/>
            <a:ln w="38100" cap="flat" cmpd="sng">
              <a:solidFill>
                <a:schemeClr val="accen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59" name="Google Shape;259;p18"/>
          <p:cNvGrpSpPr/>
          <p:nvPr/>
        </p:nvGrpSpPr>
        <p:grpSpPr>
          <a:xfrm>
            <a:off x="3834646" y="3038776"/>
            <a:ext cx="3619099" cy="1549701"/>
            <a:chOff x="3588861" y="3038775"/>
            <a:chExt cx="4825465" cy="1549701"/>
          </a:xfrm>
        </p:grpSpPr>
        <p:sp>
          <p:nvSpPr>
            <p:cNvPr id="260" name="Google Shape;260;p18"/>
            <p:cNvSpPr/>
            <p:nvPr/>
          </p:nvSpPr>
          <p:spPr>
            <a:xfrm>
              <a:off x="6038333" y="3038775"/>
              <a:ext cx="2375993" cy="951384"/>
            </a:xfrm>
            <a:prstGeom prst="roundRect">
              <a:avLst>
                <a:gd name="adj" fmla="val 16667"/>
              </a:avLst>
            </a:prstGeom>
            <a:gradFill>
              <a:gsLst>
                <a:gs pos="0">
                  <a:srgbClr val="F16200"/>
                </a:gs>
                <a:gs pos="34000">
                  <a:srgbClr val="E96308"/>
                </a:gs>
                <a:gs pos="70000">
                  <a:srgbClr val="FF700A"/>
                </a:gs>
                <a:gs pos="100000">
                  <a:schemeClr val="accent2"/>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The loop will be done during the i &lt; = 10</a:t>
              </a:r>
              <a:endParaRPr sz="1600">
                <a:solidFill>
                  <a:schemeClr val="lt1"/>
                </a:solidFill>
                <a:latin typeface="Arial"/>
                <a:ea typeface="Arial"/>
                <a:cs typeface="Arial"/>
                <a:sym typeface="Arial"/>
              </a:endParaRPr>
            </a:p>
          </p:txBody>
        </p:sp>
        <p:sp>
          <p:nvSpPr>
            <p:cNvPr id="261" name="Google Shape;261;p18"/>
            <p:cNvSpPr/>
            <p:nvPr/>
          </p:nvSpPr>
          <p:spPr>
            <a:xfrm>
              <a:off x="3588861" y="3978876"/>
              <a:ext cx="3459612" cy="609600"/>
            </a:xfrm>
            <a:custGeom>
              <a:avLst/>
              <a:gdLst/>
              <a:ahLst/>
              <a:cxnLst/>
              <a:rect l="l" t="t" r="r" b="b"/>
              <a:pathLst>
                <a:path w="120000" h="120000" extrusionOk="0">
                  <a:moveTo>
                    <a:pt x="116393" y="0"/>
                  </a:moveTo>
                  <a:cubicBezTo>
                    <a:pt x="119608" y="24729"/>
                    <a:pt x="122822" y="49459"/>
                    <a:pt x="115822" y="61621"/>
                  </a:cubicBezTo>
                  <a:cubicBezTo>
                    <a:pt x="108821" y="73783"/>
                    <a:pt x="86391" y="71621"/>
                    <a:pt x="74390" y="72972"/>
                  </a:cubicBezTo>
                  <a:cubicBezTo>
                    <a:pt x="62389" y="74324"/>
                    <a:pt x="53531" y="68918"/>
                    <a:pt x="43816" y="69729"/>
                  </a:cubicBezTo>
                  <a:cubicBezTo>
                    <a:pt x="34101" y="70540"/>
                    <a:pt x="23004" y="76486"/>
                    <a:pt x="16099" y="77837"/>
                  </a:cubicBezTo>
                  <a:cubicBezTo>
                    <a:pt x="9194" y="79189"/>
                    <a:pt x="5051" y="70810"/>
                    <a:pt x="2384" y="77837"/>
                  </a:cubicBezTo>
                  <a:cubicBezTo>
                    <a:pt x="-282" y="84864"/>
                    <a:pt x="-92" y="102432"/>
                    <a:pt x="98" y="120000"/>
                  </a:cubicBezTo>
                </a:path>
              </a:pathLst>
            </a:custGeom>
            <a:noFill/>
            <a:ln w="38100" cap="flat" cmpd="sng">
              <a:solidFill>
                <a:schemeClr val="accen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62" name="Google Shape;262;p18"/>
          <p:cNvGrpSpPr/>
          <p:nvPr/>
        </p:nvGrpSpPr>
        <p:grpSpPr>
          <a:xfrm>
            <a:off x="4425138" y="4446434"/>
            <a:ext cx="3998426" cy="1093426"/>
            <a:chOff x="4376184" y="4446434"/>
            <a:chExt cx="5331235" cy="1093426"/>
          </a:xfrm>
        </p:grpSpPr>
        <p:sp>
          <p:nvSpPr>
            <p:cNvPr id="263" name="Google Shape;263;p18"/>
            <p:cNvSpPr/>
            <p:nvPr/>
          </p:nvSpPr>
          <p:spPr>
            <a:xfrm>
              <a:off x="6669811" y="4588476"/>
              <a:ext cx="3037608" cy="951384"/>
            </a:xfrm>
            <a:prstGeom prst="roundRect">
              <a:avLst>
                <a:gd name="adj" fmla="val 16667"/>
              </a:avLst>
            </a:prstGeom>
            <a:gradFill>
              <a:gsLst>
                <a:gs pos="0">
                  <a:srgbClr val="F16200"/>
                </a:gs>
                <a:gs pos="34000">
                  <a:srgbClr val="E96308"/>
                </a:gs>
                <a:gs pos="70000">
                  <a:srgbClr val="FF700A"/>
                </a:gs>
                <a:gs pos="100000">
                  <a:schemeClr val="accent2"/>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In each round, the variable I will be added with 1</a:t>
              </a:r>
              <a:endParaRPr sz="1600">
                <a:solidFill>
                  <a:schemeClr val="lt1"/>
                </a:solidFill>
                <a:latin typeface="Arial"/>
                <a:ea typeface="Arial"/>
                <a:cs typeface="Arial"/>
                <a:sym typeface="Arial"/>
              </a:endParaRPr>
            </a:p>
          </p:txBody>
        </p:sp>
        <p:sp>
          <p:nvSpPr>
            <p:cNvPr id="264" name="Google Shape;264;p18"/>
            <p:cNvSpPr/>
            <p:nvPr/>
          </p:nvSpPr>
          <p:spPr>
            <a:xfrm>
              <a:off x="4376184" y="4446434"/>
              <a:ext cx="2304702" cy="654276"/>
            </a:xfrm>
            <a:custGeom>
              <a:avLst/>
              <a:gdLst/>
              <a:ahLst/>
              <a:cxnLst/>
              <a:rect l="l" t="t" r="r" b="b"/>
              <a:pathLst>
                <a:path w="120000" h="120000" extrusionOk="0">
                  <a:moveTo>
                    <a:pt x="120000" y="113683"/>
                  </a:moveTo>
                  <a:cubicBezTo>
                    <a:pt x="112601" y="119601"/>
                    <a:pt x="105202" y="125518"/>
                    <a:pt x="98553" y="110661"/>
                  </a:cubicBezTo>
                  <a:cubicBezTo>
                    <a:pt x="91905" y="95804"/>
                    <a:pt x="85686" y="42671"/>
                    <a:pt x="80110" y="24540"/>
                  </a:cubicBezTo>
                  <a:cubicBezTo>
                    <a:pt x="74534" y="6410"/>
                    <a:pt x="76821" y="5151"/>
                    <a:pt x="65097" y="1877"/>
                  </a:cubicBezTo>
                  <a:cubicBezTo>
                    <a:pt x="53373" y="-1396"/>
                    <a:pt x="20561" y="-389"/>
                    <a:pt x="9766" y="4899"/>
                  </a:cubicBezTo>
                  <a:cubicBezTo>
                    <a:pt x="-1027" y="10187"/>
                    <a:pt x="-348" y="21896"/>
                    <a:pt x="330" y="33606"/>
                  </a:cubicBezTo>
                </a:path>
              </a:pathLst>
            </a:custGeom>
            <a:noFill/>
            <a:ln w="38100" cap="flat" cmpd="sng">
              <a:solidFill>
                <a:schemeClr val="accent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65" name="Google Shape;265;p18"/>
          <p:cNvPicPr preferRelativeResize="0"/>
          <p:nvPr/>
        </p:nvPicPr>
        <p:blipFill rotWithShape="1">
          <a:blip r:embed="rId4">
            <a:alphaModFix/>
          </a:blip>
          <a:srcRect/>
          <a:stretch/>
        </p:blipFill>
        <p:spPr>
          <a:xfrm>
            <a:off x="382784" y="4572000"/>
            <a:ext cx="1817829" cy="2076450"/>
          </a:xfrm>
          <a:prstGeom prst="rect">
            <a:avLst/>
          </a:prstGeom>
          <a:noFill/>
          <a:ln>
            <a:noFill/>
          </a:ln>
        </p:spPr>
      </p:pic>
      <p:sp>
        <p:nvSpPr>
          <p:cNvPr id="266" name="Google Shape;266;p18"/>
          <p:cNvSpPr/>
          <p:nvPr/>
        </p:nvSpPr>
        <p:spPr>
          <a:xfrm>
            <a:off x="310525" y="4210061"/>
            <a:ext cx="8771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Output</a:t>
            </a:r>
            <a:endParaRPr sz="1800">
              <a:solidFill>
                <a:schemeClr val="dk1"/>
              </a:solidFill>
              <a:latin typeface="Gill Sans"/>
              <a:ea typeface="Gill Sans"/>
              <a:cs typeface="Gill Sans"/>
              <a:sym typeface="Gill Sans"/>
            </a:endParaRPr>
          </a:p>
        </p:txBody>
      </p:sp>
      <p:sp>
        <p:nvSpPr>
          <p:cNvPr id="267" name="Google Shape;267;p1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500"/>
                                        <p:tgtEl>
                                          <p:spTgt spid="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title"/>
          </p:nvPr>
        </p:nvSpPr>
        <p:spPr>
          <a:xfrm>
            <a:off x="457383" y="179016"/>
            <a:ext cx="6172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200"/>
              <a:buFont typeface="Bookman Old Style"/>
              <a:buNone/>
            </a:pPr>
            <a:r>
              <a:rPr lang="en-US" b="1"/>
              <a:t>Command</a:t>
            </a:r>
            <a:r>
              <a:rPr lang="en-US" sz="4000" b="1" cap="none">
                <a:solidFill>
                  <a:schemeClr val="dk2"/>
                </a:solidFill>
                <a:latin typeface="Arial"/>
                <a:ea typeface="Arial"/>
                <a:cs typeface="Arial"/>
                <a:sym typeface="Arial"/>
              </a:rPr>
              <a:t> </a:t>
            </a:r>
            <a:r>
              <a:rPr lang="en-US" b="1"/>
              <a:t>while()</a:t>
            </a:r>
            <a:endParaRPr b="1"/>
          </a:p>
        </p:txBody>
      </p:sp>
      <p:sp>
        <p:nvSpPr>
          <p:cNvPr id="273" name="Google Shape;273;p19"/>
          <p:cNvSpPr txBox="1">
            <a:spLocks noGrp="1"/>
          </p:cNvSpPr>
          <p:nvPr>
            <p:ph type="body" idx="1"/>
          </p:nvPr>
        </p:nvSpPr>
        <p:spPr>
          <a:xfrm>
            <a:off x="468604" y="1337133"/>
            <a:ext cx="8116474" cy="4391722"/>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2040"/>
              <a:buFont typeface="Arial"/>
              <a:buChar char="•"/>
            </a:pPr>
            <a:r>
              <a:rPr lang="en-US" sz="2400">
                <a:solidFill>
                  <a:schemeClr val="dk1"/>
                </a:solidFill>
                <a:latin typeface="Arial"/>
                <a:ea typeface="Arial"/>
                <a:cs typeface="Arial"/>
                <a:sym typeface="Arial"/>
              </a:rPr>
              <a:t>Syntax of the while command ():</a:t>
            </a:r>
            <a:endParaRPr/>
          </a:p>
          <a:p>
            <a:pPr marL="0" lvl="0" indent="0" algn="l" rtl="0">
              <a:spcBef>
                <a:spcPts val="480"/>
              </a:spcBef>
              <a:spcAft>
                <a:spcPts val="0"/>
              </a:spcAft>
              <a:buSzPts val="1824"/>
              <a:buNone/>
            </a:pPr>
            <a:r>
              <a:rPr lang="en-US" sz="2400">
                <a:solidFill>
                  <a:schemeClr val="dk1"/>
                </a:solidFill>
                <a:latin typeface="Arial"/>
                <a:ea typeface="Arial"/>
                <a:cs typeface="Arial"/>
                <a:sym typeface="Arial"/>
              </a:rPr>
              <a:t>   </a:t>
            </a:r>
            <a:r>
              <a:rPr lang="en-US" sz="1800">
                <a:solidFill>
                  <a:schemeClr val="dk1"/>
                </a:solidFill>
                <a:latin typeface="Courier New"/>
                <a:ea typeface="Courier New"/>
                <a:cs typeface="Courier New"/>
                <a:sym typeface="Courier New"/>
              </a:rPr>
              <a:t>while(Terms of recurrence)</a:t>
            </a:r>
            <a:endParaRPr/>
          </a:p>
          <a:p>
            <a:pPr marL="0" lvl="0" indent="0" algn="l" rtl="0">
              <a:spcBef>
                <a:spcPts val="360"/>
              </a:spcBef>
              <a:spcAft>
                <a:spcPts val="0"/>
              </a:spcAft>
              <a:buSzPts val="1368"/>
              <a:buNone/>
            </a:pPr>
            <a:r>
              <a:rPr lang="en-US" sz="1800">
                <a:solidFill>
                  <a:schemeClr val="dk1"/>
                </a:solidFill>
                <a:latin typeface="Courier New"/>
                <a:ea typeface="Courier New"/>
                <a:cs typeface="Courier New"/>
                <a:sym typeface="Courier New"/>
              </a:rPr>
              <a:t>  {</a:t>
            </a:r>
            <a:endParaRPr/>
          </a:p>
          <a:p>
            <a:pPr marL="0" lvl="0" indent="0" algn="l" rtl="0">
              <a:spcBef>
                <a:spcPts val="360"/>
              </a:spcBef>
              <a:spcAft>
                <a:spcPts val="0"/>
              </a:spcAft>
              <a:buSzPts val="1368"/>
              <a:buNone/>
            </a:pPr>
            <a:r>
              <a:rPr lang="en-US" sz="1800">
                <a:solidFill>
                  <a:schemeClr val="dk1"/>
                </a:solidFill>
                <a:latin typeface="Courier New"/>
                <a:ea typeface="Courier New"/>
                <a:cs typeface="Courier New"/>
                <a:sym typeface="Courier New"/>
              </a:rPr>
              <a:t>	… // The commandments that will be repeated</a:t>
            </a:r>
            <a:endParaRPr/>
          </a:p>
          <a:p>
            <a:pPr marL="0" lvl="0" indent="0" algn="l" rtl="0">
              <a:spcBef>
                <a:spcPts val="360"/>
              </a:spcBef>
              <a:spcAft>
                <a:spcPts val="0"/>
              </a:spcAft>
              <a:buSzPts val="1368"/>
              <a:buNone/>
            </a:pPr>
            <a:r>
              <a:rPr lang="en-US" sz="1800">
                <a:solidFill>
                  <a:schemeClr val="dk1"/>
                </a:solidFill>
                <a:latin typeface="Courier New"/>
                <a:ea typeface="Courier New"/>
                <a:cs typeface="Courier New"/>
                <a:sym typeface="Courier New"/>
              </a:rPr>
              <a:t>  }</a:t>
            </a:r>
            <a:endParaRPr/>
          </a:p>
          <a:p>
            <a:pPr marL="182880" lvl="0" indent="-53338" algn="l" rtl="0">
              <a:spcBef>
                <a:spcPts val="480"/>
              </a:spcBef>
              <a:spcAft>
                <a:spcPts val="0"/>
              </a:spcAft>
              <a:buSzPts val="2040"/>
              <a:buNone/>
            </a:pPr>
            <a:endParaRPr sz="2400">
              <a:solidFill>
                <a:schemeClr val="dk1"/>
              </a:solidFill>
              <a:latin typeface="Arial"/>
              <a:ea typeface="Arial"/>
              <a:cs typeface="Arial"/>
              <a:sym typeface="Arial"/>
            </a:endParaRPr>
          </a:p>
          <a:p>
            <a:pPr marL="182880" lvl="0" indent="-182880" algn="l" rtl="0">
              <a:spcBef>
                <a:spcPts val="480"/>
              </a:spcBef>
              <a:spcAft>
                <a:spcPts val="0"/>
              </a:spcAft>
              <a:buSzPts val="2040"/>
              <a:buFont typeface="Arial"/>
              <a:buChar char="•"/>
            </a:pPr>
            <a:r>
              <a:rPr lang="en-US" sz="2400">
                <a:solidFill>
                  <a:schemeClr val="dk1"/>
                </a:solidFill>
                <a:latin typeface="Arial"/>
                <a:ea typeface="Arial"/>
                <a:cs typeface="Arial"/>
                <a:sym typeface="Arial"/>
              </a:rPr>
              <a:t>The recurrence requirement is a condition that must be met in order to keep the loop</a:t>
            </a:r>
            <a:endParaRPr sz="2400">
              <a:solidFill>
                <a:schemeClr val="dk1"/>
              </a:solidFill>
              <a:latin typeface="Arial"/>
              <a:ea typeface="Arial"/>
              <a:cs typeface="Arial"/>
              <a:sym typeface="Arial"/>
            </a:endParaRPr>
          </a:p>
          <a:p>
            <a:pPr marL="182880" lvl="0" indent="-182880" algn="l" rtl="0">
              <a:spcBef>
                <a:spcPts val="480"/>
              </a:spcBef>
              <a:spcAft>
                <a:spcPts val="0"/>
              </a:spcAft>
              <a:buSzPts val="2040"/>
              <a:buFont typeface="Arial"/>
              <a:buChar char="•"/>
            </a:pPr>
            <a:r>
              <a:rPr lang="en-US" sz="2400">
                <a:solidFill>
                  <a:schemeClr val="dk1"/>
                </a:solidFill>
                <a:latin typeface="Arial"/>
                <a:ea typeface="Arial"/>
                <a:cs typeface="Arial"/>
                <a:sym typeface="Arial"/>
              </a:rPr>
              <a:t>While loops will continue to run as long as the recurrence requirement is TRUE</a:t>
            </a:r>
            <a:endParaRPr sz="1800">
              <a:solidFill>
                <a:schemeClr val="dk1"/>
              </a:solidFill>
              <a:latin typeface="Courier New"/>
              <a:ea typeface="Courier New"/>
              <a:cs typeface="Courier New"/>
              <a:sym typeface="Courier New"/>
            </a:endParaRPr>
          </a:p>
        </p:txBody>
      </p:sp>
      <p:sp>
        <p:nvSpPr>
          <p:cNvPr id="274" name="Google Shape;274;p1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dk1"/>
              </a:buClr>
              <a:buSzPts val="4000"/>
              <a:buFont typeface="Bookman Old Style"/>
              <a:buNone/>
            </a:pPr>
            <a:r>
              <a:rPr lang="en-US" sz="4000" b="1"/>
              <a:t>Selection</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472709" y="142807"/>
            <a:ext cx="6172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200"/>
              <a:buFont typeface="Bookman Old Style"/>
              <a:buNone/>
            </a:pPr>
            <a:r>
              <a:rPr lang="en-US" b="1"/>
              <a:t>Example command while()</a:t>
            </a:r>
            <a:endParaRPr b="1"/>
          </a:p>
        </p:txBody>
      </p:sp>
      <p:sp>
        <p:nvSpPr>
          <p:cNvPr id="280" name="Google Shape;280;p20"/>
          <p:cNvSpPr txBox="1">
            <a:spLocks noGrp="1"/>
          </p:cNvSpPr>
          <p:nvPr>
            <p:ph type="body" idx="1"/>
          </p:nvPr>
        </p:nvSpPr>
        <p:spPr>
          <a:xfrm>
            <a:off x="473790" y="1379297"/>
            <a:ext cx="8169442" cy="4746065"/>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2040"/>
              <a:buFont typeface="Arial"/>
              <a:buChar char="•"/>
            </a:pPr>
            <a:r>
              <a:rPr lang="en-US" sz="2400">
                <a:solidFill>
                  <a:schemeClr val="dk1"/>
                </a:solidFill>
                <a:latin typeface="Arial"/>
                <a:ea typeface="Arial"/>
                <a:cs typeface="Arial"/>
                <a:sym typeface="Arial"/>
              </a:rPr>
              <a:t>Create a program to print even numbers from 1 to 10</a:t>
            </a:r>
            <a:endParaRPr sz="2400">
              <a:solidFill>
                <a:schemeClr val="dk1"/>
              </a:solidFill>
              <a:latin typeface="Arial"/>
              <a:ea typeface="Arial"/>
              <a:cs typeface="Arial"/>
              <a:sym typeface="Arial"/>
            </a:endParaRPr>
          </a:p>
        </p:txBody>
      </p:sp>
      <p:grpSp>
        <p:nvGrpSpPr>
          <p:cNvPr id="281" name="Google Shape;281;p20"/>
          <p:cNvGrpSpPr/>
          <p:nvPr/>
        </p:nvGrpSpPr>
        <p:grpSpPr>
          <a:xfrm>
            <a:off x="568036" y="2169849"/>
            <a:ext cx="4031673" cy="4087089"/>
            <a:chOff x="181236" y="2534933"/>
            <a:chExt cx="4022830" cy="4087089"/>
          </a:xfrm>
        </p:grpSpPr>
        <p:grpSp>
          <p:nvGrpSpPr>
            <p:cNvPr id="282" name="Google Shape;282;p20"/>
            <p:cNvGrpSpPr/>
            <p:nvPr/>
          </p:nvGrpSpPr>
          <p:grpSpPr>
            <a:xfrm>
              <a:off x="181236" y="2534933"/>
              <a:ext cx="4022830" cy="4087089"/>
              <a:chOff x="0" y="2534933"/>
              <a:chExt cx="4022830" cy="4087089"/>
            </a:xfrm>
          </p:grpSpPr>
          <p:cxnSp>
            <p:nvCxnSpPr>
              <p:cNvPr id="283" name="Google Shape;283;p20"/>
              <p:cNvCxnSpPr>
                <a:stCxn id="284" idx="3"/>
                <a:endCxn id="285" idx="3"/>
              </p:cNvCxnSpPr>
              <p:nvPr/>
            </p:nvCxnSpPr>
            <p:spPr>
              <a:xfrm rot="10800000">
                <a:off x="2071593" y="4703400"/>
                <a:ext cx="1936500" cy="1773600"/>
              </a:xfrm>
              <a:prstGeom prst="bentConnector3">
                <a:avLst>
                  <a:gd name="adj1" fmla="val 6913"/>
                </a:avLst>
              </a:prstGeom>
              <a:noFill/>
              <a:ln w="38100" cap="flat" cmpd="sng">
                <a:solidFill>
                  <a:schemeClr val="accent1"/>
                </a:solidFill>
                <a:prstDash val="solid"/>
                <a:round/>
                <a:headEnd type="none" w="sm" len="sm"/>
                <a:tailEnd type="triangle" w="med" len="med"/>
              </a:ln>
            </p:spPr>
          </p:cxnSp>
          <p:grpSp>
            <p:nvGrpSpPr>
              <p:cNvPr id="286" name="Google Shape;286;p20"/>
              <p:cNvGrpSpPr/>
              <p:nvPr/>
            </p:nvGrpSpPr>
            <p:grpSpPr>
              <a:xfrm>
                <a:off x="0" y="2534933"/>
                <a:ext cx="4022830" cy="4087089"/>
                <a:chOff x="203180" y="2534933"/>
                <a:chExt cx="4022830" cy="4087089"/>
              </a:xfrm>
            </p:grpSpPr>
            <p:sp>
              <p:nvSpPr>
                <p:cNvPr id="287" name="Google Shape;287;p20"/>
                <p:cNvSpPr/>
                <p:nvPr/>
              </p:nvSpPr>
              <p:spPr>
                <a:xfrm>
                  <a:off x="743064" y="3045037"/>
                  <a:ext cx="1239611" cy="340722"/>
                </a:xfrm>
                <a:prstGeom prst="hexagon">
                  <a:avLst>
                    <a:gd name="adj" fmla="val 25000"/>
                    <a:gd name="vf" fmla="val 115470"/>
                  </a:avLst>
                </a:prstGeom>
                <a:solidFill>
                  <a:schemeClr val="accent1"/>
                </a:solidFill>
                <a:ln w="26425"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int number</a:t>
                  </a:r>
                  <a:endParaRPr sz="1200">
                    <a:solidFill>
                      <a:schemeClr val="lt1"/>
                    </a:solidFill>
                    <a:latin typeface="Arial"/>
                    <a:ea typeface="Arial"/>
                    <a:cs typeface="Arial"/>
                    <a:sym typeface="Arial"/>
                  </a:endParaRPr>
                </a:p>
              </p:txBody>
            </p:sp>
            <p:sp>
              <p:nvSpPr>
                <p:cNvPr id="288" name="Google Shape;288;p20"/>
                <p:cNvSpPr/>
                <p:nvPr/>
              </p:nvSpPr>
              <p:spPr>
                <a:xfrm>
                  <a:off x="2995820" y="5358049"/>
                  <a:ext cx="1230190" cy="408384"/>
                </a:xfrm>
                <a:prstGeom prst="flowChartDocument">
                  <a:avLst/>
                </a:prstGeom>
                <a:solidFill>
                  <a:schemeClr val="accent1"/>
                </a:solidFill>
                <a:ln w="26425"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print(number)</a:t>
                  </a:r>
                  <a:endParaRPr sz="1200">
                    <a:solidFill>
                      <a:schemeClr val="lt1"/>
                    </a:solidFill>
                    <a:latin typeface="Arial"/>
                    <a:ea typeface="Arial"/>
                    <a:cs typeface="Arial"/>
                    <a:sym typeface="Arial"/>
                  </a:endParaRPr>
                </a:p>
              </p:txBody>
            </p:sp>
            <p:cxnSp>
              <p:nvCxnSpPr>
                <p:cNvPr id="289" name="Google Shape;289;p20"/>
                <p:cNvCxnSpPr/>
                <p:nvPr/>
              </p:nvCxnSpPr>
              <p:spPr>
                <a:xfrm flipH="1">
                  <a:off x="1362870" y="2847168"/>
                  <a:ext cx="1" cy="197869"/>
                </a:xfrm>
                <a:prstGeom prst="straightConnector1">
                  <a:avLst/>
                </a:prstGeom>
                <a:noFill/>
                <a:ln w="38100" cap="flat" cmpd="sng">
                  <a:solidFill>
                    <a:schemeClr val="accent1"/>
                  </a:solidFill>
                  <a:prstDash val="solid"/>
                  <a:round/>
                  <a:headEnd type="none" w="sm" len="sm"/>
                  <a:tailEnd type="triangle" w="med" len="med"/>
                </a:ln>
              </p:spPr>
            </p:cxnSp>
            <p:cxnSp>
              <p:nvCxnSpPr>
                <p:cNvPr id="290" name="Google Shape;290;p20"/>
                <p:cNvCxnSpPr/>
                <p:nvPr/>
              </p:nvCxnSpPr>
              <p:spPr>
                <a:xfrm>
                  <a:off x="1364492" y="3391798"/>
                  <a:ext cx="12818" cy="209736"/>
                </a:xfrm>
                <a:prstGeom prst="straightConnector1">
                  <a:avLst/>
                </a:prstGeom>
                <a:noFill/>
                <a:ln w="38100" cap="flat" cmpd="sng">
                  <a:solidFill>
                    <a:schemeClr val="accent1"/>
                  </a:solidFill>
                  <a:prstDash val="solid"/>
                  <a:round/>
                  <a:headEnd type="none" w="sm" len="sm"/>
                  <a:tailEnd type="triangle" w="med" len="med"/>
                </a:ln>
              </p:spPr>
            </p:cxnSp>
            <p:cxnSp>
              <p:nvCxnSpPr>
                <p:cNvPr id="291" name="Google Shape;291;p20"/>
                <p:cNvCxnSpPr>
                  <a:endCxn id="285" idx="0"/>
                </p:cNvCxnSpPr>
                <p:nvPr/>
              </p:nvCxnSpPr>
              <p:spPr>
                <a:xfrm flipH="1">
                  <a:off x="1383532" y="3896132"/>
                  <a:ext cx="29400" cy="515400"/>
                </a:xfrm>
                <a:prstGeom prst="straightConnector1">
                  <a:avLst/>
                </a:prstGeom>
                <a:noFill/>
                <a:ln w="38100" cap="flat" cmpd="sng">
                  <a:solidFill>
                    <a:schemeClr val="accent1"/>
                  </a:solidFill>
                  <a:prstDash val="solid"/>
                  <a:round/>
                  <a:headEnd type="none" w="sm" len="sm"/>
                  <a:tailEnd type="triangle" w="med" len="med"/>
                </a:ln>
              </p:spPr>
            </p:cxnSp>
            <p:cxnSp>
              <p:nvCxnSpPr>
                <p:cNvPr id="292" name="Google Shape;292;p20"/>
                <p:cNvCxnSpPr>
                  <a:stCxn id="288" idx="2"/>
                  <a:endCxn id="284" idx="0"/>
                </p:cNvCxnSpPr>
                <p:nvPr/>
              </p:nvCxnSpPr>
              <p:spPr>
                <a:xfrm>
                  <a:off x="3610915" y="5739434"/>
                  <a:ext cx="23100" cy="592500"/>
                </a:xfrm>
                <a:prstGeom prst="straightConnector1">
                  <a:avLst/>
                </a:prstGeom>
                <a:noFill/>
                <a:ln w="38100" cap="flat" cmpd="sng">
                  <a:solidFill>
                    <a:schemeClr val="accent1"/>
                  </a:solidFill>
                  <a:prstDash val="solid"/>
                  <a:round/>
                  <a:headEnd type="none" w="sm" len="sm"/>
                  <a:tailEnd type="triangle" w="med" len="med"/>
                </a:ln>
              </p:spPr>
            </p:cxnSp>
            <p:sp>
              <p:nvSpPr>
                <p:cNvPr id="293" name="Google Shape;293;p20"/>
                <p:cNvSpPr/>
                <p:nvPr/>
              </p:nvSpPr>
              <p:spPr>
                <a:xfrm>
                  <a:off x="855387" y="2534933"/>
                  <a:ext cx="1014968" cy="312235"/>
                </a:xfrm>
                <a:prstGeom prst="roundRect">
                  <a:avLst>
                    <a:gd name="adj" fmla="val 16667"/>
                  </a:avLst>
                </a:prstGeom>
                <a:solidFill>
                  <a:schemeClr val="accent1"/>
                </a:solidFill>
                <a:ln w="26425"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Start</a:t>
                  </a:r>
                  <a:endParaRPr sz="1400">
                    <a:solidFill>
                      <a:schemeClr val="lt1"/>
                    </a:solidFill>
                    <a:latin typeface="Arial"/>
                    <a:ea typeface="Arial"/>
                    <a:cs typeface="Arial"/>
                    <a:sym typeface="Arial"/>
                  </a:endParaRPr>
                </a:p>
              </p:txBody>
            </p:sp>
            <p:sp>
              <p:nvSpPr>
                <p:cNvPr id="294" name="Google Shape;294;p20"/>
                <p:cNvSpPr/>
                <p:nvPr/>
              </p:nvSpPr>
              <p:spPr>
                <a:xfrm>
                  <a:off x="806805" y="6284592"/>
                  <a:ext cx="1014968" cy="254215"/>
                </a:xfrm>
                <a:prstGeom prst="roundRect">
                  <a:avLst>
                    <a:gd name="adj" fmla="val 16667"/>
                  </a:avLst>
                </a:prstGeom>
                <a:solidFill>
                  <a:schemeClr val="accent1"/>
                </a:solidFill>
                <a:ln w="26425"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Arial"/>
                      <a:ea typeface="Arial"/>
                      <a:cs typeface="Arial"/>
                      <a:sym typeface="Arial"/>
                    </a:rPr>
                    <a:t>End</a:t>
                  </a:r>
                  <a:endParaRPr sz="1400">
                    <a:solidFill>
                      <a:schemeClr val="lt1"/>
                    </a:solidFill>
                    <a:latin typeface="Arial"/>
                    <a:ea typeface="Arial"/>
                    <a:cs typeface="Arial"/>
                    <a:sym typeface="Arial"/>
                  </a:endParaRPr>
                </a:p>
              </p:txBody>
            </p:sp>
            <p:sp>
              <p:nvSpPr>
                <p:cNvPr id="295" name="Google Shape;295;p20"/>
                <p:cNvSpPr/>
                <p:nvPr/>
              </p:nvSpPr>
              <p:spPr>
                <a:xfrm>
                  <a:off x="785579" y="3601534"/>
                  <a:ext cx="1154579" cy="290045"/>
                </a:xfrm>
                <a:prstGeom prst="rect">
                  <a:avLst/>
                </a:prstGeom>
                <a:solidFill>
                  <a:schemeClr val="accent1"/>
                </a:solidFill>
                <a:ln w="26425"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number = 1</a:t>
                  </a:r>
                  <a:endParaRPr sz="1100">
                    <a:solidFill>
                      <a:schemeClr val="lt1"/>
                    </a:solidFill>
                    <a:latin typeface="Arial"/>
                    <a:ea typeface="Arial"/>
                    <a:cs typeface="Arial"/>
                    <a:sym typeface="Arial"/>
                  </a:endParaRPr>
                </a:p>
              </p:txBody>
            </p:sp>
            <p:sp>
              <p:nvSpPr>
                <p:cNvPr id="285" name="Google Shape;285;p20"/>
                <p:cNvSpPr/>
                <p:nvPr/>
              </p:nvSpPr>
              <p:spPr>
                <a:xfrm>
                  <a:off x="492339" y="4411532"/>
                  <a:ext cx="1782386" cy="583988"/>
                </a:xfrm>
                <a:prstGeom prst="flowChartDecision">
                  <a:avLst/>
                </a:prstGeom>
                <a:solidFill>
                  <a:schemeClr val="accent1"/>
                </a:solidFill>
                <a:ln w="26425" cap="flat" cmpd="sng">
                  <a:solidFill>
                    <a:srgbClr val="42719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number &lt;= 10</a:t>
                  </a:r>
                  <a:endParaRPr sz="1200">
                    <a:solidFill>
                      <a:schemeClr val="lt1"/>
                    </a:solidFill>
                    <a:latin typeface="Arial"/>
                    <a:ea typeface="Arial"/>
                    <a:cs typeface="Arial"/>
                    <a:sym typeface="Arial"/>
                  </a:endParaRPr>
                </a:p>
              </p:txBody>
            </p:sp>
            <p:sp>
              <p:nvSpPr>
                <p:cNvPr id="284" name="Google Shape;284;p20"/>
                <p:cNvSpPr/>
                <p:nvPr/>
              </p:nvSpPr>
              <p:spPr>
                <a:xfrm>
                  <a:off x="3056694" y="6331977"/>
                  <a:ext cx="1154579" cy="290045"/>
                </a:xfrm>
                <a:prstGeom prst="rect">
                  <a:avLst/>
                </a:prstGeom>
                <a:solidFill>
                  <a:schemeClr val="accent1"/>
                </a:solidFill>
                <a:ln w="26425"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number ++</a:t>
                  </a:r>
                  <a:endParaRPr sz="1100">
                    <a:solidFill>
                      <a:schemeClr val="lt1"/>
                    </a:solidFill>
                    <a:latin typeface="Arial"/>
                    <a:ea typeface="Arial"/>
                    <a:cs typeface="Arial"/>
                    <a:sym typeface="Arial"/>
                  </a:endParaRPr>
                </a:p>
              </p:txBody>
            </p:sp>
            <p:sp>
              <p:nvSpPr>
                <p:cNvPr id="296" name="Google Shape;296;p20"/>
                <p:cNvSpPr/>
                <p:nvPr/>
              </p:nvSpPr>
              <p:spPr>
                <a:xfrm>
                  <a:off x="203180" y="4668001"/>
                  <a:ext cx="460384"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F7CAAC"/>
                      </a:solidFill>
                      <a:latin typeface="Arial"/>
                      <a:ea typeface="Arial"/>
                      <a:cs typeface="Arial"/>
                      <a:sym typeface="Arial"/>
                    </a:rPr>
                    <a:t>F</a:t>
                  </a:r>
                  <a:endParaRPr sz="2000" b="1">
                    <a:solidFill>
                      <a:srgbClr val="F7CAAC"/>
                    </a:solidFill>
                    <a:latin typeface="Arial"/>
                    <a:ea typeface="Arial"/>
                    <a:cs typeface="Arial"/>
                    <a:sym typeface="Arial"/>
                  </a:endParaRPr>
                </a:p>
              </p:txBody>
            </p:sp>
            <p:sp>
              <p:nvSpPr>
                <p:cNvPr id="297" name="Google Shape;297;p20"/>
                <p:cNvSpPr/>
                <p:nvPr/>
              </p:nvSpPr>
              <p:spPr>
                <a:xfrm>
                  <a:off x="1377310" y="4923295"/>
                  <a:ext cx="402309"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F7CAAC"/>
                      </a:solidFill>
                      <a:latin typeface="Arial"/>
                      <a:ea typeface="Arial"/>
                      <a:cs typeface="Arial"/>
                      <a:sym typeface="Arial"/>
                    </a:rPr>
                    <a:t>T</a:t>
                  </a:r>
                  <a:endParaRPr sz="2000" b="1">
                    <a:solidFill>
                      <a:srgbClr val="F7CAAC"/>
                    </a:solidFill>
                    <a:latin typeface="Arial"/>
                    <a:ea typeface="Arial"/>
                    <a:cs typeface="Arial"/>
                    <a:sym typeface="Arial"/>
                  </a:endParaRPr>
                </a:p>
              </p:txBody>
            </p:sp>
            <p:sp>
              <p:nvSpPr>
                <p:cNvPr id="298" name="Google Shape;298;p20"/>
                <p:cNvSpPr/>
                <p:nvPr/>
              </p:nvSpPr>
              <p:spPr>
                <a:xfrm>
                  <a:off x="387177" y="5268372"/>
                  <a:ext cx="2065287" cy="583988"/>
                </a:xfrm>
                <a:prstGeom prst="flowChartDecision">
                  <a:avLst/>
                </a:prstGeom>
                <a:solidFill>
                  <a:schemeClr val="accent1"/>
                </a:solidFill>
                <a:ln w="26425" cap="flat" cmpd="sng">
                  <a:solidFill>
                    <a:srgbClr val="42719B"/>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number %2 == 0</a:t>
                  </a:r>
                  <a:endParaRPr sz="1200">
                    <a:solidFill>
                      <a:schemeClr val="lt1"/>
                    </a:solidFill>
                    <a:latin typeface="Arial"/>
                    <a:ea typeface="Arial"/>
                    <a:cs typeface="Arial"/>
                    <a:sym typeface="Arial"/>
                  </a:endParaRPr>
                </a:p>
              </p:txBody>
            </p:sp>
            <p:cxnSp>
              <p:nvCxnSpPr>
                <p:cNvPr id="299" name="Google Shape;299;p20"/>
                <p:cNvCxnSpPr>
                  <a:stCxn id="298" idx="3"/>
                  <a:endCxn id="288" idx="1"/>
                </p:cNvCxnSpPr>
                <p:nvPr/>
              </p:nvCxnSpPr>
              <p:spPr>
                <a:xfrm>
                  <a:off x="2452464" y="5560366"/>
                  <a:ext cx="543300" cy="1800"/>
                </a:xfrm>
                <a:prstGeom prst="straightConnector1">
                  <a:avLst/>
                </a:prstGeom>
                <a:noFill/>
                <a:ln w="38100" cap="flat" cmpd="sng">
                  <a:solidFill>
                    <a:schemeClr val="accent1"/>
                  </a:solidFill>
                  <a:prstDash val="solid"/>
                  <a:round/>
                  <a:headEnd type="none" w="sm" len="sm"/>
                  <a:tailEnd type="triangle" w="med" len="med"/>
                </a:ln>
              </p:spPr>
            </p:cxnSp>
            <p:sp>
              <p:nvSpPr>
                <p:cNvPr id="300" name="Google Shape;300;p20"/>
                <p:cNvSpPr/>
                <p:nvPr/>
              </p:nvSpPr>
              <p:spPr>
                <a:xfrm>
                  <a:off x="2297686" y="5195781"/>
                  <a:ext cx="402309"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F7CAAC"/>
                      </a:solidFill>
                      <a:latin typeface="Arial"/>
                      <a:ea typeface="Arial"/>
                      <a:cs typeface="Arial"/>
                      <a:sym typeface="Arial"/>
                    </a:rPr>
                    <a:t>T</a:t>
                  </a:r>
                  <a:endParaRPr sz="2000" b="1">
                    <a:solidFill>
                      <a:srgbClr val="F7CAAC"/>
                    </a:solidFill>
                    <a:latin typeface="Arial"/>
                    <a:ea typeface="Arial"/>
                    <a:cs typeface="Arial"/>
                    <a:sym typeface="Arial"/>
                  </a:endParaRPr>
                </a:p>
              </p:txBody>
            </p:sp>
            <p:cxnSp>
              <p:nvCxnSpPr>
                <p:cNvPr id="301" name="Google Shape;301;p20"/>
                <p:cNvCxnSpPr>
                  <a:stCxn id="285" idx="2"/>
                  <a:endCxn id="298" idx="0"/>
                </p:cNvCxnSpPr>
                <p:nvPr/>
              </p:nvCxnSpPr>
              <p:spPr>
                <a:xfrm>
                  <a:off x="1383532" y="4995520"/>
                  <a:ext cx="36300" cy="273000"/>
                </a:xfrm>
                <a:prstGeom prst="straightConnector1">
                  <a:avLst/>
                </a:prstGeom>
                <a:noFill/>
                <a:ln w="38100" cap="flat" cmpd="sng">
                  <a:solidFill>
                    <a:schemeClr val="accent1"/>
                  </a:solidFill>
                  <a:prstDash val="solid"/>
                  <a:round/>
                  <a:headEnd type="none" w="sm" len="sm"/>
                  <a:tailEnd type="triangle" w="med" len="med"/>
                </a:ln>
              </p:spPr>
            </p:cxnSp>
            <p:cxnSp>
              <p:nvCxnSpPr>
                <p:cNvPr id="302" name="Google Shape;302;p20"/>
                <p:cNvCxnSpPr>
                  <a:stCxn id="298" idx="2"/>
                </p:cNvCxnSpPr>
                <p:nvPr/>
              </p:nvCxnSpPr>
              <p:spPr>
                <a:xfrm rot="-5400000" flipH="1">
                  <a:off x="2377271" y="4894910"/>
                  <a:ext cx="273000" cy="2187900"/>
                </a:xfrm>
                <a:prstGeom prst="bentConnector2">
                  <a:avLst/>
                </a:prstGeom>
                <a:noFill/>
                <a:ln w="38100" cap="flat" cmpd="sng">
                  <a:solidFill>
                    <a:schemeClr val="accent1"/>
                  </a:solidFill>
                  <a:prstDash val="solid"/>
                  <a:round/>
                  <a:headEnd type="none" w="sm" len="sm"/>
                  <a:tailEnd type="triangle" w="med" len="med"/>
                </a:ln>
              </p:spPr>
            </p:cxnSp>
            <p:sp>
              <p:nvSpPr>
                <p:cNvPr id="303" name="Google Shape;303;p20"/>
                <p:cNvSpPr/>
                <p:nvPr/>
              </p:nvSpPr>
              <p:spPr>
                <a:xfrm>
                  <a:off x="1422209" y="5781181"/>
                  <a:ext cx="402309"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rgbClr val="F7CAAC"/>
                      </a:solidFill>
                      <a:latin typeface="Arial"/>
                      <a:ea typeface="Arial"/>
                      <a:cs typeface="Arial"/>
                      <a:sym typeface="Arial"/>
                    </a:rPr>
                    <a:t>F</a:t>
                  </a:r>
                  <a:endParaRPr sz="2000" b="1">
                    <a:solidFill>
                      <a:srgbClr val="F7CAAC"/>
                    </a:solidFill>
                    <a:latin typeface="Arial"/>
                    <a:ea typeface="Arial"/>
                    <a:cs typeface="Arial"/>
                    <a:sym typeface="Arial"/>
                  </a:endParaRPr>
                </a:p>
              </p:txBody>
            </p:sp>
          </p:grpSp>
        </p:grpSp>
        <p:cxnSp>
          <p:nvCxnSpPr>
            <p:cNvPr id="304" name="Google Shape;304;p20"/>
            <p:cNvCxnSpPr>
              <a:stCxn id="285" idx="1"/>
              <a:endCxn id="294" idx="1"/>
            </p:cNvCxnSpPr>
            <p:nvPr/>
          </p:nvCxnSpPr>
          <p:spPr>
            <a:xfrm>
              <a:off x="470395" y="4703526"/>
              <a:ext cx="314400" cy="1708200"/>
            </a:xfrm>
            <a:prstGeom prst="bentConnector3">
              <a:avLst>
                <a:gd name="adj1" fmla="val -195495"/>
              </a:avLst>
            </a:prstGeom>
            <a:noFill/>
            <a:ln w="38100" cap="flat" cmpd="sng">
              <a:solidFill>
                <a:schemeClr val="accent1"/>
              </a:solidFill>
              <a:prstDash val="solid"/>
              <a:round/>
              <a:headEnd type="none" w="sm" len="sm"/>
              <a:tailEnd type="triangle" w="med" len="med"/>
            </a:ln>
          </p:spPr>
        </p:cxnSp>
      </p:grpSp>
      <p:pic>
        <p:nvPicPr>
          <p:cNvPr id="305" name="Google Shape;305;p20"/>
          <p:cNvPicPr preferRelativeResize="0"/>
          <p:nvPr/>
        </p:nvPicPr>
        <p:blipFill rotWithShape="1">
          <a:blip r:embed="rId3">
            <a:alphaModFix/>
          </a:blip>
          <a:srcRect/>
          <a:stretch/>
        </p:blipFill>
        <p:spPr>
          <a:xfrm>
            <a:off x="4749001" y="1836386"/>
            <a:ext cx="3357563" cy="3067050"/>
          </a:xfrm>
          <a:prstGeom prst="rect">
            <a:avLst/>
          </a:prstGeom>
          <a:noFill/>
          <a:ln>
            <a:noFill/>
          </a:ln>
        </p:spPr>
      </p:pic>
      <p:pic>
        <p:nvPicPr>
          <p:cNvPr id="306" name="Google Shape;306;p20"/>
          <p:cNvPicPr preferRelativeResize="0"/>
          <p:nvPr/>
        </p:nvPicPr>
        <p:blipFill rotWithShape="1">
          <a:blip r:embed="rId4">
            <a:alphaModFix/>
          </a:blip>
          <a:srcRect/>
          <a:stretch/>
        </p:blipFill>
        <p:spPr>
          <a:xfrm>
            <a:off x="7330701" y="4536106"/>
            <a:ext cx="1551726" cy="1902339"/>
          </a:xfrm>
          <a:prstGeom prst="rect">
            <a:avLst/>
          </a:prstGeom>
          <a:noFill/>
          <a:ln>
            <a:noFill/>
          </a:ln>
        </p:spPr>
      </p:pic>
      <p:sp>
        <p:nvSpPr>
          <p:cNvPr id="307" name="Google Shape;307;p2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1"/>
          <p:cNvSpPr txBox="1">
            <a:spLocks noGrp="1"/>
          </p:cNvSpPr>
          <p:nvPr>
            <p:ph type="title"/>
          </p:nvPr>
        </p:nvSpPr>
        <p:spPr>
          <a:xfrm>
            <a:off x="627403" y="461210"/>
            <a:ext cx="6172200" cy="990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200"/>
              <a:buFont typeface="Bookman Old Style"/>
              <a:buNone/>
            </a:pPr>
            <a:r>
              <a:rPr lang="en-US" b="1"/>
              <a:t>Command do-while()</a:t>
            </a:r>
            <a:endParaRPr b="1"/>
          </a:p>
        </p:txBody>
      </p:sp>
      <p:sp>
        <p:nvSpPr>
          <p:cNvPr id="313" name="Google Shape;313;p21"/>
          <p:cNvSpPr txBox="1">
            <a:spLocks noGrp="1"/>
          </p:cNvSpPr>
          <p:nvPr>
            <p:ph type="body" idx="1"/>
          </p:nvPr>
        </p:nvSpPr>
        <p:spPr>
          <a:xfrm>
            <a:off x="627403" y="1581126"/>
            <a:ext cx="8301789" cy="4447674"/>
          </a:xfrm>
          <a:prstGeom prst="rect">
            <a:avLst/>
          </a:prstGeom>
          <a:noFill/>
          <a:ln>
            <a:noFill/>
          </a:ln>
        </p:spPr>
        <p:txBody>
          <a:bodyPr spcFirstLastPara="1" wrap="square" lIns="91425" tIns="45700" rIns="91425" bIns="45700" anchor="t" anchorCtr="0">
            <a:noAutofit/>
          </a:bodyPr>
          <a:lstStyle/>
          <a:p>
            <a:pPr marL="182880" lvl="0" indent="-182880" algn="l" rtl="0">
              <a:lnSpc>
                <a:spcPct val="80000"/>
              </a:lnSpc>
              <a:spcBef>
                <a:spcPts val="0"/>
              </a:spcBef>
              <a:spcAft>
                <a:spcPts val="0"/>
              </a:spcAft>
              <a:buSzPts val="1887"/>
              <a:buFont typeface="Arial"/>
              <a:buChar char="•"/>
            </a:pPr>
            <a:r>
              <a:rPr lang="en-US" sz="2220">
                <a:solidFill>
                  <a:schemeClr val="dk1"/>
                </a:solidFill>
                <a:latin typeface="Arial"/>
                <a:ea typeface="Arial"/>
                <a:cs typeface="Arial"/>
                <a:sym typeface="Arial"/>
              </a:rPr>
              <a:t>Syntax do-while():</a:t>
            </a:r>
            <a:endParaRPr/>
          </a:p>
          <a:p>
            <a:pPr marL="0" lvl="0" indent="0" algn="l" rtl="0">
              <a:lnSpc>
                <a:spcPct val="80000"/>
              </a:lnSpc>
              <a:spcBef>
                <a:spcPts val="277"/>
              </a:spcBef>
              <a:spcAft>
                <a:spcPts val="0"/>
              </a:spcAft>
              <a:buClr>
                <a:srgbClr val="5B9BD5"/>
              </a:buClr>
              <a:buSzPts val="1054"/>
              <a:buNone/>
            </a:pPr>
            <a:r>
              <a:rPr lang="en-US" sz="1387">
                <a:solidFill>
                  <a:srgbClr val="000000"/>
                </a:solidFill>
                <a:latin typeface="Courier New"/>
                <a:ea typeface="Courier New"/>
                <a:cs typeface="Courier New"/>
                <a:sym typeface="Courier New"/>
              </a:rPr>
              <a:t>  </a:t>
            </a:r>
            <a:endParaRPr/>
          </a:p>
          <a:p>
            <a:pPr marL="0" lvl="0" indent="0" algn="l" rtl="0">
              <a:lnSpc>
                <a:spcPct val="80000"/>
              </a:lnSpc>
              <a:spcBef>
                <a:spcPts val="277"/>
              </a:spcBef>
              <a:spcAft>
                <a:spcPts val="0"/>
              </a:spcAft>
              <a:buClr>
                <a:srgbClr val="5B9BD5"/>
              </a:buClr>
              <a:buSzPts val="1054"/>
              <a:buNone/>
            </a:pPr>
            <a:r>
              <a:rPr lang="en-US" sz="1387">
                <a:solidFill>
                  <a:srgbClr val="000000"/>
                </a:solidFill>
                <a:latin typeface="Courier New"/>
                <a:ea typeface="Courier New"/>
                <a:cs typeface="Courier New"/>
                <a:sym typeface="Courier New"/>
              </a:rPr>
              <a:t>  do</a:t>
            </a:r>
            <a:endParaRPr sz="1387">
              <a:solidFill>
                <a:srgbClr val="000000"/>
              </a:solidFill>
              <a:latin typeface="Courier New"/>
              <a:ea typeface="Courier New"/>
              <a:cs typeface="Courier New"/>
              <a:sym typeface="Courier New"/>
            </a:endParaRPr>
          </a:p>
          <a:p>
            <a:pPr marL="0" lvl="0" indent="0" algn="l" rtl="0">
              <a:lnSpc>
                <a:spcPct val="80000"/>
              </a:lnSpc>
              <a:spcBef>
                <a:spcPts val="277"/>
              </a:spcBef>
              <a:spcAft>
                <a:spcPts val="0"/>
              </a:spcAft>
              <a:buClr>
                <a:srgbClr val="5B9BD5"/>
              </a:buClr>
              <a:buSzPts val="1054"/>
              <a:buNone/>
            </a:pPr>
            <a:r>
              <a:rPr lang="en-US" sz="1387">
                <a:solidFill>
                  <a:srgbClr val="000000"/>
                </a:solidFill>
                <a:latin typeface="Courier New"/>
                <a:ea typeface="Courier New"/>
                <a:cs typeface="Courier New"/>
                <a:sym typeface="Courier New"/>
              </a:rPr>
              <a:t>  {</a:t>
            </a:r>
            <a:endParaRPr/>
          </a:p>
          <a:p>
            <a:pPr marL="0" lvl="0" indent="0" algn="l" rtl="0">
              <a:lnSpc>
                <a:spcPct val="80000"/>
              </a:lnSpc>
              <a:spcBef>
                <a:spcPts val="277"/>
              </a:spcBef>
              <a:spcAft>
                <a:spcPts val="0"/>
              </a:spcAft>
              <a:buClr>
                <a:srgbClr val="5B9BD5"/>
              </a:buClr>
              <a:buSzPts val="1054"/>
              <a:buNone/>
            </a:pPr>
            <a:r>
              <a:rPr lang="en-US" sz="1387">
                <a:solidFill>
                  <a:srgbClr val="000000"/>
                </a:solidFill>
                <a:latin typeface="Courier New"/>
                <a:ea typeface="Courier New"/>
                <a:cs typeface="Courier New"/>
                <a:sym typeface="Courier New"/>
              </a:rPr>
              <a:t>	… // perintah-perintah yang akan diulang</a:t>
            </a:r>
            <a:endParaRPr/>
          </a:p>
          <a:p>
            <a:pPr marL="0" lvl="0" indent="0" algn="l" rtl="0">
              <a:lnSpc>
                <a:spcPct val="80000"/>
              </a:lnSpc>
              <a:spcBef>
                <a:spcPts val="277"/>
              </a:spcBef>
              <a:spcAft>
                <a:spcPts val="0"/>
              </a:spcAft>
              <a:buClr>
                <a:srgbClr val="5B9BD5"/>
              </a:buClr>
              <a:buSzPts val="1054"/>
              <a:buNone/>
            </a:pPr>
            <a:r>
              <a:rPr lang="en-US" sz="1387">
                <a:solidFill>
                  <a:srgbClr val="000000"/>
                </a:solidFill>
                <a:latin typeface="Courier New"/>
                <a:ea typeface="Courier New"/>
                <a:cs typeface="Courier New"/>
                <a:sym typeface="Courier New"/>
              </a:rPr>
              <a:t>  }</a:t>
            </a:r>
            <a:endParaRPr/>
          </a:p>
          <a:p>
            <a:pPr marL="0" lvl="0" indent="0" algn="l" rtl="0">
              <a:lnSpc>
                <a:spcPct val="80000"/>
              </a:lnSpc>
              <a:spcBef>
                <a:spcPts val="277"/>
              </a:spcBef>
              <a:spcAft>
                <a:spcPts val="0"/>
              </a:spcAft>
              <a:buClr>
                <a:srgbClr val="5B9BD5"/>
              </a:buClr>
              <a:buSzPts val="1054"/>
              <a:buNone/>
            </a:pPr>
            <a:r>
              <a:rPr lang="en-US" sz="1387">
                <a:solidFill>
                  <a:srgbClr val="000000"/>
                </a:solidFill>
                <a:latin typeface="Courier New"/>
                <a:ea typeface="Courier New"/>
                <a:cs typeface="Courier New"/>
                <a:sym typeface="Courier New"/>
              </a:rPr>
              <a:t>  while(syarat pengulangan);</a:t>
            </a:r>
            <a:endParaRPr/>
          </a:p>
          <a:p>
            <a:pPr marL="0" lvl="0" indent="0" algn="l" rtl="0">
              <a:lnSpc>
                <a:spcPct val="80000"/>
              </a:lnSpc>
              <a:spcBef>
                <a:spcPts val="277"/>
              </a:spcBef>
              <a:spcAft>
                <a:spcPts val="0"/>
              </a:spcAft>
              <a:buClr>
                <a:srgbClr val="5B9BD5"/>
              </a:buClr>
              <a:buSzPts val="1054"/>
              <a:buNone/>
            </a:pPr>
            <a:endParaRPr sz="1387">
              <a:solidFill>
                <a:srgbClr val="000000"/>
              </a:solidFill>
              <a:latin typeface="Courier New"/>
              <a:ea typeface="Courier New"/>
              <a:cs typeface="Courier New"/>
              <a:sym typeface="Courier New"/>
            </a:endParaRPr>
          </a:p>
          <a:p>
            <a:pPr marL="182880" lvl="0" indent="-182880" algn="l" rtl="0">
              <a:lnSpc>
                <a:spcPct val="80000"/>
              </a:lnSpc>
              <a:spcBef>
                <a:spcPts val="444"/>
              </a:spcBef>
              <a:spcAft>
                <a:spcPts val="0"/>
              </a:spcAft>
              <a:buClr>
                <a:srgbClr val="5B9BD5"/>
              </a:buClr>
              <a:buSzPts val="1887"/>
              <a:buFont typeface="Arial"/>
              <a:buChar char="•"/>
            </a:pPr>
            <a:r>
              <a:rPr lang="en-US" sz="2220">
                <a:solidFill>
                  <a:srgbClr val="000000"/>
                </a:solidFill>
                <a:latin typeface="Arial"/>
                <a:ea typeface="Arial"/>
                <a:cs typeface="Arial"/>
                <a:sym typeface="Arial"/>
              </a:rPr>
              <a:t>In principle, the Do-while () command is the same as the while () command.</a:t>
            </a:r>
            <a:endParaRPr sz="2220">
              <a:solidFill>
                <a:srgbClr val="000000"/>
              </a:solidFill>
              <a:latin typeface="Arial"/>
              <a:ea typeface="Arial"/>
              <a:cs typeface="Arial"/>
              <a:sym typeface="Arial"/>
            </a:endParaRPr>
          </a:p>
          <a:p>
            <a:pPr marL="182880" lvl="0" indent="-182880" algn="l" rtl="0">
              <a:lnSpc>
                <a:spcPct val="80000"/>
              </a:lnSpc>
              <a:spcBef>
                <a:spcPts val="444"/>
              </a:spcBef>
              <a:spcAft>
                <a:spcPts val="0"/>
              </a:spcAft>
              <a:buClr>
                <a:srgbClr val="5B9BD5"/>
              </a:buClr>
              <a:buSzPts val="1887"/>
              <a:buFont typeface="Arial"/>
              <a:buChar char="•"/>
            </a:pPr>
            <a:r>
              <a:rPr lang="en-US" sz="2220">
                <a:solidFill>
                  <a:srgbClr val="000000"/>
                </a:solidFill>
                <a:latin typeface="Arial"/>
                <a:ea typeface="Arial"/>
                <a:cs typeface="Arial"/>
                <a:sym typeface="Arial"/>
              </a:rPr>
              <a:t>The Do-while () command repeats its statement as long as it is fulfilled</a:t>
            </a:r>
            <a:endParaRPr sz="2220">
              <a:solidFill>
                <a:srgbClr val="000000"/>
              </a:solidFill>
              <a:latin typeface="Arial"/>
              <a:ea typeface="Arial"/>
              <a:cs typeface="Arial"/>
              <a:sym typeface="Arial"/>
            </a:endParaRPr>
          </a:p>
          <a:p>
            <a:pPr marL="182880" lvl="0" indent="-182880" algn="l" rtl="0">
              <a:lnSpc>
                <a:spcPct val="80000"/>
              </a:lnSpc>
              <a:spcBef>
                <a:spcPts val="444"/>
              </a:spcBef>
              <a:spcAft>
                <a:spcPts val="0"/>
              </a:spcAft>
              <a:buClr>
                <a:srgbClr val="5B9BD5"/>
              </a:buClr>
              <a:buSzPts val="1887"/>
              <a:buFont typeface="Arial"/>
              <a:buChar char="•"/>
            </a:pPr>
            <a:r>
              <a:rPr lang="en-US" sz="2220">
                <a:solidFill>
                  <a:srgbClr val="000000"/>
                </a:solidFill>
                <a:latin typeface="Arial"/>
                <a:ea typeface="Arial"/>
                <a:cs typeface="Arial"/>
                <a:sym typeface="Arial"/>
              </a:rPr>
              <a:t>.Only, the Do-while () command performs its statementfirst, after which it checks the conditions.</a:t>
            </a:r>
            <a:endParaRPr sz="2220">
              <a:solidFill>
                <a:srgbClr val="000000"/>
              </a:solidFill>
              <a:latin typeface="Arial"/>
              <a:ea typeface="Arial"/>
              <a:cs typeface="Arial"/>
              <a:sym typeface="Arial"/>
            </a:endParaRPr>
          </a:p>
          <a:p>
            <a:pPr marL="182880" lvl="0" indent="-182880" algn="l" rtl="0">
              <a:lnSpc>
                <a:spcPct val="80000"/>
              </a:lnSpc>
              <a:spcBef>
                <a:spcPts val="444"/>
              </a:spcBef>
              <a:spcAft>
                <a:spcPts val="0"/>
              </a:spcAft>
              <a:buClr>
                <a:srgbClr val="5B9BD5"/>
              </a:buClr>
              <a:buSzPts val="1887"/>
              <a:buFont typeface="Arial"/>
              <a:buChar char="•"/>
            </a:pPr>
            <a:r>
              <a:rPr lang="en-US" sz="2220">
                <a:solidFill>
                  <a:srgbClr val="000000"/>
                </a:solidFill>
                <a:latin typeface="Arial"/>
                <a:ea typeface="Arial"/>
                <a:cs typeface="Arial"/>
                <a:sym typeface="Arial"/>
              </a:rPr>
              <a:t>While the while () command checks the terms first.</a:t>
            </a:r>
            <a:endParaRPr sz="2220">
              <a:solidFill>
                <a:srgbClr val="000000"/>
              </a:solidFill>
              <a:latin typeface="Arial"/>
              <a:ea typeface="Arial"/>
              <a:cs typeface="Arial"/>
              <a:sym typeface="Arial"/>
            </a:endParaRPr>
          </a:p>
          <a:p>
            <a:pPr marL="182880" lvl="0" indent="-182880" algn="l" rtl="0">
              <a:lnSpc>
                <a:spcPct val="80000"/>
              </a:lnSpc>
              <a:spcBef>
                <a:spcPts val="444"/>
              </a:spcBef>
              <a:spcAft>
                <a:spcPts val="0"/>
              </a:spcAft>
              <a:buClr>
                <a:srgbClr val="5B9BD5"/>
              </a:buClr>
              <a:buSzPts val="1887"/>
              <a:buFont typeface="Arial"/>
              <a:buChar char="•"/>
            </a:pPr>
            <a:r>
              <a:rPr lang="en-US" sz="2220">
                <a:solidFill>
                  <a:srgbClr val="000000"/>
                </a:solidFill>
                <a:latin typeface="Arial"/>
                <a:ea typeface="Arial"/>
                <a:cs typeface="Arial"/>
                <a:sym typeface="Arial"/>
              </a:rPr>
              <a:t>Therefore, the Do-while () command performs the Statementnya one time, even though the recurrence requirement is not met.</a:t>
            </a:r>
            <a:endParaRPr sz="2220">
              <a:solidFill>
                <a:srgbClr val="000000"/>
              </a:solidFill>
              <a:latin typeface="Arial"/>
              <a:ea typeface="Arial"/>
              <a:cs typeface="Arial"/>
              <a:sym typeface="Arial"/>
            </a:endParaRPr>
          </a:p>
          <a:p>
            <a:pPr marL="0" lvl="0" indent="0" algn="l" rtl="0">
              <a:lnSpc>
                <a:spcPct val="80000"/>
              </a:lnSpc>
              <a:spcBef>
                <a:spcPts val="277"/>
              </a:spcBef>
              <a:spcAft>
                <a:spcPts val="0"/>
              </a:spcAft>
              <a:buClr>
                <a:srgbClr val="5B9BD5"/>
              </a:buClr>
              <a:buSzPts val="1054"/>
              <a:buNone/>
            </a:pPr>
            <a:endParaRPr sz="1387">
              <a:solidFill>
                <a:srgbClr val="000000"/>
              </a:solidFill>
              <a:latin typeface="Courier New"/>
              <a:ea typeface="Courier New"/>
              <a:cs typeface="Courier New"/>
              <a:sym typeface="Courier New"/>
            </a:endParaRPr>
          </a:p>
          <a:p>
            <a:pPr marL="0" lvl="0" indent="0" algn="l" rtl="0">
              <a:lnSpc>
                <a:spcPct val="80000"/>
              </a:lnSpc>
              <a:spcBef>
                <a:spcPts val="444"/>
              </a:spcBef>
              <a:spcAft>
                <a:spcPts val="0"/>
              </a:spcAft>
              <a:buSzPts val="1687"/>
              <a:buNone/>
            </a:pPr>
            <a:endParaRPr sz="2220">
              <a:solidFill>
                <a:schemeClr val="dk1"/>
              </a:solidFill>
              <a:latin typeface="Arial"/>
              <a:ea typeface="Arial"/>
              <a:cs typeface="Arial"/>
              <a:sym typeface="Arial"/>
            </a:endParaRPr>
          </a:p>
        </p:txBody>
      </p:sp>
      <p:sp>
        <p:nvSpPr>
          <p:cNvPr id="314" name="Google Shape;314;p2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example</a:t>
            </a:r>
            <a:endParaRPr b="1"/>
          </a:p>
        </p:txBody>
      </p:sp>
      <p:sp>
        <p:nvSpPr>
          <p:cNvPr id="320" name="Google Shape;320;p2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Font typeface="Noto Sans Symbols"/>
              <a:buNone/>
            </a:pPr>
            <a:r>
              <a:rPr lang="en-US" b="1">
                <a:latin typeface="Courier New"/>
                <a:ea typeface="Courier New"/>
                <a:cs typeface="Courier New"/>
                <a:sym typeface="Courier New"/>
              </a:rPr>
              <a:t>class ContohDoWhile {</a:t>
            </a:r>
            <a:endParaRPr/>
          </a:p>
          <a:p>
            <a:pPr marL="274320" lvl="0" indent="-274320" algn="l" rtl="0">
              <a:spcBef>
                <a:spcPts val="600"/>
              </a:spcBef>
              <a:spcAft>
                <a:spcPts val="0"/>
              </a:spcAft>
              <a:buSzPts val="1976"/>
              <a:buFont typeface="Noto Sans Symbols"/>
              <a:buNone/>
            </a:pPr>
            <a:r>
              <a:rPr lang="en-US" b="1">
                <a:latin typeface="Courier New"/>
                <a:ea typeface="Courier New"/>
                <a:cs typeface="Courier New"/>
                <a:sym typeface="Courier New"/>
              </a:rPr>
              <a:t>   public static void main (String [] args) {</a:t>
            </a:r>
            <a:endParaRPr/>
          </a:p>
          <a:p>
            <a:pPr marL="274320" lvl="0" indent="-274320" algn="l" rtl="0">
              <a:spcBef>
                <a:spcPts val="600"/>
              </a:spcBef>
              <a:spcAft>
                <a:spcPts val="0"/>
              </a:spcAft>
              <a:buSzPts val="1976"/>
              <a:buFont typeface="Noto Sans Symbols"/>
              <a:buNone/>
            </a:pPr>
            <a:r>
              <a:rPr lang="en-US" b="1">
                <a:latin typeface="Courier New"/>
                <a:ea typeface="Courier New"/>
                <a:cs typeface="Courier New"/>
                <a:sym typeface="Courier New"/>
              </a:rPr>
              <a:t>	   </a:t>
            </a:r>
            <a:r>
              <a:rPr lang="en-US">
                <a:latin typeface="Courier New"/>
                <a:ea typeface="Courier New"/>
                <a:cs typeface="Courier New"/>
                <a:sym typeface="Courier New"/>
              </a:rPr>
              <a:t>int i = 6;</a:t>
            </a:r>
            <a:endParaRPr/>
          </a:p>
          <a:p>
            <a:pPr marL="274320" lvl="0" indent="-274320" algn="l" rtl="0">
              <a:spcBef>
                <a:spcPts val="600"/>
              </a:spcBef>
              <a:spcAft>
                <a:spcPts val="0"/>
              </a:spcAft>
              <a:buSzPts val="1976"/>
              <a:buFont typeface="Noto Sans Symbols"/>
              <a:buNone/>
            </a:pPr>
            <a:r>
              <a:rPr lang="en-US">
                <a:latin typeface="Courier New"/>
                <a:ea typeface="Courier New"/>
                <a:cs typeface="Courier New"/>
                <a:sym typeface="Courier New"/>
              </a:rPr>
              <a:t>	   do {</a:t>
            </a:r>
            <a:endParaRPr/>
          </a:p>
          <a:p>
            <a:pPr marL="274320" lvl="0" indent="-274320" algn="l" rtl="0">
              <a:spcBef>
                <a:spcPts val="600"/>
              </a:spcBef>
              <a:spcAft>
                <a:spcPts val="0"/>
              </a:spcAft>
              <a:buSzPts val="1976"/>
              <a:buFont typeface="Noto Sans Symbols"/>
              <a:buNone/>
            </a:pPr>
            <a:r>
              <a:rPr lang="en-US">
                <a:latin typeface="Courier New"/>
                <a:ea typeface="Courier New"/>
                <a:cs typeface="Courier New"/>
                <a:sym typeface="Courier New"/>
              </a:rPr>
              <a:t>		System.out.println(“Java”);</a:t>
            </a:r>
            <a:endParaRPr/>
          </a:p>
          <a:p>
            <a:pPr marL="274320" lvl="0" indent="-274320" algn="l" rtl="0">
              <a:spcBef>
                <a:spcPts val="600"/>
              </a:spcBef>
              <a:spcAft>
                <a:spcPts val="0"/>
              </a:spcAft>
              <a:buSzPts val="1976"/>
              <a:buFont typeface="Noto Sans Symbols"/>
              <a:buNone/>
            </a:pPr>
            <a:r>
              <a:rPr lang="en-US">
                <a:latin typeface="Courier New"/>
                <a:ea typeface="Courier New"/>
                <a:cs typeface="Courier New"/>
                <a:sym typeface="Courier New"/>
              </a:rPr>
              <a:t>		i++;</a:t>
            </a:r>
            <a:endParaRPr/>
          </a:p>
          <a:p>
            <a:pPr marL="274320" lvl="0" indent="-274320" algn="l" rtl="0">
              <a:spcBef>
                <a:spcPts val="600"/>
              </a:spcBef>
              <a:spcAft>
                <a:spcPts val="0"/>
              </a:spcAft>
              <a:buSzPts val="1976"/>
              <a:buFont typeface="Noto Sans Symbols"/>
              <a:buNone/>
            </a:pPr>
            <a:r>
              <a:rPr lang="en-US">
                <a:latin typeface="Courier New"/>
                <a:ea typeface="Courier New"/>
                <a:cs typeface="Courier New"/>
                <a:sym typeface="Courier New"/>
              </a:rPr>
              <a:t>	   } while (i&lt;5);</a:t>
            </a:r>
            <a:endParaRPr/>
          </a:p>
          <a:p>
            <a:pPr marL="274320" lvl="0" indent="-274320" algn="l" rtl="0">
              <a:spcBef>
                <a:spcPts val="600"/>
              </a:spcBef>
              <a:spcAft>
                <a:spcPts val="0"/>
              </a:spcAft>
              <a:buSzPts val="1976"/>
              <a:buFont typeface="Noto Sans Symbols"/>
              <a:buNone/>
            </a:pPr>
            <a:r>
              <a:rPr lang="en-US" b="1">
                <a:latin typeface="Courier New"/>
                <a:ea typeface="Courier New"/>
                <a:cs typeface="Courier New"/>
                <a:sym typeface="Courier New"/>
              </a:rPr>
              <a:t>   }</a:t>
            </a:r>
            <a:endParaRPr/>
          </a:p>
          <a:p>
            <a:pPr marL="274320" lvl="0" indent="-274320" algn="l" rtl="0">
              <a:spcBef>
                <a:spcPts val="600"/>
              </a:spcBef>
              <a:spcAft>
                <a:spcPts val="0"/>
              </a:spcAft>
              <a:buSzPts val="1976"/>
              <a:buFont typeface="Noto Sans Symbols"/>
              <a:buNone/>
            </a:pPr>
            <a:r>
              <a:rPr lang="en-US" b="1">
                <a:latin typeface="Courier New"/>
                <a:ea typeface="Courier New"/>
                <a:cs typeface="Courier New"/>
                <a:sym typeface="Courier New"/>
              </a:rPr>
              <a:t>}</a:t>
            </a:r>
            <a:endParaRPr/>
          </a:p>
        </p:txBody>
      </p:sp>
      <p:sp>
        <p:nvSpPr>
          <p:cNvPr id="321" name="Google Shape;321;p2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p:nvPr/>
        </p:nvSpPr>
        <p:spPr>
          <a:xfrm>
            <a:off x="241173" y="320040"/>
            <a:ext cx="8661654"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27" name="Google Shape;327;p23"/>
          <p:cNvSpPr txBox="1">
            <a:spLocks noGrp="1"/>
          </p:cNvSpPr>
          <p:nvPr>
            <p:ph type="title"/>
          </p:nvPr>
        </p:nvSpPr>
        <p:spPr>
          <a:xfrm>
            <a:off x="628650" y="963877"/>
            <a:ext cx="2620772" cy="493024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4400"/>
              <a:buFont typeface="Bookman Old Style"/>
              <a:buNone/>
            </a:pPr>
            <a:r>
              <a:rPr lang="en-US" sz="4400"/>
              <a:t>Nested Loop</a:t>
            </a:r>
            <a:br>
              <a:rPr lang="en-US" sz="4400"/>
            </a:br>
            <a:br>
              <a:rPr lang="en-US"/>
            </a:br>
            <a:r>
              <a:rPr lang="en-US" sz="4400"/>
              <a:t> </a:t>
            </a:r>
            <a:r>
              <a:rPr lang="en-US" sz="4400" b="1"/>
              <a:t>For</a:t>
            </a:r>
            <a:endParaRPr sz="4400" b="1"/>
          </a:p>
        </p:txBody>
      </p:sp>
      <p:cxnSp>
        <p:nvCxnSpPr>
          <p:cNvPr id="328" name="Google Shape;328;p23"/>
          <p:cNvCxnSpPr/>
          <p:nvPr/>
        </p:nvCxnSpPr>
        <p:spPr>
          <a:xfrm>
            <a:off x="3490722" y="2057400"/>
            <a:ext cx="0" cy="2743200"/>
          </a:xfrm>
          <a:prstGeom prst="straightConnector1">
            <a:avLst/>
          </a:prstGeom>
          <a:noFill/>
          <a:ln w="19050" cap="flat" cmpd="sng">
            <a:solidFill>
              <a:srgbClr val="262626"/>
            </a:solidFill>
            <a:prstDash val="solid"/>
            <a:round/>
            <a:headEnd type="none" w="sm" len="sm"/>
            <a:tailEnd type="none" w="sm" len="sm"/>
          </a:ln>
        </p:spPr>
      </p:cxnSp>
      <p:sp>
        <p:nvSpPr>
          <p:cNvPr id="329" name="Google Shape;329;p23"/>
          <p:cNvSpPr txBox="1">
            <a:spLocks noGrp="1"/>
          </p:cNvSpPr>
          <p:nvPr>
            <p:ph type="body" idx="1"/>
          </p:nvPr>
        </p:nvSpPr>
        <p:spPr>
          <a:xfrm>
            <a:off x="3732024" y="963877"/>
            <a:ext cx="4783327" cy="493024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368"/>
              <a:buNone/>
            </a:pPr>
            <a:r>
              <a:rPr lang="en-US" sz="1800">
                <a:latin typeface="Courier"/>
                <a:ea typeface="Courier"/>
                <a:cs typeface="Courier"/>
                <a:sym typeface="Courier"/>
              </a:rPr>
              <a:t>for (int i = 0; i &lt; n; i++) {</a:t>
            </a:r>
            <a:endParaRPr/>
          </a:p>
          <a:p>
            <a:pPr marL="0" lvl="0" indent="0" algn="l" rtl="0">
              <a:spcBef>
                <a:spcPts val="600"/>
              </a:spcBef>
              <a:spcAft>
                <a:spcPts val="0"/>
              </a:spcAft>
              <a:buSzPts val="1368"/>
              <a:buNone/>
            </a:pPr>
            <a:r>
              <a:rPr lang="en-US" sz="1800">
                <a:latin typeface="Courier"/>
                <a:ea typeface="Courier"/>
                <a:cs typeface="Courier"/>
                <a:sym typeface="Courier"/>
              </a:rPr>
              <a:t>	for (int j = 0; j &lt; n; j++) {</a:t>
            </a:r>
            <a:endParaRPr/>
          </a:p>
          <a:p>
            <a:pPr marL="0" lvl="0" indent="0" algn="l" rtl="0">
              <a:spcBef>
                <a:spcPts val="600"/>
              </a:spcBef>
              <a:spcAft>
                <a:spcPts val="0"/>
              </a:spcAft>
              <a:buSzPts val="1368"/>
              <a:buNone/>
            </a:pPr>
            <a:r>
              <a:rPr lang="en-US" sz="1800">
                <a:latin typeface="Courier"/>
                <a:ea typeface="Courier"/>
                <a:cs typeface="Courier"/>
                <a:sym typeface="Courier"/>
              </a:rPr>
              <a:t>		for (int k = 0; k &lt; n; i++) {</a:t>
            </a:r>
            <a:endParaRPr/>
          </a:p>
          <a:p>
            <a:pPr marL="0" lvl="0" indent="0" algn="l" rtl="0">
              <a:spcBef>
                <a:spcPts val="600"/>
              </a:spcBef>
              <a:spcAft>
                <a:spcPts val="0"/>
              </a:spcAft>
              <a:buSzPts val="1368"/>
              <a:buNone/>
            </a:pPr>
            <a:r>
              <a:rPr lang="en-US" sz="1800">
                <a:latin typeface="Courier"/>
                <a:ea typeface="Courier"/>
                <a:cs typeface="Courier"/>
                <a:sym typeface="Courier"/>
              </a:rPr>
              <a:t>			// statement</a:t>
            </a:r>
            <a:endParaRPr/>
          </a:p>
          <a:p>
            <a:pPr marL="0" lvl="0" indent="0" algn="l" rtl="0">
              <a:spcBef>
                <a:spcPts val="600"/>
              </a:spcBef>
              <a:spcAft>
                <a:spcPts val="0"/>
              </a:spcAft>
              <a:buSzPts val="1368"/>
              <a:buNone/>
            </a:pPr>
            <a:r>
              <a:rPr lang="en-US" sz="1800">
                <a:latin typeface="Courier"/>
                <a:ea typeface="Courier"/>
                <a:cs typeface="Courier"/>
                <a:sym typeface="Courier"/>
              </a:rPr>
              <a:t>		}</a:t>
            </a:r>
            <a:endParaRPr/>
          </a:p>
          <a:p>
            <a:pPr marL="0" lvl="0" indent="0" algn="l" rtl="0">
              <a:spcBef>
                <a:spcPts val="600"/>
              </a:spcBef>
              <a:spcAft>
                <a:spcPts val="0"/>
              </a:spcAft>
              <a:buSzPts val="1368"/>
              <a:buNone/>
            </a:pPr>
            <a:r>
              <a:rPr lang="en-US" sz="1800">
                <a:latin typeface="Courier"/>
                <a:ea typeface="Courier"/>
                <a:cs typeface="Courier"/>
                <a:sym typeface="Courier"/>
              </a:rPr>
              <a:t>	}</a:t>
            </a:r>
            <a:endParaRPr/>
          </a:p>
          <a:p>
            <a:pPr marL="0" lvl="0" indent="0" algn="l" rtl="0">
              <a:spcBef>
                <a:spcPts val="600"/>
              </a:spcBef>
              <a:spcAft>
                <a:spcPts val="0"/>
              </a:spcAft>
              <a:buSzPts val="1368"/>
              <a:buNone/>
            </a:pPr>
            <a:r>
              <a:rPr lang="en-US" sz="1800">
                <a:latin typeface="Courier"/>
                <a:ea typeface="Courier"/>
                <a:cs typeface="Courier"/>
                <a:sym typeface="Courier"/>
              </a:rPr>
              <a:t>	for (int l = 0; l &lt; n; l++) {</a:t>
            </a:r>
            <a:endParaRPr/>
          </a:p>
          <a:p>
            <a:pPr marL="0" lvl="0" indent="0" algn="l" rtl="0">
              <a:spcBef>
                <a:spcPts val="600"/>
              </a:spcBef>
              <a:spcAft>
                <a:spcPts val="0"/>
              </a:spcAft>
              <a:buSzPts val="1368"/>
              <a:buNone/>
            </a:pPr>
            <a:r>
              <a:rPr lang="en-US" sz="1800">
                <a:latin typeface="Courier"/>
                <a:ea typeface="Courier"/>
                <a:cs typeface="Courier"/>
                <a:sym typeface="Courier"/>
              </a:rPr>
              <a:t>		// statement</a:t>
            </a:r>
            <a:endParaRPr/>
          </a:p>
          <a:p>
            <a:pPr marL="0" lvl="0" indent="0" algn="l" rtl="0">
              <a:spcBef>
                <a:spcPts val="600"/>
              </a:spcBef>
              <a:spcAft>
                <a:spcPts val="0"/>
              </a:spcAft>
              <a:buSzPts val="1368"/>
              <a:buNone/>
            </a:pPr>
            <a:r>
              <a:rPr lang="en-US" sz="1800">
                <a:latin typeface="Courier"/>
                <a:ea typeface="Courier"/>
                <a:cs typeface="Courier"/>
                <a:sym typeface="Courier"/>
              </a:rPr>
              <a:t>	}</a:t>
            </a:r>
            <a:endParaRPr/>
          </a:p>
          <a:p>
            <a:pPr marL="0" lvl="0" indent="0" algn="l" rtl="0">
              <a:spcBef>
                <a:spcPts val="600"/>
              </a:spcBef>
              <a:spcAft>
                <a:spcPts val="0"/>
              </a:spcAft>
              <a:buSzPts val="1368"/>
              <a:buNone/>
            </a:pPr>
            <a:r>
              <a:rPr lang="en-US" sz="1800">
                <a:latin typeface="Courier"/>
                <a:ea typeface="Courier"/>
                <a:cs typeface="Courier"/>
                <a:sym typeface="Courier"/>
              </a:rPr>
              <a:t>}</a:t>
            </a:r>
            <a:endParaRPr/>
          </a:p>
          <a:p>
            <a:pPr marL="0" lvl="0" indent="0" algn="l" rtl="0">
              <a:spcBef>
                <a:spcPts val="600"/>
              </a:spcBef>
              <a:spcAft>
                <a:spcPts val="0"/>
              </a:spcAft>
              <a:buSzPts val="1368"/>
              <a:buNone/>
            </a:pP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4"/>
          <p:cNvSpPr/>
          <p:nvPr/>
        </p:nvSpPr>
        <p:spPr>
          <a:xfrm>
            <a:off x="241173" y="320040"/>
            <a:ext cx="8661654"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35" name="Google Shape;335;p24"/>
          <p:cNvSpPr txBox="1">
            <a:spLocks noGrp="1"/>
          </p:cNvSpPr>
          <p:nvPr>
            <p:ph type="title"/>
          </p:nvPr>
        </p:nvSpPr>
        <p:spPr>
          <a:xfrm>
            <a:off x="628650" y="963877"/>
            <a:ext cx="2620772" cy="4930246"/>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2"/>
              </a:buClr>
              <a:buSzPts val="3200"/>
              <a:buFont typeface="Bookman Old Style"/>
              <a:buNone/>
            </a:pPr>
            <a:r>
              <a:rPr lang="en-US"/>
              <a:t>Nested Loop</a:t>
            </a:r>
            <a:br>
              <a:rPr lang="en-US"/>
            </a:br>
            <a:br>
              <a:rPr lang="en-US"/>
            </a:br>
            <a:r>
              <a:rPr lang="en-US" b="1"/>
              <a:t> While</a:t>
            </a:r>
            <a:endParaRPr sz="4400" b="1">
              <a:solidFill>
                <a:schemeClr val="accent1"/>
              </a:solidFill>
            </a:endParaRPr>
          </a:p>
        </p:txBody>
      </p:sp>
      <p:cxnSp>
        <p:nvCxnSpPr>
          <p:cNvPr id="336" name="Google Shape;336;p24"/>
          <p:cNvCxnSpPr/>
          <p:nvPr/>
        </p:nvCxnSpPr>
        <p:spPr>
          <a:xfrm>
            <a:off x="3490722" y="2057400"/>
            <a:ext cx="0" cy="2743200"/>
          </a:xfrm>
          <a:prstGeom prst="straightConnector1">
            <a:avLst/>
          </a:prstGeom>
          <a:noFill/>
          <a:ln w="19050" cap="flat" cmpd="sng">
            <a:solidFill>
              <a:srgbClr val="262626"/>
            </a:solidFill>
            <a:prstDash val="solid"/>
            <a:round/>
            <a:headEnd type="none" w="sm" len="sm"/>
            <a:tailEnd type="none" w="sm" len="sm"/>
          </a:ln>
        </p:spPr>
      </p:cxnSp>
      <p:sp>
        <p:nvSpPr>
          <p:cNvPr id="337" name="Google Shape;337;p24"/>
          <p:cNvSpPr txBox="1">
            <a:spLocks noGrp="1"/>
          </p:cNvSpPr>
          <p:nvPr>
            <p:ph type="body" idx="1"/>
          </p:nvPr>
        </p:nvSpPr>
        <p:spPr>
          <a:xfrm>
            <a:off x="3732024" y="963877"/>
            <a:ext cx="4783327" cy="4930246"/>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spcBef>
                <a:spcPts val="0"/>
              </a:spcBef>
              <a:spcAft>
                <a:spcPts val="0"/>
              </a:spcAft>
              <a:buSzPts val="1520"/>
              <a:buNone/>
            </a:pPr>
            <a:r>
              <a:rPr lang="en-US" sz="2000">
                <a:latin typeface="Courier"/>
                <a:ea typeface="Courier"/>
                <a:cs typeface="Courier"/>
                <a:sym typeface="Courier"/>
              </a:rPr>
              <a:t>int i = 0; // index I declaration</a:t>
            </a:r>
            <a:endParaRPr sz="2000">
              <a:latin typeface="Courier"/>
              <a:ea typeface="Courier"/>
              <a:cs typeface="Courier"/>
              <a:sym typeface="Courier"/>
            </a:endParaRPr>
          </a:p>
          <a:p>
            <a:pPr marL="0" lvl="0" indent="0" algn="l" rtl="0">
              <a:spcBef>
                <a:spcPts val="600"/>
              </a:spcBef>
              <a:spcAft>
                <a:spcPts val="0"/>
              </a:spcAft>
              <a:buSzPts val="1520"/>
              <a:buNone/>
            </a:pPr>
            <a:r>
              <a:rPr lang="en-US" sz="2000">
                <a:latin typeface="Courier"/>
                <a:ea typeface="Courier"/>
                <a:cs typeface="Courier"/>
                <a:sym typeface="Courier"/>
              </a:rPr>
              <a:t>// outer loop condition boundary</a:t>
            </a:r>
            <a:endParaRPr/>
          </a:p>
          <a:p>
            <a:pPr marL="0" lvl="0" indent="0" algn="l" rtl="0">
              <a:spcBef>
                <a:spcPts val="600"/>
              </a:spcBef>
              <a:spcAft>
                <a:spcPts val="0"/>
              </a:spcAft>
              <a:buSzPts val="1520"/>
              <a:buNone/>
            </a:pPr>
            <a:r>
              <a:rPr lang="en-US" sz="2000">
                <a:latin typeface="Courier"/>
                <a:ea typeface="Courier"/>
                <a:cs typeface="Courier"/>
                <a:sym typeface="Courier"/>
              </a:rPr>
              <a:t>while (i &lt; n) {</a:t>
            </a:r>
            <a:endParaRPr/>
          </a:p>
          <a:p>
            <a:pPr marL="0" lvl="0" indent="0" algn="l" rtl="0">
              <a:spcBef>
                <a:spcPts val="600"/>
              </a:spcBef>
              <a:spcAft>
                <a:spcPts val="0"/>
              </a:spcAft>
              <a:buSzPts val="1520"/>
              <a:buNone/>
            </a:pPr>
            <a:r>
              <a:rPr lang="en-US" sz="2000">
                <a:latin typeface="Courier"/>
                <a:ea typeface="Courier"/>
                <a:cs typeface="Courier"/>
                <a:sym typeface="Courier"/>
              </a:rPr>
              <a:t>	int j = 0; // index j declaration</a:t>
            </a:r>
            <a:endParaRPr sz="2000">
              <a:latin typeface="Courier"/>
              <a:ea typeface="Courier"/>
              <a:cs typeface="Courier"/>
              <a:sym typeface="Courier"/>
            </a:endParaRPr>
          </a:p>
          <a:p>
            <a:pPr marL="0" lvl="0" indent="0" algn="l" rtl="0">
              <a:spcBef>
                <a:spcPts val="600"/>
              </a:spcBef>
              <a:spcAft>
                <a:spcPts val="0"/>
              </a:spcAft>
              <a:buSzPts val="1520"/>
              <a:buNone/>
            </a:pPr>
            <a:r>
              <a:rPr lang="en-US" sz="2000">
                <a:latin typeface="Courier"/>
                <a:ea typeface="Courier"/>
                <a:cs typeface="Courier"/>
                <a:sym typeface="Courier"/>
              </a:rPr>
              <a:t>	// innerloop condition boundary</a:t>
            </a:r>
            <a:endParaRPr sz="2000">
              <a:latin typeface="Courier"/>
              <a:ea typeface="Courier"/>
              <a:cs typeface="Courier"/>
              <a:sym typeface="Courier"/>
            </a:endParaRPr>
          </a:p>
          <a:p>
            <a:pPr marL="0" lvl="0" indent="0" algn="l" rtl="0">
              <a:spcBef>
                <a:spcPts val="600"/>
              </a:spcBef>
              <a:spcAft>
                <a:spcPts val="0"/>
              </a:spcAft>
              <a:buSzPts val="1520"/>
              <a:buNone/>
            </a:pPr>
            <a:r>
              <a:rPr lang="en-US" sz="2000">
                <a:latin typeface="Courier"/>
                <a:ea typeface="Courier"/>
                <a:cs typeface="Courier"/>
                <a:sym typeface="Courier"/>
              </a:rPr>
              <a:t>	while (j &lt; n) {</a:t>
            </a:r>
            <a:endParaRPr/>
          </a:p>
          <a:p>
            <a:pPr marL="0" lvl="0" indent="0" algn="l" rtl="0">
              <a:spcBef>
                <a:spcPts val="600"/>
              </a:spcBef>
              <a:spcAft>
                <a:spcPts val="0"/>
              </a:spcAft>
              <a:buSzPts val="1520"/>
              <a:buNone/>
            </a:pPr>
            <a:r>
              <a:rPr lang="en-US" sz="2000">
                <a:latin typeface="Courier"/>
                <a:ea typeface="Courier"/>
                <a:cs typeface="Courier"/>
                <a:sym typeface="Courier"/>
              </a:rPr>
              <a:t>		// statement</a:t>
            </a:r>
            <a:endParaRPr/>
          </a:p>
          <a:p>
            <a:pPr marL="0" lvl="0" indent="0" algn="l" rtl="0">
              <a:spcBef>
                <a:spcPts val="600"/>
              </a:spcBef>
              <a:spcAft>
                <a:spcPts val="0"/>
              </a:spcAft>
              <a:buSzPts val="1520"/>
              <a:buNone/>
            </a:pPr>
            <a:r>
              <a:rPr lang="en-US" sz="2000">
                <a:latin typeface="Courier"/>
                <a:ea typeface="Courier"/>
                <a:cs typeface="Courier"/>
                <a:sym typeface="Courier"/>
              </a:rPr>
              <a:t>		j++</a:t>
            </a:r>
            <a:endParaRPr sz="2000">
              <a:latin typeface="Courier"/>
              <a:ea typeface="Courier"/>
              <a:cs typeface="Courier"/>
              <a:sym typeface="Courier"/>
            </a:endParaRPr>
          </a:p>
          <a:p>
            <a:pPr marL="0" lvl="0" indent="0" algn="l" rtl="0">
              <a:spcBef>
                <a:spcPts val="600"/>
              </a:spcBef>
              <a:spcAft>
                <a:spcPts val="0"/>
              </a:spcAft>
              <a:buSzPts val="1520"/>
              <a:buNone/>
            </a:pPr>
            <a:r>
              <a:rPr lang="en-US" sz="2000">
                <a:latin typeface="Courier"/>
                <a:ea typeface="Courier"/>
                <a:cs typeface="Courier"/>
                <a:sym typeface="Courier"/>
              </a:rPr>
              <a:t>	}</a:t>
            </a:r>
            <a:endParaRPr/>
          </a:p>
          <a:p>
            <a:pPr marL="0" lvl="0" indent="0" algn="l" rtl="0">
              <a:spcBef>
                <a:spcPts val="600"/>
              </a:spcBef>
              <a:spcAft>
                <a:spcPts val="0"/>
              </a:spcAft>
              <a:buSzPts val="1520"/>
              <a:buNone/>
            </a:pPr>
            <a:r>
              <a:rPr lang="en-US" sz="2000">
                <a:latin typeface="Courier"/>
                <a:ea typeface="Courier"/>
                <a:cs typeface="Courier"/>
                <a:sym typeface="Courier"/>
              </a:rPr>
              <a:t>	i++;</a:t>
            </a:r>
            <a:endParaRPr/>
          </a:p>
          <a:p>
            <a:pPr marL="0" lvl="0" indent="0" algn="l" rtl="0">
              <a:spcBef>
                <a:spcPts val="600"/>
              </a:spcBef>
              <a:spcAft>
                <a:spcPts val="0"/>
              </a:spcAft>
              <a:buSzPts val="1520"/>
              <a:buNone/>
            </a:pPr>
            <a:r>
              <a:rPr lang="en-US" sz="2000">
                <a:latin typeface="Courier"/>
                <a:ea typeface="Courier"/>
                <a:cs typeface="Courier"/>
                <a:sym typeface="Courier"/>
              </a:rPr>
              <a:t>}</a:t>
            </a:r>
            <a:endParaRPr/>
          </a:p>
          <a:p>
            <a:pPr marL="0" lvl="0" indent="0" algn="l" rtl="0">
              <a:spcBef>
                <a:spcPts val="600"/>
              </a:spcBef>
              <a:spcAft>
                <a:spcPts val="0"/>
              </a:spcAft>
              <a:buSzPts val="1520"/>
              <a:buNone/>
            </a:pPr>
            <a:endParaRPr sz="2000">
              <a:latin typeface="Courier"/>
              <a:ea typeface="Courier"/>
              <a:cs typeface="Courier"/>
              <a:sym typeface="Couri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5"/>
          <p:cNvSpPr/>
          <p:nvPr/>
        </p:nvSpPr>
        <p:spPr>
          <a:xfrm>
            <a:off x="241173" y="320040"/>
            <a:ext cx="8661654"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43" name="Google Shape;343;p25"/>
          <p:cNvSpPr txBox="1">
            <a:spLocks noGrp="1"/>
          </p:cNvSpPr>
          <p:nvPr>
            <p:ph type="title"/>
          </p:nvPr>
        </p:nvSpPr>
        <p:spPr>
          <a:xfrm>
            <a:off x="628650" y="963877"/>
            <a:ext cx="2620772" cy="4930246"/>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2"/>
              </a:buClr>
              <a:buSzPts val="3200"/>
              <a:buFont typeface="Bookman Old Style"/>
              <a:buNone/>
            </a:pPr>
            <a:r>
              <a:rPr lang="en-US"/>
              <a:t>Nested Loop</a:t>
            </a:r>
            <a:br>
              <a:rPr lang="en-US"/>
            </a:br>
            <a:br>
              <a:rPr lang="en-US"/>
            </a:br>
            <a:r>
              <a:rPr lang="en-US"/>
              <a:t> </a:t>
            </a:r>
            <a:r>
              <a:rPr lang="en-US" b="1"/>
              <a:t>Do-While</a:t>
            </a:r>
            <a:endParaRPr sz="4400" b="1">
              <a:solidFill>
                <a:schemeClr val="accent1"/>
              </a:solidFill>
            </a:endParaRPr>
          </a:p>
        </p:txBody>
      </p:sp>
      <p:cxnSp>
        <p:nvCxnSpPr>
          <p:cNvPr id="344" name="Google Shape;344;p25"/>
          <p:cNvCxnSpPr/>
          <p:nvPr/>
        </p:nvCxnSpPr>
        <p:spPr>
          <a:xfrm>
            <a:off x="3490722" y="2057400"/>
            <a:ext cx="0" cy="2743200"/>
          </a:xfrm>
          <a:prstGeom prst="straightConnector1">
            <a:avLst/>
          </a:prstGeom>
          <a:noFill/>
          <a:ln w="19050" cap="flat" cmpd="sng">
            <a:solidFill>
              <a:srgbClr val="262626"/>
            </a:solidFill>
            <a:prstDash val="solid"/>
            <a:round/>
            <a:headEnd type="none" w="sm" len="sm"/>
            <a:tailEnd type="none" w="sm" len="sm"/>
          </a:ln>
        </p:spPr>
      </p:cxnSp>
      <p:sp>
        <p:nvSpPr>
          <p:cNvPr id="345" name="Google Shape;345;p25"/>
          <p:cNvSpPr txBox="1">
            <a:spLocks noGrp="1"/>
          </p:cNvSpPr>
          <p:nvPr>
            <p:ph type="body" idx="1"/>
          </p:nvPr>
        </p:nvSpPr>
        <p:spPr>
          <a:xfrm>
            <a:off x="3732024" y="963877"/>
            <a:ext cx="4783327" cy="493024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520"/>
              <a:buNone/>
            </a:pPr>
            <a:r>
              <a:rPr lang="en-US" sz="2000">
                <a:latin typeface="Courier"/>
                <a:ea typeface="Courier"/>
                <a:cs typeface="Courier"/>
                <a:sym typeface="Courier"/>
              </a:rPr>
              <a:t>int i = 0; // index i declaration</a:t>
            </a:r>
            <a:endParaRPr sz="2000">
              <a:latin typeface="Courier"/>
              <a:ea typeface="Courier"/>
              <a:cs typeface="Courier"/>
              <a:sym typeface="Courier"/>
            </a:endParaRPr>
          </a:p>
          <a:p>
            <a:pPr marL="0" lvl="0" indent="0" algn="l" rtl="0">
              <a:spcBef>
                <a:spcPts val="600"/>
              </a:spcBef>
              <a:spcAft>
                <a:spcPts val="0"/>
              </a:spcAft>
              <a:buSzPts val="1520"/>
              <a:buNone/>
            </a:pPr>
            <a:r>
              <a:rPr lang="en-US" sz="2000">
                <a:latin typeface="Courier"/>
                <a:ea typeface="Courier"/>
                <a:cs typeface="Courier"/>
                <a:sym typeface="Courier"/>
              </a:rPr>
              <a:t>do {</a:t>
            </a:r>
            <a:endParaRPr/>
          </a:p>
          <a:p>
            <a:pPr marL="0" lvl="0" indent="0" algn="l" rtl="0">
              <a:spcBef>
                <a:spcPts val="600"/>
              </a:spcBef>
              <a:spcAft>
                <a:spcPts val="0"/>
              </a:spcAft>
              <a:buSzPts val="1520"/>
              <a:buNone/>
            </a:pPr>
            <a:r>
              <a:rPr lang="en-US" sz="2000">
                <a:latin typeface="Courier"/>
                <a:ea typeface="Courier"/>
                <a:cs typeface="Courier"/>
                <a:sym typeface="Courier"/>
              </a:rPr>
              <a:t>	int j = 0; // index j declaration</a:t>
            </a:r>
            <a:endParaRPr sz="2000">
              <a:latin typeface="Courier"/>
              <a:ea typeface="Courier"/>
              <a:cs typeface="Courier"/>
              <a:sym typeface="Courier"/>
            </a:endParaRPr>
          </a:p>
          <a:p>
            <a:pPr marL="0" lvl="0" indent="0" algn="l" rtl="0">
              <a:spcBef>
                <a:spcPts val="600"/>
              </a:spcBef>
              <a:spcAft>
                <a:spcPts val="0"/>
              </a:spcAft>
              <a:buSzPts val="1520"/>
              <a:buNone/>
            </a:pPr>
            <a:r>
              <a:rPr lang="en-US" sz="2000">
                <a:latin typeface="Courier"/>
                <a:ea typeface="Courier"/>
                <a:cs typeface="Courier"/>
                <a:sym typeface="Courier"/>
              </a:rPr>
              <a:t>	do {</a:t>
            </a:r>
            <a:endParaRPr/>
          </a:p>
          <a:p>
            <a:pPr marL="0" lvl="0" indent="0" algn="l" rtl="0">
              <a:spcBef>
                <a:spcPts val="600"/>
              </a:spcBef>
              <a:spcAft>
                <a:spcPts val="0"/>
              </a:spcAft>
              <a:buSzPts val="1520"/>
              <a:buNone/>
            </a:pPr>
            <a:r>
              <a:rPr lang="en-US" sz="2000">
                <a:latin typeface="Courier"/>
                <a:ea typeface="Courier"/>
                <a:cs typeface="Courier"/>
                <a:sym typeface="Courier"/>
              </a:rPr>
              <a:t>		// statement</a:t>
            </a:r>
            <a:endParaRPr/>
          </a:p>
          <a:p>
            <a:pPr marL="0" lvl="0" indent="0" algn="l" rtl="0">
              <a:spcBef>
                <a:spcPts val="600"/>
              </a:spcBef>
              <a:spcAft>
                <a:spcPts val="0"/>
              </a:spcAft>
              <a:buSzPts val="1520"/>
              <a:buNone/>
            </a:pPr>
            <a:r>
              <a:rPr lang="en-US" sz="2000">
                <a:latin typeface="Courier"/>
                <a:ea typeface="Courier"/>
                <a:cs typeface="Courier"/>
                <a:sym typeface="Courier"/>
              </a:rPr>
              <a:t>		j++;</a:t>
            </a:r>
            <a:endParaRPr/>
          </a:p>
          <a:p>
            <a:pPr marL="0" lvl="0" indent="0" algn="l" rtl="0">
              <a:spcBef>
                <a:spcPts val="600"/>
              </a:spcBef>
              <a:spcAft>
                <a:spcPts val="0"/>
              </a:spcAft>
              <a:buSzPts val="1520"/>
              <a:buNone/>
            </a:pPr>
            <a:r>
              <a:rPr lang="en-US" sz="2000">
                <a:latin typeface="Courier"/>
                <a:ea typeface="Courier"/>
                <a:cs typeface="Courier"/>
                <a:sym typeface="Courier"/>
              </a:rPr>
              <a:t>	} while (j &lt; n);</a:t>
            </a:r>
            <a:endParaRPr/>
          </a:p>
          <a:p>
            <a:pPr marL="0" lvl="0" indent="0" algn="l" rtl="0">
              <a:spcBef>
                <a:spcPts val="600"/>
              </a:spcBef>
              <a:spcAft>
                <a:spcPts val="0"/>
              </a:spcAft>
              <a:buSzPts val="1520"/>
              <a:buNone/>
            </a:pPr>
            <a:r>
              <a:rPr lang="en-US" sz="2000">
                <a:latin typeface="Courier"/>
                <a:ea typeface="Courier"/>
                <a:cs typeface="Courier"/>
                <a:sym typeface="Courier"/>
              </a:rPr>
              <a:t>	i++;</a:t>
            </a:r>
            <a:endParaRPr/>
          </a:p>
          <a:p>
            <a:pPr marL="0" lvl="0" indent="0" algn="l" rtl="0">
              <a:spcBef>
                <a:spcPts val="600"/>
              </a:spcBef>
              <a:spcAft>
                <a:spcPts val="0"/>
              </a:spcAft>
              <a:buSzPts val="1520"/>
              <a:buNone/>
            </a:pPr>
            <a:r>
              <a:rPr lang="en-US" sz="2000">
                <a:latin typeface="Courier"/>
                <a:ea typeface="Courier"/>
                <a:cs typeface="Courier"/>
                <a:sym typeface="Courier"/>
              </a:rPr>
              <a:t>} while (i &lt; n);</a:t>
            </a:r>
            <a:endParaRPr/>
          </a:p>
          <a:p>
            <a:pPr marL="0" lvl="0" indent="0" algn="l" rtl="0">
              <a:spcBef>
                <a:spcPts val="600"/>
              </a:spcBef>
              <a:spcAft>
                <a:spcPts val="0"/>
              </a:spcAft>
              <a:buSzPts val="1520"/>
              <a:buNone/>
            </a:pPr>
            <a:endParaRPr sz="2000">
              <a:latin typeface="Courier"/>
              <a:ea typeface="Courier"/>
              <a:cs typeface="Courier"/>
              <a:sym typeface="Couri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6"/>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dk1"/>
              </a:buClr>
              <a:buSzPts val="4400"/>
              <a:buFont typeface="Bookman Old Style"/>
              <a:buNone/>
            </a:pPr>
            <a:r>
              <a:rPr lang="en-US" sz="4400" b="1"/>
              <a:t>ARRAY</a:t>
            </a:r>
            <a:endParaRPr sz="4400" b="1"/>
          </a:p>
        </p:txBody>
      </p:sp>
      <p:sp>
        <p:nvSpPr>
          <p:cNvPr id="351" name="Google Shape;351;p26"/>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52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One-Dimensional Array</a:t>
            </a:r>
            <a:endParaRPr b="1"/>
          </a:p>
        </p:txBody>
      </p:sp>
      <p:sp>
        <p:nvSpPr>
          <p:cNvPr id="357" name="Google Shape;357;p27"/>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Declaration</a:t>
            </a:r>
            <a:endParaRPr/>
          </a:p>
          <a:p>
            <a:pPr marL="0" lvl="0" indent="0" algn="l" rtl="0">
              <a:spcBef>
                <a:spcPts val="600"/>
              </a:spcBef>
              <a:spcAft>
                <a:spcPts val="0"/>
              </a:spcAft>
              <a:buSzPts val="1976"/>
              <a:buNone/>
            </a:pPr>
            <a:endParaRPr/>
          </a:p>
          <a:p>
            <a:pPr marL="548640" lvl="1" indent="-274320" algn="l" rtl="0">
              <a:lnSpc>
                <a:spcPct val="104347"/>
              </a:lnSpc>
              <a:spcBef>
                <a:spcPts val="600"/>
              </a:spcBef>
              <a:spcAft>
                <a:spcPts val="0"/>
              </a:spcAft>
              <a:buSzPts val="1748"/>
              <a:buFont typeface="Courier New"/>
              <a:buNone/>
            </a:pPr>
            <a:r>
              <a:rPr lang="en-US" b="1" i="1">
                <a:solidFill>
                  <a:srgbClr val="FF0000"/>
                </a:solidFill>
                <a:latin typeface="Courier New"/>
                <a:ea typeface="Courier New"/>
                <a:cs typeface="Courier New"/>
                <a:sym typeface="Courier New"/>
              </a:rPr>
              <a:t>type </a:t>
            </a:r>
            <a:r>
              <a:rPr lang="en-US">
                <a:solidFill>
                  <a:srgbClr val="FF0000"/>
                </a:solidFill>
                <a:latin typeface="Courier New"/>
                <a:ea typeface="Courier New"/>
                <a:cs typeface="Courier New"/>
                <a:sym typeface="Courier New"/>
              </a:rPr>
              <a:t>namaArrray[]</a:t>
            </a:r>
            <a:r>
              <a:rPr lang="en-US" b="1">
                <a:solidFill>
                  <a:srgbClr val="FF0000"/>
                </a:solidFill>
                <a:latin typeface="Courier New"/>
                <a:ea typeface="Courier New"/>
                <a:cs typeface="Courier New"/>
                <a:sym typeface="Courier New"/>
              </a:rPr>
              <a:t>;</a:t>
            </a:r>
            <a:endParaRPr/>
          </a:p>
          <a:p>
            <a:pPr marL="548640" lvl="1" indent="-274320" algn="l" rtl="0">
              <a:lnSpc>
                <a:spcPct val="104347"/>
              </a:lnSpc>
              <a:spcBef>
                <a:spcPts val="600"/>
              </a:spcBef>
              <a:spcAft>
                <a:spcPts val="0"/>
              </a:spcAft>
              <a:buSzPts val="1748"/>
              <a:buFont typeface="Courier New"/>
              <a:buNone/>
            </a:pPr>
            <a:r>
              <a:rPr lang="en-US" b="1">
                <a:solidFill>
                  <a:srgbClr val="FF0000"/>
                </a:solidFill>
                <a:latin typeface="Courier New"/>
                <a:ea typeface="Courier New"/>
                <a:cs typeface="Courier New"/>
                <a:sym typeface="Courier New"/>
              </a:rPr>
              <a:t>Atau</a:t>
            </a:r>
            <a:endParaRPr b="1">
              <a:solidFill>
                <a:srgbClr val="FF0000"/>
              </a:solidFill>
              <a:latin typeface="Courier New"/>
              <a:ea typeface="Courier New"/>
              <a:cs typeface="Courier New"/>
              <a:sym typeface="Courier New"/>
            </a:endParaRPr>
          </a:p>
          <a:p>
            <a:pPr marL="548640" lvl="1" indent="-274320" algn="l" rtl="0">
              <a:lnSpc>
                <a:spcPct val="104347"/>
              </a:lnSpc>
              <a:spcBef>
                <a:spcPts val="600"/>
              </a:spcBef>
              <a:spcAft>
                <a:spcPts val="0"/>
              </a:spcAft>
              <a:buSzPts val="1748"/>
              <a:buFont typeface="Courier New"/>
              <a:buNone/>
            </a:pPr>
            <a:r>
              <a:rPr lang="en-US" b="1" i="1">
                <a:solidFill>
                  <a:srgbClr val="FF0000"/>
                </a:solidFill>
                <a:latin typeface="Courier New"/>
                <a:ea typeface="Courier New"/>
                <a:cs typeface="Courier New"/>
                <a:sym typeface="Courier New"/>
              </a:rPr>
              <a:t>type[] </a:t>
            </a:r>
            <a:r>
              <a:rPr lang="en-US">
                <a:solidFill>
                  <a:srgbClr val="FF0000"/>
                </a:solidFill>
                <a:latin typeface="Courier New"/>
                <a:ea typeface="Courier New"/>
                <a:cs typeface="Courier New"/>
                <a:sym typeface="Courier New"/>
              </a:rPr>
              <a:t>namaArrray</a:t>
            </a:r>
            <a:r>
              <a:rPr lang="en-US" b="1">
                <a:solidFill>
                  <a:srgbClr val="FF0000"/>
                </a:solidFill>
                <a:latin typeface="Courier New"/>
                <a:ea typeface="Courier New"/>
                <a:cs typeface="Courier New"/>
                <a:sym typeface="Courier New"/>
              </a:rPr>
              <a:t>;</a:t>
            </a:r>
            <a:endParaRPr>
              <a:solidFill>
                <a:srgbClr val="FF0000"/>
              </a:solidFill>
              <a:latin typeface="Courier New"/>
              <a:ea typeface="Courier New"/>
              <a:cs typeface="Courier New"/>
              <a:sym typeface="Courier New"/>
            </a:endParaRPr>
          </a:p>
          <a:p>
            <a:pPr marL="548640" lvl="1" indent="-274320" algn="l" rtl="0">
              <a:lnSpc>
                <a:spcPct val="113043"/>
              </a:lnSpc>
              <a:spcBef>
                <a:spcPts val="600"/>
              </a:spcBef>
              <a:spcAft>
                <a:spcPts val="0"/>
              </a:spcAft>
              <a:buSzPts val="1748"/>
              <a:buFont typeface="Courier New"/>
              <a:buNone/>
            </a:pPr>
            <a:r>
              <a:rPr lang="en-US">
                <a:solidFill>
                  <a:srgbClr val="FF0000"/>
                </a:solidFill>
                <a:latin typeface="Courier New"/>
                <a:ea typeface="Courier New"/>
                <a:cs typeface="Courier New"/>
                <a:sym typeface="Courier New"/>
              </a:rPr>
              <a:t>     Example: int a[]; int[] a</a:t>
            </a:r>
            <a:endParaRPr/>
          </a:p>
          <a:p>
            <a:pPr marL="548640" lvl="1" indent="-274320" algn="l" rtl="0">
              <a:lnSpc>
                <a:spcPct val="113043"/>
              </a:lnSpc>
              <a:spcBef>
                <a:spcPts val="600"/>
              </a:spcBef>
              <a:spcAft>
                <a:spcPts val="0"/>
              </a:spcAft>
              <a:buSzPts val="1748"/>
              <a:buFont typeface="Gill Sans"/>
              <a:buNone/>
            </a:pPr>
            <a:endParaRPr>
              <a:solidFill>
                <a:srgbClr val="FF0000"/>
              </a:solidFill>
            </a:endParaRPr>
          </a:p>
          <a:p>
            <a:pPr marL="274320" lvl="0" indent="-274320" algn="l" rtl="0">
              <a:spcBef>
                <a:spcPts val="0"/>
              </a:spcBef>
              <a:spcAft>
                <a:spcPts val="0"/>
              </a:spcAft>
              <a:buSzPts val="1976"/>
              <a:buChar char="🞂"/>
            </a:pPr>
            <a:r>
              <a:rPr lang="en-US" b="1"/>
              <a:t>Type </a:t>
            </a:r>
            <a:r>
              <a:rPr lang="en-US"/>
              <a:t>is the data type of the array to be created.</a:t>
            </a:r>
            <a:endParaRPr/>
          </a:p>
          <a:p>
            <a:pPr marL="274320" lvl="0" indent="-274320" algn="l" rtl="0">
              <a:spcBef>
                <a:spcPts val="0"/>
              </a:spcBef>
              <a:spcAft>
                <a:spcPts val="0"/>
              </a:spcAft>
              <a:buSzPts val="1976"/>
              <a:buChar char="🞂"/>
            </a:pPr>
            <a:r>
              <a:rPr lang="en-US" b="1"/>
              <a:t>namaArray </a:t>
            </a:r>
            <a:r>
              <a:rPr lang="en-US"/>
              <a:t>is the name of the array to be created.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One-Dimensional Array</a:t>
            </a:r>
            <a:endParaRPr b="1"/>
          </a:p>
        </p:txBody>
      </p:sp>
      <p:sp>
        <p:nvSpPr>
          <p:cNvPr id="363" name="Google Shape;363;p28"/>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lnSpcReduction="10000"/>
          </a:bodyPr>
          <a:lstStyle/>
          <a:p>
            <a:pPr marL="274320" lvl="0" indent="-274320" algn="l" rtl="0">
              <a:lnSpc>
                <a:spcPct val="108333"/>
              </a:lnSpc>
              <a:spcBef>
                <a:spcPts val="0"/>
              </a:spcBef>
              <a:spcAft>
                <a:spcPts val="0"/>
              </a:spcAft>
              <a:buSzPts val="1824"/>
              <a:buChar char="🞂"/>
            </a:pPr>
            <a:r>
              <a:rPr lang="en-US" sz="2400"/>
              <a:t>The Declaration and instantiation of the array object can be combined in an instruction as follows:</a:t>
            </a:r>
            <a:endParaRPr/>
          </a:p>
          <a:p>
            <a:pPr marL="274320" lvl="0" indent="-158496" algn="l" rtl="0">
              <a:lnSpc>
                <a:spcPct val="108333"/>
              </a:lnSpc>
              <a:spcBef>
                <a:spcPts val="600"/>
              </a:spcBef>
              <a:spcAft>
                <a:spcPts val="0"/>
              </a:spcAft>
              <a:buSzPts val="1824"/>
              <a:buNone/>
            </a:pPr>
            <a:endParaRPr sz="2400"/>
          </a:p>
          <a:p>
            <a:pPr marL="0" lvl="0" indent="0" algn="l" rtl="0">
              <a:lnSpc>
                <a:spcPct val="118181"/>
              </a:lnSpc>
              <a:spcBef>
                <a:spcPts val="600"/>
              </a:spcBef>
              <a:spcAft>
                <a:spcPts val="0"/>
              </a:spcAft>
              <a:buSzPts val="1672"/>
              <a:buNone/>
            </a:pPr>
            <a:r>
              <a:rPr lang="en-US" sz="2200" b="1" i="1">
                <a:solidFill>
                  <a:srgbClr val="FF0000"/>
                </a:solidFill>
                <a:latin typeface="Courier New"/>
                <a:ea typeface="Courier New"/>
                <a:cs typeface="Courier New"/>
                <a:sym typeface="Courier New"/>
              </a:rPr>
              <a:t>type[] </a:t>
            </a:r>
            <a:r>
              <a:rPr lang="en-US" sz="2200" b="1">
                <a:solidFill>
                  <a:srgbClr val="FF0000"/>
                </a:solidFill>
                <a:latin typeface="Courier New"/>
                <a:ea typeface="Courier New"/>
                <a:cs typeface="Courier New"/>
                <a:sym typeface="Courier New"/>
              </a:rPr>
              <a:t>namaArrray = new type[element_number];  </a:t>
            </a:r>
            <a:endParaRPr sz="2200" b="1">
              <a:solidFill>
                <a:srgbClr val="FF0000"/>
              </a:solidFill>
              <a:latin typeface="Courier New"/>
              <a:ea typeface="Courier New"/>
              <a:cs typeface="Courier New"/>
              <a:sym typeface="Courier New"/>
            </a:endParaRPr>
          </a:p>
          <a:p>
            <a:pPr marL="0" lvl="0" indent="0" algn="l" rtl="0">
              <a:lnSpc>
                <a:spcPct val="118181"/>
              </a:lnSpc>
              <a:spcBef>
                <a:spcPts val="600"/>
              </a:spcBef>
              <a:spcAft>
                <a:spcPts val="0"/>
              </a:spcAft>
              <a:buSzPts val="1672"/>
              <a:buNone/>
            </a:pPr>
            <a:r>
              <a:rPr lang="en-US" sz="2200" b="1">
                <a:solidFill>
                  <a:srgbClr val="FF0000"/>
                </a:solidFill>
                <a:latin typeface="Courier New"/>
                <a:ea typeface="Courier New"/>
                <a:cs typeface="Courier New"/>
                <a:sym typeface="Courier New"/>
              </a:rPr>
              <a:t>	atau</a:t>
            </a:r>
            <a:endParaRPr sz="2200" b="1">
              <a:solidFill>
                <a:srgbClr val="FF0000"/>
              </a:solidFill>
              <a:latin typeface="Courier New"/>
              <a:ea typeface="Courier New"/>
              <a:cs typeface="Courier New"/>
              <a:sym typeface="Courier New"/>
            </a:endParaRPr>
          </a:p>
          <a:p>
            <a:pPr marL="0" lvl="0" indent="0" algn="l" rtl="0">
              <a:lnSpc>
                <a:spcPct val="118181"/>
              </a:lnSpc>
              <a:spcBef>
                <a:spcPts val="600"/>
              </a:spcBef>
              <a:spcAft>
                <a:spcPts val="0"/>
              </a:spcAft>
              <a:buSzPts val="1672"/>
              <a:buNone/>
            </a:pPr>
            <a:r>
              <a:rPr lang="en-US" sz="2200" b="1" i="1">
                <a:solidFill>
                  <a:srgbClr val="FF0000"/>
                </a:solidFill>
                <a:latin typeface="Courier New"/>
                <a:ea typeface="Courier New"/>
                <a:cs typeface="Courier New"/>
                <a:sym typeface="Courier New"/>
              </a:rPr>
              <a:t>type </a:t>
            </a:r>
            <a:r>
              <a:rPr lang="en-US" sz="2200" b="1">
                <a:solidFill>
                  <a:srgbClr val="FF0000"/>
                </a:solidFill>
                <a:latin typeface="Courier New"/>
                <a:ea typeface="Courier New"/>
                <a:cs typeface="Courier New"/>
                <a:sym typeface="Courier New"/>
              </a:rPr>
              <a:t>namaArrray[] = new type[element_number];</a:t>
            </a:r>
            <a:endParaRPr sz="2200" b="1">
              <a:solidFill>
                <a:srgbClr val="FF0000"/>
              </a:solidFill>
              <a:latin typeface="Courier New"/>
              <a:ea typeface="Courier New"/>
              <a:cs typeface="Courier New"/>
              <a:sym typeface="Courier New"/>
            </a:endParaRPr>
          </a:p>
          <a:p>
            <a:pPr marL="548640" lvl="1" indent="-274320" algn="l" rtl="0">
              <a:lnSpc>
                <a:spcPct val="118181"/>
              </a:lnSpc>
              <a:spcBef>
                <a:spcPts val="600"/>
              </a:spcBef>
              <a:spcAft>
                <a:spcPts val="0"/>
              </a:spcAft>
              <a:buSzPts val="1672"/>
              <a:buNone/>
            </a:pPr>
            <a:r>
              <a:rPr lang="en-US" sz="2200"/>
              <a:t> </a:t>
            </a:r>
            <a:endParaRPr/>
          </a:p>
          <a:p>
            <a:pPr marL="274320" lvl="0" indent="-274320" algn="l" rtl="0">
              <a:lnSpc>
                <a:spcPct val="80000"/>
              </a:lnSpc>
              <a:spcBef>
                <a:spcPts val="600"/>
              </a:spcBef>
              <a:spcAft>
                <a:spcPts val="0"/>
              </a:spcAft>
              <a:buSzPts val="1824"/>
              <a:buChar char="🞂"/>
            </a:pPr>
            <a:r>
              <a:rPr lang="en-US" sz="2400"/>
              <a:t>Example :</a:t>
            </a:r>
            <a:r>
              <a:rPr lang="en-US"/>
              <a:t>    </a:t>
            </a:r>
            <a:endParaRPr/>
          </a:p>
          <a:p>
            <a:pPr marL="548640" lvl="1" indent="-274320" algn="l" rtl="0">
              <a:lnSpc>
                <a:spcPct val="118181"/>
              </a:lnSpc>
              <a:spcBef>
                <a:spcPts val="500"/>
              </a:spcBef>
              <a:spcAft>
                <a:spcPts val="0"/>
              </a:spcAft>
              <a:buSzPts val="1672"/>
              <a:buChar char="🞂"/>
            </a:pPr>
            <a:r>
              <a:rPr lang="en-US" sz="2200" b="1">
                <a:latin typeface="Courier New"/>
                <a:ea typeface="Courier New"/>
                <a:cs typeface="Courier New"/>
                <a:sym typeface="Courier New"/>
              </a:rPr>
              <a:t> int[] a = new int[10];    </a:t>
            </a:r>
            <a:endParaRPr/>
          </a:p>
          <a:p>
            <a:pPr marL="457200" lvl="1" indent="0" algn="l" rtl="0">
              <a:lnSpc>
                <a:spcPct val="118181"/>
              </a:lnSpc>
              <a:spcBef>
                <a:spcPts val="500"/>
              </a:spcBef>
              <a:spcAft>
                <a:spcPts val="0"/>
              </a:spcAft>
              <a:buSzPts val="1672"/>
              <a:buNone/>
            </a:pPr>
            <a:r>
              <a:rPr lang="en-US" sz="2200" b="1" i="1">
                <a:latin typeface="Courier New"/>
                <a:ea typeface="Courier New"/>
                <a:cs typeface="Courier New"/>
                <a:sym typeface="Courier New"/>
              </a:rPr>
              <a:t>or</a:t>
            </a:r>
            <a:r>
              <a:rPr lang="en-US" sz="2200" b="1">
                <a:latin typeface="Courier New"/>
                <a:ea typeface="Courier New"/>
                <a:cs typeface="Courier New"/>
                <a:sym typeface="Courier New"/>
              </a:rPr>
              <a:t>   </a:t>
            </a:r>
            <a:endParaRPr sz="2200" b="1">
              <a:latin typeface="Courier New"/>
              <a:ea typeface="Courier New"/>
              <a:cs typeface="Courier New"/>
              <a:sym typeface="Courier New"/>
            </a:endParaRPr>
          </a:p>
          <a:p>
            <a:pPr marL="548640" lvl="1" indent="-274320" algn="l" rtl="0">
              <a:lnSpc>
                <a:spcPct val="118181"/>
              </a:lnSpc>
              <a:spcBef>
                <a:spcPts val="500"/>
              </a:spcBef>
              <a:spcAft>
                <a:spcPts val="0"/>
              </a:spcAft>
              <a:buSzPts val="1672"/>
              <a:buChar char="🞂"/>
            </a:pPr>
            <a:r>
              <a:rPr lang="en-US" sz="2200" b="1">
                <a:latin typeface="Courier New"/>
                <a:ea typeface="Courier New"/>
                <a:cs typeface="Courier New"/>
                <a:sym typeface="Courier New"/>
              </a:rPr>
              <a:t> int a[] = new int[10];</a:t>
            </a:r>
            <a:endParaRPr/>
          </a:p>
          <a:p>
            <a:pPr marL="274320" lvl="0" indent="-168148" algn="l" rtl="0">
              <a:lnSpc>
                <a:spcPct val="80000"/>
              </a:lnSpc>
              <a:spcBef>
                <a:spcPts val="1200"/>
              </a:spcBef>
              <a:spcAft>
                <a:spcPts val="0"/>
              </a:spcAft>
              <a:buSzPts val="1672"/>
              <a:buNone/>
            </a:pPr>
            <a:endParaRPr sz="2200"/>
          </a:p>
          <a:p>
            <a:pPr marL="548640" lvl="1" indent="-274320" algn="l" rtl="0">
              <a:lnSpc>
                <a:spcPct val="80000"/>
              </a:lnSpc>
              <a:spcBef>
                <a:spcPts val="500"/>
              </a:spcBef>
              <a:spcAft>
                <a:spcPts val="0"/>
              </a:spcAft>
              <a:buSzPts val="1748"/>
              <a:buNone/>
            </a:pPr>
            <a:endParaRPr/>
          </a:p>
          <a:p>
            <a:pPr marL="274320" lvl="0" indent="-148844" algn="l" rtl="0">
              <a:spcBef>
                <a:spcPts val="600"/>
              </a:spcBef>
              <a:spcAft>
                <a:spcPts val="0"/>
              </a:spcAft>
              <a:buSzPts val="1976"/>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Access Array Elements</a:t>
            </a:r>
            <a:endParaRPr b="1"/>
          </a:p>
        </p:txBody>
      </p:sp>
      <p:sp>
        <p:nvSpPr>
          <p:cNvPr id="369" name="Google Shape;369;p29"/>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US" sz="3000">
                <a:solidFill>
                  <a:srgbClr val="3E3E4A"/>
                </a:solidFill>
              </a:rPr>
              <a:t>How to access elements from an array variable is done by referring to index number.</a:t>
            </a:r>
            <a:endParaRPr sz="3000">
              <a:solidFill>
                <a:srgbClr val="3E3E4A"/>
              </a:solidFill>
            </a:endParaRPr>
          </a:p>
          <a:p>
            <a:pPr marL="0" lvl="0" indent="0" algn="l" rtl="0">
              <a:spcBef>
                <a:spcPts val="600"/>
              </a:spcBef>
              <a:spcAft>
                <a:spcPts val="0"/>
              </a:spcAft>
              <a:buSzPts val="2280"/>
              <a:buNone/>
            </a:pPr>
            <a:r>
              <a:rPr lang="en-US" sz="3000">
                <a:solidFill>
                  <a:srgbClr val="3E3E4A"/>
                </a:solidFill>
                <a:latin typeface="Courier New"/>
                <a:ea typeface="Courier New"/>
                <a:cs typeface="Courier New"/>
                <a:sym typeface="Courier New"/>
              </a:rPr>
              <a:t>	</a:t>
            </a:r>
            <a:r>
              <a:rPr lang="en-US" sz="2200">
                <a:solidFill>
                  <a:srgbClr val="FF0000"/>
                </a:solidFill>
                <a:latin typeface="Courier New"/>
                <a:ea typeface="Courier New"/>
                <a:cs typeface="Courier New"/>
                <a:sym typeface="Courier New"/>
              </a:rPr>
              <a:t>nameArray[</a:t>
            </a:r>
            <a:r>
              <a:rPr lang="en-US" sz="2200" i="1">
                <a:solidFill>
                  <a:srgbClr val="FF0000"/>
                </a:solidFill>
                <a:latin typeface="Courier New"/>
                <a:ea typeface="Courier New"/>
                <a:cs typeface="Courier New"/>
                <a:sym typeface="Courier New"/>
              </a:rPr>
              <a:t>index</a:t>
            </a:r>
            <a:r>
              <a:rPr lang="en-US" sz="2200">
                <a:solidFill>
                  <a:srgbClr val="FF0000"/>
                </a:solidFill>
                <a:latin typeface="Courier New"/>
                <a:ea typeface="Courier New"/>
                <a:cs typeface="Courier New"/>
                <a:sym typeface="Courier New"/>
              </a:rPr>
              <a:t>]</a:t>
            </a:r>
            <a:endParaRPr/>
          </a:p>
          <a:p>
            <a:pPr marL="274320" lvl="0" indent="-274320" algn="l" rtl="0">
              <a:spcBef>
                <a:spcPts val="1800"/>
              </a:spcBef>
              <a:spcAft>
                <a:spcPts val="0"/>
              </a:spcAft>
              <a:buSzPts val="1976"/>
              <a:buChar char="🞂"/>
            </a:pPr>
            <a:r>
              <a:rPr lang="en-US" sz="2600">
                <a:solidFill>
                  <a:srgbClr val="3E3E4A"/>
                </a:solidFill>
              </a:rPr>
              <a:t>Example: </a:t>
            </a:r>
            <a:endParaRPr sz="2600">
              <a:solidFill>
                <a:srgbClr val="3E3E4A"/>
              </a:solidFill>
            </a:endParaRPr>
          </a:p>
          <a:p>
            <a:pPr marL="548640" lvl="1" indent="-274320" algn="l" rtl="0">
              <a:spcBef>
                <a:spcPts val="1200"/>
              </a:spcBef>
              <a:spcAft>
                <a:spcPts val="0"/>
              </a:spcAft>
              <a:buSzPts val="1672"/>
              <a:buChar char="🞂"/>
            </a:pPr>
            <a:r>
              <a:rPr lang="en-US" sz="2200">
                <a:solidFill>
                  <a:srgbClr val="3E3E4A"/>
                </a:solidFill>
              </a:rPr>
              <a:t>It is desirable to access an array variable named with index i, then it can be written:</a:t>
            </a:r>
            <a:br>
              <a:rPr lang="en-US" sz="2200">
                <a:solidFill>
                  <a:srgbClr val="3E3E4A"/>
                </a:solidFill>
              </a:rPr>
            </a:br>
            <a:r>
              <a:rPr lang="en-US" sz="2200">
                <a:solidFill>
                  <a:srgbClr val="3E3E4A"/>
                </a:solidFill>
              </a:rPr>
              <a:t>           </a:t>
            </a:r>
            <a:r>
              <a:rPr lang="en-US" sz="2200">
                <a:solidFill>
                  <a:srgbClr val="FF0000"/>
                </a:solidFill>
                <a:latin typeface="Courier New"/>
                <a:ea typeface="Courier New"/>
                <a:cs typeface="Courier New"/>
                <a:sym typeface="Courier New"/>
              </a:rPr>
              <a:t>a[i]</a:t>
            </a:r>
            <a:endParaRPr/>
          </a:p>
          <a:p>
            <a:pPr marL="548640" lvl="1" indent="-274320" algn="l" rtl="0">
              <a:spcBef>
                <a:spcPts val="1200"/>
              </a:spcBef>
              <a:spcAft>
                <a:spcPts val="0"/>
              </a:spcAft>
              <a:buSzPts val="1672"/>
              <a:buChar char="🞂"/>
            </a:pPr>
            <a:r>
              <a:rPr lang="en-US" sz="2200">
                <a:solidFill>
                  <a:srgbClr val="3E3E4A"/>
                </a:solidFill>
              </a:rPr>
              <a:t>Index i can only be 0 or positive with the maximum value is: (element_number-1).</a:t>
            </a:r>
            <a:endParaRPr sz="2200">
              <a:solidFill>
                <a:srgbClr val="3E3E4A"/>
              </a:solidFill>
            </a:endParaRPr>
          </a:p>
          <a:p>
            <a:pPr marL="274320" lvl="0" indent="-148844" algn="l" rtl="0">
              <a:spcBef>
                <a:spcPts val="600"/>
              </a:spcBef>
              <a:spcAft>
                <a:spcPts val="0"/>
              </a:spcAft>
              <a:buSzPts val="1976"/>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Definition</a:t>
            </a:r>
            <a:endParaRPr b="1"/>
          </a:p>
        </p:txBody>
      </p:sp>
      <p:sp>
        <p:nvSpPr>
          <p:cNvPr id="122" name="Google Shape;122;p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Selection is an instruction used to choose one possibility from several conditions</a:t>
            </a:r>
            <a:endParaRPr/>
          </a:p>
        </p:txBody>
      </p:sp>
      <p:sp>
        <p:nvSpPr>
          <p:cNvPr id="123" name="Google Shape;123;p3"/>
          <p:cNvSpPr txBox="1"/>
          <p:nvPr/>
        </p:nvSpPr>
        <p:spPr>
          <a:xfrm>
            <a:off x="176662" y="2674142"/>
            <a:ext cx="8395375" cy="52322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Gill Sans"/>
                <a:ea typeface="Gill Sans"/>
                <a:cs typeface="Gill Sans"/>
                <a:sym typeface="Gill Sans"/>
              </a:rPr>
              <a:t>Condition: a statement or expression (logical statement)</a:t>
            </a:r>
            <a:endParaRPr/>
          </a:p>
        </p:txBody>
      </p:sp>
      <p:sp>
        <p:nvSpPr>
          <p:cNvPr id="124" name="Google Shape;124;p3"/>
          <p:cNvSpPr/>
          <p:nvPr/>
        </p:nvSpPr>
        <p:spPr>
          <a:xfrm>
            <a:off x="1184007" y="3688080"/>
            <a:ext cx="2808312" cy="1519799"/>
          </a:xfrm>
          <a:prstGeom prst="rightArrow">
            <a:avLst>
              <a:gd name="adj1" fmla="val 50000"/>
              <a:gd name="adj2" fmla="val 50000"/>
            </a:avLst>
          </a:prstGeom>
          <a:solidFill>
            <a:schemeClr val="accent2"/>
          </a:solidFill>
          <a:ln w="19050" cap="flat" cmpd="sng">
            <a:solidFill>
              <a:srgbClr val="74869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Gill Sans"/>
                <a:ea typeface="Gill Sans"/>
                <a:cs typeface="Gill Sans"/>
                <a:sym typeface="Gill Sans"/>
              </a:rPr>
              <a:t>TRUE</a:t>
            </a:r>
            <a:endParaRPr sz="1800" b="1">
              <a:solidFill>
                <a:schemeClr val="lt1"/>
              </a:solidFill>
              <a:latin typeface="Gill Sans"/>
              <a:ea typeface="Gill Sans"/>
              <a:cs typeface="Gill Sans"/>
              <a:sym typeface="Gill Sans"/>
            </a:endParaRPr>
          </a:p>
        </p:txBody>
      </p:sp>
      <p:sp>
        <p:nvSpPr>
          <p:cNvPr id="125" name="Google Shape;125;p3"/>
          <p:cNvSpPr/>
          <p:nvPr/>
        </p:nvSpPr>
        <p:spPr>
          <a:xfrm>
            <a:off x="5220072" y="3716604"/>
            <a:ext cx="2629179" cy="1519799"/>
          </a:xfrm>
          <a:prstGeom prst="leftArrow">
            <a:avLst>
              <a:gd name="adj1" fmla="val 50000"/>
              <a:gd name="adj2" fmla="val 50000"/>
            </a:avLst>
          </a:prstGeom>
          <a:solidFill>
            <a:schemeClr val="accent2"/>
          </a:solidFill>
          <a:ln w="19050" cap="flat" cmpd="sng">
            <a:solidFill>
              <a:srgbClr val="74869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Gill Sans"/>
                <a:ea typeface="Gill Sans"/>
                <a:cs typeface="Gill Sans"/>
                <a:sym typeface="Gill Sans"/>
              </a:rPr>
              <a:t>FALSE</a:t>
            </a:r>
            <a:endParaRPr sz="1800" b="1">
              <a:solidFill>
                <a:schemeClr val="lt1"/>
              </a:solidFill>
              <a:latin typeface="Gill Sans"/>
              <a:ea typeface="Gill Sans"/>
              <a:cs typeface="Gill Sans"/>
              <a:sym typeface="Gill Sans"/>
            </a:endParaRPr>
          </a:p>
        </p:txBody>
      </p:sp>
      <p:sp>
        <p:nvSpPr>
          <p:cNvPr id="126" name="Google Shape;126;p3"/>
          <p:cNvSpPr txBox="1"/>
          <p:nvPr/>
        </p:nvSpPr>
        <p:spPr>
          <a:xfrm>
            <a:off x="4194623" y="4291838"/>
            <a:ext cx="5421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OR</a:t>
            </a:r>
            <a:endParaRPr sz="1800" b="1">
              <a:solidFill>
                <a:schemeClr val="dk1"/>
              </a:solidFill>
              <a:latin typeface="Gill Sans"/>
              <a:ea typeface="Gill Sans"/>
              <a:cs typeface="Gill Sans"/>
              <a:sym typeface="Gill Sans"/>
            </a:endParaRPr>
          </a:p>
        </p:txBody>
      </p:sp>
      <p:pic>
        <p:nvPicPr>
          <p:cNvPr id="127" name="Google Shape;127;p3" descr="Image result for logo polinema png"/>
          <p:cNvPicPr preferRelativeResize="0"/>
          <p:nvPr/>
        </p:nvPicPr>
        <p:blipFill rotWithShape="1">
          <a:blip r:embed="rId3">
            <a:alphaModFix/>
          </a:blip>
          <a:srcRect/>
          <a:stretch/>
        </p:blipFill>
        <p:spPr>
          <a:xfrm>
            <a:off x="8048142" y="55029"/>
            <a:ext cx="988354" cy="9977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Access Array Elements</a:t>
            </a:r>
            <a:endParaRPr b="1"/>
          </a:p>
        </p:txBody>
      </p:sp>
      <p:sp>
        <p:nvSpPr>
          <p:cNvPr id="375" name="Google Shape;375;p30"/>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24"/>
              <a:buChar char="🞂"/>
            </a:pPr>
            <a:r>
              <a:rPr lang="en-US" sz="2400" b="1">
                <a:latin typeface="Courier New"/>
                <a:ea typeface="Courier New"/>
                <a:cs typeface="Courier New"/>
                <a:sym typeface="Courier New"/>
              </a:rPr>
              <a:t>Example : </a:t>
            </a:r>
            <a:endParaRPr/>
          </a:p>
          <a:p>
            <a:pPr marL="274320" lvl="0" indent="-158496" algn="l" rtl="0">
              <a:spcBef>
                <a:spcPts val="1200"/>
              </a:spcBef>
              <a:spcAft>
                <a:spcPts val="0"/>
              </a:spcAft>
              <a:buSzPts val="1824"/>
              <a:buNone/>
            </a:pPr>
            <a:endParaRPr sz="2400" b="1">
              <a:latin typeface="Courier New"/>
              <a:ea typeface="Courier New"/>
              <a:cs typeface="Courier New"/>
              <a:sym typeface="Courier New"/>
            </a:endParaRPr>
          </a:p>
          <a:p>
            <a:pPr marL="274320" lvl="0" indent="-274320" algn="l" rtl="0">
              <a:spcBef>
                <a:spcPts val="1200"/>
              </a:spcBef>
              <a:spcAft>
                <a:spcPts val="0"/>
              </a:spcAft>
              <a:buSzPts val="1824"/>
              <a:buChar char="🞂"/>
            </a:pPr>
            <a:r>
              <a:rPr lang="en-US" sz="2400" b="1">
                <a:latin typeface="Courier New"/>
                <a:ea typeface="Courier New"/>
                <a:cs typeface="Courier New"/>
                <a:sym typeface="Courier New"/>
              </a:rPr>
              <a:t>String[] cars = {“Avanza", "Brio", “Inova”};</a:t>
            </a:r>
            <a:endParaRPr sz="2600">
              <a:solidFill>
                <a:srgbClr val="3E3E4A"/>
              </a:solidFill>
            </a:endParaRPr>
          </a:p>
          <a:p>
            <a:pPr marL="274320" lvl="0" indent="-274320" algn="l" rtl="0">
              <a:spcBef>
                <a:spcPts val="600"/>
              </a:spcBef>
              <a:spcAft>
                <a:spcPts val="0"/>
              </a:spcAft>
              <a:buSzPts val="1824"/>
              <a:buChar char="🞂"/>
            </a:pPr>
            <a:r>
              <a:rPr lang="en-US" sz="2400">
                <a:solidFill>
                  <a:srgbClr val="FF0000"/>
                </a:solidFill>
                <a:latin typeface="Courier New"/>
                <a:ea typeface="Courier New"/>
                <a:cs typeface="Courier New"/>
                <a:sym typeface="Courier New"/>
              </a:rPr>
              <a:t>System.out.println(cars[0]); </a:t>
            </a:r>
            <a:r>
              <a:rPr lang="en-US" sz="2400">
                <a:solidFill>
                  <a:srgbClr val="0C0C0C"/>
                </a:solidFill>
              </a:rPr>
              <a:t>//Displays Avanza</a:t>
            </a:r>
            <a:endParaRPr sz="2400">
              <a:solidFill>
                <a:srgbClr val="0C0C0C"/>
              </a:solidFill>
            </a:endParaRPr>
          </a:p>
          <a:p>
            <a:pPr marL="274320" lvl="0" indent="-274320" algn="l" rtl="0">
              <a:spcBef>
                <a:spcPts val="600"/>
              </a:spcBef>
              <a:spcAft>
                <a:spcPts val="0"/>
              </a:spcAft>
              <a:buSzPts val="1824"/>
              <a:buChar char="🞂"/>
            </a:pPr>
            <a:r>
              <a:rPr lang="en-US" sz="2400">
                <a:solidFill>
                  <a:srgbClr val="FF0000"/>
                </a:solidFill>
                <a:latin typeface="Courier New"/>
                <a:ea typeface="Courier New"/>
                <a:cs typeface="Courier New"/>
                <a:sym typeface="Courier New"/>
              </a:rPr>
              <a:t>System.out.println(cars[2]); </a:t>
            </a:r>
            <a:r>
              <a:rPr lang="en-US" sz="2400"/>
              <a:t>//</a:t>
            </a:r>
            <a:r>
              <a:rPr lang="en-US" sz="2400">
                <a:solidFill>
                  <a:srgbClr val="0C0C0C"/>
                </a:solidFill>
              </a:rPr>
              <a:t> Displays </a:t>
            </a:r>
            <a:r>
              <a:rPr lang="en-US" sz="2400"/>
              <a:t>Inova</a:t>
            </a:r>
            <a:endParaRPr sz="2400"/>
          </a:p>
          <a:p>
            <a:pPr marL="274320" lvl="0" indent="-148844" algn="l" rtl="0">
              <a:spcBef>
                <a:spcPts val="600"/>
              </a:spcBef>
              <a:spcAft>
                <a:spcPts val="0"/>
              </a:spcAft>
              <a:buSzPts val="1976"/>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AED0F0"/>
              </a:buClr>
              <a:buSzPts val="3200"/>
              <a:buFont typeface="Bookman Old Style"/>
              <a:buNone/>
            </a:pPr>
            <a:r>
              <a:rPr lang="en-US" b="1">
                <a:solidFill>
                  <a:srgbClr val="AED0F0"/>
                </a:solidFill>
              </a:rPr>
              <a:t>Example</a:t>
            </a:r>
            <a:endParaRPr/>
          </a:p>
        </p:txBody>
      </p:sp>
      <p:sp>
        <p:nvSpPr>
          <p:cNvPr id="381" name="Google Shape;381;p31"/>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Summation of ARRAYS</a:t>
            </a:r>
            <a:endParaRPr/>
          </a:p>
        </p:txBody>
      </p:sp>
      <p:pic>
        <p:nvPicPr>
          <p:cNvPr id="382" name="Google Shape;382;p31"/>
          <p:cNvPicPr preferRelativeResize="0"/>
          <p:nvPr/>
        </p:nvPicPr>
        <p:blipFill rotWithShape="1">
          <a:blip r:embed="rId3">
            <a:alphaModFix/>
          </a:blip>
          <a:srcRect/>
          <a:stretch/>
        </p:blipFill>
        <p:spPr>
          <a:xfrm>
            <a:off x="628650" y="2361336"/>
            <a:ext cx="7435391" cy="2846768"/>
          </a:xfrm>
          <a:prstGeom prst="rect">
            <a:avLst/>
          </a:prstGeom>
          <a:noFill/>
          <a:ln>
            <a:noFill/>
          </a:ln>
        </p:spPr>
      </p:pic>
      <p:pic>
        <p:nvPicPr>
          <p:cNvPr id="383" name="Google Shape;383;p31"/>
          <p:cNvPicPr preferRelativeResize="0"/>
          <p:nvPr/>
        </p:nvPicPr>
        <p:blipFill rotWithShape="1">
          <a:blip r:embed="rId4">
            <a:alphaModFix/>
          </a:blip>
          <a:srcRect/>
          <a:stretch/>
        </p:blipFill>
        <p:spPr>
          <a:xfrm>
            <a:off x="5679171" y="4898127"/>
            <a:ext cx="3076902" cy="15026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 calcmode="lin" valueType="num">
                                      <p:cBhvr additive="base">
                                        <p:cTn id="7" dur="500"/>
                                        <p:tgtEl>
                                          <p:spTgt spid="3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2 Dimensional Array (2)</a:t>
            </a:r>
            <a:endParaRPr b="1"/>
          </a:p>
        </p:txBody>
      </p:sp>
      <p:sp>
        <p:nvSpPr>
          <p:cNvPr id="389" name="Google Shape;389;p3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A 2-dimensional array is an array of index numbers using 2 numbers, one for rows and one for columns</a:t>
            </a:r>
            <a:endParaRPr/>
          </a:p>
          <a:p>
            <a:pPr marL="274320" lvl="0" indent="-274320" algn="l" rtl="0">
              <a:spcBef>
                <a:spcPts val="600"/>
              </a:spcBef>
              <a:spcAft>
                <a:spcPts val="0"/>
              </a:spcAft>
              <a:buSzPts val="1976"/>
              <a:buChar char="🞂"/>
            </a:pPr>
            <a:r>
              <a:rPr lang="en-US"/>
              <a:t>Example</a:t>
            </a:r>
            <a:endParaRPr/>
          </a:p>
          <a:p>
            <a:pPr marL="548640" lvl="1" indent="-163322" algn="l" rtl="0">
              <a:spcBef>
                <a:spcPts val="500"/>
              </a:spcBef>
              <a:spcAft>
                <a:spcPts val="0"/>
              </a:spcAft>
              <a:buSzPts val="1748"/>
              <a:buNone/>
            </a:pPr>
            <a:endParaRPr/>
          </a:p>
        </p:txBody>
      </p:sp>
      <p:sp>
        <p:nvSpPr>
          <p:cNvPr id="390" name="Google Shape;390;p32"/>
          <p:cNvSpPr/>
          <p:nvPr/>
        </p:nvSpPr>
        <p:spPr>
          <a:xfrm>
            <a:off x="679196" y="5123687"/>
            <a:ext cx="1847088" cy="91767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rating[0][2]=4</a:t>
            </a:r>
            <a:endParaRPr/>
          </a:p>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rating[1][3]=3</a:t>
            </a:r>
            <a:endParaRPr/>
          </a:p>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graphicFrame>
        <p:nvGraphicFramePr>
          <p:cNvPr id="391" name="Google Shape;391;p32"/>
          <p:cNvGraphicFramePr/>
          <p:nvPr/>
        </p:nvGraphicFramePr>
        <p:xfrm>
          <a:off x="4023127" y="3998976"/>
          <a:ext cx="3000000" cy="3000000"/>
        </p:xfrm>
        <a:graphic>
          <a:graphicData uri="http://schemas.openxmlformats.org/drawingml/2006/table">
            <a:tbl>
              <a:tblPr firstRow="1" firstCol="1" bandRow="1">
                <a:noFill/>
                <a:tableStyleId>{1BF7E877-A1A6-4D57-8B82-490D18A7C9FB}</a:tableStyleId>
              </a:tblPr>
              <a:tblGrid>
                <a:gridCol w="494000">
                  <a:extLst>
                    <a:ext uri="{9D8B030D-6E8A-4147-A177-3AD203B41FA5}">
                      <a16:colId xmlns:a16="http://schemas.microsoft.com/office/drawing/2014/main" val="20000"/>
                    </a:ext>
                  </a:extLst>
                </a:gridCol>
                <a:gridCol w="502925">
                  <a:extLst>
                    <a:ext uri="{9D8B030D-6E8A-4147-A177-3AD203B41FA5}">
                      <a16:colId xmlns:a16="http://schemas.microsoft.com/office/drawing/2014/main" val="20001"/>
                    </a:ext>
                  </a:extLst>
                </a:gridCol>
                <a:gridCol w="585225">
                  <a:extLst>
                    <a:ext uri="{9D8B030D-6E8A-4147-A177-3AD203B41FA5}">
                      <a16:colId xmlns:a16="http://schemas.microsoft.com/office/drawing/2014/main" val="20002"/>
                    </a:ext>
                  </a:extLst>
                </a:gridCol>
                <a:gridCol w="512075">
                  <a:extLst>
                    <a:ext uri="{9D8B030D-6E8A-4147-A177-3AD203B41FA5}">
                      <a16:colId xmlns:a16="http://schemas.microsoft.com/office/drawing/2014/main" val="20003"/>
                    </a:ext>
                  </a:extLst>
                </a:gridCol>
                <a:gridCol w="475500">
                  <a:extLst>
                    <a:ext uri="{9D8B030D-6E8A-4147-A177-3AD203B41FA5}">
                      <a16:colId xmlns:a16="http://schemas.microsoft.com/office/drawing/2014/main" val="20004"/>
                    </a:ext>
                  </a:extLst>
                </a:gridCol>
              </a:tblGrid>
              <a:tr h="562350">
                <a:tc>
                  <a:txBody>
                    <a:bodyPr/>
                    <a:lstStyle/>
                    <a:p>
                      <a:pPr marL="0" marR="0" lvl="0" indent="0" algn="ctr" rtl="0">
                        <a:spcBef>
                          <a:spcPts val="0"/>
                        </a:spcBef>
                        <a:spcAft>
                          <a:spcPts val="0"/>
                        </a:spcAft>
                        <a:buNone/>
                      </a:pPr>
                      <a:endParaRPr sz="1800" u="none" strike="noStrike" cap="none"/>
                    </a:p>
                  </a:txBody>
                  <a:tcPr marL="68575" marR="68575" marT="45725" marB="45725"/>
                </a:tc>
                <a:tc>
                  <a:txBody>
                    <a:bodyPr/>
                    <a:lstStyle/>
                    <a:p>
                      <a:pPr marL="0" marR="0" lvl="0" indent="0" algn="ctr" rtl="0">
                        <a:spcBef>
                          <a:spcPts val="0"/>
                        </a:spcBef>
                        <a:spcAft>
                          <a:spcPts val="0"/>
                        </a:spcAft>
                        <a:buNone/>
                      </a:pPr>
                      <a:r>
                        <a:rPr lang="en-US" sz="1800" u="none" strike="noStrike" cap="none"/>
                        <a:t>0</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2</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3</a:t>
                      </a:r>
                      <a:endParaRPr/>
                    </a:p>
                  </a:txBody>
                  <a:tcPr marL="68575" marR="68575" marT="45725" marB="45725"/>
                </a:tc>
                <a:extLst>
                  <a:ext uri="{0D108BD9-81ED-4DB2-BD59-A6C34878D82A}">
                    <a16:rowId xmlns:a16="http://schemas.microsoft.com/office/drawing/2014/main" val="10000"/>
                  </a:ext>
                </a:extLst>
              </a:tr>
              <a:tr h="562350">
                <a:tc>
                  <a:txBody>
                    <a:bodyPr/>
                    <a:lstStyle/>
                    <a:p>
                      <a:pPr marL="0" marR="0" lvl="0" indent="0" algn="ctr" rtl="0">
                        <a:spcBef>
                          <a:spcPts val="0"/>
                        </a:spcBef>
                        <a:spcAft>
                          <a:spcPts val="0"/>
                        </a:spcAft>
                        <a:buNone/>
                      </a:pPr>
                      <a:r>
                        <a:rPr lang="en-US" sz="1800" u="none" strike="noStrike" cap="none"/>
                        <a:t>0</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4</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3</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4</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4</a:t>
                      </a:r>
                      <a:endParaRPr/>
                    </a:p>
                  </a:txBody>
                  <a:tcPr marL="68575" marR="68575" marT="45725" marB="45725"/>
                </a:tc>
                <a:extLst>
                  <a:ext uri="{0D108BD9-81ED-4DB2-BD59-A6C34878D82A}">
                    <a16:rowId xmlns:a16="http://schemas.microsoft.com/office/drawing/2014/main" val="10001"/>
                  </a:ext>
                </a:extLst>
              </a:tr>
              <a:tr h="562350">
                <a:tc>
                  <a:txBody>
                    <a:bodyPr/>
                    <a:lstStyle/>
                    <a:p>
                      <a:pPr marL="0" marR="0" lvl="0" indent="0" algn="ctr" rtl="0">
                        <a:spcBef>
                          <a:spcPts val="0"/>
                        </a:spcBef>
                        <a:spcAft>
                          <a:spcPts val="0"/>
                        </a:spcAft>
                        <a:buNone/>
                      </a:pPr>
                      <a:r>
                        <a:rPr lang="en-US" sz="1800" u="none" strike="noStrike" cap="none"/>
                        <a:t>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2</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3</a:t>
                      </a:r>
                      <a:endParaRPr/>
                    </a:p>
                  </a:txBody>
                  <a:tcPr marL="68575" marR="68575" marT="45725" marB="45725"/>
                </a:tc>
                <a:extLst>
                  <a:ext uri="{0D108BD9-81ED-4DB2-BD59-A6C34878D82A}">
                    <a16:rowId xmlns:a16="http://schemas.microsoft.com/office/drawing/2014/main" val="10002"/>
                  </a:ext>
                </a:extLst>
              </a:tr>
              <a:tr h="562350">
                <a:tc>
                  <a:txBody>
                    <a:bodyPr/>
                    <a:lstStyle/>
                    <a:p>
                      <a:pPr marL="0" marR="0" lvl="0" indent="0" algn="ctr" rtl="0">
                        <a:spcBef>
                          <a:spcPts val="0"/>
                        </a:spcBef>
                        <a:spcAft>
                          <a:spcPts val="0"/>
                        </a:spcAft>
                        <a:buNone/>
                      </a:pPr>
                      <a:r>
                        <a:rPr lang="en-US" sz="1800" u="none" strike="noStrike" cap="none"/>
                        <a:t>2</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1</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2</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3</a:t>
                      </a:r>
                      <a:endParaRPr/>
                    </a:p>
                  </a:txBody>
                  <a:tcPr marL="68575" marR="68575" marT="45725" marB="45725"/>
                </a:tc>
                <a:tc>
                  <a:txBody>
                    <a:bodyPr/>
                    <a:lstStyle/>
                    <a:p>
                      <a:pPr marL="0" marR="0" lvl="0" indent="0" algn="ctr" rtl="0">
                        <a:spcBef>
                          <a:spcPts val="0"/>
                        </a:spcBef>
                        <a:spcAft>
                          <a:spcPts val="0"/>
                        </a:spcAft>
                        <a:buNone/>
                      </a:pPr>
                      <a:r>
                        <a:rPr lang="en-US" sz="1800" u="none" strike="noStrike" cap="none"/>
                        <a:t>4</a:t>
                      </a:r>
                      <a:endParaRPr/>
                    </a:p>
                  </a:txBody>
                  <a:tcPr marL="68575" marR="68575" marT="45725" marB="45725"/>
                </a:tc>
                <a:extLst>
                  <a:ext uri="{0D108BD9-81ED-4DB2-BD59-A6C34878D82A}">
                    <a16:rowId xmlns:a16="http://schemas.microsoft.com/office/drawing/2014/main" val="10003"/>
                  </a:ext>
                </a:extLst>
              </a:tr>
            </a:tbl>
          </a:graphicData>
        </a:graphic>
      </p:graphicFrame>
      <p:sp>
        <p:nvSpPr>
          <p:cNvPr id="392" name="Google Shape;392;p32"/>
          <p:cNvSpPr txBox="1"/>
          <p:nvPr/>
        </p:nvSpPr>
        <p:spPr>
          <a:xfrm>
            <a:off x="4388734" y="3429000"/>
            <a:ext cx="18384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Movie(</a:t>
            </a:r>
            <a:r>
              <a:rPr lang="en-US" sz="1800" i="1">
                <a:solidFill>
                  <a:schemeClr val="dk1"/>
                </a:solidFill>
                <a:latin typeface="Gill Sans"/>
                <a:ea typeface="Gill Sans"/>
                <a:cs typeface="Gill Sans"/>
                <a:sym typeface="Gill Sans"/>
              </a:rPr>
              <a:t>column</a:t>
            </a:r>
            <a:r>
              <a:rPr lang="en-US" sz="1800">
                <a:solidFill>
                  <a:schemeClr val="dk1"/>
                </a:solidFill>
                <a:latin typeface="Gill Sans"/>
                <a:ea typeface="Gill Sans"/>
                <a:cs typeface="Gill Sans"/>
                <a:sym typeface="Gill Sans"/>
              </a:rPr>
              <a:t>)</a:t>
            </a:r>
            <a:endParaRPr sz="1800">
              <a:solidFill>
                <a:schemeClr val="dk1"/>
              </a:solidFill>
              <a:latin typeface="Gill Sans"/>
              <a:ea typeface="Gill Sans"/>
              <a:cs typeface="Gill Sans"/>
              <a:sym typeface="Gill Sans"/>
            </a:endParaRPr>
          </a:p>
        </p:txBody>
      </p:sp>
      <p:sp>
        <p:nvSpPr>
          <p:cNvPr id="393" name="Google Shape;393;p32"/>
          <p:cNvSpPr txBox="1"/>
          <p:nvPr/>
        </p:nvSpPr>
        <p:spPr>
          <a:xfrm>
            <a:off x="2697481" y="4800523"/>
            <a:ext cx="12073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Reviewer</a:t>
            </a:r>
            <a:endParaRPr/>
          </a:p>
          <a:p>
            <a:pPr marL="0" marR="0" lvl="0" indent="0" algn="l" rtl="0">
              <a:spcBef>
                <a:spcPts val="0"/>
              </a:spcBef>
              <a:spcAft>
                <a:spcPts val="0"/>
              </a:spcAft>
              <a:buNone/>
            </a:pPr>
            <a:r>
              <a:rPr lang="en-US" sz="1800">
                <a:solidFill>
                  <a:schemeClr val="dk1"/>
                </a:solidFill>
                <a:latin typeface="Gill Sans"/>
                <a:ea typeface="Gill Sans"/>
                <a:cs typeface="Gill Sans"/>
                <a:sym typeface="Gill Sans"/>
              </a:rPr>
              <a:t>(</a:t>
            </a:r>
            <a:r>
              <a:rPr lang="en-US" sz="1800" i="1">
                <a:solidFill>
                  <a:schemeClr val="dk1"/>
                </a:solidFill>
                <a:latin typeface="Gill Sans"/>
                <a:ea typeface="Gill Sans"/>
                <a:cs typeface="Gill Sans"/>
                <a:sym typeface="Gill Sans"/>
              </a:rPr>
              <a:t>row</a:t>
            </a:r>
            <a:r>
              <a:rPr lang="en-US" sz="1800">
                <a:solidFill>
                  <a:schemeClr val="dk1"/>
                </a:solidFill>
                <a:latin typeface="Gill Sans"/>
                <a:ea typeface="Gill Sans"/>
                <a:cs typeface="Gill Sans"/>
                <a:sym typeface="Gill Sans"/>
              </a:rPr>
              <a:t>)</a:t>
            </a:r>
            <a:endParaRPr sz="1800">
              <a:solidFill>
                <a:schemeClr val="dk1"/>
              </a:solidFill>
              <a:latin typeface="Gill Sans"/>
              <a:ea typeface="Gill Sans"/>
              <a:cs typeface="Gill Sans"/>
              <a:sym typeface="Gill Sans"/>
            </a:endParaRPr>
          </a:p>
        </p:txBody>
      </p:sp>
      <p:sp>
        <p:nvSpPr>
          <p:cNvPr id="394" name="Google Shape;394;p32"/>
          <p:cNvSpPr/>
          <p:nvPr/>
        </p:nvSpPr>
        <p:spPr>
          <a:xfrm>
            <a:off x="2697480" y="3305815"/>
            <a:ext cx="557784" cy="390144"/>
          </a:xfrm>
          <a:prstGeom prst="rect">
            <a:avLst/>
          </a:prstGeom>
          <a:solidFill>
            <a:schemeClr val="accent1"/>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95" name="Google Shape;395;p32"/>
          <p:cNvSpPr txBox="1"/>
          <p:nvPr/>
        </p:nvSpPr>
        <p:spPr>
          <a:xfrm>
            <a:off x="1922780" y="3316221"/>
            <a:ext cx="6248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Rating</a:t>
            </a:r>
            <a:endParaRPr/>
          </a:p>
        </p:txBody>
      </p:sp>
      <p:sp>
        <p:nvSpPr>
          <p:cNvPr id="396" name="Google Shape;396;p32"/>
          <p:cNvSpPr txBox="1"/>
          <p:nvPr/>
        </p:nvSpPr>
        <p:spPr>
          <a:xfrm>
            <a:off x="1131824" y="4225158"/>
            <a:ext cx="6248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Row</a:t>
            </a:r>
            <a:endParaRPr sz="1800">
              <a:solidFill>
                <a:schemeClr val="dk1"/>
              </a:solidFill>
              <a:latin typeface="Gill Sans"/>
              <a:ea typeface="Gill Sans"/>
              <a:cs typeface="Gill Sans"/>
              <a:sym typeface="Gill Sans"/>
            </a:endParaRPr>
          </a:p>
        </p:txBody>
      </p:sp>
      <p:sp>
        <p:nvSpPr>
          <p:cNvPr id="397" name="Google Shape;397;p32"/>
          <p:cNvSpPr txBox="1"/>
          <p:nvPr/>
        </p:nvSpPr>
        <p:spPr>
          <a:xfrm>
            <a:off x="1752565" y="4225158"/>
            <a:ext cx="6248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Column</a:t>
            </a:r>
            <a:endParaRPr sz="1800">
              <a:solidFill>
                <a:schemeClr val="dk1"/>
              </a:solidFill>
              <a:latin typeface="Gill Sans"/>
              <a:ea typeface="Gill Sans"/>
              <a:cs typeface="Gill Sans"/>
              <a:sym typeface="Gill Sans"/>
            </a:endParaRPr>
          </a:p>
        </p:txBody>
      </p:sp>
      <p:cxnSp>
        <p:nvCxnSpPr>
          <p:cNvPr id="398" name="Google Shape;398;p32"/>
          <p:cNvCxnSpPr/>
          <p:nvPr/>
        </p:nvCxnSpPr>
        <p:spPr>
          <a:xfrm>
            <a:off x="3171478" y="3798333"/>
            <a:ext cx="702194" cy="514067"/>
          </a:xfrm>
          <a:prstGeom prst="straightConnector1">
            <a:avLst/>
          </a:prstGeom>
          <a:noFill/>
          <a:ln w="38100" cap="flat" cmpd="sng">
            <a:solidFill>
              <a:srgbClr val="FF0000"/>
            </a:solidFill>
            <a:prstDash val="solid"/>
            <a:round/>
            <a:headEnd type="none" w="sm" len="sm"/>
            <a:tailEnd type="triangle" w="med" len="med"/>
          </a:ln>
        </p:spPr>
      </p:cxnSp>
      <p:cxnSp>
        <p:nvCxnSpPr>
          <p:cNvPr id="399" name="Google Shape;399;p32"/>
          <p:cNvCxnSpPr>
            <a:endCxn id="390" idx="0"/>
          </p:cNvCxnSpPr>
          <p:nvPr/>
        </p:nvCxnSpPr>
        <p:spPr>
          <a:xfrm>
            <a:off x="1274540" y="4529087"/>
            <a:ext cx="328200" cy="594600"/>
          </a:xfrm>
          <a:prstGeom prst="straightConnector1">
            <a:avLst/>
          </a:prstGeom>
          <a:noFill/>
          <a:ln w="38100" cap="flat" cmpd="sng">
            <a:solidFill>
              <a:srgbClr val="FF0000"/>
            </a:solidFill>
            <a:prstDash val="solid"/>
            <a:round/>
            <a:headEnd type="none" w="sm" len="sm"/>
            <a:tailEnd type="triangle" w="med" len="med"/>
          </a:ln>
        </p:spPr>
      </p:cxnSp>
      <p:cxnSp>
        <p:nvCxnSpPr>
          <p:cNvPr id="400" name="Google Shape;400;p32"/>
          <p:cNvCxnSpPr>
            <a:stCxn id="397" idx="2"/>
          </p:cNvCxnSpPr>
          <p:nvPr/>
        </p:nvCxnSpPr>
        <p:spPr>
          <a:xfrm flipH="1">
            <a:off x="1847803" y="4871489"/>
            <a:ext cx="217200" cy="262500"/>
          </a:xfrm>
          <a:prstGeom prst="straightConnector1">
            <a:avLst/>
          </a:prstGeom>
          <a:noFill/>
          <a:ln w="38100" cap="flat" cmpd="sng">
            <a:solidFill>
              <a:srgbClr val="FF0000"/>
            </a:solidFill>
            <a:prstDash val="solid"/>
            <a:round/>
            <a:headEnd type="none" w="sm" len="sm"/>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Declaring 2D Array (1)</a:t>
            </a:r>
            <a:endParaRPr b="1"/>
          </a:p>
        </p:txBody>
      </p:sp>
      <p:sp>
        <p:nvSpPr>
          <p:cNvPr id="406" name="Google Shape;406;p3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To declare a 2D array variable, the same as a 1D array. Only different from the number of square brackets "[]"</a:t>
            </a:r>
            <a:endParaRPr/>
          </a:p>
          <a:p>
            <a:pPr marL="274320" lvl="0" indent="-274320" algn="l" rtl="0">
              <a:spcBef>
                <a:spcPts val="600"/>
              </a:spcBef>
              <a:spcAft>
                <a:spcPts val="0"/>
              </a:spcAft>
              <a:buSzPts val="1976"/>
              <a:buChar char="🞂"/>
            </a:pPr>
            <a:r>
              <a:rPr lang="en-US"/>
              <a:t>General form :</a:t>
            </a:r>
            <a:endParaRPr/>
          </a:p>
          <a:p>
            <a:pPr marL="274320" lvl="0" indent="-148844" algn="l" rtl="0">
              <a:spcBef>
                <a:spcPts val="600"/>
              </a:spcBef>
              <a:spcAft>
                <a:spcPts val="0"/>
              </a:spcAft>
              <a:buSzPts val="1976"/>
              <a:buNone/>
            </a:pPr>
            <a:endParaRPr/>
          </a:p>
          <a:p>
            <a:pPr marL="274320" lvl="0" indent="-148844" algn="l" rtl="0">
              <a:spcBef>
                <a:spcPts val="600"/>
              </a:spcBef>
              <a:spcAft>
                <a:spcPts val="0"/>
              </a:spcAft>
              <a:buSzPts val="1976"/>
              <a:buNone/>
            </a:pPr>
            <a:endParaRPr/>
          </a:p>
          <a:p>
            <a:pPr marL="274320" lvl="0" indent="-148844" algn="l" rtl="0">
              <a:spcBef>
                <a:spcPts val="600"/>
              </a:spcBef>
              <a:spcAft>
                <a:spcPts val="0"/>
              </a:spcAft>
              <a:buSzPts val="1976"/>
              <a:buNone/>
            </a:pPr>
            <a:endParaRPr/>
          </a:p>
        </p:txBody>
      </p:sp>
      <p:sp>
        <p:nvSpPr>
          <p:cNvPr id="407" name="Google Shape;407;p33"/>
          <p:cNvSpPr/>
          <p:nvPr/>
        </p:nvSpPr>
        <p:spPr>
          <a:xfrm>
            <a:off x="877823" y="2743199"/>
            <a:ext cx="7046977" cy="3075710"/>
          </a:xfrm>
          <a:prstGeom prst="rect">
            <a:avLst/>
          </a:prstGeom>
          <a:solidFill>
            <a:schemeClr val="accent1"/>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chemeClr val="lt1"/>
                </a:solidFill>
                <a:latin typeface="Gill Sans"/>
                <a:ea typeface="Gill Sans"/>
                <a:cs typeface="Gill Sans"/>
                <a:sym typeface="Gill Sans"/>
              </a:rPr>
              <a:t>data_type[][] array_name = new data_type[x][y];</a:t>
            </a:r>
            <a:endParaRPr/>
          </a:p>
          <a:p>
            <a:pPr marL="0" marR="0" lvl="0" indent="0" algn="l" rtl="0">
              <a:spcBef>
                <a:spcPts val="0"/>
              </a:spcBef>
              <a:spcAft>
                <a:spcPts val="0"/>
              </a:spcAft>
              <a:buNone/>
            </a:pPr>
            <a:r>
              <a:rPr lang="en-US" sz="2400">
                <a:solidFill>
                  <a:schemeClr val="lt1"/>
                </a:solidFill>
                <a:latin typeface="Gill Sans"/>
                <a:ea typeface="Gill Sans"/>
                <a:cs typeface="Gill Sans"/>
                <a:sym typeface="Gill Sans"/>
              </a:rPr>
              <a:t>x = number of rows</a:t>
            </a:r>
            <a:endParaRPr/>
          </a:p>
          <a:p>
            <a:pPr marL="0" marR="0" lvl="0" indent="0" algn="l" rtl="0">
              <a:spcBef>
                <a:spcPts val="0"/>
              </a:spcBef>
              <a:spcAft>
                <a:spcPts val="0"/>
              </a:spcAft>
              <a:buNone/>
            </a:pPr>
            <a:r>
              <a:rPr lang="en-US" sz="2400">
                <a:solidFill>
                  <a:schemeClr val="lt1"/>
                </a:solidFill>
                <a:latin typeface="Gill Sans"/>
                <a:ea typeface="Gill Sans"/>
                <a:cs typeface="Gill Sans"/>
                <a:sym typeface="Gill Sans"/>
              </a:rPr>
              <a:t>Y = number of columns</a:t>
            </a:r>
            <a:endParaRPr/>
          </a:p>
          <a:p>
            <a:pPr marL="0" marR="0" lvl="0" indent="0" algn="l" rtl="0">
              <a:spcBef>
                <a:spcPts val="0"/>
              </a:spcBef>
              <a:spcAft>
                <a:spcPts val="0"/>
              </a:spcAft>
              <a:buNone/>
            </a:pPr>
            <a:endParaRPr sz="240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2400">
                <a:solidFill>
                  <a:schemeClr val="lt1"/>
                </a:solidFill>
                <a:latin typeface="Gill Sans"/>
                <a:ea typeface="Gill Sans"/>
                <a:cs typeface="Gill Sans"/>
                <a:sym typeface="Gill Sans"/>
              </a:rPr>
              <a:t>Example</a:t>
            </a:r>
            <a:endParaRPr sz="2400">
              <a:solidFill>
                <a:schemeClr val="lt1"/>
              </a:solidFill>
              <a:latin typeface="Gill Sans"/>
              <a:ea typeface="Gill Sans"/>
              <a:cs typeface="Gill Sans"/>
              <a:sym typeface="Gill Sans"/>
            </a:endParaRPr>
          </a:p>
          <a:p>
            <a:pPr marL="0" marR="0" lvl="0" indent="0" algn="l" rtl="0">
              <a:spcBef>
                <a:spcPts val="0"/>
              </a:spcBef>
              <a:spcAft>
                <a:spcPts val="0"/>
              </a:spcAft>
              <a:buNone/>
            </a:pPr>
            <a:r>
              <a:rPr lang="en-US" sz="2400">
                <a:solidFill>
                  <a:schemeClr val="lt1"/>
                </a:solidFill>
                <a:latin typeface="Gill Sans"/>
                <a:ea typeface="Gill Sans"/>
                <a:cs typeface="Gill Sans"/>
                <a:sym typeface="Gill Sans"/>
              </a:rPr>
              <a:t>int[][] arr = new int[10][20];</a:t>
            </a:r>
            <a:endParaRPr sz="2400">
              <a:solidFill>
                <a:schemeClr val="lt1"/>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Calculates the average of 2D Array</a:t>
            </a:r>
            <a:endParaRPr/>
          </a:p>
        </p:txBody>
      </p:sp>
      <p:sp>
        <p:nvSpPr>
          <p:cNvPr id="413" name="Google Shape;413;p34"/>
          <p:cNvSpPr txBox="1"/>
          <p:nvPr/>
        </p:nvSpPr>
        <p:spPr>
          <a:xfrm>
            <a:off x="507999" y="5730792"/>
            <a:ext cx="826192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The average value is obtained from the sum of all matrix element values divided by the product of the size of the row and column arrays</a:t>
            </a:r>
            <a:endParaRPr/>
          </a:p>
        </p:txBody>
      </p:sp>
      <p:pic>
        <p:nvPicPr>
          <p:cNvPr id="414" name="Google Shape;414;p34"/>
          <p:cNvPicPr preferRelativeResize="0">
            <a:picLocks noGrp="1"/>
          </p:cNvPicPr>
          <p:nvPr>
            <p:ph type="body" idx="1"/>
          </p:nvPr>
        </p:nvPicPr>
        <p:blipFill rotWithShape="1">
          <a:blip r:embed="rId3">
            <a:alphaModFix/>
          </a:blip>
          <a:srcRect/>
          <a:stretch/>
        </p:blipFill>
        <p:spPr>
          <a:xfrm>
            <a:off x="508000" y="1320800"/>
            <a:ext cx="3939309" cy="4366943"/>
          </a:xfrm>
          <a:prstGeom prst="rect">
            <a:avLst/>
          </a:prstGeom>
          <a:noFill/>
          <a:ln>
            <a:noFill/>
          </a:ln>
        </p:spPr>
      </p:pic>
      <p:pic>
        <p:nvPicPr>
          <p:cNvPr id="415" name="Google Shape;415;p34"/>
          <p:cNvPicPr preferRelativeResize="0"/>
          <p:nvPr/>
        </p:nvPicPr>
        <p:blipFill rotWithShape="1">
          <a:blip r:embed="rId4">
            <a:alphaModFix/>
          </a:blip>
          <a:srcRect/>
          <a:stretch/>
        </p:blipFill>
        <p:spPr>
          <a:xfrm>
            <a:off x="5452825" y="1285512"/>
            <a:ext cx="2208739" cy="443902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dk1"/>
              </a:buClr>
              <a:buSzPts val="3200"/>
              <a:buFont typeface="Bookman Old Style"/>
              <a:buNone/>
            </a:pPr>
            <a:r>
              <a:rPr lang="en-US" b="1"/>
              <a:t>FUNCTIONS</a:t>
            </a:r>
            <a:endParaRPr b="1"/>
          </a:p>
        </p:txBody>
      </p:sp>
      <p:sp>
        <p:nvSpPr>
          <p:cNvPr id="421" name="Google Shape;421;p35"/>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152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6"/>
          <p:cNvSpPr txBox="1">
            <a:spLocks noGrp="1"/>
          </p:cNvSpPr>
          <p:nvPr>
            <p:ph type="title"/>
          </p:nvPr>
        </p:nvSpPr>
        <p:spPr>
          <a:xfrm>
            <a:off x="467359" y="512705"/>
            <a:ext cx="6947534" cy="635635"/>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3200"/>
              <a:buFont typeface="Trebuchet MS"/>
              <a:buNone/>
            </a:pPr>
            <a:r>
              <a:rPr lang="en-US" b="1">
                <a:latin typeface="Trebuchet MS"/>
                <a:ea typeface="Trebuchet MS"/>
                <a:cs typeface="Trebuchet MS"/>
                <a:sym typeface="Trebuchet MS"/>
              </a:rPr>
              <a:t>DECLARATION OF FUNCTIONS</a:t>
            </a:r>
            <a:endParaRPr/>
          </a:p>
        </p:txBody>
      </p:sp>
      <p:sp>
        <p:nvSpPr>
          <p:cNvPr id="427" name="Google Shape;427;p36"/>
          <p:cNvSpPr txBox="1"/>
          <p:nvPr/>
        </p:nvSpPr>
        <p:spPr>
          <a:xfrm>
            <a:off x="655636" y="3832923"/>
            <a:ext cx="7769859" cy="215265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Georgia"/>
                <a:ea typeface="Georgia"/>
                <a:cs typeface="Georgia"/>
                <a:sym typeface="Georgia"/>
              </a:rPr>
              <a:t>Information:</a:t>
            </a:r>
            <a:endParaRPr sz="2400">
              <a:solidFill>
                <a:schemeClr val="dk1"/>
              </a:solidFill>
              <a:latin typeface="Georgia"/>
              <a:ea typeface="Georgia"/>
              <a:cs typeface="Georgia"/>
              <a:sym typeface="Georgia"/>
            </a:endParaRPr>
          </a:p>
          <a:p>
            <a:pPr marL="269240" marR="294640" lvl="0" indent="-256540" algn="l" rtl="0">
              <a:lnSpc>
                <a:spcPct val="108333"/>
              </a:lnSpc>
              <a:spcBef>
                <a:spcPts val="325"/>
              </a:spcBef>
              <a:spcAft>
                <a:spcPts val="0"/>
              </a:spcAft>
              <a:buClr>
                <a:srgbClr val="9F4DA2"/>
              </a:buClr>
              <a:buSzPts val="2400"/>
              <a:buFont typeface="Georgia"/>
              <a:buChar char="•"/>
            </a:pPr>
            <a:r>
              <a:rPr lang="en-US" sz="2400" b="1">
                <a:solidFill>
                  <a:schemeClr val="dk1"/>
                </a:solidFill>
                <a:latin typeface="Georgia"/>
                <a:ea typeface="Georgia"/>
                <a:cs typeface="Georgia"/>
                <a:sym typeface="Georgia"/>
              </a:rPr>
              <a:t>Static </a:t>
            </a:r>
            <a:r>
              <a:rPr lang="en-US" sz="2400">
                <a:solidFill>
                  <a:schemeClr val="dk1"/>
                </a:solidFill>
                <a:latin typeface="Georgia"/>
                <a:ea typeface="Georgia"/>
                <a:cs typeface="Georgia"/>
                <a:sym typeface="Georgia"/>
              </a:rPr>
              <a:t>: Types functions created are static, in order to  directly call in the main function which also are static</a:t>
            </a:r>
            <a:endParaRPr sz="2400">
              <a:solidFill>
                <a:schemeClr val="dk1"/>
              </a:solidFill>
              <a:latin typeface="Georgia"/>
              <a:ea typeface="Georgia"/>
              <a:cs typeface="Georgia"/>
              <a:sym typeface="Georgia"/>
            </a:endParaRPr>
          </a:p>
          <a:p>
            <a:pPr marL="269240" marR="5080" lvl="0" indent="-256540" algn="l" rtl="0">
              <a:lnSpc>
                <a:spcPct val="107500"/>
              </a:lnSpc>
              <a:spcBef>
                <a:spcPts val="315"/>
              </a:spcBef>
              <a:spcAft>
                <a:spcPts val="0"/>
              </a:spcAft>
              <a:buClr>
                <a:srgbClr val="9F4DA2"/>
              </a:buClr>
              <a:buSzPts val="1800"/>
              <a:buFont typeface="Georgia"/>
              <a:buChar char="•"/>
            </a:pPr>
            <a:r>
              <a:rPr lang="en-US" sz="1800">
                <a:solidFill>
                  <a:schemeClr val="dk1"/>
                </a:solidFill>
                <a:latin typeface="Gill Sans"/>
                <a:ea typeface="Gill Sans"/>
                <a:cs typeface="Gill Sans"/>
                <a:sym typeface="Gill Sans"/>
              </a:rPr>
              <a:t>	</a:t>
            </a:r>
            <a:r>
              <a:rPr lang="en-US" sz="2400" b="1">
                <a:solidFill>
                  <a:schemeClr val="dk1"/>
                </a:solidFill>
                <a:latin typeface="Georgia"/>
                <a:ea typeface="Georgia"/>
                <a:cs typeface="Georgia"/>
                <a:sym typeface="Georgia"/>
              </a:rPr>
              <a:t>ReturnDataType</a:t>
            </a:r>
            <a:r>
              <a:rPr lang="en-US" sz="2400">
                <a:solidFill>
                  <a:schemeClr val="dk1"/>
                </a:solidFill>
                <a:latin typeface="Georgia"/>
                <a:ea typeface="Georgia"/>
                <a:cs typeface="Georgia"/>
                <a:sym typeface="Georgia"/>
              </a:rPr>
              <a:t>:	Data type from the returned value  (</a:t>
            </a:r>
            <a:r>
              <a:rPr lang="en-US" sz="2400" i="1">
                <a:solidFill>
                  <a:schemeClr val="dk1"/>
                </a:solidFill>
                <a:latin typeface="Georgia"/>
                <a:ea typeface="Georgia"/>
                <a:cs typeface="Georgia"/>
                <a:sym typeface="Georgia"/>
              </a:rPr>
              <a:t>output</a:t>
            </a:r>
            <a:r>
              <a:rPr lang="en-US" sz="2400">
                <a:solidFill>
                  <a:schemeClr val="dk1"/>
                </a:solidFill>
                <a:latin typeface="Georgia"/>
                <a:ea typeface="Georgia"/>
                <a:cs typeface="Georgia"/>
                <a:sym typeface="Georgia"/>
              </a:rPr>
              <a:t>) After the function is executed</a:t>
            </a:r>
            <a:endParaRPr sz="2400">
              <a:solidFill>
                <a:schemeClr val="dk1"/>
              </a:solidFill>
              <a:latin typeface="Georgia"/>
              <a:ea typeface="Georgia"/>
              <a:cs typeface="Georgia"/>
              <a:sym typeface="Georgia"/>
            </a:endParaRPr>
          </a:p>
          <a:p>
            <a:pPr marL="269240" marR="0" lvl="0" indent="-256540" algn="l" rtl="0">
              <a:lnSpc>
                <a:spcPct val="119375"/>
              </a:lnSpc>
              <a:spcBef>
                <a:spcPts val="0"/>
              </a:spcBef>
              <a:spcAft>
                <a:spcPts val="0"/>
              </a:spcAft>
              <a:buClr>
                <a:srgbClr val="9F4DA2"/>
              </a:buClr>
              <a:buSzPts val="2400"/>
              <a:buFont typeface="Georgia"/>
              <a:buChar char="•"/>
            </a:pPr>
            <a:r>
              <a:rPr lang="en-US" sz="2400" b="1">
                <a:solidFill>
                  <a:schemeClr val="dk1"/>
                </a:solidFill>
                <a:latin typeface="Georgia"/>
                <a:ea typeface="Georgia"/>
                <a:cs typeface="Georgia"/>
                <a:sym typeface="Georgia"/>
              </a:rPr>
              <a:t>functionName ()</a:t>
            </a:r>
            <a:r>
              <a:rPr lang="en-US" sz="2400">
                <a:solidFill>
                  <a:schemeClr val="dk1"/>
                </a:solidFill>
                <a:latin typeface="Georgia"/>
                <a:ea typeface="Georgia"/>
                <a:cs typeface="Georgia"/>
                <a:sym typeface="Georgia"/>
              </a:rPr>
              <a:t>:	function name be made</a:t>
            </a:r>
            <a:endParaRPr sz="2400">
              <a:solidFill>
                <a:schemeClr val="dk1"/>
              </a:solidFill>
              <a:latin typeface="Georgia"/>
              <a:ea typeface="Georgia"/>
              <a:cs typeface="Georgia"/>
              <a:sym typeface="Georgia"/>
            </a:endParaRPr>
          </a:p>
        </p:txBody>
      </p:sp>
      <p:sp>
        <p:nvSpPr>
          <p:cNvPr id="428" name="Google Shape;428;p36"/>
          <p:cNvSpPr txBox="1"/>
          <p:nvPr/>
        </p:nvSpPr>
        <p:spPr>
          <a:xfrm>
            <a:off x="400366" y="1401156"/>
            <a:ext cx="8280400" cy="1938020"/>
          </a:xfrm>
          <a:prstGeom prst="rect">
            <a:avLst/>
          </a:prstGeom>
          <a:solidFill>
            <a:srgbClr val="9DBDD2"/>
          </a:solidFill>
          <a:ln>
            <a:noFill/>
          </a:ln>
        </p:spPr>
        <p:txBody>
          <a:bodyPr spcFirstLastPara="1" wrap="square" lIns="0" tIns="36175" rIns="0" bIns="0" anchor="t" anchorCtr="0">
            <a:spAutoFit/>
          </a:bodyPr>
          <a:lstStyle/>
          <a:p>
            <a:pPr marL="170180" marR="0" lvl="0" indent="0" algn="l" rtl="0">
              <a:lnSpc>
                <a:spcPct val="100000"/>
              </a:lnSpc>
              <a:spcBef>
                <a:spcPts val="0"/>
              </a:spcBef>
              <a:spcAft>
                <a:spcPts val="0"/>
              </a:spcAft>
              <a:buNone/>
            </a:pPr>
            <a:r>
              <a:rPr lang="en-US" sz="2400" b="1">
                <a:solidFill>
                  <a:schemeClr val="dk1"/>
                </a:solidFill>
                <a:latin typeface="Georgia"/>
                <a:ea typeface="Georgia"/>
                <a:cs typeface="Georgia"/>
                <a:sym typeface="Georgia"/>
              </a:rPr>
              <a:t>static ReturnDataType functionName() {</a:t>
            </a:r>
            <a:endParaRPr sz="2400">
              <a:solidFill>
                <a:schemeClr val="dk1"/>
              </a:solidFill>
              <a:latin typeface="Georgia"/>
              <a:ea typeface="Georgia"/>
              <a:cs typeface="Georgia"/>
              <a:sym typeface="Georgia"/>
            </a:endParaRPr>
          </a:p>
          <a:p>
            <a:pPr marL="91440" marR="0" lvl="0" indent="0" algn="l" rtl="0">
              <a:lnSpc>
                <a:spcPct val="100000"/>
              </a:lnSpc>
              <a:spcBef>
                <a:spcPts val="5"/>
              </a:spcBef>
              <a:spcAft>
                <a:spcPts val="0"/>
              </a:spcAft>
              <a:buNone/>
            </a:pPr>
            <a:r>
              <a:rPr lang="en-US" sz="2400" b="1">
                <a:solidFill>
                  <a:schemeClr val="dk1"/>
                </a:solidFill>
                <a:latin typeface="Georgia"/>
                <a:ea typeface="Georgia"/>
                <a:cs typeface="Georgia"/>
                <a:sym typeface="Georgia"/>
              </a:rPr>
              <a:t>// statement</a:t>
            </a:r>
            <a:endParaRPr sz="2400">
              <a:solidFill>
                <a:schemeClr val="dk1"/>
              </a:solidFill>
              <a:latin typeface="Georgia"/>
              <a:ea typeface="Georgia"/>
              <a:cs typeface="Georgia"/>
              <a:sym typeface="Georgia"/>
            </a:endParaRPr>
          </a:p>
          <a:p>
            <a:pPr marL="91440" marR="0" lvl="0" indent="0" algn="l" rtl="0">
              <a:lnSpc>
                <a:spcPct val="100000"/>
              </a:lnSpc>
              <a:spcBef>
                <a:spcPts val="0"/>
              </a:spcBef>
              <a:spcAft>
                <a:spcPts val="0"/>
              </a:spcAft>
              <a:buNone/>
            </a:pPr>
            <a:r>
              <a:rPr lang="en-US" sz="2400" b="1">
                <a:solidFill>
                  <a:schemeClr val="dk1"/>
                </a:solidFill>
                <a:latin typeface="Georgia"/>
                <a:ea typeface="Georgia"/>
                <a:cs typeface="Georgia"/>
                <a:sym typeface="Georgia"/>
              </a:rPr>
              <a:t>// statement</a:t>
            </a:r>
            <a:endParaRPr sz="2400">
              <a:solidFill>
                <a:schemeClr val="dk1"/>
              </a:solidFill>
              <a:latin typeface="Georgia"/>
              <a:ea typeface="Georgia"/>
              <a:cs typeface="Georgia"/>
              <a:sym typeface="Georgia"/>
            </a:endParaRPr>
          </a:p>
          <a:p>
            <a:pPr marL="91440" marR="0" lvl="0" indent="0" algn="l" rtl="0">
              <a:lnSpc>
                <a:spcPct val="100000"/>
              </a:lnSpc>
              <a:spcBef>
                <a:spcPts val="0"/>
              </a:spcBef>
              <a:spcAft>
                <a:spcPts val="0"/>
              </a:spcAft>
              <a:buNone/>
            </a:pPr>
            <a:r>
              <a:rPr lang="en-US" sz="2400" b="1">
                <a:solidFill>
                  <a:schemeClr val="dk1"/>
                </a:solidFill>
                <a:latin typeface="Georgia"/>
                <a:ea typeface="Georgia"/>
                <a:cs typeface="Georgia"/>
                <a:sym typeface="Georgia"/>
              </a:rPr>
              <a:t>}</a:t>
            </a:r>
            <a:endParaRPr sz="2400">
              <a:solidFill>
                <a:schemeClr val="dk1"/>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a:spLocks noGrp="1"/>
          </p:cNvSpPr>
          <p:nvPr>
            <p:ph type="title"/>
          </p:nvPr>
        </p:nvSpPr>
        <p:spPr>
          <a:xfrm>
            <a:off x="468629" y="532236"/>
            <a:ext cx="2139950" cy="505267"/>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3200"/>
              <a:buFont typeface="Bookman Old Style"/>
              <a:buNone/>
            </a:pPr>
            <a:r>
              <a:rPr lang="en-US" b="1"/>
              <a:t>example:</a:t>
            </a:r>
            <a:endParaRPr/>
          </a:p>
        </p:txBody>
      </p:sp>
      <p:sp>
        <p:nvSpPr>
          <p:cNvPr id="434" name="Google Shape;434;p37"/>
          <p:cNvSpPr/>
          <p:nvPr/>
        </p:nvSpPr>
        <p:spPr>
          <a:xfrm>
            <a:off x="448304" y="1749821"/>
            <a:ext cx="8082280" cy="153659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35" name="Google Shape;435;p37"/>
          <p:cNvSpPr txBox="1"/>
          <p:nvPr/>
        </p:nvSpPr>
        <p:spPr>
          <a:xfrm>
            <a:off x="526092" y="1257337"/>
            <a:ext cx="39033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Georgia"/>
                <a:ea typeface="Georgia"/>
                <a:cs typeface="Georgia"/>
                <a:sym typeface="Georgia"/>
              </a:rPr>
              <a:t>Function Establishment:</a:t>
            </a:r>
            <a:endParaRPr sz="2400">
              <a:solidFill>
                <a:schemeClr val="dk1"/>
              </a:solidFill>
              <a:latin typeface="Georgia"/>
              <a:ea typeface="Georgia"/>
              <a:cs typeface="Georgia"/>
              <a:sym typeface="Georgia"/>
            </a:endParaRPr>
          </a:p>
        </p:txBody>
      </p:sp>
      <p:sp>
        <p:nvSpPr>
          <p:cNvPr id="436" name="Google Shape;436;p37"/>
          <p:cNvSpPr txBox="1"/>
          <p:nvPr/>
        </p:nvSpPr>
        <p:spPr>
          <a:xfrm>
            <a:off x="526092" y="3418116"/>
            <a:ext cx="27736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Georgia"/>
                <a:ea typeface="Georgia"/>
                <a:cs typeface="Georgia"/>
                <a:sym typeface="Georgia"/>
              </a:rPr>
              <a:t>Dialing Function:</a:t>
            </a:r>
            <a:endParaRPr sz="2400">
              <a:solidFill>
                <a:schemeClr val="dk1"/>
              </a:solidFill>
              <a:latin typeface="Georgia"/>
              <a:ea typeface="Georgia"/>
              <a:cs typeface="Georgia"/>
              <a:sym typeface="Georgia"/>
            </a:endParaRPr>
          </a:p>
        </p:txBody>
      </p:sp>
      <p:sp>
        <p:nvSpPr>
          <p:cNvPr id="437" name="Google Shape;437;p37"/>
          <p:cNvSpPr/>
          <p:nvPr/>
        </p:nvSpPr>
        <p:spPr>
          <a:xfrm>
            <a:off x="579119" y="4013481"/>
            <a:ext cx="7895585" cy="16122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508547" y="13434"/>
            <a:ext cx="8358362" cy="112082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3600"/>
              <a:buFont typeface="Bookman Old Style"/>
              <a:buNone/>
            </a:pPr>
            <a:r>
              <a:rPr lang="en-US" sz="3600" b="1"/>
              <a:t>Function that returns the value ... (1)</a:t>
            </a:r>
            <a:endParaRPr sz="3600" b="1"/>
          </a:p>
        </p:txBody>
      </p:sp>
      <p:sp>
        <p:nvSpPr>
          <p:cNvPr id="443" name="Google Shape;443;p38"/>
          <p:cNvSpPr txBox="1"/>
          <p:nvPr/>
        </p:nvSpPr>
        <p:spPr>
          <a:xfrm>
            <a:off x="520786" y="1456804"/>
            <a:ext cx="7955280" cy="4104004"/>
          </a:xfrm>
          <a:prstGeom prst="rect">
            <a:avLst/>
          </a:prstGeom>
          <a:noFill/>
          <a:ln>
            <a:noFill/>
          </a:ln>
        </p:spPr>
        <p:txBody>
          <a:bodyPr spcFirstLastPara="1" wrap="square" lIns="0" tIns="55875" rIns="0" bIns="0" anchor="t" anchorCtr="0">
            <a:spAutoFit/>
          </a:bodyPr>
          <a:lstStyle/>
          <a:p>
            <a:pPr marL="269240" marR="174625" lvl="0" indent="-256540" algn="l" rtl="0">
              <a:lnSpc>
                <a:spcPct val="108461"/>
              </a:lnSpc>
              <a:spcBef>
                <a:spcPts val="0"/>
              </a:spcBef>
              <a:spcAft>
                <a:spcPts val="0"/>
              </a:spcAft>
              <a:buClr>
                <a:srgbClr val="9F4DA2"/>
              </a:buClr>
              <a:buSzPts val="2600"/>
              <a:buFont typeface="Georgia"/>
              <a:buChar char="•"/>
            </a:pPr>
            <a:r>
              <a:rPr lang="en-US" sz="2600">
                <a:solidFill>
                  <a:schemeClr val="dk1"/>
                </a:solidFill>
                <a:latin typeface="Georgia"/>
                <a:ea typeface="Georgia"/>
                <a:cs typeface="Georgia"/>
                <a:sym typeface="Georgia"/>
              </a:rPr>
              <a:t>A function that can return an output value so that it  can be processed in the next process.</a:t>
            </a:r>
            <a:endParaRPr sz="2600">
              <a:solidFill>
                <a:schemeClr val="dk1"/>
              </a:solidFill>
              <a:latin typeface="Georgia"/>
              <a:ea typeface="Georgia"/>
              <a:cs typeface="Georgia"/>
              <a:sym typeface="Georgia"/>
            </a:endParaRPr>
          </a:p>
          <a:p>
            <a:pPr marL="269240" marR="0" lvl="0" indent="-256540" algn="l" rtl="0">
              <a:lnSpc>
                <a:spcPct val="111923"/>
              </a:lnSpc>
              <a:spcBef>
                <a:spcPts val="5"/>
              </a:spcBef>
              <a:spcAft>
                <a:spcPts val="0"/>
              </a:spcAft>
              <a:buClr>
                <a:srgbClr val="9F4DA2"/>
              </a:buClr>
              <a:buSzPts val="2600"/>
              <a:buFont typeface="Georgia"/>
              <a:buChar char="•"/>
            </a:pPr>
            <a:r>
              <a:rPr lang="en-US" sz="2600">
                <a:solidFill>
                  <a:schemeClr val="dk1"/>
                </a:solidFill>
                <a:latin typeface="Georgia"/>
                <a:ea typeface="Georgia"/>
                <a:cs typeface="Georgia"/>
                <a:sym typeface="Georgia"/>
              </a:rPr>
              <a:t>Return the value of the function using </a:t>
            </a:r>
            <a:r>
              <a:rPr lang="en-US" sz="2600" i="1">
                <a:solidFill>
                  <a:schemeClr val="dk1"/>
                </a:solidFill>
                <a:latin typeface="Georgia"/>
                <a:ea typeface="Georgia"/>
                <a:cs typeface="Georgia"/>
                <a:sym typeface="Georgia"/>
              </a:rPr>
              <a:t>keyword</a:t>
            </a:r>
            <a:endParaRPr sz="2600">
              <a:solidFill>
                <a:schemeClr val="dk1"/>
              </a:solidFill>
              <a:latin typeface="Georgia"/>
              <a:ea typeface="Georgia"/>
              <a:cs typeface="Georgia"/>
              <a:sym typeface="Georgia"/>
            </a:endParaRPr>
          </a:p>
          <a:p>
            <a:pPr marL="269240" marR="0" lvl="0" indent="0" algn="l" rtl="0">
              <a:lnSpc>
                <a:spcPct val="113846"/>
              </a:lnSpc>
              <a:spcBef>
                <a:spcPts val="0"/>
              </a:spcBef>
              <a:spcAft>
                <a:spcPts val="0"/>
              </a:spcAft>
              <a:buNone/>
            </a:pPr>
            <a:r>
              <a:rPr lang="en-US" sz="2600" b="1">
                <a:solidFill>
                  <a:schemeClr val="dk1"/>
                </a:solidFill>
                <a:latin typeface="Georgia"/>
                <a:ea typeface="Georgia"/>
                <a:cs typeface="Georgia"/>
                <a:sym typeface="Georgia"/>
              </a:rPr>
              <a:t>return</a:t>
            </a:r>
            <a:r>
              <a:rPr lang="en-US" sz="2600">
                <a:solidFill>
                  <a:schemeClr val="dk1"/>
                </a:solidFill>
                <a:latin typeface="Georgia"/>
                <a:ea typeface="Georgia"/>
                <a:cs typeface="Georgia"/>
                <a:sym typeface="Georgia"/>
              </a:rPr>
              <a:t>,</a:t>
            </a:r>
            <a:endParaRPr sz="2600">
              <a:solidFill>
                <a:schemeClr val="dk1"/>
              </a:solidFill>
              <a:latin typeface="Georgia"/>
              <a:ea typeface="Georgia"/>
              <a:cs typeface="Georgia"/>
              <a:sym typeface="Georgia"/>
            </a:endParaRPr>
          </a:p>
          <a:p>
            <a:pPr marL="269240" marR="50165" lvl="0" indent="-256540" algn="l" rtl="0">
              <a:lnSpc>
                <a:spcPct val="90100"/>
              </a:lnSpc>
              <a:spcBef>
                <a:spcPts val="295"/>
              </a:spcBef>
              <a:spcAft>
                <a:spcPts val="0"/>
              </a:spcAft>
              <a:buClr>
                <a:srgbClr val="9F4DA2"/>
              </a:buClr>
              <a:buSzPts val="2600"/>
              <a:buFont typeface="Georgia"/>
              <a:buChar char="•"/>
            </a:pPr>
            <a:r>
              <a:rPr lang="en-US" sz="2600">
                <a:solidFill>
                  <a:schemeClr val="dk1"/>
                </a:solidFill>
                <a:latin typeface="Georgia"/>
                <a:ea typeface="Georgia"/>
                <a:cs typeface="Georgia"/>
                <a:sym typeface="Georgia"/>
              </a:rPr>
              <a:t>Functions that have data type functions </a:t>
            </a:r>
            <a:r>
              <a:rPr lang="en-US" sz="2600" b="1">
                <a:solidFill>
                  <a:schemeClr val="dk1"/>
                </a:solidFill>
                <a:latin typeface="Georgia"/>
                <a:ea typeface="Georgia"/>
                <a:cs typeface="Georgia"/>
                <a:sym typeface="Georgia"/>
              </a:rPr>
              <a:t>other than  voids that require a return</a:t>
            </a:r>
            <a:r>
              <a:rPr lang="en-US" sz="2600">
                <a:solidFill>
                  <a:schemeClr val="dk1"/>
                </a:solidFill>
                <a:latin typeface="Georgia"/>
                <a:ea typeface="Georgia"/>
                <a:cs typeface="Georgia"/>
                <a:sym typeface="Georgia"/>
              </a:rPr>
              <a:t>. The </a:t>
            </a:r>
            <a:r>
              <a:rPr lang="en-US" sz="2600" b="1">
                <a:solidFill>
                  <a:schemeClr val="dk1"/>
                </a:solidFill>
                <a:latin typeface="Georgia"/>
                <a:ea typeface="Georgia"/>
                <a:cs typeface="Georgia"/>
                <a:sym typeface="Georgia"/>
              </a:rPr>
              <a:t>void </a:t>
            </a:r>
            <a:r>
              <a:rPr lang="en-US" sz="2600">
                <a:solidFill>
                  <a:schemeClr val="dk1"/>
                </a:solidFill>
                <a:latin typeface="Georgia"/>
                <a:ea typeface="Georgia"/>
                <a:cs typeface="Georgia"/>
                <a:sym typeface="Georgia"/>
              </a:rPr>
              <a:t>function  </a:t>
            </a:r>
            <a:r>
              <a:rPr lang="en-US" sz="2600" b="1">
                <a:solidFill>
                  <a:schemeClr val="dk1"/>
                </a:solidFill>
                <a:latin typeface="Georgia"/>
                <a:ea typeface="Georgia"/>
                <a:cs typeface="Georgia"/>
                <a:sym typeface="Georgia"/>
              </a:rPr>
              <a:t>does not require a return</a:t>
            </a:r>
            <a:r>
              <a:rPr lang="en-US" sz="2600">
                <a:solidFill>
                  <a:schemeClr val="dk1"/>
                </a:solidFill>
                <a:latin typeface="Georgia"/>
                <a:ea typeface="Georgia"/>
                <a:cs typeface="Georgia"/>
                <a:sym typeface="Georgia"/>
              </a:rPr>
              <a:t>.</a:t>
            </a:r>
            <a:endParaRPr/>
          </a:p>
          <a:p>
            <a:pPr marL="269240" marR="5080" lvl="0" indent="-256540" algn="l" rtl="0">
              <a:lnSpc>
                <a:spcPct val="90000"/>
              </a:lnSpc>
              <a:spcBef>
                <a:spcPts val="295"/>
              </a:spcBef>
              <a:spcAft>
                <a:spcPts val="0"/>
              </a:spcAft>
              <a:buClr>
                <a:srgbClr val="9F4DA2"/>
              </a:buClr>
              <a:buSzPts val="2600"/>
              <a:buFont typeface="Georgia"/>
              <a:buChar char="•"/>
            </a:pPr>
            <a:r>
              <a:rPr lang="en-US" sz="2600" b="1">
                <a:solidFill>
                  <a:schemeClr val="dk1"/>
                </a:solidFill>
                <a:latin typeface="Georgia"/>
                <a:ea typeface="Georgia"/>
                <a:cs typeface="Georgia"/>
                <a:sym typeface="Georgia"/>
              </a:rPr>
              <a:t>The value returned </a:t>
            </a:r>
            <a:r>
              <a:rPr lang="en-US" sz="2600">
                <a:solidFill>
                  <a:schemeClr val="dk1"/>
                </a:solidFill>
                <a:latin typeface="Georgia"/>
                <a:ea typeface="Georgia"/>
                <a:cs typeface="Georgia"/>
                <a:sym typeface="Georgia"/>
              </a:rPr>
              <a:t>from a function </a:t>
            </a:r>
            <a:r>
              <a:rPr lang="en-US" sz="2600" b="1">
                <a:solidFill>
                  <a:schemeClr val="dk1"/>
                </a:solidFill>
                <a:latin typeface="Georgia"/>
                <a:ea typeface="Georgia"/>
                <a:cs typeface="Georgia"/>
                <a:sym typeface="Georgia"/>
              </a:rPr>
              <a:t>must match  the function's data type</a:t>
            </a:r>
            <a:r>
              <a:rPr lang="en-US" sz="2600">
                <a:solidFill>
                  <a:schemeClr val="dk1"/>
                </a:solidFill>
                <a:latin typeface="Georgia"/>
                <a:ea typeface="Georgia"/>
                <a:cs typeface="Georgia"/>
                <a:sym typeface="Georgia"/>
              </a:rPr>
              <a:t>. For example if the data  type is an int function, then the returned value must  be that value.</a:t>
            </a:r>
            <a:endParaRPr sz="2600">
              <a:solidFill>
                <a:schemeClr val="dk1"/>
              </a:solidFill>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9"/>
          <p:cNvSpPr txBox="1">
            <a:spLocks noGrp="1"/>
          </p:cNvSpPr>
          <p:nvPr>
            <p:ph type="title"/>
          </p:nvPr>
        </p:nvSpPr>
        <p:spPr>
          <a:xfrm>
            <a:off x="645477" y="498849"/>
            <a:ext cx="6282055" cy="635635"/>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3200"/>
              <a:buFont typeface="Trebuchet MS"/>
              <a:buNone/>
            </a:pPr>
            <a:r>
              <a:rPr lang="en-US" b="1">
                <a:latin typeface="Trebuchet MS"/>
                <a:ea typeface="Trebuchet MS"/>
                <a:cs typeface="Trebuchet MS"/>
                <a:sym typeface="Trebuchet MS"/>
              </a:rPr>
              <a:t>SCOPE OF VARIABLE ... (1)</a:t>
            </a:r>
            <a:endParaRPr/>
          </a:p>
        </p:txBody>
      </p:sp>
      <p:sp>
        <p:nvSpPr>
          <p:cNvPr id="449" name="Google Shape;449;p39"/>
          <p:cNvSpPr txBox="1"/>
          <p:nvPr/>
        </p:nvSpPr>
        <p:spPr>
          <a:xfrm>
            <a:off x="534641" y="1539009"/>
            <a:ext cx="7932420" cy="4029308"/>
          </a:xfrm>
          <a:prstGeom prst="rect">
            <a:avLst/>
          </a:prstGeom>
          <a:noFill/>
          <a:ln>
            <a:noFill/>
          </a:ln>
        </p:spPr>
        <p:txBody>
          <a:bodyPr spcFirstLastPara="1" wrap="square" lIns="0" tIns="12700" rIns="0" bIns="0" anchor="t" anchorCtr="0">
            <a:spAutoFit/>
          </a:bodyPr>
          <a:lstStyle/>
          <a:p>
            <a:pPr marL="269240" marR="377190" lvl="0" indent="-256540" algn="l" rtl="0">
              <a:lnSpc>
                <a:spcPct val="100000"/>
              </a:lnSpc>
              <a:spcBef>
                <a:spcPts val="0"/>
              </a:spcBef>
              <a:spcAft>
                <a:spcPts val="0"/>
              </a:spcAft>
              <a:buClr>
                <a:srgbClr val="9F4DA2"/>
              </a:buClr>
              <a:buSzPts val="2800"/>
              <a:buFont typeface="Georgia"/>
              <a:buChar char="•"/>
            </a:pPr>
            <a:r>
              <a:rPr lang="en-US" sz="2800">
                <a:solidFill>
                  <a:schemeClr val="dk1"/>
                </a:solidFill>
                <a:latin typeface="Georgia"/>
                <a:ea typeface="Georgia"/>
                <a:cs typeface="Georgia"/>
                <a:sym typeface="Georgia"/>
              </a:rPr>
              <a:t>Local Variables: variabel declared in a function,  and can only be accessed or identified from  within the function itself.</a:t>
            </a:r>
            <a:endParaRPr sz="2800">
              <a:solidFill>
                <a:schemeClr val="dk1"/>
              </a:solidFill>
              <a:latin typeface="Georgia"/>
              <a:ea typeface="Georgia"/>
              <a:cs typeface="Georgia"/>
              <a:sym typeface="Georgia"/>
            </a:endParaRPr>
          </a:p>
          <a:p>
            <a:pPr marL="0" marR="0" lvl="0" indent="0" algn="l" rtl="0">
              <a:lnSpc>
                <a:spcPct val="100000"/>
              </a:lnSpc>
              <a:spcBef>
                <a:spcPts val="45"/>
              </a:spcBef>
              <a:spcAft>
                <a:spcPts val="0"/>
              </a:spcAft>
              <a:buClr>
                <a:srgbClr val="9F4DA2"/>
              </a:buClr>
              <a:buSzPts val="3450"/>
              <a:buFont typeface="Georgia"/>
              <a:buNone/>
            </a:pPr>
            <a:endParaRPr sz="3450">
              <a:solidFill>
                <a:schemeClr val="dk1"/>
              </a:solidFill>
              <a:latin typeface="Georgia"/>
              <a:ea typeface="Georgia"/>
              <a:cs typeface="Georgia"/>
              <a:sym typeface="Georgia"/>
            </a:endParaRPr>
          </a:p>
          <a:p>
            <a:pPr marL="269240" marR="72390" lvl="0" indent="-256540" algn="l" rtl="0">
              <a:lnSpc>
                <a:spcPct val="100000"/>
              </a:lnSpc>
              <a:spcBef>
                <a:spcPts val="0"/>
              </a:spcBef>
              <a:spcAft>
                <a:spcPts val="0"/>
              </a:spcAft>
              <a:buClr>
                <a:srgbClr val="9F4DA2"/>
              </a:buClr>
              <a:buSzPts val="2800"/>
              <a:buFont typeface="Georgia"/>
              <a:buChar char="•"/>
            </a:pPr>
            <a:r>
              <a:rPr lang="en-US" sz="2800">
                <a:solidFill>
                  <a:schemeClr val="dk1"/>
                </a:solidFill>
                <a:latin typeface="Georgia"/>
                <a:ea typeface="Georgia"/>
                <a:cs typeface="Georgia"/>
                <a:sym typeface="Georgia"/>
              </a:rPr>
              <a:t>Global variables: variables declared outside the  block function, and can be accessed or identified  from any function.</a:t>
            </a:r>
            <a:endParaRPr sz="2800">
              <a:solidFill>
                <a:schemeClr val="dk1"/>
              </a:solidFill>
              <a:latin typeface="Georgia"/>
              <a:ea typeface="Georgia"/>
              <a:cs typeface="Georgia"/>
              <a:sym typeface="Georgia"/>
            </a:endParaRPr>
          </a:p>
          <a:p>
            <a:pPr marL="269240" marR="0" lvl="0" indent="-256540" algn="l" rtl="0">
              <a:lnSpc>
                <a:spcPct val="100000"/>
              </a:lnSpc>
              <a:spcBef>
                <a:spcPts val="305"/>
              </a:spcBef>
              <a:spcAft>
                <a:spcPts val="0"/>
              </a:spcAft>
              <a:buClr>
                <a:srgbClr val="9F4DA2"/>
              </a:buClr>
              <a:buSzPts val="2800"/>
              <a:buFont typeface="Georgia"/>
              <a:buChar char="•"/>
            </a:pPr>
            <a:r>
              <a:rPr lang="en-US" sz="2800">
                <a:solidFill>
                  <a:schemeClr val="dk1"/>
                </a:solidFill>
                <a:latin typeface="Georgia"/>
                <a:ea typeface="Georgia"/>
                <a:cs typeface="Georgia"/>
                <a:sym typeface="Georgia"/>
              </a:rPr>
              <a:t>Global variables in java in the given prefix </a:t>
            </a:r>
            <a:r>
              <a:rPr lang="en-US" sz="2800" b="1">
                <a:solidFill>
                  <a:schemeClr val="dk1"/>
                </a:solidFill>
                <a:latin typeface="Georgia"/>
                <a:ea typeface="Georgia"/>
                <a:cs typeface="Georgia"/>
                <a:sym typeface="Georgia"/>
              </a:rPr>
              <a:t>static</a:t>
            </a:r>
            <a:endParaRPr sz="2800">
              <a:solidFill>
                <a:schemeClr val="dk1"/>
              </a:solidFill>
              <a:latin typeface="Georgia"/>
              <a:ea typeface="Georgia"/>
              <a:cs typeface="Georgia"/>
              <a:sym typeface="Georgia"/>
            </a:endParaRPr>
          </a:p>
          <a:p>
            <a:pPr marL="269240" marR="0" lvl="0" indent="0" algn="l" rtl="0">
              <a:lnSpc>
                <a:spcPct val="100000"/>
              </a:lnSpc>
              <a:spcBef>
                <a:spcPts val="0"/>
              </a:spcBef>
              <a:spcAft>
                <a:spcPts val="0"/>
              </a:spcAft>
              <a:buNone/>
            </a:pPr>
            <a:r>
              <a:rPr lang="en-US" sz="2800">
                <a:solidFill>
                  <a:schemeClr val="dk1"/>
                </a:solidFill>
                <a:latin typeface="Georgia"/>
                <a:ea typeface="Georgia"/>
                <a:cs typeface="Georgia"/>
                <a:sym typeface="Georgia"/>
              </a:rPr>
              <a:t>so that these variables can be called directly.</a:t>
            </a:r>
            <a:endParaRPr sz="2800">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Selection Syntax IF</a:t>
            </a:r>
            <a:endParaRPr/>
          </a:p>
        </p:txBody>
      </p:sp>
      <p:sp>
        <p:nvSpPr>
          <p:cNvPr id="133" name="Google Shape;133;p4"/>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General Form:</a:t>
            </a:r>
            <a:endParaRPr/>
          </a:p>
        </p:txBody>
      </p:sp>
      <p:sp>
        <p:nvSpPr>
          <p:cNvPr id="134" name="Google Shape;134;p4"/>
          <p:cNvSpPr txBox="1"/>
          <p:nvPr/>
        </p:nvSpPr>
        <p:spPr>
          <a:xfrm>
            <a:off x="4932040" y="2021978"/>
            <a:ext cx="3888300" cy="3539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Gill Sans"/>
                <a:ea typeface="Gill Sans"/>
                <a:cs typeface="Gill Sans"/>
                <a:sym typeface="Gill Sans"/>
              </a:rPr>
              <a:t>if the condition is true, then the statement will be executed.</a:t>
            </a:r>
            <a:endParaRPr/>
          </a:p>
          <a:p>
            <a:pPr marL="457200" marR="0" lvl="0" indent="-457200" algn="l" rtl="0">
              <a:spcBef>
                <a:spcPts val="0"/>
              </a:spcBef>
              <a:spcAft>
                <a:spcPts val="0"/>
              </a:spcAft>
              <a:buClr>
                <a:schemeClr val="dk1"/>
              </a:buClr>
              <a:buSzPts val="2800"/>
              <a:buFont typeface="Noto Sans Symbols"/>
              <a:buChar char="✔"/>
            </a:pPr>
            <a:r>
              <a:rPr lang="en-US" sz="2800">
                <a:solidFill>
                  <a:schemeClr val="dk1"/>
                </a:solidFill>
                <a:latin typeface="Gill Sans"/>
                <a:ea typeface="Gill Sans"/>
                <a:cs typeface="Gill Sans"/>
                <a:sym typeface="Gill Sans"/>
              </a:rPr>
              <a:t>if the condition is false, then the statement will not be executed.</a:t>
            </a:r>
            <a:endParaRPr sz="2800">
              <a:solidFill>
                <a:schemeClr val="dk1"/>
              </a:solidFill>
              <a:latin typeface="Gill Sans"/>
              <a:ea typeface="Gill Sans"/>
              <a:cs typeface="Gill Sans"/>
              <a:sym typeface="Gill Sans"/>
            </a:endParaRPr>
          </a:p>
        </p:txBody>
      </p:sp>
      <p:sp>
        <p:nvSpPr>
          <p:cNvPr id="135" name="Google Shape;135;p4"/>
          <p:cNvSpPr/>
          <p:nvPr/>
        </p:nvSpPr>
        <p:spPr>
          <a:xfrm>
            <a:off x="814512" y="2049982"/>
            <a:ext cx="3960300" cy="2131200"/>
          </a:xfrm>
          <a:prstGeom prst="rect">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a:solidFill>
                  <a:schemeClr val="dk1"/>
                </a:solidFill>
                <a:latin typeface="Courier New"/>
                <a:ea typeface="Courier New"/>
                <a:cs typeface="Courier New"/>
                <a:sym typeface="Courier New"/>
              </a:rPr>
              <a:t>if</a:t>
            </a:r>
            <a:r>
              <a:rPr lang="en-US" sz="2800">
                <a:solidFill>
                  <a:schemeClr val="dk1"/>
                </a:solidFill>
                <a:latin typeface="Courier New"/>
                <a:ea typeface="Courier New"/>
                <a:cs typeface="Courier New"/>
                <a:sym typeface="Courier New"/>
              </a:rPr>
              <a:t> (condition)</a:t>
            </a:r>
            <a:endParaRPr/>
          </a:p>
          <a:p>
            <a:pPr marL="0" marR="0" lvl="0" indent="0" algn="l" rtl="0">
              <a:spcBef>
                <a:spcPts val="0"/>
              </a:spcBef>
              <a:spcAft>
                <a:spcPts val="0"/>
              </a:spcAft>
              <a:buNone/>
            </a:pPr>
            <a:r>
              <a:rPr lang="en-US" sz="28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2800">
                <a:solidFill>
                  <a:schemeClr val="dk1"/>
                </a:solidFill>
                <a:latin typeface="Courier New"/>
                <a:ea typeface="Courier New"/>
                <a:cs typeface="Courier New"/>
                <a:sym typeface="Courier New"/>
              </a:rPr>
              <a:t>Statement</a:t>
            </a:r>
            <a:endParaRPr/>
          </a:p>
          <a:p>
            <a:pPr marL="0" marR="0" lvl="0" indent="0" algn="l" rtl="0">
              <a:spcBef>
                <a:spcPts val="0"/>
              </a:spcBef>
              <a:spcAft>
                <a:spcPts val="0"/>
              </a:spcAft>
              <a:buNone/>
            </a:pPr>
            <a:r>
              <a:rPr lang="en-US" sz="2800">
                <a:solidFill>
                  <a:schemeClr val="dk1"/>
                </a:solidFill>
                <a:latin typeface="Courier New"/>
                <a:ea typeface="Courier New"/>
                <a:cs typeface="Courier New"/>
                <a:sym typeface="Courier New"/>
              </a:rPr>
              <a:t>}</a:t>
            </a:r>
            <a:endParaRPr sz="2800">
              <a:solidFill>
                <a:schemeClr val="dk1"/>
              </a:solidFill>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0"/>
          <p:cNvSpPr txBox="1">
            <a:spLocks noGrp="1"/>
          </p:cNvSpPr>
          <p:nvPr>
            <p:ph type="title"/>
          </p:nvPr>
        </p:nvSpPr>
        <p:spPr>
          <a:xfrm>
            <a:off x="344372" y="403158"/>
            <a:ext cx="8031480" cy="505267"/>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3200"/>
              <a:buFont typeface="Bookman Old Style"/>
              <a:buNone/>
            </a:pPr>
            <a:r>
              <a:rPr lang="en-US" b="1"/>
              <a:t>Function that returns a value... (2)</a:t>
            </a:r>
            <a:endParaRPr/>
          </a:p>
        </p:txBody>
      </p:sp>
      <p:sp>
        <p:nvSpPr>
          <p:cNvPr id="455" name="Google Shape;455;p40"/>
          <p:cNvSpPr txBox="1"/>
          <p:nvPr/>
        </p:nvSpPr>
        <p:spPr>
          <a:xfrm>
            <a:off x="145413" y="1220593"/>
            <a:ext cx="8662670" cy="931544"/>
          </a:xfrm>
          <a:prstGeom prst="rect">
            <a:avLst/>
          </a:prstGeom>
          <a:noFill/>
          <a:ln>
            <a:noFill/>
          </a:ln>
        </p:spPr>
        <p:txBody>
          <a:bodyPr spcFirstLastPara="1" wrap="square" lIns="0" tIns="73650" rIns="0" bIns="0" anchor="t" anchorCtr="0">
            <a:spAutoFit/>
          </a:bodyPr>
          <a:lstStyle/>
          <a:p>
            <a:pPr marL="768985" marR="0" lvl="0" indent="-257175" algn="l" rtl="0">
              <a:lnSpc>
                <a:spcPct val="100000"/>
              </a:lnSpc>
              <a:spcBef>
                <a:spcPts val="0"/>
              </a:spcBef>
              <a:spcAft>
                <a:spcPts val="0"/>
              </a:spcAft>
              <a:buClr>
                <a:srgbClr val="9F4DA2"/>
              </a:buClr>
              <a:buSzPts val="2800"/>
              <a:buFont typeface="Georgia"/>
              <a:buChar char="•"/>
            </a:pPr>
            <a:r>
              <a:rPr lang="en-US" sz="2800" b="1">
                <a:solidFill>
                  <a:schemeClr val="dk1"/>
                </a:solidFill>
                <a:latin typeface="Georgia"/>
                <a:ea typeface="Georgia"/>
                <a:cs typeface="Georgia"/>
                <a:sym typeface="Georgia"/>
              </a:rPr>
              <a:t>Example</a:t>
            </a:r>
            <a:endParaRPr sz="2800">
              <a:solidFill>
                <a:schemeClr val="dk1"/>
              </a:solidFill>
              <a:latin typeface="Georgia"/>
              <a:ea typeface="Georgia"/>
              <a:cs typeface="Georgia"/>
              <a:sym typeface="Georgia"/>
            </a:endParaRPr>
          </a:p>
          <a:p>
            <a:pPr marL="12700" marR="0" lvl="0" indent="0" algn="l" rtl="0">
              <a:lnSpc>
                <a:spcPct val="100000"/>
              </a:lnSpc>
              <a:spcBef>
                <a:spcPts val="414"/>
              </a:spcBef>
              <a:spcAft>
                <a:spcPts val="0"/>
              </a:spcAft>
              <a:buNone/>
            </a:pPr>
            <a:r>
              <a:rPr lang="en-US" sz="2400" b="1">
                <a:solidFill>
                  <a:schemeClr val="dk1"/>
                </a:solidFill>
                <a:latin typeface="Georgia"/>
                <a:ea typeface="Georgia"/>
                <a:cs typeface="Georgia"/>
                <a:sym typeface="Georgia"/>
              </a:rPr>
              <a:t>Making the function with parameters and return value:</a:t>
            </a:r>
            <a:endParaRPr sz="2400">
              <a:solidFill>
                <a:schemeClr val="dk1"/>
              </a:solidFill>
              <a:latin typeface="Georgia"/>
              <a:ea typeface="Georgia"/>
              <a:cs typeface="Georgia"/>
              <a:sym typeface="Georgia"/>
            </a:endParaRPr>
          </a:p>
        </p:txBody>
      </p:sp>
      <p:sp>
        <p:nvSpPr>
          <p:cNvPr id="456" name="Google Shape;456;p40"/>
          <p:cNvSpPr/>
          <p:nvPr/>
        </p:nvSpPr>
        <p:spPr>
          <a:xfrm>
            <a:off x="612139" y="2444301"/>
            <a:ext cx="4823460" cy="1656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57" name="Google Shape;457;p40"/>
          <p:cNvSpPr/>
          <p:nvPr/>
        </p:nvSpPr>
        <p:spPr>
          <a:xfrm>
            <a:off x="94615" y="4880988"/>
            <a:ext cx="9030331" cy="102036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58" name="Google Shape;458;p40"/>
          <p:cNvSpPr txBox="1"/>
          <p:nvPr/>
        </p:nvSpPr>
        <p:spPr>
          <a:xfrm>
            <a:off x="145413" y="4282161"/>
            <a:ext cx="745045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Georgia"/>
                <a:ea typeface="Georgia"/>
                <a:cs typeface="Georgia"/>
                <a:sym typeface="Georgia"/>
              </a:rPr>
              <a:t>Dialing functions and give the parameter value:</a:t>
            </a:r>
            <a:endParaRPr sz="2400">
              <a:solidFill>
                <a:schemeClr val="dk1"/>
              </a:solidFill>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1"/>
          <p:cNvSpPr txBox="1">
            <a:spLocks noGrp="1"/>
          </p:cNvSpPr>
          <p:nvPr>
            <p:ph type="title"/>
          </p:nvPr>
        </p:nvSpPr>
        <p:spPr>
          <a:xfrm>
            <a:off x="330517" y="428416"/>
            <a:ext cx="6281420" cy="63500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2"/>
              </a:buClr>
              <a:buSzPts val="3200"/>
              <a:buFont typeface="Trebuchet MS"/>
              <a:buNone/>
            </a:pPr>
            <a:r>
              <a:rPr lang="en-US" b="1">
                <a:latin typeface="Trebuchet MS"/>
                <a:ea typeface="Trebuchet MS"/>
                <a:cs typeface="Trebuchet MS"/>
                <a:sym typeface="Trebuchet MS"/>
              </a:rPr>
              <a:t>SCOPE OF VARIABLE ... (2)</a:t>
            </a:r>
            <a:endParaRPr/>
          </a:p>
        </p:txBody>
      </p:sp>
      <p:grpSp>
        <p:nvGrpSpPr>
          <p:cNvPr id="464" name="Google Shape;464;p41"/>
          <p:cNvGrpSpPr/>
          <p:nvPr/>
        </p:nvGrpSpPr>
        <p:grpSpPr>
          <a:xfrm>
            <a:off x="520516" y="1244560"/>
            <a:ext cx="6437547" cy="5133502"/>
            <a:chOff x="520516" y="1424669"/>
            <a:chExt cx="6437547" cy="5133502"/>
          </a:xfrm>
        </p:grpSpPr>
        <p:sp>
          <p:nvSpPr>
            <p:cNvPr id="465" name="Google Shape;465;p41"/>
            <p:cNvSpPr/>
            <p:nvPr/>
          </p:nvSpPr>
          <p:spPr>
            <a:xfrm>
              <a:off x="520516" y="1424669"/>
              <a:ext cx="6437547" cy="513350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66" name="Google Shape;466;p41"/>
            <p:cNvSpPr/>
            <p:nvPr/>
          </p:nvSpPr>
          <p:spPr>
            <a:xfrm>
              <a:off x="683259" y="1844040"/>
              <a:ext cx="3025140" cy="2522220"/>
            </a:xfrm>
            <a:custGeom>
              <a:avLst/>
              <a:gdLst/>
              <a:ahLst/>
              <a:cxnLst/>
              <a:rect l="l" t="t" r="r" b="b"/>
              <a:pathLst>
                <a:path w="3025140" h="2522220" extrusionOk="0">
                  <a:moveTo>
                    <a:pt x="0" y="647700"/>
                  </a:moveTo>
                  <a:lnTo>
                    <a:pt x="3025140" y="647700"/>
                  </a:lnTo>
                  <a:lnTo>
                    <a:pt x="3025140" y="0"/>
                  </a:lnTo>
                  <a:lnTo>
                    <a:pt x="0" y="0"/>
                  </a:lnTo>
                  <a:lnTo>
                    <a:pt x="0" y="647700"/>
                  </a:lnTo>
                  <a:close/>
                </a:path>
                <a:path w="3025140" h="2522220" extrusionOk="0">
                  <a:moveTo>
                    <a:pt x="647700" y="1153160"/>
                  </a:moveTo>
                  <a:lnTo>
                    <a:pt x="1945639" y="1153160"/>
                  </a:lnTo>
                  <a:lnTo>
                    <a:pt x="1945639" y="967739"/>
                  </a:lnTo>
                  <a:lnTo>
                    <a:pt x="647700" y="967739"/>
                  </a:lnTo>
                  <a:lnTo>
                    <a:pt x="647700" y="1153160"/>
                  </a:lnTo>
                  <a:close/>
                </a:path>
                <a:path w="3025140" h="2522220" extrusionOk="0">
                  <a:moveTo>
                    <a:pt x="1008379" y="2522220"/>
                  </a:moveTo>
                  <a:lnTo>
                    <a:pt x="2303779" y="2522220"/>
                  </a:lnTo>
                  <a:lnTo>
                    <a:pt x="2303779" y="2336800"/>
                  </a:lnTo>
                  <a:lnTo>
                    <a:pt x="1008379" y="2336800"/>
                  </a:lnTo>
                  <a:lnTo>
                    <a:pt x="1008379" y="2522220"/>
                  </a:lnTo>
                  <a:close/>
                </a:path>
              </a:pathLst>
            </a:custGeom>
            <a:noFill/>
            <a:ln w="25400" cap="flat" cmpd="sng">
              <a:solidFill>
                <a:srgbClr val="FF0000"/>
              </a:solidFill>
              <a:prstDash val="lg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467" name="Google Shape;467;p41"/>
          <p:cNvSpPr txBox="1"/>
          <p:nvPr/>
        </p:nvSpPr>
        <p:spPr>
          <a:xfrm>
            <a:off x="3715765" y="2055748"/>
            <a:ext cx="2098675" cy="207645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Georgia"/>
                <a:ea typeface="Georgia"/>
                <a:cs typeface="Georgia"/>
                <a:sym typeface="Georgia"/>
              </a:rPr>
              <a:t>Global variables</a:t>
            </a:r>
            <a:endParaRPr sz="18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2000">
              <a:solidFill>
                <a:schemeClr val="dk1"/>
              </a:solidFill>
              <a:latin typeface="Georgia"/>
              <a:ea typeface="Georgia"/>
              <a:cs typeface="Georgia"/>
              <a:sym typeface="Georgia"/>
            </a:endParaRPr>
          </a:p>
          <a:p>
            <a:pPr marL="0" marR="0" lvl="0" indent="0" algn="l" rtl="0">
              <a:lnSpc>
                <a:spcPct val="100000"/>
              </a:lnSpc>
              <a:spcBef>
                <a:spcPts val="5"/>
              </a:spcBef>
              <a:spcAft>
                <a:spcPts val="0"/>
              </a:spcAft>
              <a:buNone/>
            </a:pPr>
            <a:endParaRPr sz="1800">
              <a:solidFill>
                <a:schemeClr val="dk1"/>
              </a:solidFill>
              <a:latin typeface="Georgia"/>
              <a:ea typeface="Georgia"/>
              <a:cs typeface="Georgia"/>
              <a:sym typeface="Georgia"/>
            </a:endParaRPr>
          </a:p>
          <a:p>
            <a:pPr marL="12700" marR="0" lvl="0" indent="0" algn="l" rtl="0">
              <a:lnSpc>
                <a:spcPct val="100000"/>
              </a:lnSpc>
              <a:spcBef>
                <a:spcPts val="0"/>
              </a:spcBef>
              <a:spcAft>
                <a:spcPts val="0"/>
              </a:spcAft>
              <a:buNone/>
            </a:pPr>
            <a:r>
              <a:rPr lang="en-US" sz="1800" b="1">
                <a:solidFill>
                  <a:schemeClr val="dk1"/>
                </a:solidFill>
                <a:latin typeface="Georgia"/>
                <a:ea typeface="Georgia"/>
                <a:cs typeface="Georgia"/>
                <a:sym typeface="Georgia"/>
              </a:rPr>
              <a:t>Local variables</a:t>
            </a:r>
            <a:endParaRPr sz="18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2000">
              <a:solidFill>
                <a:schemeClr val="dk1"/>
              </a:solidFill>
              <a:latin typeface="Georgia"/>
              <a:ea typeface="Georgia"/>
              <a:cs typeface="Georgia"/>
              <a:sym typeface="Georgia"/>
            </a:endParaRPr>
          </a:p>
          <a:p>
            <a:pPr marL="0" marR="0" lvl="0" indent="0" algn="l" rtl="0">
              <a:lnSpc>
                <a:spcPct val="100000"/>
              </a:lnSpc>
              <a:spcBef>
                <a:spcPts val="5"/>
              </a:spcBef>
              <a:spcAft>
                <a:spcPts val="0"/>
              </a:spcAft>
              <a:buNone/>
            </a:pPr>
            <a:endParaRPr sz="2700">
              <a:solidFill>
                <a:schemeClr val="dk1"/>
              </a:solidFill>
              <a:latin typeface="Georgia"/>
              <a:ea typeface="Georgia"/>
              <a:cs typeface="Georgia"/>
              <a:sym typeface="Georgia"/>
            </a:endParaRPr>
          </a:p>
          <a:p>
            <a:pPr marL="307975" marR="0" lvl="0" indent="0" algn="l" rtl="0">
              <a:lnSpc>
                <a:spcPct val="100000"/>
              </a:lnSpc>
              <a:spcBef>
                <a:spcPts val="0"/>
              </a:spcBef>
              <a:spcAft>
                <a:spcPts val="0"/>
              </a:spcAft>
              <a:buNone/>
            </a:pPr>
            <a:r>
              <a:rPr lang="en-US" sz="1800" b="1">
                <a:solidFill>
                  <a:schemeClr val="dk1"/>
                </a:solidFill>
                <a:latin typeface="Georgia"/>
                <a:ea typeface="Georgia"/>
                <a:cs typeface="Georgia"/>
                <a:sym typeface="Georgia"/>
              </a:rPr>
              <a:t>Local variables</a:t>
            </a:r>
            <a:endParaRPr sz="1800">
              <a:solidFill>
                <a:schemeClr val="dk1"/>
              </a:solidFill>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Bookman Old Style"/>
              <a:buNone/>
            </a:pPr>
            <a:r>
              <a:rPr lang="en-US" sz="3600" b="1" cap="none"/>
              <a:t>Recursive Function</a:t>
            </a:r>
            <a:endParaRPr sz="3600" b="1" cap="none"/>
          </a:p>
        </p:txBody>
      </p:sp>
      <p:sp>
        <p:nvSpPr>
          <p:cNvPr id="473" name="Google Shape;473;p4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24"/>
              <a:buFont typeface="Noto Sans Symbols"/>
              <a:buChar char="⮚"/>
            </a:pPr>
            <a:r>
              <a:rPr lang="en-US" sz="2400">
                <a:solidFill>
                  <a:schemeClr val="dk1"/>
                </a:solidFill>
              </a:rPr>
              <a:t>Usually a function will be called (CALL) by another function</a:t>
            </a:r>
            <a:endParaRPr sz="2400">
              <a:solidFill>
                <a:schemeClr val="dk1"/>
              </a:solidFill>
            </a:endParaRPr>
          </a:p>
          <a:p>
            <a:pPr marL="274320" lvl="0" indent="-274320" algn="l" rtl="0">
              <a:spcBef>
                <a:spcPts val="600"/>
              </a:spcBef>
              <a:spcAft>
                <a:spcPts val="0"/>
              </a:spcAft>
              <a:buSzPts val="1824"/>
              <a:buFont typeface="Noto Sans Symbols"/>
              <a:buChar char="⮚"/>
            </a:pPr>
            <a:r>
              <a:rPr lang="en-US" sz="2400">
                <a:solidFill>
                  <a:schemeClr val="dk1"/>
                </a:solidFill>
              </a:rPr>
              <a:t>In a recursive function, in a function there is a command to call the function itself (itself). Thus, the process of calling a function will occur repeatedly</a:t>
            </a:r>
            <a:endParaRPr sz="2400">
              <a:solidFill>
                <a:schemeClr val="dk1"/>
              </a:solidFill>
            </a:endParaRPr>
          </a:p>
          <a:p>
            <a:pPr marL="274320" lvl="0" indent="-274320" algn="l" rtl="0">
              <a:spcBef>
                <a:spcPts val="600"/>
              </a:spcBef>
              <a:spcAft>
                <a:spcPts val="0"/>
              </a:spcAft>
              <a:buSzPts val="1824"/>
              <a:buFont typeface="Noto Sans Symbols"/>
              <a:buChar char="⮚"/>
            </a:pPr>
            <a:r>
              <a:rPr lang="en-US" sz="2400">
                <a:solidFill>
                  <a:schemeClr val="dk1"/>
                </a:solidFill>
              </a:rPr>
              <a:t>General Form:</a:t>
            </a:r>
            <a:endParaRPr/>
          </a:p>
          <a:p>
            <a:pPr marL="274320" lvl="0" indent="-158496" algn="l" rtl="0">
              <a:spcBef>
                <a:spcPts val="600"/>
              </a:spcBef>
              <a:spcAft>
                <a:spcPts val="0"/>
              </a:spcAft>
              <a:buSzPts val="1824"/>
              <a:buFont typeface="Noto Sans Symbols"/>
              <a:buNone/>
            </a:pPr>
            <a:endParaRPr sz="2400">
              <a:solidFill>
                <a:schemeClr val="dk1"/>
              </a:solidFill>
            </a:endParaRPr>
          </a:p>
          <a:p>
            <a:pPr marL="274320" lvl="0" indent="-158496" algn="l" rtl="0">
              <a:spcBef>
                <a:spcPts val="600"/>
              </a:spcBef>
              <a:spcAft>
                <a:spcPts val="0"/>
              </a:spcAft>
              <a:buSzPts val="1824"/>
              <a:buFont typeface="Noto Sans Symbols"/>
              <a:buNone/>
            </a:pPr>
            <a:endParaRPr sz="2400">
              <a:solidFill>
                <a:schemeClr val="dk1"/>
              </a:solidFill>
            </a:endParaRPr>
          </a:p>
        </p:txBody>
      </p:sp>
      <p:sp>
        <p:nvSpPr>
          <p:cNvPr id="474" name="Google Shape;474;p42"/>
          <p:cNvSpPr/>
          <p:nvPr/>
        </p:nvSpPr>
        <p:spPr>
          <a:xfrm>
            <a:off x="712340" y="3519055"/>
            <a:ext cx="7711224" cy="2499485"/>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Return_value_data_type </a:t>
            </a:r>
            <a:r>
              <a:rPr lang="en-US" sz="2000" b="1">
                <a:solidFill>
                  <a:schemeClr val="accent2"/>
                </a:solidFill>
                <a:latin typeface="Courier New"/>
                <a:ea typeface="Courier New"/>
                <a:cs typeface="Courier New"/>
                <a:sym typeface="Courier New"/>
              </a:rPr>
              <a:t>function_name</a:t>
            </a:r>
            <a:r>
              <a:rPr lang="en-US" sz="2000" b="1">
                <a:solidFill>
                  <a:schemeClr val="dk1"/>
                </a:solidFill>
                <a:latin typeface="Courier New"/>
                <a:ea typeface="Courier New"/>
                <a:cs typeface="Courier New"/>
                <a:sym typeface="Courier New"/>
              </a:rPr>
              <a:t> (data_type parameter_name){</a:t>
            </a:r>
            <a:endParaRPr/>
          </a:p>
          <a:p>
            <a:pPr marL="457200" marR="0" lvl="1" indent="0" algn="l" rtl="0">
              <a:spcBef>
                <a:spcPts val="0"/>
              </a:spcBef>
              <a:spcAft>
                <a:spcPts val="0"/>
              </a:spcAft>
              <a:buNone/>
            </a:pPr>
            <a:r>
              <a:rPr lang="en-US" sz="2000" b="1" i="0" u="none" strike="noStrike" cap="none">
                <a:solidFill>
                  <a:schemeClr val="dk1"/>
                </a:solidFill>
                <a:latin typeface="Courier New"/>
                <a:ea typeface="Courier New"/>
                <a:cs typeface="Courier New"/>
                <a:sym typeface="Courier New"/>
              </a:rPr>
              <a:t>...</a:t>
            </a:r>
            <a:endParaRPr/>
          </a:p>
          <a:p>
            <a:pPr marL="457200" marR="0" lvl="1" indent="0" algn="l" rtl="0">
              <a:spcBef>
                <a:spcPts val="0"/>
              </a:spcBef>
              <a:spcAft>
                <a:spcPts val="0"/>
              </a:spcAft>
              <a:buNone/>
            </a:pPr>
            <a:r>
              <a:rPr lang="en-US" sz="2000" b="1" i="0" u="none" strike="noStrike" cap="none">
                <a:solidFill>
                  <a:schemeClr val="accent2"/>
                </a:solidFill>
                <a:latin typeface="Courier New"/>
                <a:ea typeface="Courier New"/>
                <a:cs typeface="Courier New"/>
                <a:sym typeface="Courier New"/>
              </a:rPr>
              <a:t>Function_name</a:t>
            </a:r>
            <a:r>
              <a:rPr lang="en-US" sz="2000" b="1" i="0" u="none" strike="noStrike" cap="none">
                <a:solidFill>
                  <a:schemeClr val="dk1"/>
                </a:solidFill>
                <a:latin typeface="Courier New"/>
                <a:ea typeface="Courier New"/>
                <a:cs typeface="Courier New"/>
                <a:sym typeface="Courier New"/>
              </a:rPr>
              <a:t>(...)</a:t>
            </a:r>
            <a:endParaRPr/>
          </a:p>
          <a:p>
            <a:pPr marL="457200" marR="0" lvl="1" indent="0" algn="l" rtl="0">
              <a:spcBef>
                <a:spcPts val="0"/>
              </a:spcBef>
              <a:spcAft>
                <a:spcPts val="0"/>
              </a:spcAft>
              <a:buNone/>
            </a:pPr>
            <a:r>
              <a:rPr lang="en-US" sz="2000" b="1" i="0" u="none" strike="noStrike" cap="none">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2000" b="1">
                <a:solidFill>
                  <a:schemeClr val="dk1"/>
                </a:solidFill>
                <a:latin typeface="Courier New"/>
                <a:ea typeface="Courier New"/>
                <a:cs typeface="Courier New"/>
                <a:sym typeface="Courier New"/>
              </a:rPr>
              <a:t>}</a:t>
            </a:r>
            <a:endParaRPr sz="2000" b="1">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Bookman Old Style"/>
              <a:buNone/>
            </a:pPr>
            <a:r>
              <a:rPr lang="en-US" sz="3600" b="1" cap="none"/>
              <a:t>Recursive Function Format</a:t>
            </a:r>
            <a:endParaRPr/>
          </a:p>
        </p:txBody>
      </p:sp>
      <p:sp>
        <p:nvSpPr>
          <p:cNvPr id="480" name="Google Shape;480;p43"/>
          <p:cNvSpPr txBox="1">
            <a:spLocks noGrp="1"/>
          </p:cNvSpPr>
          <p:nvPr>
            <p:ph type="body" idx="1"/>
          </p:nvPr>
        </p:nvSpPr>
        <p:spPr>
          <a:xfrm>
            <a:off x="435895" y="1482436"/>
            <a:ext cx="8272211" cy="4635976"/>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24"/>
              <a:buFont typeface="Noto Sans Symbols"/>
              <a:buChar char="⮚"/>
            </a:pPr>
            <a:r>
              <a:rPr lang="en-US" sz="2400">
                <a:solidFill>
                  <a:schemeClr val="dk1"/>
                </a:solidFill>
              </a:rPr>
              <a:t>In general, the recursive function format has the following form</a:t>
            </a:r>
            <a:endParaRPr/>
          </a:p>
          <a:p>
            <a:pPr marL="274320" lvl="0" indent="-158496" algn="l" rtl="0">
              <a:spcBef>
                <a:spcPts val="0"/>
              </a:spcBef>
              <a:spcAft>
                <a:spcPts val="0"/>
              </a:spcAft>
              <a:buSzPts val="1824"/>
              <a:buFont typeface="Noto Sans Symbols"/>
              <a:buNone/>
            </a:pPr>
            <a:endParaRPr sz="2400">
              <a:solidFill>
                <a:schemeClr val="dk1"/>
              </a:solidFill>
            </a:endParaRPr>
          </a:p>
          <a:p>
            <a:pPr marL="274320" lvl="0" indent="-158496" algn="l" rtl="0">
              <a:spcBef>
                <a:spcPts val="0"/>
              </a:spcBef>
              <a:spcAft>
                <a:spcPts val="0"/>
              </a:spcAft>
              <a:buSzPts val="1824"/>
              <a:buFont typeface="Noto Sans Symbols"/>
              <a:buNone/>
            </a:pPr>
            <a:endParaRPr sz="2400"/>
          </a:p>
          <a:p>
            <a:pPr marL="274320" lvl="0" indent="-158496" algn="l" rtl="0">
              <a:spcBef>
                <a:spcPts val="0"/>
              </a:spcBef>
              <a:spcAft>
                <a:spcPts val="0"/>
              </a:spcAft>
              <a:buSzPts val="1824"/>
              <a:buFont typeface="Noto Sans Symbols"/>
              <a:buNone/>
            </a:pPr>
            <a:endParaRPr sz="2400">
              <a:solidFill>
                <a:schemeClr val="dk1"/>
              </a:solidFill>
            </a:endParaRPr>
          </a:p>
          <a:p>
            <a:pPr marL="274320" lvl="0" indent="-158496" algn="l" rtl="0">
              <a:spcBef>
                <a:spcPts val="0"/>
              </a:spcBef>
              <a:spcAft>
                <a:spcPts val="0"/>
              </a:spcAft>
              <a:buSzPts val="1824"/>
              <a:buFont typeface="Noto Sans Symbols"/>
              <a:buNone/>
            </a:pPr>
            <a:endParaRPr sz="2400">
              <a:solidFill>
                <a:schemeClr val="dk1"/>
              </a:solidFill>
            </a:endParaRPr>
          </a:p>
          <a:p>
            <a:pPr marL="274320" lvl="0" indent="-158496" algn="l" rtl="0">
              <a:spcBef>
                <a:spcPts val="0"/>
              </a:spcBef>
              <a:spcAft>
                <a:spcPts val="0"/>
              </a:spcAft>
              <a:buSzPts val="1824"/>
              <a:buFont typeface="Noto Sans Symbols"/>
              <a:buNone/>
            </a:pPr>
            <a:endParaRPr sz="2400">
              <a:solidFill>
                <a:schemeClr val="dk1"/>
              </a:solidFill>
            </a:endParaRPr>
          </a:p>
          <a:p>
            <a:pPr marL="274320" lvl="0" indent="-274320" algn="l" rtl="0">
              <a:spcBef>
                <a:spcPts val="0"/>
              </a:spcBef>
              <a:spcAft>
                <a:spcPts val="0"/>
              </a:spcAft>
              <a:buSzPts val="1824"/>
              <a:buFont typeface="Noto Sans Symbols"/>
              <a:buChar char="⮚"/>
            </a:pPr>
            <a:r>
              <a:rPr lang="en-US" sz="2400">
                <a:solidFill>
                  <a:schemeClr val="dk1"/>
                </a:solidFill>
              </a:rPr>
              <a:t>IF branch is </a:t>
            </a:r>
            <a:r>
              <a:rPr lang="en-US" sz="2400" b="1">
                <a:solidFill>
                  <a:schemeClr val="dk1"/>
                </a:solidFill>
              </a:rPr>
              <a:t>base case</a:t>
            </a:r>
            <a:r>
              <a:rPr lang="en-US" sz="2400">
                <a:solidFill>
                  <a:schemeClr val="dk1"/>
                </a:solidFill>
              </a:rPr>
              <a:t>, while ELSE is </a:t>
            </a:r>
            <a:r>
              <a:rPr lang="en-US" sz="2400" b="1">
                <a:solidFill>
                  <a:schemeClr val="dk1"/>
                </a:solidFill>
              </a:rPr>
              <a:t>recursion call</a:t>
            </a:r>
            <a:endParaRPr/>
          </a:p>
          <a:p>
            <a:pPr marL="274320" lvl="0" indent="-274320" algn="l" rtl="0">
              <a:spcBef>
                <a:spcPts val="0"/>
              </a:spcBef>
              <a:spcAft>
                <a:spcPts val="0"/>
              </a:spcAft>
              <a:buSzPts val="1824"/>
              <a:buFont typeface="Noto Sans Symbols"/>
              <a:buChar char="⮚"/>
            </a:pPr>
            <a:r>
              <a:rPr lang="en-US" sz="2400">
                <a:solidFill>
                  <a:schemeClr val="dk1"/>
                </a:solidFill>
              </a:rPr>
              <a:t>The recursion call section provides repetition needed to simplify the problem and the base case provides termination</a:t>
            </a:r>
            <a:endParaRPr/>
          </a:p>
          <a:p>
            <a:pPr marL="274320" lvl="0" indent="-274320" algn="l" rtl="0">
              <a:spcBef>
                <a:spcPts val="0"/>
              </a:spcBef>
              <a:spcAft>
                <a:spcPts val="0"/>
              </a:spcAft>
              <a:buSzPts val="1824"/>
              <a:buFont typeface="Noto Sans Symbols"/>
              <a:buChar char="⮚"/>
            </a:pPr>
            <a:r>
              <a:rPr lang="en-US" sz="2400">
                <a:solidFill>
                  <a:schemeClr val="dk1"/>
                </a:solidFill>
              </a:rPr>
              <a:t>In order to stop recursion, recursion call should approach the base case in any recursive function calls</a:t>
            </a:r>
            <a:endParaRPr sz="2400">
              <a:solidFill>
                <a:schemeClr val="dk1"/>
              </a:solidFill>
            </a:endParaRPr>
          </a:p>
        </p:txBody>
      </p:sp>
      <p:sp>
        <p:nvSpPr>
          <p:cNvPr id="481" name="Google Shape;481;p43"/>
          <p:cNvSpPr/>
          <p:nvPr/>
        </p:nvSpPr>
        <p:spPr>
          <a:xfrm>
            <a:off x="778691" y="2106895"/>
            <a:ext cx="5988541" cy="128016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if (nilai batas)</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//menyelesaikan masalah</a:t>
            </a:r>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else</a:t>
            </a:r>
            <a:endParaRPr sz="18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800" b="1">
                <a:solidFill>
                  <a:schemeClr val="dk1"/>
                </a:solidFill>
                <a:latin typeface="Courier New"/>
                <a:ea typeface="Courier New"/>
                <a:cs typeface="Courier New"/>
                <a:sym typeface="Courier New"/>
              </a:rPr>
              <a:t>	//mendefinisikan kembali masalah menggunakan rekursi</a:t>
            </a:r>
            <a:endParaRPr sz="1800" b="1">
              <a:solidFill>
                <a:schemeClr val="dk1"/>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Bookman Old Style"/>
              <a:buNone/>
            </a:pPr>
            <a:r>
              <a:rPr lang="en-US" sz="3600" b="1" cap="none"/>
              <a:t>Example1</a:t>
            </a:r>
            <a:endParaRPr sz="3600" b="1" cap="none"/>
          </a:p>
        </p:txBody>
      </p:sp>
      <p:sp>
        <p:nvSpPr>
          <p:cNvPr id="487" name="Google Shape;487;p44"/>
          <p:cNvSpPr txBox="1">
            <a:spLocks noGrp="1"/>
          </p:cNvSpPr>
          <p:nvPr>
            <p:ph type="body" idx="1"/>
          </p:nvPr>
        </p:nvSpPr>
        <p:spPr>
          <a:xfrm>
            <a:off x="457200" y="1219200"/>
            <a:ext cx="3214255" cy="493776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24"/>
              <a:buNone/>
            </a:pPr>
            <a:r>
              <a:rPr lang="en-US" sz="2400">
                <a:solidFill>
                  <a:schemeClr val="dk1"/>
                </a:solidFill>
              </a:rPr>
              <a:t>Factorial function</a:t>
            </a:r>
            <a:endParaRPr/>
          </a:p>
          <a:p>
            <a:pPr marL="274320" lvl="0" indent="-274320" algn="l" rtl="0">
              <a:spcBef>
                <a:spcPts val="600"/>
              </a:spcBef>
              <a:spcAft>
                <a:spcPts val="0"/>
              </a:spcAft>
              <a:buSzPts val="1824"/>
              <a:buFont typeface="Noto Sans Symbols"/>
              <a:buChar char="⮚"/>
            </a:pPr>
            <a:r>
              <a:rPr lang="en-US" sz="2400">
                <a:solidFill>
                  <a:schemeClr val="dk1"/>
                </a:solidFill>
              </a:rPr>
              <a:t>Base case: n = 0</a:t>
            </a:r>
            <a:endParaRPr/>
          </a:p>
          <a:p>
            <a:pPr marL="274320" lvl="0" indent="-274320" algn="l" rtl="0">
              <a:spcBef>
                <a:spcPts val="600"/>
              </a:spcBef>
              <a:spcAft>
                <a:spcPts val="0"/>
              </a:spcAft>
              <a:buSzPts val="1824"/>
              <a:buFont typeface="Noto Sans Symbols"/>
              <a:buChar char="⮚"/>
            </a:pPr>
            <a:r>
              <a:rPr lang="en-US" sz="2400">
                <a:solidFill>
                  <a:schemeClr val="dk1"/>
                </a:solidFill>
              </a:rPr>
              <a:t>Recursion call: f(n) = n * f(n-1)</a:t>
            </a:r>
            <a:endParaRPr/>
          </a:p>
          <a:p>
            <a:pPr marL="274320" lvl="0" indent="-158496" algn="l" rtl="0">
              <a:spcBef>
                <a:spcPts val="600"/>
              </a:spcBef>
              <a:spcAft>
                <a:spcPts val="0"/>
              </a:spcAft>
              <a:buSzPts val="1824"/>
              <a:buFont typeface="Noto Sans Symbols"/>
              <a:buNone/>
            </a:pPr>
            <a:endParaRPr sz="2400">
              <a:solidFill>
                <a:schemeClr val="dk1"/>
              </a:solidFill>
            </a:endParaRPr>
          </a:p>
          <a:p>
            <a:pPr marL="274320" lvl="0" indent="-158496" algn="l" rtl="0">
              <a:spcBef>
                <a:spcPts val="600"/>
              </a:spcBef>
              <a:spcAft>
                <a:spcPts val="0"/>
              </a:spcAft>
              <a:buSzPts val="1824"/>
              <a:buFont typeface="Noto Sans Symbols"/>
              <a:buNone/>
            </a:pPr>
            <a:endParaRPr sz="2400">
              <a:solidFill>
                <a:schemeClr val="dk1"/>
              </a:solidFill>
            </a:endParaRPr>
          </a:p>
          <a:p>
            <a:pPr marL="274320" lvl="0" indent="-158496" algn="l" rtl="0">
              <a:spcBef>
                <a:spcPts val="600"/>
              </a:spcBef>
              <a:spcAft>
                <a:spcPts val="0"/>
              </a:spcAft>
              <a:buSzPts val="1824"/>
              <a:buFont typeface="Noto Sans Symbols"/>
              <a:buNone/>
            </a:pPr>
            <a:endParaRPr sz="2400">
              <a:solidFill>
                <a:schemeClr val="dk1"/>
              </a:solidFill>
            </a:endParaRPr>
          </a:p>
          <a:p>
            <a:pPr marL="274320" lvl="0" indent="-158496" algn="l" rtl="0">
              <a:spcBef>
                <a:spcPts val="600"/>
              </a:spcBef>
              <a:spcAft>
                <a:spcPts val="0"/>
              </a:spcAft>
              <a:buSzPts val="1824"/>
              <a:buFont typeface="Noto Sans Symbols"/>
              <a:buNone/>
            </a:pPr>
            <a:endParaRPr sz="2400">
              <a:solidFill>
                <a:schemeClr val="dk1"/>
              </a:solidFill>
            </a:endParaRPr>
          </a:p>
        </p:txBody>
      </p:sp>
      <p:pic>
        <p:nvPicPr>
          <p:cNvPr id="488" name="Google Shape;488;p44"/>
          <p:cNvPicPr preferRelativeResize="0"/>
          <p:nvPr/>
        </p:nvPicPr>
        <p:blipFill rotWithShape="1">
          <a:blip r:embed="rId3">
            <a:alphaModFix/>
          </a:blip>
          <a:srcRect/>
          <a:stretch/>
        </p:blipFill>
        <p:spPr>
          <a:xfrm>
            <a:off x="3725880" y="1847976"/>
            <a:ext cx="5068890" cy="4142843"/>
          </a:xfrm>
          <a:prstGeom prst="rect">
            <a:avLst/>
          </a:prstGeom>
          <a:noFill/>
          <a:ln>
            <a:noFill/>
          </a:ln>
        </p:spPr>
      </p:pic>
      <p:cxnSp>
        <p:nvCxnSpPr>
          <p:cNvPr id="489" name="Google Shape;489;p44"/>
          <p:cNvCxnSpPr/>
          <p:nvPr/>
        </p:nvCxnSpPr>
        <p:spPr>
          <a:xfrm rot="10800000">
            <a:off x="6121775" y="4079320"/>
            <a:ext cx="857249" cy="39395"/>
          </a:xfrm>
          <a:prstGeom prst="straightConnector1">
            <a:avLst/>
          </a:prstGeom>
          <a:noFill/>
          <a:ln w="28575" cap="flat" cmpd="sng">
            <a:solidFill>
              <a:srgbClr val="FF0000"/>
            </a:solidFill>
            <a:prstDash val="solid"/>
            <a:round/>
            <a:headEnd type="none" w="sm" len="sm"/>
            <a:tailEnd type="triangle" w="med" len="med"/>
          </a:ln>
        </p:spPr>
      </p:cxnSp>
      <p:sp>
        <p:nvSpPr>
          <p:cNvPr id="490" name="Google Shape;490;p44"/>
          <p:cNvSpPr txBox="1"/>
          <p:nvPr/>
        </p:nvSpPr>
        <p:spPr>
          <a:xfrm>
            <a:off x="6979024" y="4074023"/>
            <a:ext cx="91776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Gill Sans"/>
                <a:ea typeface="Gill Sans"/>
                <a:cs typeface="Gill Sans"/>
                <a:sym typeface="Gill Sans"/>
              </a:rPr>
              <a:t>Base case</a:t>
            </a:r>
            <a:endParaRPr sz="1800" b="1">
              <a:solidFill>
                <a:srgbClr val="FF0000"/>
              </a:solidFill>
              <a:latin typeface="Gill Sans"/>
              <a:ea typeface="Gill Sans"/>
              <a:cs typeface="Gill Sans"/>
              <a:sym typeface="Gill Sans"/>
            </a:endParaRPr>
          </a:p>
        </p:txBody>
      </p:sp>
      <p:cxnSp>
        <p:nvCxnSpPr>
          <p:cNvPr id="491" name="Google Shape;491;p44"/>
          <p:cNvCxnSpPr/>
          <p:nvPr/>
        </p:nvCxnSpPr>
        <p:spPr>
          <a:xfrm rot="10800000">
            <a:off x="6742019" y="5141672"/>
            <a:ext cx="337858" cy="583185"/>
          </a:xfrm>
          <a:prstGeom prst="straightConnector1">
            <a:avLst/>
          </a:prstGeom>
          <a:noFill/>
          <a:ln w="28575" cap="flat" cmpd="sng">
            <a:solidFill>
              <a:srgbClr val="FF0000"/>
            </a:solidFill>
            <a:prstDash val="solid"/>
            <a:round/>
            <a:headEnd type="none" w="sm" len="sm"/>
            <a:tailEnd type="triangle" w="med" len="med"/>
          </a:ln>
        </p:spPr>
      </p:cxnSp>
      <p:sp>
        <p:nvSpPr>
          <p:cNvPr id="492" name="Google Shape;492;p44"/>
          <p:cNvSpPr txBox="1"/>
          <p:nvPr/>
        </p:nvSpPr>
        <p:spPr>
          <a:xfrm>
            <a:off x="6925007" y="5724857"/>
            <a:ext cx="139177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Gill Sans"/>
                <a:ea typeface="Gill Sans"/>
                <a:cs typeface="Gill Sans"/>
                <a:sym typeface="Gill Sans"/>
              </a:rPr>
              <a:t>Recursion call</a:t>
            </a:r>
            <a:endParaRPr sz="1800" b="1">
              <a:solidFill>
                <a:srgbClr val="FF0000"/>
              </a:solidFill>
              <a:latin typeface="Gill Sans"/>
              <a:ea typeface="Gill Sans"/>
              <a:cs typeface="Gill Sans"/>
              <a:sym typeface="Gill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Bookman Old Style"/>
              <a:buNone/>
            </a:pPr>
            <a:r>
              <a:rPr lang="en-US" sz="3600" b="1" cap="none"/>
              <a:t>Example 1 - Trace</a:t>
            </a:r>
            <a:endParaRPr sz="3600" b="1"/>
          </a:p>
        </p:txBody>
      </p:sp>
      <p:sp>
        <p:nvSpPr>
          <p:cNvPr id="498" name="Google Shape;498;p45"/>
          <p:cNvSpPr txBox="1">
            <a:spLocks noGrp="1"/>
          </p:cNvSpPr>
          <p:nvPr>
            <p:ph type="body" idx="1"/>
          </p:nvPr>
        </p:nvSpPr>
        <p:spPr>
          <a:xfrm>
            <a:off x="435895" y="2180498"/>
            <a:ext cx="8272211" cy="456992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0000"/>
              </a:lnSpc>
              <a:spcBef>
                <a:spcPts val="0"/>
              </a:spcBef>
              <a:spcAft>
                <a:spcPts val="0"/>
              </a:spcAft>
              <a:buSzPct val="76000"/>
              <a:buNone/>
            </a:pPr>
            <a:r>
              <a:rPr lang="en-US" sz="2400">
                <a:solidFill>
                  <a:schemeClr val="dk1"/>
                </a:solidFill>
              </a:rPr>
              <a:t>faktorialRekursif(5)	= 5 * faktorialRekursif(4)</a:t>
            </a:r>
            <a:endParaRPr/>
          </a:p>
          <a:p>
            <a:pPr marL="0" lvl="0" indent="0" algn="l" rtl="0">
              <a:lnSpc>
                <a:spcPct val="110000"/>
              </a:lnSpc>
              <a:spcBef>
                <a:spcPts val="0"/>
              </a:spcBef>
              <a:spcAft>
                <a:spcPts val="0"/>
              </a:spcAft>
              <a:buSzPct val="76000"/>
              <a:buNone/>
            </a:pPr>
            <a:r>
              <a:rPr lang="en-US" sz="2400">
                <a:solidFill>
                  <a:schemeClr val="dk1"/>
                </a:solidFill>
              </a:rPr>
              <a:t>	= 5 * (4 * faktorialRekursif(3))</a:t>
            </a:r>
            <a:endParaRPr/>
          </a:p>
          <a:p>
            <a:pPr marL="0" lvl="0" indent="0" algn="l" rtl="0">
              <a:lnSpc>
                <a:spcPct val="110000"/>
              </a:lnSpc>
              <a:spcBef>
                <a:spcPts val="0"/>
              </a:spcBef>
              <a:spcAft>
                <a:spcPts val="0"/>
              </a:spcAft>
              <a:buSzPct val="76000"/>
              <a:buNone/>
            </a:pPr>
            <a:r>
              <a:rPr lang="en-US" sz="2400">
                <a:solidFill>
                  <a:schemeClr val="dk1"/>
                </a:solidFill>
              </a:rPr>
              <a:t>	= 5 * (4 * (3 * faktorialRekursif(2)))</a:t>
            </a:r>
            <a:endParaRPr/>
          </a:p>
          <a:p>
            <a:pPr marL="0" lvl="0" indent="0" algn="l" rtl="0">
              <a:lnSpc>
                <a:spcPct val="110000"/>
              </a:lnSpc>
              <a:spcBef>
                <a:spcPts val="0"/>
              </a:spcBef>
              <a:spcAft>
                <a:spcPts val="0"/>
              </a:spcAft>
              <a:buSzPct val="76000"/>
              <a:buNone/>
            </a:pPr>
            <a:r>
              <a:rPr lang="en-US" sz="2400">
                <a:solidFill>
                  <a:schemeClr val="dk1"/>
                </a:solidFill>
              </a:rPr>
              <a:t>	= 5 * (4 * (3 * (2 * faktorialRekursif(1))))</a:t>
            </a:r>
            <a:endParaRPr/>
          </a:p>
          <a:p>
            <a:pPr marL="0" lvl="0" indent="0" algn="l" rtl="0">
              <a:lnSpc>
                <a:spcPct val="110000"/>
              </a:lnSpc>
              <a:spcBef>
                <a:spcPts val="0"/>
              </a:spcBef>
              <a:spcAft>
                <a:spcPts val="0"/>
              </a:spcAft>
              <a:buSzPct val="76000"/>
              <a:buNone/>
            </a:pPr>
            <a:r>
              <a:rPr lang="en-US" sz="2400">
                <a:solidFill>
                  <a:schemeClr val="dk1"/>
                </a:solidFill>
              </a:rPr>
              <a:t>	= 5 * (4 * (3 * (2 * (1 * faktorialRekursif(0)))))</a:t>
            </a:r>
            <a:endParaRPr/>
          </a:p>
          <a:p>
            <a:pPr marL="0" lvl="0" indent="0" algn="l" rtl="0">
              <a:lnSpc>
                <a:spcPct val="110000"/>
              </a:lnSpc>
              <a:spcBef>
                <a:spcPts val="0"/>
              </a:spcBef>
              <a:spcAft>
                <a:spcPts val="0"/>
              </a:spcAft>
              <a:buSzPct val="76000"/>
              <a:buNone/>
            </a:pPr>
            <a:r>
              <a:rPr lang="en-US" sz="2400">
                <a:solidFill>
                  <a:schemeClr val="dk1"/>
                </a:solidFill>
              </a:rPr>
              <a:t>	</a:t>
            </a:r>
            <a:endParaRPr/>
          </a:p>
          <a:p>
            <a:pPr marL="0" lvl="0" indent="0" algn="l" rtl="0">
              <a:lnSpc>
                <a:spcPct val="110000"/>
              </a:lnSpc>
              <a:spcBef>
                <a:spcPts val="0"/>
              </a:spcBef>
              <a:spcAft>
                <a:spcPts val="0"/>
              </a:spcAft>
              <a:buSzPct val="76000"/>
              <a:buNone/>
            </a:pPr>
            <a:r>
              <a:rPr lang="en-US" sz="2400">
                <a:solidFill>
                  <a:schemeClr val="dk1"/>
                </a:solidFill>
              </a:rPr>
              <a:t>	= 5 * (4 * (3 * (2 * (1 * 1))))</a:t>
            </a:r>
            <a:endParaRPr/>
          </a:p>
          <a:p>
            <a:pPr marL="0" lvl="0" indent="0" algn="l" rtl="0">
              <a:lnSpc>
                <a:spcPct val="110000"/>
              </a:lnSpc>
              <a:spcBef>
                <a:spcPts val="0"/>
              </a:spcBef>
              <a:spcAft>
                <a:spcPts val="0"/>
              </a:spcAft>
              <a:buSzPct val="76000"/>
              <a:buNone/>
            </a:pPr>
            <a:r>
              <a:rPr lang="en-US" sz="2400">
                <a:solidFill>
                  <a:schemeClr val="dk1"/>
                </a:solidFill>
              </a:rPr>
              <a:t>	= 5 * (4 * (3 * (2 * 1)))</a:t>
            </a:r>
            <a:endParaRPr/>
          </a:p>
          <a:p>
            <a:pPr marL="0" lvl="0" indent="0" algn="l" rtl="0">
              <a:lnSpc>
                <a:spcPct val="110000"/>
              </a:lnSpc>
              <a:spcBef>
                <a:spcPts val="0"/>
              </a:spcBef>
              <a:spcAft>
                <a:spcPts val="0"/>
              </a:spcAft>
              <a:buSzPct val="76000"/>
              <a:buNone/>
            </a:pPr>
            <a:r>
              <a:rPr lang="en-US" sz="2400">
                <a:solidFill>
                  <a:schemeClr val="dk1"/>
                </a:solidFill>
              </a:rPr>
              <a:t>	= 5 * (4 * (3 * 2))</a:t>
            </a:r>
            <a:endParaRPr/>
          </a:p>
          <a:p>
            <a:pPr marL="0" lvl="0" indent="0" algn="l" rtl="0">
              <a:lnSpc>
                <a:spcPct val="110000"/>
              </a:lnSpc>
              <a:spcBef>
                <a:spcPts val="0"/>
              </a:spcBef>
              <a:spcAft>
                <a:spcPts val="0"/>
              </a:spcAft>
              <a:buSzPct val="76000"/>
              <a:buNone/>
            </a:pPr>
            <a:r>
              <a:rPr lang="en-US" sz="2400">
                <a:solidFill>
                  <a:schemeClr val="dk1"/>
                </a:solidFill>
              </a:rPr>
              <a:t>	= 5 * (4 * 6)</a:t>
            </a:r>
            <a:endParaRPr/>
          </a:p>
          <a:p>
            <a:pPr marL="0" lvl="0" indent="0" algn="l" rtl="0">
              <a:lnSpc>
                <a:spcPct val="110000"/>
              </a:lnSpc>
              <a:spcBef>
                <a:spcPts val="0"/>
              </a:spcBef>
              <a:spcAft>
                <a:spcPts val="0"/>
              </a:spcAft>
              <a:buSzPct val="76000"/>
              <a:buNone/>
            </a:pPr>
            <a:r>
              <a:rPr lang="en-US" sz="2400">
                <a:solidFill>
                  <a:schemeClr val="dk1"/>
                </a:solidFill>
              </a:rPr>
              <a:t>	= 5 * 24</a:t>
            </a:r>
            <a:endParaRPr/>
          </a:p>
          <a:p>
            <a:pPr marL="0" lvl="0" indent="0" algn="l" rtl="0">
              <a:lnSpc>
                <a:spcPct val="110000"/>
              </a:lnSpc>
              <a:spcBef>
                <a:spcPts val="0"/>
              </a:spcBef>
              <a:spcAft>
                <a:spcPts val="0"/>
              </a:spcAft>
              <a:buSzPct val="76000"/>
              <a:buNone/>
            </a:pPr>
            <a:r>
              <a:rPr lang="en-US" sz="2400">
                <a:solidFill>
                  <a:schemeClr val="dk1"/>
                </a:solidFill>
              </a:rPr>
              <a:t>	= 120</a:t>
            </a:r>
            <a:endParaRPr/>
          </a:p>
        </p:txBody>
      </p:sp>
      <p:sp>
        <p:nvSpPr>
          <p:cNvPr id="499" name="Google Shape;499;p45"/>
          <p:cNvSpPr txBox="1"/>
          <p:nvPr/>
        </p:nvSpPr>
        <p:spPr>
          <a:xfrm>
            <a:off x="3359875" y="1769323"/>
            <a:ext cx="4780195" cy="46166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Gill Sans"/>
                <a:ea typeface="Gill Sans"/>
                <a:cs typeface="Gill Sans"/>
                <a:sym typeface="Gill Sans"/>
              </a:rPr>
              <a:t>n * faktorialRekursif(n-1)</a:t>
            </a:r>
            <a:endParaRPr sz="2400" b="1">
              <a:solidFill>
                <a:schemeClr val="dk1"/>
              </a:solidFill>
              <a:latin typeface="Gill Sans"/>
              <a:ea typeface="Gill Sans"/>
              <a:cs typeface="Gill Sans"/>
              <a:sym typeface="Gill Sans"/>
            </a:endParaRPr>
          </a:p>
        </p:txBody>
      </p:sp>
      <p:cxnSp>
        <p:nvCxnSpPr>
          <p:cNvPr id="500" name="Google Shape;500;p45"/>
          <p:cNvCxnSpPr/>
          <p:nvPr/>
        </p:nvCxnSpPr>
        <p:spPr>
          <a:xfrm>
            <a:off x="435894" y="4303059"/>
            <a:ext cx="8272212" cy="0"/>
          </a:xfrm>
          <a:prstGeom prst="straightConnector1">
            <a:avLst/>
          </a:prstGeom>
          <a:noFill/>
          <a:ln w="28575" cap="flat" cmpd="sng">
            <a:solidFill>
              <a:schemeClr val="accent1"/>
            </a:solidFill>
            <a:prstDash val="solid"/>
            <a:round/>
            <a:headEnd type="none" w="sm" len="sm"/>
            <a:tailEnd type="none" w="sm" len="sm"/>
          </a:ln>
        </p:spPr>
      </p:cxnSp>
      <p:sp>
        <p:nvSpPr>
          <p:cNvPr id="501" name="Google Shape;501;p45"/>
          <p:cNvSpPr txBox="1"/>
          <p:nvPr/>
        </p:nvSpPr>
        <p:spPr>
          <a:xfrm>
            <a:off x="645459" y="3376854"/>
            <a:ext cx="163381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1"/>
                </a:solidFill>
                <a:latin typeface="Gill Sans"/>
                <a:ea typeface="Gill Sans"/>
                <a:cs typeface="Gill Sans"/>
                <a:sym typeface="Gill Sans"/>
              </a:rPr>
              <a:t>Expansion phase</a:t>
            </a:r>
            <a:endParaRPr sz="2200" b="1">
              <a:solidFill>
                <a:schemeClr val="accent1"/>
              </a:solidFill>
              <a:latin typeface="Gill Sans"/>
              <a:ea typeface="Gill Sans"/>
              <a:cs typeface="Gill Sans"/>
              <a:sym typeface="Gill Sans"/>
            </a:endParaRPr>
          </a:p>
        </p:txBody>
      </p:sp>
      <p:sp>
        <p:nvSpPr>
          <p:cNvPr id="502" name="Google Shape;502;p45"/>
          <p:cNvSpPr txBox="1"/>
          <p:nvPr/>
        </p:nvSpPr>
        <p:spPr>
          <a:xfrm>
            <a:off x="5550273" y="5210137"/>
            <a:ext cx="178118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1"/>
                </a:solidFill>
                <a:latin typeface="Gill Sans"/>
                <a:ea typeface="Gill Sans"/>
                <a:cs typeface="Gill Sans"/>
                <a:sym typeface="Gill Sans"/>
              </a:rPr>
              <a:t>Substitution phase</a:t>
            </a:r>
            <a:endParaRPr sz="2200" b="1">
              <a:solidFill>
                <a:schemeClr val="accent1"/>
              </a:solidFill>
              <a:latin typeface="Gill Sans"/>
              <a:ea typeface="Gill Sans"/>
              <a:cs typeface="Gill Sans"/>
              <a:sym typeface="Gill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6"/>
          <p:cNvSpPr txBox="1">
            <a:spLocks noGrp="1"/>
          </p:cNvSpPr>
          <p:nvPr>
            <p:ph type="title"/>
          </p:nvPr>
        </p:nvSpPr>
        <p:spPr>
          <a:xfrm>
            <a:off x="0" y="1163781"/>
            <a:ext cx="3782291" cy="151014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Bookman Old Style"/>
              <a:buNone/>
            </a:pPr>
            <a:r>
              <a:rPr lang="en-US" sz="3600" b="1" cap="none"/>
              <a:t>Example 1 - </a:t>
            </a:r>
            <a:r>
              <a:rPr lang="en-US" sz="3600" b="1">
                <a:solidFill>
                  <a:schemeClr val="dk1"/>
                </a:solidFill>
              </a:rPr>
              <a:t>Factorial</a:t>
            </a:r>
            <a:endParaRPr sz="3600" b="1"/>
          </a:p>
        </p:txBody>
      </p:sp>
      <p:pic>
        <p:nvPicPr>
          <p:cNvPr id="508" name="Google Shape;508;p46"/>
          <p:cNvPicPr preferRelativeResize="0"/>
          <p:nvPr/>
        </p:nvPicPr>
        <p:blipFill rotWithShape="1">
          <a:blip r:embed="rId3">
            <a:alphaModFix/>
          </a:blip>
          <a:srcRect/>
          <a:stretch/>
        </p:blipFill>
        <p:spPr>
          <a:xfrm>
            <a:off x="3741194" y="608027"/>
            <a:ext cx="5074920" cy="60631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PRACTICE</a:t>
            </a:r>
            <a:endParaRPr b="1"/>
          </a:p>
        </p:txBody>
      </p:sp>
      <p:sp>
        <p:nvSpPr>
          <p:cNvPr id="519" name="Google Shape;519;p48"/>
          <p:cNvSpPr txBox="1">
            <a:spLocks noGrp="1"/>
          </p:cNvSpPr>
          <p:nvPr>
            <p:ph type="body" idx="1"/>
          </p:nvPr>
        </p:nvSpPr>
        <p:spPr>
          <a:xfrm>
            <a:off x="457200" y="1219200"/>
            <a:ext cx="7660105" cy="2209800"/>
          </a:xfrm>
          <a:prstGeom prst="rect">
            <a:avLst/>
          </a:prstGeom>
          <a:noFill/>
          <a:ln>
            <a:noFill/>
          </a:ln>
        </p:spPr>
        <p:txBody>
          <a:bodyPr spcFirstLastPara="1" wrap="square" lIns="91425" tIns="45700" rIns="91425" bIns="45700" anchor="t" anchorCtr="0">
            <a:normAutofit fontScale="77500" lnSpcReduction="20000"/>
          </a:bodyPr>
          <a:lstStyle/>
          <a:p>
            <a:pPr marL="514350" lvl="0" indent="-514350" algn="l" rtl="0">
              <a:spcBef>
                <a:spcPts val="0"/>
              </a:spcBef>
              <a:spcAft>
                <a:spcPts val="0"/>
              </a:spcAft>
              <a:buSzPts val="2128"/>
              <a:buFont typeface="Bookman Old Style"/>
              <a:buAutoNum type="arabicPeriod"/>
            </a:pPr>
            <a:r>
              <a:rPr lang="en-US" sz="2800" dirty="0"/>
              <a:t>Please create a flowchart/ pseudocode how to solve the case:</a:t>
            </a:r>
            <a:endParaRPr lang="en-US" dirty="0"/>
          </a:p>
          <a:p>
            <a:pPr marL="0" lvl="0" indent="0" algn="l" rtl="0">
              <a:spcBef>
                <a:spcPts val="600"/>
              </a:spcBef>
              <a:spcAft>
                <a:spcPts val="0"/>
              </a:spcAft>
              <a:buSzPts val="2128"/>
              <a:buNone/>
            </a:pPr>
            <a:r>
              <a:rPr lang="en-US" sz="2800" dirty="0"/>
              <a:t>Displays a series of numbers from numbers 1 to 15 except numbers 6 and 10, odd numbers are printed with an asterisk "*", even numbers are printed according to the original number.</a:t>
            </a:r>
          </a:p>
          <a:p>
            <a:pPr marL="0" lvl="0" indent="0" algn="l" rtl="0">
              <a:spcBef>
                <a:spcPts val="600"/>
              </a:spcBef>
              <a:spcAft>
                <a:spcPts val="0"/>
              </a:spcAft>
              <a:buSzPts val="2128"/>
              <a:buNone/>
            </a:pPr>
            <a:r>
              <a:rPr lang="en-US" sz="2800" dirty="0"/>
              <a:t>Example: *2*4* *8* *12*14*</a:t>
            </a:r>
          </a:p>
          <a:p>
            <a:pPr marL="0" lvl="0" indent="0" algn="l" rtl="0">
              <a:spcBef>
                <a:spcPts val="600"/>
              </a:spcBef>
              <a:spcAft>
                <a:spcPts val="0"/>
              </a:spcAft>
              <a:buSzPts val="2128"/>
              <a:buNone/>
            </a:pPr>
            <a:endParaRPr lang="en-US" sz="2800" dirty="0"/>
          </a:p>
          <a:p>
            <a:pPr marL="0" lvl="0" indent="0" algn="l" rtl="0">
              <a:spcBef>
                <a:spcPts val="600"/>
              </a:spcBef>
              <a:spcAft>
                <a:spcPts val="0"/>
              </a:spcAft>
              <a:buSzPts val="2128"/>
              <a:buNone/>
            </a:pPr>
            <a:endParaRPr lang="en-US" sz="2800" dirty="0"/>
          </a:p>
        </p:txBody>
      </p:sp>
      <p:graphicFrame>
        <p:nvGraphicFramePr>
          <p:cNvPr id="2" name="Table 2">
            <a:extLst>
              <a:ext uri="{FF2B5EF4-FFF2-40B4-BE49-F238E27FC236}">
                <a16:creationId xmlns:a16="http://schemas.microsoft.com/office/drawing/2014/main" id="{D3A83117-802E-E151-593B-3C412D9663AE}"/>
              </a:ext>
            </a:extLst>
          </p:cNvPr>
          <p:cNvGraphicFramePr>
            <a:graphicFrameLocks noGrp="1"/>
          </p:cNvGraphicFramePr>
          <p:nvPr>
            <p:extLst>
              <p:ext uri="{D42A27DB-BD31-4B8C-83A1-F6EECF244321}">
                <p14:modId xmlns:p14="http://schemas.microsoft.com/office/powerpoint/2010/main" val="3549375711"/>
              </p:ext>
            </p:extLst>
          </p:nvPr>
        </p:nvGraphicFramePr>
        <p:xfrm>
          <a:off x="5935580" y="3899569"/>
          <a:ext cx="2903620" cy="1483360"/>
        </p:xfrm>
        <a:graphic>
          <a:graphicData uri="http://schemas.openxmlformats.org/drawingml/2006/table">
            <a:tbl>
              <a:tblPr firstRow="1" bandRow="1">
                <a:tableStyleId>{3C2FFA5D-87B4-456A-9821-1D502468CF0F}</a:tableStyleId>
              </a:tblPr>
              <a:tblGrid>
                <a:gridCol w="580724">
                  <a:extLst>
                    <a:ext uri="{9D8B030D-6E8A-4147-A177-3AD203B41FA5}">
                      <a16:colId xmlns:a16="http://schemas.microsoft.com/office/drawing/2014/main" val="3633228346"/>
                    </a:ext>
                  </a:extLst>
                </a:gridCol>
                <a:gridCol w="580724">
                  <a:extLst>
                    <a:ext uri="{9D8B030D-6E8A-4147-A177-3AD203B41FA5}">
                      <a16:colId xmlns:a16="http://schemas.microsoft.com/office/drawing/2014/main" val="2990763294"/>
                    </a:ext>
                  </a:extLst>
                </a:gridCol>
                <a:gridCol w="580724">
                  <a:extLst>
                    <a:ext uri="{9D8B030D-6E8A-4147-A177-3AD203B41FA5}">
                      <a16:colId xmlns:a16="http://schemas.microsoft.com/office/drawing/2014/main" val="2901130572"/>
                    </a:ext>
                  </a:extLst>
                </a:gridCol>
                <a:gridCol w="580724">
                  <a:extLst>
                    <a:ext uri="{9D8B030D-6E8A-4147-A177-3AD203B41FA5}">
                      <a16:colId xmlns:a16="http://schemas.microsoft.com/office/drawing/2014/main" val="340367723"/>
                    </a:ext>
                  </a:extLst>
                </a:gridCol>
                <a:gridCol w="580724">
                  <a:extLst>
                    <a:ext uri="{9D8B030D-6E8A-4147-A177-3AD203B41FA5}">
                      <a16:colId xmlns:a16="http://schemas.microsoft.com/office/drawing/2014/main" val="1049716968"/>
                    </a:ext>
                  </a:extLst>
                </a:gridCol>
              </a:tblGrid>
              <a:tr h="370840">
                <a:tc>
                  <a:txBody>
                    <a:bodyPr/>
                    <a:lstStyle/>
                    <a:p>
                      <a:endParaRPr lang="en-US"/>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202414703"/>
                  </a:ext>
                </a:extLst>
              </a:tr>
              <a:tr h="370840">
                <a:tc>
                  <a:txBody>
                    <a:bodyPr/>
                    <a:lstStyle/>
                    <a:p>
                      <a:r>
                        <a:rPr lang="en-US" b="1" dirty="0">
                          <a:solidFill>
                            <a:schemeClr val="bg1"/>
                          </a:solidFill>
                        </a:rPr>
                        <a:t>0</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tc>
                  <a:txBody>
                    <a:bodyPr/>
                    <a:lstStyle/>
                    <a:p>
                      <a:r>
                        <a:rPr lang="en-US" dirty="0"/>
                        <a:t>2</a:t>
                      </a:r>
                    </a:p>
                  </a:txBody>
                  <a:tcPr/>
                </a:tc>
                <a:extLst>
                  <a:ext uri="{0D108BD9-81ED-4DB2-BD59-A6C34878D82A}">
                    <a16:rowId xmlns:a16="http://schemas.microsoft.com/office/drawing/2014/main" val="2013061260"/>
                  </a:ext>
                </a:extLst>
              </a:tr>
              <a:tr h="370840">
                <a:tc>
                  <a:txBody>
                    <a:bodyPr/>
                    <a:lstStyle/>
                    <a:p>
                      <a:r>
                        <a:rPr lang="en-US" b="1" dirty="0">
                          <a:solidFill>
                            <a:schemeClr val="bg1"/>
                          </a:solidFill>
                        </a:rPr>
                        <a:t>1</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2522719396"/>
                  </a:ext>
                </a:extLst>
              </a:tr>
              <a:tr h="370840">
                <a:tc>
                  <a:txBody>
                    <a:bodyPr/>
                    <a:lstStyle/>
                    <a:p>
                      <a:r>
                        <a:rPr lang="en-US" b="1" dirty="0">
                          <a:solidFill>
                            <a:schemeClr val="bg1"/>
                          </a:solidFill>
                        </a:rPr>
                        <a:t>3</a:t>
                      </a:r>
                    </a:p>
                  </a:txBody>
                  <a:tcPr/>
                </a:tc>
                <a:tc>
                  <a:txBody>
                    <a:bodyPr/>
                    <a:lstStyle/>
                    <a:p>
                      <a:r>
                        <a:rPr lang="en-US" dirty="0"/>
                        <a:t>4</a:t>
                      </a:r>
                    </a:p>
                  </a:txBody>
                  <a:tcPr/>
                </a:tc>
                <a:tc>
                  <a:txBody>
                    <a:bodyPr/>
                    <a:lstStyle/>
                    <a:p>
                      <a:r>
                        <a:rPr lang="en-US" dirty="0"/>
                        <a:t>3</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3326862651"/>
                  </a:ext>
                </a:extLst>
              </a:tr>
            </a:tbl>
          </a:graphicData>
        </a:graphic>
      </p:graphicFrame>
      <p:sp>
        <p:nvSpPr>
          <p:cNvPr id="3" name="TextBox 2">
            <a:extLst>
              <a:ext uri="{FF2B5EF4-FFF2-40B4-BE49-F238E27FC236}">
                <a16:creationId xmlns:a16="http://schemas.microsoft.com/office/drawing/2014/main" id="{60D9C153-9C3B-5C4E-BBB7-FE4B7BFC7254}"/>
              </a:ext>
            </a:extLst>
          </p:cNvPr>
          <p:cNvSpPr txBox="1"/>
          <p:nvPr/>
        </p:nvSpPr>
        <p:spPr>
          <a:xfrm>
            <a:off x="6563169" y="3373873"/>
            <a:ext cx="880369" cy="523220"/>
          </a:xfrm>
          <a:prstGeom prst="rect">
            <a:avLst/>
          </a:prstGeom>
          <a:noFill/>
        </p:spPr>
        <p:txBody>
          <a:bodyPr wrap="none" rtlCol="0">
            <a:spAutoFit/>
          </a:bodyPr>
          <a:lstStyle/>
          <a:p>
            <a:r>
              <a:rPr lang="en-US" dirty="0"/>
              <a:t>Film </a:t>
            </a:r>
          </a:p>
          <a:p>
            <a:r>
              <a:rPr lang="en-US" dirty="0"/>
              <a:t>(column)</a:t>
            </a:r>
          </a:p>
        </p:txBody>
      </p:sp>
      <p:sp>
        <p:nvSpPr>
          <p:cNvPr id="4" name="TextBox 3">
            <a:extLst>
              <a:ext uri="{FF2B5EF4-FFF2-40B4-BE49-F238E27FC236}">
                <a16:creationId xmlns:a16="http://schemas.microsoft.com/office/drawing/2014/main" id="{CBB09B25-C845-D41E-303D-667879384A49}"/>
              </a:ext>
            </a:extLst>
          </p:cNvPr>
          <p:cNvSpPr txBox="1"/>
          <p:nvPr/>
        </p:nvSpPr>
        <p:spPr>
          <a:xfrm>
            <a:off x="4776288" y="4365187"/>
            <a:ext cx="1159292" cy="523220"/>
          </a:xfrm>
          <a:prstGeom prst="rect">
            <a:avLst/>
          </a:prstGeom>
          <a:noFill/>
        </p:spPr>
        <p:txBody>
          <a:bodyPr wrap="none" rtlCol="0">
            <a:spAutoFit/>
          </a:bodyPr>
          <a:lstStyle/>
          <a:p>
            <a:r>
              <a:rPr lang="en-US" dirty="0"/>
              <a:t>Moviegoers </a:t>
            </a:r>
          </a:p>
          <a:p>
            <a:r>
              <a:rPr lang="en-US" dirty="0"/>
              <a:t>(row)</a:t>
            </a:r>
          </a:p>
        </p:txBody>
      </p:sp>
      <p:sp>
        <p:nvSpPr>
          <p:cNvPr id="5" name="TextBox 4">
            <a:extLst>
              <a:ext uri="{FF2B5EF4-FFF2-40B4-BE49-F238E27FC236}">
                <a16:creationId xmlns:a16="http://schemas.microsoft.com/office/drawing/2014/main" id="{1044F493-39E5-BDA8-5495-D93045576B2B}"/>
              </a:ext>
            </a:extLst>
          </p:cNvPr>
          <p:cNvSpPr txBox="1"/>
          <p:nvPr/>
        </p:nvSpPr>
        <p:spPr>
          <a:xfrm>
            <a:off x="465315" y="3688079"/>
            <a:ext cx="3890211" cy="2400657"/>
          </a:xfrm>
          <a:prstGeom prst="rect">
            <a:avLst/>
          </a:prstGeom>
          <a:noFill/>
        </p:spPr>
        <p:txBody>
          <a:bodyPr wrap="square" rtlCol="0">
            <a:spAutoFit/>
          </a:bodyPr>
          <a:lstStyle/>
          <a:p>
            <a:pPr marL="0" lvl="0" indent="0" algn="l" rtl="0">
              <a:spcBef>
                <a:spcPts val="600"/>
              </a:spcBef>
              <a:spcAft>
                <a:spcPts val="0"/>
              </a:spcAft>
              <a:buSzPts val="2128"/>
              <a:buNone/>
            </a:pPr>
            <a:r>
              <a:rPr lang="en-US" sz="2000" dirty="0">
                <a:latin typeface="Gill Sans" panose="020B0502020104020203" pitchFamily="34" charset="-79"/>
                <a:cs typeface="Gill Sans" panose="020B0502020104020203" pitchFamily="34" charset="-79"/>
              </a:rPr>
              <a:t>The problem below uses the function concept:</a:t>
            </a:r>
          </a:p>
          <a:p>
            <a:pPr marL="0" lvl="0" indent="0" algn="l" rtl="0">
              <a:spcBef>
                <a:spcPts val="600"/>
              </a:spcBef>
              <a:spcAft>
                <a:spcPts val="0"/>
              </a:spcAft>
              <a:buSzPts val="2128"/>
              <a:buNone/>
            </a:pPr>
            <a:r>
              <a:rPr lang="en-US" sz="2000" dirty="0">
                <a:latin typeface="Gill Sans" panose="020B0502020104020203" pitchFamily="34" charset="-79"/>
                <a:cs typeface="Gill Sans" panose="020B0502020104020203" pitchFamily="34" charset="-79"/>
              </a:rPr>
              <a:t>Calculate the average rating for each film</a:t>
            </a:r>
          </a:p>
          <a:p>
            <a:pPr marL="0" lvl="0" indent="0" algn="l" rtl="0">
              <a:spcBef>
                <a:spcPts val="600"/>
              </a:spcBef>
              <a:spcAft>
                <a:spcPts val="0"/>
              </a:spcAft>
              <a:buSzPts val="2128"/>
              <a:buNone/>
            </a:pPr>
            <a:r>
              <a:rPr lang="en-US" sz="2000" dirty="0">
                <a:latin typeface="Gill Sans" panose="020B0502020104020203" pitchFamily="34" charset="-79"/>
                <a:cs typeface="Gill Sans" panose="020B0502020104020203" pitchFamily="34" charset="-79"/>
              </a:rPr>
              <a:t>Look for films that have the highest and lowest average ratings</a:t>
            </a:r>
          </a:p>
          <a:p>
            <a:endParaRPr lang="en-US" sz="2000" dirty="0">
              <a:latin typeface="Gill Sans" panose="020B0502020104020203" pitchFamily="34" charset="-79"/>
              <a:cs typeface="Gill Sans" panose="020B0502020104020203" pitchFamily="34"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Selection if...Else</a:t>
            </a:r>
            <a:endParaRPr b="1"/>
          </a:p>
        </p:txBody>
      </p:sp>
      <p:sp>
        <p:nvSpPr>
          <p:cNvPr id="141" name="Google Shape;141;p5"/>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The IF-ELSE selection structure must have at least 2 statements. If the condition is TRUE or match, then Statement-1 will be executed. However, if the condition is FALSE, the statements will be executed. </a:t>
            </a:r>
            <a:endParaRPr/>
          </a:p>
          <a:p>
            <a:pPr marL="274320" lvl="0" indent="-274320" algn="l" rtl="0">
              <a:spcBef>
                <a:spcPts val="600"/>
              </a:spcBef>
              <a:spcAft>
                <a:spcPts val="0"/>
              </a:spcAft>
              <a:buSzPts val="1976"/>
              <a:buChar char="🞂"/>
            </a:pPr>
            <a:r>
              <a:rPr lang="en-US"/>
              <a:t>General form:</a:t>
            </a:r>
            <a:endParaRPr/>
          </a:p>
          <a:p>
            <a:pPr marL="0" lvl="0" indent="0" algn="l" rtl="0">
              <a:spcBef>
                <a:spcPts val="600"/>
              </a:spcBef>
              <a:spcAft>
                <a:spcPts val="0"/>
              </a:spcAft>
              <a:buSzPts val="1976"/>
              <a:buNone/>
            </a:pPr>
            <a:endParaRPr/>
          </a:p>
        </p:txBody>
      </p:sp>
      <p:pic>
        <p:nvPicPr>
          <p:cNvPr id="142" name="Google Shape;142;p5" descr="Image result for logo polinema png"/>
          <p:cNvPicPr preferRelativeResize="0"/>
          <p:nvPr/>
        </p:nvPicPr>
        <p:blipFill rotWithShape="1">
          <a:blip r:embed="rId3">
            <a:alphaModFix/>
          </a:blip>
          <a:srcRect/>
          <a:stretch/>
        </p:blipFill>
        <p:spPr>
          <a:xfrm>
            <a:off x="8048142" y="55029"/>
            <a:ext cx="988354" cy="997707"/>
          </a:xfrm>
          <a:prstGeom prst="rect">
            <a:avLst/>
          </a:prstGeom>
          <a:noFill/>
          <a:ln>
            <a:noFill/>
          </a:ln>
        </p:spPr>
      </p:pic>
      <p:sp>
        <p:nvSpPr>
          <p:cNvPr id="143" name="Google Shape;143;p5"/>
          <p:cNvSpPr/>
          <p:nvPr/>
        </p:nvSpPr>
        <p:spPr>
          <a:xfrm>
            <a:off x="3802355" y="2930414"/>
            <a:ext cx="4920073" cy="3499446"/>
          </a:xfrm>
          <a:prstGeom prst="rect">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a:solidFill>
                  <a:schemeClr val="dk1"/>
                </a:solidFill>
                <a:latin typeface="Courier New"/>
                <a:ea typeface="Courier New"/>
                <a:cs typeface="Courier New"/>
                <a:sym typeface="Courier New"/>
              </a:rPr>
              <a:t>if</a:t>
            </a:r>
            <a:r>
              <a:rPr lang="en-US" sz="2800">
                <a:solidFill>
                  <a:schemeClr val="dk1"/>
                </a:solidFill>
                <a:latin typeface="Courier New"/>
                <a:ea typeface="Courier New"/>
                <a:cs typeface="Courier New"/>
                <a:sym typeface="Courier New"/>
              </a:rPr>
              <a:t> (condition)</a:t>
            </a:r>
            <a:endParaRPr/>
          </a:p>
          <a:p>
            <a:pPr marL="0" marR="0" lvl="0" indent="0" algn="l" rtl="0">
              <a:spcBef>
                <a:spcPts val="0"/>
              </a:spcBef>
              <a:spcAft>
                <a:spcPts val="0"/>
              </a:spcAft>
              <a:buNone/>
            </a:pPr>
            <a:r>
              <a:rPr lang="en-US" sz="28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2800">
                <a:solidFill>
                  <a:schemeClr val="dk1"/>
                </a:solidFill>
                <a:latin typeface="Courier New"/>
                <a:ea typeface="Courier New"/>
                <a:cs typeface="Courier New"/>
                <a:sym typeface="Courier New"/>
              </a:rPr>
              <a:t>Statement 1</a:t>
            </a:r>
            <a:endParaRPr/>
          </a:p>
          <a:p>
            <a:pPr marL="0" marR="0" lvl="0" indent="0" algn="l" rtl="0">
              <a:spcBef>
                <a:spcPts val="0"/>
              </a:spcBef>
              <a:spcAft>
                <a:spcPts val="0"/>
              </a:spcAft>
              <a:buNone/>
            </a:pPr>
            <a:r>
              <a:rPr lang="en-US" sz="28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2800" b="1">
                <a:solidFill>
                  <a:schemeClr val="dk1"/>
                </a:solidFill>
                <a:latin typeface="Courier New"/>
                <a:ea typeface="Courier New"/>
                <a:cs typeface="Courier New"/>
                <a:sym typeface="Courier New"/>
              </a:rPr>
              <a:t>else</a:t>
            </a:r>
            <a:endParaRPr/>
          </a:p>
          <a:p>
            <a:pPr marL="0" marR="0" lvl="0" indent="0" algn="l" rtl="0">
              <a:spcBef>
                <a:spcPts val="0"/>
              </a:spcBef>
              <a:spcAft>
                <a:spcPts val="0"/>
              </a:spcAft>
              <a:buNone/>
            </a:pPr>
            <a:r>
              <a:rPr lang="en-US" sz="28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2800">
                <a:solidFill>
                  <a:schemeClr val="dk1"/>
                </a:solidFill>
                <a:latin typeface="Courier New"/>
                <a:ea typeface="Courier New"/>
                <a:cs typeface="Courier New"/>
                <a:sym typeface="Courier New"/>
              </a:rPr>
              <a:t>Statement 2</a:t>
            </a:r>
            <a:endParaRPr/>
          </a:p>
          <a:p>
            <a:pPr marL="0" marR="0" lvl="0" indent="0" algn="l" rtl="0">
              <a:spcBef>
                <a:spcPts val="0"/>
              </a:spcBef>
              <a:spcAft>
                <a:spcPts val="0"/>
              </a:spcAft>
              <a:buNone/>
            </a:pPr>
            <a:r>
              <a:rPr lang="en-US" sz="2800">
                <a:solidFill>
                  <a:schemeClr val="dk1"/>
                </a:solidFill>
                <a:latin typeface="Courier New"/>
                <a:ea typeface="Courier New"/>
                <a:cs typeface="Courier New"/>
                <a:sym typeface="Courier New"/>
              </a:rPr>
              <a:t>}</a:t>
            </a:r>
            <a:endParaRPr sz="28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271917" y="55029"/>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Selection If...else if...else</a:t>
            </a:r>
            <a:endParaRPr b="1"/>
          </a:p>
        </p:txBody>
      </p:sp>
      <p:sp>
        <p:nvSpPr>
          <p:cNvPr id="149" name="Google Shape;149;p6"/>
          <p:cNvSpPr txBox="1">
            <a:spLocks noGrp="1"/>
          </p:cNvSpPr>
          <p:nvPr>
            <p:ph type="body" idx="1"/>
          </p:nvPr>
        </p:nvSpPr>
        <p:spPr>
          <a:xfrm>
            <a:off x="457200" y="945756"/>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General Form:</a:t>
            </a:r>
            <a:endParaRPr/>
          </a:p>
          <a:p>
            <a:pPr marL="274320" lvl="0" indent="-148844" algn="l" rtl="0">
              <a:spcBef>
                <a:spcPts val="600"/>
              </a:spcBef>
              <a:spcAft>
                <a:spcPts val="0"/>
              </a:spcAft>
              <a:buSzPts val="1976"/>
              <a:buNone/>
            </a:pPr>
            <a:endParaRPr/>
          </a:p>
        </p:txBody>
      </p:sp>
      <p:sp>
        <p:nvSpPr>
          <p:cNvPr id="150" name="Google Shape;150;p6"/>
          <p:cNvSpPr txBox="1"/>
          <p:nvPr/>
        </p:nvSpPr>
        <p:spPr>
          <a:xfrm>
            <a:off x="4499992" y="1412776"/>
            <a:ext cx="4032300" cy="415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ill Sans"/>
                <a:ea typeface="Gill Sans"/>
                <a:cs typeface="Gill Sans"/>
                <a:sym typeface="Gill Sans"/>
              </a:rPr>
              <a:t>In the form if ... else if ... else, statement 1 will run if "condition 1" is TRUE. If "condition 1" is WRONG, it will check "condition 2". If "condition 2" is TRUE then statement 2 will run, and so on. And if none of the conditions are met, then statement X will be worked out.</a:t>
            </a:r>
            <a:endParaRPr sz="2400">
              <a:solidFill>
                <a:schemeClr val="dk1"/>
              </a:solidFill>
              <a:latin typeface="Gill Sans"/>
              <a:ea typeface="Gill Sans"/>
              <a:cs typeface="Gill Sans"/>
              <a:sym typeface="Gill Sans"/>
            </a:endParaRPr>
          </a:p>
        </p:txBody>
      </p:sp>
      <p:pic>
        <p:nvPicPr>
          <p:cNvPr id="151" name="Google Shape;151;p6" descr="Image result for logo polinema png"/>
          <p:cNvPicPr preferRelativeResize="0"/>
          <p:nvPr/>
        </p:nvPicPr>
        <p:blipFill rotWithShape="1">
          <a:blip r:embed="rId3">
            <a:alphaModFix/>
          </a:blip>
          <a:srcRect/>
          <a:stretch/>
        </p:blipFill>
        <p:spPr>
          <a:xfrm>
            <a:off x="8048142" y="55029"/>
            <a:ext cx="988354" cy="997707"/>
          </a:xfrm>
          <a:prstGeom prst="rect">
            <a:avLst/>
          </a:prstGeom>
          <a:noFill/>
          <a:ln>
            <a:noFill/>
          </a:ln>
        </p:spPr>
      </p:pic>
      <p:sp>
        <p:nvSpPr>
          <p:cNvPr id="152" name="Google Shape;152;p6"/>
          <p:cNvSpPr/>
          <p:nvPr/>
        </p:nvSpPr>
        <p:spPr>
          <a:xfrm>
            <a:off x="436920" y="1412776"/>
            <a:ext cx="3580897" cy="4821769"/>
          </a:xfrm>
          <a:prstGeom prst="rect">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if</a:t>
            </a:r>
            <a:r>
              <a:rPr lang="en-US" sz="1400">
                <a:solidFill>
                  <a:schemeClr val="dk1"/>
                </a:solidFill>
                <a:latin typeface="Courier New"/>
                <a:ea typeface="Courier New"/>
                <a:cs typeface="Courier New"/>
                <a:sym typeface="Courier New"/>
              </a:rPr>
              <a:t>(condition 1)</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Statement 1;</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else if(condition 2)</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Statement 2;</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else if(condition 3</a:t>
            </a: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Statement 3;</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else if(condition X)</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Statement X;</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b="1">
                <a:solidFill>
                  <a:schemeClr val="dk1"/>
                </a:solidFill>
                <a:latin typeface="Courier New"/>
                <a:ea typeface="Courier New"/>
                <a:cs typeface="Courier New"/>
                <a:sym typeface="Courier New"/>
              </a:rPr>
              <a:t>else</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Statement;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Example</a:t>
            </a:r>
            <a:endParaRPr b="1"/>
          </a:p>
        </p:txBody>
      </p:sp>
      <p:sp>
        <p:nvSpPr>
          <p:cNvPr id="158" name="Google Shape;158;p7"/>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148844" algn="l" rtl="0">
              <a:spcBef>
                <a:spcPts val="0"/>
              </a:spcBef>
              <a:spcAft>
                <a:spcPts val="0"/>
              </a:spcAft>
              <a:buSzPts val="1976"/>
              <a:buNone/>
            </a:pPr>
            <a:endParaRPr/>
          </a:p>
        </p:txBody>
      </p:sp>
      <p:pic>
        <p:nvPicPr>
          <p:cNvPr id="159" name="Google Shape;159;p7" descr="Image result for logo polinema png"/>
          <p:cNvPicPr preferRelativeResize="0"/>
          <p:nvPr/>
        </p:nvPicPr>
        <p:blipFill rotWithShape="1">
          <a:blip r:embed="rId3">
            <a:alphaModFix/>
          </a:blip>
          <a:srcRect/>
          <a:stretch/>
        </p:blipFill>
        <p:spPr>
          <a:xfrm>
            <a:off x="8048142" y="55029"/>
            <a:ext cx="988354" cy="997707"/>
          </a:xfrm>
          <a:prstGeom prst="rect">
            <a:avLst/>
          </a:prstGeom>
          <a:noFill/>
          <a:ln>
            <a:noFill/>
          </a:ln>
        </p:spPr>
      </p:pic>
      <p:pic>
        <p:nvPicPr>
          <p:cNvPr id="160" name="Google Shape;160;p7"/>
          <p:cNvPicPr preferRelativeResize="0"/>
          <p:nvPr/>
        </p:nvPicPr>
        <p:blipFill rotWithShape="1">
          <a:blip r:embed="rId4">
            <a:alphaModFix/>
          </a:blip>
          <a:srcRect l="23989" t="18500" r="28970" b="35233"/>
          <a:stretch/>
        </p:blipFill>
        <p:spPr>
          <a:xfrm>
            <a:off x="352255" y="1340768"/>
            <a:ext cx="8334545" cy="46085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Selection SWITCH-CASE</a:t>
            </a:r>
            <a:endParaRPr/>
          </a:p>
        </p:txBody>
      </p:sp>
      <p:sp>
        <p:nvSpPr>
          <p:cNvPr id="166" name="Google Shape;166;p8"/>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General Form:</a:t>
            </a:r>
            <a:endParaRPr/>
          </a:p>
          <a:p>
            <a:pPr marL="274320" lvl="0" indent="-148844" algn="l" rtl="0">
              <a:spcBef>
                <a:spcPts val="600"/>
              </a:spcBef>
              <a:spcAft>
                <a:spcPts val="0"/>
              </a:spcAft>
              <a:buSzPts val="1976"/>
              <a:buNone/>
            </a:pPr>
            <a:endParaRPr/>
          </a:p>
        </p:txBody>
      </p:sp>
      <p:pic>
        <p:nvPicPr>
          <p:cNvPr id="167" name="Google Shape;167;p8" descr="Image result for logo polinema png"/>
          <p:cNvPicPr preferRelativeResize="0"/>
          <p:nvPr/>
        </p:nvPicPr>
        <p:blipFill rotWithShape="1">
          <a:blip r:embed="rId3">
            <a:alphaModFix/>
          </a:blip>
          <a:srcRect/>
          <a:stretch/>
        </p:blipFill>
        <p:spPr>
          <a:xfrm>
            <a:off x="8048142" y="55029"/>
            <a:ext cx="988354" cy="997707"/>
          </a:xfrm>
          <a:prstGeom prst="rect">
            <a:avLst/>
          </a:prstGeom>
          <a:noFill/>
          <a:ln>
            <a:noFill/>
          </a:ln>
        </p:spPr>
      </p:pic>
      <p:pic>
        <p:nvPicPr>
          <p:cNvPr id="168" name="Google Shape;168;p8"/>
          <p:cNvPicPr preferRelativeResize="0"/>
          <p:nvPr/>
        </p:nvPicPr>
        <p:blipFill rotWithShape="1">
          <a:blip r:embed="rId4">
            <a:alphaModFix/>
          </a:blip>
          <a:srcRect/>
          <a:stretch/>
        </p:blipFill>
        <p:spPr>
          <a:xfrm>
            <a:off x="399581" y="1690254"/>
            <a:ext cx="3795688" cy="4563687"/>
          </a:xfrm>
          <a:prstGeom prst="rect">
            <a:avLst/>
          </a:prstGeom>
          <a:noFill/>
          <a:ln>
            <a:noFill/>
          </a:ln>
        </p:spPr>
      </p:pic>
      <p:sp>
        <p:nvSpPr>
          <p:cNvPr id="169" name="Google Shape;169;p8"/>
          <p:cNvSpPr txBox="1"/>
          <p:nvPr/>
        </p:nvSpPr>
        <p:spPr>
          <a:xfrm>
            <a:off x="4391890" y="1690254"/>
            <a:ext cx="4447309" cy="4619106"/>
          </a:xfrm>
          <a:prstGeom prst="rect">
            <a:avLst/>
          </a:prstGeom>
          <a:noFill/>
          <a:ln>
            <a:noFill/>
          </a:ln>
        </p:spPr>
        <p:txBody>
          <a:bodyPr spcFirstLastPara="1" wrap="square" lIns="91425" tIns="45700" rIns="91425" bIns="45700" anchor="t" anchorCtr="0">
            <a:normAutofit fontScale="92500"/>
          </a:bodyPr>
          <a:lstStyle/>
          <a:p>
            <a:pPr marL="0" marR="0" lvl="0" indent="0" algn="l" rtl="0">
              <a:spcBef>
                <a:spcPts val="0"/>
              </a:spcBef>
              <a:spcAft>
                <a:spcPts val="0"/>
              </a:spcAft>
              <a:buClr>
                <a:schemeClr val="accent1"/>
              </a:buClr>
              <a:buSzPts val="1976"/>
              <a:buFont typeface="Noto Sans Symbols"/>
              <a:buNone/>
            </a:pPr>
            <a:r>
              <a:rPr lang="en-US" sz="2600">
                <a:solidFill>
                  <a:schemeClr val="dk1"/>
                </a:solidFill>
                <a:latin typeface="Gill Sans"/>
                <a:ea typeface="Gill Sans"/>
                <a:cs typeface="Gill Sans"/>
                <a:sym typeface="Gill Sans"/>
              </a:rPr>
              <a:t>This selection syntax will run one of several </a:t>
            </a:r>
            <a:r>
              <a:rPr lang="en-US" sz="2600" b="1">
                <a:solidFill>
                  <a:schemeClr val="dk1"/>
                </a:solidFill>
                <a:latin typeface="Gill Sans"/>
                <a:ea typeface="Gill Sans"/>
                <a:cs typeface="Gill Sans"/>
                <a:sym typeface="Gill Sans"/>
              </a:rPr>
              <a:t>"case" </a:t>
            </a:r>
            <a:r>
              <a:rPr lang="en-US" sz="2600">
                <a:solidFill>
                  <a:schemeClr val="dk1"/>
                </a:solidFill>
                <a:latin typeface="Gill Sans"/>
                <a:ea typeface="Gill Sans"/>
                <a:cs typeface="Gill Sans"/>
                <a:sym typeface="Gill Sans"/>
              </a:rPr>
              <a:t>statements in accordance with the condition values that are in the </a:t>
            </a:r>
            <a:r>
              <a:rPr lang="en-US" sz="2600" b="1">
                <a:solidFill>
                  <a:schemeClr val="dk1"/>
                </a:solidFill>
                <a:latin typeface="Gill Sans"/>
                <a:ea typeface="Gill Sans"/>
                <a:cs typeface="Gill Sans"/>
                <a:sym typeface="Gill Sans"/>
              </a:rPr>
              <a:t>"switch". </a:t>
            </a:r>
            <a:r>
              <a:rPr lang="en-US" sz="2600">
                <a:solidFill>
                  <a:schemeClr val="dk1"/>
                </a:solidFill>
                <a:latin typeface="Gill Sans"/>
                <a:ea typeface="Gill Sans"/>
                <a:cs typeface="Gill Sans"/>
                <a:sym typeface="Gill Sans"/>
              </a:rPr>
              <a:t>Then the process will continue until the statement </a:t>
            </a:r>
            <a:r>
              <a:rPr lang="en-US" sz="2600" b="1">
                <a:solidFill>
                  <a:schemeClr val="dk1"/>
                </a:solidFill>
                <a:latin typeface="Gill Sans"/>
                <a:ea typeface="Gill Sans"/>
                <a:cs typeface="Gill Sans"/>
                <a:sym typeface="Gill Sans"/>
              </a:rPr>
              <a:t>"break" </a:t>
            </a:r>
            <a:r>
              <a:rPr lang="en-US" sz="2600">
                <a:solidFill>
                  <a:schemeClr val="dk1"/>
                </a:solidFill>
                <a:latin typeface="Gill Sans"/>
                <a:ea typeface="Gill Sans"/>
                <a:cs typeface="Gill Sans"/>
                <a:sym typeface="Gill Sans"/>
              </a:rPr>
              <a:t>is found. However, if there is no value in the case that matches the condition value, then the process will proceed to the statement that is in </a:t>
            </a:r>
            <a:r>
              <a:rPr lang="en-US" sz="2600" b="1">
                <a:solidFill>
                  <a:schemeClr val="dk1"/>
                </a:solidFill>
                <a:latin typeface="Gill Sans"/>
                <a:ea typeface="Gill Sans"/>
                <a:cs typeface="Gill Sans"/>
                <a:sym typeface="Gill Sans"/>
              </a:rPr>
              <a:t>"default".</a:t>
            </a:r>
            <a:endParaRPr sz="2600" b="1">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b="1"/>
              <a:t>Example</a:t>
            </a:r>
            <a:endParaRPr b="1"/>
          </a:p>
        </p:txBody>
      </p:sp>
      <p:sp>
        <p:nvSpPr>
          <p:cNvPr id="175" name="Google Shape;175;p9"/>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148844" algn="l" rtl="0">
              <a:spcBef>
                <a:spcPts val="0"/>
              </a:spcBef>
              <a:spcAft>
                <a:spcPts val="0"/>
              </a:spcAft>
              <a:buSzPts val="1976"/>
              <a:buNone/>
            </a:pPr>
            <a:endParaRPr/>
          </a:p>
        </p:txBody>
      </p:sp>
      <p:pic>
        <p:nvPicPr>
          <p:cNvPr id="176" name="Google Shape;176;p9" descr="Image result for logo polinema png"/>
          <p:cNvPicPr preferRelativeResize="0"/>
          <p:nvPr/>
        </p:nvPicPr>
        <p:blipFill rotWithShape="1">
          <a:blip r:embed="rId3">
            <a:alphaModFix/>
          </a:blip>
          <a:srcRect/>
          <a:stretch/>
        </p:blipFill>
        <p:spPr>
          <a:xfrm>
            <a:off x="8048142" y="55029"/>
            <a:ext cx="988354" cy="997707"/>
          </a:xfrm>
          <a:prstGeom prst="rect">
            <a:avLst/>
          </a:prstGeom>
          <a:noFill/>
          <a:ln>
            <a:noFill/>
          </a:ln>
        </p:spPr>
      </p:pic>
      <p:pic>
        <p:nvPicPr>
          <p:cNvPr id="177" name="Google Shape;177;p9"/>
          <p:cNvPicPr preferRelativeResize="0"/>
          <p:nvPr/>
        </p:nvPicPr>
        <p:blipFill rotWithShape="1">
          <a:blip r:embed="rId4">
            <a:alphaModFix/>
          </a:blip>
          <a:srcRect l="23989" t="19485" r="46125" b="26376"/>
          <a:stretch/>
        </p:blipFill>
        <p:spPr>
          <a:xfrm>
            <a:off x="457200" y="1143000"/>
            <a:ext cx="5626968" cy="5731170"/>
          </a:xfrm>
          <a:prstGeom prst="rect">
            <a:avLst/>
          </a:prstGeom>
          <a:noFill/>
          <a:ln>
            <a:noFill/>
          </a:ln>
        </p:spPr>
      </p:pic>
    </p:spTree>
  </p:cSld>
  <p:clrMapOvr>
    <a:masterClrMapping/>
  </p:clrMapOvr>
</p:sld>
</file>

<file path=ppt/theme/theme1.xml><?xml version="1.0" encoding="utf-8"?>
<a:theme xmlns:a="http://schemas.openxmlformats.org/drawingml/2006/main" name="Theme2">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2335</Words>
  <Application>Microsoft Macintosh PowerPoint</Application>
  <PresentationFormat>On-screen Show (4:3)</PresentationFormat>
  <Paragraphs>397</Paragraphs>
  <Slides>47</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Trebuchet MS</vt:lpstr>
      <vt:lpstr>Georgia</vt:lpstr>
      <vt:lpstr>Gill Sans</vt:lpstr>
      <vt:lpstr>Courier</vt:lpstr>
      <vt:lpstr>Calibri</vt:lpstr>
      <vt:lpstr>Arial</vt:lpstr>
      <vt:lpstr>Courier New</vt:lpstr>
      <vt:lpstr>Tahoma</vt:lpstr>
      <vt:lpstr>Bookman Old Style</vt:lpstr>
      <vt:lpstr>Noto Sans Symbols</vt:lpstr>
      <vt:lpstr>Theme2</vt:lpstr>
      <vt:lpstr>BASIC PROGRAMMING</vt:lpstr>
      <vt:lpstr>Selection</vt:lpstr>
      <vt:lpstr>Definition</vt:lpstr>
      <vt:lpstr>Selection Syntax IF</vt:lpstr>
      <vt:lpstr>Selection if...Else</vt:lpstr>
      <vt:lpstr>Selection If...else if...else</vt:lpstr>
      <vt:lpstr>Example</vt:lpstr>
      <vt:lpstr>Selection SWITCH-CASE</vt:lpstr>
      <vt:lpstr>Example</vt:lpstr>
      <vt:lpstr>Ternary Operator</vt:lpstr>
      <vt:lpstr>Example</vt:lpstr>
      <vt:lpstr>Nested Selection</vt:lpstr>
      <vt:lpstr>Program Example</vt:lpstr>
      <vt:lpstr>Flowchart Example</vt:lpstr>
      <vt:lpstr>LOOPING</vt:lpstr>
      <vt:lpstr>Command : for</vt:lpstr>
      <vt:lpstr>Work Flow for</vt:lpstr>
      <vt:lpstr>Command : for</vt:lpstr>
      <vt:lpstr>Command while()</vt:lpstr>
      <vt:lpstr>Example command while()</vt:lpstr>
      <vt:lpstr>Command do-while()</vt:lpstr>
      <vt:lpstr>example</vt:lpstr>
      <vt:lpstr>Nested Loop   For</vt:lpstr>
      <vt:lpstr>Nested Loop   While</vt:lpstr>
      <vt:lpstr>Nested Loop   Do-While</vt:lpstr>
      <vt:lpstr>ARRAY</vt:lpstr>
      <vt:lpstr>One-Dimensional Array</vt:lpstr>
      <vt:lpstr>One-Dimensional Array</vt:lpstr>
      <vt:lpstr>Access Array Elements</vt:lpstr>
      <vt:lpstr>Access Array Elements</vt:lpstr>
      <vt:lpstr>Example</vt:lpstr>
      <vt:lpstr>2 Dimensional Array (2)</vt:lpstr>
      <vt:lpstr>Declaring 2D Array (1)</vt:lpstr>
      <vt:lpstr>Calculates the average of 2D Array</vt:lpstr>
      <vt:lpstr>FUNCTIONS</vt:lpstr>
      <vt:lpstr>DECLARATION OF FUNCTIONS</vt:lpstr>
      <vt:lpstr>example:</vt:lpstr>
      <vt:lpstr>Function that returns the value ... (1)</vt:lpstr>
      <vt:lpstr>SCOPE OF VARIABLE ... (1)</vt:lpstr>
      <vt:lpstr>Function that returns a value... (2)</vt:lpstr>
      <vt:lpstr>SCOPE OF VARIABLE ... (2)</vt:lpstr>
      <vt:lpstr>Recursive Function</vt:lpstr>
      <vt:lpstr>Recursive Function Format</vt:lpstr>
      <vt:lpstr>Example1</vt:lpstr>
      <vt:lpstr>Example 1 - Trace</vt:lpstr>
      <vt:lpstr>Example 1 - Factorial</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PROGRAMMING</dc:title>
  <dc:creator>akun 62</dc:creator>
  <cp:lastModifiedBy>Rokhimatul Wakhidah</cp:lastModifiedBy>
  <cp:revision>2</cp:revision>
  <dcterms:created xsi:type="dcterms:W3CDTF">2020-02-01T21:56:28Z</dcterms:created>
  <dcterms:modified xsi:type="dcterms:W3CDTF">2024-02-13T02:33:03Z</dcterms:modified>
</cp:coreProperties>
</file>