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305" r:id="rId4"/>
    <p:sldId id="298" r:id="rId5"/>
    <p:sldId id="304" r:id="rId6"/>
    <p:sldId id="306" r:id="rId7"/>
    <p:sldId id="307" r:id="rId8"/>
    <p:sldId id="308" r:id="rId9"/>
    <p:sldId id="311" r:id="rId10"/>
    <p:sldId id="312" r:id="rId11"/>
    <p:sldId id="313" r:id="rId12"/>
    <p:sldId id="314" r:id="rId13"/>
    <p:sldId id="310" r:id="rId14"/>
    <p:sldId id="309" r:id="rId15"/>
    <p:sldId id="315" r:id="rId16"/>
    <p:sldId id="316" r:id="rId17"/>
    <p:sldId id="317" r:id="rId18"/>
    <p:sldId id="318" r:id="rId19"/>
    <p:sldId id="319" r:id="rId20"/>
    <p:sldId id="320" r:id="rId21"/>
    <p:sldId id="325" r:id="rId22"/>
    <p:sldId id="321" r:id="rId23"/>
    <p:sldId id="322" r:id="rId24"/>
    <p:sldId id="323" r:id="rId25"/>
    <p:sldId id="326" r:id="rId26"/>
    <p:sldId id="324" r:id="rId27"/>
    <p:sldId id="32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F43"/>
    <a:srgbClr val="F15429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/>
    <p:restoredTop sz="76331" autoAdjust="0"/>
  </p:normalViewPr>
  <p:slideViewPr>
    <p:cSldViewPr snapToGrid="0" snapToObjects="1">
      <p:cViewPr varScale="1">
        <p:scale>
          <a:sx n="46" d="100"/>
          <a:sy n="46" d="100"/>
        </p:scale>
        <p:origin x="14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Array of Objects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TIM AJAR</a:t>
            </a:r>
          </a:p>
          <a:p>
            <a:r>
              <a:rPr lang="en-US" sz="2200" dirty="0"/>
              <a:t>ALGORITMA DAN STRUKTUR DATA</a:t>
            </a:r>
          </a:p>
          <a:p>
            <a:r>
              <a:rPr lang="en-US" sz="2200" dirty="0"/>
              <a:t>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8A21C-9A3F-D435-50EB-5485D811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053AA-2B43-D119-FCFB-C06DAF25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6" y="1610798"/>
            <a:ext cx="5487166" cy="3248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DE3F7-1743-2225-4E9B-634CD914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7" y="290138"/>
            <a:ext cx="5239481" cy="5363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29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E9EEF-5565-51CB-4D80-429819A4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3047A-F906-FBD8-E7E9-B6EBA175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71" y="235982"/>
            <a:ext cx="7687748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85157-9E81-A361-8A20-26B92D51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161"/>
            <a:ext cx="10515600" cy="4351338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Item </a:t>
            </a:r>
            <a:r>
              <a:rPr lang="en-US" dirty="0" err="1"/>
              <a:t>dengan</a:t>
            </a:r>
            <a:r>
              <a:rPr lang="en-US" dirty="0"/>
              <a:t> constructor </a:t>
            </a:r>
            <a:r>
              <a:rPr lang="en-US" dirty="0" err="1"/>
              <a:t>berparameter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0FF4A3-1E52-8E89-783A-44AD3237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7A168-7690-2ED5-ECD9-773B33BF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4" y="2465088"/>
            <a:ext cx="8473906" cy="30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1E0-66C5-1D2B-25AC-51AAA52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&amp; </a:t>
            </a:r>
            <a:r>
              <a:rPr lang="en-US" dirty="0" err="1"/>
              <a:t>Instansiasi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6DCA-6153-95E3-3356-9C21A5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>
            <a:norm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, </a:t>
            </a:r>
            <a:r>
              <a:rPr lang="en-US" dirty="0" err="1"/>
              <a:t>instansiasi</a:t>
            </a:r>
            <a:r>
              <a:rPr lang="en-US" dirty="0"/>
              <a:t>, dan </a:t>
            </a:r>
            <a:r>
              <a:rPr lang="en-US" dirty="0" err="1"/>
              <a:t>inisialisasi</a:t>
            </a:r>
            <a:r>
              <a:rPr lang="en-US" dirty="0"/>
              <a:t> array:</a:t>
            </a:r>
          </a:p>
          <a:p>
            <a:pPr lvl="1"/>
            <a:r>
              <a:rPr lang="en-US" sz="2800" dirty="0"/>
              <a:t>int[] daftarNilai1 = new int[3];</a:t>
            </a:r>
          </a:p>
          <a:p>
            <a:pPr lvl="1"/>
            <a:r>
              <a:rPr lang="en-US" sz="2800" dirty="0"/>
              <a:t>int[] daftarNilai2 = {75, 90, 80};</a:t>
            </a:r>
          </a:p>
          <a:p>
            <a:pPr lvl="1"/>
            <a:r>
              <a:rPr lang="en-US" sz="2800" dirty="0"/>
              <a:t>int[] daftarNilai3 = new int[] {75, 90, 80};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CFE2-3F03-9BE7-D975-AFF80A5C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1E0-66C5-1D2B-25AC-51AAA52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&amp; </a:t>
            </a:r>
            <a:r>
              <a:rPr lang="en-US" dirty="0" err="1"/>
              <a:t>Instansiasi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6DCA-6153-95E3-3356-9C21A5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array pada </a:t>
            </a:r>
            <a:r>
              <a:rPr lang="en-US" dirty="0" err="1"/>
              <a:t>umumnya</a:t>
            </a:r>
            <a:r>
              <a:rPr lang="en-US" dirty="0"/>
              <a:t>, array of objects </a:t>
            </a:r>
            <a:r>
              <a:rPr lang="en-US" dirty="0" err="1"/>
              <a:t>diinstansiasi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endParaRPr lang="en-US" b="1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tipeData[] namaArray = new tipeData[jumlah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</a:t>
            </a: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daftarNilai</a:t>
            </a:r>
            <a:r>
              <a:rPr lang="en-US" dirty="0"/>
              <a:t> = new int[3];</a:t>
            </a:r>
          </a:p>
          <a:p>
            <a:r>
              <a:rPr lang="en-US" dirty="0"/>
              <a:t>String[] </a:t>
            </a:r>
            <a:r>
              <a:rPr lang="en-US" dirty="0" err="1"/>
              <a:t>itemNames</a:t>
            </a:r>
            <a:r>
              <a:rPr lang="en-US" dirty="0"/>
              <a:t> = new String[3];</a:t>
            </a:r>
          </a:p>
          <a:p>
            <a:r>
              <a:rPr lang="en-US" dirty="0"/>
              <a:t>Item[] items = new Item[3];</a:t>
            </a:r>
          </a:p>
          <a:p>
            <a:r>
              <a:rPr lang="en-US" dirty="0"/>
              <a:t>Book[] books = new Book[3]</a:t>
            </a:r>
          </a:p>
          <a:p>
            <a:r>
              <a:rPr lang="en-US" dirty="0"/>
              <a:t>Student[] students = new Student[30]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CFE2-3F03-9BE7-D975-AFF80A5C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8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735292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int[5];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7;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3;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Delapan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B30F6C-C96A-DFC1-C780-D1588D4C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5" y="4590535"/>
            <a:ext cx="365760" cy="3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56F48-0457-772F-BDB9-2CFB9284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15" y="4037808"/>
            <a:ext cx="365760" cy="365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EB8F4-6E32-2899-C105-0FEA0115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3" y="356674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693728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“Nasi goreng”;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Donat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gula”;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1000;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A21651A-E63B-67DD-B549-42569FAA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4" y="4105263"/>
            <a:ext cx="365760" cy="3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ED198-CE04-B3F8-9691-1FADE888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4" y="3026416"/>
            <a:ext cx="365760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F6081-99CA-9CF4-7167-120CD8B5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07" y="353904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693728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“Nasi goreng”;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item1;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new Item();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items[2] = new Item(“Roti”, 5000, 25);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A21651A-E63B-67DD-B549-42569FAA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1" y="3101381"/>
            <a:ext cx="365760" cy="3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ED198-CE04-B3F8-9691-1FADE888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60" y="4121689"/>
            <a:ext cx="365760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F6081-99CA-9CF4-7167-120CD8B5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05" y="3622172"/>
            <a:ext cx="365760" cy="365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5A0D4-5346-FADF-42BC-22D1E933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61" y="456915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AB8-76B0-2932-632E-896FA1C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&amp;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C4B-D4A9-0480-8B5A-BC93059F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memanggil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bertipe</a:t>
            </a:r>
            <a:r>
              <a:rPr lang="en-US" dirty="0"/>
              <a:t> object di </a:t>
            </a:r>
            <a:r>
              <a:rPr lang="en-US" dirty="0" err="1"/>
              <a:t>dalam</a:t>
            </a:r>
            <a:r>
              <a:rPr lang="en-US" dirty="0"/>
              <a:t> array?</a:t>
            </a:r>
          </a:p>
          <a:p>
            <a:endParaRPr lang="en-US" dirty="0"/>
          </a:p>
          <a:p>
            <a:r>
              <a:rPr lang="en-US" dirty="0"/>
              <a:t>Cara #1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object yang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:</a:t>
            </a:r>
          </a:p>
          <a:p>
            <a:pPr marL="568325" lvl="1" indent="-55563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item1.name = “Nasi goreng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ayam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</a:p>
          <a:p>
            <a:pPr marL="568325" lvl="1" indent="-55563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item2.stock = 18;</a:t>
            </a:r>
          </a:p>
          <a:p>
            <a:pPr marL="568325" lvl="1" indent="-55563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item2.displayInfo();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134F-0807-B0CC-E3E1-9C97190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4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AB8-76B0-2932-632E-896FA1C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&amp;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C4B-D4A9-0480-8B5A-BC93059F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76"/>
            <a:ext cx="10515600" cy="4351338"/>
          </a:xfrm>
        </p:spPr>
        <p:txBody>
          <a:bodyPr/>
          <a:lstStyle/>
          <a:p>
            <a:r>
              <a:rPr lang="en-US" dirty="0"/>
              <a:t>Cara #2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array dan </a:t>
            </a:r>
            <a:r>
              <a:rPr lang="en-US" dirty="0" err="1"/>
              <a:t>nomor</a:t>
            </a:r>
            <a:r>
              <a:rPr lang="en-US" dirty="0"/>
              <a:t> index:</a:t>
            </a:r>
          </a:p>
          <a:p>
            <a:pPr marL="692150" lvl="1" indent="0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items[0].name = “Nasi goreng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ayam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</a:p>
          <a:p>
            <a:pPr marL="6921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items[1].stock = 18;</a:t>
            </a:r>
          </a:p>
          <a:p>
            <a:pPr marL="6921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items[2].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displayInfo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134F-0807-B0CC-E3E1-9C97190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719-53DA-3148-9FAE-23C9B30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43404"/>
          </a:xfrm>
        </p:spPr>
        <p:txBody>
          <a:bodyPr>
            <a:normAutofit/>
          </a:bodyPr>
          <a:lstStyle/>
          <a:p>
            <a:r>
              <a:rPr lang="en-US" sz="4000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F4BF-4617-A54B-973E-E4E39E07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4351338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BAB6-3573-9040-8F2A-EE11071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AB8-76B0-2932-632E-896FA1C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&amp;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C4B-D4A9-0480-8B5A-BC93059F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76"/>
            <a:ext cx="10515600" cy="4351338"/>
          </a:xfrm>
        </p:spPr>
        <p:txBody>
          <a:bodyPr/>
          <a:lstStyle/>
          <a:p>
            <a:r>
              <a:rPr lang="en-US" dirty="0"/>
              <a:t>Cara #3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variable </a:t>
            </a:r>
            <a:r>
              <a:rPr lang="en-US" dirty="0" err="1"/>
              <a:t>baru</a:t>
            </a:r>
            <a:r>
              <a:rPr lang="en-US" dirty="0"/>
              <a:t>:</a:t>
            </a:r>
          </a:p>
          <a:p>
            <a:pPr marL="692150" lvl="1" indent="0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myItem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items[2];</a:t>
            </a:r>
          </a:p>
          <a:p>
            <a:pPr marL="692150" lvl="1" indent="0">
              <a:spcBef>
                <a:spcPts val="6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myItem.name = “Roti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ayam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</a:p>
          <a:p>
            <a:pPr marL="692150" lvl="1" indent="0">
              <a:spcBef>
                <a:spcPts val="60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myItem.displayInfo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134F-0807-B0CC-E3E1-9C97190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6D36-72E0-6568-65FC-91C49299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1810-FE85-9E1A-90A0-6148088F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00" y="1825625"/>
            <a:ext cx="10515600" cy="4351338"/>
          </a:xfrm>
        </p:spPr>
        <p:txBody>
          <a:bodyPr/>
          <a:lstStyle/>
          <a:p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int[]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int[5];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daftarStatus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Item[] items = new Item[3]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65BDF-FF3B-FD6B-CC69-30CC8CFA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900F2-696F-580B-C169-D83CAB8D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36" y="1547227"/>
            <a:ext cx="3225064" cy="11034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99A08F-8CBD-8967-2E77-348F9E13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3066"/>
              </p:ext>
            </p:extLst>
          </p:nvPr>
        </p:nvGraphicFramePr>
        <p:xfrm>
          <a:off x="9055200" y="4556562"/>
          <a:ext cx="22860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7ACC9-2925-FCDE-5936-855FCEF3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02164"/>
              </p:ext>
            </p:extLst>
          </p:nvPr>
        </p:nvGraphicFramePr>
        <p:xfrm>
          <a:off x="9055200" y="3025707"/>
          <a:ext cx="22860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id-ID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id-ID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09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AFFE-93CF-93EB-DD7F-F3D3B3C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5F8A-8739-A3D1-5446-CE0CCD8C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NullPointerException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error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Item[] items = new Item[9];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items[0].name = “Nasi </a:t>
            </a:r>
            <a:r>
              <a:rPr lang="en-US" sz="2800" dirty="0" err="1">
                <a:latin typeface="Consolas" panose="020B0609020204030204" pitchFamily="49" charset="0"/>
              </a:rPr>
              <a:t>kuning</a:t>
            </a:r>
            <a:r>
              <a:rPr lang="en-US" sz="2800" dirty="0">
                <a:latin typeface="Consolas" panose="020B0609020204030204" pitchFamily="49" charset="0"/>
              </a:rPr>
              <a:t>”; </a:t>
            </a:r>
          </a:p>
          <a:p>
            <a:r>
              <a:rPr lang="en-US" dirty="0"/>
              <a:t>Kode program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i="1" dirty="0" err="1"/>
              <a:t>NullPointerException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pada array items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object </a:t>
            </a:r>
            <a:r>
              <a:rPr lang="en-US" dirty="0" err="1"/>
              <a:t>bertipe</a:t>
            </a:r>
            <a:r>
              <a:rPr lang="en-US" dirty="0"/>
              <a:t>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72F5-B186-6FFE-E06D-9B717B62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AFFE-93CF-93EB-DD7F-F3D3B3C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5F8A-8739-A3D1-5446-CE0CCD8C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bertipe</a:t>
            </a:r>
            <a:r>
              <a:rPr lang="en-US" dirty="0"/>
              <a:t> Item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constructor dan keyword new</a:t>
            </a:r>
          </a:p>
          <a:p>
            <a:pPr marL="623888" lvl="1" indent="0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</a:rPr>
              <a:t>Item[] items = new Item[9];</a:t>
            </a:r>
          </a:p>
          <a:p>
            <a:pPr marL="623888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items[0] = new Item();</a:t>
            </a:r>
          </a:p>
          <a:p>
            <a:pPr marL="623888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items[0].name = “Nasi </a:t>
            </a:r>
            <a:r>
              <a:rPr lang="en-US" sz="2800" dirty="0" err="1">
                <a:latin typeface="Consolas" panose="020B0609020204030204" pitchFamily="49" charset="0"/>
              </a:rPr>
              <a:t>kuning</a:t>
            </a:r>
            <a:r>
              <a:rPr lang="en-US" sz="2800" dirty="0">
                <a:latin typeface="Consolas" panose="020B0609020204030204" pitchFamily="49" charset="0"/>
              </a:rPr>
              <a:t>”;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72F5-B186-6FFE-E06D-9B717B62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4F1-B354-9082-AA1B-87BAF3C2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Looping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membuat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di </a:t>
            </a:r>
            <a:r>
              <a:rPr lang="en-US" sz="4400" dirty="0" err="1"/>
              <a:t>semua</a:t>
            </a:r>
            <a:r>
              <a:rPr lang="en-US" sz="4400" dirty="0"/>
              <a:t> </a:t>
            </a:r>
            <a:r>
              <a:rPr lang="en-US" sz="4400" dirty="0" err="1"/>
              <a:t>indeks</a:t>
            </a:r>
            <a:r>
              <a:rPr lang="en-US" sz="4400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F74A-2303-7FE6-81E3-EDA50DB9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6C838-C508-4CAA-4EAD-C79F603E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85844-D999-ED0B-7825-C59925E0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90" y="3227164"/>
            <a:ext cx="7444706" cy="17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5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8EB-A2BE-9D13-EF28-05ECE124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A63F-768A-9A8F-24F5-0E10071C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84344-E027-F796-4E59-478999DD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372DB-73F7-68EB-AC1A-3CAE2B0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89" y="2152623"/>
            <a:ext cx="8197393" cy="26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1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277-6BF2-3574-E028-BF0E234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738A-B1FA-7461-0E8C-024A3F2E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project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Dasar </a:t>
            </a:r>
            <a:r>
              <a:rPr lang="en-US" dirty="0" err="1"/>
              <a:t>Pemrograman</a:t>
            </a:r>
            <a:r>
              <a:rPr lang="en-US" dirty="0"/>
              <a:t>. </a:t>
            </a:r>
            <a:r>
              <a:rPr lang="en-US" dirty="0" err="1"/>
              <a:t>Identifikasi</a:t>
            </a:r>
            <a:r>
              <a:rPr lang="en-US" dirty="0"/>
              <a:t> 2 class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methodnya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class diagram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D7BF-0692-729A-0777-7C9191F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277-6BF2-3574-E028-BF0E234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738A-B1FA-7461-0E8C-024A3F2E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foreach.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padanan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looping </a:t>
            </a:r>
            <a:r>
              <a:rPr lang="en-US" dirty="0" err="1"/>
              <a:t>menggunakan</a:t>
            </a:r>
            <a:r>
              <a:rPr lang="en-US" dirty="0"/>
              <a:t> foreach?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D7BF-0692-729A-0777-7C9191F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BF1F-E183-236C-7223-883070C4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80" y="2853139"/>
            <a:ext cx="547763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4EE-7FDA-0742-82F3-0C32681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C8F0C8-7078-054D-8D38-6F666A1C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2250" y="946150"/>
            <a:ext cx="9207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81B6-2AFE-4B9E-958F-1759A031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D6D3-91E8-4150-A130-C5D0279B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Homogen</a:t>
            </a:r>
            <a:endParaRPr lang="en-US" dirty="0"/>
          </a:p>
          <a:p>
            <a:pPr lvl="1"/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struktur</a:t>
            </a:r>
            <a:r>
              <a:rPr lang="en-US" sz="2600" dirty="0"/>
              <a:t> array </a:t>
            </a:r>
            <a:r>
              <a:rPr lang="en-US" sz="2600" dirty="0" err="1"/>
              <a:t>mempunyai</a:t>
            </a:r>
            <a:r>
              <a:rPr lang="en-US" sz="2600" dirty="0"/>
              <a:t> </a:t>
            </a:r>
            <a:r>
              <a:rPr lang="en-US" sz="2600" dirty="0" err="1"/>
              <a:t>tipe</a:t>
            </a:r>
            <a:r>
              <a:rPr lang="en-US" sz="2600" dirty="0"/>
              <a:t> data yang </a:t>
            </a:r>
            <a:r>
              <a:rPr lang="en-US" sz="2600" dirty="0" err="1"/>
              <a:t>sama</a:t>
            </a:r>
            <a:r>
              <a:rPr lang="en-US" sz="2600" dirty="0"/>
              <a:t>.</a:t>
            </a:r>
          </a:p>
          <a:p>
            <a:r>
              <a:rPr lang="en-US" dirty="0"/>
              <a:t>Random Access</a:t>
            </a:r>
          </a:p>
          <a:p>
            <a:pPr lvl="1"/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struktur</a:t>
            </a:r>
            <a:r>
              <a:rPr lang="en-US" sz="2600" dirty="0"/>
              <a:t> array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diakses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individual, </a:t>
            </a:r>
            <a:r>
              <a:rPr lang="en-US" sz="2600" dirty="0" err="1"/>
              <a:t>langsung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lokasi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yang </a:t>
            </a:r>
            <a:r>
              <a:rPr lang="en-US" sz="2600" dirty="0" err="1"/>
              <a:t>diinginkan</a:t>
            </a:r>
            <a:r>
              <a:rPr lang="en-US" sz="2600" dirty="0"/>
              <a:t>,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</a:t>
            </a:r>
            <a:r>
              <a:rPr lang="en-US" sz="2600" dirty="0" err="1"/>
              <a:t>pertama</a:t>
            </a:r>
            <a:r>
              <a:rPr lang="en-US" sz="2600" dirty="0"/>
              <a:t>.</a:t>
            </a:r>
          </a:p>
          <a:p>
            <a:r>
              <a:rPr lang="en-US" dirty="0" err="1"/>
              <a:t>Termasuk</a:t>
            </a:r>
            <a:r>
              <a:rPr lang="en-US" dirty="0"/>
              <a:t> reference variable.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CF54-D6E6-476B-993A-9E398D54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Array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D4C7CF1-A968-493A-A96A-55E20C5413F1}"/>
              </a:ext>
            </a:extLst>
          </p:cNvPr>
          <p:cNvGraphicFramePr>
            <a:graphicFrameLocks noGrp="1"/>
          </p:cNvGraphicFramePr>
          <p:nvPr/>
        </p:nvGraphicFramePr>
        <p:xfrm>
          <a:off x="1411227" y="2281050"/>
          <a:ext cx="7073194" cy="1147950"/>
        </p:xfrm>
        <a:graphic>
          <a:graphicData uri="http://schemas.openxmlformats.org/drawingml/2006/table">
            <a:tbl>
              <a:tblPr/>
              <a:tblGrid>
                <a:gridCol w="96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3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55">
            <a:extLst>
              <a:ext uri="{FF2B5EF4-FFF2-40B4-BE49-F238E27FC236}">
                <a16:creationId xmlns:a16="http://schemas.microsoft.com/office/drawing/2014/main" id="{F3EB776E-8BE4-4F68-A516-C23BC0E65BB7}"/>
              </a:ext>
            </a:extLst>
          </p:cNvPr>
          <p:cNvGrpSpPr>
            <a:grpSpLocks/>
          </p:cNvGrpSpPr>
          <p:nvPr/>
        </p:nvGrpSpPr>
        <p:grpSpPr bwMode="auto">
          <a:xfrm>
            <a:off x="2000953" y="3540997"/>
            <a:ext cx="7311184" cy="936210"/>
            <a:chOff x="999" y="3600"/>
            <a:chExt cx="4178" cy="535"/>
          </a:xfrm>
        </p:grpSpPr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E5C8C033-FB25-4960-B529-19EB5FE82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3600"/>
              <a:ext cx="967" cy="535"/>
              <a:chOff x="999" y="3600"/>
              <a:chExt cx="967" cy="535"/>
            </a:xfrm>
          </p:grpSpPr>
          <p:sp>
            <p:nvSpPr>
              <p:cNvPr id="13" name="Line 57">
                <a:extLst>
                  <a:ext uri="{FF2B5EF4-FFF2-40B4-BE49-F238E27FC236}">
                    <a16:creationId xmlns:a16="http://schemas.microsoft.com/office/drawing/2014/main" id="{0B1E751D-C3FE-4D0C-AB8A-34072A38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07943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" name="Text Box 58">
                <a:extLst>
                  <a:ext uri="{FF2B5EF4-FFF2-40B4-BE49-F238E27FC236}">
                    <a16:creationId xmlns:a16="http://schemas.microsoft.com/office/drawing/2014/main" id="{1BA50510-1ED4-467D-806B-747257048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967" cy="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100794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altLang="x-none" sz="2205" dirty="0">
                    <a:solidFill>
                      <a:srgbClr val="000000"/>
                    </a:solidFill>
                  </a:rPr>
                  <a:t>element ke-1</a:t>
                </a:r>
              </a:p>
            </p:txBody>
          </p: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4786A688-7B9F-4A09-9EC4-76D49EE8A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3600"/>
              <a:ext cx="967" cy="535"/>
              <a:chOff x="999" y="3600"/>
              <a:chExt cx="967" cy="535"/>
            </a:xfrm>
          </p:grpSpPr>
          <p:sp>
            <p:nvSpPr>
              <p:cNvPr id="11" name="Line 60">
                <a:extLst>
                  <a:ext uri="{FF2B5EF4-FFF2-40B4-BE49-F238E27FC236}">
                    <a16:creationId xmlns:a16="http://schemas.microsoft.com/office/drawing/2014/main" id="{7C29037B-CDFC-4B3C-BAA6-530010056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07943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" name="Text Box 61">
                <a:extLst>
                  <a:ext uri="{FF2B5EF4-FFF2-40B4-BE49-F238E27FC236}">
                    <a16:creationId xmlns:a16="http://schemas.microsoft.com/office/drawing/2014/main" id="{F517E818-B92B-48D9-BA73-13675736E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967" cy="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100794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altLang="x-none" sz="2205" dirty="0">
                    <a:solidFill>
                      <a:srgbClr val="000000"/>
                    </a:solidFill>
                  </a:rPr>
                  <a:t>element ke-5</a:t>
                </a:r>
              </a:p>
            </p:txBody>
          </p:sp>
        </p:grpSp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7631433A-46FA-4D7A-AFCD-61179A9E8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600"/>
              <a:ext cx="1049" cy="535"/>
              <a:chOff x="999" y="3600"/>
              <a:chExt cx="1049" cy="535"/>
            </a:xfrm>
          </p:grpSpPr>
          <p:sp>
            <p:nvSpPr>
              <p:cNvPr id="9" name="Line 63">
                <a:extLst>
                  <a:ext uri="{FF2B5EF4-FFF2-40B4-BE49-F238E27FC236}">
                    <a16:creationId xmlns:a16="http://schemas.microsoft.com/office/drawing/2014/main" id="{5EF67FDF-7039-41A7-97DF-1C0EAC422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07943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" name="Text Box 64">
                <a:extLst>
                  <a:ext uri="{FF2B5EF4-FFF2-40B4-BE49-F238E27FC236}">
                    <a16:creationId xmlns:a16="http://schemas.microsoft.com/office/drawing/2014/main" id="{6BD2C677-4F59-452E-BDF2-776807CC0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1049" cy="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100794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altLang="x-none" sz="2205" dirty="0">
                    <a:solidFill>
                      <a:srgbClr val="000000"/>
                    </a:solidFill>
                  </a:rPr>
                  <a:t>element ke-10</a:t>
                </a:r>
              </a:p>
            </p:txBody>
          </p:sp>
        </p:grpSp>
      </p:grpSp>
      <p:sp>
        <p:nvSpPr>
          <p:cNvPr id="15" name="Text Box 64">
            <a:extLst>
              <a:ext uri="{FF2B5EF4-FFF2-40B4-BE49-F238E27FC236}">
                <a16:creationId xmlns:a16="http://schemas.microsoft.com/office/drawing/2014/main" id="{EEA7F0E8-98D4-4701-8AA8-5B26C817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164" y="2561038"/>
            <a:ext cx="1470274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100794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x-none" sz="2205" i="1">
                <a:solidFill>
                  <a:srgbClr val="000000"/>
                </a:solidFill>
              </a:rPr>
              <a:t>length = 10</a:t>
            </a:r>
          </a:p>
        </p:txBody>
      </p:sp>
    </p:spTree>
    <p:extLst>
      <p:ext uri="{BB962C8B-B14F-4D97-AF65-F5344CB8AC3E}">
        <p14:creationId xmlns:p14="http://schemas.microsoft.com/office/powerpoint/2010/main" val="41294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6089073" cy="3908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int[5];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7;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3;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8;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[3] = 2;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[4] = 1;</a:t>
            </a:r>
            <a:endParaRPr lang="id-ID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21301-7E28-76CA-B993-E5066880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62940"/>
              </p:ext>
            </p:extLst>
          </p:nvPr>
        </p:nvGraphicFramePr>
        <p:xfrm>
          <a:off x="7671119" y="1536271"/>
          <a:ext cx="32004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06E02F-8920-9679-8161-0DFB149D4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96486"/>
              </p:ext>
            </p:extLst>
          </p:nvPr>
        </p:nvGraphicFramePr>
        <p:xfrm>
          <a:off x="7671119" y="3429433"/>
          <a:ext cx="32004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693728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“Nasi goreng”;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Donat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gula”;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Cimory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21301-7E28-76CA-B993-E5066880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94962"/>
              </p:ext>
            </p:extLst>
          </p:nvPr>
        </p:nvGraphicFramePr>
        <p:xfrm>
          <a:off x="8976360" y="1536271"/>
          <a:ext cx="22860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FEFCA-FF60-25D1-AD34-268AA2E20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0202"/>
              </p:ext>
            </p:extLst>
          </p:nvPr>
        </p:nvGraphicFramePr>
        <p:xfrm>
          <a:off x="3215640" y="4681649"/>
          <a:ext cx="576072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Nasi goreng</a:t>
                      </a:r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>
                          <a:solidFill>
                            <a:schemeClr val="tx1"/>
                          </a:solidFill>
                        </a:rPr>
                        <a:t>Donat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 gula</a:t>
                      </a:r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>
                          <a:solidFill>
                            <a:schemeClr val="tx1"/>
                          </a:solidFill>
                        </a:rPr>
                        <a:t>Cimory</a:t>
                      </a:r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6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67D6-5CAF-FEE9-B45F-58278E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FD8E-B733-D935-EB5E-EACD8905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int, float, double, dan </a:t>
            </a:r>
            <a:r>
              <a:rPr lang="en-US" dirty="0" err="1"/>
              <a:t>sebagainya</a:t>
            </a:r>
            <a:r>
              <a:rPr lang="en-US" dirty="0"/>
              <a:t>, array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object. </a:t>
            </a:r>
          </a:p>
          <a:p>
            <a:endParaRPr lang="en-US" dirty="0"/>
          </a:p>
          <a:p>
            <a:r>
              <a:rPr lang="en-US" dirty="0"/>
              <a:t>Array of int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kumpulan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bertipe</a:t>
            </a:r>
            <a:r>
              <a:rPr lang="en-US" dirty="0">
                <a:sym typeface="Wingdings" panose="05000000000000000000" pitchFamily="2" charset="2"/>
              </a:rPr>
              <a:t> int</a:t>
            </a:r>
          </a:p>
          <a:p>
            <a:r>
              <a:rPr lang="en-US" dirty="0"/>
              <a:t>Array of 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kumpulan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bertipe</a:t>
            </a:r>
            <a:r>
              <a:rPr lang="en-US" dirty="0">
                <a:sym typeface="Wingdings" panose="05000000000000000000" pitchFamily="2" charset="2"/>
              </a:rPr>
              <a:t> String</a:t>
            </a:r>
          </a:p>
          <a:p>
            <a:r>
              <a:rPr lang="en-US" dirty="0">
                <a:sym typeface="Wingdings" panose="05000000000000000000" pitchFamily="2" charset="2"/>
              </a:rPr>
              <a:t>Array of objects  </a:t>
            </a:r>
            <a:r>
              <a:rPr lang="en-US" dirty="0" err="1">
                <a:sym typeface="Wingdings" panose="05000000000000000000" pitchFamily="2" charset="2"/>
              </a:rPr>
              <a:t>kumpulan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bertipe</a:t>
            </a:r>
            <a:r>
              <a:rPr lang="en-US" dirty="0">
                <a:sym typeface="Wingdings" panose="05000000000000000000" pitchFamily="2" charset="2"/>
              </a:rPr>
              <a:t>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D84B-9AD1-D87C-7189-1A986BF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9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591FF-8F8C-F9AB-6B82-C2951871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C11A0-8F4B-D570-F702-9E260CD2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3433" y="6398880"/>
            <a:ext cx="554665" cy="365125"/>
          </a:xfrm>
        </p:spPr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2EFC-6D8F-3B4C-49B9-3C2F6AB3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68367"/>
              </p:ext>
            </p:extLst>
          </p:nvPr>
        </p:nvGraphicFramePr>
        <p:xfrm>
          <a:off x="1896831" y="1407527"/>
          <a:ext cx="8046720" cy="3031245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045">
                <a:tc>
                  <a:txBody>
                    <a:bodyPr/>
                    <a:lstStyle/>
                    <a:p>
                      <a:pPr algn="ctr"/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80546C7-996E-F28C-8FD4-5C6ED1B4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49" y="2199908"/>
            <a:ext cx="2032463" cy="18673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00FB4B-9623-D9A3-C4B4-DEDE374B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67" y="2275664"/>
            <a:ext cx="1704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mory Yogurt Strawberry 200ml - 027253 | Manna Kampus | Rumah Belanja  Terpercaya">
            <a:extLst>
              <a:ext uri="{FF2B5EF4-FFF2-40B4-BE49-F238E27FC236}">
                <a16:creationId xmlns:a16="http://schemas.microsoft.com/office/drawing/2014/main" id="{E06BE1AA-3856-4BEE-108B-54F8C0E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73" y="1989826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E6DFFF-BD0F-23C8-770D-AEBA52054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95784"/>
              </p:ext>
            </p:extLst>
          </p:nvPr>
        </p:nvGraphicFramePr>
        <p:xfrm>
          <a:off x="1896831" y="4860802"/>
          <a:ext cx="8046720" cy="10058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4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Name= “Nasi goreng”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 = 15000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Stock = 10 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 = 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Donat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gula”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 = 3000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Stock = 20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 = 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Cimory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 = 7000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Stock = 15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9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9BDD3-8C0B-F2DC-843B-179760B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15BC2-6372-06ED-8594-CF8EA1D2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610798"/>
            <a:ext cx="548716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945</Words>
  <Application>Microsoft Office PowerPoint</Application>
  <PresentationFormat>Widescreen</PresentationFormat>
  <Paragraphs>229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 Theme</vt:lpstr>
      <vt:lpstr>Array of Objects</vt:lpstr>
      <vt:lpstr>Array</vt:lpstr>
      <vt:lpstr>Sifat Array</vt:lpstr>
      <vt:lpstr>Visualisasi Array</vt:lpstr>
      <vt:lpstr>Array of Integer</vt:lpstr>
      <vt:lpstr>Array of String</vt:lpstr>
      <vt:lpstr>Array of Objects</vt:lpstr>
      <vt:lpstr>Array of Objects</vt:lpstr>
      <vt:lpstr>PowerPoint Presentation</vt:lpstr>
      <vt:lpstr>PowerPoint Presentation</vt:lpstr>
      <vt:lpstr>PowerPoint Presentation</vt:lpstr>
      <vt:lpstr>PowerPoint Presentation</vt:lpstr>
      <vt:lpstr>Deklarasi &amp; Instansiasi Array</vt:lpstr>
      <vt:lpstr>Deklarasi &amp; Instansiasi Array</vt:lpstr>
      <vt:lpstr>Array of Integer</vt:lpstr>
      <vt:lpstr>Array of String</vt:lpstr>
      <vt:lpstr>Array of Objects</vt:lpstr>
      <vt:lpstr>Atribut &amp; Method dari Elemen Array</vt:lpstr>
      <vt:lpstr>Atribut &amp; Method dari Elemen Array</vt:lpstr>
      <vt:lpstr>Atribut &amp; Method dari Elemen Array</vt:lpstr>
      <vt:lpstr>Default Value</vt:lpstr>
      <vt:lpstr>NullPointerException</vt:lpstr>
      <vt:lpstr>NullPointerException (2)</vt:lpstr>
      <vt:lpstr>Looping untuk membuat objek di semua indeks array</vt:lpstr>
      <vt:lpstr>Looping untuk mengakses elemen dalam array </vt:lpstr>
      <vt:lpstr>Latihan</vt:lpstr>
      <vt:lpstr>Latihan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Vit Zuraida</cp:lastModifiedBy>
  <cp:revision>160</cp:revision>
  <dcterms:created xsi:type="dcterms:W3CDTF">2021-08-30T06:37:21Z</dcterms:created>
  <dcterms:modified xsi:type="dcterms:W3CDTF">2024-02-26T01:36:45Z</dcterms:modified>
</cp:coreProperties>
</file>