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8" r:id="rId5"/>
    <p:sldId id="285" r:id="rId6"/>
    <p:sldId id="269" r:id="rId7"/>
    <p:sldId id="270" r:id="rId8"/>
    <p:sldId id="266" r:id="rId9"/>
    <p:sldId id="278" r:id="rId10"/>
    <p:sldId id="279" r:id="rId11"/>
    <p:sldId id="280" r:id="rId12"/>
    <p:sldId id="281" r:id="rId13"/>
    <p:sldId id="287" r:id="rId14"/>
    <p:sldId id="288" r:id="rId15"/>
    <p:sldId id="289" r:id="rId16"/>
    <p:sldId id="283" r:id="rId17"/>
    <p:sldId id="286" r:id="rId18"/>
    <p:sldId id="290" r:id="rId19"/>
    <p:sldId id="291" r:id="rId20"/>
    <p:sldId id="292" r:id="rId21"/>
    <p:sldId id="293" r:id="rId22"/>
    <p:sldId id="294" r:id="rId23"/>
    <p:sldId id="295" r:id="rId24"/>
    <p:sldId id="284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18" autoAdjust="0"/>
    <p:restoredTop sz="87949" autoAdjust="0"/>
  </p:normalViewPr>
  <p:slideViewPr>
    <p:cSldViewPr snapToGrid="0" showGuides="1">
      <p:cViewPr varScale="1">
        <p:scale>
          <a:sx n="111" d="100"/>
          <a:sy n="111" d="100"/>
        </p:scale>
        <p:origin x="224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816E48-CB66-AB4C-A1F4-930597E9F0F3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54695993-F431-0B44-A5CA-7954C33FB0E5}">
      <dgm:prSet/>
      <dgm:spPr/>
      <dgm:t>
        <a:bodyPr/>
        <a:lstStyle/>
        <a:p>
          <a:r>
            <a:rPr lang="en-US"/>
            <a:t>Relasi</a:t>
          </a:r>
          <a:endParaRPr lang="en-ID"/>
        </a:p>
      </dgm:t>
    </dgm:pt>
    <dgm:pt modelId="{60390BA8-2E0F-DF40-B908-CE1E814FA780}" type="parTrans" cxnId="{D60520A1-6EB3-E04E-BF8E-E257AA8F54ED}">
      <dgm:prSet/>
      <dgm:spPr/>
      <dgm:t>
        <a:bodyPr/>
        <a:lstStyle/>
        <a:p>
          <a:endParaRPr lang="en-US"/>
        </a:p>
      </dgm:t>
    </dgm:pt>
    <dgm:pt modelId="{2A2C49A3-DADC-6147-94D8-96F19ED79993}" type="sibTrans" cxnId="{D60520A1-6EB3-E04E-BF8E-E257AA8F54ED}">
      <dgm:prSet/>
      <dgm:spPr/>
      <dgm:t>
        <a:bodyPr/>
        <a:lstStyle/>
        <a:p>
          <a:endParaRPr lang="en-US"/>
        </a:p>
      </dgm:t>
    </dgm:pt>
    <dgm:pt modelId="{7FEF7526-81B3-854C-A2E2-31195292ED3A}">
      <dgm:prSet/>
      <dgm:spPr/>
      <dgm:t>
        <a:bodyPr/>
        <a:lstStyle/>
        <a:p>
          <a:r>
            <a:rPr lang="en-US"/>
            <a:t>Sebuah table yang terdiri dari beberapa kolom dan beberapa baris</a:t>
          </a:r>
          <a:endParaRPr lang="en-ID"/>
        </a:p>
      </dgm:t>
    </dgm:pt>
    <dgm:pt modelId="{B987A32C-2828-3644-94B5-78382588DC26}" type="parTrans" cxnId="{57B0ABAB-7B04-5F4D-8DE8-E841AA3F1C1A}">
      <dgm:prSet/>
      <dgm:spPr/>
      <dgm:t>
        <a:bodyPr/>
        <a:lstStyle/>
        <a:p>
          <a:endParaRPr lang="en-US"/>
        </a:p>
      </dgm:t>
    </dgm:pt>
    <dgm:pt modelId="{E22F5FBA-3BDE-634F-9441-8CE4310B8BC7}" type="sibTrans" cxnId="{57B0ABAB-7B04-5F4D-8DE8-E841AA3F1C1A}">
      <dgm:prSet/>
      <dgm:spPr/>
      <dgm:t>
        <a:bodyPr/>
        <a:lstStyle/>
        <a:p>
          <a:endParaRPr lang="en-US"/>
        </a:p>
      </dgm:t>
    </dgm:pt>
    <dgm:pt modelId="{6D5FB692-A7B4-E247-9BAD-F1B92477FC88}">
      <dgm:prSet/>
      <dgm:spPr/>
      <dgm:t>
        <a:bodyPr/>
        <a:lstStyle/>
        <a:p>
          <a:r>
            <a:rPr lang="en-US"/>
            <a:t>Atribut</a:t>
          </a:r>
          <a:endParaRPr lang="en-ID"/>
        </a:p>
      </dgm:t>
    </dgm:pt>
    <dgm:pt modelId="{1C8AFBF3-26AE-784D-913A-9475C2190E6B}" type="parTrans" cxnId="{E950BF98-AB7B-FF4D-8E8F-C2DA5734FB22}">
      <dgm:prSet/>
      <dgm:spPr/>
      <dgm:t>
        <a:bodyPr/>
        <a:lstStyle/>
        <a:p>
          <a:endParaRPr lang="en-US"/>
        </a:p>
      </dgm:t>
    </dgm:pt>
    <dgm:pt modelId="{578C2F6B-29D2-2145-9A5D-C717280C5738}" type="sibTrans" cxnId="{E950BF98-AB7B-FF4D-8E8F-C2DA5734FB22}">
      <dgm:prSet/>
      <dgm:spPr/>
      <dgm:t>
        <a:bodyPr/>
        <a:lstStyle/>
        <a:p>
          <a:endParaRPr lang="en-US"/>
        </a:p>
      </dgm:t>
    </dgm:pt>
    <dgm:pt modelId="{31BBC7B6-3E72-F747-8099-A6C0CD7C6BB9}">
      <dgm:prSet/>
      <dgm:spPr/>
      <dgm:t>
        <a:bodyPr/>
        <a:lstStyle/>
        <a:p>
          <a:r>
            <a:rPr lang="en-US"/>
            <a:t>Kolom pada sebuah relasi</a:t>
          </a:r>
          <a:endParaRPr lang="en-ID"/>
        </a:p>
      </dgm:t>
    </dgm:pt>
    <dgm:pt modelId="{0E5864EB-D942-3648-8976-EE8B69F1401D}" type="parTrans" cxnId="{C138F6B9-4402-B049-B4E3-146F7BD9F85E}">
      <dgm:prSet/>
      <dgm:spPr/>
      <dgm:t>
        <a:bodyPr/>
        <a:lstStyle/>
        <a:p>
          <a:endParaRPr lang="en-US"/>
        </a:p>
      </dgm:t>
    </dgm:pt>
    <dgm:pt modelId="{FE8C2877-AA34-3541-BC41-505C9514F9D5}" type="sibTrans" cxnId="{C138F6B9-4402-B049-B4E3-146F7BD9F85E}">
      <dgm:prSet/>
      <dgm:spPr/>
      <dgm:t>
        <a:bodyPr/>
        <a:lstStyle/>
        <a:p>
          <a:endParaRPr lang="en-US"/>
        </a:p>
      </dgm:t>
    </dgm:pt>
    <dgm:pt modelId="{D0847C54-EEBD-0648-9F0F-E90A19241D41}">
      <dgm:prSet/>
      <dgm:spPr/>
      <dgm:t>
        <a:bodyPr/>
        <a:lstStyle/>
        <a:p>
          <a:r>
            <a:rPr lang="en-US"/>
            <a:t>Derajat</a:t>
          </a:r>
          <a:endParaRPr lang="en-ID"/>
        </a:p>
      </dgm:t>
    </dgm:pt>
    <dgm:pt modelId="{BB3CB749-D21A-634B-929E-B6BBEC74AD17}" type="parTrans" cxnId="{B21014CC-6980-6946-8D01-8827275F1FBB}">
      <dgm:prSet/>
      <dgm:spPr/>
      <dgm:t>
        <a:bodyPr/>
        <a:lstStyle/>
        <a:p>
          <a:endParaRPr lang="en-US"/>
        </a:p>
      </dgm:t>
    </dgm:pt>
    <dgm:pt modelId="{1842C46F-5E2D-E147-921A-0294F9BA5B4D}" type="sibTrans" cxnId="{B21014CC-6980-6946-8D01-8827275F1FBB}">
      <dgm:prSet/>
      <dgm:spPr/>
      <dgm:t>
        <a:bodyPr/>
        <a:lstStyle/>
        <a:p>
          <a:endParaRPr lang="en-US"/>
        </a:p>
      </dgm:t>
    </dgm:pt>
    <dgm:pt modelId="{3C8C55C7-69BF-0E40-A4CB-BF14D77FDF05}">
      <dgm:prSet/>
      <dgm:spPr/>
      <dgm:t>
        <a:bodyPr/>
        <a:lstStyle/>
        <a:p>
          <a:r>
            <a:rPr lang="en-US"/>
            <a:t>Jumlah atribut dalam sebuah relasi</a:t>
          </a:r>
          <a:endParaRPr lang="en-ID"/>
        </a:p>
      </dgm:t>
    </dgm:pt>
    <dgm:pt modelId="{E772C6CF-EE6E-5847-8A5F-B863661800EF}" type="parTrans" cxnId="{F3F783D6-7E4A-7646-8DF4-BB30310307FA}">
      <dgm:prSet/>
      <dgm:spPr/>
      <dgm:t>
        <a:bodyPr/>
        <a:lstStyle/>
        <a:p>
          <a:endParaRPr lang="en-US"/>
        </a:p>
      </dgm:t>
    </dgm:pt>
    <dgm:pt modelId="{6B538817-B187-8D4B-8F5B-8547D2AAA2D8}" type="sibTrans" cxnId="{F3F783D6-7E4A-7646-8DF4-BB30310307FA}">
      <dgm:prSet/>
      <dgm:spPr/>
      <dgm:t>
        <a:bodyPr/>
        <a:lstStyle/>
        <a:p>
          <a:endParaRPr lang="en-US"/>
        </a:p>
      </dgm:t>
    </dgm:pt>
    <dgm:pt modelId="{DB658E59-496A-B342-973C-75B9BA4E8D25}">
      <dgm:prSet/>
      <dgm:spPr/>
      <dgm:t>
        <a:bodyPr/>
        <a:lstStyle/>
        <a:p>
          <a:r>
            <a:rPr lang="en-US"/>
            <a:t>Tupel</a:t>
          </a:r>
          <a:endParaRPr lang="en-ID"/>
        </a:p>
      </dgm:t>
    </dgm:pt>
    <dgm:pt modelId="{26E7B144-7D84-DD4F-A8A8-D0A1E7CD09DF}" type="parTrans" cxnId="{0852DB67-F1DC-F343-B24A-2CC5F4904A6B}">
      <dgm:prSet/>
      <dgm:spPr/>
      <dgm:t>
        <a:bodyPr/>
        <a:lstStyle/>
        <a:p>
          <a:endParaRPr lang="en-US"/>
        </a:p>
      </dgm:t>
    </dgm:pt>
    <dgm:pt modelId="{2FE665F4-1BC2-8640-B365-E46A64C3E43E}" type="sibTrans" cxnId="{0852DB67-F1DC-F343-B24A-2CC5F4904A6B}">
      <dgm:prSet/>
      <dgm:spPr/>
      <dgm:t>
        <a:bodyPr/>
        <a:lstStyle/>
        <a:p>
          <a:endParaRPr lang="en-US"/>
        </a:p>
      </dgm:t>
    </dgm:pt>
    <dgm:pt modelId="{EC218F87-1172-6A48-8720-63D6FF59F022}">
      <dgm:prSet/>
      <dgm:spPr/>
      <dgm:t>
        <a:bodyPr/>
        <a:lstStyle/>
        <a:p>
          <a:r>
            <a:rPr lang="en-US"/>
            <a:t>Baris pada sebuah relasi</a:t>
          </a:r>
          <a:endParaRPr lang="en-ID"/>
        </a:p>
      </dgm:t>
    </dgm:pt>
    <dgm:pt modelId="{75E667FB-E96E-3147-A784-E0308BA4AFFF}" type="parTrans" cxnId="{71FA683C-5BC8-FE44-9A02-C2CE052C6457}">
      <dgm:prSet/>
      <dgm:spPr/>
      <dgm:t>
        <a:bodyPr/>
        <a:lstStyle/>
        <a:p>
          <a:endParaRPr lang="en-US"/>
        </a:p>
      </dgm:t>
    </dgm:pt>
    <dgm:pt modelId="{12065E09-A3F4-5842-84C9-65D3C9F5A97A}" type="sibTrans" cxnId="{71FA683C-5BC8-FE44-9A02-C2CE052C6457}">
      <dgm:prSet/>
      <dgm:spPr/>
      <dgm:t>
        <a:bodyPr/>
        <a:lstStyle/>
        <a:p>
          <a:endParaRPr lang="en-US"/>
        </a:p>
      </dgm:t>
    </dgm:pt>
    <dgm:pt modelId="{5D3CD510-77FB-A34D-9500-D7A729EC018C}">
      <dgm:prSet/>
      <dgm:spPr/>
      <dgm:t>
        <a:bodyPr/>
        <a:lstStyle/>
        <a:p>
          <a:r>
            <a:rPr lang="en-US"/>
            <a:t>Kardinalitas</a:t>
          </a:r>
          <a:endParaRPr lang="en-ID"/>
        </a:p>
      </dgm:t>
    </dgm:pt>
    <dgm:pt modelId="{81E88EE0-A7E3-3147-B2D7-07C6D1E91F5B}" type="parTrans" cxnId="{FFC68144-08CA-3444-9C71-8AFA81286B49}">
      <dgm:prSet/>
      <dgm:spPr/>
      <dgm:t>
        <a:bodyPr/>
        <a:lstStyle/>
        <a:p>
          <a:endParaRPr lang="en-US"/>
        </a:p>
      </dgm:t>
    </dgm:pt>
    <dgm:pt modelId="{FEDAD0A5-A495-C340-970C-A199192AE29E}" type="sibTrans" cxnId="{FFC68144-08CA-3444-9C71-8AFA81286B49}">
      <dgm:prSet/>
      <dgm:spPr/>
      <dgm:t>
        <a:bodyPr/>
        <a:lstStyle/>
        <a:p>
          <a:endParaRPr lang="en-US"/>
        </a:p>
      </dgm:t>
    </dgm:pt>
    <dgm:pt modelId="{3AA0E39E-AAC4-4547-9A38-AA8CF4EC4922}">
      <dgm:prSet/>
      <dgm:spPr/>
      <dgm:t>
        <a:bodyPr/>
        <a:lstStyle/>
        <a:p>
          <a:r>
            <a:rPr lang="en-US"/>
            <a:t>Jumlah tupel dalam sebuah relasi</a:t>
          </a:r>
          <a:endParaRPr lang="en-ID"/>
        </a:p>
      </dgm:t>
    </dgm:pt>
    <dgm:pt modelId="{8299C54A-A735-9748-8C19-CE1C15018762}" type="parTrans" cxnId="{41030977-F987-8D43-92D5-9E1F53E2439D}">
      <dgm:prSet/>
      <dgm:spPr/>
      <dgm:t>
        <a:bodyPr/>
        <a:lstStyle/>
        <a:p>
          <a:endParaRPr lang="en-US"/>
        </a:p>
      </dgm:t>
    </dgm:pt>
    <dgm:pt modelId="{B427922C-7FB3-484D-B397-6FA98FF97565}" type="sibTrans" cxnId="{41030977-F987-8D43-92D5-9E1F53E2439D}">
      <dgm:prSet/>
      <dgm:spPr/>
      <dgm:t>
        <a:bodyPr/>
        <a:lstStyle/>
        <a:p>
          <a:endParaRPr lang="en-US"/>
        </a:p>
      </dgm:t>
    </dgm:pt>
    <dgm:pt modelId="{2464EEE9-50DC-284B-B75E-72A5CA8AC83C}" type="pres">
      <dgm:prSet presAssocID="{9B816E48-CB66-AB4C-A1F4-930597E9F0F3}" presName="Name0" presStyleCnt="0">
        <dgm:presLayoutVars>
          <dgm:dir/>
          <dgm:animLvl val="lvl"/>
          <dgm:resizeHandles val="exact"/>
        </dgm:presLayoutVars>
      </dgm:prSet>
      <dgm:spPr/>
    </dgm:pt>
    <dgm:pt modelId="{F8EBA77A-E732-9B48-BD5B-D7C23FAB57AF}" type="pres">
      <dgm:prSet presAssocID="{54695993-F431-0B44-A5CA-7954C33FB0E5}" presName="linNode" presStyleCnt="0"/>
      <dgm:spPr/>
    </dgm:pt>
    <dgm:pt modelId="{9D970D94-177D-6C45-8872-20E5020ECF4C}" type="pres">
      <dgm:prSet presAssocID="{54695993-F431-0B44-A5CA-7954C33FB0E5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D2231199-D476-E546-ABF4-71E405B6A73D}" type="pres">
      <dgm:prSet presAssocID="{54695993-F431-0B44-A5CA-7954C33FB0E5}" presName="descendantText" presStyleLbl="alignAccFollowNode1" presStyleIdx="0" presStyleCnt="5">
        <dgm:presLayoutVars>
          <dgm:bulletEnabled val="1"/>
        </dgm:presLayoutVars>
      </dgm:prSet>
      <dgm:spPr/>
    </dgm:pt>
    <dgm:pt modelId="{1910E102-4129-364C-96DE-15C223C3C97D}" type="pres">
      <dgm:prSet presAssocID="{2A2C49A3-DADC-6147-94D8-96F19ED79993}" presName="sp" presStyleCnt="0"/>
      <dgm:spPr/>
    </dgm:pt>
    <dgm:pt modelId="{F0250445-96C9-9E47-8A18-EC19A4D04F71}" type="pres">
      <dgm:prSet presAssocID="{6D5FB692-A7B4-E247-9BAD-F1B92477FC88}" presName="linNode" presStyleCnt="0"/>
      <dgm:spPr/>
    </dgm:pt>
    <dgm:pt modelId="{95C6E72A-4E50-D641-B092-8F1F00E9DC8B}" type="pres">
      <dgm:prSet presAssocID="{6D5FB692-A7B4-E247-9BAD-F1B92477FC88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05BBB060-F330-6B43-A462-B97451686927}" type="pres">
      <dgm:prSet presAssocID="{6D5FB692-A7B4-E247-9BAD-F1B92477FC88}" presName="descendantText" presStyleLbl="alignAccFollowNode1" presStyleIdx="1" presStyleCnt="5">
        <dgm:presLayoutVars>
          <dgm:bulletEnabled val="1"/>
        </dgm:presLayoutVars>
      </dgm:prSet>
      <dgm:spPr/>
    </dgm:pt>
    <dgm:pt modelId="{3714DE7B-9CEF-3147-9974-A71C758EDA5A}" type="pres">
      <dgm:prSet presAssocID="{578C2F6B-29D2-2145-9A5D-C717280C5738}" presName="sp" presStyleCnt="0"/>
      <dgm:spPr/>
    </dgm:pt>
    <dgm:pt modelId="{9886935A-27DB-394A-B4D6-EE0ADEFCBBAD}" type="pres">
      <dgm:prSet presAssocID="{D0847C54-EEBD-0648-9F0F-E90A19241D41}" presName="linNode" presStyleCnt="0"/>
      <dgm:spPr/>
    </dgm:pt>
    <dgm:pt modelId="{094838A1-5AA3-2C4A-8164-8194375DF692}" type="pres">
      <dgm:prSet presAssocID="{D0847C54-EEBD-0648-9F0F-E90A19241D41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313023EF-A8B0-6346-A7F1-74076954E353}" type="pres">
      <dgm:prSet presAssocID="{D0847C54-EEBD-0648-9F0F-E90A19241D41}" presName="descendantText" presStyleLbl="alignAccFollowNode1" presStyleIdx="2" presStyleCnt="5">
        <dgm:presLayoutVars>
          <dgm:bulletEnabled val="1"/>
        </dgm:presLayoutVars>
      </dgm:prSet>
      <dgm:spPr/>
    </dgm:pt>
    <dgm:pt modelId="{558FAE64-8ED9-D042-AB5D-81265C5CADEA}" type="pres">
      <dgm:prSet presAssocID="{1842C46F-5E2D-E147-921A-0294F9BA5B4D}" presName="sp" presStyleCnt="0"/>
      <dgm:spPr/>
    </dgm:pt>
    <dgm:pt modelId="{96F43294-81D7-CB47-B6DD-FEEAC4606566}" type="pres">
      <dgm:prSet presAssocID="{DB658E59-496A-B342-973C-75B9BA4E8D25}" presName="linNode" presStyleCnt="0"/>
      <dgm:spPr/>
    </dgm:pt>
    <dgm:pt modelId="{4BFCE98B-BA6E-ED4D-89C6-85B6A9A95C93}" type="pres">
      <dgm:prSet presAssocID="{DB658E59-496A-B342-973C-75B9BA4E8D25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F5C5101F-8B97-6842-BFD2-8AFFB97E8FBB}" type="pres">
      <dgm:prSet presAssocID="{DB658E59-496A-B342-973C-75B9BA4E8D25}" presName="descendantText" presStyleLbl="alignAccFollowNode1" presStyleIdx="3" presStyleCnt="5">
        <dgm:presLayoutVars>
          <dgm:bulletEnabled val="1"/>
        </dgm:presLayoutVars>
      </dgm:prSet>
      <dgm:spPr/>
    </dgm:pt>
    <dgm:pt modelId="{0D39E14F-0083-FF49-955D-016D925172C3}" type="pres">
      <dgm:prSet presAssocID="{2FE665F4-1BC2-8640-B365-E46A64C3E43E}" presName="sp" presStyleCnt="0"/>
      <dgm:spPr/>
    </dgm:pt>
    <dgm:pt modelId="{3FE5B2A8-CE31-0849-88EE-DA53EA3DA7BA}" type="pres">
      <dgm:prSet presAssocID="{5D3CD510-77FB-A34D-9500-D7A729EC018C}" presName="linNode" presStyleCnt="0"/>
      <dgm:spPr/>
    </dgm:pt>
    <dgm:pt modelId="{915E2860-6024-F24D-8082-20FFEAFF425A}" type="pres">
      <dgm:prSet presAssocID="{5D3CD510-77FB-A34D-9500-D7A729EC018C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5AD14937-7C54-3C4C-AB7E-EE9DE0917FA8}" type="pres">
      <dgm:prSet presAssocID="{5D3CD510-77FB-A34D-9500-D7A729EC018C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31B3C008-86EE-7540-8243-D189E09D51C2}" type="presOf" srcId="{6D5FB692-A7B4-E247-9BAD-F1B92477FC88}" destId="{95C6E72A-4E50-D641-B092-8F1F00E9DC8B}" srcOrd="0" destOrd="0" presId="urn:microsoft.com/office/officeart/2005/8/layout/vList5"/>
    <dgm:cxn modelId="{F127010E-AFC6-AD41-9DF2-A167A4205DC6}" type="presOf" srcId="{9B816E48-CB66-AB4C-A1F4-930597E9F0F3}" destId="{2464EEE9-50DC-284B-B75E-72A5CA8AC83C}" srcOrd="0" destOrd="0" presId="urn:microsoft.com/office/officeart/2005/8/layout/vList5"/>
    <dgm:cxn modelId="{0DB74528-FAEE-6A4B-B087-80A302FF6D44}" type="presOf" srcId="{7FEF7526-81B3-854C-A2E2-31195292ED3A}" destId="{D2231199-D476-E546-ABF4-71E405B6A73D}" srcOrd="0" destOrd="0" presId="urn:microsoft.com/office/officeart/2005/8/layout/vList5"/>
    <dgm:cxn modelId="{71FA683C-5BC8-FE44-9A02-C2CE052C6457}" srcId="{DB658E59-496A-B342-973C-75B9BA4E8D25}" destId="{EC218F87-1172-6A48-8720-63D6FF59F022}" srcOrd="0" destOrd="0" parTransId="{75E667FB-E96E-3147-A784-E0308BA4AFFF}" sibTransId="{12065E09-A3F4-5842-84C9-65D3C9F5A97A}"/>
    <dgm:cxn modelId="{FFC68144-08CA-3444-9C71-8AFA81286B49}" srcId="{9B816E48-CB66-AB4C-A1F4-930597E9F0F3}" destId="{5D3CD510-77FB-A34D-9500-D7A729EC018C}" srcOrd="4" destOrd="0" parTransId="{81E88EE0-A7E3-3147-B2D7-07C6D1E91F5B}" sibTransId="{FEDAD0A5-A495-C340-970C-A199192AE29E}"/>
    <dgm:cxn modelId="{89682E47-2DA3-F24D-9218-A06431BC77FB}" type="presOf" srcId="{DB658E59-496A-B342-973C-75B9BA4E8D25}" destId="{4BFCE98B-BA6E-ED4D-89C6-85B6A9A95C93}" srcOrd="0" destOrd="0" presId="urn:microsoft.com/office/officeart/2005/8/layout/vList5"/>
    <dgm:cxn modelId="{3AE51049-A55F-F14F-8D3A-090FE061B149}" type="presOf" srcId="{31BBC7B6-3E72-F747-8099-A6C0CD7C6BB9}" destId="{05BBB060-F330-6B43-A462-B97451686927}" srcOrd="0" destOrd="0" presId="urn:microsoft.com/office/officeart/2005/8/layout/vList5"/>
    <dgm:cxn modelId="{0852DB67-F1DC-F343-B24A-2CC5F4904A6B}" srcId="{9B816E48-CB66-AB4C-A1F4-930597E9F0F3}" destId="{DB658E59-496A-B342-973C-75B9BA4E8D25}" srcOrd="3" destOrd="0" parTransId="{26E7B144-7D84-DD4F-A8A8-D0A1E7CD09DF}" sibTransId="{2FE665F4-1BC2-8640-B365-E46A64C3E43E}"/>
    <dgm:cxn modelId="{50A73E72-E2CA-A64A-BA52-A6ECD5FA9BFE}" type="presOf" srcId="{3C8C55C7-69BF-0E40-A4CB-BF14D77FDF05}" destId="{313023EF-A8B0-6346-A7F1-74076954E353}" srcOrd="0" destOrd="0" presId="urn:microsoft.com/office/officeart/2005/8/layout/vList5"/>
    <dgm:cxn modelId="{41030977-F987-8D43-92D5-9E1F53E2439D}" srcId="{5D3CD510-77FB-A34D-9500-D7A729EC018C}" destId="{3AA0E39E-AAC4-4547-9A38-AA8CF4EC4922}" srcOrd="0" destOrd="0" parTransId="{8299C54A-A735-9748-8C19-CE1C15018762}" sibTransId="{B427922C-7FB3-484D-B397-6FA98FF97565}"/>
    <dgm:cxn modelId="{4CFD6382-B77B-EF41-A087-9A92B720413A}" type="presOf" srcId="{EC218F87-1172-6A48-8720-63D6FF59F022}" destId="{F5C5101F-8B97-6842-BFD2-8AFFB97E8FBB}" srcOrd="0" destOrd="0" presId="urn:microsoft.com/office/officeart/2005/8/layout/vList5"/>
    <dgm:cxn modelId="{5D9FAA98-629B-9A4B-8B21-ADD490549DC3}" type="presOf" srcId="{3AA0E39E-AAC4-4547-9A38-AA8CF4EC4922}" destId="{5AD14937-7C54-3C4C-AB7E-EE9DE0917FA8}" srcOrd="0" destOrd="0" presId="urn:microsoft.com/office/officeart/2005/8/layout/vList5"/>
    <dgm:cxn modelId="{E950BF98-AB7B-FF4D-8E8F-C2DA5734FB22}" srcId="{9B816E48-CB66-AB4C-A1F4-930597E9F0F3}" destId="{6D5FB692-A7B4-E247-9BAD-F1B92477FC88}" srcOrd="1" destOrd="0" parTransId="{1C8AFBF3-26AE-784D-913A-9475C2190E6B}" sibTransId="{578C2F6B-29D2-2145-9A5D-C717280C5738}"/>
    <dgm:cxn modelId="{D60520A1-6EB3-E04E-BF8E-E257AA8F54ED}" srcId="{9B816E48-CB66-AB4C-A1F4-930597E9F0F3}" destId="{54695993-F431-0B44-A5CA-7954C33FB0E5}" srcOrd="0" destOrd="0" parTransId="{60390BA8-2E0F-DF40-B908-CE1E814FA780}" sibTransId="{2A2C49A3-DADC-6147-94D8-96F19ED79993}"/>
    <dgm:cxn modelId="{57B0ABAB-7B04-5F4D-8DE8-E841AA3F1C1A}" srcId="{54695993-F431-0B44-A5CA-7954C33FB0E5}" destId="{7FEF7526-81B3-854C-A2E2-31195292ED3A}" srcOrd="0" destOrd="0" parTransId="{B987A32C-2828-3644-94B5-78382588DC26}" sibTransId="{E22F5FBA-3BDE-634F-9441-8CE4310B8BC7}"/>
    <dgm:cxn modelId="{91D54FB6-97C8-4040-B7AC-EADA34D33F3C}" type="presOf" srcId="{54695993-F431-0B44-A5CA-7954C33FB0E5}" destId="{9D970D94-177D-6C45-8872-20E5020ECF4C}" srcOrd="0" destOrd="0" presId="urn:microsoft.com/office/officeart/2005/8/layout/vList5"/>
    <dgm:cxn modelId="{C138F6B9-4402-B049-B4E3-146F7BD9F85E}" srcId="{6D5FB692-A7B4-E247-9BAD-F1B92477FC88}" destId="{31BBC7B6-3E72-F747-8099-A6C0CD7C6BB9}" srcOrd="0" destOrd="0" parTransId="{0E5864EB-D942-3648-8976-EE8B69F1401D}" sibTransId="{FE8C2877-AA34-3541-BC41-505C9514F9D5}"/>
    <dgm:cxn modelId="{B21014CC-6980-6946-8D01-8827275F1FBB}" srcId="{9B816E48-CB66-AB4C-A1F4-930597E9F0F3}" destId="{D0847C54-EEBD-0648-9F0F-E90A19241D41}" srcOrd="2" destOrd="0" parTransId="{BB3CB749-D21A-634B-929E-B6BBEC74AD17}" sibTransId="{1842C46F-5E2D-E147-921A-0294F9BA5B4D}"/>
    <dgm:cxn modelId="{9358E6D5-7C84-6B4E-96BE-B462FC0310E6}" type="presOf" srcId="{D0847C54-EEBD-0648-9F0F-E90A19241D41}" destId="{094838A1-5AA3-2C4A-8164-8194375DF692}" srcOrd="0" destOrd="0" presId="urn:microsoft.com/office/officeart/2005/8/layout/vList5"/>
    <dgm:cxn modelId="{F3F783D6-7E4A-7646-8DF4-BB30310307FA}" srcId="{D0847C54-EEBD-0648-9F0F-E90A19241D41}" destId="{3C8C55C7-69BF-0E40-A4CB-BF14D77FDF05}" srcOrd="0" destOrd="0" parTransId="{E772C6CF-EE6E-5847-8A5F-B863661800EF}" sibTransId="{6B538817-B187-8D4B-8F5B-8547D2AAA2D8}"/>
    <dgm:cxn modelId="{55CE81FE-4635-2447-924A-91327D67B378}" type="presOf" srcId="{5D3CD510-77FB-A34D-9500-D7A729EC018C}" destId="{915E2860-6024-F24D-8082-20FFEAFF425A}" srcOrd="0" destOrd="0" presId="urn:microsoft.com/office/officeart/2005/8/layout/vList5"/>
    <dgm:cxn modelId="{96E59255-768E-4646-B66D-035F68C6337D}" type="presParOf" srcId="{2464EEE9-50DC-284B-B75E-72A5CA8AC83C}" destId="{F8EBA77A-E732-9B48-BD5B-D7C23FAB57AF}" srcOrd="0" destOrd="0" presId="urn:microsoft.com/office/officeart/2005/8/layout/vList5"/>
    <dgm:cxn modelId="{52A61D4C-59F1-614F-9743-981C09AD596D}" type="presParOf" srcId="{F8EBA77A-E732-9B48-BD5B-D7C23FAB57AF}" destId="{9D970D94-177D-6C45-8872-20E5020ECF4C}" srcOrd="0" destOrd="0" presId="urn:microsoft.com/office/officeart/2005/8/layout/vList5"/>
    <dgm:cxn modelId="{F61B823C-EEF1-3B4D-8D5E-D6C898CABB0C}" type="presParOf" srcId="{F8EBA77A-E732-9B48-BD5B-D7C23FAB57AF}" destId="{D2231199-D476-E546-ABF4-71E405B6A73D}" srcOrd="1" destOrd="0" presId="urn:microsoft.com/office/officeart/2005/8/layout/vList5"/>
    <dgm:cxn modelId="{29A71BC8-D6F4-5944-A92E-9F2D8CD8153C}" type="presParOf" srcId="{2464EEE9-50DC-284B-B75E-72A5CA8AC83C}" destId="{1910E102-4129-364C-96DE-15C223C3C97D}" srcOrd="1" destOrd="0" presId="urn:microsoft.com/office/officeart/2005/8/layout/vList5"/>
    <dgm:cxn modelId="{4CEC1BD2-83C1-8D4E-9F78-77E403872250}" type="presParOf" srcId="{2464EEE9-50DC-284B-B75E-72A5CA8AC83C}" destId="{F0250445-96C9-9E47-8A18-EC19A4D04F71}" srcOrd="2" destOrd="0" presId="urn:microsoft.com/office/officeart/2005/8/layout/vList5"/>
    <dgm:cxn modelId="{48AB6887-57AE-8549-9D75-1F3C46854F58}" type="presParOf" srcId="{F0250445-96C9-9E47-8A18-EC19A4D04F71}" destId="{95C6E72A-4E50-D641-B092-8F1F00E9DC8B}" srcOrd="0" destOrd="0" presId="urn:microsoft.com/office/officeart/2005/8/layout/vList5"/>
    <dgm:cxn modelId="{B9CD27C8-9C31-F647-8065-F1119DC68FB4}" type="presParOf" srcId="{F0250445-96C9-9E47-8A18-EC19A4D04F71}" destId="{05BBB060-F330-6B43-A462-B97451686927}" srcOrd="1" destOrd="0" presId="urn:microsoft.com/office/officeart/2005/8/layout/vList5"/>
    <dgm:cxn modelId="{0AB3D8B6-E5D4-004E-8ADF-C83D33EB066E}" type="presParOf" srcId="{2464EEE9-50DC-284B-B75E-72A5CA8AC83C}" destId="{3714DE7B-9CEF-3147-9974-A71C758EDA5A}" srcOrd="3" destOrd="0" presId="urn:microsoft.com/office/officeart/2005/8/layout/vList5"/>
    <dgm:cxn modelId="{CAE5853C-BB9F-D241-94B5-F36FACB6C183}" type="presParOf" srcId="{2464EEE9-50DC-284B-B75E-72A5CA8AC83C}" destId="{9886935A-27DB-394A-B4D6-EE0ADEFCBBAD}" srcOrd="4" destOrd="0" presId="urn:microsoft.com/office/officeart/2005/8/layout/vList5"/>
    <dgm:cxn modelId="{5AEB429B-DF1A-064E-9649-BF84A3A5896D}" type="presParOf" srcId="{9886935A-27DB-394A-B4D6-EE0ADEFCBBAD}" destId="{094838A1-5AA3-2C4A-8164-8194375DF692}" srcOrd="0" destOrd="0" presId="urn:microsoft.com/office/officeart/2005/8/layout/vList5"/>
    <dgm:cxn modelId="{2F135ADC-858E-7D44-AEE0-E2794EF30E50}" type="presParOf" srcId="{9886935A-27DB-394A-B4D6-EE0ADEFCBBAD}" destId="{313023EF-A8B0-6346-A7F1-74076954E353}" srcOrd="1" destOrd="0" presId="urn:microsoft.com/office/officeart/2005/8/layout/vList5"/>
    <dgm:cxn modelId="{5FA319A6-130F-A248-AB81-8F2C6ADA83DA}" type="presParOf" srcId="{2464EEE9-50DC-284B-B75E-72A5CA8AC83C}" destId="{558FAE64-8ED9-D042-AB5D-81265C5CADEA}" srcOrd="5" destOrd="0" presId="urn:microsoft.com/office/officeart/2005/8/layout/vList5"/>
    <dgm:cxn modelId="{4820F12E-9107-E048-B82F-1E5CF0992FCE}" type="presParOf" srcId="{2464EEE9-50DC-284B-B75E-72A5CA8AC83C}" destId="{96F43294-81D7-CB47-B6DD-FEEAC4606566}" srcOrd="6" destOrd="0" presId="urn:microsoft.com/office/officeart/2005/8/layout/vList5"/>
    <dgm:cxn modelId="{8E5E0188-BB6A-3347-AFA2-66C5D46D9002}" type="presParOf" srcId="{96F43294-81D7-CB47-B6DD-FEEAC4606566}" destId="{4BFCE98B-BA6E-ED4D-89C6-85B6A9A95C93}" srcOrd="0" destOrd="0" presId="urn:microsoft.com/office/officeart/2005/8/layout/vList5"/>
    <dgm:cxn modelId="{9F43F496-0363-4042-B4D8-A3B6D3F1F081}" type="presParOf" srcId="{96F43294-81D7-CB47-B6DD-FEEAC4606566}" destId="{F5C5101F-8B97-6842-BFD2-8AFFB97E8FBB}" srcOrd="1" destOrd="0" presId="urn:microsoft.com/office/officeart/2005/8/layout/vList5"/>
    <dgm:cxn modelId="{83FE0C21-2827-354F-91B8-325B593EF313}" type="presParOf" srcId="{2464EEE9-50DC-284B-B75E-72A5CA8AC83C}" destId="{0D39E14F-0083-FF49-955D-016D925172C3}" srcOrd="7" destOrd="0" presId="urn:microsoft.com/office/officeart/2005/8/layout/vList5"/>
    <dgm:cxn modelId="{8454D7F8-4C4F-824C-9BF6-3811DE082FBC}" type="presParOf" srcId="{2464EEE9-50DC-284B-B75E-72A5CA8AC83C}" destId="{3FE5B2A8-CE31-0849-88EE-DA53EA3DA7BA}" srcOrd="8" destOrd="0" presId="urn:microsoft.com/office/officeart/2005/8/layout/vList5"/>
    <dgm:cxn modelId="{87482450-A5F3-7147-8D18-BEBF68064DA5}" type="presParOf" srcId="{3FE5B2A8-CE31-0849-88EE-DA53EA3DA7BA}" destId="{915E2860-6024-F24D-8082-20FFEAFF425A}" srcOrd="0" destOrd="0" presId="urn:microsoft.com/office/officeart/2005/8/layout/vList5"/>
    <dgm:cxn modelId="{14531FCB-5BD3-EF48-973D-C58DC4C92E40}" type="presParOf" srcId="{3FE5B2A8-CE31-0849-88EE-DA53EA3DA7BA}" destId="{5AD14937-7C54-3C4C-AB7E-EE9DE0917F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31199-D476-E546-ABF4-71E405B6A73D}">
      <dsp:nvSpPr>
        <dsp:cNvPr id="0" name=""/>
        <dsp:cNvSpPr/>
      </dsp:nvSpPr>
      <dsp:spPr>
        <a:xfrm rot="5400000">
          <a:off x="4999692" y="-2090230"/>
          <a:ext cx="668848" cy="502034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Sebuah table yang terdiri dari beberapa kolom dan beberapa baris</a:t>
          </a:r>
          <a:endParaRPr lang="en-ID" sz="1900" kern="1200"/>
        </a:p>
      </dsp:txBody>
      <dsp:txXfrm rot="-5400000">
        <a:off x="2823944" y="118168"/>
        <a:ext cx="4987694" cy="603548"/>
      </dsp:txXfrm>
    </dsp:sp>
    <dsp:sp modelId="{9D970D94-177D-6C45-8872-20E5020ECF4C}">
      <dsp:nvSpPr>
        <dsp:cNvPr id="0" name=""/>
        <dsp:cNvSpPr/>
      </dsp:nvSpPr>
      <dsp:spPr>
        <a:xfrm>
          <a:off x="0" y="1912"/>
          <a:ext cx="2823944" cy="8360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Relasi</a:t>
          </a:r>
          <a:endParaRPr lang="en-ID" sz="3700" kern="1200"/>
        </a:p>
      </dsp:txBody>
      <dsp:txXfrm>
        <a:off x="40813" y="42725"/>
        <a:ext cx="2742318" cy="754434"/>
      </dsp:txXfrm>
    </dsp:sp>
    <dsp:sp modelId="{05BBB060-F330-6B43-A462-B97451686927}">
      <dsp:nvSpPr>
        <dsp:cNvPr id="0" name=""/>
        <dsp:cNvSpPr/>
      </dsp:nvSpPr>
      <dsp:spPr>
        <a:xfrm rot="5400000">
          <a:off x="4999692" y="-1212366"/>
          <a:ext cx="668848" cy="5020344"/>
        </a:xfrm>
        <a:prstGeom prst="round2SameRect">
          <a:avLst/>
        </a:prstGeom>
        <a:solidFill>
          <a:schemeClr val="accent4">
            <a:tint val="40000"/>
            <a:alpha val="90000"/>
            <a:hueOff val="3223432"/>
            <a:satOff val="5960"/>
            <a:lumOff val="42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223432"/>
              <a:satOff val="5960"/>
              <a:lumOff val="4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Kolom pada sebuah relasi</a:t>
          </a:r>
          <a:endParaRPr lang="en-ID" sz="1900" kern="1200"/>
        </a:p>
      </dsp:txBody>
      <dsp:txXfrm rot="-5400000">
        <a:off x="2823944" y="996032"/>
        <a:ext cx="4987694" cy="603548"/>
      </dsp:txXfrm>
    </dsp:sp>
    <dsp:sp modelId="{95C6E72A-4E50-D641-B092-8F1F00E9DC8B}">
      <dsp:nvSpPr>
        <dsp:cNvPr id="0" name=""/>
        <dsp:cNvSpPr/>
      </dsp:nvSpPr>
      <dsp:spPr>
        <a:xfrm>
          <a:off x="0" y="879775"/>
          <a:ext cx="2823944" cy="836060"/>
        </a:xfrm>
        <a:prstGeom prst="roundRect">
          <a:avLst/>
        </a:prstGeom>
        <a:solidFill>
          <a:schemeClr val="accent4">
            <a:hueOff val="3107572"/>
            <a:satOff val="11725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Atribut</a:t>
          </a:r>
          <a:endParaRPr lang="en-ID" sz="3700" kern="1200"/>
        </a:p>
      </dsp:txBody>
      <dsp:txXfrm>
        <a:off x="40813" y="920588"/>
        <a:ext cx="2742318" cy="754434"/>
      </dsp:txXfrm>
    </dsp:sp>
    <dsp:sp modelId="{313023EF-A8B0-6346-A7F1-74076954E353}">
      <dsp:nvSpPr>
        <dsp:cNvPr id="0" name=""/>
        <dsp:cNvSpPr/>
      </dsp:nvSpPr>
      <dsp:spPr>
        <a:xfrm rot="5400000">
          <a:off x="4999692" y="-334503"/>
          <a:ext cx="668848" cy="5020344"/>
        </a:xfrm>
        <a:prstGeom prst="round2SameRect">
          <a:avLst/>
        </a:prstGeom>
        <a:solidFill>
          <a:schemeClr val="accent4">
            <a:tint val="40000"/>
            <a:alpha val="90000"/>
            <a:hueOff val="6446863"/>
            <a:satOff val="11920"/>
            <a:lumOff val="84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6446863"/>
              <a:satOff val="11920"/>
              <a:lumOff val="8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Jumlah atribut dalam sebuah relasi</a:t>
          </a:r>
          <a:endParaRPr lang="en-ID" sz="1900" kern="1200"/>
        </a:p>
      </dsp:txBody>
      <dsp:txXfrm rot="-5400000">
        <a:off x="2823944" y="1873895"/>
        <a:ext cx="4987694" cy="603548"/>
      </dsp:txXfrm>
    </dsp:sp>
    <dsp:sp modelId="{094838A1-5AA3-2C4A-8164-8194375DF692}">
      <dsp:nvSpPr>
        <dsp:cNvPr id="0" name=""/>
        <dsp:cNvSpPr/>
      </dsp:nvSpPr>
      <dsp:spPr>
        <a:xfrm>
          <a:off x="0" y="1757638"/>
          <a:ext cx="2823944" cy="836060"/>
        </a:xfrm>
        <a:prstGeom prst="roundRect">
          <a:avLst/>
        </a:prstGeom>
        <a:solidFill>
          <a:schemeClr val="accent4">
            <a:hueOff val="6215143"/>
            <a:satOff val="23450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Derajat</a:t>
          </a:r>
          <a:endParaRPr lang="en-ID" sz="3700" kern="1200"/>
        </a:p>
      </dsp:txBody>
      <dsp:txXfrm>
        <a:off x="40813" y="1798451"/>
        <a:ext cx="2742318" cy="754434"/>
      </dsp:txXfrm>
    </dsp:sp>
    <dsp:sp modelId="{F5C5101F-8B97-6842-BFD2-8AFFB97E8FBB}">
      <dsp:nvSpPr>
        <dsp:cNvPr id="0" name=""/>
        <dsp:cNvSpPr/>
      </dsp:nvSpPr>
      <dsp:spPr>
        <a:xfrm rot="5400000">
          <a:off x="4999692" y="543359"/>
          <a:ext cx="668848" cy="5020344"/>
        </a:xfrm>
        <a:prstGeom prst="round2SameRect">
          <a:avLst/>
        </a:prstGeom>
        <a:solidFill>
          <a:schemeClr val="accent4">
            <a:tint val="40000"/>
            <a:alpha val="90000"/>
            <a:hueOff val="9670295"/>
            <a:satOff val="17880"/>
            <a:lumOff val="1262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9670295"/>
              <a:satOff val="17880"/>
              <a:lumOff val="12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Baris pada sebuah relasi</a:t>
          </a:r>
          <a:endParaRPr lang="en-ID" sz="1900" kern="1200"/>
        </a:p>
      </dsp:txBody>
      <dsp:txXfrm rot="-5400000">
        <a:off x="2823944" y="2751757"/>
        <a:ext cx="4987694" cy="603548"/>
      </dsp:txXfrm>
    </dsp:sp>
    <dsp:sp modelId="{4BFCE98B-BA6E-ED4D-89C6-85B6A9A95C93}">
      <dsp:nvSpPr>
        <dsp:cNvPr id="0" name=""/>
        <dsp:cNvSpPr/>
      </dsp:nvSpPr>
      <dsp:spPr>
        <a:xfrm>
          <a:off x="0" y="2635502"/>
          <a:ext cx="2823944" cy="836060"/>
        </a:xfrm>
        <a:prstGeom prst="roundRect">
          <a:avLst/>
        </a:prstGeom>
        <a:solidFill>
          <a:schemeClr val="accent4">
            <a:hueOff val="9322715"/>
            <a:satOff val="35176"/>
            <a:lumOff val="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Tupel</a:t>
          </a:r>
          <a:endParaRPr lang="en-ID" sz="3700" kern="1200"/>
        </a:p>
      </dsp:txBody>
      <dsp:txXfrm>
        <a:off x="40813" y="2676315"/>
        <a:ext cx="2742318" cy="754434"/>
      </dsp:txXfrm>
    </dsp:sp>
    <dsp:sp modelId="{5AD14937-7C54-3C4C-AB7E-EE9DE0917FA8}">
      <dsp:nvSpPr>
        <dsp:cNvPr id="0" name=""/>
        <dsp:cNvSpPr/>
      </dsp:nvSpPr>
      <dsp:spPr>
        <a:xfrm rot="5400000">
          <a:off x="4999692" y="1421223"/>
          <a:ext cx="668848" cy="5020344"/>
        </a:xfrm>
        <a:prstGeom prst="round2SameRect">
          <a:avLst/>
        </a:prstGeom>
        <a:solidFill>
          <a:schemeClr val="accent4">
            <a:tint val="40000"/>
            <a:alpha val="90000"/>
            <a:hueOff val="12893727"/>
            <a:satOff val="23840"/>
            <a:lumOff val="1682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2893727"/>
              <a:satOff val="23840"/>
              <a:lumOff val="16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Jumlah tupel dalam sebuah relasi</a:t>
          </a:r>
          <a:endParaRPr lang="en-ID" sz="1900" kern="1200"/>
        </a:p>
      </dsp:txBody>
      <dsp:txXfrm rot="-5400000">
        <a:off x="2823944" y="3629621"/>
        <a:ext cx="4987694" cy="603548"/>
      </dsp:txXfrm>
    </dsp:sp>
    <dsp:sp modelId="{915E2860-6024-F24D-8082-20FFEAFF425A}">
      <dsp:nvSpPr>
        <dsp:cNvPr id="0" name=""/>
        <dsp:cNvSpPr/>
      </dsp:nvSpPr>
      <dsp:spPr>
        <a:xfrm>
          <a:off x="0" y="3513365"/>
          <a:ext cx="2823944" cy="836060"/>
        </a:xfrm>
        <a:prstGeom prst="roundRect">
          <a:avLst/>
        </a:prstGeom>
        <a:solidFill>
          <a:schemeClr val="accent4">
            <a:hueOff val="12430287"/>
            <a:satOff val="46901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Kardinalitas</a:t>
          </a:r>
          <a:endParaRPr lang="en-ID" sz="3700" kern="1200"/>
        </a:p>
      </dsp:txBody>
      <dsp:txXfrm>
        <a:off x="40813" y="3554178"/>
        <a:ext cx="2742318" cy="754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2/19/24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2/19/24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logo of a building">
            <a:extLst>
              <a:ext uri="{FF2B5EF4-FFF2-40B4-BE49-F238E27FC236}">
                <a16:creationId xmlns:a16="http://schemas.microsoft.com/office/drawing/2014/main" id="{8F7DFF3C-C9AF-B53A-26E9-43E1719696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9092" y="1789527"/>
            <a:ext cx="4371928" cy="3278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AD79A9-0B43-AF2D-D31E-3613190A7E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10365" y="-38195"/>
            <a:ext cx="2581635" cy="762106"/>
          </a:xfrm>
          <a:prstGeom prst="rect">
            <a:avLst/>
          </a:prstGeom>
        </p:spPr>
      </p:pic>
      <p:pic>
        <p:nvPicPr>
          <p:cNvPr id="17" name="Picture 16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12C3D531-41C9-2BCD-1110-7D282E41158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E8678706-9AD9-CA42-AFDD-2C44E579557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6" name="Picture 5" descr="A logo of a building">
            <a:extLst>
              <a:ext uri="{FF2B5EF4-FFF2-40B4-BE49-F238E27FC236}">
                <a16:creationId xmlns:a16="http://schemas.microsoft.com/office/drawing/2014/main" id="{43D6BFB0-1441-4F83-87FA-56B6FA45191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5043B-F754-8C74-EA75-6CCC339F9C4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69270" y="347492"/>
            <a:ext cx="2581635" cy="762106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F1BEC3BE-7620-B186-7317-565F0F2859E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88481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3FFC2B2-A82E-7CF5-D735-461538B2D7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0365" y="0"/>
            <a:ext cx="2581635" cy="762106"/>
          </a:xfrm>
          <a:prstGeom prst="rect">
            <a:avLst/>
          </a:prstGeom>
        </p:spPr>
      </p:pic>
      <p:pic>
        <p:nvPicPr>
          <p:cNvPr id="8" name="Picture 7" descr="A logo of a building">
            <a:extLst>
              <a:ext uri="{FF2B5EF4-FFF2-40B4-BE49-F238E27FC236}">
                <a16:creationId xmlns:a16="http://schemas.microsoft.com/office/drawing/2014/main" id="{DF052699-F943-B7A2-F72D-7DE9EF1BB8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9454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" name="Picture 2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349B4B5C-6141-25BC-0001-BF45BE4459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5" name="Picture 4" descr="A logo of a building">
            <a:extLst>
              <a:ext uri="{FF2B5EF4-FFF2-40B4-BE49-F238E27FC236}">
                <a16:creationId xmlns:a16="http://schemas.microsoft.com/office/drawing/2014/main" id="{852F63DC-B283-24E2-F7A8-0BB2419E156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68245CB7-4ABC-F8E2-A9D0-89224569D3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46912"/>
            <a:ext cx="2639064" cy="554100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E0AE3B57-08C4-E599-82E7-9A5920559E0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54CA5D8F-3F42-4B98-4D03-E717D2952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285952"/>
            <a:ext cx="2639064" cy="554100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7D4CBE6A-BB52-4BE8-54B7-B03ED39581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39154AD4-335C-07A6-111F-2658E6713C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285952"/>
            <a:ext cx="2639064" cy="554100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3254C133-6D05-9864-B2D2-53AD594116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4A817C4C-EA65-E40C-352F-E88C59FF56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2F5E8F31-7BE6-3362-654A-8318A6C127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8AA60D92-4ADA-954C-FE6C-5BE932DC48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33F322BF-27EC-06F7-4725-60D4ED3439B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7875E41-4794-1751-DF6F-4E269FAF6F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0365" y="5371"/>
            <a:ext cx="2581635" cy="762106"/>
          </a:xfrm>
          <a:prstGeom prst="rect">
            <a:avLst/>
          </a:prstGeom>
        </p:spPr>
      </p:pic>
      <p:pic>
        <p:nvPicPr>
          <p:cNvPr id="10" name="Picture 9" descr="A logo of a building&#10;&#10;Description automatically generated">
            <a:extLst>
              <a:ext uri="{FF2B5EF4-FFF2-40B4-BE49-F238E27FC236}">
                <a16:creationId xmlns:a16="http://schemas.microsoft.com/office/drawing/2014/main" id="{DB8F4C66-1738-E1A8-2D3D-38EF5B10A5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66702" y="1921066"/>
            <a:ext cx="4021157" cy="3015868"/>
          </a:xfrm>
          <a:prstGeom prst="rect">
            <a:avLst/>
          </a:prstGeom>
        </p:spPr>
      </p:pic>
      <p:pic>
        <p:nvPicPr>
          <p:cNvPr id="17" name="Picture 16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C835B4D5-443D-739A-8D29-BE360351141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285952"/>
            <a:ext cx="2639064" cy="5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7" name="Picture 6" descr="A logo of a building">
            <a:extLst>
              <a:ext uri="{FF2B5EF4-FFF2-40B4-BE49-F238E27FC236}">
                <a16:creationId xmlns:a16="http://schemas.microsoft.com/office/drawing/2014/main" id="{59ADA32D-DA5B-648B-F53E-72831306C6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A7649CF7-2AA9-DF22-2AA9-132A9ECCBE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4" name="Picture 3" descr="A logo of a building">
            <a:extLst>
              <a:ext uri="{FF2B5EF4-FFF2-40B4-BE49-F238E27FC236}">
                <a16:creationId xmlns:a16="http://schemas.microsoft.com/office/drawing/2014/main" id="{40F4AC5C-A808-0278-D833-8EC66C63329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21596A3-A3E8-273F-EDFA-37F7B20F2C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46912"/>
            <a:ext cx="2639064" cy="554100"/>
          </a:xfrm>
          <a:prstGeom prst="rect">
            <a:avLst/>
          </a:prstGeom>
        </p:spPr>
      </p:pic>
      <p:pic>
        <p:nvPicPr>
          <p:cNvPr id="6" name="Picture 5" descr="A logo of a building">
            <a:extLst>
              <a:ext uri="{FF2B5EF4-FFF2-40B4-BE49-F238E27FC236}">
                <a16:creationId xmlns:a16="http://schemas.microsoft.com/office/drawing/2014/main" id="{E68F8B6A-BAAD-83FD-8FFE-C72EE58872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46A6D5B-EB20-C5ED-3D9E-1657291ABD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10" name="Picture 9" descr="A logo of a building">
            <a:extLst>
              <a:ext uri="{FF2B5EF4-FFF2-40B4-BE49-F238E27FC236}">
                <a16:creationId xmlns:a16="http://schemas.microsoft.com/office/drawing/2014/main" id="{7475480B-E869-3664-51CB-CD67318A10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64ADFE8-F1A8-3C91-9CBC-EFF54CF03D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46912"/>
            <a:ext cx="2639064" cy="554100"/>
          </a:xfrm>
          <a:prstGeom prst="rect">
            <a:avLst/>
          </a:prstGeom>
        </p:spPr>
      </p:pic>
      <p:pic>
        <p:nvPicPr>
          <p:cNvPr id="6" name="Picture 5" descr="A logo of a building">
            <a:extLst>
              <a:ext uri="{FF2B5EF4-FFF2-40B4-BE49-F238E27FC236}">
                <a16:creationId xmlns:a16="http://schemas.microsoft.com/office/drawing/2014/main" id="{1877E2D2-15B2-07E0-534D-0C1E6C3337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9C3B101-6B15-6281-DF82-836FFBCD6C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0480" y="6316432"/>
            <a:ext cx="2639064" cy="554100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D3CC58BC-8154-068A-CE4D-25515D701A4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B1669D3E-1B01-F1B2-92B2-DD280C47D9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4" name="Picture 3" descr="A logo of a building">
            <a:extLst>
              <a:ext uri="{FF2B5EF4-FFF2-40B4-BE49-F238E27FC236}">
                <a16:creationId xmlns:a16="http://schemas.microsoft.com/office/drawing/2014/main" id="{1F9ED962-09F6-7212-7B1E-519914E9C8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2/19/24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/>
          <a:p>
            <a:r>
              <a:rPr lang="en-US" sz="4800" dirty="0" err="1"/>
              <a:t>Konsep</a:t>
            </a:r>
            <a:r>
              <a:rPr lang="en-US" sz="4800" dirty="0"/>
              <a:t> basis data </a:t>
            </a:r>
            <a:r>
              <a:rPr lang="en-US" sz="4800" dirty="0" err="1"/>
              <a:t>relasional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701932"/>
          </a:xfrm>
        </p:spPr>
        <p:txBody>
          <a:bodyPr>
            <a:noAutofit/>
          </a:bodyPr>
          <a:lstStyle/>
          <a:p>
            <a:pPr marL="171450" indent="-171450">
              <a:spcBef>
                <a:spcPts val="0"/>
              </a:spcBef>
              <a:buFont typeface="Wingdings" pitchFamily="2" charset="2"/>
              <a:buChar char="Ø"/>
            </a:pPr>
            <a:r>
              <a:rPr lang="en-US" sz="1600" dirty="0" err="1"/>
              <a:t>Konsep</a:t>
            </a:r>
            <a:r>
              <a:rPr lang="en-US" sz="1600" dirty="0"/>
              <a:t> BD </a:t>
            </a:r>
            <a:r>
              <a:rPr lang="en-US" sz="1600" dirty="0" err="1"/>
              <a:t>relasional</a:t>
            </a:r>
            <a:endParaRPr lang="en-US" sz="1600" dirty="0"/>
          </a:p>
          <a:p>
            <a:pPr marL="171450" indent="-171450">
              <a:spcBef>
                <a:spcPts val="0"/>
              </a:spcBef>
              <a:buFont typeface="Wingdings" pitchFamily="2" charset="2"/>
              <a:buChar char="Ø"/>
            </a:pPr>
            <a:r>
              <a:rPr lang="en-US" sz="1600" dirty="0" err="1"/>
              <a:t>manfaat</a:t>
            </a:r>
            <a:r>
              <a:rPr lang="en-US" sz="1600" dirty="0"/>
              <a:t> BDR</a:t>
            </a:r>
          </a:p>
          <a:p>
            <a:pPr marL="171450" indent="-171450">
              <a:spcBef>
                <a:spcPts val="0"/>
              </a:spcBef>
              <a:buFont typeface="Wingdings" pitchFamily="2" charset="2"/>
              <a:buChar char="Ø"/>
            </a:pPr>
            <a:r>
              <a:rPr lang="en-US" sz="1600" dirty="0"/>
              <a:t>contoh2 BDR</a:t>
            </a:r>
          </a:p>
        </p:txBody>
      </p:sp>
      <p:pic>
        <p:nvPicPr>
          <p:cNvPr id="7" name="Picture Placeholder 6" descr="A logo of a building&#10;&#10;Description automatically generated">
            <a:extLst>
              <a:ext uri="{FF2B5EF4-FFF2-40B4-BE49-F238E27FC236}">
                <a16:creationId xmlns:a16="http://schemas.microsoft.com/office/drawing/2014/main" id="{EEF3E675-D4FB-14C9-0C69-9AB47DCCC3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2740" r="12262" b="3"/>
          <a:stretch/>
        </p:blipFill>
        <p:spPr>
          <a:xfrm>
            <a:off x="710812" y="728545"/>
            <a:ext cx="5305661" cy="5305661"/>
          </a:xfrm>
          <a:noFill/>
        </p:spPr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618A58-4766-AC59-88F9-3661D2C5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7CB5DC-A663-4C78-FE79-FF808ED9B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373737"/>
                </a:solidFill>
                <a:effectLst/>
                <a:latin typeface="inherit"/>
              </a:rPr>
              <a:t>Super key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, Satu/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kumpulan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atribut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yang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secara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unik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mengidentifikasi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sebuah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tupel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di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dalam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relasi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(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satu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atau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lebih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field yang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dapat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dipilih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untuk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membedakan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antara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1 record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dengan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record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lainnya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373737"/>
                </a:solidFill>
                <a:effectLst/>
                <a:latin typeface="inherit"/>
              </a:rPr>
              <a:t>Candidate key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, 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Atribut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di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dalam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relasi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yang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biasanya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mempunyai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nilai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unik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(super key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dengan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jumlah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field yang paling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sedikit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373737"/>
                </a:solidFill>
                <a:effectLst/>
                <a:latin typeface="inherit"/>
              </a:rPr>
              <a:t>Primary key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, Candidate key yang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dipilih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untuk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mengidentifikasikan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tupel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secara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unik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dalam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relasi</a:t>
            </a:r>
            <a:endParaRPr lang="en-ID" b="0" i="0" dirty="0">
              <a:solidFill>
                <a:srgbClr val="373737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373737"/>
                </a:solidFill>
                <a:effectLst/>
                <a:latin typeface="inherit"/>
              </a:rPr>
              <a:t>Alternate key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, Candidate key yang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tidak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dipilih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sebagai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primary key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373737"/>
                </a:solidFill>
                <a:effectLst/>
                <a:latin typeface="inherit"/>
              </a:rPr>
              <a:t>Foreign key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,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Atribut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dengan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domain yang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sama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yang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menjadi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kunci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utama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pada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sebuah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relasi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tetapi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pada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relasi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lain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atribut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tersebut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hanya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sebagai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atribut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biasa</a:t>
            </a:r>
            <a:endParaRPr lang="en-ID" b="0" i="0" dirty="0">
              <a:solidFill>
                <a:srgbClr val="373737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30BBC4-9406-2FB9-56C0-EF3EFC50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key</a:t>
            </a:r>
          </a:p>
        </p:txBody>
      </p:sp>
    </p:spTree>
    <p:extLst>
      <p:ext uri="{BB962C8B-B14F-4D97-AF65-F5344CB8AC3E}">
        <p14:creationId xmlns:p14="http://schemas.microsoft.com/office/powerpoint/2010/main" val="201450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BB1CB2-313B-1321-3A27-8B306059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E3A2E6-0F16-2F32-68D3-F7302B5C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Types of Keys in Relational Model (Candidate, Super, Primary, Alternate and  Foreign) - GeeksforGeeks">
            <a:extLst>
              <a:ext uri="{FF2B5EF4-FFF2-40B4-BE49-F238E27FC236}">
                <a16:creationId xmlns:a16="http://schemas.microsoft.com/office/drawing/2014/main" id="{C851661D-CA25-C88D-04B6-29726DF8B1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463" y="1379516"/>
            <a:ext cx="9727324" cy="48636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4038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9350B4-22A2-997E-B149-4E45F06D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E735-2ECC-11E4-0589-2C40A67E0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Dalam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data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relasional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satu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data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berhubungan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dengan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data lain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atau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dikatakan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memiliki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relasi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Hubungan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antar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satu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data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dengan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data lain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dalam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relasi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memiliki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peraturan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sesuai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aturan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database.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Berikut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adalah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aturan-aturan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dalam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en-ID" b="0" i="1" dirty="0">
                <a:solidFill>
                  <a:srgbClr val="373737"/>
                </a:solidFill>
                <a:effectLst/>
                <a:latin typeface="inherit"/>
              </a:rPr>
              <a:t>relational integrity rules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pPr lvl="1" fontAlgn="base"/>
            <a:r>
              <a:rPr lang="en-ID" b="1" i="1" dirty="0">
                <a:solidFill>
                  <a:srgbClr val="373737"/>
                </a:solidFill>
                <a:effectLst/>
                <a:latin typeface="inherit"/>
              </a:rPr>
              <a:t>Null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, Nilai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suatu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atribut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yang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tidak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diketahui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dan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tidak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cocok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untuk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baris (tuple)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tersebut</a:t>
            </a:r>
            <a:endParaRPr lang="en-ID" b="0" i="0" dirty="0">
              <a:solidFill>
                <a:srgbClr val="373737"/>
              </a:solidFill>
              <a:effectLst/>
              <a:latin typeface="inherit"/>
            </a:endParaRPr>
          </a:p>
          <a:p>
            <a:pPr lvl="1" fontAlgn="base"/>
            <a:r>
              <a:rPr lang="en-ID" b="1" i="1" dirty="0">
                <a:solidFill>
                  <a:srgbClr val="373737"/>
                </a:solidFill>
                <a:effectLst/>
                <a:latin typeface="inherit"/>
              </a:rPr>
              <a:t>Entity Integrity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,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Tidak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ada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satu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komponen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primary key yang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bernilai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null.</a:t>
            </a:r>
          </a:p>
          <a:p>
            <a:pPr lvl="1" fontAlgn="base"/>
            <a:r>
              <a:rPr lang="en-ID" b="1" i="1" dirty="0">
                <a:solidFill>
                  <a:srgbClr val="373737"/>
                </a:solidFill>
                <a:effectLst/>
                <a:latin typeface="inherit"/>
              </a:rPr>
              <a:t>Referential Integrity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,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Suatu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domain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dapat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dipakai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sebagai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kunci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primer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bila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merupakan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atribut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tunggal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pada domain yang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bersangkutan</a:t>
            </a:r>
            <a:endParaRPr lang="en-ID" b="0" i="0" dirty="0">
              <a:solidFill>
                <a:srgbClr val="373737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FF1BB-11DF-7278-22E4-E8B7610E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1" dirty="0">
                <a:solidFill>
                  <a:srgbClr val="000000"/>
                </a:solidFill>
                <a:effectLst/>
                <a:latin typeface="inherit"/>
              </a:rPr>
              <a:t>Relational Integrity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99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A80EF2-80BF-82F6-8C28-57495D97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BA46B-07FF-621A-868A-F3E2B56D5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Model data </a:t>
            </a:r>
            <a:r>
              <a:rPr lang="en-US" dirty="0" err="1"/>
              <a:t>relasional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dimengerti</a:t>
            </a:r>
            <a:r>
              <a:rPr lang="en-US" dirty="0"/>
              <a:t> oleh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kalangan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kalangan</a:t>
            </a:r>
            <a:r>
              <a:rPr lang="en-US" dirty="0"/>
              <a:t> non-programmer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yang simple dan </a:t>
            </a:r>
            <a:r>
              <a:rPr lang="en-US" dirty="0" err="1"/>
              <a:t>penjabaran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data yang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matematika</a:t>
            </a:r>
            <a:endParaRPr lang="en-US" dirty="0"/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, programmer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data </a:t>
            </a:r>
            <a:r>
              <a:rPr lang="en-US" dirty="0" err="1"/>
              <a:t>misalnya</a:t>
            </a:r>
            <a:r>
              <a:rPr lang="en-US" dirty="0"/>
              <a:t> query, update, edit </a:t>
            </a:r>
            <a:r>
              <a:rPr lang="en-US" dirty="0" err="1"/>
              <a:t>ataupun</a:t>
            </a:r>
            <a:r>
              <a:rPr lang="en-US" dirty="0"/>
              <a:t> delete</a:t>
            </a:r>
          </a:p>
          <a:p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orang yang </a:t>
            </a:r>
            <a:r>
              <a:rPr lang="en-ID" dirty="0" err="1"/>
              <a:t>mengakses</a:t>
            </a:r>
            <a:r>
              <a:rPr lang="en-ID" dirty="0"/>
              <a:t> database 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yang </a:t>
            </a:r>
            <a:r>
              <a:rPr lang="en-ID" dirty="0" err="1"/>
              <a:t>berbeda-beda</a:t>
            </a:r>
            <a:r>
              <a:rPr lang="en-ID" dirty="0"/>
              <a:t>. Jadi, </a:t>
            </a:r>
            <a:r>
              <a:rPr lang="en-ID" dirty="0" err="1"/>
              <a:t>meski</a:t>
            </a:r>
            <a:r>
              <a:rPr lang="en-ID" dirty="0"/>
              <a:t> </a:t>
            </a:r>
            <a:r>
              <a:rPr lang="en-ID" dirty="0" err="1"/>
              <a:t>siapa</a:t>
            </a:r>
            <a:r>
              <a:rPr lang="en-ID" dirty="0"/>
              <a:t> pun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masuk</a:t>
            </a:r>
            <a:r>
              <a:rPr lang="en-ID" dirty="0"/>
              <a:t>,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modifikasi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keamanan</a:t>
            </a:r>
            <a:r>
              <a:rPr lang="en-ID" dirty="0"/>
              <a:t> database 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terjaga</a:t>
            </a:r>
            <a:r>
              <a:rPr lang="en-ID" dirty="0"/>
              <a:t>. Karena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diketahui</a:t>
            </a:r>
            <a:r>
              <a:rPr lang="en-ID" dirty="0"/>
              <a:t> </a:t>
            </a:r>
            <a:r>
              <a:rPr lang="en-ID" dirty="0" err="1"/>
              <a:t>siapa</a:t>
            </a:r>
            <a:r>
              <a:rPr lang="en-ID" dirty="0"/>
              <a:t> yang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b="0" i="0" dirty="0">
                <a:solidFill>
                  <a:srgbClr val="000000"/>
                </a:solidFill>
                <a:effectLst/>
                <a:latin typeface="PT Serif" panose="020A0603040505020204" pitchFamily="18" charset="77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53E733-EC1D-E14C-4997-9E5463D2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 model data </a:t>
            </a:r>
            <a:r>
              <a:rPr lang="en-US" dirty="0" err="1"/>
              <a:t>relasional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78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31F1EB-CD5C-DEDD-F1D4-F0AC66C3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FFC6EB-B1F9-F1FE-3651-40EF6726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Contoh</a:t>
            </a:r>
            <a:r>
              <a:rPr lang="en-ID" b="1" i="0" dirty="0">
                <a:solidFill>
                  <a:srgbClr val="000000"/>
                </a:solidFill>
                <a:effectLst/>
                <a:latin typeface="Poppins" pitchFamily="2" charset="77"/>
              </a:rPr>
              <a:t> KASUS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3BECA-F156-551B-4510-0ECAF5C7F2A2}"/>
              </a:ext>
            </a:extLst>
          </p:cNvPr>
          <p:cNvSpPr/>
          <p:nvPr/>
        </p:nvSpPr>
        <p:spPr>
          <a:xfrm>
            <a:off x="515938" y="4884458"/>
            <a:ext cx="108477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/>
              <a:t>Berdasarkan</a:t>
            </a:r>
            <a:r>
              <a:rPr lang="en-US" sz="1400" b="1" dirty="0"/>
              <a:t> </a:t>
            </a:r>
            <a:r>
              <a:rPr lang="en-US" sz="1400" b="1" dirty="0" err="1"/>
              <a:t>tabel</a:t>
            </a:r>
            <a:r>
              <a:rPr lang="en-US" sz="1400" b="1" dirty="0"/>
              <a:t> </a:t>
            </a:r>
            <a:r>
              <a:rPr lang="en-US" sz="1400" b="1" dirty="0" err="1"/>
              <a:t>tersebut</a:t>
            </a:r>
            <a:r>
              <a:rPr lang="en-US" sz="1400" b="1" dirty="0"/>
              <a:t>.</a:t>
            </a:r>
          </a:p>
          <a:p>
            <a:pPr lvl="0"/>
            <a:r>
              <a:rPr lang="en-US" sz="1400" dirty="0" err="1"/>
              <a:t>Pisahkan</a:t>
            </a:r>
            <a:r>
              <a:rPr lang="en-US" sz="1400" dirty="0"/>
              <a:t> </a:t>
            </a:r>
            <a:r>
              <a:rPr lang="en-US" sz="1400" dirty="0" err="1"/>
              <a:t>tabel</a:t>
            </a:r>
            <a:r>
              <a:rPr lang="en-US" sz="1400" dirty="0"/>
              <a:t> </a:t>
            </a:r>
            <a:r>
              <a:rPr lang="en-US" sz="1400" dirty="0" err="1"/>
              <a:t>diatas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3 </a:t>
            </a:r>
            <a:r>
              <a:rPr lang="en-US" sz="1400" dirty="0" err="1"/>
              <a:t>tabel</a:t>
            </a:r>
            <a:r>
              <a:rPr lang="en-US" sz="1400" dirty="0"/>
              <a:t> </a:t>
            </a:r>
            <a:r>
              <a:rPr lang="en-US" sz="1400" b="1" dirty="0" err="1"/>
              <a:t>yaitu</a:t>
            </a:r>
            <a:r>
              <a:rPr lang="en-US" sz="1400" b="1" dirty="0"/>
              <a:t> </a:t>
            </a:r>
            <a:r>
              <a:rPr lang="en-US" sz="1400" b="1" dirty="0" err="1"/>
              <a:t>tabel</a:t>
            </a:r>
            <a:r>
              <a:rPr lang="en-US" sz="1400" b="1" dirty="0"/>
              <a:t> </a:t>
            </a:r>
            <a:r>
              <a:rPr lang="en-US" sz="1400" b="1" dirty="0" err="1"/>
              <a:t>mahasiswa</a:t>
            </a:r>
            <a:r>
              <a:rPr lang="en-US" sz="1400" b="1" dirty="0"/>
              <a:t>, </a:t>
            </a:r>
            <a:r>
              <a:rPr lang="en-US" sz="1400" b="1" dirty="0" err="1"/>
              <a:t>tabel</a:t>
            </a:r>
            <a:r>
              <a:rPr lang="en-US" sz="1400" b="1" dirty="0"/>
              <a:t> </a:t>
            </a:r>
            <a:r>
              <a:rPr lang="en-US" sz="1400" b="1" dirty="0" err="1"/>
              <a:t>dosen</a:t>
            </a:r>
            <a:r>
              <a:rPr lang="en-US" sz="1400" b="1" dirty="0"/>
              <a:t>, dan </a:t>
            </a:r>
            <a:r>
              <a:rPr lang="en-US" sz="1400" b="1" dirty="0" err="1"/>
              <a:t>tabel</a:t>
            </a:r>
            <a:r>
              <a:rPr lang="en-US" sz="1400" b="1" dirty="0"/>
              <a:t> </a:t>
            </a:r>
            <a:r>
              <a:rPr lang="en-US" sz="1400" b="1" dirty="0" err="1"/>
              <a:t>mata</a:t>
            </a:r>
            <a:r>
              <a:rPr lang="en-US" sz="1400" b="1" dirty="0"/>
              <a:t> </a:t>
            </a:r>
            <a:r>
              <a:rPr lang="en-US" sz="1400" b="1" dirty="0" err="1"/>
              <a:t>kuliah</a:t>
            </a:r>
            <a:r>
              <a:rPr lang="en-US" sz="1400" dirty="0"/>
              <a:t>. (</a:t>
            </a:r>
            <a:r>
              <a:rPr lang="en-US" sz="1400" dirty="0" err="1"/>
              <a:t>Boleh</a:t>
            </a:r>
            <a:r>
              <a:rPr lang="en-US" sz="1400" dirty="0"/>
              <a:t> </a:t>
            </a:r>
            <a:r>
              <a:rPr lang="en-US" sz="1400" dirty="0" err="1"/>
              <a:t>mengubah</a:t>
            </a:r>
            <a:r>
              <a:rPr lang="en-US" sz="1400" dirty="0"/>
              <a:t>, </a:t>
            </a:r>
            <a:r>
              <a:rPr lang="en-US" sz="1400" dirty="0" err="1"/>
              <a:t>menambahkan</a:t>
            </a:r>
            <a:r>
              <a:rPr lang="en-US" sz="1400" dirty="0"/>
              <a:t>/ </a:t>
            </a:r>
            <a:r>
              <a:rPr lang="en-US" sz="1400" dirty="0" err="1"/>
              <a:t>mengurangi</a:t>
            </a:r>
            <a:r>
              <a:rPr lang="en-US" sz="1400" dirty="0"/>
              <a:t> </a:t>
            </a:r>
            <a:r>
              <a:rPr lang="en-US" sz="1400" dirty="0" err="1"/>
              <a:t>nama</a:t>
            </a:r>
            <a:r>
              <a:rPr lang="en-US" sz="1400" dirty="0"/>
              <a:t> </a:t>
            </a:r>
            <a:r>
              <a:rPr lang="en-US" sz="1400" dirty="0" err="1"/>
              <a:t>kolom</a:t>
            </a:r>
            <a:r>
              <a:rPr lang="en-US" sz="1400" dirty="0"/>
              <a:t>/</a:t>
            </a:r>
            <a:r>
              <a:rPr lang="en-US" sz="1400" dirty="0" err="1"/>
              <a:t>atribut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tiap-tiap</a:t>
            </a:r>
            <a:r>
              <a:rPr lang="en-US" sz="1400" dirty="0"/>
              <a:t> </a:t>
            </a:r>
            <a:r>
              <a:rPr lang="en-US" sz="1400" dirty="0" err="1"/>
              <a:t>entitas</a:t>
            </a:r>
            <a:r>
              <a:rPr lang="en-US" sz="1400" dirty="0"/>
              <a:t> yang </a:t>
            </a:r>
            <a:r>
              <a:rPr lang="en-US" sz="1400" dirty="0" err="1"/>
              <a:t>relevan</a:t>
            </a:r>
            <a:r>
              <a:rPr lang="en-US" sz="1400" dirty="0"/>
              <a:t>).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 err="1"/>
              <a:t>Buatlah</a:t>
            </a:r>
            <a:r>
              <a:rPr lang="en-US" sz="1400" dirty="0"/>
              <a:t> </a:t>
            </a:r>
            <a:r>
              <a:rPr lang="en-US" sz="1400" dirty="0" err="1"/>
              <a:t>tabel</a:t>
            </a:r>
            <a:r>
              <a:rPr lang="en-US" sz="1400" dirty="0"/>
              <a:t> ke-4, </a:t>
            </a:r>
            <a:r>
              <a:rPr lang="en-US" sz="1400" dirty="0" err="1"/>
              <a:t>berupa</a:t>
            </a:r>
            <a:r>
              <a:rPr lang="en-US" sz="1400" dirty="0"/>
              <a:t> </a:t>
            </a:r>
            <a:r>
              <a:rPr lang="en-US" sz="1400" dirty="0" err="1"/>
              <a:t>tabel</a:t>
            </a:r>
            <a:r>
              <a:rPr lang="en-US" sz="1400" dirty="0"/>
              <a:t> </a:t>
            </a:r>
            <a:r>
              <a:rPr lang="en-US" sz="1400" dirty="0" err="1"/>
              <a:t>rencana</a:t>
            </a:r>
            <a:r>
              <a:rPr lang="en-US" sz="1400" dirty="0"/>
              <a:t> </a:t>
            </a:r>
            <a:r>
              <a:rPr lang="en-US" sz="1400" dirty="0" err="1"/>
              <a:t>perkuliahan</a:t>
            </a:r>
            <a:r>
              <a:rPr lang="en-US" sz="1400" dirty="0"/>
              <a:t> semester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kombinasi</a:t>
            </a:r>
            <a:r>
              <a:rPr lang="en-US" sz="1400" dirty="0"/>
              <a:t> </a:t>
            </a:r>
            <a:r>
              <a:rPr lang="en-US" sz="1400" dirty="0" err="1"/>
              <a:t>ketiga</a:t>
            </a:r>
            <a:r>
              <a:rPr lang="en-US" sz="1400" dirty="0"/>
              <a:t> </a:t>
            </a:r>
            <a:r>
              <a:rPr lang="en-US" sz="1400" dirty="0" err="1"/>
              <a:t>tabel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yang </a:t>
            </a:r>
            <a:r>
              <a:rPr lang="en-US" sz="1400" dirty="0" err="1"/>
              <a:t>bebas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anomali</a:t>
            </a:r>
            <a:r>
              <a:rPr lang="en-US" sz="1400" dirty="0"/>
              <a:t> data (</a:t>
            </a:r>
            <a:r>
              <a:rPr lang="en-US" sz="1400" dirty="0" err="1"/>
              <a:t>inkonsistensi</a:t>
            </a:r>
            <a:r>
              <a:rPr lang="en-US" sz="1400" dirty="0"/>
              <a:t> data). (</a:t>
            </a:r>
            <a:r>
              <a:rPr lang="en-US" sz="1400" dirty="0" err="1"/>
              <a:t>pertimbangkan</a:t>
            </a:r>
            <a:r>
              <a:rPr lang="en-US" sz="1400" dirty="0"/>
              <a:t> </a:t>
            </a:r>
            <a:r>
              <a:rPr lang="en-US" sz="1400" dirty="0" err="1"/>
              <a:t>penggunaan</a:t>
            </a:r>
            <a:r>
              <a:rPr lang="en-US" sz="1400" dirty="0"/>
              <a:t> primary key dan foreign key</a:t>
            </a:r>
            <a:r>
              <a:rPr lang="en-US" sz="1400" b="0" i="0" dirty="0">
                <a:effectLst/>
              </a:rPr>
              <a:t>. </a:t>
            </a:r>
            <a:endParaRPr lang="en-US" sz="1400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735E3786-1A68-4A88-2181-9FCF09E3D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016316"/>
              </p:ext>
            </p:extLst>
          </p:nvPr>
        </p:nvGraphicFramePr>
        <p:xfrm>
          <a:off x="788670" y="1274892"/>
          <a:ext cx="9978390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374">
                  <a:extLst>
                    <a:ext uri="{9D8B030D-6E8A-4147-A177-3AD203B41FA5}">
                      <a16:colId xmlns:a16="http://schemas.microsoft.com/office/drawing/2014/main" val="1774800397"/>
                    </a:ext>
                  </a:extLst>
                </a:gridCol>
                <a:gridCol w="1764036">
                  <a:extLst>
                    <a:ext uri="{9D8B030D-6E8A-4147-A177-3AD203B41FA5}">
                      <a16:colId xmlns:a16="http://schemas.microsoft.com/office/drawing/2014/main" val="63055370"/>
                    </a:ext>
                  </a:extLst>
                </a:gridCol>
                <a:gridCol w="1233043">
                  <a:extLst>
                    <a:ext uri="{9D8B030D-6E8A-4147-A177-3AD203B41FA5}">
                      <a16:colId xmlns:a16="http://schemas.microsoft.com/office/drawing/2014/main" val="1797504801"/>
                    </a:ext>
                  </a:extLst>
                </a:gridCol>
                <a:gridCol w="1600107">
                  <a:extLst>
                    <a:ext uri="{9D8B030D-6E8A-4147-A177-3AD203B41FA5}">
                      <a16:colId xmlns:a16="http://schemas.microsoft.com/office/drawing/2014/main" val="2266364939"/>
                    </a:ext>
                  </a:extLst>
                </a:gridCol>
                <a:gridCol w="1250862">
                  <a:extLst>
                    <a:ext uri="{9D8B030D-6E8A-4147-A177-3AD203B41FA5}">
                      <a16:colId xmlns:a16="http://schemas.microsoft.com/office/drawing/2014/main" val="460757396"/>
                    </a:ext>
                  </a:extLst>
                </a:gridCol>
                <a:gridCol w="1425484">
                  <a:extLst>
                    <a:ext uri="{9D8B030D-6E8A-4147-A177-3AD203B41FA5}">
                      <a16:colId xmlns:a16="http://schemas.microsoft.com/office/drawing/2014/main" val="2551522080"/>
                    </a:ext>
                  </a:extLst>
                </a:gridCol>
                <a:gridCol w="1425484">
                  <a:extLst>
                    <a:ext uri="{9D8B030D-6E8A-4147-A177-3AD203B41FA5}">
                      <a16:colId xmlns:a16="http://schemas.microsoft.com/office/drawing/2014/main" val="1022735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Nama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Mahasiswa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Tanggal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Lahir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NPM</a:t>
                      </a:r>
                      <a:endParaRPr lang="en-US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Mata kuliah</a:t>
                      </a:r>
                      <a:endParaRPr lang="en-US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Jumlah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SKS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Dosen</a:t>
                      </a:r>
                      <a:endParaRPr lang="en-US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Jabatan Dosen</a:t>
                      </a:r>
                      <a:endParaRPr lang="en-US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 September 2000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17010203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Agama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 September 2000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17010203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Akuntansi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 September 2000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17010203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Manajemen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Agustus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2001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17010204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Manajemen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Dosen4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 Kepala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007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Agustus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2001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17010204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Agama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 Kepala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846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12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Desember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1999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Agama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Dosen6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Kepala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39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12 Desember 1999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Akuntansi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Dosen7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Asisten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Ahli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205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12 Desember 1999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Manajemen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Dosen8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Asisten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Ahli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3177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16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498060-E400-0C5E-0FE2-29D8BC8C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68A5DF-B027-BA96-464B-D12140EFB0BF}"/>
              </a:ext>
            </a:extLst>
          </p:cNvPr>
          <p:cNvSpPr txBox="1"/>
          <p:nvPr/>
        </p:nvSpPr>
        <p:spPr>
          <a:xfrm>
            <a:off x="5099420" y="214894"/>
            <a:ext cx="626427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+mj-lt"/>
              </a:rPr>
              <a:t>PENYELESAIAN 1</a:t>
            </a:r>
            <a:endParaRPr lang="en-US" sz="3600" dirty="0">
              <a:solidFill>
                <a:srgbClr val="FF637D"/>
              </a:solidFill>
              <a:latin typeface="+mj-lt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C0C9FDA-ADAE-CA6C-4597-3EA03607C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737212"/>
              </p:ext>
            </p:extLst>
          </p:nvPr>
        </p:nvGraphicFramePr>
        <p:xfrm>
          <a:off x="1978477" y="1192629"/>
          <a:ext cx="3483429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127">
                  <a:extLst>
                    <a:ext uri="{9D8B030D-6E8A-4147-A177-3AD203B41FA5}">
                      <a16:colId xmlns:a16="http://schemas.microsoft.com/office/drawing/2014/main" val="1774800397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63055370"/>
                    </a:ext>
                  </a:extLst>
                </a:gridCol>
                <a:gridCol w="1004388">
                  <a:extLst>
                    <a:ext uri="{9D8B030D-6E8A-4147-A177-3AD203B41FA5}">
                      <a16:colId xmlns:a16="http://schemas.microsoft.com/office/drawing/2014/main" val="1797504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Nama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Mahasiswa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Tanggal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Lahir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NPM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Mahasiswa1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 September 2000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Mahasiswa1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 September 2000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Mahasiswa1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 September 2000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Mahasiswa2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Agustus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2001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17010204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007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Mahasiswa2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Agustus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2001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17010204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846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12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Desember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1999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17010205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39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12 Desember 1999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17010205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205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12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Desember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1999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17010205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317707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E1E7DFD-BCDA-90BC-DEDA-57EA70C50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362049"/>
              </p:ext>
            </p:extLst>
          </p:nvPr>
        </p:nvGraphicFramePr>
        <p:xfrm>
          <a:off x="5461906" y="1194349"/>
          <a:ext cx="2322286" cy="338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384">
                  <a:extLst>
                    <a:ext uri="{9D8B030D-6E8A-4147-A177-3AD203B41FA5}">
                      <a16:colId xmlns:a16="http://schemas.microsoft.com/office/drawing/2014/main" val="2266364939"/>
                    </a:ext>
                  </a:extLst>
                </a:gridCol>
                <a:gridCol w="1018902">
                  <a:extLst>
                    <a:ext uri="{9D8B030D-6E8A-4147-A177-3AD203B41FA5}">
                      <a16:colId xmlns:a16="http://schemas.microsoft.com/office/drawing/2014/main" val="460757396"/>
                    </a:ext>
                  </a:extLst>
                </a:gridCol>
              </a:tblGrid>
              <a:tr h="423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Mata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kuliah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Jumlah SKS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Agama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Akuntansi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Manajemen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Manajemen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007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Agama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846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Agama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39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Akuntansi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205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Manajemen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3177077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524B33-E085-A66F-98A2-C08212D7A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141577"/>
              </p:ext>
            </p:extLst>
          </p:nvPr>
        </p:nvGraphicFramePr>
        <p:xfrm>
          <a:off x="7784192" y="1190908"/>
          <a:ext cx="2322286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51522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22735864"/>
                    </a:ext>
                  </a:extLst>
                </a:gridCol>
              </a:tblGrid>
              <a:tr h="4058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Dosen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Jabatan Dosen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Dosen1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Dosen2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Dosen4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 Kepala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007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Dosen5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 Kepala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846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Dosen6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Kepala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39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Dosen7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Asisten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Ahli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205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Dosen8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Asisten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Ahli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31770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940B966-B43C-82F7-8359-CD6EB50CEA58}"/>
              </a:ext>
            </a:extLst>
          </p:cNvPr>
          <p:cNvSpPr txBox="1"/>
          <p:nvPr/>
        </p:nvSpPr>
        <p:spPr>
          <a:xfrm>
            <a:off x="1475241" y="2177054"/>
            <a:ext cx="26140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TABEL</a:t>
            </a:r>
            <a:r>
              <a:rPr lang="en-US" sz="2000" dirty="0">
                <a:solidFill>
                  <a:srgbClr val="FF637D"/>
                </a:solidFill>
                <a:latin typeface="+mj-lt"/>
              </a:rPr>
              <a:t> MAHASISWA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29FFC-82B0-641B-B725-1C72786C33FB}"/>
              </a:ext>
            </a:extLst>
          </p:cNvPr>
          <p:cNvSpPr txBox="1"/>
          <p:nvPr/>
        </p:nvSpPr>
        <p:spPr>
          <a:xfrm>
            <a:off x="5330642" y="794239"/>
            <a:ext cx="258481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TABEL</a:t>
            </a:r>
            <a:r>
              <a:rPr lang="en-US" sz="2000" dirty="0">
                <a:solidFill>
                  <a:srgbClr val="FF637D"/>
                </a:solidFill>
                <a:latin typeface="+mj-lt"/>
              </a:rPr>
              <a:t> MATA KULIAH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A300AF-B527-6622-98AD-79EDE09CFD81}"/>
              </a:ext>
            </a:extLst>
          </p:cNvPr>
          <p:cNvSpPr txBox="1"/>
          <p:nvPr/>
        </p:nvSpPr>
        <p:spPr>
          <a:xfrm>
            <a:off x="8854845" y="2168632"/>
            <a:ext cx="188126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TABEL</a:t>
            </a:r>
            <a:r>
              <a:rPr lang="en-US" sz="2000" dirty="0">
                <a:solidFill>
                  <a:srgbClr val="FF637D"/>
                </a:solidFill>
                <a:latin typeface="+mj-lt"/>
              </a:rPr>
              <a:t> DOSEN</a:t>
            </a:r>
          </a:p>
        </p:txBody>
      </p:sp>
    </p:spTree>
    <p:extLst>
      <p:ext uri="{BB962C8B-B14F-4D97-AF65-F5344CB8AC3E}">
        <p14:creationId xmlns:p14="http://schemas.microsoft.com/office/powerpoint/2010/main" val="23427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51" presetClass="path" presetSubtype="0" accel="50000" decel="5000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0.06732 -0.02175 L -0.10729 0.04514 C -0.11627 0.05926 -0.12135 0.08033 -0.12135 0.10232 C -0.12135 0.12732 -0.11627 0.14723 -0.10729 0.16135 L -0.06732 0.22825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 rctx="PPT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300"/>
                            </p:stCondLst>
                            <p:childTnLst>
                              <p:par>
                                <p:cTn id="34" presetID="58" presetClass="path" presetSubtype="0" accel="50000" decel="5000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06576 -0.02315 L 0.10573 0.04375 C 0.11471 0.05787 0.11979 0.07893 0.11979 0.10092 C 0.11979 0.12592 0.11471 0.14583 0.10573 0.15995 L 0.06576 0.22685 " pathEditMode="relative" rAng="0" ptsTypes="AAAAA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3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0CC072-FC18-E9EB-22BC-5477FD84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5C1AF-E1B7-43A5-948C-4DCA71BBCEC4}"/>
              </a:ext>
            </a:extLst>
          </p:cNvPr>
          <p:cNvSpPr txBox="1"/>
          <p:nvPr/>
        </p:nvSpPr>
        <p:spPr>
          <a:xfrm>
            <a:off x="4800145" y="473508"/>
            <a:ext cx="626427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+mj-lt"/>
              </a:rPr>
              <a:t>PENYELESAIAN 1</a:t>
            </a:r>
            <a:endParaRPr lang="en-US" sz="3600" dirty="0">
              <a:solidFill>
                <a:srgbClr val="FF637D"/>
              </a:solidFill>
              <a:latin typeface="+mj-lt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D3E7FCB-8CF2-6880-530C-0C43D2498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71811"/>
              </p:ext>
            </p:extLst>
          </p:nvPr>
        </p:nvGraphicFramePr>
        <p:xfrm>
          <a:off x="1925171" y="2276309"/>
          <a:ext cx="3483429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127">
                  <a:extLst>
                    <a:ext uri="{9D8B030D-6E8A-4147-A177-3AD203B41FA5}">
                      <a16:colId xmlns:a16="http://schemas.microsoft.com/office/drawing/2014/main" val="1774800397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63055370"/>
                    </a:ext>
                  </a:extLst>
                </a:gridCol>
                <a:gridCol w="1004388">
                  <a:extLst>
                    <a:ext uri="{9D8B030D-6E8A-4147-A177-3AD203B41FA5}">
                      <a16:colId xmlns:a16="http://schemas.microsoft.com/office/drawing/2014/main" val="1797504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Nama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Mahasiswa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Tanggal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Lahir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NPM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Mahasiswa1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 September 2000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Mahasiswa1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 September 2000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Mahasiswa1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 September 2000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Mahasiswa2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Agustus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2001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17010204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007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Mahasiswa2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Agustus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2001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17010204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846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12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Desember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1999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17010205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39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12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Desember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1999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17010205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205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12 Desember 1999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17010205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31770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264E8E4-94B9-A580-9BF9-EF2551516474}"/>
              </a:ext>
            </a:extLst>
          </p:cNvPr>
          <p:cNvSpPr txBox="1"/>
          <p:nvPr/>
        </p:nvSpPr>
        <p:spPr>
          <a:xfrm>
            <a:off x="4626335" y="1267187"/>
            <a:ext cx="293933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TABEL MASTER</a:t>
            </a:r>
            <a:r>
              <a:rPr lang="en-US" sz="2400" dirty="0">
                <a:solidFill>
                  <a:srgbClr val="FF637D"/>
                </a:solidFill>
                <a:latin typeface="+mj-lt"/>
              </a:rPr>
              <a:t> MAHASISWA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2454CB07-000C-E8C7-9F0F-AFB10C029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062622"/>
              </p:ext>
            </p:extLst>
          </p:nvPr>
        </p:nvGraphicFramePr>
        <p:xfrm>
          <a:off x="4404212" y="2276309"/>
          <a:ext cx="1004388" cy="154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388">
                  <a:extLst>
                    <a:ext uri="{9D8B030D-6E8A-4147-A177-3AD203B41FA5}">
                      <a16:colId xmlns:a16="http://schemas.microsoft.com/office/drawing/2014/main" val="1797504801"/>
                    </a:ext>
                  </a:extLst>
                </a:gridCol>
              </a:tblGrid>
              <a:tr h="4361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NPM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17010204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17010205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CF29A76B-FE4C-FB95-E31D-8D0C53FAA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02453"/>
              </p:ext>
            </p:extLst>
          </p:nvPr>
        </p:nvGraphicFramePr>
        <p:xfrm>
          <a:off x="1925171" y="2276309"/>
          <a:ext cx="2479041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127">
                  <a:extLst>
                    <a:ext uri="{9D8B030D-6E8A-4147-A177-3AD203B41FA5}">
                      <a16:colId xmlns:a16="http://schemas.microsoft.com/office/drawing/2014/main" val="1774800397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63055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Nama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Mahasiswa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Tanggal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Lahir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Mahasiswa1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 September 2000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Mahasiswa2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Agustus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2001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12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Desember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1999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3A59CB64-60C7-1CB5-DFA4-51F56DE34EA1}"/>
              </a:ext>
            </a:extLst>
          </p:cNvPr>
          <p:cNvSpPr/>
          <p:nvPr/>
        </p:nvSpPr>
        <p:spPr>
          <a:xfrm>
            <a:off x="7063473" y="2030931"/>
            <a:ext cx="1004385" cy="1940942"/>
          </a:xfrm>
          <a:prstGeom prst="ellipse">
            <a:avLst/>
          </a:prstGeom>
          <a:noFill/>
          <a:ln w="28575">
            <a:solidFill>
              <a:srgbClr val="FF63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DA6401-A270-AF2D-E9FE-BB5ECFAD116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204956" y="1529462"/>
            <a:ext cx="1828800" cy="2846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rgbClr val="FF2F52"/>
                </a:solidFill>
                <a:latin typeface="+mj-lt"/>
                <a:ea typeface="+mj-ea"/>
                <a:cs typeface="+mj-cs"/>
              </a:rPr>
              <a:t>Primary key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4CAE8C-D96A-8EF1-E67C-C21B931AA3EE}"/>
              </a:ext>
            </a:extLst>
          </p:cNvPr>
          <p:cNvGrpSpPr/>
          <p:nvPr/>
        </p:nvGrpSpPr>
        <p:grpSpPr>
          <a:xfrm>
            <a:off x="7689667" y="1669321"/>
            <a:ext cx="1646385" cy="361610"/>
            <a:chOff x="7689667" y="1669321"/>
            <a:chExt cx="1646385" cy="3616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852776-FBF7-0EF0-9DEA-83C988C8B851}"/>
                </a:ext>
              </a:extLst>
            </p:cNvPr>
            <p:cNvCxnSpPr/>
            <p:nvPr/>
          </p:nvCxnSpPr>
          <p:spPr>
            <a:xfrm flipV="1">
              <a:off x="7690132" y="1669321"/>
              <a:ext cx="1645920" cy="11419"/>
            </a:xfrm>
            <a:prstGeom prst="line">
              <a:avLst/>
            </a:prstGeom>
            <a:ln>
              <a:solidFill>
                <a:schemeClr val="tx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1DAB67A-D923-C2F1-E193-AA5FB6E22BD6}"/>
                </a:ext>
              </a:extLst>
            </p:cNvPr>
            <p:cNvCxnSpPr/>
            <p:nvPr/>
          </p:nvCxnSpPr>
          <p:spPr>
            <a:xfrm>
              <a:off x="7689667" y="1680740"/>
              <a:ext cx="0" cy="3501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947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44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3.75E-6 -0.00278 L 0.05899 -0.04097 C 0.07123 -0.04954 0.08972 -0.05393 0.10925 -0.05393 C 0.13125 -0.05393 0.14896 -0.04954 0.1612 -0.04097 L 0.22058 -0.00278 " pathEditMode="relative" rAng="0" ptsTypes="AAAAA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9" y="-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3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4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9167E-6 -0.00162 L 0.13567 -0.04051 C 0.16393 -0.04931 0.20638 -0.05394 0.25091 -0.05394 C 0.30156 -0.05394 0.34218 -0.04931 0.37044 -0.04051 L 0.50625 -0.00162 " pathEditMode="relative" rAng="0" ptsTypes="AAAAA">
                                      <p:cBhvr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-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3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83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" grpId="1"/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0E3FA9-292D-6672-53C6-DB45B9D9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E2F401-613F-CC0C-5C73-B994FC100C82}"/>
              </a:ext>
            </a:extLst>
          </p:cNvPr>
          <p:cNvSpPr txBox="1"/>
          <p:nvPr/>
        </p:nvSpPr>
        <p:spPr>
          <a:xfrm>
            <a:off x="4787891" y="473508"/>
            <a:ext cx="626427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+mj-lt"/>
              </a:rPr>
              <a:t>PENYELESAIAN 1</a:t>
            </a:r>
            <a:endParaRPr lang="en-US" sz="3600" dirty="0">
              <a:solidFill>
                <a:srgbClr val="FF637D"/>
              </a:solidFill>
              <a:latin typeface="+mj-lt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548D8FE-B29A-A002-865F-4C375816A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555931"/>
              </p:ext>
            </p:extLst>
          </p:nvPr>
        </p:nvGraphicFramePr>
        <p:xfrm>
          <a:off x="2465605" y="2199833"/>
          <a:ext cx="2322286" cy="338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384">
                  <a:extLst>
                    <a:ext uri="{9D8B030D-6E8A-4147-A177-3AD203B41FA5}">
                      <a16:colId xmlns:a16="http://schemas.microsoft.com/office/drawing/2014/main" val="2266364939"/>
                    </a:ext>
                  </a:extLst>
                </a:gridCol>
                <a:gridCol w="1018902">
                  <a:extLst>
                    <a:ext uri="{9D8B030D-6E8A-4147-A177-3AD203B41FA5}">
                      <a16:colId xmlns:a16="http://schemas.microsoft.com/office/drawing/2014/main" val="460757396"/>
                    </a:ext>
                  </a:extLst>
                </a:gridCol>
              </a:tblGrid>
              <a:tr h="4232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Mata kuliah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Jumlah SKS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Agama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Akuntansi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Manajemen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Manajemen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007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Agama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846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Agama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39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Akuntansi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205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Manajemen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31770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78335C-303D-CE92-6457-46A9376E05BD}"/>
              </a:ext>
            </a:extLst>
          </p:cNvPr>
          <p:cNvSpPr txBox="1"/>
          <p:nvPr/>
        </p:nvSpPr>
        <p:spPr>
          <a:xfrm>
            <a:off x="4613913" y="1325200"/>
            <a:ext cx="29641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TABEL MASTER</a:t>
            </a:r>
            <a:r>
              <a:rPr lang="en-US" sz="2400" dirty="0">
                <a:solidFill>
                  <a:srgbClr val="FF637D"/>
                </a:solidFill>
                <a:latin typeface="+mj-lt"/>
              </a:rPr>
              <a:t> MATA KULIAH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CAB7EF4-F0C7-79B9-DD57-CE9BA1DC4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988711"/>
              </p:ext>
            </p:extLst>
          </p:nvPr>
        </p:nvGraphicFramePr>
        <p:xfrm>
          <a:off x="2465605" y="2219083"/>
          <a:ext cx="2322286" cy="153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384">
                  <a:extLst>
                    <a:ext uri="{9D8B030D-6E8A-4147-A177-3AD203B41FA5}">
                      <a16:colId xmlns:a16="http://schemas.microsoft.com/office/drawing/2014/main" val="2266364939"/>
                    </a:ext>
                  </a:extLst>
                </a:gridCol>
                <a:gridCol w="1018902">
                  <a:extLst>
                    <a:ext uri="{9D8B030D-6E8A-4147-A177-3AD203B41FA5}">
                      <a16:colId xmlns:a16="http://schemas.microsoft.com/office/drawing/2014/main" val="460757396"/>
                    </a:ext>
                  </a:extLst>
                </a:gridCol>
              </a:tblGrid>
              <a:tr h="4232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Mata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kuliah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Jumlah SKS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Agama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Akuntansi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Manajemen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CCFC9759-A087-686C-477C-FF89438A3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03980"/>
              </p:ext>
            </p:extLst>
          </p:nvPr>
        </p:nvGraphicFramePr>
        <p:xfrm>
          <a:off x="7207839" y="2220429"/>
          <a:ext cx="1004388" cy="1529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388">
                  <a:extLst>
                    <a:ext uri="{9D8B030D-6E8A-4147-A177-3AD203B41FA5}">
                      <a16:colId xmlns:a16="http://schemas.microsoft.com/office/drawing/2014/main" val="1797504801"/>
                    </a:ext>
                  </a:extLst>
                </a:gridCol>
              </a:tblGrid>
              <a:tr h="4168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Id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Matkul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01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02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03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6C2FDA34-F5FF-CC1D-7683-4612DE7B7488}"/>
              </a:ext>
            </a:extLst>
          </p:cNvPr>
          <p:cNvSpPr/>
          <p:nvPr/>
        </p:nvSpPr>
        <p:spPr>
          <a:xfrm>
            <a:off x="7190068" y="2030931"/>
            <a:ext cx="933646" cy="1931918"/>
          </a:xfrm>
          <a:prstGeom prst="ellipse">
            <a:avLst/>
          </a:prstGeom>
          <a:noFill/>
          <a:ln w="28575">
            <a:solidFill>
              <a:srgbClr val="FF63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9C002-DDAD-0070-02A5-E4FF3512664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204956" y="1529462"/>
            <a:ext cx="1828800" cy="2846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rgbClr val="FF2F52"/>
                </a:solidFill>
                <a:latin typeface="+mj-lt"/>
                <a:ea typeface="+mj-ea"/>
                <a:cs typeface="+mj-cs"/>
              </a:rPr>
              <a:t>Primary key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CC3755-E084-732C-5267-6426EE72339B}"/>
              </a:ext>
            </a:extLst>
          </p:cNvPr>
          <p:cNvGrpSpPr/>
          <p:nvPr/>
        </p:nvGrpSpPr>
        <p:grpSpPr>
          <a:xfrm>
            <a:off x="7689667" y="1669321"/>
            <a:ext cx="1646385" cy="361610"/>
            <a:chOff x="7689667" y="1669321"/>
            <a:chExt cx="1646385" cy="3616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15074E4-5EF1-4E0C-A1C0-88AC7604AB97}"/>
                </a:ext>
              </a:extLst>
            </p:cNvPr>
            <p:cNvCxnSpPr/>
            <p:nvPr/>
          </p:nvCxnSpPr>
          <p:spPr>
            <a:xfrm flipV="1">
              <a:off x="7690132" y="1669321"/>
              <a:ext cx="1645920" cy="11419"/>
            </a:xfrm>
            <a:prstGeom prst="line">
              <a:avLst/>
            </a:prstGeom>
            <a:ln>
              <a:solidFill>
                <a:schemeClr val="tx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A3C430-638C-FB46-85AB-EBBD80199D87}"/>
                </a:ext>
              </a:extLst>
            </p:cNvPr>
            <p:cNvCxnSpPr/>
            <p:nvPr/>
          </p:nvCxnSpPr>
          <p:spPr>
            <a:xfrm>
              <a:off x="7689667" y="1680740"/>
              <a:ext cx="0" cy="3501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576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50"/>
                            </p:stCondLst>
                            <p:childTnLst>
                              <p:par>
                                <p:cTn id="31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4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3.33333E-6 L 0.12552 -0.01598 C 0.15169 -0.01945 0.19088 -0.0213 0.23216 -0.0213 C 0.27903 -0.0213 0.31653 -0.01945 0.3427 -0.01598 L 0.46836 3.33333E-6 " pathEditMode="relative" rAng="0" ptsTypes="AAAAA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5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800"/>
                            </p:stCondLst>
                            <p:childTnLst>
                              <p:par>
                                <p:cTn id="42" presetID="21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33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" grpId="1"/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4536F4-7EED-4F36-5072-57C5025D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C3F2B-50D6-2C3F-724E-E9CE93967EFF}"/>
              </a:ext>
            </a:extLst>
          </p:cNvPr>
          <p:cNvSpPr txBox="1"/>
          <p:nvPr/>
        </p:nvSpPr>
        <p:spPr>
          <a:xfrm>
            <a:off x="4800145" y="473508"/>
            <a:ext cx="626427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+mj-lt"/>
              </a:rPr>
              <a:t>PENYELESAIAN 1</a:t>
            </a:r>
            <a:endParaRPr lang="en-US" sz="3600" dirty="0">
              <a:solidFill>
                <a:srgbClr val="FF637D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3F3FB-596F-B05C-DCE8-94F8C2A2070E}"/>
              </a:ext>
            </a:extLst>
          </p:cNvPr>
          <p:cNvSpPr txBox="1"/>
          <p:nvPr/>
        </p:nvSpPr>
        <p:spPr>
          <a:xfrm>
            <a:off x="4983716" y="1729919"/>
            <a:ext cx="22245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TABEL MASTER</a:t>
            </a:r>
            <a:r>
              <a:rPr lang="en-US" sz="2400" dirty="0">
                <a:solidFill>
                  <a:srgbClr val="FF637D"/>
                </a:solidFill>
                <a:latin typeface="+mj-lt"/>
              </a:rPr>
              <a:t> DOSEN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2AF05CA-0FE8-F262-0FFA-636772637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468001"/>
              </p:ext>
            </p:extLst>
          </p:nvPr>
        </p:nvGraphicFramePr>
        <p:xfrm>
          <a:off x="2183916" y="2457581"/>
          <a:ext cx="2322286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51522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22735864"/>
                    </a:ext>
                  </a:extLst>
                </a:gridCol>
              </a:tblGrid>
              <a:tr h="4058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Dosen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Jabatan Dosen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Dosen1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Dosen2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Dosen4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Kepala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007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Dosen5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Kepala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846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Dosen6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Kepala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39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Dosen7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Asisten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Ahli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205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Dosen8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Asisten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Ahli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3177077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A22A45C-8015-1903-ACBA-AFD8971A9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89836"/>
              </p:ext>
            </p:extLst>
          </p:nvPr>
        </p:nvGraphicFramePr>
        <p:xfrm>
          <a:off x="7352477" y="2457581"/>
          <a:ext cx="1161143" cy="3372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51522080"/>
                    </a:ext>
                  </a:extLst>
                </a:gridCol>
              </a:tblGrid>
              <a:tr h="4058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NIDN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00001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00002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00003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00004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007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00005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846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00006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39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00007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205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00008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3177077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DA9D29D4-A887-24B1-5314-4C6AA3780CF9}"/>
              </a:ext>
            </a:extLst>
          </p:cNvPr>
          <p:cNvSpPr/>
          <p:nvPr/>
        </p:nvSpPr>
        <p:spPr>
          <a:xfrm>
            <a:off x="7448727" y="2030931"/>
            <a:ext cx="944498" cy="3859730"/>
          </a:xfrm>
          <a:prstGeom prst="ellipse">
            <a:avLst/>
          </a:prstGeom>
          <a:noFill/>
          <a:ln w="28575">
            <a:solidFill>
              <a:srgbClr val="FF63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C203DF-FD1B-CA10-B9DE-5A0A8A0E525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310831" y="1529462"/>
            <a:ext cx="1828800" cy="2846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rgbClr val="FF2F52"/>
                </a:solidFill>
                <a:latin typeface="+mj-lt"/>
                <a:ea typeface="+mj-ea"/>
                <a:cs typeface="+mj-cs"/>
              </a:rPr>
              <a:t>Primary key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5887F9-27AC-DB99-5F98-B6EC1AFE7C42}"/>
              </a:ext>
            </a:extLst>
          </p:cNvPr>
          <p:cNvGrpSpPr/>
          <p:nvPr/>
        </p:nvGrpSpPr>
        <p:grpSpPr>
          <a:xfrm>
            <a:off x="7901419" y="1669321"/>
            <a:ext cx="1646385" cy="361610"/>
            <a:chOff x="7689667" y="1669321"/>
            <a:chExt cx="1646385" cy="36161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989EE5-6B99-9CF0-0F4E-BD0798D96C0B}"/>
                </a:ext>
              </a:extLst>
            </p:cNvPr>
            <p:cNvCxnSpPr/>
            <p:nvPr/>
          </p:nvCxnSpPr>
          <p:spPr>
            <a:xfrm flipV="1">
              <a:off x="7690132" y="1669321"/>
              <a:ext cx="1645920" cy="11419"/>
            </a:xfrm>
            <a:prstGeom prst="line">
              <a:avLst/>
            </a:prstGeom>
            <a:ln>
              <a:solidFill>
                <a:schemeClr val="tx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139D8A7-FD7C-C6E5-C632-BD5ABFC2761C}"/>
                </a:ext>
              </a:extLst>
            </p:cNvPr>
            <p:cNvCxnSpPr/>
            <p:nvPr/>
          </p:nvCxnSpPr>
          <p:spPr>
            <a:xfrm>
              <a:off x="7689667" y="1680740"/>
              <a:ext cx="0" cy="3501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825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44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3.33333E-6 L 0.13776 -0.08241 C 0.16641 -0.10093 0.2095 -0.11088 0.25469 -0.11088 C 0.30612 -0.11088 0.34727 -0.10093 0.37591 -0.08241 L 0.5138 3.33333E-6 " pathEditMode="relative" rAng="0" ptsTypes="AAA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0" y="-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3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5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3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9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3F2296-AA86-1C97-0546-139FF46C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1D5BB-2155-71B6-66D4-215ABC977AA8}"/>
              </a:ext>
            </a:extLst>
          </p:cNvPr>
          <p:cNvSpPr txBox="1"/>
          <p:nvPr/>
        </p:nvSpPr>
        <p:spPr>
          <a:xfrm>
            <a:off x="4800145" y="473508"/>
            <a:ext cx="626427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+mj-lt"/>
              </a:rPr>
              <a:t>PENYELESAIAN 2</a:t>
            </a:r>
            <a:endParaRPr lang="en-US" sz="3600" dirty="0">
              <a:solidFill>
                <a:srgbClr val="FF637D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21CF2-B943-4DCE-79B2-721D6716137C}"/>
              </a:ext>
            </a:extLst>
          </p:cNvPr>
          <p:cNvSpPr txBox="1"/>
          <p:nvPr/>
        </p:nvSpPr>
        <p:spPr>
          <a:xfrm>
            <a:off x="7766603" y="1729919"/>
            <a:ext cx="174461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TABEL</a:t>
            </a:r>
            <a:r>
              <a:rPr lang="en-US" sz="2400" dirty="0">
                <a:solidFill>
                  <a:srgbClr val="FF637D"/>
                </a:solidFill>
                <a:latin typeface="+mj-lt"/>
              </a:rPr>
              <a:t> RPS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6A678-989A-8B44-0DFC-46446A0C3EE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210009" y="6401557"/>
            <a:ext cx="1828800" cy="2846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rgbClr val="FF2F52"/>
                </a:solidFill>
                <a:latin typeface="+mj-lt"/>
                <a:ea typeface="+mj-ea"/>
                <a:cs typeface="+mj-cs"/>
              </a:rPr>
              <a:t>FOREIGN key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318D31-8B74-410A-947B-4D126967BD9A}"/>
              </a:ext>
            </a:extLst>
          </p:cNvPr>
          <p:cNvGrpSpPr/>
          <p:nvPr/>
        </p:nvGrpSpPr>
        <p:grpSpPr>
          <a:xfrm flipH="1" flipV="1">
            <a:off x="6771606" y="6138749"/>
            <a:ext cx="1646385" cy="361610"/>
            <a:chOff x="7689667" y="1669321"/>
            <a:chExt cx="1646385" cy="361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733AB6F-83E0-B325-3EC2-5D1E30A9A078}"/>
                </a:ext>
              </a:extLst>
            </p:cNvPr>
            <p:cNvCxnSpPr/>
            <p:nvPr/>
          </p:nvCxnSpPr>
          <p:spPr>
            <a:xfrm flipV="1">
              <a:off x="7690132" y="1669321"/>
              <a:ext cx="1645920" cy="11419"/>
            </a:xfrm>
            <a:prstGeom prst="line">
              <a:avLst/>
            </a:prstGeom>
            <a:ln>
              <a:solidFill>
                <a:schemeClr val="tx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AE7E4D8-E4B3-33FD-FB30-CEC3662C5A7C}"/>
                </a:ext>
              </a:extLst>
            </p:cNvPr>
            <p:cNvCxnSpPr/>
            <p:nvPr/>
          </p:nvCxnSpPr>
          <p:spPr>
            <a:xfrm>
              <a:off x="7689667" y="1680740"/>
              <a:ext cx="0" cy="3501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34605854-1FE3-64D6-5AC0-7803E3350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456549"/>
              </p:ext>
            </p:extLst>
          </p:nvPr>
        </p:nvGraphicFramePr>
        <p:xfrm>
          <a:off x="3346352" y="1701044"/>
          <a:ext cx="1004388" cy="340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388">
                  <a:extLst>
                    <a:ext uri="{9D8B030D-6E8A-4147-A177-3AD203B41FA5}">
                      <a16:colId xmlns:a16="http://schemas.microsoft.com/office/drawing/2014/main" val="1797504801"/>
                    </a:ext>
                  </a:extLst>
                </a:gridCol>
              </a:tblGrid>
              <a:tr h="4361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NPM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17010204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007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17010204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846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17010205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39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17010205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205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17010205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3177077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18EFA152-2FC7-33A4-27DA-FD63B5928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252849"/>
              </p:ext>
            </p:extLst>
          </p:nvPr>
        </p:nvGraphicFramePr>
        <p:xfrm>
          <a:off x="1618710" y="3473279"/>
          <a:ext cx="1004388" cy="340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388">
                  <a:extLst>
                    <a:ext uri="{9D8B030D-6E8A-4147-A177-3AD203B41FA5}">
                      <a16:colId xmlns:a16="http://schemas.microsoft.com/office/drawing/2014/main" val="1797504801"/>
                    </a:ext>
                  </a:extLst>
                </a:gridCol>
              </a:tblGrid>
              <a:tr h="4361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Id_Matkul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01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02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03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03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007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01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846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01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39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02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205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03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3177077"/>
                  </a:ext>
                </a:extLst>
              </a:tr>
            </a:tbl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110E2761-F1C7-1AA0-5CD5-85B8FA63FA53}"/>
              </a:ext>
            </a:extLst>
          </p:cNvPr>
          <p:cNvSpPr/>
          <p:nvPr/>
        </p:nvSpPr>
        <p:spPr>
          <a:xfrm>
            <a:off x="6864800" y="2259364"/>
            <a:ext cx="3206365" cy="3859730"/>
          </a:xfrm>
          <a:prstGeom prst="ellipse">
            <a:avLst/>
          </a:prstGeom>
          <a:noFill/>
          <a:ln w="28575">
            <a:solidFill>
              <a:srgbClr val="FF63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1E99E39A-4C33-16D2-12BA-4492CA43B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41849"/>
              </p:ext>
            </p:extLst>
          </p:nvPr>
        </p:nvGraphicFramePr>
        <p:xfrm>
          <a:off x="3221412" y="1718177"/>
          <a:ext cx="1292838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838">
                  <a:extLst>
                    <a:ext uri="{9D8B030D-6E8A-4147-A177-3AD203B41FA5}">
                      <a16:colId xmlns:a16="http://schemas.microsoft.com/office/drawing/2014/main" val="1387022926"/>
                    </a:ext>
                  </a:extLst>
                </a:gridCol>
              </a:tblGrid>
              <a:tr h="3389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TABEL MAHASISWA</a:t>
                      </a: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NPM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Nama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Tanggal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Lahir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5AFE7111-F652-F71F-3FD9-B0175D010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91407"/>
              </p:ext>
            </p:extLst>
          </p:nvPr>
        </p:nvGraphicFramePr>
        <p:xfrm>
          <a:off x="1554262" y="3429000"/>
          <a:ext cx="1146571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571">
                  <a:extLst>
                    <a:ext uri="{9D8B030D-6E8A-4147-A177-3AD203B41FA5}">
                      <a16:colId xmlns:a16="http://schemas.microsoft.com/office/drawing/2014/main" val="1387022926"/>
                    </a:ext>
                  </a:extLst>
                </a:gridCol>
              </a:tblGrid>
              <a:tr h="3389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TABEL MATA KULIAH</a:t>
                      </a: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Id_Matkul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Mata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Kuliah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Jumlah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SKS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3F1C8BBD-205F-C3E0-2ED6-0B03646F8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565228"/>
              </p:ext>
            </p:extLst>
          </p:nvPr>
        </p:nvGraphicFramePr>
        <p:xfrm>
          <a:off x="3282639" y="4950080"/>
          <a:ext cx="1146571" cy="1451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571">
                  <a:extLst>
                    <a:ext uri="{9D8B030D-6E8A-4147-A177-3AD203B41FA5}">
                      <a16:colId xmlns:a16="http://schemas.microsoft.com/office/drawing/2014/main" val="1387022926"/>
                    </a:ext>
                  </a:extLst>
                </a:gridCol>
              </a:tblGrid>
              <a:tr h="3389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TABEL DOSEN</a:t>
                      </a: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NIDN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Nama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Jabatan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</a:tbl>
          </a:graphicData>
        </a:graphic>
      </p:graphicFrame>
      <p:cxnSp>
        <p:nvCxnSpPr>
          <p:cNvPr id="17" name="Connector: Elbow 2">
            <a:extLst>
              <a:ext uri="{FF2B5EF4-FFF2-40B4-BE49-F238E27FC236}">
                <a16:creationId xmlns:a16="http://schemas.microsoft.com/office/drawing/2014/main" id="{B1012B0F-1421-309D-56CC-285F43B90689}"/>
              </a:ext>
            </a:extLst>
          </p:cNvPr>
          <p:cNvCxnSpPr/>
          <p:nvPr/>
        </p:nvCxnSpPr>
        <p:spPr>
          <a:xfrm>
            <a:off x="4350740" y="2379643"/>
            <a:ext cx="2942426" cy="27432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4">
            <a:extLst>
              <a:ext uri="{FF2B5EF4-FFF2-40B4-BE49-F238E27FC236}">
                <a16:creationId xmlns:a16="http://schemas.microsoft.com/office/drawing/2014/main" id="{DA806E99-85B7-BA48-F121-871D10CB9EBA}"/>
              </a:ext>
            </a:extLst>
          </p:cNvPr>
          <p:cNvCxnSpPr/>
          <p:nvPr/>
        </p:nvCxnSpPr>
        <p:spPr>
          <a:xfrm flipV="1">
            <a:off x="2511846" y="2644048"/>
            <a:ext cx="5585552" cy="144321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6">
            <a:extLst>
              <a:ext uri="{FF2B5EF4-FFF2-40B4-BE49-F238E27FC236}">
                <a16:creationId xmlns:a16="http://schemas.microsoft.com/office/drawing/2014/main" id="{408830F5-3326-7E99-8A22-17E667C102AB}"/>
              </a:ext>
            </a:extLst>
          </p:cNvPr>
          <p:cNvCxnSpPr/>
          <p:nvPr/>
        </p:nvCxnSpPr>
        <p:spPr>
          <a:xfrm flipV="1">
            <a:off x="4010140" y="2644051"/>
            <a:ext cx="5029200" cy="283464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BB59EAFD-2FD0-4CD6-F74F-46D6981A7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153194"/>
              </p:ext>
            </p:extLst>
          </p:nvPr>
        </p:nvGraphicFramePr>
        <p:xfrm>
          <a:off x="3363828" y="5259872"/>
          <a:ext cx="1004388" cy="340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388">
                  <a:extLst>
                    <a:ext uri="{9D8B030D-6E8A-4147-A177-3AD203B41FA5}">
                      <a16:colId xmlns:a16="http://schemas.microsoft.com/office/drawing/2014/main" val="1797504801"/>
                    </a:ext>
                  </a:extLst>
                </a:gridCol>
              </a:tblGrid>
              <a:tr h="4361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NIDN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00001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00002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0003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00004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007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00005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846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00006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39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00007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205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00008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3177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5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55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0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50"/>
                            </p:stCondLst>
                            <p:childTnLst>
                              <p:par>
                                <p:cTn id="35" presetID="37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4597 0.11575 L 0.11303 0.15579 C 0.12696 0.16482 0.14792 0.16968 0.16993 0.16968 C 0.19493 0.16968 0.21498 0.16482 0.22891 0.15579 L 0.29597 0.11575 " pathEditMode="relative" rAng="0" ptsTypes="AAAAA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90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50"/>
                            </p:stCondLst>
                            <p:childTnLst>
                              <p:par>
                                <p:cTn id="45" presetID="44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547 -0.14306 L 0.1431 -0.21042 C 0.17174 -0.22546 0.21484 -0.23357 0.26015 -0.23357 C 0.31133 -0.23357 0.35273 -0.22546 0.38125 -0.21042 L 0.51927 -0.14306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0" y="-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405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3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33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43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3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8800"/>
                            </p:stCondLst>
                            <p:childTnLst>
                              <p:par>
                                <p:cTn id="81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300"/>
                            </p:stCondLst>
                            <p:childTnLst>
                              <p:par>
                                <p:cTn id="86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1800"/>
                            </p:stCondLst>
                            <p:childTnLst>
                              <p:par>
                                <p:cTn id="91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33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5800"/>
                            </p:stCondLst>
                            <p:childTnLst>
                              <p:par>
                                <p:cTn id="103" presetID="43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0833E-6 3.7037E-6 L 0.22786 3.7037E-6 C 0.33021 3.7037E-6 0.45664 -0.11135 0.45664 -0.20162 L 0.45664 -0.40301 " pathEditMode="relative" rAng="0" ptsTypes="AAAA">
                                      <p:cBhvr>
                                        <p:cTn id="10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26" y="-2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  <p:bldP spid="7" grpId="1"/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CFAA04-AD84-59F3-C274-6A6F904E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Model basis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22A83-9BFB-FDBB-DFF3-BC07D6320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>
            <a:normAutofit/>
          </a:bodyPr>
          <a:lstStyle/>
          <a:p>
            <a:r>
              <a:rPr lang="en-ID" b="0" i="0" dirty="0">
                <a:effectLst/>
              </a:rPr>
              <a:t>Model Basis Data </a:t>
            </a:r>
            <a:r>
              <a:rPr lang="en-ID" b="0" i="0" dirty="0" err="1">
                <a:effectLst/>
              </a:rPr>
              <a:t>adalah</a:t>
            </a:r>
            <a:r>
              <a:rPr lang="en-ID" b="0" i="0" dirty="0">
                <a:effectLst/>
              </a:rPr>
              <a:t> model yang </a:t>
            </a:r>
            <a:r>
              <a:rPr lang="en-ID" b="0" i="0" dirty="0" err="1">
                <a:effectLst/>
              </a:rPr>
              <a:t>digunakan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dalam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menjelaskan</a:t>
            </a:r>
            <a:r>
              <a:rPr lang="en-ID" b="0" i="0" dirty="0">
                <a:effectLst/>
              </a:rPr>
              <a:t> / </a:t>
            </a:r>
            <a:r>
              <a:rPr lang="en-ID" b="0" i="0" dirty="0" err="1">
                <a:effectLst/>
              </a:rPr>
              <a:t>menspesifikasikan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bagaimana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struktur</a:t>
            </a:r>
            <a:r>
              <a:rPr lang="en-ID" b="0" i="0" dirty="0">
                <a:effectLst/>
              </a:rPr>
              <a:t> basis data dan </a:t>
            </a:r>
            <a:r>
              <a:rPr lang="en-ID" b="0" i="0" dirty="0" err="1">
                <a:effectLst/>
              </a:rPr>
              <a:t>penggunaanya</a:t>
            </a:r>
            <a:r>
              <a:rPr lang="en-ID" b="0" i="0" dirty="0">
                <a:effectLst/>
              </a:rPr>
              <a:t>. </a:t>
            </a:r>
            <a:r>
              <a:rPr lang="en-ID" b="0" i="0" dirty="0" err="1">
                <a:effectLst/>
              </a:rPr>
              <a:t>Menurut</a:t>
            </a:r>
            <a:r>
              <a:rPr lang="en-ID" b="0" i="0" dirty="0">
                <a:effectLst/>
              </a:rPr>
              <a:t> Powel Ada </a:t>
            </a:r>
            <a:r>
              <a:rPr lang="en-ID" b="0" i="0" dirty="0" err="1">
                <a:effectLst/>
              </a:rPr>
              <a:t>beberapa</a:t>
            </a:r>
            <a:r>
              <a:rPr lang="en-ID" b="0" i="0" dirty="0">
                <a:effectLst/>
              </a:rPr>
              <a:t> model basis data</a:t>
            </a:r>
            <a:endParaRPr lang="en-US" dirty="0"/>
          </a:p>
        </p:txBody>
      </p:sp>
      <p:sp>
        <p:nvSpPr>
          <p:cNvPr id="2055" name="Slide Number Placeholder 3">
            <a:extLst>
              <a:ext uri="{FF2B5EF4-FFF2-40B4-BE49-F238E27FC236}">
                <a16:creationId xmlns:a16="http://schemas.microsoft.com/office/drawing/2014/main" id="{BB541046-2DA3-EEC1-B4F4-7284AC13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pic>
        <p:nvPicPr>
          <p:cNvPr id="2050" name="Picture 2" descr="Model basis data (Powell, 2006)">
            <a:extLst>
              <a:ext uri="{FF2B5EF4-FFF2-40B4-BE49-F238E27FC236}">
                <a16:creationId xmlns:a16="http://schemas.microsoft.com/office/drawing/2014/main" id="{CF0288DA-2AD2-C348-1741-CADFFE6F98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0"/>
          <a:stretch/>
        </p:blipFill>
        <p:spPr bwMode="auto">
          <a:xfrm>
            <a:off x="5455212" y="988536"/>
            <a:ext cx="4884848" cy="4884848"/>
          </a:xfrm>
          <a:prstGeom prst="ellipse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68258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66451C-C702-081E-4798-C6BF1EAF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86698-AF94-A801-F731-1462C1D258BA}"/>
              </a:ext>
            </a:extLst>
          </p:cNvPr>
          <p:cNvSpPr txBox="1"/>
          <p:nvPr/>
        </p:nvSpPr>
        <p:spPr>
          <a:xfrm>
            <a:off x="3837620" y="473508"/>
            <a:ext cx="626427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+mj-lt"/>
              </a:rPr>
              <a:t>LAPORAN</a:t>
            </a:r>
            <a:endParaRPr lang="en-US" sz="3600" dirty="0">
              <a:solidFill>
                <a:srgbClr val="FF637D"/>
              </a:solidFill>
              <a:latin typeface="+mj-lt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CBFA755-B0CB-7A4B-703F-D4AA21C9F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053236"/>
              </p:ext>
            </p:extLst>
          </p:nvPr>
        </p:nvGraphicFramePr>
        <p:xfrm>
          <a:off x="2602334" y="1890909"/>
          <a:ext cx="6987332" cy="35763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221253">
                  <a:extLst>
                    <a:ext uri="{9D8B030D-6E8A-4147-A177-3AD203B41FA5}">
                      <a16:colId xmlns:a16="http://schemas.microsoft.com/office/drawing/2014/main" val="1774800397"/>
                    </a:ext>
                  </a:extLst>
                </a:gridCol>
                <a:gridCol w="1683899">
                  <a:extLst>
                    <a:ext uri="{9D8B030D-6E8A-4147-A177-3AD203B41FA5}">
                      <a16:colId xmlns:a16="http://schemas.microsoft.com/office/drawing/2014/main" val="63055370"/>
                    </a:ext>
                  </a:extLst>
                </a:gridCol>
                <a:gridCol w="1527417">
                  <a:extLst>
                    <a:ext uri="{9D8B030D-6E8A-4147-A177-3AD203B41FA5}">
                      <a16:colId xmlns:a16="http://schemas.microsoft.com/office/drawing/2014/main" val="2266364939"/>
                    </a:ext>
                  </a:extLst>
                </a:gridCol>
                <a:gridCol w="1194036">
                  <a:extLst>
                    <a:ext uri="{9D8B030D-6E8A-4147-A177-3AD203B41FA5}">
                      <a16:colId xmlns:a16="http://schemas.microsoft.com/office/drawing/2014/main" val="460757396"/>
                    </a:ext>
                  </a:extLst>
                </a:gridCol>
                <a:gridCol w="1360727">
                  <a:extLst>
                    <a:ext uri="{9D8B030D-6E8A-4147-A177-3AD203B41FA5}">
                      <a16:colId xmlns:a16="http://schemas.microsoft.com/office/drawing/2014/main" val="255152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NPM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Nama </a:t>
                      </a:r>
                      <a:r>
                        <a:rPr lang="en-US" sz="2000" dirty="0" err="1">
                          <a:effectLst/>
                        </a:rPr>
                        <a:t>Mahasiswa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Mata kuliah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Jumlah</a:t>
                      </a:r>
                      <a:r>
                        <a:rPr lang="en-US" sz="2000" dirty="0">
                          <a:effectLst/>
                        </a:rPr>
                        <a:t> SKS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Dosen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17010203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Mahasiswa1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Agama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Dosen1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17010203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Mahasiswa1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Akuntansi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Dosen2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17010203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Mahasiswa1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Manajemen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Dosen3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17010204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Mahasiswa2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Manajemen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Dosen4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007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17010204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Mahasiswa2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Agama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Dosen5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846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17010205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Mahasiswa3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Agama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Dosen6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39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17010205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Mahasiswa3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Akuntansi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Dosen7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205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17010203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Mahasiswa1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Manajemen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Dosen8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3177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37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3D24E3-7D9A-01EA-E293-271B1F3F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06A52-D4B3-08BC-EF12-2B054A28E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Ada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dua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tabel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yang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mungkin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digunakan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bisnis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kecil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untuk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memproses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pesanan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produknya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. </a:t>
            </a:r>
            <a:r>
              <a:rPr lang="en-ID" b="1" i="0" dirty="0" err="1">
                <a:solidFill>
                  <a:srgbClr val="161513"/>
                </a:solidFill>
                <a:effectLst/>
                <a:latin typeface="OracleSansVF"/>
              </a:rPr>
              <a:t>Tabel</a:t>
            </a:r>
            <a:r>
              <a:rPr lang="en-ID" b="1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1" i="0" dirty="0" err="1">
                <a:solidFill>
                  <a:srgbClr val="161513"/>
                </a:solidFill>
                <a:effectLst/>
                <a:latin typeface="OracleSansVF"/>
              </a:rPr>
              <a:t>pertama</a:t>
            </a:r>
            <a:r>
              <a:rPr lang="en-ID" b="1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adalah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tabel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info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pelanggan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,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sehingga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setiap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catatan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mencakup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nama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pelanggan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,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alamat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,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informasi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pengiriman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dan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penagihan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,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nomor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telepon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, dan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informasi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kontak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lainnya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.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Setiap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bit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informasi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(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setiap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atribut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)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ada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di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kolomnya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sendiri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, dan database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memberikan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ID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unik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(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kunci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)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untuk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setiap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baris. Di </a:t>
            </a:r>
            <a:r>
              <a:rPr lang="en-ID" b="1" i="0" dirty="0" err="1">
                <a:solidFill>
                  <a:srgbClr val="161513"/>
                </a:solidFill>
                <a:effectLst/>
                <a:latin typeface="OracleSansVF"/>
              </a:rPr>
              <a:t>tabel</a:t>
            </a:r>
            <a:r>
              <a:rPr lang="en-ID" b="1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1" i="0" dirty="0" err="1">
                <a:solidFill>
                  <a:srgbClr val="161513"/>
                </a:solidFill>
                <a:effectLst/>
                <a:latin typeface="OracleSansVF"/>
              </a:rPr>
              <a:t>kedua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—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tabel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pesanan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pelanggan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—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setiap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catatan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menyertakan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ID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pelanggan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yang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melakukan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pemesanan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,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produk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yang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dipesan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,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jumlah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,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ukuran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dan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warna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yang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dipilih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, dan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seterusnya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—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tetapi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bukan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nama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pelanggan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atau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informasi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kontak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.</a:t>
            </a:r>
          </a:p>
          <a:p>
            <a:pPr algn="l"/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Kedua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tabel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ini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hanya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memiliki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satu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kesamaan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: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kolom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ID (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kunci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).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Namun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karena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kolom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umum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tersebut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, database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relasional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dapat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membuat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hubungan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antara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kedua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tabel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.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Kemudian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,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ketika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aplikasi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pemrosesan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pesanan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perusahaan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mengirimkan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pesanan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ke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database, database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dapat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menuju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ke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tabel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pesanan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pelanggan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,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mengambil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informasi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yang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benar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tentang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pesanan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produk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, dan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menggunakan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ID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pelanggan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dari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tabel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tersebut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untuk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mencari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penagihan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dan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pengiriman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pelanggan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.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informasi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dalam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tabel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info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pelanggan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. Gudang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kemudian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dapat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menarik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produk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yang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benar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,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pelanggan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dapat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menerima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pengiriman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pesanan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tepat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waktu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, dan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perusahaan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dapat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menerima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pembayaran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.</a:t>
            </a:r>
          </a:p>
          <a:p>
            <a:pPr algn="l"/>
            <a:r>
              <a:rPr lang="en-ID" dirty="0" err="1">
                <a:solidFill>
                  <a:srgbClr val="161513"/>
                </a:solidFill>
                <a:latin typeface="OracleSansVF"/>
              </a:rPr>
              <a:t>Gambarkan</a:t>
            </a:r>
            <a:r>
              <a:rPr lang="en-ID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ID" dirty="0" err="1">
                <a:solidFill>
                  <a:srgbClr val="161513"/>
                </a:solidFill>
                <a:latin typeface="OracleSansVF"/>
              </a:rPr>
              <a:t>kasus</a:t>
            </a:r>
            <a:r>
              <a:rPr lang="en-ID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ID" dirty="0" err="1">
                <a:solidFill>
                  <a:srgbClr val="161513"/>
                </a:solidFill>
                <a:latin typeface="OracleSansVF"/>
              </a:rPr>
              <a:t>tersebut</a:t>
            </a:r>
            <a:r>
              <a:rPr lang="en-ID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ID" dirty="0" err="1">
                <a:solidFill>
                  <a:srgbClr val="161513"/>
                </a:solidFill>
                <a:latin typeface="OracleSansVF"/>
              </a:rPr>
              <a:t>dalam</a:t>
            </a:r>
            <a:r>
              <a:rPr lang="en-ID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ID" dirty="0" err="1">
                <a:solidFill>
                  <a:srgbClr val="161513"/>
                </a:solidFill>
                <a:latin typeface="OracleSansVF"/>
              </a:rPr>
              <a:t>bentuk</a:t>
            </a:r>
            <a:r>
              <a:rPr lang="en-ID" dirty="0">
                <a:solidFill>
                  <a:srgbClr val="161513"/>
                </a:solidFill>
                <a:latin typeface="OracleSansVF"/>
              </a:rPr>
              <a:t> table data </a:t>
            </a:r>
            <a:r>
              <a:rPr lang="en-ID" dirty="0" err="1">
                <a:solidFill>
                  <a:srgbClr val="161513"/>
                </a:solidFill>
                <a:latin typeface="OracleSansVF"/>
              </a:rPr>
              <a:t>relasional</a:t>
            </a:r>
            <a:endParaRPr lang="en-ID" b="0" i="0" dirty="0">
              <a:solidFill>
                <a:srgbClr val="161513"/>
              </a:solidFill>
              <a:effectLst/>
              <a:latin typeface="OracleSansVF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B393AD-DA18-04CD-0570-EC95DB0E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Latihan</a:t>
            </a:r>
          </a:p>
        </p:txBody>
      </p:sp>
    </p:spTree>
    <p:extLst>
      <p:ext uri="{BB962C8B-B14F-4D97-AF65-F5344CB8AC3E}">
        <p14:creationId xmlns:p14="http://schemas.microsoft.com/office/powerpoint/2010/main" val="2080531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logo of a building&#10;&#10;Description automatically generated">
            <a:extLst>
              <a:ext uri="{FF2B5EF4-FFF2-40B4-BE49-F238E27FC236}">
                <a16:creationId xmlns:a16="http://schemas.microsoft.com/office/drawing/2014/main" id="{4ACCE03E-2AD9-A171-A93F-725853B00A7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2740" r="12262" b="3"/>
          <a:stretch/>
        </p:blipFill>
        <p:spPr>
          <a:xfrm>
            <a:off x="710812" y="728545"/>
            <a:ext cx="5305661" cy="5305661"/>
          </a:xfrm>
          <a:noFill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2130" y="4484691"/>
            <a:ext cx="4540440" cy="503167"/>
          </a:xfrm>
        </p:spPr>
        <p:txBody>
          <a:bodyPr>
            <a:normAutofit/>
          </a:bodyPr>
          <a:lstStyle/>
          <a:p>
            <a:r>
              <a:rPr lang="en-US" dirty="0"/>
              <a:t> +62 (0341) 404424 – 404425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02320" y="5012635"/>
            <a:ext cx="4533900" cy="503238"/>
          </a:xfrm>
        </p:spPr>
        <p:txBody>
          <a:bodyPr>
            <a:normAutofit/>
          </a:bodyPr>
          <a:lstStyle/>
          <a:p>
            <a:r>
              <a:rPr lang="en-US" dirty="0"/>
              <a:t>https://jti.polinema.ac.id/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173288"/>
            <a:ext cx="5143500" cy="2090808"/>
          </a:xfrm>
        </p:spPr>
        <p:txBody>
          <a:bodyPr anchor="b">
            <a:normAutofit/>
          </a:bodyPr>
          <a:lstStyle/>
          <a:p>
            <a:r>
              <a:rPr lang="en-US" sz="4200" err="1"/>
              <a:t>Penemu</a:t>
            </a:r>
            <a:r>
              <a:rPr lang="en-US" sz="4200"/>
              <a:t> model data </a:t>
            </a:r>
            <a:r>
              <a:rPr lang="en-US" sz="4200" err="1"/>
              <a:t>relasional</a:t>
            </a:r>
            <a:br>
              <a:rPr lang="en-US" sz="4200"/>
            </a:br>
            <a:endParaRPr lang="en-US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/>
              <a:t>Model database </a:t>
            </a:r>
            <a:r>
              <a:rPr lang="en-US" sz="1500" err="1"/>
              <a:t>relasional</a:t>
            </a:r>
            <a:r>
              <a:rPr lang="en-US" sz="1500"/>
              <a:t> </a:t>
            </a:r>
            <a:r>
              <a:rPr lang="en-US" sz="1500" err="1"/>
              <a:t>pertama</a:t>
            </a:r>
            <a:r>
              <a:rPr lang="en-US" sz="1500"/>
              <a:t> kali </a:t>
            </a:r>
            <a:r>
              <a:rPr lang="en-US" sz="1500" err="1"/>
              <a:t>dirumuskan</a:t>
            </a:r>
            <a:r>
              <a:rPr lang="en-US" sz="1500"/>
              <a:t> dan di </a:t>
            </a:r>
            <a:r>
              <a:rPr lang="en-US" sz="1500" err="1"/>
              <a:t>kemukakan</a:t>
            </a:r>
            <a:r>
              <a:rPr lang="en-US" sz="1500"/>
              <a:t> oleh </a:t>
            </a:r>
            <a:r>
              <a:rPr lang="en-US" sz="1500" err="1"/>
              <a:t>edgar</a:t>
            </a:r>
            <a:r>
              <a:rPr lang="en-US" sz="1500"/>
              <a:t> </a:t>
            </a:r>
            <a:r>
              <a:rPr lang="en-US" sz="1500" err="1"/>
              <a:t>F.Codd</a:t>
            </a:r>
            <a:r>
              <a:rPr lang="en-US" sz="1500"/>
              <a:t> pada </a:t>
            </a:r>
            <a:r>
              <a:rPr lang="en-US" sz="1500" err="1"/>
              <a:t>tahun</a:t>
            </a:r>
            <a:r>
              <a:rPr lang="en-US" sz="1500"/>
              <a:t> 1965</a:t>
            </a:r>
          </a:p>
          <a:p>
            <a:pPr marL="0" indent="0">
              <a:buNone/>
            </a:pPr>
            <a:endParaRPr lang="en-US" sz="1500"/>
          </a:p>
        </p:txBody>
      </p:sp>
      <p:pic>
        <p:nvPicPr>
          <p:cNvPr id="1028" name="Picture 4" descr="Edgar F. Codd - Wikipedia">
            <a:extLst>
              <a:ext uri="{FF2B5EF4-FFF2-40B4-BE49-F238E27FC236}">
                <a16:creationId xmlns:a16="http://schemas.microsoft.com/office/drawing/2014/main" id="{6D865EE1-211C-891B-F216-6B1AD2800E5D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4" r="-1" b="14832"/>
          <a:stretch/>
        </p:blipFill>
        <p:spPr bwMode="auto">
          <a:xfrm>
            <a:off x="710812" y="728545"/>
            <a:ext cx="5305661" cy="530566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Basis data </a:t>
            </a:r>
            <a:r>
              <a:rPr lang="en-US" dirty="0" err="1"/>
              <a:t>relasional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Basis Data </a:t>
            </a:r>
            <a:r>
              <a:rPr lang="en-US" sz="1800" dirty="0" err="1"/>
              <a:t>Relasional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kumpulan</a:t>
            </a:r>
            <a:r>
              <a:rPr lang="en-US" sz="1800" dirty="0"/>
              <a:t> item data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hubungan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ditentukan</a:t>
            </a:r>
            <a:r>
              <a:rPr lang="en-US" sz="1800" dirty="0"/>
              <a:t> </a:t>
            </a:r>
            <a:r>
              <a:rPr lang="en-US" sz="1800" dirty="0" err="1"/>
              <a:t>sebelumnya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592445"/>
          </a:xfrm>
        </p:spPr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DD9B24-A818-86FE-7830-4314C2B6D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7177"/>
              </p:ext>
            </p:extLst>
          </p:nvPr>
        </p:nvGraphicFramePr>
        <p:xfrm>
          <a:off x="515938" y="1458861"/>
          <a:ext cx="31636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311">
                  <a:extLst>
                    <a:ext uri="{9D8B030D-6E8A-4147-A177-3AD203B41FA5}">
                      <a16:colId xmlns:a16="http://schemas.microsoft.com/office/drawing/2014/main" val="525408135"/>
                    </a:ext>
                  </a:extLst>
                </a:gridCol>
                <a:gridCol w="1912291">
                  <a:extLst>
                    <a:ext uri="{9D8B030D-6E8A-4147-A177-3AD203B41FA5}">
                      <a16:colId xmlns:a16="http://schemas.microsoft.com/office/drawing/2014/main" val="1395842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Kode </a:t>
                      </a:r>
                      <a:r>
                        <a:rPr lang="en-US" sz="1400" dirty="0" err="1"/>
                        <a:t>Kategori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Nama </a:t>
                      </a:r>
                      <a:r>
                        <a:rPr lang="en-US" sz="1400" dirty="0" err="1"/>
                        <a:t>Kategori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8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Komputer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2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Skripsi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1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Pemrograman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86542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16391E-1176-0F71-B93C-38AF681D2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086910"/>
              </p:ext>
            </p:extLst>
          </p:nvPr>
        </p:nvGraphicFramePr>
        <p:xfrm>
          <a:off x="219583" y="3306314"/>
          <a:ext cx="466523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49">
                  <a:extLst>
                    <a:ext uri="{9D8B030D-6E8A-4147-A177-3AD203B41FA5}">
                      <a16:colId xmlns:a16="http://schemas.microsoft.com/office/drawing/2014/main" val="525408135"/>
                    </a:ext>
                  </a:extLst>
                </a:gridCol>
                <a:gridCol w="837806">
                  <a:extLst>
                    <a:ext uri="{9D8B030D-6E8A-4147-A177-3AD203B41FA5}">
                      <a16:colId xmlns:a16="http://schemas.microsoft.com/office/drawing/2014/main" val="3452400586"/>
                    </a:ext>
                  </a:extLst>
                </a:gridCol>
                <a:gridCol w="2764583">
                  <a:extLst>
                    <a:ext uri="{9D8B030D-6E8A-4147-A177-3AD203B41FA5}">
                      <a16:colId xmlns:a16="http://schemas.microsoft.com/office/drawing/2014/main" val="1395842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Kode </a:t>
                      </a:r>
                      <a:r>
                        <a:rPr lang="en-US" sz="1400" dirty="0" err="1"/>
                        <a:t>Kategori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Kode </a:t>
                      </a:r>
                      <a:r>
                        <a:rPr lang="en-US" sz="1400" dirty="0" err="1"/>
                        <a:t>Buku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Judul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8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KOM001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Belajar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Komputer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7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KOM002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Komputer</a:t>
                      </a:r>
                      <a:r>
                        <a:rPr lang="en-US" sz="1400" dirty="0"/>
                        <a:t> dan </a:t>
                      </a:r>
                      <a:r>
                        <a:rPr lang="en-US" sz="1400" dirty="0" err="1"/>
                        <a:t>Jaringan</a:t>
                      </a:r>
                      <a:r>
                        <a:rPr lang="en-US" sz="1400" dirty="0"/>
                        <a:t> Dasar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30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SKI001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Implementasi</a:t>
                      </a:r>
                      <a:r>
                        <a:rPr lang="en-US" sz="1400" dirty="0"/>
                        <a:t> SPK </a:t>
                      </a:r>
                      <a:r>
                        <a:rPr lang="en-US" sz="1400" dirty="0" err="1"/>
                        <a:t>untuk</a:t>
                      </a:r>
                      <a:r>
                        <a:rPr lang="en-US" sz="1400" dirty="0"/>
                        <a:t>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806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SKI002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Peramalan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barang</a:t>
                      </a:r>
                      <a:r>
                        <a:rPr lang="en-US" sz="1400" dirty="0"/>
                        <a:t> XYS 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2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PRG001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1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PRG002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86542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37978E-65B0-539F-1C96-E2CA02202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948692"/>
              </p:ext>
            </p:extLst>
          </p:nvPr>
        </p:nvGraphicFramePr>
        <p:xfrm>
          <a:off x="5238285" y="782285"/>
          <a:ext cx="6101347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779">
                  <a:extLst>
                    <a:ext uri="{9D8B030D-6E8A-4147-A177-3AD203B41FA5}">
                      <a16:colId xmlns:a16="http://schemas.microsoft.com/office/drawing/2014/main" val="520273972"/>
                    </a:ext>
                  </a:extLst>
                </a:gridCol>
                <a:gridCol w="2021305">
                  <a:extLst>
                    <a:ext uri="{9D8B030D-6E8A-4147-A177-3AD203B41FA5}">
                      <a16:colId xmlns:a16="http://schemas.microsoft.com/office/drawing/2014/main" val="2537697221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1286608555"/>
                    </a:ext>
                  </a:extLst>
                </a:gridCol>
                <a:gridCol w="1082842">
                  <a:extLst>
                    <a:ext uri="{9D8B030D-6E8A-4147-A177-3AD203B41FA5}">
                      <a16:colId xmlns:a16="http://schemas.microsoft.com/office/drawing/2014/main" val="218220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No </a:t>
                      </a:r>
                      <a:r>
                        <a:rPr lang="en-US" sz="1400" dirty="0" err="1"/>
                        <a:t>Anggota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Alamat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1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Annisa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Puspa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Jl. </a:t>
                      </a:r>
                      <a:r>
                        <a:rPr lang="en-US" sz="1400" dirty="0" err="1"/>
                        <a:t>Gajayana</a:t>
                      </a:r>
                      <a:r>
                        <a:rPr lang="en-US" sz="1400" dirty="0"/>
                        <a:t>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34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Elok Nur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Jl. Bandung 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Surabaya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12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Yoppy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Yunhasnawa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Jl. A. </a:t>
                      </a:r>
                      <a:r>
                        <a:rPr lang="en-US" sz="1400" dirty="0" err="1"/>
                        <a:t>Yani</a:t>
                      </a:r>
                      <a:r>
                        <a:rPr lang="en-US" sz="1400" dirty="0"/>
                        <a:t> 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887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 </a:t>
                      </a:r>
                      <a:r>
                        <a:rPr lang="en-US" sz="1400" dirty="0" err="1"/>
                        <a:t>shulhan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khairy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Jl. Bogor 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Madura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64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A005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Bella Vista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Mataram</a:t>
                      </a:r>
                      <a:r>
                        <a:rPr lang="en-US" sz="1400" dirty="0"/>
                        <a:t>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Pasuruan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07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80965B-CEB7-1E81-C51F-5B4C39446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069507"/>
              </p:ext>
            </p:extLst>
          </p:nvPr>
        </p:nvGraphicFramePr>
        <p:xfrm>
          <a:off x="5063204" y="3472389"/>
          <a:ext cx="68365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153">
                  <a:extLst>
                    <a:ext uri="{9D8B030D-6E8A-4147-A177-3AD203B41FA5}">
                      <a16:colId xmlns:a16="http://schemas.microsoft.com/office/drawing/2014/main" val="2755304946"/>
                    </a:ext>
                  </a:extLst>
                </a:gridCol>
                <a:gridCol w="1299410">
                  <a:extLst>
                    <a:ext uri="{9D8B030D-6E8A-4147-A177-3AD203B41FA5}">
                      <a16:colId xmlns:a16="http://schemas.microsoft.com/office/drawing/2014/main" val="3442484018"/>
                    </a:ext>
                  </a:extLst>
                </a:gridCol>
                <a:gridCol w="1118937">
                  <a:extLst>
                    <a:ext uri="{9D8B030D-6E8A-4147-A177-3AD203B41FA5}">
                      <a16:colId xmlns:a16="http://schemas.microsoft.com/office/drawing/2014/main" val="3629014885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967965169"/>
                    </a:ext>
                  </a:extLst>
                </a:gridCol>
                <a:gridCol w="1431757">
                  <a:extLst>
                    <a:ext uri="{9D8B030D-6E8A-4147-A177-3AD203B41FA5}">
                      <a16:colId xmlns:a16="http://schemas.microsoft.com/office/drawing/2014/main" val="3385970404"/>
                    </a:ext>
                  </a:extLst>
                </a:gridCol>
                <a:gridCol w="902369">
                  <a:extLst>
                    <a:ext uri="{9D8B030D-6E8A-4147-A177-3AD203B41FA5}">
                      <a16:colId xmlns:a16="http://schemas.microsoft.com/office/drawing/2014/main" val="14395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Id </a:t>
                      </a:r>
                      <a:r>
                        <a:rPr lang="en-US" sz="1400" dirty="0" err="1"/>
                        <a:t>Pinjam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Tanggal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Pinjam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</a:t>
                      </a:r>
                      <a:r>
                        <a:rPr lang="en-US" sz="1400" dirty="0" err="1"/>
                        <a:t>Anggota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Kode </a:t>
                      </a:r>
                      <a:r>
                        <a:rPr lang="en-US" sz="1400" dirty="0" err="1"/>
                        <a:t>Buku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Tanggal</a:t>
                      </a:r>
                      <a:r>
                        <a:rPr lang="en-US" sz="1400" dirty="0"/>
                        <a:t> Kembali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Denda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63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06/02/2024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3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06/02/2024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3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02/02/2024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07/02/2024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31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02/02/2024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07/02/2024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2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03/02/2024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08/02/2024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031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BE7D29B-F159-3035-6388-2FEAFFEB7CA6}"/>
              </a:ext>
            </a:extLst>
          </p:cNvPr>
          <p:cNvSpPr txBox="1"/>
          <p:nvPr/>
        </p:nvSpPr>
        <p:spPr>
          <a:xfrm>
            <a:off x="515938" y="1089529"/>
            <a:ext cx="96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Kategori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F617AF-B5D0-A31F-178F-596E82D3C50D}"/>
              </a:ext>
            </a:extLst>
          </p:cNvPr>
          <p:cNvSpPr txBox="1"/>
          <p:nvPr/>
        </p:nvSpPr>
        <p:spPr>
          <a:xfrm>
            <a:off x="219583" y="2936982"/>
            <a:ext cx="65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Buku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A24E19-9F1B-8CDF-A652-9CEBD2AF4308}"/>
              </a:ext>
            </a:extLst>
          </p:cNvPr>
          <p:cNvSpPr txBox="1"/>
          <p:nvPr/>
        </p:nvSpPr>
        <p:spPr>
          <a:xfrm>
            <a:off x="5238285" y="329787"/>
            <a:ext cx="96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Anggota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EAFE78-C755-2127-90FE-3CB241B5C961}"/>
              </a:ext>
            </a:extLst>
          </p:cNvPr>
          <p:cNvSpPr txBox="1"/>
          <p:nvPr/>
        </p:nvSpPr>
        <p:spPr>
          <a:xfrm>
            <a:off x="5063204" y="305966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Pinjam</a:t>
            </a:r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FEDE44AC-B4A9-7B40-3C6B-455269FB9612}"/>
              </a:ext>
            </a:extLst>
          </p:cNvPr>
          <p:cNvSpPr/>
          <p:nvPr/>
        </p:nvSpPr>
        <p:spPr>
          <a:xfrm>
            <a:off x="2490537" y="2936982"/>
            <a:ext cx="288758" cy="36933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7BA722CC-5186-4B8D-FEDE-64653061BBF7}"/>
              </a:ext>
            </a:extLst>
          </p:cNvPr>
          <p:cNvSpPr/>
          <p:nvPr/>
        </p:nvSpPr>
        <p:spPr>
          <a:xfrm>
            <a:off x="7928811" y="2809205"/>
            <a:ext cx="300789" cy="663184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8FC6A65-8CB7-9418-3C00-14E6E94DBA58}"/>
              </a:ext>
            </a:extLst>
          </p:cNvPr>
          <p:cNvSpPr/>
          <p:nvPr/>
        </p:nvSpPr>
        <p:spPr>
          <a:xfrm>
            <a:off x="4415589" y="4692316"/>
            <a:ext cx="647615" cy="25266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3F9C9-E45F-96D2-DD39-779BBA44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210959B-3400-2BF3-2FB9-DCA10E02A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834" y="632929"/>
            <a:ext cx="10837862" cy="1603375"/>
          </a:xfrm>
        </p:spPr>
        <p:txBody>
          <a:bodyPr/>
          <a:lstStyle/>
          <a:p>
            <a:r>
              <a:rPr lang="en-US" dirty="0" err="1"/>
              <a:t>Berbagai</a:t>
            </a:r>
            <a:r>
              <a:rPr lang="en-US" dirty="0"/>
              <a:t> item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set table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dan baris</a:t>
            </a:r>
          </a:p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1A6655-D0E6-B1AD-49C2-BBBF13F4117F}"/>
              </a:ext>
            </a:extLst>
          </p:cNvPr>
          <p:cNvSpPr txBox="1"/>
          <p:nvPr/>
        </p:nvSpPr>
        <p:spPr>
          <a:xfrm>
            <a:off x="2883269" y="2209659"/>
            <a:ext cx="96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Anggota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9B6A4D-8AC1-C8E1-B57D-3EF7A0C00EF6}"/>
              </a:ext>
            </a:extLst>
          </p:cNvPr>
          <p:cNvSpPr txBox="1"/>
          <p:nvPr/>
        </p:nvSpPr>
        <p:spPr>
          <a:xfrm>
            <a:off x="635904" y="289126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Baris 1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0764B31-4898-66EB-D4D2-62D40C690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218026"/>
              </p:ext>
            </p:extLst>
          </p:nvPr>
        </p:nvGraphicFramePr>
        <p:xfrm>
          <a:off x="2894091" y="2594777"/>
          <a:ext cx="6101347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779">
                  <a:extLst>
                    <a:ext uri="{9D8B030D-6E8A-4147-A177-3AD203B41FA5}">
                      <a16:colId xmlns:a16="http://schemas.microsoft.com/office/drawing/2014/main" val="520273972"/>
                    </a:ext>
                  </a:extLst>
                </a:gridCol>
                <a:gridCol w="2021305">
                  <a:extLst>
                    <a:ext uri="{9D8B030D-6E8A-4147-A177-3AD203B41FA5}">
                      <a16:colId xmlns:a16="http://schemas.microsoft.com/office/drawing/2014/main" val="2537697221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1286608555"/>
                    </a:ext>
                  </a:extLst>
                </a:gridCol>
                <a:gridCol w="1082842">
                  <a:extLst>
                    <a:ext uri="{9D8B030D-6E8A-4147-A177-3AD203B41FA5}">
                      <a16:colId xmlns:a16="http://schemas.microsoft.com/office/drawing/2014/main" val="218220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No </a:t>
                      </a:r>
                      <a:r>
                        <a:rPr lang="en-US" sz="1400" dirty="0" err="1"/>
                        <a:t>Anggota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Alamat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1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Annisa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Puspa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Jl. </a:t>
                      </a:r>
                      <a:r>
                        <a:rPr lang="en-US" sz="1400" dirty="0" err="1"/>
                        <a:t>Gajayana</a:t>
                      </a:r>
                      <a:r>
                        <a:rPr lang="en-US" sz="1400" dirty="0"/>
                        <a:t>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34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Elok Nur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Jl. Bandung 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Surabaya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12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Yoppy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Yunhasnawa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Jl. A. </a:t>
                      </a:r>
                      <a:r>
                        <a:rPr lang="en-US" sz="1400" dirty="0" err="1"/>
                        <a:t>Yani</a:t>
                      </a:r>
                      <a:r>
                        <a:rPr lang="en-US" sz="1400" dirty="0"/>
                        <a:t> 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887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 </a:t>
                      </a:r>
                      <a:r>
                        <a:rPr lang="en-US" sz="1400" dirty="0" err="1"/>
                        <a:t>shulhan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khairy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Jl. Bogor 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Madura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64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A005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Bella Vista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Mataram</a:t>
                      </a:r>
                      <a:r>
                        <a:rPr lang="en-US" sz="1400" dirty="0"/>
                        <a:t>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Pasuruan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0775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868B80E-CC56-4A3D-C166-6FDE908EC062}"/>
              </a:ext>
            </a:extLst>
          </p:cNvPr>
          <p:cNvSpPr txBox="1"/>
          <p:nvPr/>
        </p:nvSpPr>
        <p:spPr>
          <a:xfrm>
            <a:off x="635903" y="321063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Baris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F9FE95-1395-9437-1BDC-9329BC9ADE13}"/>
              </a:ext>
            </a:extLst>
          </p:cNvPr>
          <p:cNvSpPr txBox="1"/>
          <p:nvPr/>
        </p:nvSpPr>
        <p:spPr>
          <a:xfrm>
            <a:off x="635902" y="360203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Baris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182529-3AFB-5EEE-1B49-B13F74B3D8F4}"/>
              </a:ext>
            </a:extLst>
          </p:cNvPr>
          <p:cNvSpPr txBox="1"/>
          <p:nvPr/>
        </p:nvSpPr>
        <p:spPr>
          <a:xfrm>
            <a:off x="635901" y="400004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Baris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13A3A6-529B-CF6E-BC12-516B390B5DBD}"/>
              </a:ext>
            </a:extLst>
          </p:cNvPr>
          <p:cNvSpPr txBox="1"/>
          <p:nvPr/>
        </p:nvSpPr>
        <p:spPr>
          <a:xfrm>
            <a:off x="635901" y="433101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Baris 5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2B86757-5FFA-F78C-F18D-F6339EC47B10}"/>
              </a:ext>
            </a:extLst>
          </p:cNvPr>
          <p:cNvSpPr/>
          <p:nvPr/>
        </p:nvSpPr>
        <p:spPr>
          <a:xfrm>
            <a:off x="1465513" y="3071496"/>
            <a:ext cx="1181100" cy="1062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79FC6479-E762-F8F7-843C-D016691E3C6F}"/>
              </a:ext>
            </a:extLst>
          </p:cNvPr>
          <p:cNvSpPr/>
          <p:nvPr/>
        </p:nvSpPr>
        <p:spPr>
          <a:xfrm>
            <a:off x="1465513" y="3375876"/>
            <a:ext cx="1181100" cy="1062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20010662-E171-B31D-3161-0F753925B1B3}"/>
              </a:ext>
            </a:extLst>
          </p:cNvPr>
          <p:cNvSpPr/>
          <p:nvPr/>
        </p:nvSpPr>
        <p:spPr>
          <a:xfrm>
            <a:off x="1448946" y="3793304"/>
            <a:ext cx="1181100" cy="1062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EEEB2C0-C1DB-3296-C9F6-A399B90AEDFA}"/>
              </a:ext>
            </a:extLst>
          </p:cNvPr>
          <p:cNvSpPr/>
          <p:nvPr/>
        </p:nvSpPr>
        <p:spPr>
          <a:xfrm>
            <a:off x="1465513" y="4186649"/>
            <a:ext cx="1181100" cy="1062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DEF1DF1C-350A-DF49-34C0-9DBEF657A223}"/>
              </a:ext>
            </a:extLst>
          </p:cNvPr>
          <p:cNvSpPr/>
          <p:nvPr/>
        </p:nvSpPr>
        <p:spPr>
          <a:xfrm>
            <a:off x="1465513" y="4473746"/>
            <a:ext cx="1181100" cy="1062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985F32-2EA5-5019-B80D-10E812060AB5}"/>
              </a:ext>
            </a:extLst>
          </p:cNvPr>
          <p:cNvSpPr txBox="1"/>
          <p:nvPr/>
        </p:nvSpPr>
        <p:spPr>
          <a:xfrm>
            <a:off x="3047549" y="5101064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Kolom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EBCA7F-8433-FB04-1089-E91F4389A01A}"/>
              </a:ext>
            </a:extLst>
          </p:cNvPr>
          <p:cNvSpPr txBox="1"/>
          <p:nvPr/>
        </p:nvSpPr>
        <p:spPr>
          <a:xfrm>
            <a:off x="4609649" y="5101064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Kolom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8941ED-2BEE-2144-7CAB-A232765DE897}"/>
              </a:ext>
            </a:extLst>
          </p:cNvPr>
          <p:cNvSpPr txBox="1"/>
          <p:nvPr/>
        </p:nvSpPr>
        <p:spPr>
          <a:xfrm>
            <a:off x="6451149" y="5101064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Kolom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38B227-E33E-5C15-F688-05C17C21A4E7}"/>
              </a:ext>
            </a:extLst>
          </p:cNvPr>
          <p:cNvSpPr txBox="1"/>
          <p:nvPr/>
        </p:nvSpPr>
        <p:spPr>
          <a:xfrm>
            <a:off x="7937049" y="5101064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Kolom 4</a:t>
            </a:r>
          </a:p>
        </p:txBody>
      </p:sp>
      <p:sp>
        <p:nvSpPr>
          <p:cNvPr id="32" name="Up Arrow 31">
            <a:extLst>
              <a:ext uri="{FF2B5EF4-FFF2-40B4-BE49-F238E27FC236}">
                <a16:creationId xmlns:a16="http://schemas.microsoft.com/office/drawing/2014/main" id="{EB38DA1F-7A08-BD75-B6DD-13FCD1354E02}"/>
              </a:ext>
            </a:extLst>
          </p:cNvPr>
          <p:cNvSpPr/>
          <p:nvPr/>
        </p:nvSpPr>
        <p:spPr>
          <a:xfrm>
            <a:off x="3365580" y="4659797"/>
            <a:ext cx="157740" cy="479367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>
            <a:extLst>
              <a:ext uri="{FF2B5EF4-FFF2-40B4-BE49-F238E27FC236}">
                <a16:creationId xmlns:a16="http://schemas.microsoft.com/office/drawing/2014/main" id="{CA9852F2-F0F7-2BFC-7318-3FBDBDBDF97E}"/>
              </a:ext>
            </a:extLst>
          </p:cNvPr>
          <p:cNvSpPr/>
          <p:nvPr/>
        </p:nvSpPr>
        <p:spPr>
          <a:xfrm>
            <a:off x="5006550" y="4659797"/>
            <a:ext cx="157740" cy="479367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>
            <a:extLst>
              <a:ext uri="{FF2B5EF4-FFF2-40B4-BE49-F238E27FC236}">
                <a16:creationId xmlns:a16="http://schemas.microsoft.com/office/drawing/2014/main" id="{B9E4BADC-56E4-795C-EE4E-D2BB706E284A}"/>
              </a:ext>
            </a:extLst>
          </p:cNvPr>
          <p:cNvSpPr/>
          <p:nvPr/>
        </p:nvSpPr>
        <p:spPr>
          <a:xfrm>
            <a:off x="6759762" y="4697622"/>
            <a:ext cx="157740" cy="479367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>
            <a:extLst>
              <a:ext uri="{FF2B5EF4-FFF2-40B4-BE49-F238E27FC236}">
                <a16:creationId xmlns:a16="http://schemas.microsoft.com/office/drawing/2014/main" id="{2236708C-6188-A15A-E473-F750EE61F9CC}"/>
              </a:ext>
            </a:extLst>
          </p:cNvPr>
          <p:cNvSpPr/>
          <p:nvPr/>
        </p:nvSpPr>
        <p:spPr>
          <a:xfrm>
            <a:off x="8292649" y="4680586"/>
            <a:ext cx="157740" cy="479367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0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029253-15A2-E1C2-0255-D8F1A3C4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F1F2D-B2E4-7007-EA49-476D48480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04" y="782285"/>
            <a:ext cx="4294833" cy="300763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Baris pada table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entitas</a:t>
            </a:r>
            <a:endParaRPr lang="en-US" dirty="0"/>
          </a:p>
          <a:p>
            <a:r>
              <a:rPr lang="en-US" dirty="0" err="1"/>
              <a:t>Tiap</a:t>
            </a:r>
            <a:r>
              <a:rPr lang="en-US" dirty="0"/>
              <a:t> baris pada table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pengidentifikasi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/>
              <a:t>Primary Key</a:t>
            </a:r>
            <a:r>
              <a:rPr lang="en-US" dirty="0"/>
              <a:t>, dan baris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table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berkait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/>
              <a:t>Foreign Key</a:t>
            </a:r>
          </a:p>
          <a:p>
            <a:r>
              <a:rPr lang="en-US" dirty="0"/>
              <a:t>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Menyusun </a:t>
            </a:r>
            <a:r>
              <a:rPr lang="en-US" dirty="0" err="1"/>
              <a:t>ulang</a:t>
            </a:r>
            <a:r>
              <a:rPr lang="en-US" dirty="0"/>
              <a:t> table basis data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B89C81-ECAE-C983-FAEF-3B448159B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668412"/>
              </p:ext>
            </p:extLst>
          </p:nvPr>
        </p:nvGraphicFramePr>
        <p:xfrm>
          <a:off x="5238285" y="782285"/>
          <a:ext cx="6101347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779">
                  <a:extLst>
                    <a:ext uri="{9D8B030D-6E8A-4147-A177-3AD203B41FA5}">
                      <a16:colId xmlns:a16="http://schemas.microsoft.com/office/drawing/2014/main" val="520273972"/>
                    </a:ext>
                  </a:extLst>
                </a:gridCol>
                <a:gridCol w="2021305">
                  <a:extLst>
                    <a:ext uri="{9D8B030D-6E8A-4147-A177-3AD203B41FA5}">
                      <a16:colId xmlns:a16="http://schemas.microsoft.com/office/drawing/2014/main" val="2537697221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1286608555"/>
                    </a:ext>
                  </a:extLst>
                </a:gridCol>
                <a:gridCol w="1082842">
                  <a:extLst>
                    <a:ext uri="{9D8B030D-6E8A-4147-A177-3AD203B41FA5}">
                      <a16:colId xmlns:a16="http://schemas.microsoft.com/office/drawing/2014/main" val="218220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No </a:t>
                      </a:r>
                      <a:r>
                        <a:rPr lang="en-US" sz="1400" dirty="0" err="1"/>
                        <a:t>Anggota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Alamat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1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Annisa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Puspa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Jl. </a:t>
                      </a:r>
                      <a:r>
                        <a:rPr lang="en-US" sz="1400" dirty="0" err="1"/>
                        <a:t>Gajayana</a:t>
                      </a:r>
                      <a:r>
                        <a:rPr lang="en-US" sz="1400" dirty="0"/>
                        <a:t>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34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Elok Nur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Jl. Bandung 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Surabaya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12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Yoppy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Yunhasnawa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Jl. A. </a:t>
                      </a:r>
                      <a:r>
                        <a:rPr lang="en-US" sz="1400" dirty="0" err="1"/>
                        <a:t>Yani</a:t>
                      </a:r>
                      <a:r>
                        <a:rPr lang="en-US" sz="1400" dirty="0"/>
                        <a:t> 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887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 </a:t>
                      </a:r>
                      <a:r>
                        <a:rPr lang="en-US" sz="1400" dirty="0" err="1"/>
                        <a:t>shulhan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khairy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Jl. Bogor 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Madura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64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A005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Bella Vista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Mataram</a:t>
                      </a:r>
                      <a:r>
                        <a:rPr lang="en-US" sz="1400" dirty="0"/>
                        <a:t>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Pasuruan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0775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157252-9C2C-89E4-AE51-42F69C957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534902"/>
              </p:ext>
            </p:extLst>
          </p:nvPr>
        </p:nvGraphicFramePr>
        <p:xfrm>
          <a:off x="4174027" y="4048796"/>
          <a:ext cx="68365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153">
                  <a:extLst>
                    <a:ext uri="{9D8B030D-6E8A-4147-A177-3AD203B41FA5}">
                      <a16:colId xmlns:a16="http://schemas.microsoft.com/office/drawing/2014/main" val="2755304946"/>
                    </a:ext>
                  </a:extLst>
                </a:gridCol>
                <a:gridCol w="1299410">
                  <a:extLst>
                    <a:ext uri="{9D8B030D-6E8A-4147-A177-3AD203B41FA5}">
                      <a16:colId xmlns:a16="http://schemas.microsoft.com/office/drawing/2014/main" val="3442484018"/>
                    </a:ext>
                  </a:extLst>
                </a:gridCol>
                <a:gridCol w="1118937">
                  <a:extLst>
                    <a:ext uri="{9D8B030D-6E8A-4147-A177-3AD203B41FA5}">
                      <a16:colId xmlns:a16="http://schemas.microsoft.com/office/drawing/2014/main" val="3629014885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967965169"/>
                    </a:ext>
                  </a:extLst>
                </a:gridCol>
                <a:gridCol w="1431757">
                  <a:extLst>
                    <a:ext uri="{9D8B030D-6E8A-4147-A177-3AD203B41FA5}">
                      <a16:colId xmlns:a16="http://schemas.microsoft.com/office/drawing/2014/main" val="3385970404"/>
                    </a:ext>
                  </a:extLst>
                </a:gridCol>
                <a:gridCol w="902369">
                  <a:extLst>
                    <a:ext uri="{9D8B030D-6E8A-4147-A177-3AD203B41FA5}">
                      <a16:colId xmlns:a16="http://schemas.microsoft.com/office/drawing/2014/main" val="14395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Id </a:t>
                      </a:r>
                      <a:r>
                        <a:rPr lang="en-US" sz="1400" dirty="0" err="1"/>
                        <a:t>Pinjam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Tanggal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Pinjam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</a:t>
                      </a:r>
                      <a:r>
                        <a:rPr lang="en-US" sz="1400" dirty="0" err="1"/>
                        <a:t>Anggota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Kode </a:t>
                      </a:r>
                      <a:r>
                        <a:rPr lang="en-US" sz="1400" dirty="0" err="1"/>
                        <a:t>Buku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Tanggal</a:t>
                      </a:r>
                      <a:r>
                        <a:rPr lang="en-US" sz="1400" dirty="0"/>
                        <a:t> Kembali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Denda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63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06/02/2024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3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06/02/2024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3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02/02/2024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07/02/2024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31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02/02/2024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07/02/2024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2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03/02/2024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08/02/2024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031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D0110C-732E-6FF0-BB90-C21178DDBDB6}"/>
              </a:ext>
            </a:extLst>
          </p:cNvPr>
          <p:cNvSpPr txBox="1"/>
          <p:nvPr/>
        </p:nvSpPr>
        <p:spPr>
          <a:xfrm>
            <a:off x="5238285" y="329787"/>
            <a:ext cx="96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Anggota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CBC566-029E-81B1-5CDA-44BDD5A556D5}"/>
              </a:ext>
            </a:extLst>
          </p:cNvPr>
          <p:cNvSpPr txBox="1"/>
          <p:nvPr/>
        </p:nvSpPr>
        <p:spPr>
          <a:xfrm>
            <a:off x="4174027" y="363607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Pinjam</a:t>
            </a:r>
            <a:endParaRPr lang="en-US" dirty="0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DEBFBB3B-F04C-828E-1BE9-69A4971022BB}"/>
              </a:ext>
            </a:extLst>
          </p:cNvPr>
          <p:cNvSpPr/>
          <p:nvPr/>
        </p:nvSpPr>
        <p:spPr>
          <a:xfrm>
            <a:off x="5694218" y="2809205"/>
            <a:ext cx="180109" cy="47432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25D77E-755D-DC71-367D-0E657EA52E4E}"/>
              </a:ext>
            </a:extLst>
          </p:cNvPr>
          <p:cNvSpPr txBox="1"/>
          <p:nvPr/>
        </p:nvSpPr>
        <p:spPr>
          <a:xfrm>
            <a:off x="5132330" y="3244334"/>
            <a:ext cx="133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Primary Key</a:t>
            </a: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D5F17C0E-27D8-C002-C8A5-01B10A0285C8}"/>
              </a:ext>
            </a:extLst>
          </p:cNvPr>
          <p:cNvSpPr/>
          <p:nvPr/>
        </p:nvSpPr>
        <p:spPr>
          <a:xfrm rot="5400000">
            <a:off x="6187811" y="3280356"/>
            <a:ext cx="1049734" cy="487145"/>
          </a:xfrm>
          <a:prstGeom prst="bentArrow">
            <a:avLst>
              <a:gd name="adj1" fmla="val 27346"/>
              <a:gd name="adj2" fmla="val 25000"/>
              <a:gd name="adj3" fmla="val 25000"/>
              <a:gd name="adj4" fmla="val 43750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5C2275-0D89-ADF6-D421-B60E00CB0114}"/>
              </a:ext>
            </a:extLst>
          </p:cNvPr>
          <p:cNvSpPr txBox="1"/>
          <p:nvPr/>
        </p:nvSpPr>
        <p:spPr>
          <a:xfrm>
            <a:off x="6893418" y="3396202"/>
            <a:ext cx="130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269254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B8D2B5-4627-C0BD-C0F1-F3076D9D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1B422E1-7FDC-14C1-5D62-97EB91AD3B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299812"/>
              </p:ext>
            </p:extLst>
          </p:nvPr>
        </p:nvGraphicFramePr>
        <p:xfrm>
          <a:off x="515938" y="1536289"/>
          <a:ext cx="784428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B79F16C8-D44E-AF98-151A-7FD6283A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Istilah-istilah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database </a:t>
            </a:r>
            <a:r>
              <a:rPr lang="en-US" dirty="0" err="1"/>
              <a:t>relasional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13EF3E-DB20-10A8-9239-0F727A7A8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788692"/>
              </p:ext>
            </p:extLst>
          </p:nvPr>
        </p:nvGraphicFramePr>
        <p:xfrm>
          <a:off x="7300356" y="3429000"/>
          <a:ext cx="466523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49">
                  <a:extLst>
                    <a:ext uri="{9D8B030D-6E8A-4147-A177-3AD203B41FA5}">
                      <a16:colId xmlns:a16="http://schemas.microsoft.com/office/drawing/2014/main" val="525408135"/>
                    </a:ext>
                  </a:extLst>
                </a:gridCol>
                <a:gridCol w="837806">
                  <a:extLst>
                    <a:ext uri="{9D8B030D-6E8A-4147-A177-3AD203B41FA5}">
                      <a16:colId xmlns:a16="http://schemas.microsoft.com/office/drawing/2014/main" val="3452400586"/>
                    </a:ext>
                  </a:extLst>
                </a:gridCol>
                <a:gridCol w="2764583">
                  <a:extLst>
                    <a:ext uri="{9D8B030D-6E8A-4147-A177-3AD203B41FA5}">
                      <a16:colId xmlns:a16="http://schemas.microsoft.com/office/drawing/2014/main" val="1395842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Kode </a:t>
                      </a:r>
                      <a:r>
                        <a:rPr lang="en-US" sz="1400" dirty="0" err="1"/>
                        <a:t>Kategori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Kode </a:t>
                      </a:r>
                      <a:r>
                        <a:rPr lang="en-US" sz="1400" dirty="0" err="1"/>
                        <a:t>Buku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Judul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8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KOM001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Belajar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Komputer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7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KOM002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Komputer</a:t>
                      </a:r>
                      <a:r>
                        <a:rPr lang="en-US" sz="1400" dirty="0"/>
                        <a:t> dan </a:t>
                      </a:r>
                      <a:r>
                        <a:rPr lang="en-US" sz="1400" dirty="0" err="1"/>
                        <a:t>Jaringan</a:t>
                      </a:r>
                      <a:r>
                        <a:rPr lang="en-US" sz="1400" dirty="0"/>
                        <a:t> Dasar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30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SKI001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Implementasi</a:t>
                      </a:r>
                      <a:r>
                        <a:rPr lang="en-US" sz="1400" dirty="0"/>
                        <a:t> SPK </a:t>
                      </a:r>
                      <a:r>
                        <a:rPr lang="en-US" sz="1400" dirty="0" err="1"/>
                        <a:t>untuk</a:t>
                      </a:r>
                      <a:r>
                        <a:rPr lang="en-US" sz="1400" dirty="0"/>
                        <a:t>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806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SKI002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Peramalan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barang</a:t>
                      </a:r>
                      <a:r>
                        <a:rPr lang="en-US" sz="1400" dirty="0"/>
                        <a:t> XYS 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2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PRG001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1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PRG002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8654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3855BF-7F24-A255-CF58-FB6AFA7A6299}"/>
              </a:ext>
            </a:extLst>
          </p:cNvPr>
          <p:cNvSpPr txBox="1"/>
          <p:nvPr/>
        </p:nvSpPr>
        <p:spPr>
          <a:xfrm>
            <a:off x="7300356" y="3059668"/>
            <a:ext cx="65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7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6C9F72-6654-B951-9832-A514A251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42C3C-A92C-7C45-C4D0-0A37C286A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sebuah</a:t>
            </a:r>
            <a:r>
              <a:rPr lang="en-US"/>
              <a:t> basis data, 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mencari</a:t>
            </a:r>
            <a:r>
              <a:rPr lang="en-US"/>
              <a:t> </a:t>
            </a:r>
            <a:r>
              <a:rPr lang="en-US" err="1"/>
              <a:t>satu</a:t>
            </a:r>
            <a:r>
              <a:rPr lang="en-US"/>
              <a:t> data </a:t>
            </a:r>
            <a:r>
              <a:rPr lang="en-US" err="1"/>
              <a:t>dari</a:t>
            </a:r>
            <a:r>
              <a:rPr lang="en-US"/>
              <a:t> </a:t>
            </a:r>
            <a:r>
              <a:rPr lang="en-US" err="1"/>
              <a:t>keseluruhan</a:t>
            </a:r>
            <a:r>
              <a:rPr lang="en-US"/>
              <a:t> data </a:t>
            </a:r>
            <a:r>
              <a:rPr lang="en-US" err="1"/>
              <a:t>secara</a:t>
            </a:r>
            <a:r>
              <a:rPr lang="en-US"/>
              <a:t> </a:t>
            </a:r>
            <a:r>
              <a:rPr lang="en-US" err="1"/>
              <a:t>umum</a:t>
            </a:r>
            <a:r>
              <a:rPr lang="en-US"/>
              <a:t>, </a:t>
            </a:r>
            <a:r>
              <a:rPr lang="en-US" err="1"/>
              <a:t>dibutuhkan</a:t>
            </a:r>
            <a:r>
              <a:rPr lang="en-US"/>
              <a:t> </a:t>
            </a:r>
            <a:r>
              <a:rPr lang="en-US" err="1"/>
              <a:t>kunci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mempermudah</a:t>
            </a:r>
            <a:r>
              <a:rPr lang="en-US"/>
              <a:t> </a:t>
            </a:r>
            <a:r>
              <a:rPr lang="en-US" err="1"/>
              <a:t>pencarian</a:t>
            </a:r>
            <a:r>
              <a:rPr lang="en-US"/>
              <a:t> dan </a:t>
            </a:r>
            <a:r>
              <a:rPr lang="en-US" err="1"/>
              <a:t>mempersingkat</a:t>
            </a:r>
            <a:r>
              <a:rPr lang="en-US"/>
              <a:t> </a:t>
            </a:r>
            <a:r>
              <a:rPr lang="en-US" err="1"/>
              <a:t>waktu</a:t>
            </a:r>
            <a:r>
              <a:rPr lang="en-US"/>
              <a:t> yang </a:t>
            </a:r>
            <a:r>
              <a:rPr lang="en-US" err="1"/>
              <a:t>digunakan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melakukan</a:t>
            </a:r>
            <a:r>
              <a:rPr lang="en-US"/>
              <a:t> </a:t>
            </a:r>
            <a:r>
              <a:rPr lang="en-US" err="1"/>
              <a:t>tanpa</a:t>
            </a:r>
            <a:r>
              <a:rPr lang="en-US"/>
              <a:t> </a:t>
            </a:r>
            <a:r>
              <a:rPr lang="en-US" err="1"/>
              <a:t>harus</a:t>
            </a:r>
            <a:r>
              <a:rPr lang="en-US"/>
              <a:t> </a:t>
            </a:r>
            <a:r>
              <a:rPr lang="en-US" err="1"/>
              <a:t>melakukan</a:t>
            </a:r>
            <a:r>
              <a:rPr lang="en-US"/>
              <a:t> </a:t>
            </a:r>
            <a:r>
              <a:rPr lang="en-US" err="1"/>
              <a:t>penelusuran</a:t>
            </a:r>
            <a:r>
              <a:rPr lang="en-US"/>
              <a:t> </a:t>
            </a:r>
            <a:r>
              <a:rPr lang="en-US" err="1"/>
              <a:t>terhadap</a:t>
            </a:r>
            <a:r>
              <a:rPr lang="en-US"/>
              <a:t> </a:t>
            </a:r>
            <a:r>
              <a:rPr lang="en-US" err="1"/>
              <a:t>seluruh</a:t>
            </a:r>
            <a:r>
              <a:rPr lang="en-US"/>
              <a:t> data.</a:t>
            </a:r>
          </a:p>
          <a:p>
            <a:r>
              <a:rPr lang="en-US"/>
              <a:t>Super key</a:t>
            </a:r>
          </a:p>
          <a:p>
            <a:r>
              <a:rPr lang="en-US"/>
              <a:t>Candidate key</a:t>
            </a:r>
          </a:p>
          <a:p>
            <a:r>
              <a:rPr lang="en-US"/>
              <a:t>Primary key</a:t>
            </a:r>
          </a:p>
          <a:p>
            <a:r>
              <a:rPr lang="en-US"/>
              <a:t>Alternate key</a:t>
            </a:r>
          </a:p>
          <a:p>
            <a:r>
              <a:rPr lang="en-US"/>
              <a:t>Foreign key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815C31-7AD7-5FD3-06B1-C0F029BE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Relational key</a:t>
            </a:r>
          </a:p>
        </p:txBody>
      </p:sp>
    </p:spTree>
    <p:extLst>
      <p:ext uri="{BB962C8B-B14F-4D97-AF65-F5344CB8AC3E}">
        <p14:creationId xmlns:p14="http://schemas.microsoft.com/office/powerpoint/2010/main" val="34897163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303</TotalTime>
  <Words>1661</Words>
  <Application>Microsoft Macintosh PowerPoint</Application>
  <PresentationFormat>Widescreen</PresentationFormat>
  <Paragraphs>622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Corbel</vt:lpstr>
      <vt:lpstr>Helvetica Neue</vt:lpstr>
      <vt:lpstr>inherit</vt:lpstr>
      <vt:lpstr>OracleSansVF</vt:lpstr>
      <vt:lpstr>Poppins</vt:lpstr>
      <vt:lpstr>PT Serif</vt:lpstr>
      <vt:lpstr>Wingdings</vt:lpstr>
      <vt:lpstr>Office Theme</vt:lpstr>
      <vt:lpstr>Konsep basis data relasional</vt:lpstr>
      <vt:lpstr>Model basis data</vt:lpstr>
      <vt:lpstr>Penemu model data relasional </vt:lpstr>
      <vt:lpstr>Apa itu Basis data relasional? </vt:lpstr>
      <vt:lpstr>Contoh</vt:lpstr>
      <vt:lpstr>PowerPoint Presentation</vt:lpstr>
      <vt:lpstr>PowerPoint Presentation</vt:lpstr>
      <vt:lpstr>Istilah-istilah yang ada pada database relasional</vt:lpstr>
      <vt:lpstr>Relational key</vt:lpstr>
      <vt:lpstr>Relational key</vt:lpstr>
      <vt:lpstr>PowerPoint Presentation</vt:lpstr>
      <vt:lpstr>Relational Integrity Rules</vt:lpstr>
      <vt:lpstr>Kelebihan model data relasional</vt:lpstr>
      <vt:lpstr>Contoh KASUS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Soal Latihan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Annisa Puspa Kirana</dc:creator>
  <cp:lastModifiedBy>elok hamdana</cp:lastModifiedBy>
  <cp:revision>3</cp:revision>
  <dcterms:created xsi:type="dcterms:W3CDTF">2024-02-13T05:00:34Z</dcterms:created>
  <dcterms:modified xsi:type="dcterms:W3CDTF">2024-02-19T07:42:56Z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