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86" r:id="rId24"/>
    <p:sldId id="287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209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8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136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5157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38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7387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69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35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4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1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4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8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9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75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4109" y="2646679"/>
            <a:ext cx="391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600" b="1" spc="-50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3600" b="1" spc="1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600" b="1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36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36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3600" b="1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254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600" b="1" spc="-2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600" b="1" spc="-31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600" b="1" spc="-395" dirty="0">
                <a:solidFill>
                  <a:srgbClr val="FFFFFF"/>
                </a:solidFill>
                <a:latin typeface="Tahoma"/>
                <a:cs typeface="Tahoma"/>
              </a:rPr>
              <a:t>tr</a:t>
            </a:r>
            <a:r>
              <a:rPr sz="3600" b="1" spc="-3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600" b="1" spc="-3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600" b="1" spc="-12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600" b="1" spc="-4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600" b="1" spc="-2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600" b="1" spc="-4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6875" y="218693"/>
            <a:ext cx="3225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105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Consolas"/>
                <a:cs typeface="Consolas"/>
              </a:rPr>
              <a:t>INTRODUCTION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1771" y="1084529"/>
            <a:ext cx="7486015" cy="468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354965" algn="l"/>
                <a:tab pos="355600" algn="l"/>
                <a:tab pos="6382385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analysis</a:t>
            </a:r>
            <a:r>
              <a:rPr sz="24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variance(ANOVA)</a:t>
            </a:r>
            <a:r>
              <a:rPr sz="2400" spc="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4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developed	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by</a:t>
            </a:r>
            <a:endParaRPr sz="2400">
              <a:latin typeface="Corbel"/>
              <a:cs typeface="Corbe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solidFill>
                  <a:srgbClr val="FFFFFF"/>
                </a:solidFill>
                <a:latin typeface="Corbel"/>
                <a:cs typeface="Corbel"/>
              </a:rPr>
              <a:t>R.A.Fisher</a:t>
            </a:r>
            <a:r>
              <a:rPr sz="2400" i="1" spc="4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400" i="1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Corbel"/>
                <a:cs typeface="Corbel"/>
              </a:rPr>
              <a:t>1920.</a:t>
            </a:r>
            <a:endParaRPr sz="2400">
              <a:latin typeface="Corbel"/>
              <a:cs typeface="Corbel"/>
            </a:endParaRPr>
          </a:p>
          <a:p>
            <a:pPr marL="355600" marR="5080" indent="-342900">
              <a:lnSpc>
                <a:spcPct val="100000"/>
              </a:lnSpc>
              <a:spcBef>
                <a:spcPts val="705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If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 number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samples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is more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than two the Z-test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t-test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cannot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be used.</a:t>
            </a:r>
            <a:endParaRPr sz="2400">
              <a:latin typeface="Corbel"/>
              <a:cs typeface="Corbel"/>
            </a:endParaRPr>
          </a:p>
          <a:p>
            <a:pPr marL="355600" marR="58419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 technique</a:t>
            </a:r>
            <a:r>
              <a:rPr sz="24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variance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analysis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developed</a:t>
            </a:r>
            <a:r>
              <a:rPr sz="2400" spc="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by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orbel"/>
                <a:cs typeface="Corbel"/>
              </a:rPr>
              <a:t>fisher</a:t>
            </a:r>
            <a:r>
              <a:rPr sz="2400" i="1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2400" spc="-4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very useful in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such cases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with its help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it is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possible to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study the significance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4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difference of mean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values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large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no.of</a:t>
            </a:r>
            <a:r>
              <a:rPr sz="2400" spc="4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samples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at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same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time.</a:t>
            </a:r>
            <a:endParaRPr sz="2400">
              <a:latin typeface="Corbel"/>
              <a:cs typeface="Corbel"/>
            </a:endParaRPr>
          </a:p>
          <a:p>
            <a:pPr marL="355600" marR="72390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 techniques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variance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analysis</a:t>
            </a:r>
            <a:r>
              <a:rPr sz="24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originated,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agricultural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research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where the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effect of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various types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soils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on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output or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effect of different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types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fertilizers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production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had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to be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studied.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5822" y="870584"/>
            <a:ext cx="7539355" cy="508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865" marR="1066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443865" algn="l"/>
                <a:tab pos="444500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technique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analysis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 variance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was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extremely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useful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all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types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researches.</a:t>
            </a:r>
            <a:endParaRPr sz="2400">
              <a:latin typeface="Corbel"/>
              <a:cs typeface="Corbel"/>
            </a:endParaRPr>
          </a:p>
          <a:p>
            <a:pPr marL="443865" marR="645160" indent="-342900">
              <a:lnSpc>
                <a:spcPct val="100000"/>
              </a:lnSpc>
              <a:spcBef>
                <a:spcPts val="710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443865" algn="l"/>
                <a:tab pos="444500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 variance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analysis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studies</a:t>
            </a:r>
            <a:r>
              <a:rPr sz="24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significance</a:t>
            </a:r>
            <a:r>
              <a:rPr sz="24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400" spc="-4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difference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means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by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analysing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variance.</a:t>
            </a:r>
            <a:endParaRPr sz="2400">
              <a:latin typeface="Corbel"/>
              <a:cs typeface="Corbel"/>
            </a:endParaRPr>
          </a:p>
          <a:p>
            <a:pPr marL="443865" indent="-342900">
              <a:lnSpc>
                <a:spcPct val="100000"/>
              </a:lnSpc>
              <a:spcBef>
                <a:spcPts val="695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443865" algn="l"/>
                <a:tab pos="444500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 variances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would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differ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only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when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the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means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are</a:t>
            </a:r>
            <a:endParaRPr sz="2400">
              <a:latin typeface="Corbel"/>
              <a:cs typeface="Corbel"/>
            </a:endParaRPr>
          </a:p>
          <a:p>
            <a:pPr marL="4438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significantly</a:t>
            </a:r>
            <a:r>
              <a:rPr sz="24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different.</a:t>
            </a:r>
            <a:endParaRPr sz="2400">
              <a:latin typeface="Corbel"/>
              <a:cs typeface="Corbel"/>
            </a:endParaRPr>
          </a:p>
          <a:p>
            <a:pPr marL="443865" marR="210185" indent="-342900" algn="just">
              <a:lnSpc>
                <a:spcPct val="100000"/>
              </a:lnSpc>
              <a:spcBef>
                <a:spcPts val="695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444500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 technique of the analysis of variance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developed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by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Fisher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capable of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fruitful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application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in a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variety of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problems.</a:t>
            </a:r>
            <a:endParaRPr sz="2400">
              <a:latin typeface="Corbel"/>
              <a:cs typeface="Corbel"/>
            </a:endParaRPr>
          </a:p>
          <a:p>
            <a:pPr marL="443865" marR="483234" indent="-342900">
              <a:lnSpc>
                <a:spcPts val="2590"/>
              </a:lnSpc>
              <a:spcBef>
                <a:spcPts val="750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443865" algn="l"/>
                <a:tab pos="444500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2400" spc="-7" baseline="-20833" dirty="0">
                <a:solidFill>
                  <a:srgbClr val="FFFFFF"/>
                </a:solidFill>
                <a:latin typeface="Corbel"/>
                <a:cs typeface="Corbel"/>
              </a:rPr>
              <a:t>0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sz="2400" spc="3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Variability</a:t>
            </a:r>
            <a:r>
              <a:rPr sz="2400" spc="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w/i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groups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variability</a:t>
            </a:r>
            <a:r>
              <a:rPr sz="2400" spc="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b/t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groups,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this </a:t>
            </a:r>
            <a:r>
              <a:rPr sz="2400" spc="-4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means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that </a:t>
            </a:r>
            <a:r>
              <a:rPr sz="2000" spc="5" dirty="0">
                <a:solidFill>
                  <a:srgbClr val="FFFFFF"/>
                </a:solidFill>
                <a:latin typeface="Wingdings"/>
                <a:cs typeface="Wingdings"/>
              </a:rPr>
              <a:t></a:t>
            </a:r>
            <a:r>
              <a:rPr sz="1950" spc="7" baseline="-21367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r>
              <a:rPr sz="1950" spc="202" baseline="-21367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Wingdings"/>
                <a:cs typeface="Wingdings"/>
              </a:rPr>
              <a:t></a:t>
            </a:r>
            <a:r>
              <a:rPr sz="1950" spc="15" baseline="-21367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endParaRPr sz="1950" baseline="-21367">
              <a:latin typeface="Corbel"/>
              <a:cs typeface="Corbel"/>
            </a:endParaRPr>
          </a:p>
          <a:p>
            <a:pPr marL="443865" marR="869315" indent="-342900">
              <a:lnSpc>
                <a:spcPts val="2590"/>
              </a:lnSpc>
              <a:spcBef>
                <a:spcPts val="700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443865" algn="l"/>
                <a:tab pos="444500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2400" spc="-7" baseline="-20833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sz="2400" spc="3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Variability</a:t>
            </a:r>
            <a:r>
              <a:rPr sz="2400" spc="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w/i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groups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does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not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variability</a:t>
            </a:r>
            <a:r>
              <a:rPr sz="2400" spc="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b/t </a:t>
            </a:r>
            <a:r>
              <a:rPr sz="2400" spc="-4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groups,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or,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Wingdings"/>
                <a:cs typeface="Wingdings"/>
              </a:rPr>
              <a:t></a:t>
            </a:r>
            <a:r>
              <a:rPr sz="1950" spc="7" baseline="-21367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r>
              <a:rPr sz="1950" spc="202" baseline="-21367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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Wingdings"/>
                <a:cs typeface="Wingdings"/>
              </a:rPr>
              <a:t></a:t>
            </a:r>
            <a:r>
              <a:rPr sz="1950" spc="15" baseline="-21367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endParaRPr sz="1950" baseline="-21367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0998" y="308229"/>
            <a:ext cx="2093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95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F-STATISTICS</a:t>
            </a:r>
            <a:endParaRPr sz="4000">
              <a:latin typeface="Gabriola"/>
              <a:cs typeface="Gabriol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33399" y="1190955"/>
            <a:ext cx="7298055" cy="421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2735"/>
              </a:lnSpc>
              <a:spcBef>
                <a:spcPts val="100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ANOVA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measures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two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sources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variation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endParaRPr sz="2400">
              <a:latin typeface="Corbel"/>
              <a:cs typeface="Corbel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compares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their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relative</a:t>
            </a:r>
            <a:r>
              <a:rPr sz="24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sizes.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rbel"/>
              <a:cs typeface="Corbel"/>
            </a:endParaRPr>
          </a:p>
          <a:p>
            <a:pPr marL="745490" lvl="1" indent="-347980">
              <a:lnSpc>
                <a:spcPct val="100000"/>
              </a:lnSpc>
              <a:buClr>
                <a:srgbClr val="EA1579"/>
              </a:buClr>
              <a:buSzPct val="89583"/>
              <a:buChar char="•"/>
              <a:tabLst>
                <a:tab pos="745490" algn="l"/>
                <a:tab pos="746125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variation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BETWEEN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groups:</a:t>
            </a:r>
            <a:endParaRPr sz="2400">
              <a:latin typeface="Corbel"/>
              <a:cs typeface="Corbel"/>
            </a:endParaRPr>
          </a:p>
          <a:p>
            <a:pPr marL="1001394" lvl="2" indent="-290195">
              <a:lnSpc>
                <a:spcPts val="2735"/>
              </a:lnSpc>
              <a:spcBef>
                <a:spcPts val="285"/>
              </a:spcBef>
              <a:buClr>
                <a:srgbClr val="EA1579"/>
              </a:buClr>
              <a:buChar char="•"/>
              <a:tabLst>
                <a:tab pos="1001394" algn="l"/>
                <a:tab pos="1002030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each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data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value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look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at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difference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between</a:t>
            </a:r>
            <a:endParaRPr sz="2400">
              <a:latin typeface="Corbel"/>
              <a:cs typeface="Corbel"/>
            </a:endParaRPr>
          </a:p>
          <a:p>
            <a:pPr marL="940435">
              <a:lnSpc>
                <a:spcPts val="2735"/>
              </a:lnSpc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its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group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mean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overall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mean.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Corbel"/>
              <a:cs typeface="Corbel"/>
            </a:endParaRPr>
          </a:p>
          <a:p>
            <a:pPr marL="745490" lvl="1" indent="-347980">
              <a:lnSpc>
                <a:spcPct val="100000"/>
              </a:lnSpc>
              <a:buClr>
                <a:srgbClr val="EA1579"/>
              </a:buClr>
              <a:buSzPct val="89583"/>
              <a:buChar char="•"/>
              <a:tabLst>
                <a:tab pos="745490" algn="l"/>
                <a:tab pos="746125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variation</a:t>
            </a:r>
            <a:r>
              <a:rPr sz="2400" spc="3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WITHIN groups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  <a:p>
            <a:pPr marL="940435" marR="570230" lvl="2" indent="-228600">
              <a:lnSpc>
                <a:spcPts val="2590"/>
              </a:lnSpc>
              <a:spcBef>
                <a:spcPts val="615"/>
              </a:spcBef>
              <a:buClr>
                <a:srgbClr val="EA1579"/>
              </a:buClr>
              <a:buFont typeface="Corbel"/>
              <a:buChar char="•"/>
              <a:tabLst>
                <a:tab pos="1001394" algn="l"/>
                <a:tab pos="1002030" algn="l"/>
              </a:tabLst>
            </a:pPr>
            <a:r>
              <a:rPr dirty="0"/>
              <a:t>	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for each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data value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we look at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 difference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between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that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value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the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mean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its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group.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99" y="942213"/>
            <a:ext cx="7134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-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ANOVA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F-statistic</a:t>
            </a:r>
            <a:r>
              <a:rPr sz="2400" spc="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is a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ratio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Between</a:t>
            </a:r>
            <a:r>
              <a:rPr sz="24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Group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Var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aton div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ded</a:t>
            </a:r>
            <a:r>
              <a:rPr sz="2400" spc="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by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400" spc="-1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Wi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hi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24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Gr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ou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2400" spc="-1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Variation: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5299" y="2669286"/>
            <a:ext cx="7136765" cy="2096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7034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F=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Corbel"/>
              <a:cs typeface="Corbel"/>
            </a:endParaRPr>
          </a:p>
          <a:p>
            <a:pPr marL="393700" marR="55880" indent="-343535">
              <a:lnSpc>
                <a:spcPct val="100000"/>
              </a:lnSpc>
              <a:buClr>
                <a:srgbClr val="D5EBFF"/>
              </a:buClr>
              <a:buSzPct val="93750"/>
              <a:buFont typeface="Wingdings"/>
              <a:buChar char=""/>
              <a:tabLst>
                <a:tab pos="393065" algn="l"/>
                <a:tab pos="39433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large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evidence</a:t>
            </a:r>
            <a:r>
              <a:rPr sz="24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orbel"/>
                <a:cs typeface="Corbel"/>
              </a:rPr>
              <a:t>against</a:t>
            </a:r>
            <a:r>
              <a:rPr sz="2400" i="1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2400" spc="-7" baseline="-20833" dirty="0">
                <a:solidFill>
                  <a:srgbClr val="FFFFFF"/>
                </a:solidFill>
                <a:latin typeface="Corbel"/>
                <a:cs typeface="Corbel"/>
              </a:rPr>
              <a:t>0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, since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it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indicates</a:t>
            </a:r>
            <a:r>
              <a:rPr sz="2400" spc="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that </a:t>
            </a:r>
            <a:r>
              <a:rPr sz="2400" spc="-4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there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is more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difference between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groups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than within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groups.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755" y="2570988"/>
            <a:ext cx="5428488" cy="8580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6142" y="451230"/>
            <a:ext cx="5384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100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TEC</a:t>
            </a:r>
            <a:r>
              <a:rPr sz="3600" u="heavy" spc="-95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NI</a:t>
            </a:r>
            <a:r>
              <a:rPr sz="3600" u="heavy" spc="-100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QU</a:t>
            </a:r>
            <a:r>
              <a:rPr sz="3600" u="heavy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E</a:t>
            </a:r>
            <a:r>
              <a:rPr sz="3600" u="heavy" spc="-235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 </a:t>
            </a:r>
            <a:r>
              <a:rPr sz="3600" u="heavy" spc="-100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O</a:t>
            </a:r>
            <a:r>
              <a:rPr sz="3600" u="heavy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F</a:t>
            </a:r>
            <a:r>
              <a:rPr sz="3600" u="heavy" spc="-210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 </a:t>
            </a:r>
            <a:r>
              <a:rPr sz="3600" u="heavy" spc="-95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ANA</a:t>
            </a:r>
            <a:r>
              <a:rPr sz="3600" u="heavy" spc="-100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LY</a:t>
            </a:r>
            <a:r>
              <a:rPr sz="3600" u="heavy" spc="-105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S</a:t>
            </a:r>
            <a:r>
              <a:rPr sz="3600" u="heavy" spc="-95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I</a:t>
            </a:r>
            <a:r>
              <a:rPr sz="3600" u="heavy" spc="-105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N</a:t>
            </a:r>
            <a:r>
              <a:rPr sz="3600" u="heavy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G</a:t>
            </a:r>
            <a:r>
              <a:rPr sz="3600" u="heavy" spc="-250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 </a:t>
            </a:r>
            <a:r>
              <a:rPr sz="3600" u="heavy" spc="-100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V</a:t>
            </a:r>
            <a:r>
              <a:rPr sz="3600" u="heavy" spc="-95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ARIAN</a:t>
            </a:r>
            <a:r>
              <a:rPr sz="3600" u="heavy" spc="-100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C</a:t>
            </a:r>
            <a:r>
              <a:rPr sz="3600" u="heavy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E</a:t>
            </a:r>
            <a:endParaRPr sz="3600">
              <a:latin typeface="Gabriola"/>
              <a:cs typeface="Gabriol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04722" y="1236980"/>
            <a:ext cx="7315834" cy="436435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54965" marR="33020" indent="-342900">
              <a:lnSpc>
                <a:spcPct val="80000"/>
              </a:lnSpc>
              <a:spcBef>
                <a:spcPts val="655"/>
              </a:spcBef>
              <a:buClr>
                <a:srgbClr val="D5EBFF"/>
              </a:buClr>
              <a:buSzPct val="93478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3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technique</a:t>
            </a:r>
            <a:r>
              <a:rPr sz="23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analysing</a:t>
            </a:r>
            <a:r>
              <a:rPr sz="23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3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variance</a:t>
            </a:r>
            <a:r>
              <a:rPr sz="23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3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case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3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single </a:t>
            </a:r>
            <a:r>
              <a:rPr sz="2300" spc="-4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variable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3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3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case</a:t>
            </a:r>
            <a:r>
              <a:rPr sz="23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two</a:t>
            </a:r>
            <a:r>
              <a:rPr sz="23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variables</a:t>
            </a:r>
            <a:r>
              <a:rPr sz="23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3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Corbel"/>
                <a:cs typeface="Corbel"/>
              </a:rPr>
              <a:t>similar.</a:t>
            </a:r>
            <a:endParaRPr sz="2300">
              <a:latin typeface="Corbel"/>
              <a:cs typeface="Corbel"/>
            </a:endParaRPr>
          </a:p>
          <a:p>
            <a:pPr marL="414655" indent="-402590">
              <a:lnSpc>
                <a:spcPts val="2485"/>
              </a:lnSpc>
              <a:spcBef>
                <a:spcPts val="145"/>
              </a:spcBef>
              <a:buClr>
                <a:srgbClr val="D5EBFF"/>
              </a:buClr>
              <a:buSzPct val="93478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3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both</a:t>
            </a:r>
            <a:r>
              <a:rPr sz="23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cases</a:t>
            </a:r>
            <a:r>
              <a:rPr sz="23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comparison</a:t>
            </a:r>
            <a:r>
              <a:rPr sz="23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3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made</a:t>
            </a:r>
            <a:r>
              <a:rPr sz="23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between</a:t>
            </a:r>
            <a:r>
              <a:rPr sz="23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 variance</a:t>
            </a:r>
            <a:endParaRPr sz="2300">
              <a:latin typeface="Corbel"/>
              <a:cs typeface="Corbel"/>
            </a:endParaRPr>
          </a:p>
          <a:p>
            <a:pPr marL="354965">
              <a:lnSpc>
                <a:spcPts val="2485"/>
              </a:lnSpc>
            </a:pP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3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sample</a:t>
            </a:r>
            <a:r>
              <a:rPr sz="23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means</a:t>
            </a:r>
            <a:r>
              <a:rPr sz="23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with</a:t>
            </a:r>
            <a:r>
              <a:rPr sz="23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 residual</a:t>
            </a:r>
            <a:r>
              <a:rPr sz="23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variance.</a:t>
            </a:r>
            <a:endParaRPr sz="2300">
              <a:latin typeface="Corbel"/>
              <a:cs typeface="Corbel"/>
            </a:endParaRPr>
          </a:p>
          <a:p>
            <a:pPr marL="354965" marR="34290" indent="-342900">
              <a:lnSpc>
                <a:spcPct val="80000"/>
              </a:lnSpc>
              <a:spcBef>
                <a:spcPts val="710"/>
              </a:spcBef>
              <a:buClr>
                <a:srgbClr val="D5EBFF"/>
              </a:buClr>
              <a:buSzPct val="93478"/>
              <a:buFont typeface="Wingdings"/>
              <a:buChar char=""/>
              <a:tabLst>
                <a:tab pos="472440" algn="l"/>
                <a:tab pos="473075" algn="l"/>
              </a:tabLst>
            </a:pPr>
            <a:r>
              <a:rPr dirty="0"/>
              <a:t>	</a:t>
            </a:r>
            <a:r>
              <a:rPr sz="2300" spc="-20" dirty="0">
                <a:solidFill>
                  <a:srgbClr val="FFFFFF"/>
                </a:solidFill>
                <a:latin typeface="Corbel"/>
                <a:cs typeface="Corbel"/>
              </a:rPr>
              <a:t>However,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 in</a:t>
            </a:r>
            <a:r>
              <a:rPr sz="23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case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3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single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variable,</a:t>
            </a:r>
            <a:r>
              <a:rPr sz="23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total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 variance</a:t>
            </a:r>
            <a:r>
              <a:rPr sz="23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2300" spc="-4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divided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two parts</a:t>
            </a:r>
            <a:r>
              <a:rPr sz="23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Corbel"/>
                <a:cs typeface="Corbel"/>
              </a:rPr>
              <a:t>only,</a:t>
            </a:r>
            <a:r>
              <a:rPr sz="23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i="1" spc="-5" dirty="0">
                <a:solidFill>
                  <a:srgbClr val="FFFFFF"/>
                </a:solidFill>
                <a:latin typeface="Corbel"/>
                <a:cs typeface="Corbel"/>
              </a:rPr>
              <a:t>viz..,</a:t>
            </a:r>
            <a:endParaRPr sz="2300">
              <a:latin typeface="Corbel"/>
              <a:cs typeface="Corbel"/>
            </a:endParaRPr>
          </a:p>
          <a:p>
            <a:pPr marL="414655" indent="-402590">
              <a:lnSpc>
                <a:spcPts val="2485"/>
              </a:lnSpc>
              <a:spcBef>
                <a:spcPts val="145"/>
              </a:spcBef>
              <a:buClr>
                <a:srgbClr val="D5EBFF"/>
              </a:buClr>
              <a:buSzPct val="93478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variance between</a:t>
            </a:r>
            <a:r>
              <a:rPr sz="23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samples</a:t>
            </a:r>
            <a:r>
              <a:rPr sz="23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3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variance within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 the</a:t>
            </a:r>
            <a:endParaRPr sz="2300">
              <a:latin typeface="Corbel"/>
              <a:cs typeface="Corbel"/>
            </a:endParaRPr>
          </a:p>
          <a:p>
            <a:pPr marL="354965">
              <a:lnSpc>
                <a:spcPts val="2485"/>
              </a:lnSpc>
            </a:pP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samples.</a:t>
            </a:r>
            <a:endParaRPr sz="2300">
              <a:latin typeface="Corbel"/>
              <a:cs typeface="Corbel"/>
            </a:endParaRPr>
          </a:p>
          <a:p>
            <a:pPr marL="354965" marR="62230" indent="-342900">
              <a:lnSpc>
                <a:spcPts val="2210"/>
              </a:lnSpc>
              <a:spcBef>
                <a:spcPts val="675"/>
              </a:spcBef>
              <a:buClr>
                <a:srgbClr val="D5EBFF"/>
              </a:buClr>
              <a:buSzPct val="93478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3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latter variance is</a:t>
            </a:r>
            <a:r>
              <a:rPr sz="23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 residual variance.</a:t>
            </a:r>
            <a:r>
              <a:rPr sz="23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 case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two </a:t>
            </a:r>
            <a:r>
              <a:rPr sz="2300" spc="-4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variables</a:t>
            </a:r>
            <a:r>
              <a:rPr sz="23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total</a:t>
            </a:r>
            <a:r>
              <a:rPr sz="23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variance</a:t>
            </a:r>
            <a:r>
              <a:rPr sz="23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3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divided</a:t>
            </a:r>
            <a:r>
              <a:rPr sz="23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three</a:t>
            </a:r>
            <a:r>
              <a:rPr sz="23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parts,</a:t>
            </a:r>
            <a:r>
              <a:rPr sz="2300" spc="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i="1" spc="-5" dirty="0">
                <a:solidFill>
                  <a:srgbClr val="FFFFFF"/>
                </a:solidFill>
                <a:latin typeface="Corbel"/>
                <a:cs typeface="Corbel"/>
              </a:rPr>
              <a:t>viz.</a:t>
            </a:r>
            <a:endParaRPr sz="2300">
              <a:latin typeface="Corbel"/>
              <a:cs typeface="Corbel"/>
            </a:endParaRPr>
          </a:p>
          <a:p>
            <a:pPr marL="1762125" lvl="1" indent="-280670">
              <a:lnSpc>
                <a:spcPct val="100000"/>
              </a:lnSpc>
              <a:spcBef>
                <a:spcPts val="175"/>
              </a:spcBef>
              <a:buAutoNum type="romanLcParenBoth"/>
              <a:tabLst>
                <a:tab pos="1762760" algn="l"/>
              </a:tabLst>
            </a:pP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Variance due</a:t>
            </a:r>
            <a:r>
              <a:rPr sz="23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3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variable</a:t>
            </a:r>
            <a:r>
              <a:rPr sz="23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no.1</a:t>
            </a:r>
            <a:endParaRPr sz="2300">
              <a:latin typeface="Corbel"/>
              <a:cs typeface="Corbel"/>
            </a:endParaRPr>
          </a:p>
          <a:p>
            <a:pPr marL="1830070" lvl="1" indent="-348615">
              <a:lnSpc>
                <a:spcPct val="100000"/>
              </a:lnSpc>
              <a:spcBef>
                <a:spcPts val="145"/>
              </a:spcBef>
              <a:buAutoNum type="romanLcParenBoth"/>
              <a:tabLst>
                <a:tab pos="1830705" algn="l"/>
              </a:tabLst>
            </a:pP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Variance due</a:t>
            </a:r>
            <a:r>
              <a:rPr sz="23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3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variable</a:t>
            </a:r>
            <a:r>
              <a:rPr sz="23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no.2</a:t>
            </a:r>
            <a:endParaRPr sz="2300">
              <a:latin typeface="Corbel"/>
              <a:cs typeface="Corbel"/>
            </a:endParaRPr>
          </a:p>
          <a:p>
            <a:pPr marL="1918970" lvl="1" indent="-437515">
              <a:lnSpc>
                <a:spcPct val="100000"/>
              </a:lnSpc>
              <a:spcBef>
                <a:spcPts val="145"/>
              </a:spcBef>
              <a:buAutoNum type="romanLcParenBoth"/>
              <a:tabLst>
                <a:tab pos="1919605" algn="l"/>
              </a:tabLst>
            </a:pPr>
            <a:r>
              <a:rPr sz="2300" spc="-5" dirty="0">
                <a:solidFill>
                  <a:srgbClr val="FFFFFF"/>
                </a:solidFill>
                <a:latin typeface="Corbel"/>
                <a:cs typeface="Corbel"/>
              </a:rPr>
              <a:t>Residual</a:t>
            </a:r>
            <a:r>
              <a:rPr sz="23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00" dirty="0">
                <a:solidFill>
                  <a:srgbClr val="FFFFFF"/>
                </a:solidFill>
                <a:latin typeface="Corbel"/>
                <a:cs typeface="Corbel"/>
              </a:rPr>
              <a:t>variance.</a:t>
            </a:r>
            <a:endParaRPr sz="23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0619" y="236981"/>
            <a:ext cx="4502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110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CL</a:t>
            </a:r>
            <a:r>
              <a:rPr sz="4000" u="heavy" spc="-105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ASSI</a:t>
            </a:r>
            <a:r>
              <a:rPr sz="4000" u="heavy" spc="-100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F</a:t>
            </a:r>
            <a:r>
              <a:rPr sz="4000" u="heavy" spc="-105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I</a:t>
            </a:r>
            <a:r>
              <a:rPr sz="4000" u="heavy" spc="-110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C</a:t>
            </a:r>
            <a:r>
              <a:rPr sz="4000" u="heavy" spc="-105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A</a:t>
            </a:r>
            <a:r>
              <a:rPr sz="4000" u="heavy" spc="-100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T</a:t>
            </a:r>
            <a:r>
              <a:rPr sz="4000" u="heavy" spc="-105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I</a:t>
            </a:r>
            <a:r>
              <a:rPr sz="4000" u="heavy" spc="-95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O</a:t>
            </a:r>
            <a:r>
              <a:rPr sz="4000" u="heavy" spc="-5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N</a:t>
            </a:r>
            <a:r>
              <a:rPr sz="4000" u="heavy" spc="-204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 </a:t>
            </a:r>
            <a:r>
              <a:rPr sz="4000" u="heavy" spc="-95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O</a:t>
            </a:r>
            <a:r>
              <a:rPr sz="4000" u="heavy" spc="-5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F</a:t>
            </a:r>
            <a:r>
              <a:rPr sz="4000" u="heavy" spc="-210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 </a:t>
            </a:r>
            <a:r>
              <a:rPr sz="4000" u="heavy" spc="-105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A</a:t>
            </a:r>
            <a:r>
              <a:rPr sz="4000" u="heavy" spc="-100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N</a:t>
            </a:r>
            <a:r>
              <a:rPr sz="4000" u="heavy" spc="-95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O</a:t>
            </a:r>
            <a:r>
              <a:rPr sz="4000" u="heavy" spc="-105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V</a:t>
            </a:r>
            <a:r>
              <a:rPr sz="4000" u="heavy" spc="-5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A</a:t>
            </a:r>
            <a:endParaRPr sz="4000">
              <a:latin typeface="Gabriola"/>
              <a:cs typeface="Gabriol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1771" y="1294891"/>
            <a:ext cx="7354570" cy="203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3000" spc="-1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Analysis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variance</a:t>
            </a:r>
            <a:r>
              <a:rPr sz="30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classified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into</a:t>
            </a:r>
            <a:r>
              <a:rPr sz="30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two </a:t>
            </a:r>
            <a:r>
              <a:rPr sz="3000" spc="-5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ways:</a:t>
            </a:r>
            <a:endParaRPr sz="3000">
              <a:latin typeface="Corbel"/>
              <a:cs typeface="Corbel"/>
            </a:endParaRPr>
          </a:p>
          <a:p>
            <a:pPr marL="1276350" lvl="1" indent="-349885">
              <a:lnSpc>
                <a:spcPct val="100000"/>
              </a:lnSpc>
              <a:spcBef>
                <a:spcPts val="695"/>
              </a:spcBef>
              <a:buAutoNum type="alphaLcPeriod"/>
              <a:tabLst>
                <a:tab pos="1276985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One-way</a:t>
            </a:r>
            <a:r>
              <a:rPr sz="30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classification</a:t>
            </a:r>
            <a:endParaRPr sz="3000">
              <a:latin typeface="Corbel"/>
              <a:cs typeface="Corbel"/>
            </a:endParaRPr>
          </a:p>
          <a:p>
            <a:pPr marL="1282700" lvl="1" indent="-356235">
              <a:lnSpc>
                <a:spcPct val="100000"/>
              </a:lnSpc>
              <a:spcBef>
                <a:spcPts val="710"/>
              </a:spcBef>
              <a:buAutoNum type="alphaLcPeriod"/>
              <a:tabLst>
                <a:tab pos="1283335" algn="l"/>
              </a:tabLst>
            </a:pPr>
            <a:r>
              <a:rPr sz="3000" spc="-30" dirty="0">
                <a:solidFill>
                  <a:srgbClr val="FFFFFF"/>
                </a:solidFill>
                <a:latin typeface="Corbel"/>
                <a:cs typeface="Corbel"/>
              </a:rPr>
              <a:t>Two-way</a:t>
            </a:r>
            <a:r>
              <a:rPr sz="30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classification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4867" y="308229"/>
            <a:ext cx="4382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>
                <a:solidFill>
                  <a:srgbClr val="C1EDFF"/>
                </a:solidFill>
                <a:latin typeface="Gabriola"/>
                <a:cs typeface="Gabriola"/>
              </a:rPr>
              <a:t>O</a:t>
            </a:r>
            <a:r>
              <a:rPr sz="4000" spc="-100" dirty="0">
                <a:solidFill>
                  <a:srgbClr val="C1EDFF"/>
                </a:solidFill>
                <a:latin typeface="Gabriola"/>
                <a:cs typeface="Gabriola"/>
              </a:rPr>
              <a:t>N</a:t>
            </a:r>
            <a:r>
              <a:rPr sz="4000" spc="-105" dirty="0">
                <a:solidFill>
                  <a:srgbClr val="C1EDFF"/>
                </a:solidFill>
                <a:latin typeface="Gabriola"/>
                <a:cs typeface="Gabriola"/>
              </a:rPr>
              <a:t>E</a:t>
            </a:r>
            <a:r>
              <a:rPr sz="4000" spc="-110" dirty="0">
                <a:solidFill>
                  <a:srgbClr val="C1EDFF"/>
                </a:solidFill>
                <a:latin typeface="Gabriola"/>
                <a:cs typeface="Gabriola"/>
              </a:rPr>
              <a:t>-</a:t>
            </a:r>
            <a:r>
              <a:rPr sz="4000" spc="-100" dirty="0">
                <a:solidFill>
                  <a:srgbClr val="C1EDFF"/>
                </a:solidFill>
                <a:latin typeface="Gabriola"/>
                <a:cs typeface="Gabriola"/>
              </a:rPr>
              <a:t>W</a:t>
            </a:r>
            <a:r>
              <a:rPr sz="4000" spc="-105" dirty="0">
                <a:solidFill>
                  <a:srgbClr val="C1EDFF"/>
                </a:solidFill>
                <a:latin typeface="Gabriola"/>
                <a:cs typeface="Gabriola"/>
              </a:rPr>
              <a:t>A</a:t>
            </a:r>
            <a:r>
              <a:rPr sz="4000" spc="-5" dirty="0">
                <a:solidFill>
                  <a:srgbClr val="C1EDFF"/>
                </a:solidFill>
                <a:latin typeface="Gabriola"/>
                <a:cs typeface="Gabriola"/>
              </a:rPr>
              <a:t>Y</a:t>
            </a:r>
            <a:r>
              <a:rPr sz="4000" spc="-229" dirty="0">
                <a:solidFill>
                  <a:srgbClr val="C1EDFF"/>
                </a:solidFill>
                <a:latin typeface="Gabriola"/>
                <a:cs typeface="Gabriola"/>
              </a:rPr>
              <a:t> </a:t>
            </a:r>
            <a:r>
              <a:rPr sz="4000" spc="-110" dirty="0">
                <a:solidFill>
                  <a:srgbClr val="C1EDFF"/>
                </a:solidFill>
                <a:latin typeface="Gabriola"/>
                <a:cs typeface="Gabriola"/>
              </a:rPr>
              <a:t>CL</a:t>
            </a:r>
            <a:r>
              <a:rPr sz="4000" spc="-105" dirty="0">
                <a:solidFill>
                  <a:srgbClr val="C1EDFF"/>
                </a:solidFill>
                <a:latin typeface="Gabriola"/>
                <a:cs typeface="Gabriola"/>
              </a:rPr>
              <a:t>ASSI</a:t>
            </a:r>
            <a:r>
              <a:rPr sz="4000" spc="-100" dirty="0">
                <a:solidFill>
                  <a:srgbClr val="C1EDFF"/>
                </a:solidFill>
                <a:latin typeface="Gabriola"/>
                <a:cs typeface="Gabriola"/>
              </a:rPr>
              <a:t>F</a:t>
            </a:r>
            <a:r>
              <a:rPr sz="4000" spc="-105" dirty="0">
                <a:solidFill>
                  <a:srgbClr val="C1EDFF"/>
                </a:solidFill>
                <a:latin typeface="Gabriola"/>
                <a:cs typeface="Gabriola"/>
              </a:rPr>
              <a:t>I</a:t>
            </a:r>
            <a:r>
              <a:rPr sz="4000" spc="-110" dirty="0">
                <a:solidFill>
                  <a:srgbClr val="C1EDFF"/>
                </a:solidFill>
                <a:latin typeface="Gabriola"/>
                <a:cs typeface="Gabriola"/>
              </a:rPr>
              <a:t>C</a:t>
            </a:r>
            <a:r>
              <a:rPr sz="4000" spc="-105" dirty="0">
                <a:solidFill>
                  <a:srgbClr val="C1EDFF"/>
                </a:solidFill>
                <a:latin typeface="Gabriola"/>
                <a:cs typeface="Gabriola"/>
              </a:rPr>
              <a:t>A</a:t>
            </a:r>
            <a:r>
              <a:rPr sz="4000" spc="-100" dirty="0">
                <a:solidFill>
                  <a:srgbClr val="C1EDFF"/>
                </a:solidFill>
                <a:latin typeface="Gabriola"/>
                <a:cs typeface="Gabriola"/>
              </a:rPr>
              <a:t>T</a:t>
            </a:r>
            <a:r>
              <a:rPr sz="4000" spc="-105" dirty="0">
                <a:solidFill>
                  <a:srgbClr val="C1EDFF"/>
                </a:solidFill>
                <a:latin typeface="Gabriola"/>
                <a:cs typeface="Gabriola"/>
              </a:rPr>
              <a:t>I</a:t>
            </a:r>
            <a:r>
              <a:rPr sz="4000" spc="-95" dirty="0">
                <a:solidFill>
                  <a:srgbClr val="C1EDFF"/>
                </a:solidFill>
                <a:latin typeface="Gabriola"/>
                <a:cs typeface="Gabriola"/>
              </a:rPr>
              <a:t>O</a:t>
            </a:r>
            <a:r>
              <a:rPr sz="4000" spc="-5" dirty="0">
                <a:solidFill>
                  <a:srgbClr val="C1EDFF"/>
                </a:solidFill>
                <a:latin typeface="Gabriola"/>
                <a:cs typeface="Gabriola"/>
              </a:rPr>
              <a:t>N</a:t>
            </a:r>
            <a:endParaRPr sz="4000">
              <a:latin typeface="Gabriola"/>
              <a:cs typeface="Gabriol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62024" y="1262888"/>
            <a:ext cx="7475220" cy="50285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marR="5080" indent="-342900">
              <a:lnSpc>
                <a:spcPts val="2590"/>
              </a:lnSpc>
              <a:spcBef>
                <a:spcPts val="425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one-way classification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we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take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into account only one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variable-</a:t>
            </a:r>
            <a:r>
              <a:rPr sz="24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say,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effect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different types</a:t>
            </a:r>
            <a:r>
              <a:rPr sz="24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fertilizers</a:t>
            </a:r>
            <a:r>
              <a:rPr sz="24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on </a:t>
            </a:r>
            <a:r>
              <a:rPr sz="2400" spc="-4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yield.</a:t>
            </a:r>
            <a:endParaRPr sz="2400">
              <a:latin typeface="Corbel"/>
              <a:cs typeface="Corbel"/>
            </a:endParaRPr>
          </a:p>
          <a:p>
            <a:pPr marL="354965" marR="97155" indent="-342900">
              <a:lnSpc>
                <a:spcPts val="2590"/>
              </a:lnSpc>
              <a:spcBef>
                <a:spcPts val="715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403860" algn="l"/>
                <a:tab pos="404495" algn="l"/>
              </a:tabLst>
            </a:pPr>
            <a:r>
              <a:rPr dirty="0"/>
              <a:t>	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Other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factors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like</a:t>
            </a:r>
            <a:r>
              <a:rPr sz="24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difference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soil fertility</a:t>
            </a:r>
            <a:r>
              <a:rPr sz="24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or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availability</a:t>
            </a:r>
            <a:r>
              <a:rPr sz="2400" spc="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irrigation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facilities</a:t>
            </a:r>
            <a:r>
              <a:rPr sz="2400" spc="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etc.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are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not considered.</a:t>
            </a:r>
            <a:endParaRPr sz="2400">
              <a:latin typeface="Corbel"/>
              <a:cs typeface="Corbel"/>
            </a:endParaRPr>
          </a:p>
          <a:p>
            <a:pPr marL="354965" marR="950594" indent="-342900">
              <a:lnSpc>
                <a:spcPts val="2590"/>
              </a:lnSpc>
              <a:spcBef>
                <a:spcPts val="705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475615" algn="l"/>
                <a:tab pos="476250" algn="l"/>
              </a:tabLst>
            </a:pPr>
            <a:r>
              <a:rPr dirty="0"/>
              <a:t>	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For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one-way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classification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we may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conduct the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experiment</a:t>
            </a:r>
            <a:r>
              <a:rPr sz="2400" spc="4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through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number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sample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studies.</a:t>
            </a:r>
            <a:endParaRPr sz="2400">
              <a:latin typeface="Corbel"/>
              <a:cs typeface="Corbel"/>
            </a:endParaRPr>
          </a:p>
          <a:p>
            <a:pPr marL="354965" marR="508000" indent="-342900">
              <a:lnSpc>
                <a:spcPts val="2590"/>
              </a:lnSpc>
              <a:spcBef>
                <a:spcPts val="700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394970" algn="l"/>
                <a:tab pos="395605" algn="l"/>
              </a:tabLst>
            </a:pPr>
            <a:r>
              <a:rPr dirty="0"/>
              <a:t>	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Thus,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if four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different fertilizers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are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being studied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we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may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have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four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samples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of,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say,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10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fields each and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conduct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experiment.</a:t>
            </a:r>
            <a:endParaRPr sz="2400">
              <a:latin typeface="Corbel"/>
              <a:cs typeface="Corbel"/>
            </a:endParaRPr>
          </a:p>
          <a:p>
            <a:pPr marL="354965" marR="217170" indent="-342900" algn="just">
              <a:lnSpc>
                <a:spcPct val="90000"/>
              </a:lnSpc>
              <a:spcBef>
                <a:spcPts val="675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400050" algn="l"/>
              </a:tabLst>
            </a:pPr>
            <a:r>
              <a:rPr dirty="0"/>
              <a:t>	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We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will note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down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yield on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each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one of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field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various samples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then with help of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F-test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try to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find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out if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there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is a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significant difference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mean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yields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given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by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different fertilizers.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6624" y="3833876"/>
            <a:ext cx="7522845" cy="23044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0365" marR="30480" indent="-342900">
              <a:lnSpc>
                <a:spcPts val="2590"/>
              </a:lnSpc>
              <a:spcBef>
                <a:spcPts val="425"/>
              </a:spcBef>
            </a:pP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a.We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will</a:t>
            </a:r>
            <a:r>
              <a:rPr sz="24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start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with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Null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Hypothesis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that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is,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mean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yield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four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fertilizers</a:t>
            </a:r>
            <a:r>
              <a:rPr sz="24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not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different in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universe, </a:t>
            </a:r>
            <a:r>
              <a:rPr sz="2400" spc="-4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or</a:t>
            </a:r>
            <a:endParaRPr sz="2400">
              <a:latin typeface="Corbel"/>
              <a:cs typeface="Corbel"/>
            </a:endParaRPr>
          </a:p>
          <a:p>
            <a:pPr marL="2209800">
              <a:lnSpc>
                <a:spcPct val="100000"/>
              </a:lnSpc>
              <a:spcBef>
                <a:spcPts val="375"/>
              </a:spcBef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2400" spc="-7" baseline="-20833" dirty="0">
                <a:solidFill>
                  <a:srgbClr val="FFFFFF"/>
                </a:solidFill>
                <a:latin typeface="Corbel"/>
                <a:cs typeface="Corbel"/>
              </a:rPr>
              <a:t>0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µ</a:t>
            </a:r>
            <a:r>
              <a:rPr sz="2400" spc="-7" baseline="-20833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r>
              <a:rPr sz="2400" baseline="-20833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µ</a:t>
            </a:r>
            <a:r>
              <a:rPr sz="2400" spc="-7" baseline="-20833" dirty="0">
                <a:solidFill>
                  <a:srgbClr val="FFFFFF"/>
                </a:solidFill>
                <a:latin typeface="Corbel"/>
                <a:cs typeface="Corbel"/>
              </a:rPr>
              <a:t>2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µ</a:t>
            </a:r>
            <a:r>
              <a:rPr sz="2400" spc="-7" baseline="-20833" dirty="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r>
              <a:rPr sz="2400" baseline="-20833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=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µ</a:t>
            </a:r>
            <a:r>
              <a:rPr sz="2400" spc="-7" baseline="-20833" dirty="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endParaRPr sz="2400" baseline="-20833">
              <a:latin typeface="Corbel"/>
              <a:cs typeface="Corbel"/>
            </a:endParaRPr>
          </a:p>
          <a:p>
            <a:pPr marL="2209800" marR="1815464" indent="-502920">
              <a:lnSpc>
                <a:spcPts val="3300"/>
              </a:lnSpc>
              <a:spcBef>
                <a:spcPts val="90"/>
              </a:spcBef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alternate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hypothesis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will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be </a:t>
            </a:r>
            <a:r>
              <a:rPr sz="2400" spc="-4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2400" spc="-7" baseline="-20833" dirty="0">
                <a:solidFill>
                  <a:srgbClr val="FFFFFF"/>
                </a:solidFill>
                <a:latin typeface="Corbel"/>
                <a:cs typeface="Corbel"/>
              </a:rPr>
              <a:t>0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µ</a:t>
            </a:r>
            <a:r>
              <a:rPr sz="2400" spc="-7" baseline="-20833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r>
              <a:rPr sz="2400" spc="7" baseline="-20833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≠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µ</a:t>
            </a:r>
            <a:r>
              <a:rPr sz="2400" spc="-7" baseline="-20833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r>
              <a:rPr sz="2400" baseline="-20833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≠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µ</a:t>
            </a:r>
            <a:r>
              <a:rPr sz="2400" spc="-7" baseline="-20833" dirty="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r>
              <a:rPr sz="2400" spc="15" baseline="-20833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≠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µ</a:t>
            </a:r>
            <a:r>
              <a:rPr sz="2400" spc="-7" baseline="-20833" dirty="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endParaRPr sz="2400" baseline="-20833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882653"/>
              </p:ext>
            </p:extLst>
          </p:nvPr>
        </p:nvGraphicFramePr>
        <p:xfrm>
          <a:off x="993749" y="279401"/>
          <a:ext cx="6092850" cy="23193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8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Treatments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8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R="1911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552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R="1651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700" i="1" spc="-7" baseline="13888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X</a:t>
                      </a:r>
                      <a:r>
                        <a:rPr sz="1200" b="1" i="1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11</a:t>
                      </a:r>
                      <a:endParaRPr sz="12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4089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700" i="1" spc="-7" baseline="13888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X</a:t>
                      </a:r>
                      <a:r>
                        <a:rPr sz="1200" b="1" i="1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12</a:t>
                      </a:r>
                      <a:endParaRPr sz="12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5683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700" i="1" spc="-22" baseline="13888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X</a:t>
                      </a:r>
                      <a:r>
                        <a:rPr sz="1200" b="1" i="1" spc="-1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13</a:t>
                      </a:r>
                      <a:endParaRPr sz="12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Replicants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700" i="1" spc="-7" baseline="13888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X</a:t>
                      </a:r>
                      <a:r>
                        <a:rPr sz="1200" b="1" i="1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21</a:t>
                      </a:r>
                      <a:endParaRPr sz="12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700" i="1" spc="-22" baseline="13888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X</a:t>
                      </a:r>
                      <a:r>
                        <a:rPr sz="1200" b="1" i="1" spc="-1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22</a:t>
                      </a:r>
                      <a:endParaRPr sz="12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6000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700" i="1" spc="-30" baseline="13888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X</a:t>
                      </a:r>
                      <a:r>
                        <a:rPr sz="1200" b="1" i="1" spc="-2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23</a:t>
                      </a:r>
                      <a:endParaRPr sz="12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8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700" i="1" spc="-7" baseline="13888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X</a:t>
                      </a:r>
                      <a:r>
                        <a:rPr sz="1200" b="1" i="1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31</a:t>
                      </a:r>
                      <a:endParaRPr sz="12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700" i="1" spc="-7" baseline="13888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X</a:t>
                      </a:r>
                      <a:r>
                        <a:rPr sz="1200" b="1" i="1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32</a:t>
                      </a:r>
                      <a:endParaRPr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5683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700" i="1" spc="-7" baseline="13888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X</a:t>
                      </a:r>
                      <a:r>
                        <a:rPr sz="1200" b="1" i="1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33</a:t>
                      </a:r>
                      <a:endParaRPr sz="12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Total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∑x</a:t>
                      </a:r>
                      <a:r>
                        <a:rPr sz="1800" spc="-7" baseline="-20833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C1</a:t>
                      </a:r>
                      <a:endParaRPr sz="1800" baseline="-20833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∑x</a:t>
                      </a:r>
                      <a:r>
                        <a:rPr sz="1800" spc="-7" baseline="-20833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C2</a:t>
                      </a:r>
                      <a:endParaRPr sz="1800" baseline="-20833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552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∑x</a:t>
                      </a:r>
                      <a:r>
                        <a:rPr sz="1800" spc="-7" baseline="-20833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C3</a:t>
                      </a:r>
                      <a:endParaRPr sz="1800" baseline="-20833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9024" y="568553"/>
            <a:ext cx="4441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905" marR="30480" indent="-599440">
              <a:lnSpc>
                <a:spcPct val="120000"/>
              </a:lnSpc>
              <a:spcBef>
                <a:spcPts val="100"/>
              </a:spcBef>
            </a:pPr>
            <a:r>
              <a:rPr sz="2000" spc="-10" dirty="0"/>
              <a:t>b</a:t>
            </a:r>
            <a:r>
              <a:rPr sz="2000" dirty="0"/>
              <a:t>. </a:t>
            </a:r>
            <a:r>
              <a:rPr sz="2000" spc="-85" dirty="0"/>
              <a:t> </a:t>
            </a:r>
            <a:r>
              <a:rPr sz="2000" spc="-5" dirty="0"/>
              <a:t>Co</a:t>
            </a:r>
            <a:r>
              <a:rPr sz="2000" spc="-15" dirty="0"/>
              <a:t>m</a:t>
            </a:r>
            <a:r>
              <a:rPr sz="2000" dirty="0"/>
              <a:t>pute </a:t>
            </a:r>
            <a:r>
              <a:rPr sz="2000" spc="5" dirty="0"/>
              <a:t>g</a:t>
            </a:r>
            <a:r>
              <a:rPr sz="2000" dirty="0"/>
              <a:t>rad</a:t>
            </a:r>
            <a:r>
              <a:rPr sz="2000" spc="-10" dirty="0"/>
              <a:t> </a:t>
            </a:r>
            <a:r>
              <a:rPr sz="2000" spc="-5" dirty="0"/>
              <a:t>tota</a:t>
            </a:r>
            <a:r>
              <a:rPr sz="2000" dirty="0"/>
              <a:t>l,</a:t>
            </a:r>
            <a:r>
              <a:rPr sz="2000" spc="-90" dirty="0"/>
              <a:t> </a:t>
            </a:r>
            <a:r>
              <a:rPr sz="2000" dirty="0"/>
              <a:t>G</a:t>
            </a:r>
            <a:r>
              <a:rPr sz="2000" spc="15" dirty="0"/>
              <a:t>=</a:t>
            </a:r>
            <a:r>
              <a:rPr sz="2000" spc="-5" dirty="0"/>
              <a:t>∑</a:t>
            </a:r>
            <a:r>
              <a:rPr sz="2000" b="1" i="1" dirty="0">
                <a:latin typeface="Corbel"/>
                <a:cs typeface="Corbel"/>
              </a:rPr>
              <a:t>x</a:t>
            </a:r>
            <a:r>
              <a:rPr sz="1950" b="1" i="1" spc="15" baseline="-21367" dirty="0">
                <a:latin typeface="Corbel"/>
                <a:cs typeface="Corbel"/>
              </a:rPr>
              <a:t>C</a:t>
            </a:r>
            <a:r>
              <a:rPr sz="1950" b="1" i="1" spc="7" baseline="-21367" dirty="0">
                <a:latin typeface="Corbel"/>
                <a:cs typeface="Corbel"/>
              </a:rPr>
              <a:t>1</a:t>
            </a:r>
            <a:r>
              <a:rPr sz="2000" dirty="0"/>
              <a:t>+</a:t>
            </a:r>
            <a:r>
              <a:rPr sz="2000" spc="-5" dirty="0"/>
              <a:t>∑</a:t>
            </a:r>
            <a:r>
              <a:rPr sz="2000" b="1" i="1" dirty="0">
                <a:latin typeface="Corbel"/>
                <a:cs typeface="Corbel"/>
              </a:rPr>
              <a:t>x</a:t>
            </a:r>
            <a:r>
              <a:rPr sz="1950" b="1" i="1" spc="15" baseline="-21367" dirty="0">
                <a:latin typeface="Corbel"/>
                <a:cs typeface="Corbel"/>
              </a:rPr>
              <a:t>C2</a:t>
            </a:r>
            <a:r>
              <a:rPr sz="2000" dirty="0"/>
              <a:t>+</a:t>
            </a:r>
            <a:r>
              <a:rPr sz="2000" spc="-5" dirty="0"/>
              <a:t>∑</a:t>
            </a:r>
            <a:r>
              <a:rPr sz="2000" b="1" i="1" spc="-10" dirty="0">
                <a:latin typeface="Corbel"/>
                <a:cs typeface="Corbel"/>
              </a:rPr>
              <a:t>x</a:t>
            </a:r>
            <a:r>
              <a:rPr sz="1950" b="1" i="1" spc="15" baseline="-21367" dirty="0">
                <a:latin typeface="Corbel"/>
                <a:cs typeface="Corbel"/>
              </a:rPr>
              <a:t>C</a:t>
            </a:r>
            <a:r>
              <a:rPr sz="1950" b="1" i="1" spc="7" baseline="-21367" dirty="0">
                <a:latin typeface="Corbel"/>
                <a:cs typeface="Corbel"/>
              </a:rPr>
              <a:t>3  </a:t>
            </a:r>
            <a:r>
              <a:rPr sz="2000" spc="-5" dirty="0"/>
              <a:t>Correction</a:t>
            </a:r>
            <a:r>
              <a:rPr sz="2000" spc="60" dirty="0"/>
              <a:t> </a:t>
            </a:r>
            <a:r>
              <a:rPr sz="2000" spc="-10" dirty="0"/>
              <a:t>factor(C.F)=</a:t>
            </a:r>
            <a:r>
              <a:rPr sz="2000" spc="-100" dirty="0"/>
              <a:t> </a:t>
            </a:r>
            <a:r>
              <a:rPr sz="2000" spc="10" dirty="0"/>
              <a:t>G</a:t>
            </a:r>
            <a:r>
              <a:rPr sz="1950" spc="15" baseline="25641" dirty="0"/>
              <a:t>2</a:t>
            </a:r>
            <a:r>
              <a:rPr sz="1950" spc="75" baseline="25641" dirty="0"/>
              <a:t> </a:t>
            </a:r>
            <a:r>
              <a:rPr sz="2000" spc="25" dirty="0">
                <a:latin typeface="Microsoft Sans Serif"/>
                <a:cs typeface="Microsoft Sans Serif"/>
              </a:rPr>
              <a:t≯N—D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07261" y="1676755"/>
            <a:ext cx="6412230" cy="356044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38455" marR="2428240" indent="-338455">
              <a:lnSpc>
                <a:spcPts val="2810"/>
              </a:lnSpc>
              <a:spcBef>
                <a:spcPts val="259"/>
              </a:spcBef>
              <a:buAutoNum type="alphaLcPeriod" startAt="3"/>
              <a:tabLst>
                <a:tab pos="338455" algn="l"/>
              </a:tabLst>
            </a:pP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Total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sum</a:t>
            </a:r>
            <a:r>
              <a:rPr sz="2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samples(SST)=A-D </a:t>
            </a:r>
            <a:r>
              <a:rPr sz="2000" spc="-5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SST=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∑</a:t>
            </a:r>
            <a:r>
              <a:rPr sz="2000" b="1" i="1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1950" b="1" i="1" baseline="-21367" dirty="0">
                <a:solidFill>
                  <a:srgbClr val="FFFFFF"/>
                </a:solidFill>
                <a:latin typeface="Corbel"/>
                <a:cs typeface="Corbel"/>
              </a:rPr>
              <a:t>C1</a:t>
            </a:r>
            <a:r>
              <a:rPr sz="1950" b="1" i="1" spc="179" baseline="-21367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b="1" i="1" spc="15" baseline="-21367" dirty="0">
                <a:solidFill>
                  <a:srgbClr val="FFFFFF"/>
                </a:solidFill>
                <a:latin typeface="Corbel"/>
                <a:cs typeface="Corbel"/>
              </a:rPr>
              <a:t>+</a:t>
            </a:r>
            <a:r>
              <a:rPr sz="2000" spc="10" dirty="0">
                <a:solidFill>
                  <a:srgbClr val="FFFFFF"/>
                </a:solidFill>
                <a:latin typeface="Corbel"/>
                <a:cs typeface="Corbel"/>
              </a:rPr>
              <a:t>∑</a:t>
            </a:r>
            <a:r>
              <a:rPr sz="2000" b="1" i="1" spc="1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1950" b="1" i="1" spc="15" baseline="-21367" dirty="0">
                <a:solidFill>
                  <a:srgbClr val="FFFFFF"/>
                </a:solidFill>
                <a:latin typeface="Corbel"/>
                <a:cs typeface="Corbel"/>
              </a:rPr>
              <a:t>C2</a:t>
            </a:r>
            <a:r>
              <a:rPr sz="1950" b="1" i="1" spc="120" baseline="-21367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b="1" i="1" spc="7" baseline="-21367" dirty="0">
                <a:solidFill>
                  <a:srgbClr val="FFFFFF"/>
                </a:solidFill>
                <a:latin typeface="Corbel"/>
                <a:cs typeface="Corbel"/>
              </a:rPr>
              <a:t>+</a:t>
            </a:r>
            <a:r>
              <a:rPr sz="2000" spc="5" dirty="0">
                <a:solidFill>
                  <a:srgbClr val="FFFFFF"/>
                </a:solidFill>
                <a:latin typeface="Corbel"/>
                <a:cs typeface="Corbel"/>
              </a:rPr>
              <a:t>∑</a:t>
            </a:r>
            <a:r>
              <a:rPr sz="2000" b="1" i="1" spc="5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1950" b="1" i="1" spc="7" baseline="-21367" dirty="0">
                <a:solidFill>
                  <a:srgbClr val="FFFFFF"/>
                </a:solidFill>
                <a:latin typeface="Corbel"/>
                <a:cs typeface="Corbel"/>
              </a:rPr>
              <a:t>C3</a:t>
            </a:r>
            <a:r>
              <a:rPr sz="1950" b="1" i="1" spc="179" baseline="-21367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b="1" i="1" spc="22" baseline="-21367" dirty="0">
                <a:solidFill>
                  <a:srgbClr val="FFFFFF"/>
                </a:solidFill>
                <a:latin typeface="Corbel"/>
                <a:cs typeface="Corbel"/>
              </a:rPr>
              <a:t>−</a:t>
            </a:r>
            <a:r>
              <a:rPr sz="1950" b="1" i="1" spc="-7" baseline="-21367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endParaRPr sz="2000" dirty="0">
              <a:latin typeface="Corbel"/>
              <a:cs typeface="Corbel"/>
            </a:endParaRPr>
          </a:p>
          <a:p>
            <a:pPr marR="1209675" algn="ctr">
              <a:lnSpc>
                <a:spcPts val="905"/>
              </a:lnSpc>
              <a:tabLst>
                <a:tab pos="622935" algn="l"/>
                <a:tab pos="1275080" algn="l"/>
                <a:tab pos="1653539" algn="l"/>
              </a:tabLst>
            </a:pPr>
            <a:r>
              <a:rPr sz="1300" b="1" i="1" spc="15" dirty="0">
                <a:solidFill>
                  <a:srgbClr val="FFFFFF"/>
                </a:solidFill>
                <a:latin typeface="Corbel"/>
                <a:cs typeface="Corbel"/>
              </a:rPr>
              <a:t>2	2	2	</a:t>
            </a:r>
            <a:r>
              <a:rPr sz="1300" spc="15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endParaRPr sz="13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Corbel"/>
              <a:cs typeface="Corbel"/>
            </a:endParaRPr>
          </a:p>
          <a:p>
            <a:pPr marL="357505" indent="-281940">
              <a:lnSpc>
                <a:spcPct val="100000"/>
              </a:lnSpc>
              <a:spcBef>
                <a:spcPts val="5"/>
              </a:spcBef>
              <a:buAutoNum type="alphaLcPeriod" startAt="4"/>
              <a:tabLst>
                <a:tab pos="358140" algn="l"/>
              </a:tabLst>
            </a:pP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Sum of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squares</a:t>
            </a:r>
            <a:r>
              <a:rPr sz="2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between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samples(colums)</a:t>
            </a:r>
            <a:r>
              <a:rPr sz="2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SSC=B-D</a:t>
            </a:r>
            <a:endParaRPr sz="2000" dirty="0">
              <a:latin typeface="Microsoft Sans Serif"/>
              <a:cs typeface="Microsoft Sans Serif"/>
            </a:endParaRPr>
          </a:p>
          <a:p>
            <a:pPr marL="4953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SSC=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(∑</a:t>
            </a:r>
            <a:r>
              <a:rPr sz="2000" b="1" i="1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1950" b="1" i="1" baseline="-21367" dirty="0">
                <a:solidFill>
                  <a:srgbClr val="FFFFFF"/>
                </a:solidFill>
                <a:latin typeface="Corbel"/>
                <a:cs typeface="Corbel"/>
              </a:rPr>
              <a:t>C1</a:t>
            </a:r>
            <a:r>
              <a:rPr sz="1950" b="1" i="1" spc="52" baseline="-21367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b="1" i="1" spc="15" baseline="-21367" dirty="0">
                <a:solidFill>
                  <a:srgbClr val="FFFFFF"/>
                </a:solidFill>
                <a:latin typeface="Corbel"/>
                <a:cs typeface="Corbel"/>
              </a:rPr>
              <a:t>)</a:t>
            </a:r>
            <a:r>
              <a:rPr sz="1950" b="1" i="1" spc="15" baseline="25641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r>
              <a:rPr sz="1950" b="1" i="1" spc="60" baseline="2564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b="1" i="1" baseline="-21367" dirty="0">
                <a:solidFill>
                  <a:srgbClr val="FFFFFF"/>
                </a:solidFill>
                <a:latin typeface="Arial"/>
                <a:cs typeface="Arial"/>
              </a:rPr>
              <a:t≯</a:t>
            </a:r>
            <a:r>
              <a:rPr sz="1950" b="1" i="1" spc="-75" baseline="-213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1950" spc="7" baseline="-21367" dirty="0">
                <a:solidFill>
                  <a:srgbClr val="FFFFFF"/>
                </a:solidFill>
                <a:latin typeface="Corbel"/>
                <a:cs typeface="Corbel"/>
              </a:rPr>
              <a:t>c1</a:t>
            </a:r>
            <a:r>
              <a:rPr sz="1950" spc="292" baseline="-21367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+(∑</a:t>
            </a:r>
            <a:r>
              <a:rPr sz="2000" b="1" i="1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1950" b="1" i="1" baseline="-21367" dirty="0">
                <a:solidFill>
                  <a:srgbClr val="FFFFFF"/>
                </a:solidFill>
                <a:latin typeface="Corbel"/>
                <a:cs typeface="Corbel"/>
              </a:rPr>
              <a:t>C2</a:t>
            </a:r>
            <a:r>
              <a:rPr sz="1950" b="1" i="1" spc="37" baseline="-21367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b="1" i="1" spc="15" baseline="-21367" dirty="0">
                <a:solidFill>
                  <a:srgbClr val="FFFFFF"/>
                </a:solidFill>
                <a:latin typeface="Corbel"/>
                <a:cs typeface="Corbel"/>
              </a:rPr>
              <a:t>)</a:t>
            </a:r>
            <a:r>
              <a:rPr sz="1950" b="1" i="1" spc="15" baseline="25641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r>
              <a:rPr sz="1950" b="1" i="1" spc="82" baseline="2564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b="1" i="1" baseline="-21367" dirty="0">
                <a:solidFill>
                  <a:srgbClr val="FFFFFF"/>
                </a:solidFill>
                <a:latin typeface="Arial"/>
                <a:cs typeface="Arial"/>
              </a:rPr>
              <a:t≯</a:t>
            </a:r>
            <a:r>
              <a:rPr sz="1950" b="1" i="1" spc="-75" baseline="-213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1950" spc="7" baseline="-21367" dirty="0">
                <a:solidFill>
                  <a:srgbClr val="FFFFFF"/>
                </a:solidFill>
                <a:latin typeface="Corbel"/>
                <a:cs typeface="Corbel"/>
              </a:rPr>
              <a:t>c2</a:t>
            </a:r>
            <a:r>
              <a:rPr sz="1950" spc="277" baseline="-21367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+</a:t>
            </a:r>
            <a:r>
              <a:rPr sz="2000" spc="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orbel"/>
                <a:cs typeface="Corbel"/>
              </a:rPr>
              <a:t>∑</a:t>
            </a:r>
            <a:r>
              <a:rPr sz="2000" b="1" i="1" spc="5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1950" b="1" i="1" spc="7" baseline="-21367" dirty="0">
                <a:solidFill>
                  <a:srgbClr val="FFFFFF"/>
                </a:solidFill>
                <a:latin typeface="Corbel"/>
                <a:cs typeface="Corbel"/>
              </a:rPr>
              <a:t>C3</a:t>
            </a:r>
            <a:r>
              <a:rPr sz="1950" b="1" i="1" spc="67" baseline="-21367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b="1" i="1" spc="15" baseline="-21367" dirty="0">
                <a:solidFill>
                  <a:srgbClr val="FFFFFF"/>
                </a:solidFill>
                <a:latin typeface="Corbel"/>
                <a:cs typeface="Corbel"/>
              </a:rPr>
              <a:t>)</a:t>
            </a:r>
            <a:r>
              <a:rPr sz="1950" b="1" i="1" spc="15" baseline="25641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r>
              <a:rPr sz="1950" b="1" i="1" spc="60" baseline="2564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b="1" i="1" baseline="-21367" dirty="0">
                <a:solidFill>
                  <a:srgbClr val="FFFFFF"/>
                </a:solidFill>
                <a:latin typeface="Arial"/>
                <a:cs typeface="Arial"/>
              </a:rPr>
              <a:t≯</a:t>
            </a:r>
            <a:r>
              <a:rPr sz="1950" b="1" i="1" spc="-75" baseline="-213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1950" spc="7" baseline="-21367" dirty="0">
                <a:solidFill>
                  <a:srgbClr val="FFFFFF"/>
                </a:solidFill>
                <a:latin typeface="Corbel"/>
                <a:cs typeface="Corbel"/>
              </a:rPr>
              <a:t>c3</a:t>
            </a:r>
            <a:r>
              <a:rPr sz="1950" spc="277" baseline="-21367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1950" spc="15" baseline="25641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r>
              <a:rPr sz="1950" spc="67" baseline="2564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365" dirty="0">
                <a:solidFill>
                  <a:srgbClr val="FFFFFF"/>
                </a:solidFill>
                <a:latin typeface="Microsoft Sans Serif"/>
                <a:cs typeface="Microsoft Sans Serif"/>
              </a:rPr>
              <a:t≯N</a:t>
            </a:r>
            <a:endParaRPr sz="20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 dirty="0">
              <a:latin typeface="Microsoft Sans Serif"/>
              <a:cs typeface="Microsoft Sans Serif"/>
            </a:endParaRPr>
          </a:p>
          <a:p>
            <a:pPr marR="1198880" algn="ctr">
              <a:lnSpc>
                <a:spcPct val="100000"/>
              </a:lnSpc>
            </a:pP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20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1950" spc="7" baseline="-21367" dirty="0">
                <a:solidFill>
                  <a:srgbClr val="FFFFFF"/>
                </a:solidFill>
                <a:latin typeface="Corbel"/>
                <a:cs typeface="Corbel"/>
              </a:rPr>
              <a:t>c1</a:t>
            </a:r>
            <a:r>
              <a:rPr sz="1950" spc="202" baseline="-21367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=</a:t>
            </a:r>
            <a:r>
              <a:rPr sz="20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no.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 elements</a:t>
            </a:r>
            <a:r>
              <a:rPr sz="20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first</a:t>
            </a:r>
            <a:r>
              <a:rPr sz="20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column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etc.</a:t>
            </a:r>
            <a:endParaRPr sz="20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400" dirty="0">
              <a:latin typeface="Corbel"/>
              <a:cs typeface="Corbel"/>
            </a:endParaRPr>
          </a:p>
          <a:p>
            <a:pPr marL="358775" marR="577850" indent="-358775">
              <a:lnSpc>
                <a:spcPct val="119000"/>
              </a:lnSpc>
              <a:buAutoNum type="alphaLcPeriod" startAt="5"/>
              <a:tabLst>
                <a:tab pos="358775" algn="l"/>
              </a:tabLst>
            </a:pP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Sum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squares</a:t>
            </a:r>
            <a:r>
              <a:rPr sz="2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samples,</a:t>
            </a:r>
            <a:r>
              <a:rPr sz="2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SSE=SST-SSC </a:t>
            </a:r>
            <a:r>
              <a:rPr sz="2000" spc="-5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SSE=A-D-(B-D)=A-B</a:t>
            </a:r>
            <a:endParaRPr sz="2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6624" y="799338"/>
            <a:ext cx="4940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Microsoft Sans Serif"/>
                <a:cs typeface="Microsoft Sans Serif"/>
              </a:rPr>
              <a:t>f.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no.of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d.f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betwe</a:t>
            </a:r>
            <a:r>
              <a:rPr sz="2000" spc="5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</a:t>
            </a:r>
            <a:r>
              <a:rPr sz="2000" spc="5" dirty="0">
                <a:latin typeface="Microsoft Sans Serif"/>
                <a:cs typeface="Microsoft Sans Serif"/>
              </a:rPr>
              <a:t>a</a:t>
            </a:r>
            <a:r>
              <a:rPr sz="2000" spc="-5" dirty="0">
                <a:latin typeface="Microsoft Sans Serif"/>
                <a:cs typeface="Microsoft Sans Serif"/>
              </a:rPr>
              <a:t>mple</a:t>
            </a:r>
            <a:r>
              <a:rPr sz="2000" dirty="0">
                <a:latin typeface="Microsoft Sans Serif"/>
                <a:cs typeface="Microsoft Sans Serif"/>
              </a:rPr>
              <a:t>s,</a:t>
            </a:r>
            <a:r>
              <a:rPr sz="2000" spc="-28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ᶹ</a:t>
            </a:r>
            <a:r>
              <a:rPr sz="1950" spc="15" baseline="-21367" dirty="0"/>
              <a:t>1</a:t>
            </a:r>
            <a:r>
              <a:rPr sz="1950" baseline="-21367" dirty="0"/>
              <a:t> </a:t>
            </a:r>
            <a:r>
              <a:rPr sz="1950" spc="-165" baseline="-21367" dirty="0"/>
              <a:t> </a:t>
            </a:r>
            <a:r>
              <a:rPr sz="2000" dirty="0"/>
              <a:t>=</a:t>
            </a:r>
            <a:r>
              <a:rPr sz="2000" spc="-10" dirty="0"/>
              <a:t>C</a:t>
            </a:r>
            <a:r>
              <a:rPr sz="2000" spc="5" dirty="0"/>
              <a:t>-</a:t>
            </a:r>
            <a:r>
              <a:rPr sz="2400" dirty="0"/>
              <a:t>1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8524" y="1550365"/>
            <a:ext cx="6170295" cy="3387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1790" indent="-276225">
              <a:lnSpc>
                <a:spcPct val="100000"/>
              </a:lnSpc>
              <a:spcBef>
                <a:spcPts val="105"/>
              </a:spcBef>
              <a:buAutoNum type="alphaLcPeriod" startAt="7"/>
              <a:tabLst>
                <a:tab pos="352425" algn="l"/>
              </a:tabLst>
            </a:pP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no.of</a:t>
            </a:r>
            <a:r>
              <a:rPr sz="2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d.f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Within</a:t>
            </a:r>
            <a:r>
              <a:rPr sz="2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samples,ᶹ</a:t>
            </a:r>
            <a:r>
              <a:rPr sz="1950" baseline="-21367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r>
              <a:rPr sz="1950" spc="150" baseline="-21367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=N-C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lphaLcPeriod" startAt="7"/>
            </a:pPr>
            <a:endParaRPr sz="3100">
              <a:latin typeface="Corbel"/>
              <a:cs typeface="Corbel"/>
            </a:endParaRPr>
          </a:p>
          <a:p>
            <a:pPr marL="379730" indent="-254000">
              <a:lnSpc>
                <a:spcPct val="100000"/>
              </a:lnSpc>
              <a:buAutoNum type="alphaLcPeriod" startAt="7"/>
              <a:tabLst>
                <a:tab pos="380365" algn="l"/>
                <a:tab pos="5866765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Mean squares</a:t>
            </a:r>
            <a:r>
              <a:rPr sz="20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between</a:t>
            </a:r>
            <a:r>
              <a:rPr sz="20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columns,MSC=SSC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̸</a:t>
            </a:r>
            <a:r>
              <a:rPr sz="20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ᶹ</a:t>
            </a:r>
            <a:r>
              <a:rPr sz="1950" spc="7" baseline="-21367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r>
              <a:rPr sz="2000" spc="5" dirty="0">
                <a:solidFill>
                  <a:srgbClr val="FFFFFF"/>
                </a:solidFill>
                <a:latin typeface="Corbel"/>
                <a:cs typeface="Corbel"/>
              </a:rPr>
              <a:t>=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95" dirty="0">
                <a:solidFill>
                  <a:srgbClr val="FFFFFF"/>
                </a:solidFill>
                <a:latin typeface="Corbel"/>
                <a:cs typeface="Corbel"/>
              </a:rPr>
              <a:t>SSC</a:t>
            </a:r>
            <a:r>
              <a:rPr sz="2000" spc="-295" dirty="0">
                <a:solidFill>
                  <a:srgbClr val="FFFFFF"/>
                </a:solidFill>
                <a:latin typeface="Microsoft Sans Serif"/>
                <a:cs typeface="Microsoft Sans Serif"/>
              </a:rPr>
              <a:t>C̸	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-1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AutoNum type="alphaLcPeriod" startAt="7"/>
            </a:pPr>
            <a:endParaRPr sz="2600">
              <a:latin typeface="Microsoft Sans Serif"/>
              <a:cs typeface="Microsoft Sans Serif"/>
            </a:endParaRPr>
          </a:p>
          <a:p>
            <a:pPr marL="304800" indent="-127635">
              <a:lnSpc>
                <a:spcPct val="100000"/>
              </a:lnSpc>
              <a:buSzPct val="95000"/>
              <a:buAutoNum type="alphaLcPeriod" startAt="7"/>
              <a:tabLst>
                <a:tab pos="30543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Mean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squares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within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samples,</a:t>
            </a:r>
            <a:endParaRPr sz="2000">
              <a:latin typeface="Corbel"/>
              <a:cs typeface="Corbel"/>
            </a:endParaRPr>
          </a:p>
          <a:p>
            <a:pPr marL="583565">
              <a:lnSpc>
                <a:spcPct val="100000"/>
              </a:lnSpc>
              <a:spcBef>
                <a:spcPts val="710"/>
              </a:spcBef>
              <a:tabLst>
                <a:tab pos="2620010" algn="l"/>
              </a:tabLst>
            </a:pP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MSE=SSE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̸ᶹ</a:t>
            </a:r>
            <a:r>
              <a:rPr sz="1950" spc="-60" baseline="-21367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=SSE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N-̸	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Microsoft Sans Serif"/>
              <a:cs typeface="Microsoft Sans Serif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F=MSC̸MSE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if</a:t>
            </a:r>
            <a:r>
              <a:rPr sz="2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MSC&gt;MSE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endParaRPr sz="2000">
              <a:latin typeface="Microsoft Sans Serif"/>
              <a:cs typeface="Microsoft Sans Serif"/>
            </a:endParaRPr>
          </a:p>
          <a:p>
            <a:pPr marL="703580">
              <a:lnSpc>
                <a:spcPct val="100000"/>
              </a:lnSpc>
              <a:spcBef>
                <a:spcPts val="695"/>
              </a:spcBef>
            </a:pP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MSE̸MSC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if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MSE&gt;MSC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6624" y="5387441"/>
            <a:ext cx="20662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703705" algn="l"/>
              </a:tabLst>
            </a:pP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j.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Conclusion:	</a:t>
            </a:r>
            <a:r>
              <a:rPr sz="2000" spc="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1950" spc="7" baseline="-21367" dirty="0">
                <a:solidFill>
                  <a:srgbClr val="FFFFFF"/>
                </a:solidFill>
                <a:latin typeface="Corbel"/>
                <a:cs typeface="Corbel"/>
              </a:rPr>
              <a:t>cal</a:t>
            </a:r>
            <a:endParaRPr sz="1950" baseline="-21367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7882" y="5449925"/>
            <a:ext cx="624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15" dirty="0">
                <a:solidFill>
                  <a:srgbClr val="FFFFFF"/>
                </a:solidFill>
                <a:latin typeface="Corbel"/>
                <a:cs typeface="Corbel"/>
              </a:rPr>
              <a:t>&lt; </a:t>
            </a:r>
            <a:r>
              <a:rPr sz="1300" spc="1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7" baseline="13888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1300" spc="5" dirty="0">
                <a:solidFill>
                  <a:srgbClr val="FFFFFF"/>
                </a:solidFill>
                <a:latin typeface="Corbel"/>
                <a:cs typeface="Corbel"/>
              </a:rPr>
              <a:t>tab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9110" y="5387441"/>
            <a:ext cx="1215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spc="22" baseline="-21367" dirty="0">
                <a:solidFill>
                  <a:srgbClr val="FFFFFF"/>
                </a:solidFill>
                <a:latin typeface="Corbel"/>
                <a:cs typeface="Corbel"/>
              </a:rPr>
              <a:t>=</a:t>
            </a:r>
            <a:r>
              <a:rPr sz="1950" spc="150" baseline="-21367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accept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1950" spc="7" baseline="-21367" dirty="0">
                <a:solidFill>
                  <a:srgbClr val="FFFFFF"/>
                </a:solidFill>
                <a:latin typeface="Corbel"/>
                <a:cs typeface="Corbel"/>
              </a:rPr>
              <a:t>0</a:t>
            </a:r>
            <a:endParaRPr sz="1950" baseline="-21367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8950" y="578243"/>
            <a:ext cx="32385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The</a:t>
            </a:r>
            <a:r>
              <a:rPr sz="2800" spc="-45" dirty="0"/>
              <a:t> </a:t>
            </a:r>
            <a:r>
              <a:rPr sz="2800" dirty="0"/>
              <a:t>F</a:t>
            </a:r>
            <a:r>
              <a:rPr sz="2800" spc="-55" dirty="0"/>
              <a:t> </a:t>
            </a:r>
            <a:r>
              <a:rPr sz="2800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4970" y="1253490"/>
            <a:ext cx="8279130" cy="276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8465" marR="68580" indent="-342900">
              <a:lnSpc>
                <a:spcPct val="100000"/>
              </a:lnSpc>
              <a:spcBef>
                <a:spcPts val="1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18465" algn="l"/>
                <a:tab pos="419100" algn="l"/>
              </a:tabLst>
            </a:pPr>
            <a:r>
              <a:rPr sz="2800" spc="-5" dirty="0">
                <a:latin typeface="Arial MT"/>
                <a:cs typeface="Arial MT"/>
              </a:rPr>
              <a:t>Named</a:t>
            </a:r>
            <a:r>
              <a:rPr sz="2800" spc="28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2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honor</a:t>
            </a:r>
            <a:r>
              <a:rPr sz="2800" spc="2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28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R.A.</a:t>
            </a:r>
            <a:r>
              <a:rPr sz="2800" spc="28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Fisher</a:t>
            </a:r>
            <a:r>
              <a:rPr sz="2800" spc="28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who</a:t>
            </a:r>
            <a:r>
              <a:rPr sz="2800" spc="2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studied</a:t>
            </a:r>
            <a:r>
              <a:rPr sz="2800" spc="27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</a:t>
            </a:r>
            <a:r>
              <a:rPr sz="2800" spc="2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1924.</a:t>
            </a:r>
            <a:endParaRPr sz="2800">
              <a:latin typeface="Arial MT"/>
              <a:cs typeface="Arial MT"/>
            </a:endParaRPr>
          </a:p>
          <a:p>
            <a:pPr marL="418465" marR="68580" indent="-342900">
              <a:lnSpc>
                <a:spcPts val="3350"/>
              </a:lnSpc>
              <a:spcBef>
                <a:spcPts val="82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18465" algn="l"/>
                <a:tab pos="419100" algn="l"/>
                <a:tab pos="1583055" algn="l"/>
                <a:tab pos="2332355" algn="l"/>
                <a:tab pos="4328795" algn="l"/>
                <a:tab pos="5158105" algn="l"/>
                <a:tab pos="7017384" algn="l"/>
                <a:tab pos="7648575" algn="l"/>
              </a:tabLst>
            </a:pPr>
            <a:r>
              <a:rPr sz="2800" spc="-15" dirty="0">
                <a:latin typeface="Arial MT"/>
                <a:cs typeface="Arial MT"/>
              </a:rPr>
              <a:t>U</a:t>
            </a:r>
            <a:r>
              <a:rPr sz="2800" spc="10" dirty="0">
                <a:latin typeface="Arial MT"/>
                <a:cs typeface="Arial MT"/>
              </a:rPr>
              <a:t>s</a:t>
            </a:r>
            <a:r>
              <a:rPr sz="2800" dirty="0">
                <a:latin typeface="Arial MT"/>
                <a:cs typeface="Arial MT"/>
              </a:rPr>
              <a:t>ed	for	</a:t>
            </a:r>
            <a:r>
              <a:rPr sz="2800" spc="10" dirty="0">
                <a:latin typeface="Arial MT"/>
                <a:cs typeface="Arial MT"/>
              </a:rPr>
              <a:t>c</a:t>
            </a:r>
            <a:r>
              <a:rPr sz="2800" dirty="0">
                <a:latin typeface="Arial MT"/>
                <a:cs typeface="Arial MT"/>
              </a:rPr>
              <a:t>o</a:t>
            </a:r>
            <a:r>
              <a:rPr sz="2800" spc="-5" dirty="0">
                <a:latin typeface="Arial MT"/>
                <a:cs typeface="Arial MT"/>
              </a:rPr>
              <a:t>m</a:t>
            </a:r>
            <a:r>
              <a:rPr sz="2800" dirty="0">
                <a:latin typeface="Arial MT"/>
                <a:cs typeface="Arial MT"/>
              </a:rPr>
              <a:t>pa</a:t>
            </a:r>
            <a:r>
              <a:rPr sz="2800" spc="-5" dirty="0">
                <a:latin typeface="Arial MT"/>
                <a:cs typeface="Arial MT"/>
              </a:rPr>
              <a:t>r</a:t>
            </a:r>
            <a:r>
              <a:rPr sz="2800" spc="5" dirty="0">
                <a:latin typeface="Arial MT"/>
                <a:cs typeface="Arial MT"/>
              </a:rPr>
              <a:t>i</a:t>
            </a:r>
            <a:r>
              <a:rPr sz="2800" dirty="0">
                <a:latin typeface="Arial MT"/>
                <a:cs typeface="Arial MT"/>
              </a:rPr>
              <a:t>ng	the	</a:t>
            </a:r>
            <a:r>
              <a:rPr sz="2800" spc="10" dirty="0">
                <a:latin typeface="Arial MT"/>
                <a:cs typeface="Arial MT"/>
              </a:rPr>
              <a:t>v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r</a:t>
            </a:r>
            <a:r>
              <a:rPr sz="2800" spc="5" dirty="0">
                <a:latin typeface="Arial MT"/>
                <a:cs typeface="Arial MT"/>
              </a:rPr>
              <a:t>i</a:t>
            </a:r>
            <a:r>
              <a:rPr sz="2800" dirty="0">
                <a:latin typeface="Arial MT"/>
                <a:cs typeface="Arial MT"/>
              </a:rPr>
              <a:t>ances	of	t</a:t>
            </a:r>
            <a:r>
              <a:rPr sz="2800" spc="-5" dirty="0">
                <a:latin typeface="Arial MT"/>
                <a:cs typeface="Arial MT"/>
              </a:rPr>
              <a:t>w</a:t>
            </a:r>
            <a:r>
              <a:rPr sz="2800" dirty="0">
                <a:latin typeface="Arial MT"/>
                <a:cs typeface="Arial MT"/>
              </a:rPr>
              <a:t>o  populations.</a:t>
            </a:r>
            <a:endParaRPr sz="2800">
              <a:latin typeface="Arial MT"/>
              <a:cs typeface="Arial MT"/>
            </a:endParaRPr>
          </a:p>
          <a:p>
            <a:pPr marL="418465" marR="68580" indent="-342900">
              <a:lnSpc>
                <a:spcPct val="100000"/>
              </a:lnSpc>
              <a:spcBef>
                <a:spcPts val="5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18465" algn="l"/>
                <a:tab pos="419100" algn="l"/>
                <a:tab pos="1293495" algn="l"/>
                <a:tab pos="2959735" algn="l"/>
                <a:tab pos="4925695" algn="l"/>
                <a:tab pos="7168515" algn="l"/>
                <a:tab pos="8023225" algn="l"/>
              </a:tabLst>
            </a:pPr>
            <a:r>
              <a:rPr sz="2800" dirty="0">
                <a:latin typeface="Arial MT"/>
                <a:cs typeface="Arial MT"/>
              </a:rPr>
              <a:t>It</a:t>
            </a:r>
            <a:r>
              <a:rPr sz="2800" spc="3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3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defined</a:t>
            </a:r>
            <a:r>
              <a:rPr sz="2800" spc="3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3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terms</a:t>
            </a:r>
            <a:r>
              <a:rPr sz="2800" spc="3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3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ratio</a:t>
            </a:r>
            <a:r>
              <a:rPr sz="2800" spc="30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of</a:t>
            </a:r>
            <a:r>
              <a:rPr sz="2800" spc="3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3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variances</a:t>
            </a:r>
            <a:r>
              <a:rPr sz="2800" spc="3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</a:t>
            </a:r>
            <a:r>
              <a:rPr sz="2800" spc="-15" dirty="0">
                <a:latin typeface="Arial MT"/>
                <a:cs typeface="Arial MT"/>
              </a:rPr>
              <a:t>w</a:t>
            </a:r>
            <a:r>
              <a:rPr sz="2800" dirty="0">
                <a:latin typeface="Arial MT"/>
                <a:cs typeface="Arial MT"/>
              </a:rPr>
              <a:t>o	no</a:t>
            </a:r>
            <a:r>
              <a:rPr sz="2800" spc="-5" dirty="0">
                <a:latin typeface="Arial MT"/>
                <a:cs typeface="Arial MT"/>
              </a:rPr>
              <a:t>rm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l</a:t>
            </a:r>
            <a:r>
              <a:rPr sz="2800" spc="5" dirty="0">
                <a:latin typeface="Arial MT"/>
                <a:cs typeface="Arial MT"/>
              </a:rPr>
              <a:t>l</a:t>
            </a:r>
            <a:r>
              <a:rPr sz="2800" dirty="0">
                <a:latin typeface="Arial MT"/>
                <a:cs typeface="Arial MT"/>
              </a:rPr>
              <a:t>y	d</a:t>
            </a:r>
            <a:r>
              <a:rPr sz="2800" spc="5" dirty="0">
                <a:latin typeface="Arial MT"/>
                <a:cs typeface="Arial MT"/>
              </a:rPr>
              <a:t>i</a:t>
            </a:r>
            <a:r>
              <a:rPr sz="2800" dirty="0">
                <a:latin typeface="Arial MT"/>
                <a:cs typeface="Arial MT"/>
              </a:rPr>
              <a:t>st</a:t>
            </a:r>
            <a:r>
              <a:rPr sz="2800" spc="5" dirty="0">
                <a:latin typeface="Arial MT"/>
                <a:cs typeface="Arial MT"/>
              </a:rPr>
              <a:t>r</a:t>
            </a:r>
            <a:r>
              <a:rPr sz="2800" spc="-5" dirty="0">
                <a:latin typeface="Arial MT"/>
                <a:cs typeface="Arial MT"/>
              </a:rPr>
              <a:t>i</a:t>
            </a:r>
            <a:r>
              <a:rPr sz="2800" dirty="0">
                <a:latin typeface="Arial MT"/>
                <a:cs typeface="Arial MT"/>
              </a:rPr>
              <a:t>buted	popu</a:t>
            </a:r>
            <a:r>
              <a:rPr sz="2800" spc="-5" dirty="0">
                <a:latin typeface="Arial MT"/>
                <a:cs typeface="Arial MT"/>
              </a:rPr>
              <a:t>l</a:t>
            </a:r>
            <a:r>
              <a:rPr sz="2800" spc="10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t</a:t>
            </a:r>
            <a:r>
              <a:rPr sz="2800" spc="-5" dirty="0">
                <a:latin typeface="Arial MT"/>
                <a:cs typeface="Arial MT"/>
              </a:rPr>
              <a:t>i</a:t>
            </a:r>
            <a:r>
              <a:rPr sz="2800" dirty="0">
                <a:latin typeface="Arial MT"/>
                <a:cs typeface="Arial MT"/>
              </a:rPr>
              <a:t>ons.	</a:t>
            </a:r>
            <a:r>
              <a:rPr sz="2800" spc="-10" dirty="0">
                <a:latin typeface="Arial MT"/>
                <a:cs typeface="Arial MT"/>
              </a:rPr>
              <a:t>S</a:t>
            </a:r>
            <a:r>
              <a:rPr sz="2800" dirty="0">
                <a:latin typeface="Arial MT"/>
                <a:cs typeface="Arial MT"/>
              </a:rPr>
              <a:t>o,	</a:t>
            </a:r>
            <a:r>
              <a:rPr sz="2800" spc="-5" dirty="0">
                <a:latin typeface="Arial MT"/>
                <a:cs typeface="Arial MT"/>
              </a:rPr>
              <a:t>i</a:t>
            </a:r>
            <a:r>
              <a:rPr sz="2800" dirty="0">
                <a:latin typeface="Arial MT"/>
                <a:cs typeface="Arial MT"/>
              </a:rPr>
              <a:t>t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069" y="3901439"/>
            <a:ext cx="6259830" cy="148209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800"/>
              </a:spcBef>
            </a:pPr>
            <a:r>
              <a:rPr sz="2800" spc="-5" dirty="0">
                <a:latin typeface="Arial MT"/>
                <a:cs typeface="Arial MT"/>
              </a:rPr>
              <a:t>sometimes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also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called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variance</a:t>
            </a:r>
            <a:r>
              <a:rPr sz="2800" spc="-5" dirty="0">
                <a:latin typeface="Arial MT"/>
                <a:cs typeface="Arial MT"/>
              </a:rPr>
              <a:t> ratio.</a:t>
            </a:r>
            <a:endParaRPr sz="2800">
              <a:latin typeface="Arial MT"/>
              <a:cs typeface="Arial MT"/>
            </a:endParaRPr>
          </a:p>
          <a:p>
            <a:pPr marL="380365" marR="3634740" indent="-380365">
              <a:lnSpc>
                <a:spcPct val="100000"/>
              </a:lnSpc>
              <a:spcBef>
                <a:spcPts val="7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800" spc="-15" dirty="0">
                <a:latin typeface="Arial MT"/>
                <a:cs typeface="Arial MT"/>
              </a:rPr>
              <a:t>F</a:t>
            </a: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5" dirty="0">
                <a:latin typeface="Arial MT"/>
                <a:cs typeface="Arial MT"/>
              </a:rPr>
              <a:t>di</a:t>
            </a:r>
            <a:r>
              <a:rPr sz="2800" dirty="0">
                <a:latin typeface="Arial MT"/>
                <a:cs typeface="Arial MT"/>
              </a:rPr>
              <a:t>st</a:t>
            </a:r>
            <a:r>
              <a:rPr sz="2800" spc="5" dirty="0">
                <a:latin typeface="Arial MT"/>
                <a:cs typeface="Arial MT"/>
              </a:rPr>
              <a:t>r</a:t>
            </a:r>
            <a:r>
              <a:rPr sz="2800" spc="-5" dirty="0">
                <a:latin typeface="Arial MT"/>
                <a:cs typeface="Arial MT"/>
              </a:rPr>
              <a:t>i</a:t>
            </a:r>
            <a:r>
              <a:rPr sz="2800" dirty="0">
                <a:latin typeface="Arial MT"/>
                <a:cs typeface="Arial MT"/>
              </a:rPr>
              <a:t>but</a:t>
            </a:r>
            <a:r>
              <a:rPr sz="2800" spc="5" dirty="0">
                <a:latin typeface="Arial MT"/>
                <a:cs typeface="Arial MT"/>
              </a:rPr>
              <a:t>i</a:t>
            </a:r>
            <a:r>
              <a:rPr sz="2800" dirty="0">
                <a:latin typeface="Arial MT"/>
                <a:cs typeface="Arial MT"/>
              </a:rPr>
              <a:t>o</a:t>
            </a:r>
            <a:r>
              <a:rPr sz="2800" spc="-10" dirty="0">
                <a:latin typeface="Arial MT"/>
                <a:cs typeface="Arial MT"/>
              </a:rPr>
              <a:t>n</a:t>
            </a:r>
            <a:r>
              <a:rPr sz="2800" dirty="0">
                <a:latin typeface="Arial MT"/>
                <a:cs typeface="Arial MT"/>
              </a:rPr>
              <a:t>:  </a:t>
            </a:r>
            <a:r>
              <a:rPr sz="2800" spc="-5" dirty="0">
                <a:latin typeface="Arial MT"/>
                <a:cs typeface="Arial MT"/>
              </a:rPr>
              <a:t>where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2679" y="5105400"/>
            <a:ext cx="124460" cy="387350"/>
          </a:xfrm>
          <a:custGeom>
            <a:avLst/>
            <a:gdLst/>
            <a:ahLst/>
            <a:cxnLst/>
            <a:rect l="l" t="t" r="r" b="b"/>
            <a:pathLst>
              <a:path w="124460" h="387350">
                <a:moveTo>
                  <a:pt x="124460" y="0"/>
                </a:moveTo>
                <a:lnTo>
                  <a:pt x="0" y="38735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62679" y="5574029"/>
            <a:ext cx="124460" cy="387350"/>
          </a:xfrm>
          <a:custGeom>
            <a:avLst/>
            <a:gdLst/>
            <a:ahLst/>
            <a:cxnLst/>
            <a:rect l="l" t="t" r="r" b="b"/>
            <a:pathLst>
              <a:path w="124460" h="387350">
                <a:moveTo>
                  <a:pt x="124460" y="0"/>
                </a:moveTo>
                <a:lnTo>
                  <a:pt x="0" y="38735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16910" y="5282553"/>
            <a:ext cx="1078230" cy="67754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204"/>
              </a:spcBef>
              <a:tabLst>
                <a:tab pos="779145" algn="l"/>
                <a:tab pos="1052195" algn="l"/>
              </a:tabLst>
            </a:pPr>
            <a:r>
              <a:rPr sz="14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1450" u="sng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1	</a:t>
            </a:r>
            <a:endParaRPr sz="1450">
              <a:latin typeface="Times New Roman"/>
              <a:cs typeface="Times New Roman"/>
            </a:endParaRPr>
          </a:p>
          <a:p>
            <a:pPr marL="63500">
              <a:lnSpc>
                <a:spcPts val="735"/>
              </a:lnSpc>
              <a:spcBef>
                <a:spcPts val="170"/>
              </a:spcBef>
              <a:tabLst>
                <a:tab pos="567055" algn="l"/>
              </a:tabLst>
            </a:pPr>
            <a:r>
              <a:rPr sz="2500" i="1" spc="35" dirty="0">
                <a:latin typeface="Times New Roman"/>
                <a:cs typeface="Times New Roman"/>
              </a:rPr>
              <a:t>s</a:t>
            </a:r>
            <a:r>
              <a:rPr sz="2175" spc="7" baseline="-24904" dirty="0">
                <a:latin typeface="Times New Roman"/>
                <a:cs typeface="Times New Roman"/>
              </a:rPr>
              <a:t>2</a:t>
            </a:r>
            <a:r>
              <a:rPr sz="2175" baseline="-24904" dirty="0">
                <a:latin typeface="Times New Roman"/>
                <a:cs typeface="Times New Roman"/>
              </a:rPr>
              <a:t>	</a:t>
            </a:r>
            <a:r>
              <a:rPr sz="2600" spc="-55" dirty="0">
                <a:latin typeface="Symbol"/>
                <a:cs typeface="Symbol"/>
              </a:rPr>
              <a:t></a:t>
            </a:r>
            <a:r>
              <a:rPr sz="2600" spc="-330" dirty="0">
                <a:latin typeface="Times New Roman"/>
                <a:cs typeface="Times New Roman"/>
              </a:rPr>
              <a:t> </a:t>
            </a:r>
            <a:r>
              <a:rPr sz="2175" spc="7" baseline="-24904" dirty="0">
                <a:latin typeface="Times New Roman"/>
                <a:cs typeface="Times New Roman"/>
              </a:rPr>
              <a:t>2</a:t>
            </a:r>
            <a:endParaRPr sz="2175" baseline="-24904">
              <a:latin typeface="Times New Roman"/>
              <a:cs typeface="Times New Roman"/>
            </a:endParaRPr>
          </a:p>
          <a:p>
            <a:pPr marL="302895">
              <a:lnSpc>
                <a:spcPts val="855"/>
              </a:lnSpc>
              <a:tabLst>
                <a:tab pos="911225" algn="l"/>
              </a:tabLst>
            </a:pPr>
            <a:r>
              <a:rPr sz="1450" spc="5" dirty="0">
                <a:latin typeface="Times New Roman"/>
                <a:cs typeface="Times New Roman"/>
              </a:rPr>
              <a:t>2	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3900" y="4903630"/>
            <a:ext cx="97472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520065" algn="l"/>
              </a:tabLst>
            </a:pPr>
            <a:r>
              <a:rPr sz="3750" i="1" spc="7" baseline="-28888" dirty="0">
                <a:latin typeface="Times New Roman"/>
                <a:cs typeface="Times New Roman"/>
              </a:rPr>
              <a:t>s</a:t>
            </a:r>
            <a:r>
              <a:rPr sz="3750" i="1" spc="22" baseline="-28888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2	</a:t>
            </a:r>
            <a:r>
              <a:rPr sz="3900" spc="-82" baseline="-27777" dirty="0">
                <a:latin typeface="Symbol"/>
                <a:cs typeface="Symbol"/>
              </a:rPr>
              <a:t></a:t>
            </a:r>
            <a:r>
              <a:rPr sz="3900" spc="307" baseline="-27777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093506"/>
              </p:ext>
            </p:extLst>
          </p:nvPr>
        </p:nvGraphicFramePr>
        <p:xfrm>
          <a:off x="707999" y="1636648"/>
          <a:ext cx="8158480" cy="4572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3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7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188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Source</a:t>
                      </a:r>
                      <a:r>
                        <a:rPr sz="1800" b="1" spc="-3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of</a:t>
                      </a:r>
                      <a:r>
                        <a:rPr sz="1800" b="1" spc="-1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variance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d.f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1498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Sum of </a:t>
                      </a:r>
                      <a:r>
                        <a:rPr sz="1800" b="1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squa</a:t>
                      </a:r>
                      <a:r>
                        <a:rPr sz="1800" b="1" spc="-1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r</a:t>
                      </a:r>
                      <a:r>
                        <a:rPr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es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508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Mean</a:t>
                      </a:r>
                      <a:r>
                        <a:rPr sz="1800" b="1" spc="-4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sum</a:t>
                      </a:r>
                      <a:r>
                        <a:rPr sz="1800" b="1" spc="-5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of </a:t>
                      </a:r>
                      <a:r>
                        <a:rPr sz="1800" b="1" spc="-35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squares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F-Ratio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0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Between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samples(columns)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Sans Serif"/>
                          <a:cs typeface="Microsoft Sans Serif"/>
                        </a:rPr>
                        <a:t>ᶹ</a:t>
                      </a:r>
                      <a:r>
                        <a:rPr sz="1800" spc="-7" baseline="-20833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1800" spc="127" baseline="-20833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=C-</a:t>
                      </a:r>
                      <a:r>
                        <a:rPr sz="20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SSC=B-D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7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MSC=SSC</a:t>
                      </a:r>
                      <a:r>
                        <a:rPr sz="1800" spc="-7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Sans Serif"/>
                          <a:cs typeface="Microsoft Sans Serif"/>
                        </a:rPr>
                        <a:t>ᶹ̸</a:t>
                      </a:r>
                      <a:r>
                        <a:rPr sz="1800" spc="114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aseline="-20833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1800" baseline="-20833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019">
                <a:tc>
                  <a:txBody>
                    <a:bodyPr/>
                    <a:lstStyle/>
                    <a:p>
                      <a:pPr marL="91440" marR="2324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Within </a:t>
                      </a:r>
                      <a:r>
                        <a:rPr sz="18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sa</a:t>
                      </a:r>
                      <a:r>
                        <a:rPr sz="1800" spc="-1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m</a:t>
                      </a: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p</a:t>
                      </a:r>
                      <a:r>
                        <a:rPr sz="18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l</a:t>
                      </a: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e</a:t>
                      </a:r>
                      <a:r>
                        <a:rPr sz="18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s</a:t>
                      </a: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(</a:t>
                      </a:r>
                      <a:r>
                        <a:rPr sz="1800" spc="-3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R</a:t>
                      </a: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e</a:t>
                      </a:r>
                      <a:r>
                        <a:rPr sz="18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s</a:t>
                      </a:r>
                      <a:r>
                        <a:rPr sz="1800" spc="-1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i</a:t>
                      </a: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du</a:t>
                      </a:r>
                      <a:r>
                        <a:rPr sz="1800" spc="-1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a</a:t>
                      </a: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l)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Sans Serif"/>
                          <a:cs typeface="Microsoft Sans Serif"/>
                        </a:rPr>
                        <a:t>ᶹ</a:t>
                      </a:r>
                      <a:r>
                        <a:rPr sz="1800" spc="-7" baseline="-20833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2</a:t>
                      </a:r>
                      <a:r>
                        <a:rPr sz="1800" spc="120" baseline="-20833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=N-C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SSE=A-B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7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MSE=SSE</a:t>
                      </a:r>
                      <a:r>
                        <a:rPr sz="1800" spc="-7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Sans Serif"/>
                          <a:cs typeface="Microsoft Sans Serif"/>
                        </a:rPr>
                        <a:t>ᶹ̸</a:t>
                      </a:r>
                      <a:r>
                        <a:rPr sz="1800" spc="114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aseline="-20833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1800" baseline="-20833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F=MSC</a:t>
                      </a: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Sans Serif"/>
                          <a:cs typeface="Microsoft Sans Serif"/>
                        </a:rPr>
                        <a:t>MSE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2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Total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N-1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SST=A-D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7870" y="308229"/>
            <a:ext cx="4434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0" dirty="0">
                <a:solidFill>
                  <a:srgbClr val="C1EDFF"/>
                </a:solidFill>
                <a:latin typeface="Gabriola"/>
                <a:cs typeface="Gabriola"/>
              </a:rPr>
              <a:t>TW</a:t>
            </a:r>
            <a:r>
              <a:rPr sz="4000" spc="-5" dirty="0">
                <a:solidFill>
                  <a:srgbClr val="C1EDFF"/>
                </a:solidFill>
                <a:latin typeface="Gabriola"/>
                <a:cs typeface="Gabriola"/>
              </a:rPr>
              <a:t>O</a:t>
            </a:r>
            <a:r>
              <a:rPr sz="4000" spc="-215" dirty="0">
                <a:solidFill>
                  <a:srgbClr val="C1EDFF"/>
                </a:solidFill>
                <a:latin typeface="Gabriola"/>
                <a:cs typeface="Gabriola"/>
              </a:rPr>
              <a:t> </a:t>
            </a:r>
            <a:r>
              <a:rPr sz="4000" spc="-100" dirty="0">
                <a:solidFill>
                  <a:srgbClr val="C1EDFF"/>
                </a:solidFill>
                <a:latin typeface="Gabriola"/>
                <a:cs typeface="Gabriola"/>
              </a:rPr>
              <a:t>W</a:t>
            </a:r>
            <a:r>
              <a:rPr sz="4000" spc="-105" dirty="0">
                <a:solidFill>
                  <a:srgbClr val="C1EDFF"/>
                </a:solidFill>
                <a:latin typeface="Gabriola"/>
                <a:cs typeface="Gabriola"/>
              </a:rPr>
              <a:t>A</a:t>
            </a:r>
            <a:r>
              <a:rPr sz="4000" spc="-5" dirty="0">
                <a:solidFill>
                  <a:srgbClr val="C1EDFF"/>
                </a:solidFill>
                <a:latin typeface="Gabriola"/>
                <a:cs typeface="Gabriola"/>
              </a:rPr>
              <a:t>Y</a:t>
            </a:r>
            <a:r>
              <a:rPr sz="4000" spc="-204" dirty="0">
                <a:solidFill>
                  <a:srgbClr val="C1EDFF"/>
                </a:solidFill>
                <a:latin typeface="Gabriola"/>
                <a:cs typeface="Gabriola"/>
              </a:rPr>
              <a:t> </a:t>
            </a:r>
            <a:r>
              <a:rPr sz="4000" spc="-110" dirty="0">
                <a:solidFill>
                  <a:srgbClr val="C1EDFF"/>
                </a:solidFill>
                <a:latin typeface="Gabriola"/>
                <a:cs typeface="Gabriola"/>
              </a:rPr>
              <a:t>CL</a:t>
            </a:r>
            <a:r>
              <a:rPr sz="4000" spc="-105" dirty="0">
                <a:solidFill>
                  <a:srgbClr val="C1EDFF"/>
                </a:solidFill>
                <a:latin typeface="Gabriola"/>
                <a:cs typeface="Gabriola"/>
              </a:rPr>
              <a:t>ASSI</a:t>
            </a:r>
            <a:r>
              <a:rPr sz="4000" spc="-100" dirty="0">
                <a:solidFill>
                  <a:srgbClr val="C1EDFF"/>
                </a:solidFill>
                <a:latin typeface="Gabriola"/>
                <a:cs typeface="Gabriola"/>
              </a:rPr>
              <a:t>F</a:t>
            </a:r>
            <a:r>
              <a:rPr sz="4000" spc="-105" dirty="0">
                <a:solidFill>
                  <a:srgbClr val="C1EDFF"/>
                </a:solidFill>
                <a:latin typeface="Gabriola"/>
                <a:cs typeface="Gabriola"/>
              </a:rPr>
              <a:t>I</a:t>
            </a:r>
            <a:r>
              <a:rPr sz="4000" spc="-110" dirty="0">
                <a:solidFill>
                  <a:srgbClr val="C1EDFF"/>
                </a:solidFill>
                <a:latin typeface="Gabriola"/>
                <a:cs typeface="Gabriola"/>
              </a:rPr>
              <a:t>C</a:t>
            </a:r>
            <a:r>
              <a:rPr sz="4000" spc="-105" dirty="0">
                <a:solidFill>
                  <a:srgbClr val="C1EDFF"/>
                </a:solidFill>
                <a:latin typeface="Gabriola"/>
                <a:cs typeface="Gabriola"/>
              </a:rPr>
              <a:t>A</a:t>
            </a:r>
            <a:r>
              <a:rPr sz="4000" spc="-100" dirty="0">
                <a:solidFill>
                  <a:srgbClr val="C1EDFF"/>
                </a:solidFill>
                <a:latin typeface="Gabriola"/>
                <a:cs typeface="Gabriola"/>
              </a:rPr>
              <a:t>T</a:t>
            </a:r>
            <a:r>
              <a:rPr sz="4000" spc="-105" dirty="0">
                <a:solidFill>
                  <a:srgbClr val="C1EDFF"/>
                </a:solidFill>
                <a:latin typeface="Gabriola"/>
                <a:cs typeface="Gabriola"/>
              </a:rPr>
              <a:t>I</a:t>
            </a:r>
            <a:r>
              <a:rPr sz="4000" spc="-95" dirty="0">
                <a:solidFill>
                  <a:srgbClr val="C1EDFF"/>
                </a:solidFill>
                <a:latin typeface="Gabriola"/>
                <a:cs typeface="Gabriola"/>
              </a:rPr>
              <a:t>O</a:t>
            </a:r>
            <a:r>
              <a:rPr sz="4000" spc="-5" dirty="0">
                <a:solidFill>
                  <a:srgbClr val="C1EDFF"/>
                </a:solidFill>
                <a:latin typeface="Gabriola"/>
                <a:cs typeface="Gabriola"/>
              </a:rPr>
              <a:t>N</a:t>
            </a:r>
            <a:endParaRPr sz="4000">
              <a:latin typeface="Gabriola"/>
              <a:cs typeface="Gabriol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62024" y="1156461"/>
            <a:ext cx="7527290" cy="477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504" marR="74930" indent="-230504">
              <a:lnSpc>
                <a:spcPct val="100000"/>
              </a:lnSpc>
              <a:spcBef>
                <a:spcPts val="100"/>
              </a:spcBef>
              <a:buSzPct val="95833"/>
              <a:buAutoNum type="arabicPeriod"/>
              <a:tabLst>
                <a:tab pos="230504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In a one-way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classification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we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take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into account the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effect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only one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variable.</a:t>
            </a:r>
            <a:endParaRPr sz="2400">
              <a:latin typeface="Corbel"/>
              <a:cs typeface="Corbel"/>
            </a:endParaRPr>
          </a:p>
          <a:p>
            <a:pPr marL="250190" marR="955675" indent="-250190">
              <a:lnSpc>
                <a:spcPct val="100000"/>
              </a:lnSpc>
              <a:spcBef>
                <a:spcPts val="710"/>
              </a:spcBef>
              <a:buSzPct val="95833"/>
              <a:buAutoNum type="arabicPeriod"/>
              <a:tabLst>
                <a:tab pos="250190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If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there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two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way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classification</a:t>
            </a:r>
            <a:r>
              <a:rPr sz="24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effect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two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variables</a:t>
            </a:r>
            <a:r>
              <a:rPr sz="24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can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be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studied.</a:t>
            </a:r>
            <a:endParaRPr sz="2400">
              <a:latin typeface="Corbel"/>
              <a:cs typeface="Corbel"/>
            </a:endParaRPr>
          </a:p>
          <a:p>
            <a:pPr marL="232410" marR="446405" indent="-232410">
              <a:lnSpc>
                <a:spcPct val="100000"/>
              </a:lnSpc>
              <a:spcBef>
                <a:spcPts val="695"/>
              </a:spcBef>
              <a:buSzPct val="95833"/>
              <a:buAutoNum type="arabicPeriod"/>
              <a:tabLst>
                <a:tab pos="232410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procedure'</a:t>
            </a:r>
            <a:r>
              <a:rPr sz="2400" spc="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analysis</a:t>
            </a:r>
            <a:r>
              <a:rPr sz="2400" spc="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400" spc="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two-way</a:t>
            </a:r>
            <a:r>
              <a:rPr sz="2400" spc="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classification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total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both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the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columns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rows.</a:t>
            </a:r>
            <a:endParaRPr sz="2400">
              <a:latin typeface="Corbel"/>
              <a:cs typeface="Corbel"/>
            </a:endParaRPr>
          </a:p>
          <a:p>
            <a:pPr marL="251460" marR="128905" indent="-251460">
              <a:lnSpc>
                <a:spcPct val="100000"/>
              </a:lnSpc>
              <a:spcBef>
                <a:spcPts val="700"/>
              </a:spcBef>
              <a:buSzPct val="95833"/>
              <a:buAutoNum type="arabicPeriod"/>
              <a:tabLst>
                <a:tab pos="251460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effect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 one factor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studied through the column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wise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figures and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total's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 the other through the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row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wise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figures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totals.</a:t>
            </a:r>
            <a:endParaRPr sz="2400">
              <a:latin typeface="Corbel"/>
              <a:cs typeface="Corbel"/>
            </a:endParaRPr>
          </a:p>
          <a:p>
            <a:pPr marL="354965" marR="5080" indent="-281940">
              <a:lnSpc>
                <a:spcPct val="100000"/>
              </a:lnSpc>
              <a:spcBef>
                <a:spcPts val="710"/>
              </a:spcBef>
              <a:buSzPct val="95833"/>
              <a:buAutoNum type="arabicPeriod"/>
              <a:tabLst>
                <a:tab pos="301625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 variances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are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calculated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for both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 columns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rows and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they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are compared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with the residual variance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or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error.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2AFE6A-DBB5-4877-0551-B296C97DC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58" y="1"/>
            <a:ext cx="8603877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CE550A-2B82-6A7C-7538-AD08D191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"/>
            <a:ext cx="8079276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00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69B95-A2D5-9F9F-BDA5-64106D767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9" y="152400"/>
            <a:ext cx="8001000" cy="561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73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0619" y="379298"/>
            <a:ext cx="4876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>
                <a:solidFill>
                  <a:srgbClr val="C1EDFF"/>
                </a:solidFill>
                <a:latin typeface="Gabriola"/>
                <a:cs typeface="Gabriola"/>
              </a:rPr>
              <a:t>AN</a:t>
            </a:r>
            <a:r>
              <a:rPr sz="4000" spc="-100" dirty="0">
                <a:solidFill>
                  <a:srgbClr val="C1EDFF"/>
                </a:solidFill>
                <a:latin typeface="Gabriola"/>
                <a:cs typeface="Gabriola"/>
              </a:rPr>
              <a:t>O</a:t>
            </a:r>
            <a:r>
              <a:rPr sz="4000" spc="-105" dirty="0">
                <a:solidFill>
                  <a:srgbClr val="C1EDFF"/>
                </a:solidFill>
                <a:latin typeface="Gabriola"/>
                <a:cs typeface="Gabriola"/>
              </a:rPr>
              <a:t>V</a:t>
            </a:r>
            <a:r>
              <a:rPr sz="4000" spc="-5" dirty="0">
                <a:solidFill>
                  <a:srgbClr val="C1EDFF"/>
                </a:solidFill>
                <a:latin typeface="Gabriola"/>
                <a:cs typeface="Gabriola"/>
              </a:rPr>
              <a:t>A</a:t>
            </a:r>
            <a:r>
              <a:rPr sz="4000" spc="-200" dirty="0">
                <a:solidFill>
                  <a:srgbClr val="C1EDFF"/>
                </a:solidFill>
                <a:latin typeface="Gabriola"/>
                <a:cs typeface="Gabriola"/>
              </a:rPr>
              <a:t> </a:t>
            </a:r>
            <a:r>
              <a:rPr sz="4000" spc="-100" dirty="0">
                <a:solidFill>
                  <a:srgbClr val="C1EDFF"/>
                </a:solidFill>
                <a:latin typeface="Gabriola"/>
                <a:cs typeface="Gabriola"/>
              </a:rPr>
              <a:t>T</a:t>
            </a:r>
            <a:r>
              <a:rPr sz="4000" spc="-105" dirty="0">
                <a:solidFill>
                  <a:srgbClr val="C1EDFF"/>
                </a:solidFill>
                <a:latin typeface="Gabriola"/>
                <a:cs typeface="Gabriola"/>
              </a:rPr>
              <a:t>A</a:t>
            </a:r>
            <a:r>
              <a:rPr sz="4000" spc="-100" dirty="0">
                <a:solidFill>
                  <a:srgbClr val="C1EDFF"/>
                </a:solidFill>
                <a:latin typeface="Gabriola"/>
                <a:cs typeface="Gabriola"/>
              </a:rPr>
              <a:t>B</a:t>
            </a:r>
            <a:r>
              <a:rPr sz="4000" spc="-110" dirty="0">
                <a:solidFill>
                  <a:srgbClr val="C1EDFF"/>
                </a:solidFill>
                <a:latin typeface="Gabriola"/>
                <a:cs typeface="Gabriola"/>
              </a:rPr>
              <a:t>L</a:t>
            </a:r>
            <a:r>
              <a:rPr sz="4000" spc="-5" dirty="0">
                <a:solidFill>
                  <a:srgbClr val="C1EDFF"/>
                </a:solidFill>
                <a:latin typeface="Gabriola"/>
                <a:cs typeface="Gabriola"/>
              </a:rPr>
              <a:t>E</a:t>
            </a:r>
            <a:r>
              <a:rPr sz="4000" spc="-220" dirty="0">
                <a:solidFill>
                  <a:srgbClr val="C1EDFF"/>
                </a:solidFill>
                <a:latin typeface="Gabriola"/>
                <a:cs typeface="Gabriola"/>
              </a:rPr>
              <a:t> </a:t>
            </a:r>
            <a:r>
              <a:rPr sz="4000" spc="-100" dirty="0">
                <a:solidFill>
                  <a:srgbClr val="C1EDFF"/>
                </a:solidFill>
                <a:latin typeface="Gabriola"/>
                <a:cs typeface="Gabriola"/>
              </a:rPr>
              <a:t>FO</a:t>
            </a:r>
            <a:r>
              <a:rPr sz="4000" spc="-5" dirty="0">
                <a:solidFill>
                  <a:srgbClr val="C1EDFF"/>
                </a:solidFill>
                <a:latin typeface="Gabriola"/>
                <a:cs typeface="Gabriola"/>
              </a:rPr>
              <a:t>R</a:t>
            </a:r>
            <a:r>
              <a:rPr sz="4000" spc="-204" dirty="0">
                <a:solidFill>
                  <a:srgbClr val="C1EDFF"/>
                </a:solidFill>
                <a:latin typeface="Gabriola"/>
                <a:cs typeface="Gabriola"/>
              </a:rPr>
              <a:t> </a:t>
            </a:r>
            <a:r>
              <a:rPr sz="4000" spc="-100" dirty="0">
                <a:solidFill>
                  <a:srgbClr val="C1EDFF"/>
                </a:solidFill>
                <a:latin typeface="Gabriola"/>
                <a:cs typeface="Gabriola"/>
              </a:rPr>
              <a:t>TW</a:t>
            </a:r>
            <a:r>
              <a:rPr sz="4000" spc="-85" dirty="0">
                <a:solidFill>
                  <a:srgbClr val="C1EDFF"/>
                </a:solidFill>
                <a:latin typeface="Gabriola"/>
                <a:cs typeface="Gabriola"/>
              </a:rPr>
              <a:t>O</a:t>
            </a:r>
            <a:r>
              <a:rPr sz="4000" spc="-105" dirty="0">
                <a:solidFill>
                  <a:srgbClr val="C1EDFF"/>
                </a:solidFill>
                <a:latin typeface="Gabriola"/>
                <a:cs typeface="Gabriola"/>
              </a:rPr>
              <a:t>-</a:t>
            </a:r>
            <a:r>
              <a:rPr sz="4000" spc="-100" dirty="0">
                <a:solidFill>
                  <a:srgbClr val="C1EDFF"/>
                </a:solidFill>
                <a:latin typeface="Gabriola"/>
                <a:cs typeface="Gabriola"/>
              </a:rPr>
              <a:t>WAY</a:t>
            </a:r>
            <a:endParaRPr sz="4000" dirty="0">
              <a:latin typeface="Gabriola"/>
              <a:cs typeface="Gabriol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767604"/>
              </p:ext>
            </p:extLst>
          </p:nvPr>
        </p:nvGraphicFramePr>
        <p:xfrm>
          <a:off x="908050" y="1136650"/>
          <a:ext cx="7941310" cy="5000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8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8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8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1805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Source</a:t>
                      </a:r>
                      <a:r>
                        <a:rPr sz="1800" b="1" spc="-3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of</a:t>
                      </a:r>
                      <a:r>
                        <a:rPr sz="1800" b="1" spc="-1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variance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d.f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616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Sum of </a:t>
                      </a:r>
                      <a:r>
                        <a:rPr sz="1800" b="1" spc="-36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squa</a:t>
                      </a:r>
                      <a:r>
                        <a:rPr sz="1800" b="1" spc="-1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r</a:t>
                      </a:r>
                      <a:r>
                        <a:rPr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es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25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Mean</a:t>
                      </a:r>
                      <a:r>
                        <a:rPr sz="1800" b="1" spc="-4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sum</a:t>
                      </a:r>
                      <a:r>
                        <a:rPr sz="1800" b="1" spc="-5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of </a:t>
                      </a:r>
                      <a:r>
                        <a:rPr sz="1800" b="1" spc="-35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squares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F-Ratio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7929">
                <a:tc>
                  <a:txBody>
                    <a:bodyPr/>
                    <a:lstStyle/>
                    <a:p>
                      <a:pPr marL="91440" marR="2546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Between </a:t>
                      </a: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sa</a:t>
                      </a:r>
                      <a:r>
                        <a:rPr sz="1800" spc="-1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m</a:t>
                      </a: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p</a:t>
                      </a:r>
                      <a:r>
                        <a:rPr sz="18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l</a:t>
                      </a: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e</a:t>
                      </a:r>
                      <a:r>
                        <a:rPr sz="18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s</a:t>
                      </a:r>
                      <a:r>
                        <a:rPr sz="1800" spc="-4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(</a:t>
                      </a: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co</a:t>
                      </a: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lumns)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Sans Serif"/>
                          <a:cs typeface="Microsoft Sans Serif"/>
                        </a:rPr>
                        <a:t>ᶹ</a:t>
                      </a:r>
                      <a:r>
                        <a:rPr sz="1800" spc="-7" baseline="-20833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1</a:t>
                      </a:r>
                      <a:r>
                        <a:rPr sz="1800" spc="135" baseline="-20833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=C-</a:t>
                      </a:r>
                      <a:r>
                        <a:rPr sz="20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SSC=B-D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MSC=SSC</a:t>
                      </a:r>
                      <a:r>
                        <a:rPr sz="1800" spc="-3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Sans Serif"/>
                          <a:cs typeface="Microsoft Sans Serif"/>
                        </a:rPr>
                        <a:t≯</a:t>
                      </a:r>
                      <a:r>
                        <a:rPr sz="18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Sans Serif"/>
                          <a:cs typeface="Microsoft Sans Serif"/>
                        </a:rPr>
                        <a:t>ᶹ</a:t>
                      </a:r>
                      <a:r>
                        <a:rPr sz="1800" spc="-7" baseline="-20833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1800" baseline="-20833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F=MSC</a:t>
                      </a:r>
                      <a:r>
                        <a:rPr sz="1800" spc="-2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Sans Serif"/>
                          <a:cs typeface="Microsoft Sans Serif"/>
                        </a:rPr>
                        <a:t≯ </a:t>
                      </a: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Sans Serif"/>
                          <a:cs typeface="Microsoft Sans Serif"/>
                        </a:rPr>
                        <a:t>MSE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677">
                <a:tc>
                  <a:txBody>
                    <a:bodyPr/>
                    <a:lstStyle/>
                    <a:p>
                      <a:pPr marL="91440" marR="3898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Between </a:t>
                      </a: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R</a:t>
                      </a: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e</a:t>
                      </a:r>
                      <a:r>
                        <a:rPr sz="18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p</a:t>
                      </a: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li</a:t>
                      </a:r>
                      <a:r>
                        <a:rPr sz="18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c</a:t>
                      </a: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ant</a:t>
                      </a:r>
                      <a:r>
                        <a:rPr sz="18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s</a:t>
                      </a: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(rows)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Sans Serif"/>
                          <a:cs typeface="Microsoft Sans Serif"/>
                        </a:rPr>
                        <a:t>ᶹ</a:t>
                      </a:r>
                      <a:r>
                        <a:rPr sz="1800" spc="-7" baseline="-20833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2</a:t>
                      </a:r>
                      <a:r>
                        <a:rPr sz="1800" spc="120" baseline="-20833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=r-1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SSR=C-D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MSR=SSR</a:t>
                      </a:r>
                      <a:r>
                        <a:rPr sz="1800" spc="-5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Sans Serif"/>
                          <a:cs typeface="Microsoft Sans Serif"/>
                        </a:rPr>
                        <a:t≯</a:t>
                      </a: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Sans Serif"/>
                          <a:cs typeface="Microsoft Sans Serif"/>
                        </a:rPr>
                        <a:t> ᶹ</a:t>
                      </a:r>
                      <a:r>
                        <a:rPr sz="1800" spc="-7" baseline="-20833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1800" baseline="-20833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8006">
                <a:tc>
                  <a:txBody>
                    <a:bodyPr/>
                    <a:lstStyle/>
                    <a:p>
                      <a:pPr marL="91440" marR="2514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Within </a:t>
                      </a:r>
                      <a:r>
                        <a:rPr sz="18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sa</a:t>
                      </a:r>
                      <a:r>
                        <a:rPr sz="1800" spc="-1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m</a:t>
                      </a: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p</a:t>
                      </a:r>
                      <a:r>
                        <a:rPr sz="18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l</a:t>
                      </a: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e</a:t>
                      </a:r>
                      <a:r>
                        <a:rPr sz="18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s</a:t>
                      </a: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(</a:t>
                      </a:r>
                      <a:r>
                        <a:rPr sz="1800" spc="-3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R</a:t>
                      </a: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e</a:t>
                      </a:r>
                      <a:r>
                        <a:rPr sz="18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s</a:t>
                      </a:r>
                      <a:r>
                        <a:rPr sz="1800" spc="-1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i</a:t>
                      </a: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du</a:t>
                      </a:r>
                      <a:r>
                        <a:rPr sz="1800" spc="-1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a</a:t>
                      </a: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l)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Sans Serif"/>
                          <a:cs typeface="Microsoft Sans Serif"/>
                        </a:rPr>
                        <a:t>ᶹ</a:t>
                      </a:r>
                      <a:r>
                        <a:rPr sz="1800" spc="-7" baseline="-20833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3</a:t>
                      </a:r>
                      <a:r>
                        <a:rPr sz="1800" spc="150" baseline="-20833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=(c-1)(r-1)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962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SSE=SST- </a:t>
                      </a:r>
                      <a:r>
                        <a:rPr sz="18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(</a:t>
                      </a: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SSC+SS</a:t>
                      </a:r>
                      <a:r>
                        <a:rPr sz="1800" spc="-2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R</a:t>
                      </a: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)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MSE=SSE</a:t>
                      </a:r>
                      <a:r>
                        <a:rPr sz="1800" spc="-3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Sans Serif"/>
                          <a:cs typeface="Microsoft Sans Serif"/>
                        </a:rPr>
                        <a:t≯</a:t>
                      </a:r>
                      <a:r>
                        <a:rPr sz="1800" spc="-4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Sans Serif"/>
                          <a:cs typeface="Microsoft Sans Serif"/>
                        </a:rPr>
                        <a:t>ᶹ</a:t>
                      </a:r>
                      <a:r>
                        <a:rPr sz="1800" spc="-7" baseline="-20833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1800" baseline="-20833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F=MSR</a:t>
                      </a:r>
                      <a:r>
                        <a:rPr sz="1800" spc="-3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Sans Serif"/>
                          <a:cs typeface="Microsoft Sans Serif"/>
                        </a:rPr>
                        <a:t≯ </a:t>
                      </a: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Sans Serif"/>
                          <a:cs typeface="Microsoft Sans Serif"/>
                        </a:rPr>
                        <a:t>MSE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9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3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Total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n-1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rbel"/>
                          <a:cs typeface="Corbel"/>
                        </a:rPr>
                        <a:t>SST=A-D</a:t>
                      </a:r>
                      <a:endParaRPr sz="1800">
                        <a:solidFill>
                          <a:schemeClr val="accent1">
                            <a:lumMod val="50000"/>
                          </a:schemeClr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4867" y="165049"/>
            <a:ext cx="4224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100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APP</a:t>
            </a:r>
            <a:r>
              <a:rPr sz="4000" u="heavy" spc="-105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LIC</a:t>
            </a:r>
            <a:r>
              <a:rPr sz="4000" u="heavy" spc="-100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AT</a:t>
            </a:r>
            <a:r>
              <a:rPr sz="4000" u="heavy" spc="-105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I</a:t>
            </a:r>
            <a:r>
              <a:rPr sz="4000" u="heavy" spc="-95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O</a:t>
            </a:r>
            <a:r>
              <a:rPr sz="4000" u="heavy" spc="-100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N</a:t>
            </a:r>
            <a:r>
              <a:rPr sz="4000" u="heavy" spc="-5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S</a:t>
            </a:r>
            <a:r>
              <a:rPr sz="4000" u="heavy" spc="-204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 </a:t>
            </a:r>
            <a:r>
              <a:rPr sz="4000" u="heavy" spc="-95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O</a:t>
            </a:r>
            <a:r>
              <a:rPr sz="4000" u="heavy" spc="-5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F</a:t>
            </a:r>
            <a:r>
              <a:rPr sz="4000" u="heavy" spc="-190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 </a:t>
            </a:r>
            <a:r>
              <a:rPr sz="4000" u="heavy" spc="-100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AN</a:t>
            </a:r>
            <a:r>
              <a:rPr sz="4000" u="heavy" spc="-95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O</a:t>
            </a:r>
            <a:r>
              <a:rPr sz="4000" u="heavy" spc="-105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V</a:t>
            </a:r>
            <a:r>
              <a:rPr sz="4000" u="heavy" spc="-5" dirty="0">
                <a:solidFill>
                  <a:srgbClr val="C1EDFF"/>
                </a:solidFill>
                <a:uFill>
                  <a:solidFill>
                    <a:srgbClr val="C1EDFF"/>
                  </a:solidFill>
                </a:uFill>
                <a:latin typeface="Gabriola"/>
                <a:cs typeface="Gabriola"/>
              </a:rPr>
              <a:t>A</a:t>
            </a:r>
            <a:endParaRPr sz="4000">
              <a:latin typeface="Gabriola"/>
              <a:cs typeface="Gabriol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62024" y="977010"/>
            <a:ext cx="7151370" cy="4107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Similar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t-test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5EBFF"/>
              </a:buClr>
              <a:buFont typeface="Wingdings"/>
              <a:buChar char=""/>
            </a:pP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buClr>
                <a:srgbClr val="D5EBFF"/>
              </a:buClr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More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versatile</a:t>
            </a:r>
            <a:r>
              <a:rPr sz="24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than t-test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5EBFF"/>
              </a:buClr>
              <a:buFont typeface="Wingdings"/>
              <a:buChar char=""/>
            </a:pPr>
            <a:endParaRPr sz="3250">
              <a:latin typeface="Corbel"/>
              <a:cs typeface="Corbel"/>
            </a:endParaRPr>
          </a:p>
          <a:p>
            <a:pPr marL="354965" marR="5080" indent="-342900">
              <a:lnSpc>
                <a:spcPct val="100000"/>
              </a:lnSpc>
              <a:buClr>
                <a:srgbClr val="D5EBFF"/>
              </a:buClr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ANOVA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is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synthesis</a:t>
            </a:r>
            <a:r>
              <a:rPr sz="24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several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ideas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&amp;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it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used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for </a:t>
            </a:r>
            <a:r>
              <a:rPr sz="2400" spc="-4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multiple</a:t>
            </a:r>
            <a:r>
              <a:rPr sz="24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purposes.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D5EBFF"/>
              </a:buClr>
              <a:buFont typeface="Wingdings"/>
              <a:buChar char=""/>
            </a:pPr>
            <a:endParaRPr sz="3500">
              <a:latin typeface="Corbel"/>
              <a:cs typeface="Corbel"/>
            </a:endParaRPr>
          </a:p>
          <a:p>
            <a:pPr marL="354965" marR="378460" indent="-342900">
              <a:lnSpc>
                <a:spcPct val="100000"/>
              </a:lnSpc>
              <a:spcBef>
                <a:spcPts val="5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 statistical Analysis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depends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on the design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discussion of 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ANOVA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therefore includes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common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statistical</a:t>
            </a:r>
            <a:r>
              <a:rPr sz="2400" spc="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designs</a:t>
            </a:r>
            <a:r>
              <a:rPr sz="2400" spc="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used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pharmaceutical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research.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2024" y="905636"/>
            <a:ext cx="7441565" cy="53835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marR="5080" indent="-342900">
              <a:lnSpc>
                <a:spcPts val="2590"/>
              </a:lnSpc>
              <a:spcBef>
                <a:spcPts val="425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This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particularly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applicable</a:t>
            </a:r>
            <a:r>
              <a:rPr sz="24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experiment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otherwise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difficult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implement such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as is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case in</a:t>
            </a:r>
            <a:r>
              <a:rPr sz="24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Clinical</a:t>
            </a:r>
            <a:r>
              <a:rPr sz="24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trials.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5EBFF"/>
              </a:buClr>
              <a:buFont typeface="Wingdings"/>
              <a:buChar char=""/>
            </a:pP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ts val="2740"/>
              </a:lnSpc>
              <a:buClr>
                <a:srgbClr val="D5EBFF"/>
              </a:buClr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the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bioequelence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studies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similarities</a:t>
            </a:r>
            <a:r>
              <a:rPr sz="2400" spc="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between the</a:t>
            </a:r>
            <a:endParaRPr sz="2400">
              <a:latin typeface="Corbel"/>
              <a:cs typeface="Corbel"/>
            </a:endParaRPr>
          </a:p>
          <a:p>
            <a:pPr marL="354965">
              <a:lnSpc>
                <a:spcPts val="2740"/>
              </a:lnSpc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samples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will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be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analyzed with</a:t>
            </a:r>
            <a:r>
              <a:rPr sz="24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ANOVA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only.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Corbel"/>
              <a:cs typeface="Corbel"/>
            </a:endParaRPr>
          </a:p>
          <a:p>
            <a:pPr marL="354965" marR="848994" indent="-342900">
              <a:lnSpc>
                <a:spcPts val="2590"/>
              </a:lnSpc>
              <a:buClr>
                <a:srgbClr val="D5EBFF"/>
              </a:buClr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Pharmacokinetic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also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will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evaluated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using </a:t>
            </a:r>
            <a:r>
              <a:rPr sz="2400" spc="-4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ANOVA.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5EBFF"/>
              </a:buClr>
              <a:buFont typeface="Wingdings"/>
              <a:buChar char=""/>
            </a:pPr>
            <a:endParaRPr sz="3250">
              <a:latin typeface="Corbel"/>
              <a:cs typeface="Corbel"/>
            </a:endParaRPr>
          </a:p>
          <a:p>
            <a:pPr marL="354965" marR="95250" indent="-342900">
              <a:lnSpc>
                <a:spcPts val="2590"/>
              </a:lnSpc>
              <a:buClr>
                <a:srgbClr val="D5EBFF"/>
              </a:buClr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Pharmacodynamics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(what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drugs does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to the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body)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data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also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will</a:t>
            </a:r>
            <a:r>
              <a:rPr sz="24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be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analyzed with</a:t>
            </a:r>
            <a:r>
              <a:rPr sz="24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ANOVA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only.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5EBFF"/>
              </a:buClr>
              <a:buFont typeface="Wingdings"/>
              <a:buChar char=""/>
            </a:pPr>
            <a:endParaRPr sz="3250">
              <a:latin typeface="Corbel"/>
              <a:cs typeface="Corbel"/>
            </a:endParaRPr>
          </a:p>
          <a:p>
            <a:pPr marL="354965" marR="1134745" indent="-342900">
              <a:lnSpc>
                <a:spcPts val="2590"/>
              </a:lnSpc>
              <a:buClr>
                <a:srgbClr val="D5EBFF"/>
              </a:buClr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That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means we can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analyze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our drug is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showing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significant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pharmacological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action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(or)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not.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2024" y="977010"/>
            <a:ext cx="7348855" cy="3888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Compare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heights</a:t>
            </a:r>
            <a:r>
              <a:rPr sz="24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plants</a:t>
            </a:r>
            <a:r>
              <a:rPr sz="24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with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without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galls.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5EBFF"/>
              </a:buClr>
              <a:buFont typeface="Wingdings"/>
              <a:buChar char=""/>
            </a:pPr>
            <a:endParaRPr sz="3300">
              <a:latin typeface="Corbel"/>
              <a:cs typeface="Corbel"/>
            </a:endParaRPr>
          </a:p>
          <a:p>
            <a:pPr marL="354965" marR="5080" indent="-342900">
              <a:lnSpc>
                <a:spcPts val="2590"/>
              </a:lnSpc>
              <a:spcBef>
                <a:spcPts val="5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Compare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birth weights</a:t>
            </a:r>
            <a:r>
              <a:rPr sz="2400" spc="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deer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different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geographical </a:t>
            </a:r>
            <a:r>
              <a:rPr sz="2400" spc="-4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regions.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5EBFF"/>
              </a:buClr>
              <a:buFont typeface="Wingdings"/>
              <a:buChar char=""/>
            </a:pP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ts val="2735"/>
              </a:lnSpc>
              <a:spcBef>
                <a:spcPts val="5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Compare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responses of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patients</a:t>
            </a:r>
            <a:r>
              <a:rPr sz="24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real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medication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vs.</a:t>
            </a:r>
            <a:endParaRPr sz="2400">
              <a:latin typeface="Corbel"/>
              <a:cs typeface="Corbel"/>
            </a:endParaRPr>
          </a:p>
          <a:p>
            <a:pPr marL="354965">
              <a:lnSpc>
                <a:spcPts val="2735"/>
              </a:lnSpc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placebo.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Corbel"/>
              <a:cs typeface="Corbel"/>
            </a:endParaRPr>
          </a:p>
          <a:p>
            <a:pPr marL="354965" marR="110489" indent="-342900">
              <a:lnSpc>
                <a:spcPts val="2590"/>
              </a:lnSpc>
              <a:buClr>
                <a:srgbClr val="D5EBFF"/>
              </a:buClr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Compare attention spans of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undergraduate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students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different</a:t>
            </a:r>
            <a:r>
              <a:rPr sz="2400" spc="45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programs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at PC.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2024" y="349123"/>
            <a:ext cx="4093845" cy="54870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30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Genera</a:t>
            </a:r>
            <a:r>
              <a:rPr sz="3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l</a:t>
            </a:r>
            <a:r>
              <a:rPr sz="3000" b="1" u="heavy" spc="-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 </a:t>
            </a:r>
            <a:r>
              <a:rPr sz="30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A</a:t>
            </a:r>
            <a:r>
              <a:rPr sz="30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p</a:t>
            </a:r>
            <a:r>
              <a:rPr sz="3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pli</a:t>
            </a:r>
            <a:r>
              <a:rPr sz="30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c</a:t>
            </a:r>
            <a:r>
              <a:rPr sz="3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ations: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Pharmacy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1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Biology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Microbiology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Agriculture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1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Statistics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Marketing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Business</a:t>
            </a:r>
            <a:r>
              <a:rPr sz="3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research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1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Finance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Mechanical</a:t>
            </a:r>
            <a:r>
              <a:rPr sz="30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calculations</a:t>
            </a:r>
            <a:endParaRPr sz="30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B13B463-B30F-020E-AD3E-F6519DC62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54634"/>
            <a:ext cx="2762250" cy="2095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89EAF64-B30E-9EE5-8056-FDDB53835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2690844"/>
            <a:ext cx="9144000" cy="363404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51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4870" y="647121"/>
            <a:ext cx="4872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Probability</a:t>
            </a:r>
            <a:r>
              <a:rPr sz="2400" spc="-25" dirty="0"/>
              <a:t> </a:t>
            </a:r>
            <a:r>
              <a:rPr sz="2400" dirty="0"/>
              <a:t>density</a:t>
            </a:r>
            <a:r>
              <a:rPr sz="2400" spc="-30" dirty="0"/>
              <a:t> </a:t>
            </a:r>
            <a:r>
              <a:rPr sz="240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786890"/>
            <a:ext cx="6916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Probability</a:t>
            </a:r>
            <a:r>
              <a:rPr sz="2800" dirty="0">
                <a:latin typeface="Arial MT"/>
                <a:cs typeface="Arial MT"/>
              </a:rPr>
              <a:t> density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function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F-distribution: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869" y="4302759"/>
            <a:ext cx="8087359" cy="1483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 marR="43180" algn="just">
              <a:lnSpc>
                <a:spcPct val="113799"/>
              </a:lnSpc>
              <a:spcBef>
                <a:spcPts val="105"/>
              </a:spcBef>
            </a:pPr>
            <a:r>
              <a:rPr sz="2800" spc="-5" dirty="0">
                <a:latin typeface="Arial MT"/>
                <a:cs typeface="Arial MT"/>
              </a:rPr>
              <a:t>where </a:t>
            </a:r>
            <a:r>
              <a:rPr sz="2800" dirty="0">
                <a:latin typeface="Arial MT"/>
                <a:cs typeface="Arial MT"/>
              </a:rPr>
              <a:t>Y</a:t>
            </a:r>
            <a:r>
              <a:rPr sz="2400" baseline="-24305" dirty="0">
                <a:latin typeface="Arial MT"/>
                <a:cs typeface="Arial MT"/>
              </a:rPr>
              <a:t>0 </a:t>
            </a:r>
            <a:r>
              <a:rPr sz="2800" spc="-5" dirty="0">
                <a:latin typeface="Arial MT"/>
                <a:cs typeface="Arial MT"/>
              </a:rPr>
              <a:t>is </a:t>
            </a:r>
            <a:r>
              <a:rPr sz="2800" dirty="0">
                <a:latin typeface="Arial MT"/>
                <a:cs typeface="Arial MT"/>
              </a:rPr>
              <a:t>a constant </a:t>
            </a:r>
            <a:r>
              <a:rPr sz="2800" spc="-5" dirty="0">
                <a:latin typeface="Arial MT"/>
                <a:cs typeface="Arial MT"/>
              </a:rPr>
              <a:t>depending </a:t>
            </a:r>
            <a:r>
              <a:rPr sz="2800" dirty="0">
                <a:latin typeface="Arial MT"/>
                <a:cs typeface="Arial MT"/>
              </a:rPr>
              <a:t>on the </a:t>
            </a:r>
            <a:r>
              <a:rPr sz="2800" spc="-5" dirty="0">
                <a:latin typeface="Arial MT"/>
                <a:cs typeface="Arial MT"/>
              </a:rPr>
              <a:t>values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i="1" spc="5" dirty="0">
                <a:latin typeface="Arial"/>
                <a:cs typeface="Arial"/>
              </a:rPr>
              <a:t>v</a:t>
            </a:r>
            <a:r>
              <a:rPr sz="2400" spc="7" baseline="-24305" dirty="0">
                <a:latin typeface="Arial MT"/>
                <a:cs typeface="Arial MT"/>
              </a:rPr>
              <a:t>1</a:t>
            </a:r>
            <a:r>
              <a:rPr sz="2400" spc="15" baseline="-243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 </a:t>
            </a:r>
            <a:r>
              <a:rPr sz="2800" i="1" spc="5" dirty="0">
                <a:latin typeface="Arial"/>
                <a:cs typeface="Arial"/>
              </a:rPr>
              <a:t>v</a:t>
            </a:r>
            <a:r>
              <a:rPr sz="2400" spc="7" baseline="-24305" dirty="0">
                <a:latin typeface="Arial MT"/>
                <a:cs typeface="Arial MT"/>
              </a:rPr>
              <a:t>2</a:t>
            </a:r>
            <a:r>
              <a:rPr sz="2400" spc="15" baseline="-243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such </a:t>
            </a:r>
            <a:r>
              <a:rPr sz="2800" spc="-5" dirty="0">
                <a:latin typeface="Arial MT"/>
                <a:cs typeface="Arial MT"/>
              </a:rPr>
              <a:t>that </a:t>
            </a:r>
            <a:r>
              <a:rPr sz="2800" dirty="0">
                <a:latin typeface="Arial MT"/>
                <a:cs typeface="Arial MT"/>
              </a:rPr>
              <a:t>the area under the curve is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unity.</a:t>
            </a:r>
          </a:p>
        </p:txBody>
      </p:sp>
      <p:sp>
        <p:nvSpPr>
          <p:cNvPr id="5" name="object 5"/>
          <p:cNvSpPr/>
          <p:nvPr/>
        </p:nvSpPr>
        <p:spPr>
          <a:xfrm>
            <a:off x="5568950" y="3315970"/>
            <a:ext cx="106680" cy="331470"/>
          </a:xfrm>
          <a:custGeom>
            <a:avLst/>
            <a:gdLst/>
            <a:ahLst/>
            <a:cxnLst/>
            <a:rect l="l" t="t" r="r" b="b"/>
            <a:pathLst>
              <a:path w="106679" h="331470">
                <a:moveTo>
                  <a:pt x="106679" y="0"/>
                </a:moveTo>
                <a:lnTo>
                  <a:pt x="0" y="33146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7729" y="3003550"/>
            <a:ext cx="2446020" cy="0"/>
          </a:xfrm>
          <a:custGeom>
            <a:avLst/>
            <a:gdLst/>
            <a:ahLst/>
            <a:cxnLst/>
            <a:rect l="l" t="t" r="r" b="b"/>
            <a:pathLst>
              <a:path w="2446020">
                <a:moveTo>
                  <a:pt x="0" y="0"/>
                </a:moveTo>
                <a:lnTo>
                  <a:pt x="244602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56709" y="3243579"/>
            <a:ext cx="1206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4540" y="2814319"/>
            <a:ext cx="93980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1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8590" y="3464486"/>
            <a:ext cx="213995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50" dirty="0">
                <a:latin typeface="Symbol"/>
                <a:cs typeface="Symbol"/>
              </a:rPr>
              <a:t>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3109" y="3121660"/>
            <a:ext cx="1311275" cy="542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0045" algn="l"/>
                <a:tab pos="907415" algn="l"/>
                <a:tab pos="1134745" algn="l"/>
              </a:tabLst>
            </a:pPr>
            <a:r>
              <a:rPr sz="2650" spc="-50" dirty="0">
                <a:latin typeface="Symbol"/>
                <a:cs typeface="Symbol"/>
              </a:rPr>
              <a:t></a:t>
            </a:r>
            <a:r>
              <a:rPr sz="2650" spc="-50" dirty="0">
                <a:latin typeface="Times New Roman"/>
                <a:cs typeface="Times New Roman"/>
              </a:rPr>
              <a:t>	</a:t>
            </a:r>
            <a:r>
              <a:rPr sz="2550" spc="200" dirty="0">
                <a:latin typeface="Symbol"/>
                <a:cs typeface="Symbol"/>
              </a:rPr>
              <a:t></a:t>
            </a:r>
            <a:r>
              <a:rPr sz="2650" spc="-50" dirty="0">
                <a:latin typeface="Symbol"/>
                <a:cs typeface="Symbol"/>
              </a:rPr>
              <a:t>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3400" spc="-630" dirty="0">
                <a:latin typeface="Symbol"/>
                <a:cs typeface="Symbol"/>
              </a:rPr>
              <a:t></a:t>
            </a:r>
            <a:r>
              <a:rPr sz="3400" dirty="0">
                <a:latin typeface="Times New Roman"/>
                <a:cs typeface="Times New Roman"/>
              </a:rPr>
              <a:t>	</a:t>
            </a:r>
            <a:r>
              <a:rPr sz="2550" spc="5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4350" y="3318509"/>
            <a:ext cx="1112520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29895" algn="l"/>
                <a:tab pos="1003935" algn="l"/>
              </a:tabLst>
            </a:pPr>
            <a:r>
              <a:rPr sz="2550" spc="5" dirty="0">
                <a:latin typeface="Symbol"/>
                <a:cs typeface="Symbol"/>
              </a:rPr>
              <a:t></a:t>
            </a:r>
            <a:r>
              <a:rPr sz="2550" spc="5" dirty="0">
                <a:latin typeface="Times New Roman"/>
                <a:cs typeface="Times New Roman"/>
              </a:rPr>
              <a:t>	</a:t>
            </a:r>
            <a:r>
              <a:rPr sz="2250" spc="-7" baseline="3703" dirty="0">
                <a:latin typeface="Times New Roman"/>
                <a:cs typeface="Times New Roman"/>
              </a:rPr>
              <a:t>1	2</a:t>
            </a:r>
            <a:endParaRPr sz="2250" baseline="370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50970" y="2901950"/>
            <a:ext cx="661670" cy="542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65125" algn="l"/>
              </a:tabLst>
            </a:pPr>
            <a:r>
              <a:rPr sz="3975" u="sng" spc="-75" baseline="-3144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</a:t>
            </a:r>
            <a:r>
              <a:rPr sz="3975" u="sng" spc="-75" baseline="-31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550" spc="5" dirty="0">
                <a:latin typeface="Symbol"/>
                <a:cs typeface="Symbol"/>
              </a:rPr>
              <a:t></a:t>
            </a:r>
            <a:r>
              <a:rPr sz="2550" spc="-265" dirty="0">
                <a:latin typeface="Times New Roman"/>
                <a:cs typeface="Times New Roman"/>
              </a:rPr>
              <a:t> </a:t>
            </a:r>
            <a:r>
              <a:rPr sz="5100" spc="-944" baseline="-27777" dirty="0">
                <a:latin typeface="Symbol"/>
                <a:cs typeface="Symbol"/>
              </a:rPr>
              <a:t></a:t>
            </a:r>
            <a:endParaRPr sz="5100" baseline="-27777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42970" y="3318509"/>
            <a:ext cx="138430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-225" dirty="0">
                <a:latin typeface="Symbol"/>
                <a:cs typeface="Symbol"/>
              </a:rPr>
              <a:t>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42970" y="3558539"/>
            <a:ext cx="1032510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29615" algn="l"/>
              </a:tabLst>
            </a:pPr>
            <a:r>
              <a:rPr sz="2550" spc="5" dirty="0">
                <a:latin typeface="Symbol"/>
                <a:cs typeface="Symbol"/>
              </a:rPr>
              <a:t></a:t>
            </a:r>
            <a:r>
              <a:rPr sz="2550" spc="5" dirty="0">
                <a:latin typeface="Times New Roman"/>
                <a:cs typeface="Times New Roman"/>
              </a:rPr>
              <a:t>	</a:t>
            </a:r>
            <a:r>
              <a:rPr sz="1500" spc="-5" dirty="0">
                <a:latin typeface="Times New Roman"/>
                <a:cs typeface="Times New Roman"/>
              </a:rPr>
              <a:t>2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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39490" y="3225800"/>
            <a:ext cx="392430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200" dirty="0">
                <a:latin typeface="Times New Roman"/>
                <a:cs typeface="Times New Roman"/>
              </a:rPr>
              <a:t>1</a:t>
            </a:r>
            <a:r>
              <a:rPr sz="2550" spc="10" dirty="0">
                <a:latin typeface="Symbol"/>
                <a:cs typeface="Symbol"/>
              </a:rPr>
              <a:t>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87520" y="2575560"/>
            <a:ext cx="725170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825" i="1" spc="-262" baseline="14161" dirty="0">
                <a:latin typeface="Times New Roman"/>
                <a:cs typeface="Times New Roman"/>
              </a:rPr>
              <a:t>F</a:t>
            </a:r>
            <a:r>
              <a:rPr sz="1550" spc="-175" dirty="0">
                <a:latin typeface="Symbol"/>
                <a:cs typeface="Symbol"/>
              </a:rPr>
              <a:t>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2</a:t>
            </a:r>
            <a:r>
              <a:rPr sz="1500" spc="-10" dirty="0">
                <a:latin typeface="Symbol"/>
                <a:cs typeface="Symbol"/>
              </a:rPr>
              <a:t></a:t>
            </a:r>
            <a:r>
              <a:rPr sz="1500" spc="-1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55189" y="2641600"/>
            <a:ext cx="1121410" cy="542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i="1" spc="5" dirty="0">
                <a:latin typeface="Times New Roman"/>
                <a:cs typeface="Times New Roman"/>
              </a:rPr>
              <a:t>f</a:t>
            </a:r>
            <a:r>
              <a:rPr sz="2550" i="1" spc="-35" dirty="0">
                <a:latin typeface="Times New Roman"/>
                <a:cs typeface="Times New Roman"/>
              </a:rPr>
              <a:t> </a:t>
            </a:r>
            <a:r>
              <a:rPr sz="3400" spc="-630" dirty="0">
                <a:latin typeface="Symbol"/>
                <a:cs typeface="Symbol"/>
              </a:rPr>
              <a:t></a:t>
            </a:r>
            <a:r>
              <a:rPr sz="3400" spc="-48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F</a:t>
            </a:r>
            <a:r>
              <a:rPr sz="2550" i="1" spc="-280" dirty="0">
                <a:latin typeface="Times New Roman"/>
                <a:cs typeface="Times New Roman"/>
              </a:rPr>
              <a:t> </a:t>
            </a:r>
            <a:r>
              <a:rPr sz="3400" spc="-630" dirty="0">
                <a:latin typeface="Symbol"/>
                <a:cs typeface="Symbol"/>
              </a:rPr>
              <a:t></a:t>
            </a:r>
            <a:r>
              <a:rPr sz="3400" spc="-13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</a:t>
            </a:r>
            <a:r>
              <a:rPr sz="2550" spc="-21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Y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09289" y="2827019"/>
            <a:ext cx="410209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00" i="1" spc="-5" dirty="0">
                <a:latin typeface="Times New Roman"/>
                <a:cs typeface="Times New Roman"/>
              </a:rPr>
              <a:t>o</a:t>
            </a:r>
            <a:r>
              <a:rPr sz="1500" i="1" spc="445" dirty="0">
                <a:latin typeface="Times New Roman"/>
                <a:cs typeface="Times New Roman"/>
              </a:rPr>
              <a:t> </a:t>
            </a:r>
            <a:r>
              <a:rPr sz="3825" spc="7" baseline="-30501" dirty="0">
                <a:latin typeface="Symbol"/>
                <a:cs typeface="Symbol"/>
              </a:rPr>
              <a:t></a:t>
            </a:r>
            <a:endParaRPr sz="3825" baseline="-30501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0429" y="570921"/>
            <a:ext cx="48018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Properties</a:t>
            </a:r>
            <a:r>
              <a:rPr sz="2400" spc="-30" dirty="0"/>
              <a:t> </a:t>
            </a:r>
            <a:r>
              <a:rPr sz="2400" spc="-5" dirty="0"/>
              <a:t>of</a:t>
            </a:r>
            <a:r>
              <a:rPr sz="2400" spc="-35" dirty="0"/>
              <a:t> </a:t>
            </a:r>
            <a:r>
              <a:rPr sz="2400" dirty="0"/>
              <a:t>F-distribution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6F93EB-3816-607C-2AEB-044F9DEDC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71600"/>
            <a:ext cx="6964046" cy="45869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4502787-85E4-4B17-5C0E-98249FD17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40" y="914400"/>
            <a:ext cx="7837520" cy="53037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97BA-2842-6DDE-6678-EC6F18C2E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"/>
            <a:ext cx="6554867" cy="1524000"/>
          </a:xfrm>
        </p:spPr>
        <p:txBody>
          <a:bodyPr/>
          <a:lstStyle/>
          <a:p>
            <a:r>
              <a:rPr lang="en-US" sz="2400" dirty="0"/>
              <a:t>Assumptions of F-Distribution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6918-315D-39BD-34F6-C48758549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5945267" cy="325543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chemeClr val="tx1"/>
                </a:solidFill>
                <a:latin typeface="Arial MT"/>
              </a:rPr>
              <a:t>Assumes both populations are normally distributed.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chemeClr val="tx1"/>
                </a:solidFill>
                <a:latin typeface="Arial MT"/>
              </a:rPr>
              <a:t>Both populations are independent of each other.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chemeClr val="tx1"/>
                </a:solidFill>
                <a:latin typeface="Arial MT"/>
              </a:rPr>
              <a:t>The larger sample variance always goes in the numerator to make the right-tailed test, and the right-tailed tests are always easy to calculate.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1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4950" y="2529077"/>
            <a:ext cx="4546600" cy="132207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464945" marR="5080" indent="-1452880">
              <a:lnSpc>
                <a:spcPts val="4920"/>
              </a:lnSpc>
              <a:spcBef>
                <a:spcPts val="565"/>
              </a:spcBef>
            </a:pPr>
            <a:r>
              <a:rPr sz="4400" spc="-5" dirty="0">
                <a:latin typeface="Gabriola"/>
                <a:cs typeface="Gabriola"/>
              </a:rPr>
              <a:t>ANALYSIS</a:t>
            </a:r>
            <a:r>
              <a:rPr sz="4400" spc="-70" dirty="0">
                <a:latin typeface="Gabriola"/>
                <a:cs typeface="Gabriola"/>
              </a:rPr>
              <a:t> </a:t>
            </a:r>
            <a:r>
              <a:rPr sz="4400" spc="-5" dirty="0">
                <a:latin typeface="Gabriola"/>
                <a:cs typeface="Gabriola"/>
              </a:rPr>
              <a:t>OF</a:t>
            </a:r>
            <a:r>
              <a:rPr sz="4400" spc="-30" dirty="0">
                <a:latin typeface="Gabriola"/>
                <a:cs typeface="Gabriola"/>
              </a:rPr>
              <a:t> </a:t>
            </a:r>
            <a:r>
              <a:rPr sz="4400" dirty="0">
                <a:latin typeface="Gabriola"/>
                <a:cs typeface="Gabriola"/>
              </a:rPr>
              <a:t>VARIANCE </a:t>
            </a:r>
            <a:r>
              <a:rPr sz="4400" spc="-755" dirty="0">
                <a:latin typeface="Gabriola"/>
                <a:cs typeface="Gabriola"/>
              </a:rPr>
              <a:t> </a:t>
            </a:r>
            <a:r>
              <a:rPr sz="4400" dirty="0">
                <a:latin typeface="Gabriola"/>
                <a:cs typeface="Gabriola"/>
              </a:rPr>
              <a:t>(ANOVA)</a:t>
            </a:r>
            <a:endParaRPr sz="4400">
              <a:latin typeface="Gabriola"/>
              <a:cs typeface="Gabriol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7244" y="3928871"/>
            <a:ext cx="1673352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4126" y="594105"/>
            <a:ext cx="1769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130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7ED13A"/>
                  </a:solidFill>
                </a:uFill>
                <a:latin typeface="Gabriola"/>
                <a:cs typeface="Gabriola"/>
              </a:rPr>
              <a:t>C</a:t>
            </a:r>
            <a:r>
              <a:rPr sz="4000" u="heavy" spc="-135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7ED13A"/>
                  </a:solidFill>
                </a:uFill>
                <a:latin typeface="Gabriola"/>
                <a:cs typeface="Gabriola"/>
              </a:rPr>
              <a:t>O</a:t>
            </a:r>
            <a:r>
              <a:rPr sz="4000" u="heavy" spc="-140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7ED13A"/>
                  </a:solidFill>
                </a:uFill>
                <a:latin typeface="Gabriola"/>
                <a:cs typeface="Gabriola"/>
              </a:rPr>
              <a:t>NTENT</a:t>
            </a:r>
            <a:r>
              <a:rPr sz="4000" u="heavy" spc="-5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7ED13A"/>
                  </a:solidFill>
                </a:uFill>
                <a:latin typeface="Gabriola"/>
                <a:cs typeface="Gabriola"/>
              </a:rPr>
              <a:t>S</a:t>
            </a:r>
            <a:endParaRPr sz="4000" dirty="0">
              <a:solidFill>
                <a:schemeClr val="accent1">
                  <a:lumMod val="50000"/>
                </a:schemeClr>
              </a:solidFill>
              <a:latin typeface="Gabriola"/>
              <a:cs typeface="Gabriol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62024" y="1704588"/>
            <a:ext cx="6203315" cy="38241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750310" indent="77470">
              <a:lnSpc>
                <a:spcPct val="119300"/>
              </a:lnSpc>
              <a:spcBef>
                <a:spcPts val="95"/>
              </a:spcBef>
            </a:pP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1.In</a:t>
            </a:r>
            <a:r>
              <a:rPr sz="3000" b="1" spc="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000" b="1" spc="-1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ction 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2.F-Statistics</a:t>
            </a:r>
            <a:endParaRPr sz="3000" dirty="0">
              <a:latin typeface="Corbel"/>
              <a:cs typeface="Corbel"/>
            </a:endParaRPr>
          </a:p>
          <a:p>
            <a:pPr marL="12700" marR="5080" indent="77470">
              <a:lnSpc>
                <a:spcPct val="119300"/>
              </a:lnSpc>
              <a:spcBef>
                <a:spcPts val="20"/>
              </a:spcBef>
              <a:buSzPct val="96666"/>
              <a:buAutoNum type="arabicPeriod" startAt="3"/>
              <a:tabLst>
                <a:tab pos="388620" algn="l"/>
              </a:tabLst>
            </a:pPr>
            <a:r>
              <a:rPr sz="3000" b="1" spc="-25" dirty="0">
                <a:solidFill>
                  <a:srgbClr val="FFFFFF"/>
                </a:solidFill>
                <a:latin typeface="Corbel"/>
                <a:cs typeface="Corbel"/>
              </a:rPr>
              <a:t>Technique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analysing</a:t>
            </a:r>
            <a:r>
              <a:rPr sz="3000" b="1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variance 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 4.Classification</a:t>
            </a:r>
            <a:r>
              <a:rPr sz="3000" b="1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b="1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analysis 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b="1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variance</a:t>
            </a:r>
            <a:endParaRPr sz="3000" dirty="0">
              <a:latin typeface="Corbel"/>
              <a:cs typeface="Corbel"/>
            </a:endParaRPr>
          </a:p>
          <a:p>
            <a:pPr marL="1395095" lvl="1" indent="-371475">
              <a:lnSpc>
                <a:spcPct val="100000"/>
              </a:lnSpc>
              <a:spcBef>
                <a:spcPts val="695"/>
              </a:spcBef>
              <a:buAutoNum type="alphaLcPeriod"/>
              <a:tabLst>
                <a:tab pos="1395730" algn="l"/>
              </a:tabLst>
            </a:pP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One-way</a:t>
            </a:r>
            <a:r>
              <a:rPr sz="3000" b="1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classification</a:t>
            </a:r>
            <a:endParaRPr sz="3000" dirty="0">
              <a:latin typeface="Corbel"/>
              <a:cs typeface="Corbel"/>
            </a:endParaRPr>
          </a:p>
          <a:p>
            <a:pPr marL="88900" marR="88900" lvl="1" indent="935355">
              <a:lnSpc>
                <a:spcPct val="119400"/>
              </a:lnSpc>
              <a:spcBef>
                <a:spcPts val="10"/>
              </a:spcBef>
              <a:buAutoNum type="alphaLcPeriod"/>
              <a:tabLst>
                <a:tab pos="1399540" algn="l"/>
              </a:tabLst>
            </a:pPr>
            <a:r>
              <a:rPr sz="3000" b="1" spc="-35" dirty="0">
                <a:solidFill>
                  <a:srgbClr val="FFFFFF"/>
                </a:solidFill>
                <a:latin typeface="Corbel"/>
                <a:cs typeface="Corbel"/>
              </a:rPr>
              <a:t>Two-way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classification 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5.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Applications</a:t>
            </a:r>
            <a:r>
              <a:rPr sz="3000" b="1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analysis</a:t>
            </a:r>
            <a:r>
              <a:rPr sz="3000" b="1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variance</a:t>
            </a:r>
            <a:endParaRPr sz="3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1559</Words>
  <Application>Microsoft Office PowerPoint</Application>
  <PresentationFormat>On-screen Show (4:3)</PresentationFormat>
  <Paragraphs>238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</vt:lpstr>
      <vt:lpstr>Arial MT</vt:lpstr>
      <vt:lpstr>Century Gothic</vt:lpstr>
      <vt:lpstr>Consolas</vt:lpstr>
      <vt:lpstr>Corbel</vt:lpstr>
      <vt:lpstr>Gabriola</vt:lpstr>
      <vt:lpstr>Microsoft Sans Serif</vt:lpstr>
      <vt:lpstr>Symbol</vt:lpstr>
      <vt:lpstr>Tahoma</vt:lpstr>
      <vt:lpstr>Times New Roman</vt:lpstr>
      <vt:lpstr>Wingdings</vt:lpstr>
      <vt:lpstr>Wingdings 3</vt:lpstr>
      <vt:lpstr>Slice</vt:lpstr>
      <vt:lpstr>The F - Distribution</vt:lpstr>
      <vt:lpstr>The F Distribution</vt:lpstr>
      <vt:lpstr>PowerPoint Presentation</vt:lpstr>
      <vt:lpstr>Probability density function</vt:lpstr>
      <vt:lpstr>Properties of F-distribution</vt:lpstr>
      <vt:lpstr>PowerPoint Presentation</vt:lpstr>
      <vt:lpstr>Assumptions of F-Distribution</vt:lpstr>
      <vt:lpstr>ANALYSIS OF VARIANCE  (ANOVA)</vt:lpstr>
      <vt:lpstr>CONTENTS</vt:lpstr>
      <vt:lpstr>INTRODUCTION</vt:lpstr>
      <vt:lpstr>PowerPoint Presentation</vt:lpstr>
      <vt:lpstr>F-STATISTICS</vt:lpstr>
      <vt:lpstr>PowerPoint Presentation</vt:lpstr>
      <vt:lpstr>TECNIQUE OF ANALYSING VARIANCE</vt:lpstr>
      <vt:lpstr>CLASSIFICATION OF ANOVA</vt:lpstr>
      <vt:lpstr>ONE-WAY CLASSIFICATION</vt:lpstr>
      <vt:lpstr>PowerPoint Presentation</vt:lpstr>
      <vt:lpstr>b.  Compute grad total, G=∑xC1+∑xC2+∑xC3  Correction factor(C.F)= G2 ̸N—D</vt:lpstr>
      <vt:lpstr>f. The no.of d.f for between samples, ᶹ1  =C-1</vt:lpstr>
      <vt:lpstr>PowerPoint Presentation</vt:lpstr>
      <vt:lpstr>TWO WAY CLASSIFICATION</vt:lpstr>
      <vt:lpstr>PowerPoint Presentation</vt:lpstr>
      <vt:lpstr>PowerPoint Presentation</vt:lpstr>
      <vt:lpstr>PowerPoint Presentation</vt:lpstr>
      <vt:lpstr>ANOVA TABLE FOR TWO-WAY</vt:lpstr>
      <vt:lpstr>APPLICATIONS OF ANOVA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 - Distribution</dc:title>
  <cp:lastModifiedBy>Kukkala Raj Venkatesh HYD FIXD51</cp:lastModifiedBy>
  <cp:revision>4</cp:revision>
  <dcterms:created xsi:type="dcterms:W3CDTF">2023-08-31T13:36:59Z</dcterms:created>
  <dcterms:modified xsi:type="dcterms:W3CDTF">2023-09-01T11:59:43Z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2023-08-31T00:00:00Z</vt:filetime>
  </property>
  <property fmtid="{D5CDD505-2E9C-101B-9397-08002B2CF9AE}" pid="5" name="MSIP_Label_7294a1c8-9899-41e7-8f6e-8b1b3c79592a_Enabled">
    <vt:lpwstr>true</vt:lpwstr>
  </property>
  <property fmtid="{D5CDD505-2E9C-101B-9397-08002B2CF9AE}" pid="6" name="MSIP_Label_7294a1c8-9899-41e7-8f6e-8b1b3c79592a_SetDate">
    <vt:lpwstr>2023-08-31T13:49:26Z</vt:lpwstr>
  </property>
  <property fmtid="{D5CDD505-2E9C-101B-9397-08002B2CF9AE}" pid="7" name="MSIP_Label_7294a1c8-9899-41e7-8f6e-8b1b3c79592a_Method">
    <vt:lpwstr>Privileged</vt:lpwstr>
  </property>
  <property fmtid="{D5CDD505-2E9C-101B-9397-08002B2CF9AE}" pid="8" name="MSIP_Label_7294a1c8-9899-41e7-8f6e-8b1b3c79592a_Name">
    <vt:lpwstr>Internal sub2 (no marking)</vt:lpwstr>
  </property>
  <property fmtid="{D5CDD505-2E9C-101B-9397-08002B2CF9AE}" pid="9" name="MSIP_Label_7294a1c8-9899-41e7-8f6e-8b1b3c79592a_SiteId">
    <vt:lpwstr>eb70b763-b6d7-4486-8555-8831709a784e</vt:lpwstr>
  </property>
  <property fmtid="{D5CDD505-2E9C-101B-9397-08002B2CF9AE}" pid="10" name="MSIP_Label_7294a1c8-9899-41e7-8f6e-8b1b3c79592a_ActionId">
    <vt:lpwstr>4e72062a-1e78-4c89-9256-961865e996d3</vt:lpwstr>
  </property>
  <property fmtid="{D5CDD505-2E9C-101B-9397-08002B2CF9AE}" pid="11" name="MSIP_Label_7294a1c8-9899-41e7-8f6e-8b1b3c79592a_ContentBits">
    <vt:lpwstr>0</vt:lpwstr>
  </property>
</Properties>
</file>