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0" r:id="rId3"/>
    <p:sldId id="257" r:id="rId4"/>
    <p:sldId id="284" r:id="rId5"/>
    <p:sldId id="283" r:id="rId6"/>
    <p:sldId id="273" r:id="rId7"/>
    <p:sldId id="277" r:id="rId8"/>
    <p:sldId id="298" r:id="rId9"/>
    <p:sldId id="272" r:id="rId10"/>
    <p:sldId id="274" r:id="rId11"/>
    <p:sldId id="275" r:id="rId12"/>
    <p:sldId id="280" r:id="rId14"/>
    <p:sldId id="306" r:id="rId15"/>
    <p:sldId id="307" r:id="rId16"/>
    <p:sldId id="278" r:id="rId17"/>
    <p:sldId id="279" r:id="rId18"/>
    <p:sldId id="268" r:id="rId1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60"/>
  </p:normalViewPr>
  <p:slideViewPr>
    <p:cSldViewPr showGuides="1">
      <p:cViewPr>
        <p:scale>
          <a:sx n="80" d="100"/>
          <a:sy n="80" d="100"/>
        </p:scale>
        <p:origin x="941" y="398"/>
      </p:cViewPr>
      <p:guideLst>
        <p:guide orient="horz" pos="180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2B75C-77FC-4EF0-81AB-6858D4334E0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9ACD-5D54-4198-92C4-409D92C3171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79ACD-5D54-4198-92C4-409D92C3171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"/>
            <a:ext cx="9067800" cy="7239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I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Presentation on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Patient-Centric Smart Healthcare System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14500"/>
            <a:ext cx="9138745" cy="40005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Presented by:       </a:t>
            </a:r>
            <a:endParaRPr lang="en-US" sz="2400" b="1" dirty="0"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Lohit Hadapad (2JR20EC012)                 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Prathamesh Hannurkar (2JR20EC023)</a:t>
            </a:r>
            <a:endParaRPr lang="en-US" sz="2000" b="1" dirty="0">
              <a:solidFill>
                <a:srgbClr val="00206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Pratik Kalaghan (2JR20EC024)               Swapnil Godse (2JR20EC040)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Under the Guidance of: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Prof. Govinda M. R.</a:t>
            </a:r>
            <a:endParaRPr lang="en-US" sz="2000" b="1" dirty="0">
              <a:solidFill>
                <a:srgbClr val="00206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Jain College of Engineering &amp; Research,                             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Udyambag, Belagavi</a:t>
            </a:r>
            <a:endParaRPr lang="en-US" sz="2400" b="1" dirty="0">
              <a:solidFill>
                <a:srgbClr val="00206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Electronics &amp; Communication Engineering </a:t>
            </a:r>
            <a:endParaRPr lang="en-US" sz="2000" b="1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F:\DEPARTMENT DATA\ADDMISSION\Admission data\JGI-logo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05300"/>
            <a:ext cx="762000" cy="61727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s (1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40318"/>
            <a:ext cx="990600" cy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848600" y="2116756"/>
            <a:ext cx="909560" cy="38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419600" y="678968"/>
            <a:ext cx="4533795" cy="30929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Title 1"/>
          <p:cNvSpPr>
            <a:spLocks noGrp="1"/>
          </p:cNvSpPr>
          <p:nvPr/>
        </p:nvSpPr>
        <p:spPr>
          <a:xfrm>
            <a:off x="457200" y="228864"/>
            <a:ext cx="8067159" cy="82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itle 1"/>
          <p:cNvSpPr txBox="1"/>
          <p:nvPr/>
        </p:nvSpPr>
        <p:spPr>
          <a:xfrm>
            <a:off x="152400" y="0"/>
            <a:ext cx="8940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ooter Placeholder 4"/>
          <p:cNvSpPr>
            <a:spLocks noGrp="1"/>
          </p:cNvSpPr>
          <p:nvPr/>
        </p:nvSpPr>
        <p:spPr>
          <a:xfrm>
            <a:off x="0" y="5410729"/>
            <a:ext cx="58674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93469" y="952500"/>
            <a:ext cx="1685708" cy="3092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0605" y="941070"/>
            <a:ext cx="1788868" cy="621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Regulated power supply(</a:t>
            </a:r>
            <a:r>
              <a:rPr lang="en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US" alt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1852" y="1861185"/>
            <a:ext cx="1788868" cy="732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Temperature sensor (MLX90614)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3415" y="2894965"/>
            <a:ext cx="1297305" cy="539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"/>
          <p:cNvSpPr txBox="1"/>
          <p:nvPr/>
        </p:nvSpPr>
        <p:spPr>
          <a:xfrm>
            <a:off x="2316260" y="1937062"/>
            <a:ext cx="1798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3"/>
          <p:cNvSpPr txBox="1"/>
          <p:nvPr/>
        </p:nvSpPr>
        <p:spPr>
          <a:xfrm>
            <a:off x="564515" y="2825115"/>
            <a:ext cx="1386205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sensor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84039" y="1896864"/>
            <a:ext cx="2183561" cy="952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610225" y="833270"/>
            <a:ext cx="1661855" cy="615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               (real image)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781800" y="3088934"/>
            <a:ext cx="1685708" cy="493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22039" y="3086763"/>
            <a:ext cx="1878761" cy="4935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67"/>
          <p:cNvSpPr txBox="1"/>
          <p:nvPr/>
        </p:nvSpPr>
        <p:spPr>
          <a:xfrm>
            <a:off x="5253558" y="2019300"/>
            <a:ext cx="22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(database and server)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71"/>
          <p:cNvSpPr txBox="1"/>
          <p:nvPr/>
        </p:nvSpPr>
        <p:spPr>
          <a:xfrm>
            <a:off x="4495800" y="3143806"/>
            <a:ext cx="187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73"/>
          <p:cNvSpPr txBox="1"/>
          <p:nvPr/>
        </p:nvSpPr>
        <p:spPr>
          <a:xfrm>
            <a:off x="6781800" y="3151030"/>
            <a:ext cx="168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6248400" y="1463563"/>
            <a:ext cx="0" cy="45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/>
          <p:cNvCxnSpPr/>
          <p:nvPr/>
        </p:nvCxnSpPr>
        <p:spPr>
          <a:xfrm rot="5400000" flipV="1">
            <a:off x="5370195" y="2967990"/>
            <a:ext cx="235585" cy="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35" idx="1"/>
          </p:cNvCxnSpPr>
          <p:nvPr/>
        </p:nvCxnSpPr>
        <p:spPr>
          <a:xfrm>
            <a:off x="4079177" y="2342466"/>
            <a:ext cx="117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979473" y="1251585"/>
            <a:ext cx="44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1950607" y="2117966"/>
            <a:ext cx="442862" cy="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950607" y="3088585"/>
            <a:ext cx="442862" cy="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4079177" y="2552700"/>
            <a:ext cx="117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588824" y="1402924"/>
            <a:ext cx="1613" cy="49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5"/>
          <p:cNvSpPr/>
          <p:nvPr/>
        </p:nvSpPr>
        <p:spPr>
          <a:xfrm>
            <a:off x="2971800" y="4126865"/>
            <a:ext cx="2719705" cy="483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</a:t>
            </a:r>
            <a:r>
              <a:rPr lang="en-US" alt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(HX710B)</a:t>
            </a:r>
            <a:endParaRPr lang="en-US" alt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15"/>
          <p:cNvSpPr/>
          <p:nvPr/>
        </p:nvSpPr>
        <p:spPr>
          <a:xfrm>
            <a:off x="3200400" y="4838700"/>
            <a:ext cx="1972310" cy="412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Pump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79177" y="3924300"/>
            <a:ext cx="569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7600" y="2549231"/>
            <a:ext cx="152400" cy="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43"/>
          <p:cNvCxnSpPr/>
          <p:nvPr/>
        </p:nvCxnSpPr>
        <p:spPr>
          <a:xfrm rot="5400000" flipV="1">
            <a:off x="7351395" y="2817495"/>
            <a:ext cx="533400" cy="3175"/>
          </a:xfrm>
          <a:prstGeom prst="bentConnector3">
            <a:avLst>
              <a:gd name="adj1" fmla="val 50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648020" y="4610100"/>
            <a:ext cx="18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66707" y="4045432"/>
            <a:ext cx="293" cy="94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49911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3924300"/>
            <a:ext cx="0" cy="19939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5" idx="3"/>
            <a:endCxn id="24" idx="1"/>
          </p:cNvCxnSpPr>
          <p:nvPr/>
        </p:nvCxnSpPr>
        <p:spPr>
          <a:xfrm>
            <a:off x="7467600" y="2342466"/>
            <a:ext cx="457200" cy="1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24800" y="2171700"/>
            <a:ext cx="833360" cy="378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8006624" y="2171700"/>
            <a:ext cx="7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Alarm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5943600" y="4123690"/>
            <a:ext cx="1529331" cy="615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Confirmation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77000" y="2857500"/>
            <a:ext cx="0" cy="126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705600" y="2857500"/>
            <a:ext cx="1" cy="126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50495"/>
            <a:ext cx="8204200" cy="64897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20" y="711200"/>
            <a:ext cx="8272780" cy="44329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two parts of operation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Medicine identification   	2. Diagnosis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option-1 (for medicine detection) is chosen the camera of the system will be accessed and asked to take a photo of a medicine cover box.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picture has been taken it will be sent under OCR tool to recognise the text (name of the medicine 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medicine is recognised system will give output as name and usage of 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option-2 (for diagnosis) is chosen there will be another three options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emperature 	2.Blood-pressre	3. 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eart rate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Utilized advanced sensors and signal processing algorithms to deliver accurate real-time temperature, pulse rate, and blood pressure data for comprehensive health monitoring.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OCR technology with a robust database comparison to accurately identify medications and provide detailed information on their properties and uses.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dynamic web interface with real-time calendar integration, allowing seamless doctor appointment bookings and improving overall clinic efficiency.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283400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457200" algn="just">
              <a:lnSpc>
                <a:spcPct val="150000"/>
              </a:lnSpc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combines advanced sensors and OCR for accurate real-time measurements of temperature, pulse rate, blood pressure, and medication identification. Its intuitive web-based appointment scheduling improves patient access to healthcare, streamlining clinic operations for better outcomes.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526415" y="266700"/>
            <a:ext cx="8154670" cy="553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526415" y="820420"/>
            <a:ext cx="8160385" cy="427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 system for visually impaired using portable camera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Published in IEEE-ICCDW-2020.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scene text detection and recognition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2020 -15th IEEE Conference on Industrial Electronics and Applications (ICIEA).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robust scene text recognition in natural scene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Proceeding of the IEEE(International Conference on Robotics and Biomimetics Dali, China) December 2019.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camera-based recognition of characters and pictograms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 10th International Conference on Document Analysis and Recognition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and character recognition using KNN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International Journal for Research in Applied Science &amp; Engineering Technology (IJRASET) 2019.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441325" y="963930"/>
            <a:ext cx="8245475" cy="398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and audio convertor.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Journal for Research in Applied Science &amp; Engineering Technology (IJRASET) May 2020.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non-contact body temperature measurement system for smart campus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 IEEE International Conference on Consumer Electronics-China (ICCE-China).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Augmentation, analysis and visualizations of heart pulse rate using pulse sensor through edge analytics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Birla Institute Of Technology &amp; Science Pilani (Rajasthan) August, 2018.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677" y="5384353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-381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800100"/>
            <a:ext cx="8991600" cy="46101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765"/>
            <a:ext cx="8229600" cy="647435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0764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monitoring systems have been one of the most important system in the last decade, and they have become increasingly technological.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puts forward a smart patient health diagnosing system that uses Sensors to manage patient health.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uses temperature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rate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blood pressure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track of patient health.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OCR is used for medicine recognition.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457200" y="228865"/>
            <a:ext cx="8229600" cy="64743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600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245745" y="723900"/>
            <a:ext cx="8288655" cy="45129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will be using  Tesseract that contains a Deep Learning based recognition engine that converts our detected text from the image into machine-encoded text.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Lastly, we convert this machine-encoded text into speech using  pyttsx3. pyttsx3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text-to-speech conversion library in Python. 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alt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Also,we have air pressure sensor to measure blood pressure using air pump and handcuff.</a:t>
            </a:r>
            <a:endParaRPr lang="en-IN" alt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alt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" y="106680"/>
            <a:ext cx="9018905" cy="490855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591185"/>
            <a:ext cx="8939530" cy="4177665"/>
          </a:xfrm>
        </p:spPr>
        <p:txBody>
          <a:bodyPr>
            <a:noAutofit/>
          </a:bodyPr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non-contact body temperature measurement system for smart campus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 IEEE International Conference on Consumer Electronics-China (ICCE-China).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the system combines the functions of non-contact body temperature measurement and logging, as well as attendance taking at the entrances of school campuses in Hong Kong.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 system for visually impaired using portable camera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IEEE-ICCDW-2020 (Gouri Vidya, Ketaki Vidya, Kishor Bhosale).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they have proposed a system to read printed text on product labels, natural scene images etc. Text regions from complex background are extracted using text localization algorithm based on geometric and stroke width filtering.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" y="0"/>
            <a:ext cx="9072245" cy="73914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" y="739775"/>
            <a:ext cx="9051925" cy="46710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camera-based recognition of characters and pictograms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 10th International Conference on Document Analysis and Recognition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realize a camera-based character recognition system which has the capability of quick operation and recognizing prospectively distorted texts in a complex layout, they proposed a simple but efficient implementation of camera-based recognition.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detector and audio convertor.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Journal for Research in Applied Science &amp; Engineering Technology (IJRASET) May 2020.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they have used optical text recognition to extract the text from the image and given visual as well as audio output of the recognized text.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200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28600"/>
            <a:ext cx="8204200" cy="484505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819150"/>
            <a:ext cx="8684895" cy="48952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measurement by coupling an external pressure and</a:t>
            </a:r>
            <a:r>
              <a:rPr lang="en-I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photo-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plethysmographic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</a:t>
            </a:r>
            <a:r>
              <a:rPr lang="en-IN" alt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nals.</a:t>
            </a:r>
            <a:r>
              <a:rPr lang="en-IN" alt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Cornell</a:t>
            </a:r>
            <a:r>
              <a:rPr lang="en-I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University,2023</a:t>
            </a:r>
            <a:endParaRPr lang="en-I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charset="0"/>
              <a:buChar char="§"/>
            </a:pPr>
            <a:r>
              <a:rPr lang="en-I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it has been noticed that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of some PPG signals prevented the measurement of correct pressure values.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521730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Healthcare: Many individuals in remote areas or low-income regions have limited access to healthcare, making it challenging to receive timely medical attention and diagnosis.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 Healthcare: Healthcare services are typically generalized, not tailored to an individual's specific health needs, leading to delayed diagnosis and ineffective treatment.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have limited knowledge of their medication, including the dosage, side effects, and potential interactions with other medications.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 age people tends to forget which pills is to be taken at what 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9000"/>
            <a:ext cx="9144000" cy="4521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medical assistance in remote areas.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diagnose fever.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diagnose cold.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elderly people to recognize medicines and set reminder for the prescription.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Blood Pressure.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410729"/>
            <a:ext cx="5867400" cy="3042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Electronics &amp; Communication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JCER, Belagavi.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/>
          <p:nvPr/>
        </p:nvSpPr>
        <p:spPr>
          <a:xfrm>
            <a:off x="7696200" y="5410730"/>
            <a:ext cx="1447800" cy="304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7362</Words>
  <Application>WPS Presentation</Application>
  <PresentationFormat>On-screen Show (16:10)</PresentationFormat>
  <Paragraphs>210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Office Theme</vt:lpstr>
      <vt:lpstr>A  Major Project Presentation on “Patient-Centric Smart Healthcare System”</vt:lpstr>
      <vt:lpstr>Contents</vt:lpstr>
      <vt:lpstr>Introduction</vt:lpstr>
      <vt:lpstr>PowerPoint 演示文稿</vt:lpstr>
      <vt:lpstr>Literature Survey</vt:lpstr>
      <vt:lpstr>Literature Survey</vt:lpstr>
      <vt:lpstr>Literature Survey</vt:lpstr>
      <vt:lpstr>Problem Statement</vt:lpstr>
      <vt:lpstr>Objectives</vt:lpstr>
      <vt:lpstr>PowerPoint 演示文稿</vt:lpstr>
      <vt:lpstr>Methodology</vt:lpstr>
      <vt:lpstr>Result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Idea “DIVINE” (Device for Visually Impaired for Navigating Everywhere) for Visually Impaired.</dc:title>
  <dc:creator>KHAN'S</dc:creator>
  <cp:lastModifiedBy>Lohit</cp:lastModifiedBy>
  <cp:revision>138</cp:revision>
  <dcterms:created xsi:type="dcterms:W3CDTF">2006-08-16T00:00:00Z</dcterms:created>
  <dcterms:modified xsi:type="dcterms:W3CDTF">2024-05-29T06:53:27Z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6F0E82DB060A42AEB0752A5564D3457A_13</vt:lpwstr>
  </property>
  <property fmtid="{D5CDD505-2E9C-101B-9397-08002B2CF9AE}" pid="3" name="KSOProductBuildVer">
    <vt:lpwstr>1033-12.2.0.16909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2023-12-29T04:16:41Z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8428105e-9766-43ec-8018-f99d87227d3a</vt:lpwstr>
  </property>
  <property fmtid="{D5CDD505-2E9C-101B-9397-08002B2CF9AE}" pid="9" name="MSIP_Label_defa4170-0d19-0005-0004-bc88714345d2_ActionId">
    <vt:lpwstr>b213c57c-228c-4f30-bde5-9be99a2f4c5b</vt:lpwstr>
  </property>
  <property fmtid="{D5CDD505-2E9C-101B-9397-08002B2CF9AE}" pid="10" name="MSIP_Label_defa4170-0d19-0005-0004-bc88714345d2_ContentBits">
    <vt:lpwstr>0</vt:lpwstr>
  </property>
</Properties>
</file>