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A0005"/>
    <a:srgbClr val="DE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5" d="100"/>
          <a:sy n="85" d="100"/>
        </p:scale>
        <p:origin x="90"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805B9-2ECF-43F2-B31B-897870BD292D}"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1D96C-81AC-4251-A6ED-EAF5FA9F6E5F}" type="slidenum">
              <a:rPr lang="en-US" smtClean="0"/>
              <a:t>‹#›</a:t>
            </a:fld>
            <a:endParaRPr lang="en-US"/>
          </a:p>
        </p:txBody>
      </p:sp>
    </p:spTree>
    <p:extLst>
      <p:ext uri="{BB962C8B-B14F-4D97-AF65-F5344CB8AC3E}">
        <p14:creationId xmlns:p14="http://schemas.microsoft.com/office/powerpoint/2010/main" val="2366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56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18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349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95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78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713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159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6573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2143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154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25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36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A000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5061-2F74-46D4-9F8F-C77EF304855D}" type="datetimeFigureOut">
              <a:rPr lang="en-US" smtClean="0"/>
              <a:t>5/28/2023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5687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image" Target="NUL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tif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235"/>
            <a:r>
              <a:rPr lang="en-US" sz="375" b="1" i="1" dirty="0">
                <a:solidFill>
                  <a:prstClr val="white"/>
                </a:solidFill>
                <a:latin typeface="Lato" panose="020F0502020204030203" pitchFamily="34" charset="0"/>
                <a:cs typeface="Lato" panose="020F0502020204030203" pitchFamily="34" charset="0"/>
              </a:rPr>
              <a:t>Non-Cognitive Predictors of Student Success:</a:t>
            </a:r>
            <a:r>
              <a:rPr lang="en-US" sz="375" i="1" dirty="0">
                <a:solidFill>
                  <a:prstClr val="white"/>
                </a:solidFill>
                <a:latin typeface="Lato" panose="020F0502020204030203" pitchFamily="34" charset="0"/>
                <a:cs typeface="Lato" panose="020F0502020204030203" pitchFamily="34" charset="0"/>
              </a:rPr>
              <a:t/>
            </a:r>
            <a:br>
              <a:rPr lang="en-US" sz="375" i="1" dirty="0">
                <a:solidFill>
                  <a:prstClr val="white"/>
                </a:solidFill>
                <a:latin typeface="Lato" panose="020F0502020204030203" pitchFamily="34" charset="0"/>
                <a:cs typeface="Lato" panose="020F0502020204030203" pitchFamily="34" charset="0"/>
              </a:rPr>
            </a:br>
            <a:r>
              <a:rPr lang="en-US" sz="375"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5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5216813"/>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researchers often collect as many cases and controls as possible without regard for group imbalance. Also, control groups are treated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group imbalance and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9418428" y="381598"/>
            <a:ext cx="1596258" cy="2285241"/>
          </a:xfrm>
          <a:prstGeom prst="rect">
            <a:avLst/>
          </a:prstGeom>
          <a:noFill/>
        </p:spPr>
        <p:txBody>
          <a:bodyPr wrap="square" rtlCol="0">
            <a:spAutoFit/>
          </a:bodyPr>
          <a:lstStyle/>
          <a:p>
            <a:pPr defTabSz="95235"/>
            <a:r>
              <a:rPr lang="en-US" sz="1125" b="1" dirty="0">
                <a:solidFill>
                  <a:prstClr val="black"/>
                </a:solidFill>
                <a:latin typeface="Lato" panose="020F0502020204030203" pitchFamily="34" charset="0"/>
                <a:cs typeface="Segoe UI" panose="020B0502040204020203" pitchFamily="34" charset="0"/>
              </a:rPr>
              <a:t>AMMO BAR</a:t>
            </a:r>
          </a:p>
          <a:p>
            <a:pPr defTabSz="95235"/>
            <a:endParaRPr lang="en-US" sz="1125" b="1" dirty="0">
              <a:solidFill>
                <a:prstClr val="black"/>
              </a:solidFill>
              <a:latin typeface="Lato" panose="020F0502020204030203" pitchFamily="34" charset="0"/>
              <a:cs typeface="Segoe UI" panose="020B0502040204020203" pitchFamily="34" charset="0"/>
            </a:endParaRPr>
          </a:p>
          <a:p>
            <a:pPr defTabSz="95235"/>
            <a:r>
              <a:rPr lang="en-US" sz="1000" b="1" dirty="0">
                <a:solidFill>
                  <a:prstClr val="black"/>
                </a:solidFill>
                <a:latin typeface="Lato" panose="020F0502020204030203" pitchFamily="34" charset="0"/>
                <a:cs typeface="Segoe UI" panose="020B0502040204020203" pitchFamily="34" charset="0"/>
              </a:rPr>
              <a:t>Delete this and replace it with your…</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Graphs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Correlation tables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Figures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nuance that you’re worried about leaving out.</a:t>
            </a:r>
          </a:p>
          <a:p>
            <a:pPr marL="238087" indent="-238087" defTabSz="95235">
              <a:buFont typeface="Arial" panose="020B0604020202020204" pitchFamily="34" charset="0"/>
              <a:buChar char="•"/>
            </a:pPr>
            <a:r>
              <a:rPr lang="en-US" sz="1000" b="1" dirty="0">
                <a:solidFill>
                  <a:prstClr val="black"/>
                </a:solidFill>
                <a:latin typeface="Lato" panose="020F0502020204030203" pitchFamily="34" charset="0"/>
                <a:cs typeface="Segoe UI" panose="020B0502040204020203" pitchFamily="34" charset="0"/>
              </a:rPr>
              <a:t>Keep it messy!</a:t>
            </a:r>
            <a:r>
              <a:rPr lang="en-US" sz="1000" dirty="0">
                <a:solidFill>
                  <a:prstClr val="black"/>
                </a:solidFill>
                <a:latin typeface="Lato" panose="020F0502020204030203" pitchFamily="34" charset="0"/>
                <a:cs typeface="Segoe UI" panose="020B0502040204020203" pitchFamily="34" charset="0"/>
              </a:rPr>
              <a:t> This section is just for you.</a:t>
            </a: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5" y="5937796"/>
            <a:ext cx="1682788" cy="400110"/>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paper</a:t>
            </a: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3"/>
          <a:stretch>
            <a:fillRect/>
          </a:stretch>
        </p:blipFill>
        <p:spPr>
          <a:xfrm>
            <a:off x="9887151" y="6001495"/>
            <a:ext cx="658813" cy="537766"/>
          </a:xfrm>
          <a:prstGeom prst="rect">
            <a:avLst/>
          </a:prstGeom>
        </p:spPr>
      </p:pic>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611706"/>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 and group imbalance</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a:solidFill>
                  <a:prstClr val="black"/>
                </a:solidFill>
                <a:latin typeface="Lato" panose="020F0502020204030203" pitchFamily="34" charset="0"/>
                <a:cs typeface="Segoe UI" panose="020B0502040204020203" pitchFamily="34" charset="0"/>
              </a:rPr>
              <a:t>Leeroy</a:t>
            </a:r>
            <a:r>
              <a:rPr lang="en-US" sz="917" b="1" dirty="0">
                <a:solidFill>
                  <a:prstClr val="black"/>
                </a:solidFill>
                <a:latin typeface="Lato" panose="020F0502020204030203" pitchFamily="34" charset="0"/>
                <a:cs typeface="Segoe UI" panose="020B0502040204020203" pitchFamily="34" charset="0"/>
              </a:rPr>
              <a:t> </a:t>
            </a:r>
            <a:r>
              <a:rPr lang="en-US" sz="917" dirty="0">
                <a:solidFill>
                  <a:prstClr val="black"/>
                </a:solidFill>
                <a:latin typeface="Lato" panose="020F0502020204030203" pitchFamily="34" charset="0"/>
                <a:cs typeface="Segoe UI" panose="020B0502040204020203" pitchFamily="34" charset="0"/>
              </a:rPr>
              <a:t>Jenkins, 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656500" y="5749567"/>
            <a:ext cx="788138" cy="78813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6446" y="2864524"/>
            <a:ext cx="2032082" cy="135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2004" y="2869563"/>
            <a:ext cx="2158621" cy="1439080"/>
          </a:xfrm>
          <a:prstGeom prst="rect">
            <a:avLst/>
          </a:prstGeom>
        </p:spPr>
      </p:pic>
    </p:spTree>
    <p:extLst>
      <p:ext uri="{BB962C8B-B14F-4D97-AF65-F5344CB8AC3E}">
        <p14:creationId xmlns:p14="http://schemas.microsoft.com/office/powerpoint/2010/main" val="30494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00" dirty="0">
              <a:solidFill>
                <a:prstClr val="black"/>
              </a:solidFill>
            </a:endParaRP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4939814"/>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plan better orthopedic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077650" y="5866637"/>
            <a:ext cx="2241652" cy="553998"/>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a:t>
            </a:r>
            <a:r>
              <a:rPr lang="en-US" sz="1000" u="sng" dirty="0" smtClean="0">
                <a:solidFill>
                  <a:srgbClr val="CDCDCD"/>
                </a:solidFill>
                <a:latin typeface="Lato Black" panose="020F0A02020204030203" pitchFamily="34" charset="0"/>
                <a:cs typeface="Arial" panose="020B0604020202020204" pitchFamily="34" charset="0"/>
              </a:rPr>
              <a:t>It also considers group imbalance</a:t>
            </a:r>
            <a:r>
              <a:rPr lang="en-US" sz="1000" dirty="0" smtClean="0">
                <a:solidFill>
                  <a:srgbClr val="CDCDCD"/>
                </a:solidFill>
                <a:latin typeface="Lato Black" panose="020F0A02020204030203" pitchFamily="34" charset="0"/>
                <a:cs typeface="Arial" panose="020B0604020202020204" pitchFamily="34" charset="0"/>
              </a:rPr>
              <a:t> and has references.</a:t>
            </a:r>
            <a:endParaRPr lang="en-US" sz="1000" u="sng" dirty="0">
              <a:solidFill>
                <a:srgbClr val="CDCDCD"/>
              </a:solidFill>
              <a:latin typeface="Lato Black" panose="020F0A0202020403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438582"/>
          </a:xfrm>
          <a:prstGeom prst="rect">
            <a:avLst/>
          </a:prstGeom>
          <a:noFill/>
        </p:spPr>
        <p:txBody>
          <a:bodyPr wrap="square" rtlCol="0">
            <a:spAutoFit/>
          </a:bodyPr>
          <a:lstStyle/>
          <a:p>
            <a:pPr defTabSz="95235"/>
            <a:r>
              <a:rPr lang="en-US" sz="1125" b="1" i="1" dirty="0" smtClean="0">
                <a:solidFill>
                  <a:prstClr val="black"/>
                </a:solidFill>
                <a:latin typeface="Lato" panose="020F0502020204030203" pitchFamily="34" charset="0"/>
                <a:cs typeface="Segoe UI" panose="020B0502040204020203" pitchFamily="34" charset="0"/>
              </a:rPr>
              <a:t>Designing Orthopedic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smtClean="0">
                <a:solidFill>
                  <a:prstClr val="black"/>
                </a:solidFill>
                <a:latin typeface="Lato" panose="020F0502020204030203" pitchFamily="34" charset="0"/>
                <a:cs typeface="Segoe UI" panose="020B0502040204020203" pitchFamily="34" charset="0"/>
              </a:rPr>
              <a:t>Rich Evans, </a:t>
            </a:r>
            <a:r>
              <a:rPr lang="en-US" sz="917" dirty="0">
                <a:solidFill>
                  <a:prstClr val="black"/>
                </a:solidFill>
                <a:latin typeface="Lato" panose="020F0502020204030203" pitchFamily="34" charset="0"/>
                <a:cs typeface="Segoe UI" panose="020B0502040204020203" pitchFamily="34" charset="0"/>
              </a:rPr>
              <a:t>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656500" y="5749567"/>
            <a:ext cx="788138" cy="788138"/>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pic>
        <p:nvPicPr>
          <p:cNvPr id="29" name="Picture 28"/>
          <p:cNvPicPr>
            <a:picLocks noChangeAspect="1"/>
          </p:cNvPicPr>
          <p:nvPr/>
        </p:nvPicPr>
        <p:blipFill>
          <a:blip r:embed="rId7"/>
          <a:stretch>
            <a:fillRect/>
          </a:stretch>
        </p:blipFill>
        <p:spPr>
          <a:xfrm>
            <a:off x="9592807" y="5971105"/>
            <a:ext cx="1073794" cy="406867"/>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454" y="2063807"/>
            <a:ext cx="4836426" cy="3224284"/>
          </a:xfrm>
          <a:prstGeom prst="rect">
            <a:avLst/>
          </a:prstGeom>
        </p:spPr>
      </p:pic>
    </p:spTree>
    <p:extLst>
      <p:ext uri="{BB962C8B-B14F-4D97-AF65-F5344CB8AC3E}">
        <p14:creationId xmlns:p14="http://schemas.microsoft.com/office/powerpoint/2010/main" val="21175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ounded Rectangle 3"/>
          <p:cNvSpPr/>
          <p:nvPr/>
        </p:nvSpPr>
        <p:spPr>
          <a:xfrm>
            <a:off x="3077026" y="67767"/>
            <a:ext cx="6766040" cy="6470352"/>
          </a:xfrm>
          <a:prstGeom prst="roundRect">
            <a:avLst/>
          </a:prstGeom>
          <a:solidFill>
            <a:srgbClr val="7A00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198342" y="697072"/>
            <a:ext cx="6723878" cy="1346804"/>
          </a:xfrm>
        </p:spPr>
        <p:txBody>
          <a:bodyPr anchor="t">
            <a:noAutofit/>
          </a:bodyPr>
          <a:lstStyle/>
          <a:p>
            <a:pPr algn="l">
              <a:lnSpc>
                <a:spcPct val="100000"/>
              </a:lnSpc>
            </a:pPr>
            <a:r>
              <a:rPr lang="en-US" sz="44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Naïve models may have decreased power in GWAS</a:t>
            </a:r>
            <a:endParaRPr lang="en-US" sz="44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34557" y="1370474"/>
            <a:ext cx="2905282" cy="5549211"/>
          </a:xfrm>
          <a:prstGeom prst="rect">
            <a:avLst/>
          </a:prstGeom>
          <a:noFill/>
        </p:spPr>
        <p:txBody>
          <a:bodyPr wrap="square" rtlCol="0">
            <a:spAutoFit/>
          </a:bodyPr>
          <a:lstStyle/>
          <a:p>
            <a:pPr defTabSz="95235">
              <a:lnSpc>
                <a:spcPct val="120000"/>
              </a:lnSpc>
            </a:pPr>
            <a:r>
              <a:rPr lang="en-US" sz="1200" b="1" dirty="0">
                <a:solidFill>
                  <a:prstClr val="black"/>
                </a:solidFill>
                <a:latin typeface="Lato" panose="020F0502020204030203" pitchFamily="34" charset="0"/>
                <a:cs typeface="Segoe UI" panose="020B0502040204020203" pitchFamily="34" charset="0"/>
              </a:rPr>
              <a:t>BACKGROUND: </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undetected cases, usually sub-clinical or sub-diagnostic cases. Other </a:t>
            </a:r>
            <a:r>
              <a:rPr lang="en-US" sz="1200" dirty="0" smtClean="0">
                <a:latin typeface="Lato" panose="020F0502020204030203" pitchFamily="34" charset="0"/>
                <a:cs typeface="Segoe UI" panose="020B0502040204020203" pitchFamily="34" charset="0"/>
              </a:rPr>
              <a:t>studies have shown </a:t>
            </a:r>
            <a:r>
              <a:rPr lang="en-US" sz="1200" dirty="0" smtClean="0">
                <a:solidFill>
                  <a:prstClr val="black"/>
                </a:solidFill>
                <a:latin typeface="Lato" panose="020F0502020204030203" pitchFamily="34" charset="0"/>
                <a:cs typeface="Segoe UI" panose="020B0502040204020203" pitchFamily="34" charset="0"/>
              </a:rPr>
              <a:t>the effect of non-detection rates on bias and developed analytic fixes. </a:t>
            </a:r>
            <a:r>
              <a:rPr lang="en-US" sz="120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better plan orthopedic GWAS studies.</a:t>
            </a:r>
          </a:p>
          <a:p>
            <a:pPr defTabSz="95235">
              <a:lnSpc>
                <a:spcPct val="120000"/>
              </a:lnSpc>
            </a:pPr>
            <a:endParaRPr lang="en-US" sz="120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Results</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Undetected </a:t>
            </a:r>
            <a:r>
              <a:rPr lang="en-US" sz="1200" dirty="0" smtClean="0">
                <a:solidFill>
                  <a:prstClr val="black"/>
                </a:solidFill>
                <a:latin typeface="Lato" panose="020F0502020204030203" pitchFamily="34" charset="0"/>
                <a:cs typeface="Segoe UI" panose="020B0502040204020203" pitchFamily="34" charset="0"/>
              </a:rPr>
              <a:t>positives decrease the effect size and reduce power, even for small non-detection rates.</a:t>
            </a:r>
            <a:endParaRPr lang="en-US" sz="120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Discussion</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Sample </a:t>
            </a:r>
            <a:r>
              <a:rPr lang="en-US" sz="1200" dirty="0" smtClean="0">
                <a:solidFill>
                  <a:prstClr val="black"/>
                </a:solidFill>
                <a:latin typeface="Lato" panose="020F0502020204030203" pitchFamily="34" charset="0"/>
                <a:cs typeface="Segoe UI" panose="020B0502040204020203" pitchFamily="34" charset="0"/>
              </a:rPr>
              <a:t>size calculations should account for the non-detection rate.</a:t>
            </a: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5393549" y="5916039"/>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930259" y="5866637"/>
            <a:ext cx="2241652" cy="400110"/>
          </a:xfrm>
          <a:prstGeom prst="rect">
            <a:avLst/>
          </a:prstGeom>
          <a:noFill/>
        </p:spPr>
        <p:txBody>
          <a:bodyPr wrap="square" rtlCol="0">
            <a:spAutoFit/>
          </a:bodyPr>
          <a:lstStyle/>
          <a:p>
            <a:pPr defTabSz="95235"/>
            <a:r>
              <a:rPr lang="en-US" sz="1000" dirty="0" smtClean="0">
                <a:solidFill>
                  <a:srgbClr val="CDCDCD"/>
                </a:solidFill>
                <a:latin typeface="Lato Black" panose="020F0A02020204030203" pitchFamily="34" charset="0"/>
                <a:cs typeface="Arial" panose="020B0604020202020204" pitchFamily="34" charset="0"/>
              </a:rPr>
              <a:t>Use the QR code to</a:t>
            </a:r>
            <a:r>
              <a:rPr lang="en-US" sz="1000" dirty="0" smtClean="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with references.</a:t>
            </a:r>
            <a:endParaRPr lang="en-US" sz="1000" u="sng" dirty="0">
              <a:solidFill>
                <a:srgbClr val="CDCDCD"/>
              </a:solidFill>
              <a:latin typeface="Lato Black" panose="020F0A02020204030203"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986194" y="614249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A4CF46-E210-4322-91D1-2A41779F64E4}"/>
              </a:ext>
            </a:extLst>
          </p:cNvPr>
          <p:cNvSpPr/>
          <p:nvPr/>
        </p:nvSpPr>
        <p:spPr>
          <a:xfrm>
            <a:off x="869319" y="1009353"/>
            <a:ext cx="1296254" cy="250453"/>
          </a:xfrm>
          <a:prstGeom prst="rect">
            <a:avLst/>
          </a:prstGeom>
        </p:spPr>
        <p:txBody>
          <a:bodyPr wrap="squar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56157" y="212961"/>
            <a:ext cx="3163403" cy="584775"/>
          </a:xfrm>
          <a:prstGeom prst="rect">
            <a:avLst/>
          </a:prstGeom>
          <a:noFill/>
        </p:spPr>
        <p:txBody>
          <a:bodyPr wrap="square" rtlCol="0">
            <a:spAutoFit/>
          </a:bodyPr>
          <a:lstStyle/>
          <a:p>
            <a:pPr defTabSz="95235"/>
            <a:r>
              <a:rPr lang="en-US" sz="1600" b="1" i="1" dirty="0" smtClean="0">
                <a:solidFill>
                  <a:prstClr val="black"/>
                </a:solidFill>
                <a:latin typeface="Lato" panose="020F0502020204030203" pitchFamily="34" charset="0"/>
                <a:cs typeface="Segoe UI" panose="020B0502040204020203" pitchFamily="34" charset="0"/>
              </a:rPr>
              <a:t>Designing Orthopedic GWAS studies</a:t>
            </a:r>
            <a:r>
              <a:rPr lang="en-US" sz="1600" i="1" dirty="0">
                <a:solidFill>
                  <a:prstClr val="black"/>
                </a:solidFill>
                <a:latin typeface="Lato" panose="020F0502020204030203" pitchFamily="34" charset="0"/>
                <a:cs typeface="Segoe UI" panose="020B0502040204020203" pitchFamily="34" charset="0"/>
              </a:rPr>
              <a:t/>
            </a:r>
            <a:br>
              <a:rPr lang="en-US" sz="1600" i="1" dirty="0">
                <a:solidFill>
                  <a:prstClr val="black"/>
                </a:solidFill>
                <a:latin typeface="Lato" panose="020F0502020204030203" pitchFamily="34" charset="0"/>
                <a:cs typeface="Segoe UI" panose="020B0502040204020203" pitchFamily="34" charset="0"/>
              </a:rPr>
            </a:br>
            <a:r>
              <a:rPr lang="en-US" sz="1600" i="1" dirty="0" smtClean="0">
                <a:solidFill>
                  <a:prstClr val="black"/>
                </a:solidFill>
                <a:latin typeface="Lato" panose="020F0502020204030203" pitchFamily="34" charset="0"/>
                <a:cs typeface="Segoe UI" panose="020B0502040204020203" pitchFamily="34" charset="0"/>
              </a:rPr>
              <a:t>Accounting for non-detection rates</a:t>
            </a:r>
            <a:endParaRPr lang="en-US" sz="1600" i="1" dirty="0">
              <a:solidFill>
                <a:prstClr val="black"/>
              </a:solidFill>
              <a:latin typeface="Lato" panose="020F0502020204030203" pitchFamily="34" charset="0"/>
              <a:cs typeface="Segoe UI" panose="020B0502040204020203" pitchFamily="34" charset="0"/>
            </a:endParaRPr>
          </a:p>
        </p:txBody>
      </p:sp>
      <p:grpSp>
        <p:nvGrpSpPr>
          <p:cNvPr id="7" name="Group 6"/>
          <p:cNvGrpSpPr/>
          <p:nvPr/>
        </p:nvGrpSpPr>
        <p:grpSpPr>
          <a:xfrm>
            <a:off x="9922220" y="304880"/>
            <a:ext cx="1972804" cy="3298768"/>
            <a:chOff x="9283866" y="662231"/>
            <a:chExt cx="1972804" cy="303871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840871"/>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4944" y="2509651"/>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146950"/>
              <a:ext cx="864276" cy="553998"/>
            </a:xfrm>
            <a:prstGeom prst="rect">
              <a:avLst/>
            </a:prstGeom>
            <a:noFill/>
          </p:spPr>
          <p:txBody>
            <a:bodyPr wrap="square" rtlCol="0">
              <a:spAutoFit/>
            </a:bodyPr>
            <a:lstStyle/>
            <a:p>
              <a:r>
                <a:rPr lang="en-US" sz="1000" dirty="0" smtClean="0"/>
                <a:t>Actual difference in means</a:t>
              </a:r>
              <a:endParaRPr lang="en-US" sz="1000" dirty="0"/>
            </a:p>
          </p:txBody>
        </p:sp>
      </p:grpSp>
      <p:pic>
        <p:nvPicPr>
          <p:cNvPr id="29" name="Picture 28"/>
          <p:cNvPicPr>
            <a:picLocks noChangeAspect="1"/>
          </p:cNvPicPr>
          <p:nvPr/>
        </p:nvPicPr>
        <p:blipFill>
          <a:blip r:embed="rId4"/>
          <a:stretch>
            <a:fillRect/>
          </a:stretch>
        </p:blipFill>
        <p:spPr>
          <a:xfrm>
            <a:off x="10356427" y="5866637"/>
            <a:ext cx="1073794" cy="406867"/>
          </a:xfrm>
          <a:prstGeom prst="rect">
            <a:avLst/>
          </a:prstGeom>
        </p:spPr>
      </p:pic>
      <p:sp>
        <p:nvSpPr>
          <p:cNvPr id="13" name="Rectangle 12"/>
          <p:cNvSpPr/>
          <p:nvPr/>
        </p:nvSpPr>
        <p:spPr>
          <a:xfrm>
            <a:off x="9922220" y="3451873"/>
            <a:ext cx="1522030" cy="1920526"/>
          </a:xfrm>
          <a:prstGeom prst="rect">
            <a:avLst/>
          </a:prstGeom>
        </p:spPr>
        <p:txBody>
          <a:bodyPr wrap="square">
            <a:spAutoFit/>
          </a:bodyPr>
          <a:lstStyle/>
          <a:p>
            <a:pPr defTabSz="95235">
              <a:lnSpc>
                <a:spcPct val="120000"/>
              </a:lnSpc>
            </a:pPr>
            <a:r>
              <a:rPr lang="en-US" sz="900" b="1" dirty="0" smtClean="0">
                <a:solidFill>
                  <a:srgbClr val="8C1616"/>
                </a:solidFill>
                <a:latin typeface="Lato" panose="020F0502020204030203" pitchFamily="34" charset="0"/>
                <a:cs typeface="Segoe UI" panose="020B0502040204020203" pitchFamily="34" charset="0"/>
              </a:rPr>
              <a:t>Simulation method</a:t>
            </a:r>
            <a:endParaRPr lang="en-US" sz="900" b="1" dirty="0">
              <a:solidFill>
                <a:srgbClr val="8C1616"/>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Total N = 200</a:t>
            </a:r>
            <a:endParaRPr lang="en-US" sz="90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Effect size = 0.5</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positive cases from a Gaussian</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unlabeled controls from a Gaussian mixture, varying the percent of non-detected </a:t>
            </a:r>
            <a:r>
              <a:rPr lang="en-US" sz="900" dirty="0" smtClean="0">
                <a:solidFill>
                  <a:prstClr val="black"/>
                </a:solidFill>
                <a:latin typeface="Lato" panose="020F0502020204030203" pitchFamily="34" charset="0"/>
                <a:cs typeface="Segoe UI" panose="020B0502040204020203" pitchFamily="34" charset="0"/>
              </a:rPr>
              <a:t>affected group</a:t>
            </a:r>
            <a:endParaRPr lang="en-US"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Power chi-square test</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8251" y="2216129"/>
            <a:ext cx="6029162" cy="3445236"/>
          </a:xfrm>
          <a:prstGeom prst="rect">
            <a:avLst/>
          </a:prstGeom>
        </p:spPr>
      </p:pic>
    </p:spTree>
    <p:extLst>
      <p:ext uri="{BB962C8B-B14F-4D97-AF65-F5344CB8AC3E}">
        <p14:creationId xmlns:p14="http://schemas.microsoft.com/office/powerpoint/2010/main" val="387123104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TotalTime>
  <Words>976</Words>
  <Application>Microsoft Office PowerPoint</Application>
  <PresentationFormat>Widescreen</PresentationFormat>
  <Paragraphs>118</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Lato</vt:lpstr>
      <vt:lpstr>Lato Black</vt:lpstr>
      <vt:lpstr>Roboto</vt:lpstr>
      <vt:lpstr>Segoe UI</vt:lpstr>
      <vt:lpstr>Segoe UI Black</vt:lpstr>
      <vt:lpstr>1_Office Theme</vt:lpstr>
      <vt:lpstr>Even small non-detection rates affect inferences for GWAS positive-unlabeled data</vt:lpstr>
      <vt:lpstr>Even small non-detection rates affect inferences for GWAS positive-unlabeled data</vt:lpstr>
      <vt:lpstr>Naïve models may have decreased power in GWAS</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Evans</dc:creator>
  <cp:lastModifiedBy>Richard Evans</cp:lastModifiedBy>
  <cp:revision>22</cp:revision>
  <dcterms:created xsi:type="dcterms:W3CDTF">2023-05-01T16:58:40Z</dcterms:created>
  <dcterms:modified xsi:type="dcterms:W3CDTF">2023-05-28T19:45:47Z</dcterms:modified>
</cp:coreProperties>
</file>