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8" r:id="rId2"/>
    <p:sldId id="259" r:id="rId3"/>
    <p:sldId id="260"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7A0005"/>
    <a:srgbClr val="DE00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3" autoAdjust="0"/>
    <p:restoredTop sz="94660"/>
  </p:normalViewPr>
  <p:slideViewPr>
    <p:cSldViewPr snapToGrid="0">
      <p:cViewPr varScale="1">
        <p:scale>
          <a:sx n="85" d="100"/>
          <a:sy n="85" d="100"/>
        </p:scale>
        <p:origin x="90"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D805B9-2ECF-43F2-B31B-897870BD292D}" type="datetimeFigureOut">
              <a:rPr lang="en-US" smtClean="0"/>
              <a:t>5/26/2023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51D96C-81AC-4251-A6ED-EAF5FA9F6E5F}" type="slidenum">
              <a:rPr lang="en-US" smtClean="0"/>
              <a:t>‹#›</a:t>
            </a:fld>
            <a:endParaRPr lang="en-US"/>
          </a:p>
        </p:txBody>
      </p:sp>
    </p:spTree>
    <p:extLst>
      <p:ext uri="{BB962C8B-B14F-4D97-AF65-F5344CB8AC3E}">
        <p14:creationId xmlns:p14="http://schemas.microsoft.com/office/powerpoint/2010/main" val="2366885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a:t>
            </a:r>
          </a:p>
          <a:p>
            <a:pPr marL="171450" indent="-171450">
              <a:buFont typeface="Arial" panose="020B0604020202020204" pitchFamily="34" charset="0"/>
              <a:buChar char="•"/>
            </a:pPr>
            <a:r>
              <a:rPr lang="en-US" dirty="0"/>
              <a:t>In </a:t>
            </a:r>
            <a:r>
              <a:rPr lang="en-US" dirty="0" err="1"/>
              <a:t>Powerpoint</a:t>
            </a:r>
            <a:r>
              <a:rPr lang="en-US" dirty="0"/>
              <a:t>, click View &gt; Guides</a:t>
            </a:r>
          </a:p>
          <a:p>
            <a:pPr marL="171450" indent="-171450">
              <a:buFont typeface="Arial" panose="020B0604020202020204" pitchFamily="34" charset="0"/>
              <a:buChar char="•"/>
            </a:pPr>
            <a:r>
              <a:rPr lang="en-US" dirty="0"/>
              <a:t>Keep text within gutter guides.</a:t>
            </a:r>
          </a:p>
          <a:p>
            <a:pPr marL="171450" indent="-171450">
              <a:buFont typeface="Arial" panose="020B0604020202020204" pitchFamily="34" charset="0"/>
              <a:buChar char="•"/>
            </a:pPr>
            <a:r>
              <a:rPr lang="en-US" dirty="0"/>
              <a:t>Author list: Don’t split names onto two lines (e.g., “Jimmy [break] Smith”). If that happens, use a new line, unless you need the space. </a:t>
            </a:r>
            <a:r>
              <a:rPr lang="en-US" b="1" dirty="0"/>
              <a:t>Bold the first names of anybody who’s presenting</a:t>
            </a:r>
            <a:r>
              <a:rPr lang="en-US" dirty="0"/>
              <a:t> in person.</a:t>
            </a:r>
          </a:p>
          <a:p>
            <a:pPr marL="171450" indent="-171450">
              <a:buFont typeface="Arial" panose="020B0604020202020204" pitchFamily="34" charset="0"/>
              <a:buChar char="•"/>
            </a:pPr>
            <a:r>
              <a:rPr lang="en-US" dirty="0"/>
              <a:t>Intro/methods/result: </a:t>
            </a:r>
            <a:r>
              <a:rPr lang="en-US" b="1" dirty="0"/>
              <a:t>Do not drop below font size 28</a:t>
            </a:r>
            <a:r>
              <a:rPr lang="en-US" dirty="0"/>
              <a:t>, but if you have extra space, jack up the font size until the space is full.</a:t>
            </a:r>
          </a:p>
          <a:p>
            <a:pPr marL="171450" indent="-171450">
              <a:buFont typeface="Arial" panose="020B0604020202020204" pitchFamily="34" charset="0"/>
              <a:buChar char="•"/>
            </a:pPr>
            <a:r>
              <a:rPr lang="en-US" dirty="0"/>
              <a:t>Do not use color in the sidebars except in graphs/figures. It’ll pull attention from the center and slow interpretation for passersby.</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26C2670-3342-473C-969D-FDFF399F205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7805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a:t>
            </a:r>
          </a:p>
          <a:p>
            <a:pPr marL="171450" indent="-171450">
              <a:buFont typeface="Arial" panose="020B0604020202020204" pitchFamily="34" charset="0"/>
              <a:buChar char="•"/>
            </a:pPr>
            <a:r>
              <a:rPr lang="en-US" dirty="0"/>
              <a:t>In </a:t>
            </a:r>
            <a:r>
              <a:rPr lang="en-US" dirty="0" err="1"/>
              <a:t>Powerpoint</a:t>
            </a:r>
            <a:r>
              <a:rPr lang="en-US" dirty="0"/>
              <a:t>, click View &gt; Guides</a:t>
            </a:r>
          </a:p>
          <a:p>
            <a:pPr marL="171450" indent="-171450">
              <a:buFont typeface="Arial" panose="020B0604020202020204" pitchFamily="34" charset="0"/>
              <a:buChar char="•"/>
            </a:pPr>
            <a:r>
              <a:rPr lang="en-US" dirty="0"/>
              <a:t>Keep text within gutter guides.</a:t>
            </a:r>
          </a:p>
          <a:p>
            <a:pPr marL="171450" indent="-171450">
              <a:buFont typeface="Arial" panose="020B0604020202020204" pitchFamily="34" charset="0"/>
              <a:buChar char="•"/>
            </a:pPr>
            <a:r>
              <a:rPr lang="en-US" dirty="0"/>
              <a:t>Author list: Don’t split names onto two lines (e.g., “Jimmy [break] Smith”). If that happens, use a new line, unless you need the space. </a:t>
            </a:r>
            <a:r>
              <a:rPr lang="en-US" b="1" dirty="0"/>
              <a:t>Bold the first names of anybody who’s presenting</a:t>
            </a:r>
            <a:r>
              <a:rPr lang="en-US" dirty="0"/>
              <a:t> in person.</a:t>
            </a:r>
          </a:p>
          <a:p>
            <a:pPr marL="171450" indent="-171450">
              <a:buFont typeface="Arial" panose="020B0604020202020204" pitchFamily="34" charset="0"/>
              <a:buChar char="•"/>
            </a:pPr>
            <a:r>
              <a:rPr lang="en-US" dirty="0"/>
              <a:t>Intro/methods/result: </a:t>
            </a:r>
            <a:r>
              <a:rPr lang="en-US" b="1" dirty="0"/>
              <a:t>Do not drop below font size 28</a:t>
            </a:r>
            <a:r>
              <a:rPr lang="en-US" dirty="0"/>
              <a:t>, but if you have extra space, jack up the font size until the space is full.</a:t>
            </a:r>
          </a:p>
          <a:p>
            <a:pPr marL="171450" indent="-171450">
              <a:buFont typeface="Arial" panose="020B0604020202020204" pitchFamily="34" charset="0"/>
              <a:buChar char="•"/>
            </a:pPr>
            <a:r>
              <a:rPr lang="en-US" dirty="0"/>
              <a:t>Do not use color in the sidebars except in graphs/figures. It’ll pull attention from the center and slow interpretation for passersby.</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26C2670-3342-473C-969D-FDFF399F205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3568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a:t>
            </a:r>
          </a:p>
          <a:p>
            <a:pPr marL="171450" indent="-171450">
              <a:buFont typeface="Arial" panose="020B0604020202020204" pitchFamily="34" charset="0"/>
              <a:buChar char="•"/>
            </a:pPr>
            <a:r>
              <a:rPr lang="en-US" dirty="0"/>
              <a:t>In </a:t>
            </a:r>
            <a:r>
              <a:rPr lang="en-US" dirty="0" err="1"/>
              <a:t>Powerpoint</a:t>
            </a:r>
            <a:r>
              <a:rPr lang="en-US" dirty="0"/>
              <a:t>, click View &gt; Guides</a:t>
            </a:r>
          </a:p>
          <a:p>
            <a:pPr marL="171450" indent="-171450">
              <a:buFont typeface="Arial" panose="020B0604020202020204" pitchFamily="34" charset="0"/>
              <a:buChar char="•"/>
            </a:pPr>
            <a:r>
              <a:rPr lang="en-US" dirty="0"/>
              <a:t>Keep text within gutter guides.</a:t>
            </a:r>
          </a:p>
          <a:p>
            <a:pPr marL="171450" indent="-171450">
              <a:buFont typeface="Arial" panose="020B0604020202020204" pitchFamily="34" charset="0"/>
              <a:buChar char="•"/>
            </a:pPr>
            <a:r>
              <a:rPr lang="en-US" dirty="0"/>
              <a:t>Author list: Don’t split names onto two lines (e.g., “Jimmy [break] Smith”). If that happens, use a new line, unless you need the space. </a:t>
            </a:r>
            <a:r>
              <a:rPr lang="en-US" b="1" dirty="0"/>
              <a:t>Bold the first names of anybody who’s presenting</a:t>
            </a:r>
            <a:r>
              <a:rPr lang="en-US" dirty="0"/>
              <a:t> in person.</a:t>
            </a:r>
          </a:p>
          <a:p>
            <a:pPr marL="171450" indent="-171450">
              <a:buFont typeface="Arial" panose="020B0604020202020204" pitchFamily="34" charset="0"/>
              <a:buChar char="•"/>
            </a:pPr>
            <a:r>
              <a:rPr lang="en-US" dirty="0"/>
              <a:t>Intro/methods/result: </a:t>
            </a:r>
            <a:r>
              <a:rPr lang="en-US" b="1" dirty="0"/>
              <a:t>Do not drop below font size 28</a:t>
            </a:r>
            <a:r>
              <a:rPr lang="en-US" dirty="0"/>
              <a:t>, but if you have extra space, jack up the font size until the space is full.</a:t>
            </a:r>
          </a:p>
          <a:p>
            <a:pPr marL="171450" indent="-171450">
              <a:buFont typeface="Arial" panose="020B0604020202020204" pitchFamily="34" charset="0"/>
              <a:buChar char="•"/>
            </a:pPr>
            <a:r>
              <a:rPr lang="en-US" dirty="0"/>
              <a:t>Do not use color in the sidebars except in graphs/figures. It’ll pull attention from the center and slow interpretation for passersby.</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26C2670-3342-473C-969D-FDFF399F205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2185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5999"/>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27" indent="0" algn="ctr">
              <a:buNone/>
              <a:defRPr sz="2000"/>
            </a:lvl2pPr>
            <a:lvl3pPr marL="914254" indent="0" algn="ctr">
              <a:buNone/>
              <a:defRPr sz="1800"/>
            </a:lvl3pPr>
            <a:lvl4pPr marL="1371381" indent="0" algn="ctr">
              <a:buNone/>
              <a:defRPr sz="1600"/>
            </a:lvl4pPr>
            <a:lvl5pPr marL="1828507" indent="0" algn="ctr">
              <a:buNone/>
              <a:defRPr sz="1600"/>
            </a:lvl5pPr>
            <a:lvl6pPr marL="2285634" indent="0" algn="ctr">
              <a:buNone/>
              <a:defRPr sz="1600"/>
            </a:lvl6pPr>
            <a:lvl7pPr marL="2742761" indent="0" algn="ctr">
              <a:buNone/>
              <a:defRPr sz="1600"/>
            </a:lvl7pPr>
            <a:lvl8pPr marL="3199888" indent="0" algn="ctr">
              <a:buNone/>
              <a:defRPr sz="1600"/>
            </a:lvl8pPr>
            <a:lvl9pPr marL="3657015"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2634973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879589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370783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237131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5999"/>
            </a:lvl1pPr>
          </a:lstStyle>
          <a:p>
            <a:r>
              <a:rPr lang="en-US"/>
              <a:t>Click to edit Master title style</a:t>
            </a:r>
            <a:endParaRPr lang="en-US" dirty="0"/>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solidFill>
              </a:defRPr>
            </a:lvl1pPr>
            <a:lvl2pPr marL="457127" indent="0">
              <a:buNone/>
              <a:defRPr sz="2000">
                <a:solidFill>
                  <a:schemeClr val="tx1">
                    <a:tint val="75000"/>
                  </a:schemeClr>
                </a:solidFill>
              </a:defRPr>
            </a:lvl2pPr>
            <a:lvl3pPr marL="914254" indent="0">
              <a:buNone/>
              <a:defRPr sz="1800">
                <a:solidFill>
                  <a:schemeClr val="tx1">
                    <a:tint val="75000"/>
                  </a:schemeClr>
                </a:solidFill>
              </a:defRPr>
            </a:lvl3pPr>
            <a:lvl4pPr marL="1371381" indent="0">
              <a:buNone/>
              <a:defRPr sz="1600">
                <a:solidFill>
                  <a:schemeClr val="tx1">
                    <a:tint val="75000"/>
                  </a:schemeClr>
                </a:solidFill>
              </a:defRPr>
            </a:lvl4pPr>
            <a:lvl5pPr marL="1828507" indent="0">
              <a:buNone/>
              <a:defRPr sz="1600">
                <a:solidFill>
                  <a:schemeClr val="tx1">
                    <a:tint val="75000"/>
                  </a:schemeClr>
                </a:solidFill>
              </a:defRPr>
            </a:lvl5pPr>
            <a:lvl6pPr marL="2285634" indent="0">
              <a:buNone/>
              <a:defRPr sz="1600">
                <a:solidFill>
                  <a:schemeClr val="tx1">
                    <a:tint val="75000"/>
                  </a:schemeClr>
                </a:solidFill>
              </a:defRPr>
            </a:lvl6pPr>
            <a:lvl7pPr marL="2742761" indent="0">
              <a:buNone/>
              <a:defRPr sz="1600">
                <a:solidFill>
                  <a:schemeClr val="tx1">
                    <a:tint val="75000"/>
                  </a:schemeClr>
                </a:solidFill>
              </a:defRPr>
            </a:lvl7pPr>
            <a:lvl8pPr marL="3199888" indent="0">
              <a:buNone/>
              <a:defRPr sz="1600">
                <a:solidFill>
                  <a:schemeClr val="tx1">
                    <a:tint val="75000"/>
                  </a:schemeClr>
                </a:solidFill>
              </a:defRPr>
            </a:lvl8pPr>
            <a:lvl9pPr marL="3657015"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135061-2F74-46D4-9F8F-C77EF304855D}"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4115955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135061-2F74-46D4-9F8F-C77EF304855D}"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4265731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27" indent="0">
              <a:buNone/>
              <a:defRPr sz="2000" b="1"/>
            </a:lvl2pPr>
            <a:lvl3pPr marL="914254" indent="0">
              <a:buNone/>
              <a:defRPr sz="1800" b="1"/>
            </a:lvl3pPr>
            <a:lvl4pPr marL="1371381" indent="0">
              <a:buNone/>
              <a:defRPr sz="1600" b="1"/>
            </a:lvl4pPr>
            <a:lvl5pPr marL="1828507" indent="0">
              <a:buNone/>
              <a:defRPr sz="1600" b="1"/>
            </a:lvl5pPr>
            <a:lvl6pPr marL="2285634" indent="0">
              <a:buNone/>
              <a:defRPr sz="1600" b="1"/>
            </a:lvl6pPr>
            <a:lvl7pPr marL="2742761" indent="0">
              <a:buNone/>
              <a:defRPr sz="1600" b="1"/>
            </a:lvl7pPr>
            <a:lvl8pPr marL="3199888" indent="0">
              <a:buNone/>
              <a:defRPr sz="1600" b="1"/>
            </a:lvl8pPr>
            <a:lvl9pPr marL="3657015"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27" indent="0">
              <a:buNone/>
              <a:defRPr sz="2000" b="1"/>
            </a:lvl2pPr>
            <a:lvl3pPr marL="914254" indent="0">
              <a:buNone/>
              <a:defRPr sz="1800" b="1"/>
            </a:lvl3pPr>
            <a:lvl4pPr marL="1371381" indent="0">
              <a:buNone/>
              <a:defRPr sz="1600" b="1"/>
            </a:lvl4pPr>
            <a:lvl5pPr marL="1828507" indent="0">
              <a:buNone/>
              <a:defRPr sz="1600" b="1"/>
            </a:lvl5pPr>
            <a:lvl6pPr marL="2285634" indent="0">
              <a:buNone/>
              <a:defRPr sz="1600" b="1"/>
            </a:lvl6pPr>
            <a:lvl7pPr marL="2742761" indent="0">
              <a:buNone/>
              <a:defRPr sz="1600" b="1"/>
            </a:lvl7pPr>
            <a:lvl8pPr marL="3199888" indent="0">
              <a:buNone/>
              <a:defRPr sz="1600" b="1"/>
            </a:lvl8pPr>
            <a:lvl9pPr marL="3657015"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135061-2F74-46D4-9F8F-C77EF304855D}" type="datetimeFigureOut">
              <a:rPr lang="en-US" smtClean="0"/>
              <a:t>5/26/2023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2521437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135061-2F74-46D4-9F8F-C77EF304855D}" type="datetimeFigureOut">
              <a:rPr lang="en-US" smtClean="0"/>
              <a:t>5/26/2023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627204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35061-2F74-46D4-9F8F-C77EF304855D}" type="datetimeFigureOut">
              <a:rPr lang="en-US" smtClean="0"/>
              <a:t>5/26/2023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1615491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199"/>
            </a:lvl1pPr>
          </a:lstStyle>
          <a:p>
            <a:r>
              <a:rPr lang="en-US"/>
              <a:t>Click to edit Master title style</a:t>
            </a:r>
            <a:endParaRPr lang="en-US" dirty="0"/>
          </a:p>
        </p:txBody>
      </p:sp>
      <p:sp>
        <p:nvSpPr>
          <p:cNvPr id="3" name="Content Placeholder 2"/>
          <p:cNvSpPr>
            <a:spLocks noGrp="1"/>
          </p:cNvSpPr>
          <p:nvPr>
            <p:ph idx="1"/>
          </p:nvPr>
        </p:nvSpPr>
        <p:spPr>
          <a:xfrm>
            <a:off x="5183188" y="987426"/>
            <a:ext cx="6172200" cy="4873625"/>
          </a:xfrm>
        </p:spPr>
        <p:txBody>
          <a:bodyPr/>
          <a:lstStyle>
            <a:lvl1pPr>
              <a:defRPr sz="3199"/>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27" indent="0">
              <a:buNone/>
              <a:defRPr sz="1400"/>
            </a:lvl2pPr>
            <a:lvl3pPr marL="914254" indent="0">
              <a:buNone/>
              <a:defRPr sz="1200"/>
            </a:lvl3pPr>
            <a:lvl4pPr marL="1371381" indent="0">
              <a:buNone/>
              <a:defRPr sz="1000"/>
            </a:lvl4pPr>
            <a:lvl5pPr marL="1828507" indent="0">
              <a:buNone/>
              <a:defRPr sz="1000"/>
            </a:lvl5pPr>
            <a:lvl6pPr marL="2285634" indent="0">
              <a:buNone/>
              <a:defRPr sz="1000"/>
            </a:lvl6pPr>
            <a:lvl7pPr marL="2742761" indent="0">
              <a:buNone/>
              <a:defRPr sz="1000"/>
            </a:lvl7pPr>
            <a:lvl8pPr marL="3199888" indent="0">
              <a:buNone/>
              <a:defRPr sz="1000"/>
            </a:lvl8pPr>
            <a:lvl9pPr marL="3657015"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F135061-2F74-46D4-9F8F-C77EF304855D}"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832595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199"/>
            </a:lvl1pPr>
            <a:lvl2pPr marL="457127" indent="0">
              <a:buNone/>
              <a:defRPr sz="2800"/>
            </a:lvl2pPr>
            <a:lvl3pPr marL="914254" indent="0">
              <a:buNone/>
              <a:defRPr sz="2400"/>
            </a:lvl3pPr>
            <a:lvl4pPr marL="1371381" indent="0">
              <a:buNone/>
              <a:defRPr sz="2000"/>
            </a:lvl4pPr>
            <a:lvl5pPr marL="1828507" indent="0">
              <a:buNone/>
              <a:defRPr sz="2000"/>
            </a:lvl5pPr>
            <a:lvl6pPr marL="2285634" indent="0">
              <a:buNone/>
              <a:defRPr sz="2000"/>
            </a:lvl6pPr>
            <a:lvl7pPr marL="2742761" indent="0">
              <a:buNone/>
              <a:defRPr sz="2000"/>
            </a:lvl7pPr>
            <a:lvl8pPr marL="3199888" indent="0">
              <a:buNone/>
              <a:defRPr sz="2000"/>
            </a:lvl8pPr>
            <a:lvl9pPr marL="3657015"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27" indent="0">
              <a:buNone/>
              <a:defRPr sz="1400"/>
            </a:lvl2pPr>
            <a:lvl3pPr marL="914254" indent="0">
              <a:buNone/>
              <a:defRPr sz="1200"/>
            </a:lvl3pPr>
            <a:lvl4pPr marL="1371381" indent="0">
              <a:buNone/>
              <a:defRPr sz="1000"/>
            </a:lvl4pPr>
            <a:lvl5pPr marL="1828507" indent="0">
              <a:buNone/>
              <a:defRPr sz="1000"/>
            </a:lvl5pPr>
            <a:lvl6pPr marL="2285634" indent="0">
              <a:buNone/>
              <a:defRPr sz="1000"/>
            </a:lvl6pPr>
            <a:lvl7pPr marL="2742761" indent="0">
              <a:buNone/>
              <a:defRPr sz="1000"/>
            </a:lvl7pPr>
            <a:lvl8pPr marL="3199888" indent="0">
              <a:buNone/>
              <a:defRPr sz="1000"/>
            </a:lvl8pPr>
            <a:lvl9pPr marL="3657015"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F135061-2F74-46D4-9F8F-C77EF304855D}"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2563645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A000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135061-2F74-46D4-9F8F-C77EF304855D}" type="datetimeFigureOut">
              <a:rPr lang="en-US" smtClean="0"/>
              <a:t>5/26/2023</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FC52CE-B062-47D6-A8CB-AF6B214D1AE5}" type="slidenum">
              <a:rPr lang="en-US" smtClean="0"/>
              <a:t>‹#›</a:t>
            </a:fld>
            <a:endParaRPr lang="en-US"/>
          </a:p>
        </p:txBody>
      </p:sp>
    </p:spTree>
    <p:extLst>
      <p:ext uri="{BB962C8B-B14F-4D97-AF65-F5344CB8AC3E}">
        <p14:creationId xmlns:p14="http://schemas.microsoft.com/office/powerpoint/2010/main" val="23556872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254"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63" indent="-228563" algn="l" defTabSz="9142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90" indent="-228563" algn="l" defTabSz="9142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17" indent="-228563" algn="l" defTabSz="9142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944" indent="-228563" algn="l" defTabSz="9142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071" indent="-228563" algn="l" defTabSz="9142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198" indent="-228563" algn="l" defTabSz="9142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325" indent="-228563" algn="l" defTabSz="9142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451" indent="-228563" algn="l" defTabSz="9142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78" indent="-228563" algn="l" defTabSz="9142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54" rtl="0" eaLnBrk="1" latinLnBrk="0" hangingPunct="1">
        <a:defRPr sz="1800" kern="1200">
          <a:solidFill>
            <a:schemeClr val="tx1"/>
          </a:solidFill>
          <a:latin typeface="+mn-lt"/>
          <a:ea typeface="+mn-ea"/>
          <a:cs typeface="+mn-cs"/>
        </a:defRPr>
      </a:lvl1pPr>
      <a:lvl2pPr marL="457127" algn="l" defTabSz="914254" rtl="0" eaLnBrk="1" latinLnBrk="0" hangingPunct="1">
        <a:defRPr sz="1800" kern="1200">
          <a:solidFill>
            <a:schemeClr val="tx1"/>
          </a:solidFill>
          <a:latin typeface="+mn-lt"/>
          <a:ea typeface="+mn-ea"/>
          <a:cs typeface="+mn-cs"/>
        </a:defRPr>
      </a:lvl2pPr>
      <a:lvl3pPr marL="914254" algn="l" defTabSz="914254" rtl="0" eaLnBrk="1" latinLnBrk="0" hangingPunct="1">
        <a:defRPr sz="1800" kern="1200">
          <a:solidFill>
            <a:schemeClr val="tx1"/>
          </a:solidFill>
          <a:latin typeface="+mn-lt"/>
          <a:ea typeface="+mn-ea"/>
          <a:cs typeface="+mn-cs"/>
        </a:defRPr>
      </a:lvl3pPr>
      <a:lvl4pPr marL="1371381" algn="l" defTabSz="914254" rtl="0" eaLnBrk="1" latinLnBrk="0" hangingPunct="1">
        <a:defRPr sz="1800" kern="1200">
          <a:solidFill>
            <a:schemeClr val="tx1"/>
          </a:solidFill>
          <a:latin typeface="+mn-lt"/>
          <a:ea typeface="+mn-ea"/>
          <a:cs typeface="+mn-cs"/>
        </a:defRPr>
      </a:lvl4pPr>
      <a:lvl5pPr marL="1828507" algn="l" defTabSz="914254" rtl="0" eaLnBrk="1" latinLnBrk="0" hangingPunct="1">
        <a:defRPr sz="1800" kern="1200">
          <a:solidFill>
            <a:schemeClr val="tx1"/>
          </a:solidFill>
          <a:latin typeface="+mn-lt"/>
          <a:ea typeface="+mn-ea"/>
          <a:cs typeface="+mn-cs"/>
        </a:defRPr>
      </a:lvl5pPr>
      <a:lvl6pPr marL="2285634" algn="l" defTabSz="914254" rtl="0" eaLnBrk="1" latinLnBrk="0" hangingPunct="1">
        <a:defRPr sz="1800" kern="1200">
          <a:solidFill>
            <a:schemeClr val="tx1"/>
          </a:solidFill>
          <a:latin typeface="+mn-lt"/>
          <a:ea typeface="+mn-ea"/>
          <a:cs typeface="+mn-cs"/>
        </a:defRPr>
      </a:lvl6pPr>
      <a:lvl7pPr marL="2742761" algn="l" defTabSz="914254" rtl="0" eaLnBrk="1" latinLnBrk="0" hangingPunct="1">
        <a:defRPr sz="1800" kern="1200">
          <a:solidFill>
            <a:schemeClr val="tx1"/>
          </a:solidFill>
          <a:latin typeface="+mn-lt"/>
          <a:ea typeface="+mn-ea"/>
          <a:cs typeface="+mn-cs"/>
        </a:defRPr>
      </a:lvl7pPr>
      <a:lvl8pPr marL="3199888" algn="l" defTabSz="914254" rtl="0" eaLnBrk="1" latinLnBrk="0" hangingPunct="1">
        <a:defRPr sz="1800" kern="1200">
          <a:solidFill>
            <a:schemeClr val="tx1"/>
          </a:solidFill>
          <a:latin typeface="+mn-lt"/>
          <a:ea typeface="+mn-ea"/>
          <a:cs typeface="+mn-cs"/>
        </a:defRPr>
      </a:lvl8pPr>
      <a:lvl9pPr marL="3657015" algn="l" defTabSz="9142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tiff"/><Relationship Id="rId5" Type="http://schemas.openxmlformats.org/officeDocument/2006/relationships/image" Target="NULL"/></Relationships>
</file>

<file path=ppt/slides/_rels/slide2.xml.rels><?xml version="1.0" encoding="UTF-8" standalone="yes"?>
<Relationships xmlns="http://schemas.openxmlformats.org/package/2006/relationships"><Relationship Id="rId8" Type="http://schemas.openxmlformats.org/officeDocument/2006/relationships/image" Target="../media/image4.tiff"/><Relationship Id="rId3" Type="http://schemas.openxmlformats.org/officeDocument/2006/relationships/image" Target="NULL"/><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tiff"/><Relationship Id="rId5" Type="http://schemas.openxmlformats.org/officeDocument/2006/relationships/image" Target="NULL"/></Relationships>
</file>

<file path=ppt/slides/_rels/slide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tif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78733BE-059C-47B7-9415-5ADF2F3024F1}"/>
              </a:ext>
            </a:extLst>
          </p:cNvPr>
          <p:cNvSpPr/>
          <p:nvPr/>
        </p:nvSpPr>
        <p:spPr>
          <a:xfrm>
            <a:off x="9176446" y="0"/>
            <a:ext cx="208022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5235"/>
            <a:r>
              <a:rPr lang="en-US" sz="375" b="1" i="1" dirty="0">
                <a:solidFill>
                  <a:prstClr val="white"/>
                </a:solidFill>
                <a:latin typeface="Lato" panose="020F0502020204030203" pitchFamily="34" charset="0"/>
                <a:cs typeface="Lato" panose="020F0502020204030203" pitchFamily="34" charset="0"/>
              </a:rPr>
              <a:t>Non-Cognitive Predictors of Student Success:</a:t>
            </a:r>
            <a:r>
              <a:rPr lang="en-US" sz="375" i="1" dirty="0">
                <a:solidFill>
                  <a:prstClr val="white"/>
                </a:solidFill>
                <a:latin typeface="Lato" panose="020F0502020204030203" pitchFamily="34" charset="0"/>
                <a:cs typeface="Lato" panose="020F0502020204030203" pitchFamily="34" charset="0"/>
              </a:rPr>
              <a:t/>
            </a:r>
            <a:br>
              <a:rPr lang="en-US" sz="375" i="1" dirty="0">
                <a:solidFill>
                  <a:prstClr val="white"/>
                </a:solidFill>
                <a:latin typeface="Lato" panose="020F0502020204030203" pitchFamily="34" charset="0"/>
                <a:cs typeface="Lato" panose="020F0502020204030203" pitchFamily="34" charset="0"/>
              </a:rPr>
            </a:br>
            <a:r>
              <a:rPr lang="en-US" sz="375" i="1" dirty="0">
                <a:solidFill>
                  <a:prstClr val="white"/>
                </a:solidFill>
                <a:latin typeface="Lato" panose="020F0502020204030203" pitchFamily="34" charset="0"/>
                <a:cs typeface="Lato" panose="020F0502020204030203" pitchFamily="34" charset="0"/>
              </a:rPr>
              <a:t>A Predictive Validity Comparison Between Domestic and International Students</a:t>
            </a:r>
          </a:p>
        </p:txBody>
      </p:sp>
      <p:sp>
        <p:nvSpPr>
          <p:cNvPr id="12" name="silent presenter">
            <a:extLst>
              <a:ext uri="{FF2B5EF4-FFF2-40B4-BE49-F238E27FC236}">
                <a16:creationId xmlns:a16="http://schemas.microsoft.com/office/drawing/2014/main" id="{EC86DA8B-8163-4552-8FA4-435C18CFF2A9}"/>
              </a:ext>
            </a:extLst>
          </p:cNvPr>
          <p:cNvSpPr/>
          <p:nvPr/>
        </p:nvSpPr>
        <p:spPr>
          <a:xfrm>
            <a:off x="952500" y="0"/>
            <a:ext cx="241073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235"/>
            <a:endParaRPr lang="en-US" sz="375">
              <a:solidFill>
                <a:prstClr val="white"/>
              </a:solidFill>
              <a:latin typeface="Calibri" panose="020F0502020204030204"/>
            </a:endParaRPr>
          </a:p>
        </p:txBody>
      </p:sp>
      <p:sp>
        <p:nvSpPr>
          <p:cNvPr id="5" name="Title 4">
            <a:extLst>
              <a:ext uri="{FF2B5EF4-FFF2-40B4-BE49-F238E27FC236}">
                <a16:creationId xmlns:a16="http://schemas.microsoft.com/office/drawing/2014/main" id="{DDC4359A-7BBB-495A-96DE-65574C0C88E6}"/>
              </a:ext>
            </a:extLst>
          </p:cNvPr>
          <p:cNvSpPr>
            <a:spLocks noGrp="1"/>
          </p:cNvSpPr>
          <p:nvPr>
            <p:ph type="ctrTitle"/>
          </p:nvPr>
        </p:nvSpPr>
        <p:spPr>
          <a:xfrm>
            <a:off x="3658962" y="436330"/>
            <a:ext cx="5309774" cy="2243161"/>
          </a:xfrm>
        </p:spPr>
        <p:txBody>
          <a:bodyPr anchor="t">
            <a:noAutofit/>
          </a:bodyPr>
          <a:lstStyle/>
          <a:p>
            <a:pPr algn="l">
              <a:lnSpc>
                <a:spcPct val="150000"/>
              </a:lnSpc>
            </a:pPr>
            <a:r>
              <a:rPr lang="en-US" sz="3200" dirty="0" smtClean="0">
                <a:solidFill>
                  <a:schemeClr val="bg1"/>
                </a:solidFill>
                <a:latin typeface="Lato Black" panose="020F0A02020204030203" pitchFamily="34" charset="0"/>
                <a:ea typeface="Segoe UI Black" panose="020B0A02040204020203" pitchFamily="34" charset="0"/>
                <a:cs typeface="Segoe UI" panose="020B0502040204020203" pitchFamily="34" charset="0"/>
              </a:rPr>
              <a:t>Even small non-detection rates affect inferences for GWAS positive-unlabeled data</a:t>
            </a:r>
            <a:endParaRPr lang="en-US" sz="3200" dirty="0">
              <a:solidFill>
                <a:schemeClr val="bg1"/>
              </a:solidFill>
              <a:latin typeface="Lato" panose="020F0502020204030203" pitchFamily="34" charset="0"/>
              <a:ea typeface="Roboto" panose="02000000000000000000" pitchFamily="2" charset="0"/>
              <a:cs typeface="Segoe UI" panose="020B0502040204020203" pitchFamily="34" charset="0"/>
            </a:endParaRPr>
          </a:p>
        </p:txBody>
      </p:sp>
      <p:sp>
        <p:nvSpPr>
          <p:cNvPr id="3" name="TextBox 2">
            <a:extLst>
              <a:ext uri="{FF2B5EF4-FFF2-40B4-BE49-F238E27FC236}">
                <a16:creationId xmlns:a16="http://schemas.microsoft.com/office/drawing/2014/main" id="{8E35B311-3C19-412C-ADE6-EB2E4158F366}"/>
              </a:ext>
            </a:extLst>
          </p:cNvPr>
          <p:cNvSpPr txBox="1"/>
          <p:nvPr/>
        </p:nvSpPr>
        <p:spPr>
          <a:xfrm>
            <a:off x="1163023" y="1234725"/>
            <a:ext cx="1992498" cy="5216813"/>
          </a:xfrm>
          <a:prstGeom prst="rect">
            <a:avLst/>
          </a:prstGeom>
          <a:noFill/>
        </p:spPr>
        <p:txBody>
          <a:bodyPr wrap="square" rtlCol="0">
            <a:spAutoFit/>
          </a:bodyPr>
          <a:lstStyle/>
          <a:p>
            <a:pPr defTabSz="95235">
              <a:lnSpc>
                <a:spcPct val="120000"/>
              </a:lnSpc>
            </a:pPr>
            <a:r>
              <a:rPr lang="en-US" sz="750" b="1" dirty="0">
                <a:solidFill>
                  <a:prstClr val="black"/>
                </a:solidFill>
                <a:latin typeface="Lato" panose="020F0502020204030203" pitchFamily="34" charset="0"/>
                <a:cs typeface="Segoe UI" panose="020B0502040204020203" pitchFamily="34" charset="0"/>
              </a:rPr>
              <a:t>BACKGROUND: </a:t>
            </a:r>
            <a:r>
              <a:rPr lang="en-US" sz="750" b="1" dirty="0" smtClean="0">
                <a:solidFill>
                  <a:prstClr val="black"/>
                </a:solidFill>
                <a:latin typeface="Lato" panose="020F0502020204030203" pitchFamily="34" charset="0"/>
                <a:cs typeface="Segoe UI" panose="020B0502040204020203" pitchFamily="34" charset="0"/>
              </a:rPr>
              <a:t> </a:t>
            </a:r>
            <a:r>
              <a:rPr lang="en-US" sz="750" dirty="0" smtClean="0">
                <a:solidFill>
                  <a:prstClr val="black"/>
                </a:solidFill>
                <a:latin typeface="Lato" panose="020F0502020204030203" pitchFamily="34" charset="0"/>
                <a:cs typeface="Segoe UI" panose="020B0502040204020203" pitchFamily="34" charset="0"/>
              </a:rPr>
              <a:t>In genome-wide association studies, researchers often collect as many cases and controls as possible without regard for group imbalance. Also, control groups are treated as having all true controls, when in fact they are often a mixture true controls and some non-detected cases, usually sub-clinical or sub-diagnostic cases. Other studies have shown the effect of non-detection rates on bias and developed analytic fixes. </a:t>
            </a:r>
            <a:r>
              <a:rPr lang="en-US" sz="750" b="1" dirty="0" smtClean="0">
                <a:solidFill>
                  <a:prstClr val="black"/>
                </a:solidFill>
                <a:latin typeface="Lato" panose="020F0502020204030203" pitchFamily="34" charset="0"/>
                <a:cs typeface="Segoe UI" panose="020B0502040204020203" pitchFamily="34" charset="0"/>
              </a:rPr>
              <a:t>This study looked at the effect of group imbalance and non-detection rates on power as a way to plan better GWAS studies.</a:t>
            </a:r>
          </a:p>
          <a:p>
            <a:pPr defTabSz="95235">
              <a:lnSpc>
                <a:spcPct val="120000"/>
              </a:lnSpc>
            </a:pPr>
            <a:endParaRPr lang="en-US" sz="750" b="1" dirty="0">
              <a:solidFill>
                <a:srgbClr val="8C1616"/>
              </a:solidFill>
              <a:latin typeface="Lato" panose="020F0502020204030203" pitchFamily="34" charset="0"/>
              <a:cs typeface="Segoe UI" panose="020B0502040204020203" pitchFamily="34" charset="0"/>
            </a:endParaRPr>
          </a:p>
          <a:p>
            <a:pPr defTabSz="95235">
              <a:lnSpc>
                <a:spcPct val="120000"/>
              </a:lnSpc>
            </a:pPr>
            <a:r>
              <a:rPr lang="en-US" sz="750" b="1" dirty="0">
                <a:solidFill>
                  <a:srgbClr val="8C1616"/>
                </a:solidFill>
                <a:latin typeface="Lato" panose="020F0502020204030203" pitchFamily="34" charset="0"/>
                <a:cs typeface="Segoe UI" panose="020B0502040204020203" pitchFamily="34" charset="0"/>
              </a:rPr>
              <a:t>METHODS</a:t>
            </a:r>
          </a:p>
          <a:p>
            <a:pPr marL="154756" indent="-154756" defTabSz="95235">
              <a:lnSpc>
                <a:spcPct val="120000"/>
              </a:lnSpc>
              <a:buFont typeface="+mj-lt"/>
              <a:buAutoNum type="arabicPeriod"/>
            </a:pPr>
            <a:r>
              <a:rPr lang="en-US" sz="750" dirty="0" smtClean="0">
                <a:solidFill>
                  <a:prstClr val="black"/>
                </a:solidFill>
                <a:latin typeface="Lato" panose="020F0502020204030203" pitchFamily="34" charset="0"/>
                <a:cs typeface="Segoe UI" panose="020B0502040204020203" pitchFamily="34" charset="0"/>
              </a:rPr>
              <a:t>Simulated from a normal </a:t>
            </a:r>
            <a:endParaRPr lang="en-US" sz="750" dirty="0">
              <a:solidFill>
                <a:prstClr val="black"/>
              </a:solidFill>
              <a:latin typeface="Lato" panose="020F0502020204030203" pitchFamily="34" charset="0"/>
              <a:cs typeface="Segoe UI" panose="020B0502040204020203" pitchFamily="34" charset="0"/>
            </a:endParaRPr>
          </a:p>
          <a:p>
            <a:pPr marL="154756" indent="-154756" defTabSz="95235">
              <a:lnSpc>
                <a:spcPct val="120000"/>
              </a:lnSpc>
              <a:buFont typeface="+mj-lt"/>
              <a:buAutoNum type="arabicPeriod"/>
            </a:pPr>
            <a:r>
              <a:rPr lang="en-US" sz="750" dirty="0">
                <a:solidFill>
                  <a:prstClr val="black"/>
                </a:solidFill>
                <a:latin typeface="Lato" panose="020F0502020204030203" pitchFamily="34" charset="0"/>
                <a:cs typeface="Segoe UI" panose="020B0502040204020203" pitchFamily="34" charset="0"/>
              </a:rPr>
              <a:t>Tested it with X process.</a:t>
            </a:r>
          </a:p>
          <a:p>
            <a:pPr marL="154756" indent="-154756" defTabSz="95235">
              <a:lnSpc>
                <a:spcPct val="120000"/>
              </a:lnSpc>
              <a:buFont typeface="+mj-lt"/>
              <a:buAutoNum type="arabicPeriod"/>
            </a:pPr>
            <a:r>
              <a:rPr lang="en-US" sz="750" dirty="0">
                <a:solidFill>
                  <a:prstClr val="black"/>
                </a:solidFill>
                <a:latin typeface="Lato" panose="020F0502020204030203" pitchFamily="34" charset="0"/>
                <a:cs typeface="Segoe UI" panose="020B0502040204020203" pitchFamily="34" charset="0"/>
              </a:rPr>
              <a:t>Illustrate your methods if you can.</a:t>
            </a:r>
          </a:p>
          <a:p>
            <a:pPr marL="154756" indent="-154756" defTabSz="95235">
              <a:lnSpc>
                <a:spcPct val="120000"/>
              </a:lnSpc>
              <a:buFont typeface="+mj-lt"/>
              <a:buAutoNum type="arabicPeriod"/>
            </a:pPr>
            <a:r>
              <a:rPr lang="en-US" sz="750" b="1" dirty="0">
                <a:solidFill>
                  <a:prstClr val="black"/>
                </a:solidFill>
                <a:latin typeface="Lato" panose="020F0502020204030203" pitchFamily="34" charset="0"/>
                <a:cs typeface="Segoe UI" panose="020B0502040204020203" pitchFamily="34" charset="0"/>
              </a:rPr>
              <a:t>Try a flowchart!</a:t>
            </a:r>
          </a:p>
          <a:p>
            <a:pPr defTabSz="95235">
              <a:lnSpc>
                <a:spcPct val="120000"/>
              </a:lnSpc>
            </a:pPr>
            <a:endParaRPr lang="en-US" sz="750" b="1"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b="1"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b="1" dirty="0">
              <a:solidFill>
                <a:prstClr val="black"/>
              </a:solidFill>
              <a:latin typeface="Lato" panose="020F0502020204030203" pitchFamily="34" charset="0"/>
              <a:cs typeface="Segoe UI" panose="020B0502040204020203" pitchFamily="34" charset="0"/>
            </a:endParaRPr>
          </a:p>
          <a:p>
            <a:pPr defTabSz="95235">
              <a:lnSpc>
                <a:spcPct val="120000"/>
              </a:lnSpc>
            </a:pPr>
            <a:r>
              <a:rPr lang="en-US" sz="750" b="1" dirty="0">
                <a:solidFill>
                  <a:prstClr val="black"/>
                </a:solidFill>
                <a:latin typeface="Lato" panose="020F0502020204030203" pitchFamily="34" charset="0"/>
                <a:cs typeface="Segoe UI" panose="020B0502040204020203" pitchFamily="34" charset="0"/>
              </a:rPr>
              <a:t>RESULTS</a:t>
            </a:r>
          </a:p>
          <a:p>
            <a:pPr marL="119043" indent="-119043" defTabSz="95235">
              <a:lnSpc>
                <a:spcPct val="120000"/>
              </a:lnSpc>
              <a:buFont typeface="Arial" panose="020B0604020202020204" pitchFamily="34" charset="0"/>
              <a:buChar char="•"/>
            </a:pPr>
            <a:r>
              <a:rPr lang="en-US" sz="750" dirty="0">
                <a:solidFill>
                  <a:prstClr val="black"/>
                </a:solidFill>
                <a:latin typeface="Lato" panose="020F0502020204030203" pitchFamily="34" charset="0"/>
                <a:cs typeface="Segoe UI" panose="020B0502040204020203" pitchFamily="34" charset="0"/>
              </a:rPr>
              <a:t>Graph/table with </a:t>
            </a:r>
            <a:r>
              <a:rPr lang="en-US" sz="750" b="1" dirty="0">
                <a:solidFill>
                  <a:prstClr val="black"/>
                </a:solidFill>
                <a:latin typeface="Lato" panose="020F0502020204030203" pitchFamily="34" charset="0"/>
                <a:cs typeface="Segoe UI" panose="020B0502040204020203" pitchFamily="34" charset="0"/>
              </a:rPr>
              <a:t>essential results only</a:t>
            </a:r>
            <a:r>
              <a:rPr lang="en-US" sz="750" dirty="0">
                <a:solidFill>
                  <a:prstClr val="black"/>
                </a:solidFill>
                <a:latin typeface="Lato" panose="020F0502020204030203" pitchFamily="34" charset="0"/>
                <a:cs typeface="Segoe UI" panose="020B0502040204020203" pitchFamily="34" charset="0"/>
              </a:rPr>
              <a:t>.</a:t>
            </a:r>
          </a:p>
          <a:p>
            <a:pPr marL="119043" indent="-119043" defTabSz="95235">
              <a:lnSpc>
                <a:spcPct val="120000"/>
              </a:lnSpc>
              <a:buFont typeface="Arial" panose="020B0604020202020204" pitchFamily="34" charset="0"/>
              <a:buChar char="•"/>
            </a:pPr>
            <a:r>
              <a:rPr lang="en-US" sz="750" dirty="0">
                <a:solidFill>
                  <a:prstClr val="black"/>
                </a:solidFill>
                <a:latin typeface="Lato" panose="020F0502020204030203" pitchFamily="34" charset="0"/>
                <a:cs typeface="Segoe UI" panose="020B0502040204020203" pitchFamily="34" charset="0"/>
              </a:rPr>
              <a:t>All the other correlations in the ammo bar</a:t>
            </a:r>
            <a:r>
              <a:rPr lang="en-US" sz="750" dirty="0" smtClean="0">
                <a:solidFill>
                  <a:prstClr val="black"/>
                </a:solidFill>
                <a:latin typeface="Lato" panose="020F0502020204030203" pitchFamily="34" charset="0"/>
                <a:cs typeface="Segoe UI" panose="020B0502040204020203" pitchFamily="34" charset="0"/>
              </a:rPr>
              <a:t>.</a:t>
            </a:r>
          </a:p>
          <a:p>
            <a:pPr marL="119043" indent="-119043" defTabSz="95235">
              <a:lnSpc>
                <a:spcPct val="120000"/>
              </a:lnSpc>
              <a:buFont typeface="Arial" panose="020B0604020202020204" pitchFamily="34" charset="0"/>
              <a:buChar char="•"/>
            </a:pPr>
            <a:r>
              <a:rPr lang="en-US" sz="750" dirty="0" smtClean="0">
                <a:solidFill>
                  <a:prstClr val="black"/>
                </a:solidFill>
                <a:latin typeface="Lato" panose="020F0502020204030203" pitchFamily="34" charset="0"/>
                <a:cs typeface="Segoe UI" panose="020B0502040204020203" pitchFamily="34" charset="0"/>
              </a:rPr>
              <a:t>Non-detected positives decrease the effect size.</a:t>
            </a:r>
            <a:endParaRPr lang="en-US" sz="750" dirty="0">
              <a:solidFill>
                <a:prstClr val="black"/>
              </a:solidFill>
              <a:latin typeface="Lato" panose="020F0502020204030203" pitchFamily="34" charset="0"/>
              <a:cs typeface="Segoe UI" panose="020B0502040204020203" pitchFamily="34" charset="0"/>
            </a:endParaRPr>
          </a:p>
          <a:p>
            <a:pPr marL="119043" indent="-119043" defTabSz="95235">
              <a:lnSpc>
                <a:spcPct val="120000"/>
              </a:lnSpc>
              <a:buFont typeface="Arial" panose="020B0604020202020204" pitchFamily="34" charset="0"/>
              <a:buChar char="•"/>
            </a:pPr>
            <a:endParaRPr lang="en-US" sz="750" dirty="0">
              <a:solidFill>
                <a:prstClr val="black"/>
              </a:solidFill>
              <a:latin typeface="Lato" panose="020F0502020204030203" pitchFamily="34" charset="0"/>
              <a:cs typeface="Segoe UI" panose="020B0502040204020203" pitchFamily="34" charset="0"/>
            </a:endParaRPr>
          </a:p>
          <a:p>
            <a:pPr marL="119043" indent="-119043" defTabSz="95235">
              <a:lnSpc>
                <a:spcPct val="120000"/>
              </a:lnSpc>
              <a:buFont typeface="Arial" panose="020B0604020202020204" pitchFamily="34" charset="0"/>
              <a:buChar char="•"/>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FCAC4B58-8623-4DBE-951A-DDF821787031}"/>
              </a:ext>
            </a:extLst>
          </p:cNvPr>
          <p:cNvSpPr txBox="1"/>
          <p:nvPr/>
        </p:nvSpPr>
        <p:spPr>
          <a:xfrm>
            <a:off x="9418428" y="381598"/>
            <a:ext cx="1596258" cy="2285241"/>
          </a:xfrm>
          <a:prstGeom prst="rect">
            <a:avLst/>
          </a:prstGeom>
          <a:noFill/>
        </p:spPr>
        <p:txBody>
          <a:bodyPr wrap="square" rtlCol="0">
            <a:spAutoFit/>
          </a:bodyPr>
          <a:lstStyle/>
          <a:p>
            <a:pPr defTabSz="95235"/>
            <a:r>
              <a:rPr lang="en-US" sz="1125" b="1" dirty="0">
                <a:solidFill>
                  <a:prstClr val="black"/>
                </a:solidFill>
                <a:latin typeface="Lato" panose="020F0502020204030203" pitchFamily="34" charset="0"/>
                <a:cs typeface="Segoe UI" panose="020B0502040204020203" pitchFamily="34" charset="0"/>
              </a:rPr>
              <a:t>AMMO BAR</a:t>
            </a:r>
          </a:p>
          <a:p>
            <a:pPr defTabSz="95235"/>
            <a:endParaRPr lang="en-US" sz="1125" b="1" dirty="0">
              <a:solidFill>
                <a:prstClr val="black"/>
              </a:solidFill>
              <a:latin typeface="Lato" panose="020F0502020204030203" pitchFamily="34" charset="0"/>
              <a:cs typeface="Segoe UI" panose="020B0502040204020203" pitchFamily="34" charset="0"/>
            </a:endParaRPr>
          </a:p>
          <a:p>
            <a:pPr defTabSz="95235"/>
            <a:r>
              <a:rPr lang="en-US" sz="1000" b="1" dirty="0">
                <a:solidFill>
                  <a:prstClr val="black"/>
                </a:solidFill>
                <a:latin typeface="Lato" panose="020F0502020204030203" pitchFamily="34" charset="0"/>
                <a:cs typeface="Segoe UI" panose="020B0502040204020203" pitchFamily="34" charset="0"/>
              </a:rPr>
              <a:t>Delete this and replace it with your…</a:t>
            </a:r>
          </a:p>
          <a:p>
            <a:pPr marL="238087" indent="-238087" defTabSz="95235">
              <a:buFont typeface="Arial" panose="020B0604020202020204" pitchFamily="34" charset="0"/>
              <a:buChar char="•"/>
            </a:pPr>
            <a:r>
              <a:rPr lang="en-US" sz="1000" dirty="0">
                <a:solidFill>
                  <a:prstClr val="black"/>
                </a:solidFill>
                <a:latin typeface="Lato" panose="020F0502020204030203" pitchFamily="34" charset="0"/>
                <a:cs typeface="Segoe UI" panose="020B0502040204020203" pitchFamily="34" charset="0"/>
              </a:rPr>
              <a:t>Extra Graphs</a:t>
            </a:r>
          </a:p>
          <a:p>
            <a:pPr marL="238087" indent="-238087" defTabSz="95235">
              <a:buFont typeface="Arial" panose="020B0604020202020204" pitchFamily="34" charset="0"/>
              <a:buChar char="•"/>
            </a:pPr>
            <a:r>
              <a:rPr lang="en-US" sz="1000" dirty="0">
                <a:solidFill>
                  <a:prstClr val="black"/>
                </a:solidFill>
                <a:latin typeface="Lato" panose="020F0502020204030203" pitchFamily="34" charset="0"/>
                <a:cs typeface="Segoe UI" panose="020B0502040204020203" pitchFamily="34" charset="0"/>
              </a:rPr>
              <a:t>Extra Correlation tables</a:t>
            </a:r>
          </a:p>
          <a:p>
            <a:pPr marL="238087" indent="-238087" defTabSz="95235">
              <a:buFont typeface="Arial" panose="020B0604020202020204" pitchFamily="34" charset="0"/>
              <a:buChar char="•"/>
            </a:pPr>
            <a:r>
              <a:rPr lang="en-US" sz="1000" dirty="0">
                <a:solidFill>
                  <a:prstClr val="black"/>
                </a:solidFill>
                <a:latin typeface="Lato" panose="020F0502020204030203" pitchFamily="34" charset="0"/>
                <a:cs typeface="Segoe UI" panose="020B0502040204020203" pitchFamily="34" charset="0"/>
              </a:rPr>
              <a:t>Extra Figures</a:t>
            </a:r>
          </a:p>
          <a:p>
            <a:pPr marL="238087" indent="-238087" defTabSz="95235">
              <a:buFont typeface="Arial" panose="020B0604020202020204" pitchFamily="34" charset="0"/>
              <a:buChar char="•"/>
            </a:pPr>
            <a:r>
              <a:rPr lang="en-US" sz="1000" dirty="0">
                <a:solidFill>
                  <a:prstClr val="black"/>
                </a:solidFill>
                <a:latin typeface="Lato" panose="020F0502020204030203" pitchFamily="34" charset="0"/>
                <a:cs typeface="Segoe UI" panose="020B0502040204020203" pitchFamily="34" charset="0"/>
              </a:rPr>
              <a:t>Extra nuance that you’re worried about leaving out.</a:t>
            </a:r>
          </a:p>
          <a:p>
            <a:pPr marL="238087" indent="-238087" defTabSz="95235">
              <a:buFont typeface="Arial" panose="020B0604020202020204" pitchFamily="34" charset="0"/>
              <a:buChar char="•"/>
            </a:pPr>
            <a:r>
              <a:rPr lang="en-US" sz="1000" b="1" dirty="0">
                <a:solidFill>
                  <a:prstClr val="black"/>
                </a:solidFill>
                <a:latin typeface="Lato" panose="020F0502020204030203" pitchFamily="34" charset="0"/>
                <a:cs typeface="Segoe UI" panose="020B0502040204020203" pitchFamily="34" charset="0"/>
              </a:rPr>
              <a:t>Keep it messy!</a:t>
            </a:r>
            <a:r>
              <a:rPr lang="en-US" sz="1000" dirty="0">
                <a:solidFill>
                  <a:prstClr val="black"/>
                </a:solidFill>
                <a:latin typeface="Lato" panose="020F0502020204030203" pitchFamily="34" charset="0"/>
                <a:cs typeface="Segoe UI" panose="020B0502040204020203" pitchFamily="34" charset="0"/>
              </a:rPr>
              <a:t> This section is just for you.</a:t>
            </a:r>
          </a:p>
        </p:txBody>
      </p:sp>
      <p:sp>
        <p:nvSpPr>
          <p:cNvPr id="9" name="Graphic 7">
            <a:extLst>
              <a:ext uri="{FF2B5EF4-FFF2-40B4-BE49-F238E27FC236}">
                <a16:creationId xmlns:a16="http://schemas.microsoft.com/office/drawing/2014/main" id="{9914F9AF-0FB9-4924-8DCA-B46EEB713FE9}"/>
              </a:ext>
            </a:extLst>
          </p:cNvPr>
          <p:cNvSpPr/>
          <p:nvPr/>
        </p:nvSpPr>
        <p:spPr>
          <a:xfrm>
            <a:off x="4771114" y="5917185"/>
            <a:ext cx="261834" cy="452902"/>
          </a:xfrm>
          <a:custGeom>
            <a:avLst/>
            <a:gdLst>
              <a:gd name="connsiteX0" fmla="*/ 321256 w 2089376"/>
              <a:gd name="connsiteY0" fmla="*/ 0 h 3614056"/>
              <a:gd name="connsiteX1" fmla="*/ 0 w 2089376"/>
              <a:gd name="connsiteY1" fmla="*/ 321256 h 3614056"/>
              <a:gd name="connsiteX2" fmla="*/ 0 w 2089376"/>
              <a:gd name="connsiteY2" fmla="*/ 3292801 h 3614056"/>
              <a:gd name="connsiteX3" fmla="*/ 321256 w 2089376"/>
              <a:gd name="connsiteY3" fmla="*/ 3614057 h 3614056"/>
              <a:gd name="connsiteX4" fmla="*/ 1815047 w 2089376"/>
              <a:gd name="connsiteY4" fmla="*/ 3614057 h 3614056"/>
              <a:gd name="connsiteX5" fmla="*/ 2136303 w 2089376"/>
              <a:gd name="connsiteY5" fmla="*/ 3292801 h 3614056"/>
              <a:gd name="connsiteX6" fmla="*/ 2136303 w 2089376"/>
              <a:gd name="connsiteY6" fmla="*/ 321256 h 3614056"/>
              <a:gd name="connsiteX7" fmla="*/ 1815047 w 2089376"/>
              <a:gd name="connsiteY7" fmla="*/ 0 h 3614056"/>
              <a:gd name="connsiteX8" fmla="*/ 321256 w 2089376"/>
              <a:gd name="connsiteY8" fmla="*/ 0 h 3614056"/>
              <a:gd name="connsiteX9" fmla="*/ 889115 w 2089376"/>
              <a:gd name="connsiteY9" fmla="*/ 309397 h 3614056"/>
              <a:gd name="connsiteX10" fmla="*/ 1247302 w 2089376"/>
              <a:gd name="connsiteY10" fmla="*/ 309397 h 3614056"/>
              <a:gd name="connsiteX11" fmla="*/ 1289936 w 2089376"/>
              <a:gd name="connsiteY11" fmla="*/ 369650 h 3614056"/>
              <a:gd name="connsiteX12" fmla="*/ 1247302 w 2089376"/>
              <a:gd name="connsiteY12" fmla="*/ 429903 h 3614056"/>
              <a:gd name="connsiteX13" fmla="*/ 889115 w 2089376"/>
              <a:gd name="connsiteY13" fmla="*/ 429903 h 3614056"/>
              <a:gd name="connsiteX14" fmla="*/ 846480 w 2089376"/>
              <a:gd name="connsiteY14" fmla="*/ 369650 h 3614056"/>
              <a:gd name="connsiteX15" fmla="*/ 889115 w 2089376"/>
              <a:gd name="connsiteY15" fmla="*/ 309397 h 3614056"/>
              <a:gd name="connsiteX16" fmla="*/ 176468 w 2089376"/>
              <a:gd name="connsiteY16" fmla="*/ 738905 h 3614056"/>
              <a:gd name="connsiteX17" fmla="*/ 1959892 w 2089376"/>
              <a:gd name="connsiteY17" fmla="*/ 738905 h 3614056"/>
              <a:gd name="connsiteX18" fmla="*/ 1959892 w 2089376"/>
              <a:gd name="connsiteY18" fmla="*/ 2875208 h 3614056"/>
              <a:gd name="connsiteX19" fmla="*/ 176468 w 2089376"/>
              <a:gd name="connsiteY19" fmla="*/ 2875208 h 3614056"/>
              <a:gd name="connsiteX20" fmla="*/ 176468 w 2089376"/>
              <a:gd name="connsiteY20" fmla="*/ 738905 h 3614056"/>
              <a:gd name="connsiteX21" fmla="*/ 1068180 w 2089376"/>
              <a:gd name="connsiteY21" fmla="*/ 3045747 h 3614056"/>
              <a:gd name="connsiteX22" fmla="*/ 1068180 w 2089376"/>
              <a:gd name="connsiteY22" fmla="*/ 3045747 h 3614056"/>
              <a:gd name="connsiteX23" fmla="*/ 1267066 w 2089376"/>
              <a:gd name="connsiteY23" fmla="*/ 3244633 h 3614056"/>
              <a:gd name="connsiteX24" fmla="*/ 1267066 w 2089376"/>
              <a:gd name="connsiteY24" fmla="*/ 3244633 h 3614056"/>
              <a:gd name="connsiteX25" fmla="*/ 1267066 w 2089376"/>
              <a:gd name="connsiteY25" fmla="*/ 3244633 h 3614056"/>
              <a:gd name="connsiteX26" fmla="*/ 1267066 w 2089376"/>
              <a:gd name="connsiteY26" fmla="*/ 3244633 h 3614056"/>
              <a:gd name="connsiteX27" fmla="*/ 1068180 w 2089376"/>
              <a:gd name="connsiteY27" fmla="*/ 3443519 h 3614056"/>
              <a:gd name="connsiteX28" fmla="*/ 1068180 w 2089376"/>
              <a:gd name="connsiteY28" fmla="*/ 3443519 h 3614056"/>
              <a:gd name="connsiteX29" fmla="*/ 1068180 w 2089376"/>
              <a:gd name="connsiteY29" fmla="*/ 3443519 h 3614056"/>
              <a:gd name="connsiteX30" fmla="*/ 1068180 w 2089376"/>
              <a:gd name="connsiteY30" fmla="*/ 3443519 h 3614056"/>
              <a:gd name="connsiteX31" fmla="*/ 869294 w 2089376"/>
              <a:gd name="connsiteY31" fmla="*/ 3244633 h 3614056"/>
              <a:gd name="connsiteX32" fmla="*/ 869294 w 2089376"/>
              <a:gd name="connsiteY32" fmla="*/ 3244633 h 3614056"/>
              <a:gd name="connsiteX33" fmla="*/ 869294 w 2089376"/>
              <a:gd name="connsiteY33" fmla="*/ 3244633 h 3614056"/>
              <a:gd name="connsiteX34" fmla="*/ 869294 w 2089376"/>
              <a:gd name="connsiteY34" fmla="*/ 3244633 h 3614056"/>
              <a:gd name="connsiteX35" fmla="*/ 1068180 w 2089376"/>
              <a:gd name="connsiteY35" fmla="*/ 3045747 h 3614056"/>
              <a:gd name="connsiteX36" fmla="*/ 1068180 w 2089376"/>
              <a:gd name="connsiteY36" fmla="*/ 3045747 h 3614056"/>
              <a:gd name="connsiteX37" fmla="*/ 1068180 w 2089376"/>
              <a:gd name="connsiteY37" fmla="*/ 3045747 h 361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89376" h="3614056">
                <a:moveTo>
                  <a:pt x="321256" y="0"/>
                </a:moveTo>
                <a:cubicBezTo>
                  <a:pt x="144562" y="0"/>
                  <a:pt x="0" y="144562"/>
                  <a:pt x="0" y="321256"/>
                </a:cubicBezTo>
                <a:lnTo>
                  <a:pt x="0" y="3292801"/>
                </a:lnTo>
                <a:cubicBezTo>
                  <a:pt x="0" y="3469495"/>
                  <a:pt x="144562" y="3614057"/>
                  <a:pt x="321256" y="3614057"/>
                </a:cubicBezTo>
                <a:lnTo>
                  <a:pt x="1815047" y="3614057"/>
                </a:lnTo>
                <a:cubicBezTo>
                  <a:pt x="1991741" y="3614057"/>
                  <a:pt x="2136303" y="3469495"/>
                  <a:pt x="2136303" y="3292801"/>
                </a:cubicBezTo>
                <a:lnTo>
                  <a:pt x="2136303" y="321256"/>
                </a:lnTo>
                <a:cubicBezTo>
                  <a:pt x="2136303" y="144562"/>
                  <a:pt x="1991741" y="0"/>
                  <a:pt x="1815047" y="0"/>
                </a:cubicBezTo>
                <a:lnTo>
                  <a:pt x="321256" y="0"/>
                </a:lnTo>
                <a:close/>
                <a:moveTo>
                  <a:pt x="889115" y="309397"/>
                </a:moveTo>
                <a:lnTo>
                  <a:pt x="1247302" y="309397"/>
                </a:lnTo>
                <a:cubicBezTo>
                  <a:pt x="1270849" y="309397"/>
                  <a:pt x="1289936" y="336390"/>
                  <a:pt x="1289936" y="369650"/>
                </a:cubicBezTo>
                <a:cubicBezTo>
                  <a:pt x="1289936" y="402911"/>
                  <a:pt x="1270849" y="429903"/>
                  <a:pt x="1247302" y="429903"/>
                </a:cubicBezTo>
                <a:lnTo>
                  <a:pt x="889115" y="429903"/>
                </a:lnTo>
                <a:cubicBezTo>
                  <a:pt x="865567" y="429903"/>
                  <a:pt x="846480" y="402911"/>
                  <a:pt x="846480" y="369650"/>
                </a:cubicBezTo>
                <a:cubicBezTo>
                  <a:pt x="846480" y="336390"/>
                  <a:pt x="865567" y="309397"/>
                  <a:pt x="889115" y="309397"/>
                </a:cubicBezTo>
                <a:close/>
                <a:moveTo>
                  <a:pt x="176468" y="738905"/>
                </a:moveTo>
                <a:lnTo>
                  <a:pt x="1959892" y="738905"/>
                </a:lnTo>
                <a:lnTo>
                  <a:pt x="1959892" y="2875208"/>
                </a:lnTo>
                <a:lnTo>
                  <a:pt x="176468" y="2875208"/>
                </a:lnTo>
                <a:lnTo>
                  <a:pt x="176468" y="738905"/>
                </a:lnTo>
                <a:close/>
                <a:moveTo>
                  <a:pt x="1068180" y="3045747"/>
                </a:moveTo>
                <a:cubicBezTo>
                  <a:pt x="1068180" y="3045747"/>
                  <a:pt x="1068180" y="3045747"/>
                  <a:pt x="1068180" y="3045747"/>
                </a:cubicBezTo>
                <a:cubicBezTo>
                  <a:pt x="1178013" y="3045747"/>
                  <a:pt x="1267066" y="3134799"/>
                  <a:pt x="1267066" y="3244633"/>
                </a:cubicBezTo>
                <a:cubicBezTo>
                  <a:pt x="1267066" y="3244633"/>
                  <a:pt x="1267066" y="3244633"/>
                  <a:pt x="1267066" y="3244633"/>
                </a:cubicBezTo>
                <a:lnTo>
                  <a:pt x="1267066" y="3244633"/>
                </a:lnTo>
                <a:cubicBezTo>
                  <a:pt x="1267066" y="3244633"/>
                  <a:pt x="1267066" y="3244633"/>
                  <a:pt x="1267066" y="3244633"/>
                </a:cubicBezTo>
                <a:cubicBezTo>
                  <a:pt x="1267066" y="3354466"/>
                  <a:pt x="1178013" y="3443519"/>
                  <a:pt x="1068180" y="3443519"/>
                </a:cubicBezTo>
                <a:cubicBezTo>
                  <a:pt x="1068180" y="3443519"/>
                  <a:pt x="1068180" y="3443519"/>
                  <a:pt x="1068180" y="3443519"/>
                </a:cubicBezTo>
                <a:lnTo>
                  <a:pt x="1068180" y="3443519"/>
                </a:lnTo>
                <a:cubicBezTo>
                  <a:pt x="1068180" y="3443519"/>
                  <a:pt x="1068180" y="3443519"/>
                  <a:pt x="1068180" y="3443519"/>
                </a:cubicBezTo>
                <a:cubicBezTo>
                  <a:pt x="958346" y="3443519"/>
                  <a:pt x="869294" y="3354466"/>
                  <a:pt x="869294" y="3244633"/>
                </a:cubicBezTo>
                <a:cubicBezTo>
                  <a:pt x="869294" y="3244633"/>
                  <a:pt x="869294" y="3244633"/>
                  <a:pt x="869294" y="3244633"/>
                </a:cubicBezTo>
                <a:lnTo>
                  <a:pt x="869294" y="3244633"/>
                </a:lnTo>
                <a:cubicBezTo>
                  <a:pt x="869294" y="3244633"/>
                  <a:pt x="869294" y="3244633"/>
                  <a:pt x="869294" y="3244633"/>
                </a:cubicBezTo>
                <a:cubicBezTo>
                  <a:pt x="869294" y="3134799"/>
                  <a:pt x="958346" y="3045747"/>
                  <a:pt x="1068180" y="3045747"/>
                </a:cubicBezTo>
                <a:cubicBezTo>
                  <a:pt x="1068180" y="3045747"/>
                  <a:pt x="1068180" y="3045747"/>
                  <a:pt x="1068180" y="3045747"/>
                </a:cubicBezTo>
                <a:lnTo>
                  <a:pt x="1068180" y="3045747"/>
                </a:lnTo>
                <a:close/>
              </a:path>
            </a:pathLst>
          </a:custGeom>
          <a:solidFill>
            <a:srgbClr val="CDCDCD"/>
          </a:solidFill>
          <a:ln w="56406" cap="flat">
            <a:noFill/>
            <a:prstDash val="solid"/>
            <a:miter/>
          </a:ln>
        </p:spPr>
        <p:txBody>
          <a:bodyPr rtlCol="0" anchor="ctr"/>
          <a:lstStyle/>
          <a:p>
            <a:pPr defTabSz="95235"/>
            <a:endParaRPr lang="en-US" sz="375">
              <a:solidFill>
                <a:prstClr val="white">
                  <a:lumMod val="85000"/>
                </a:prstClr>
              </a:solidFill>
              <a:latin typeface="Calibri" panose="020F0502020204030204"/>
            </a:endParaRPr>
          </a:p>
        </p:txBody>
      </p:sp>
      <p:sp>
        <p:nvSpPr>
          <p:cNvPr id="19" name="TextBox 18">
            <a:extLst>
              <a:ext uri="{FF2B5EF4-FFF2-40B4-BE49-F238E27FC236}">
                <a16:creationId xmlns:a16="http://schemas.microsoft.com/office/drawing/2014/main" id="{315520EB-0F65-403D-A973-B17B2A4C2E9D}"/>
              </a:ext>
            </a:extLst>
          </p:cNvPr>
          <p:cNvSpPr txBox="1"/>
          <p:nvPr/>
        </p:nvSpPr>
        <p:spPr>
          <a:xfrm>
            <a:off x="5121315" y="5937796"/>
            <a:ext cx="1682788" cy="400110"/>
          </a:xfrm>
          <a:prstGeom prst="rect">
            <a:avLst/>
          </a:prstGeom>
          <a:noFill/>
        </p:spPr>
        <p:txBody>
          <a:bodyPr wrap="square" rtlCol="0">
            <a:spAutoFit/>
          </a:bodyPr>
          <a:lstStyle/>
          <a:p>
            <a:pPr defTabSz="95235"/>
            <a:r>
              <a:rPr lang="en-US" sz="1000" dirty="0">
                <a:solidFill>
                  <a:srgbClr val="CDCDCD"/>
                </a:solidFill>
                <a:latin typeface="Lato Black" panose="020F0A02020204030203" pitchFamily="34" charset="0"/>
                <a:cs typeface="Arial" panose="020B0604020202020204" pitchFamily="34" charset="0"/>
              </a:rPr>
              <a:t>Take a picture</a:t>
            </a:r>
            <a:r>
              <a:rPr lang="en-US" sz="1000" dirty="0">
                <a:solidFill>
                  <a:srgbClr val="CDCDCD"/>
                </a:solidFill>
                <a:latin typeface="Lato" panose="020F0502020204030203" pitchFamily="34" charset="0"/>
                <a:cs typeface="Arial" panose="020B0604020202020204" pitchFamily="34" charset="0"/>
              </a:rPr>
              <a:t> to </a:t>
            </a:r>
            <a:br>
              <a:rPr lang="en-US" sz="1000" dirty="0">
                <a:solidFill>
                  <a:srgbClr val="CDCDCD"/>
                </a:solidFill>
                <a:latin typeface="Lato" panose="020F0502020204030203" pitchFamily="34" charset="0"/>
                <a:cs typeface="Arial" panose="020B0604020202020204" pitchFamily="34" charset="0"/>
              </a:rPr>
            </a:br>
            <a:r>
              <a:rPr lang="en-US" sz="1000" dirty="0">
                <a:solidFill>
                  <a:srgbClr val="CDCDCD"/>
                </a:solidFill>
                <a:latin typeface="Lato Black" panose="020F0A02020204030203" pitchFamily="34" charset="0"/>
                <a:cs typeface="Arial" panose="020B0604020202020204" pitchFamily="34" charset="0"/>
              </a:rPr>
              <a:t>download</a:t>
            </a:r>
            <a:r>
              <a:rPr lang="en-US" sz="1000" dirty="0">
                <a:solidFill>
                  <a:srgbClr val="CDCDCD"/>
                </a:solidFill>
                <a:latin typeface="Lato" panose="020F0502020204030203" pitchFamily="34" charset="0"/>
                <a:cs typeface="Arial" panose="020B0604020202020204" pitchFamily="34" charset="0"/>
              </a:rPr>
              <a:t> the</a:t>
            </a:r>
            <a:r>
              <a:rPr lang="en-US" sz="1000" b="1" dirty="0">
                <a:solidFill>
                  <a:srgbClr val="CDCDCD"/>
                </a:solidFill>
                <a:latin typeface="Lato" panose="020F0502020204030203" pitchFamily="34" charset="0"/>
                <a:cs typeface="Arial" panose="020B0604020202020204" pitchFamily="34" charset="0"/>
              </a:rPr>
              <a:t> </a:t>
            </a:r>
            <a:r>
              <a:rPr lang="en-US" sz="1000" dirty="0">
                <a:solidFill>
                  <a:srgbClr val="CDCDCD"/>
                </a:solidFill>
                <a:latin typeface="Lato Black" panose="020F0A02020204030203" pitchFamily="34" charset="0"/>
                <a:cs typeface="Arial" panose="020B0604020202020204" pitchFamily="34" charset="0"/>
              </a:rPr>
              <a:t>full paper</a:t>
            </a:r>
          </a:p>
        </p:txBody>
      </p:sp>
      <p:sp>
        <p:nvSpPr>
          <p:cNvPr id="10" name="Rectangle 9">
            <a:extLst>
              <a:ext uri="{FF2B5EF4-FFF2-40B4-BE49-F238E27FC236}">
                <a16:creationId xmlns:a16="http://schemas.microsoft.com/office/drawing/2014/main" id="{F33A7B10-D6D9-4BF7-9A8B-B3113FDC3D80}"/>
              </a:ext>
            </a:extLst>
          </p:cNvPr>
          <p:cNvSpPr/>
          <p:nvPr/>
        </p:nvSpPr>
        <p:spPr>
          <a:xfrm>
            <a:off x="1198748" y="846897"/>
            <a:ext cx="348099" cy="331417"/>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235"/>
            <a:endParaRPr lang="en-US" sz="375" dirty="0">
              <a:solidFill>
                <a:prstClr val="white"/>
              </a:solidFill>
              <a:latin typeface="Calibri" panose="020F0502020204030204"/>
            </a:endParaRPr>
          </a:p>
        </p:txBody>
      </p:sp>
      <p:pic>
        <p:nvPicPr>
          <p:cNvPr id="13" name="Picture 12">
            <a:extLst>
              <a:ext uri="{FF2B5EF4-FFF2-40B4-BE49-F238E27FC236}">
                <a16:creationId xmlns:a16="http://schemas.microsoft.com/office/drawing/2014/main" id="{CDB5C0A9-48EF-4957-80A2-585367894178}"/>
              </a:ext>
            </a:extLst>
          </p:cNvPr>
          <p:cNvPicPr>
            <a:picLocks noChangeAspect="1"/>
          </p:cNvPicPr>
          <p:nvPr/>
        </p:nvPicPr>
        <p:blipFill>
          <a:blip r:embed="rId3"/>
          <a:stretch>
            <a:fillRect/>
          </a:stretch>
        </p:blipFill>
        <p:spPr>
          <a:xfrm>
            <a:off x="9887151" y="6001495"/>
            <a:ext cx="658813" cy="537766"/>
          </a:xfrm>
          <a:prstGeom prst="rect">
            <a:avLst/>
          </a:prstGeom>
        </p:spPr>
      </p:pic>
      <p:cxnSp>
        <p:nvCxnSpPr>
          <p:cNvPr id="24" name="Straight Arrow Connector 23">
            <a:extLst>
              <a:ext uri="{FF2B5EF4-FFF2-40B4-BE49-F238E27FC236}">
                <a16:creationId xmlns:a16="http://schemas.microsoft.com/office/drawing/2014/main" id="{32B70FBA-A2DF-453C-9792-CA6E8DB0D343}"/>
              </a:ext>
            </a:extLst>
          </p:cNvPr>
          <p:cNvCxnSpPr>
            <a:cxnSpLocks/>
          </p:cNvCxnSpPr>
          <p:nvPr/>
        </p:nvCxnSpPr>
        <p:spPr>
          <a:xfrm flipH="1">
            <a:off x="4480869" y="6126830"/>
            <a:ext cx="270305" cy="0"/>
          </a:xfrm>
          <a:prstGeom prst="straightConnector1">
            <a:avLst/>
          </a:prstGeom>
          <a:ln w="66675">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7" name="Graphic 18">
            <a:extLst>
              <a:ext uri="{FF2B5EF4-FFF2-40B4-BE49-F238E27FC236}">
                <a16:creationId xmlns:a16="http://schemas.microsoft.com/office/drawing/2014/main" id="{C1210836-80D5-470E-883D-041B85957069}"/>
              </a:ext>
            </a:extLst>
          </p:cNvPr>
          <p:cNvSpPr/>
          <p:nvPr/>
        </p:nvSpPr>
        <p:spPr>
          <a:xfrm>
            <a:off x="1279262" y="761015"/>
            <a:ext cx="165438" cy="330805"/>
          </a:xfrm>
          <a:custGeom>
            <a:avLst/>
            <a:gdLst>
              <a:gd name="connsiteX0" fmla="*/ 310594 w 327663"/>
              <a:gd name="connsiteY0" fmla="*/ 219906 h 335196"/>
              <a:gd name="connsiteX1" fmla="*/ 246568 w 327663"/>
              <a:gd name="connsiteY1" fmla="*/ 176217 h 335196"/>
              <a:gd name="connsiteX2" fmla="*/ 212295 w 327663"/>
              <a:gd name="connsiteY2" fmla="*/ 176217 h 335196"/>
              <a:gd name="connsiteX3" fmla="*/ 165217 w 327663"/>
              <a:gd name="connsiteY3" fmla="*/ 189022 h 335196"/>
              <a:gd name="connsiteX4" fmla="*/ 118138 w 327663"/>
              <a:gd name="connsiteY4" fmla="*/ 176217 h 335196"/>
              <a:gd name="connsiteX5" fmla="*/ 83866 w 327663"/>
              <a:gd name="connsiteY5" fmla="*/ 176217 h 335196"/>
              <a:gd name="connsiteX6" fmla="*/ 19839 w 327663"/>
              <a:gd name="connsiteY6" fmla="*/ 219906 h 335196"/>
              <a:gd name="connsiteX7" fmla="*/ 1385 w 327663"/>
              <a:gd name="connsiteY7" fmla="*/ 299750 h 335196"/>
              <a:gd name="connsiteX8" fmla="*/ 165970 w 327663"/>
              <a:gd name="connsiteY8" fmla="*/ 335529 h 335196"/>
              <a:gd name="connsiteX9" fmla="*/ 329802 w 327663"/>
              <a:gd name="connsiteY9" fmla="*/ 299750 h 335196"/>
              <a:gd name="connsiteX10" fmla="*/ 310594 w 327663"/>
              <a:gd name="connsiteY10" fmla="*/ 219906 h 335196"/>
              <a:gd name="connsiteX11" fmla="*/ 165593 w 327663"/>
              <a:gd name="connsiteY11" fmla="*/ 154749 h 335196"/>
              <a:gd name="connsiteX12" fmla="*/ 242425 w 327663"/>
              <a:gd name="connsiteY12" fmla="*/ 77918 h 335196"/>
              <a:gd name="connsiteX13" fmla="*/ 165593 w 327663"/>
              <a:gd name="connsiteY13" fmla="*/ 1086 h 335196"/>
              <a:gd name="connsiteX14" fmla="*/ 88762 w 327663"/>
              <a:gd name="connsiteY14" fmla="*/ 77918 h 335196"/>
              <a:gd name="connsiteX15" fmla="*/ 165593 w 327663"/>
              <a:gd name="connsiteY15" fmla="*/ 154749 h 33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7663" h="335196">
                <a:moveTo>
                  <a:pt x="310594" y="219906"/>
                </a:moveTo>
                <a:cubicBezTo>
                  <a:pt x="287243" y="179983"/>
                  <a:pt x="246568" y="176217"/>
                  <a:pt x="246568" y="176217"/>
                </a:cubicBezTo>
                <a:lnTo>
                  <a:pt x="212295" y="176217"/>
                </a:lnTo>
                <a:cubicBezTo>
                  <a:pt x="198360" y="184126"/>
                  <a:pt x="182541" y="189022"/>
                  <a:pt x="165217" y="189022"/>
                </a:cubicBezTo>
                <a:cubicBezTo>
                  <a:pt x="147892" y="189022"/>
                  <a:pt x="132074" y="184503"/>
                  <a:pt x="118138" y="176217"/>
                </a:cubicBezTo>
                <a:lnTo>
                  <a:pt x="83866" y="176217"/>
                </a:lnTo>
                <a:cubicBezTo>
                  <a:pt x="83866" y="176217"/>
                  <a:pt x="43190" y="179983"/>
                  <a:pt x="19839" y="219906"/>
                </a:cubicBezTo>
                <a:cubicBezTo>
                  <a:pt x="-2758" y="259828"/>
                  <a:pt x="1385" y="299750"/>
                  <a:pt x="1385" y="299750"/>
                </a:cubicBezTo>
                <a:cubicBezTo>
                  <a:pt x="1385" y="299750"/>
                  <a:pt x="37164" y="335529"/>
                  <a:pt x="165970" y="335529"/>
                </a:cubicBezTo>
                <a:cubicBezTo>
                  <a:pt x="294776" y="335529"/>
                  <a:pt x="329802" y="299750"/>
                  <a:pt x="329802" y="299750"/>
                </a:cubicBezTo>
                <a:cubicBezTo>
                  <a:pt x="329802" y="299750"/>
                  <a:pt x="333945" y="259828"/>
                  <a:pt x="310594" y="219906"/>
                </a:cubicBezTo>
                <a:close/>
                <a:moveTo>
                  <a:pt x="165593" y="154749"/>
                </a:moveTo>
                <a:cubicBezTo>
                  <a:pt x="208152" y="154749"/>
                  <a:pt x="242425" y="120477"/>
                  <a:pt x="242425" y="77918"/>
                </a:cubicBezTo>
                <a:cubicBezTo>
                  <a:pt x="242425" y="35359"/>
                  <a:pt x="208152" y="1086"/>
                  <a:pt x="165593" y="1086"/>
                </a:cubicBezTo>
                <a:cubicBezTo>
                  <a:pt x="123035" y="1086"/>
                  <a:pt x="88762" y="35736"/>
                  <a:pt x="88762" y="77918"/>
                </a:cubicBezTo>
                <a:cubicBezTo>
                  <a:pt x="88762" y="120477"/>
                  <a:pt x="123035" y="154749"/>
                  <a:pt x="165593" y="154749"/>
                </a:cubicBezTo>
                <a:close/>
              </a:path>
            </a:pathLst>
          </a:custGeom>
          <a:solidFill>
            <a:schemeClr val="bg1"/>
          </a:solidFill>
          <a:ln w="3663" cap="flat">
            <a:noFill/>
            <a:prstDash val="solid"/>
            <a:miter/>
          </a:ln>
        </p:spPr>
        <p:txBody>
          <a:bodyPr rtlCol="0" anchor="ctr"/>
          <a:lstStyle/>
          <a:p>
            <a:pPr defTabSz="95235"/>
            <a:endParaRPr lang="en-US" sz="375">
              <a:solidFill>
                <a:prstClr val="black"/>
              </a:solidFill>
              <a:latin typeface="Calibri" panose="020F0502020204030204"/>
            </a:endParaRPr>
          </a:p>
        </p:txBody>
      </p:sp>
      <p:sp>
        <p:nvSpPr>
          <p:cNvPr id="20" name="Rectangle 19">
            <a:extLst>
              <a:ext uri="{FF2B5EF4-FFF2-40B4-BE49-F238E27FC236}">
                <a16:creationId xmlns:a16="http://schemas.microsoft.com/office/drawing/2014/main" id="{6BA4CF46-E210-4322-91D1-2A41779F64E4}"/>
              </a:ext>
            </a:extLst>
          </p:cNvPr>
          <p:cNvSpPr/>
          <p:nvPr/>
        </p:nvSpPr>
        <p:spPr>
          <a:xfrm>
            <a:off x="1614782" y="761016"/>
            <a:ext cx="681597" cy="400174"/>
          </a:xfrm>
          <a:prstGeom prst="rect">
            <a:avLst/>
          </a:prstGeom>
        </p:spPr>
        <p:txBody>
          <a:bodyPr wrap="none">
            <a:spAutoFit/>
          </a:bodyPr>
          <a:lstStyle/>
          <a:p>
            <a:pPr defTabSz="95235">
              <a:lnSpc>
                <a:spcPct val="120000"/>
              </a:lnSpc>
            </a:pPr>
            <a:r>
              <a:rPr lang="en-US" sz="750" dirty="0">
                <a:solidFill>
                  <a:prstClr val="white">
                    <a:lumMod val="50000"/>
                  </a:prstClr>
                </a:solidFill>
                <a:latin typeface="Lato" panose="020F0502020204030203" pitchFamily="34" charset="0"/>
                <a:cs typeface="Segoe UI" panose="020B0502040204020203" pitchFamily="34" charset="0"/>
              </a:rPr>
              <a:t>PRESENTER:</a:t>
            </a:r>
            <a:r>
              <a:rPr lang="en-US" sz="750" b="1" dirty="0">
                <a:solidFill>
                  <a:prstClr val="black"/>
                </a:solidFill>
                <a:latin typeface="Lato" panose="020F0502020204030203" pitchFamily="34" charset="0"/>
                <a:cs typeface="Segoe UI" panose="020B0502040204020203" pitchFamily="34" charset="0"/>
              </a:rPr>
              <a:t> </a:t>
            </a:r>
          </a:p>
          <a:p>
            <a:pPr defTabSz="95235">
              <a:lnSpc>
                <a:spcPct val="120000"/>
              </a:lnSpc>
            </a:pPr>
            <a:r>
              <a:rPr lang="en-US" sz="917" b="1" dirty="0" smtClean="0">
                <a:solidFill>
                  <a:prstClr val="black"/>
                </a:solidFill>
                <a:highlight>
                  <a:srgbClr val="FFC107"/>
                </a:highlight>
                <a:latin typeface="Lato" panose="020F0502020204030203" pitchFamily="34" charset="0"/>
                <a:cs typeface="Segoe UI" panose="020B0502040204020203" pitchFamily="34" charset="0"/>
              </a:rPr>
              <a:t>Rich Evans</a:t>
            </a:r>
            <a:endParaRPr lang="en-US" sz="917" b="1" dirty="0">
              <a:solidFill>
                <a:prstClr val="black"/>
              </a:solidFill>
              <a:latin typeface="Lato" panose="020F050202020403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CAC155C6-7E35-4156-B9B3-271571AF60CC}"/>
              </a:ext>
            </a:extLst>
          </p:cNvPr>
          <p:cNvSpPr txBox="1"/>
          <p:nvPr/>
        </p:nvSpPr>
        <p:spPr>
          <a:xfrm>
            <a:off x="1023029" y="178781"/>
            <a:ext cx="2269671" cy="611706"/>
          </a:xfrm>
          <a:prstGeom prst="rect">
            <a:avLst/>
          </a:prstGeom>
          <a:noFill/>
        </p:spPr>
        <p:txBody>
          <a:bodyPr wrap="square" rtlCol="0">
            <a:spAutoFit/>
          </a:bodyPr>
          <a:lstStyle/>
          <a:p>
            <a:pPr defTabSz="95235"/>
            <a:r>
              <a:rPr lang="en-US" sz="1125" b="1" i="1" dirty="0">
                <a:solidFill>
                  <a:prstClr val="black"/>
                </a:solidFill>
                <a:latin typeface="Lato" panose="020F0502020204030203" pitchFamily="34" charset="0"/>
                <a:cs typeface="Segoe UI" panose="020B0502040204020203" pitchFamily="34" charset="0"/>
              </a:rPr>
              <a:t>Title</a:t>
            </a:r>
            <a:r>
              <a:rPr lang="en-US" sz="1125" b="1" i="1" dirty="0" smtClean="0">
                <a:solidFill>
                  <a:prstClr val="black"/>
                </a:solidFill>
                <a:latin typeface="Lato" panose="020F0502020204030203" pitchFamily="34" charset="0"/>
                <a:cs typeface="Segoe UI" panose="020B0502040204020203" pitchFamily="34" charset="0"/>
              </a:rPr>
              <a:t>: Designing GWAS studies</a:t>
            </a:r>
            <a:r>
              <a:rPr lang="en-US" sz="1125" i="1" dirty="0">
                <a:solidFill>
                  <a:prstClr val="black"/>
                </a:solidFill>
                <a:latin typeface="Lato" panose="020F0502020204030203" pitchFamily="34" charset="0"/>
                <a:cs typeface="Segoe UI" panose="020B0502040204020203" pitchFamily="34" charset="0"/>
              </a:rPr>
              <a:t/>
            </a:r>
            <a:br>
              <a:rPr lang="en-US" sz="1125" i="1" dirty="0">
                <a:solidFill>
                  <a:prstClr val="black"/>
                </a:solidFill>
                <a:latin typeface="Lato" panose="020F0502020204030203" pitchFamily="34" charset="0"/>
                <a:cs typeface="Segoe UI" panose="020B0502040204020203" pitchFamily="34" charset="0"/>
              </a:rPr>
            </a:br>
            <a:r>
              <a:rPr lang="en-US" sz="1125" i="1" dirty="0" smtClean="0">
                <a:solidFill>
                  <a:prstClr val="black"/>
                </a:solidFill>
                <a:latin typeface="Lato" panose="020F0502020204030203" pitchFamily="34" charset="0"/>
                <a:cs typeface="Segoe UI" panose="020B0502040204020203" pitchFamily="34" charset="0"/>
              </a:rPr>
              <a:t>Accounting for non-detection rates and group imbalance</a:t>
            </a:r>
            <a:endParaRPr lang="en-US" sz="1125" i="1" dirty="0">
              <a:solidFill>
                <a:prstClr val="black"/>
              </a:solidFill>
              <a:latin typeface="Lato" panose="020F0502020204030203" pitchFamily="34" charset="0"/>
              <a:cs typeface="Segoe UI" panose="020B0502040204020203" pitchFamily="34" charset="0"/>
            </a:endParaRPr>
          </a:p>
        </p:txBody>
      </p:sp>
      <p:sp>
        <p:nvSpPr>
          <p:cNvPr id="22" name="TextBox 21">
            <a:extLst>
              <a:ext uri="{FF2B5EF4-FFF2-40B4-BE49-F238E27FC236}">
                <a16:creationId xmlns:a16="http://schemas.microsoft.com/office/drawing/2014/main" id="{C3F61B32-8F5A-4CA2-B549-F3CD26098007}"/>
              </a:ext>
            </a:extLst>
          </p:cNvPr>
          <p:cNvSpPr txBox="1"/>
          <p:nvPr/>
        </p:nvSpPr>
        <p:spPr>
          <a:xfrm>
            <a:off x="9520873" y="5288091"/>
            <a:ext cx="1566109" cy="515719"/>
          </a:xfrm>
          <a:prstGeom prst="rect">
            <a:avLst/>
          </a:prstGeom>
          <a:noFill/>
        </p:spPr>
        <p:txBody>
          <a:bodyPr wrap="square" rtlCol="0">
            <a:spAutoFit/>
          </a:bodyPr>
          <a:lstStyle/>
          <a:p>
            <a:pPr defTabSz="95235"/>
            <a:r>
              <a:rPr lang="en-US" sz="917" dirty="0">
                <a:solidFill>
                  <a:prstClr val="black"/>
                </a:solidFill>
                <a:latin typeface="Lato" panose="020F0502020204030203" pitchFamily="34" charset="0"/>
                <a:cs typeface="Segoe UI" panose="020B0502040204020203" pitchFamily="34" charset="0"/>
              </a:rPr>
              <a:t>Leeroy</a:t>
            </a:r>
            <a:r>
              <a:rPr lang="en-US" sz="917" b="1" dirty="0">
                <a:solidFill>
                  <a:prstClr val="black"/>
                </a:solidFill>
                <a:latin typeface="Lato" panose="020F0502020204030203" pitchFamily="34" charset="0"/>
                <a:cs typeface="Segoe UI" panose="020B0502040204020203" pitchFamily="34" charset="0"/>
              </a:rPr>
              <a:t> </a:t>
            </a:r>
            <a:r>
              <a:rPr lang="en-US" sz="917" dirty="0">
                <a:solidFill>
                  <a:prstClr val="black"/>
                </a:solidFill>
                <a:latin typeface="Lato" panose="020F0502020204030203" pitchFamily="34" charset="0"/>
                <a:cs typeface="Segoe UI" panose="020B0502040204020203" pitchFamily="34" charset="0"/>
              </a:rPr>
              <a:t>Jenkins, author2, </a:t>
            </a:r>
            <a:br>
              <a:rPr lang="en-US" sz="917" dirty="0">
                <a:solidFill>
                  <a:prstClr val="black"/>
                </a:solidFill>
                <a:latin typeface="Lato" panose="020F0502020204030203" pitchFamily="34" charset="0"/>
                <a:cs typeface="Segoe UI" panose="020B0502040204020203" pitchFamily="34" charset="0"/>
              </a:rPr>
            </a:br>
            <a:r>
              <a:rPr lang="en-US" sz="917" dirty="0">
                <a:solidFill>
                  <a:prstClr val="black"/>
                </a:solidFill>
                <a:latin typeface="Lato" panose="020F0502020204030203" pitchFamily="34" charset="0"/>
                <a:cs typeface="Segoe UI" panose="020B0502040204020203" pitchFamily="34" charset="0"/>
              </a:rPr>
              <a:t>author3, author4, author5, author6, author7, author42</a:t>
            </a:r>
            <a:endParaRPr lang="en-US" sz="917" b="1" dirty="0">
              <a:solidFill>
                <a:prstClr val="black"/>
              </a:solidFill>
              <a:latin typeface="Lato" panose="020F0502020204030203" pitchFamily="34" charset="0"/>
              <a:cs typeface="Segoe UI" panose="020B0502040204020203" pitchFamily="34" charset="0"/>
            </a:endParaRPr>
          </a:p>
        </p:txBody>
      </p:sp>
      <p:sp>
        <p:nvSpPr>
          <p:cNvPr id="23" name="Graphic 18">
            <a:extLst>
              <a:ext uri="{FF2B5EF4-FFF2-40B4-BE49-F238E27FC236}">
                <a16:creationId xmlns:a16="http://schemas.microsoft.com/office/drawing/2014/main" id="{1B355378-8069-4F41-9F33-76FF52B1D680}"/>
              </a:ext>
            </a:extLst>
          </p:cNvPr>
          <p:cNvSpPr/>
          <p:nvPr/>
        </p:nvSpPr>
        <p:spPr>
          <a:xfrm>
            <a:off x="9418428" y="5330001"/>
            <a:ext cx="75090" cy="69833"/>
          </a:xfrm>
          <a:custGeom>
            <a:avLst/>
            <a:gdLst>
              <a:gd name="connsiteX0" fmla="*/ 310594 w 327663"/>
              <a:gd name="connsiteY0" fmla="*/ 219906 h 335196"/>
              <a:gd name="connsiteX1" fmla="*/ 246568 w 327663"/>
              <a:gd name="connsiteY1" fmla="*/ 176217 h 335196"/>
              <a:gd name="connsiteX2" fmla="*/ 212295 w 327663"/>
              <a:gd name="connsiteY2" fmla="*/ 176217 h 335196"/>
              <a:gd name="connsiteX3" fmla="*/ 165217 w 327663"/>
              <a:gd name="connsiteY3" fmla="*/ 189022 h 335196"/>
              <a:gd name="connsiteX4" fmla="*/ 118138 w 327663"/>
              <a:gd name="connsiteY4" fmla="*/ 176217 h 335196"/>
              <a:gd name="connsiteX5" fmla="*/ 83866 w 327663"/>
              <a:gd name="connsiteY5" fmla="*/ 176217 h 335196"/>
              <a:gd name="connsiteX6" fmla="*/ 19839 w 327663"/>
              <a:gd name="connsiteY6" fmla="*/ 219906 h 335196"/>
              <a:gd name="connsiteX7" fmla="*/ 1385 w 327663"/>
              <a:gd name="connsiteY7" fmla="*/ 299750 h 335196"/>
              <a:gd name="connsiteX8" fmla="*/ 165970 w 327663"/>
              <a:gd name="connsiteY8" fmla="*/ 335529 h 335196"/>
              <a:gd name="connsiteX9" fmla="*/ 329802 w 327663"/>
              <a:gd name="connsiteY9" fmla="*/ 299750 h 335196"/>
              <a:gd name="connsiteX10" fmla="*/ 310594 w 327663"/>
              <a:gd name="connsiteY10" fmla="*/ 219906 h 335196"/>
              <a:gd name="connsiteX11" fmla="*/ 165593 w 327663"/>
              <a:gd name="connsiteY11" fmla="*/ 154749 h 335196"/>
              <a:gd name="connsiteX12" fmla="*/ 242425 w 327663"/>
              <a:gd name="connsiteY12" fmla="*/ 77918 h 335196"/>
              <a:gd name="connsiteX13" fmla="*/ 165593 w 327663"/>
              <a:gd name="connsiteY13" fmla="*/ 1086 h 335196"/>
              <a:gd name="connsiteX14" fmla="*/ 88762 w 327663"/>
              <a:gd name="connsiteY14" fmla="*/ 77918 h 335196"/>
              <a:gd name="connsiteX15" fmla="*/ 165593 w 327663"/>
              <a:gd name="connsiteY15" fmla="*/ 154749 h 33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7663" h="335196">
                <a:moveTo>
                  <a:pt x="310594" y="219906"/>
                </a:moveTo>
                <a:cubicBezTo>
                  <a:pt x="287243" y="179983"/>
                  <a:pt x="246568" y="176217"/>
                  <a:pt x="246568" y="176217"/>
                </a:cubicBezTo>
                <a:lnTo>
                  <a:pt x="212295" y="176217"/>
                </a:lnTo>
                <a:cubicBezTo>
                  <a:pt x="198360" y="184126"/>
                  <a:pt x="182541" y="189022"/>
                  <a:pt x="165217" y="189022"/>
                </a:cubicBezTo>
                <a:cubicBezTo>
                  <a:pt x="147892" y="189022"/>
                  <a:pt x="132074" y="184503"/>
                  <a:pt x="118138" y="176217"/>
                </a:cubicBezTo>
                <a:lnTo>
                  <a:pt x="83866" y="176217"/>
                </a:lnTo>
                <a:cubicBezTo>
                  <a:pt x="83866" y="176217"/>
                  <a:pt x="43190" y="179983"/>
                  <a:pt x="19839" y="219906"/>
                </a:cubicBezTo>
                <a:cubicBezTo>
                  <a:pt x="-2758" y="259828"/>
                  <a:pt x="1385" y="299750"/>
                  <a:pt x="1385" y="299750"/>
                </a:cubicBezTo>
                <a:cubicBezTo>
                  <a:pt x="1385" y="299750"/>
                  <a:pt x="37164" y="335529"/>
                  <a:pt x="165970" y="335529"/>
                </a:cubicBezTo>
                <a:cubicBezTo>
                  <a:pt x="294776" y="335529"/>
                  <a:pt x="329802" y="299750"/>
                  <a:pt x="329802" y="299750"/>
                </a:cubicBezTo>
                <a:cubicBezTo>
                  <a:pt x="329802" y="299750"/>
                  <a:pt x="333945" y="259828"/>
                  <a:pt x="310594" y="219906"/>
                </a:cubicBezTo>
                <a:close/>
                <a:moveTo>
                  <a:pt x="165593" y="154749"/>
                </a:moveTo>
                <a:cubicBezTo>
                  <a:pt x="208152" y="154749"/>
                  <a:pt x="242425" y="120477"/>
                  <a:pt x="242425" y="77918"/>
                </a:cubicBezTo>
                <a:cubicBezTo>
                  <a:pt x="242425" y="35359"/>
                  <a:pt x="208152" y="1086"/>
                  <a:pt x="165593" y="1086"/>
                </a:cubicBezTo>
                <a:cubicBezTo>
                  <a:pt x="123035" y="1086"/>
                  <a:pt x="88762" y="35736"/>
                  <a:pt x="88762" y="77918"/>
                </a:cubicBezTo>
                <a:cubicBezTo>
                  <a:pt x="88762" y="120477"/>
                  <a:pt x="123035" y="154749"/>
                  <a:pt x="165593" y="154749"/>
                </a:cubicBezTo>
                <a:close/>
              </a:path>
            </a:pathLst>
          </a:custGeom>
          <a:solidFill>
            <a:schemeClr val="tx1">
              <a:lumMod val="50000"/>
              <a:lumOff val="50000"/>
            </a:schemeClr>
          </a:solidFill>
          <a:ln w="3663" cap="flat">
            <a:noFill/>
            <a:prstDash val="solid"/>
            <a:miter/>
          </a:ln>
        </p:spPr>
        <p:txBody>
          <a:bodyPr rtlCol="0" anchor="ctr"/>
          <a:lstStyle/>
          <a:p>
            <a:pPr defTabSz="95235"/>
            <a:endParaRPr lang="en-US" sz="375">
              <a:solidFill>
                <a:prstClr val="black"/>
              </a:solidFill>
              <a:latin typeface="Calibri" panose="020F0502020204030204"/>
            </a:endParaRPr>
          </a:p>
        </p:txBody>
      </p:sp>
      <p:pic>
        <p:nvPicPr>
          <p:cNvPr id="14" name="Graphic 13">
            <a:extLst>
              <a:ext uri="{FF2B5EF4-FFF2-40B4-BE49-F238E27FC236}">
                <a16:creationId xmlns:a16="http://schemas.microsoft.com/office/drawing/2014/main" id="{8469FA09-6407-4240-A302-A9681C46F18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3656500" y="5749567"/>
            <a:ext cx="788138" cy="788138"/>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76446" y="2864524"/>
            <a:ext cx="2032082" cy="1354721"/>
          </a:xfrm>
          <a:prstGeom prst="rect">
            <a:avLst/>
          </a:prstGeom>
        </p:spPr>
      </p:pic>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42004" y="2869563"/>
            <a:ext cx="2158621" cy="1439080"/>
          </a:xfrm>
          <a:prstGeom prst="rect">
            <a:avLst/>
          </a:prstGeom>
        </p:spPr>
      </p:pic>
    </p:spTree>
    <p:extLst>
      <p:ext uri="{BB962C8B-B14F-4D97-AF65-F5344CB8AC3E}">
        <p14:creationId xmlns:p14="http://schemas.microsoft.com/office/powerpoint/2010/main" val="3049476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78733BE-059C-47B7-9415-5ADF2F3024F1}"/>
              </a:ext>
            </a:extLst>
          </p:cNvPr>
          <p:cNvSpPr/>
          <p:nvPr/>
        </p:nvSpPr>
        <p:spPr>
          <a:xfrm>
            <a:off x="9176446" y="0"/>
            <a:ext cx="208022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1000" dirty="0">
              <a:solidFill>
                <a:prstClr val="black"/>
              </a:solidFill>
            </a:endParaRPr>
          </a:p>
        </p:txBody>
      </p:sp>
      <p:sp>
        <p:nvSpPr>
          <p:cNvPr id="12" name="silent presenter">
            <a:extLst>
              <a:ext uri="{FF2B5EF4-FFF2-40B4-BE49-F238E27FC236}">
                <a16:creationId xmlns:a16="http://schemas.microsoft.com/office/drawing/2014/main" id="{EC86DA8B-8163-4552-8FA4-435C18CFF2A9}"/>
              </a:ext>
            </a:extLst>
          </p:cNvPr>
          <p:cNvSpPr/>
          <p:nvPr/>
        </p:nvSpPr>
        <p:spPr>
          <a:xfrm>
            <a:off x="952500" y="0"/>
            <a:ext cx="241073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235"/>
            <a:endParaRPr lang="en-US" sz="375">
              <a:solidFill>
                <a:prstClr val="white"/>
              </a:solidFill>
              <a:latin typeface="Calibri" panose="020F0502020204030204"/>
            </a:endParaRPr>
          </a:p>
        </p:txBody>
      </p:sp>
      <p:sp>
        <p:nvSpPr>
          <p:cNvPr id="5" name="Title 4">
            <a:extLst>
              <a:ext uri="{FF2B5EF4-FFF2-40B4-BE49-F238E27FC236}">
                <a16:creationId xmlns:a16="http://schemas.microsoft.com/office/drawing/2014/main" id="{DDC4359A-7BBB-495A-96DE-65574C0C88E6}"/>
              </a:ext>
            </a:extLst>
          </p:cNvPr>
          <p:cNvSpPr>
            <a:spLocks noGrp="1"/>
          </p:cNvSpPr>
          <p:nvPr>
            <p:ph type="ctrTitle"/>
          </p:nvPr>
        </p:nvSpPr>
        <p:spPr>
          <a:xfrm>
            <a:off x="3658962" y="436330"/>
            <a:ext cx="5309774" cy="2243161"/>
          </a:xfrm>
        </p:spPr>
        <p:txBody>
          <a:bodyPr anchor="t">
            <a:noAutofit/>
          </a:bodyPr>
          <a:lstStyle/>
          <a:p>
            <a:pPr algn="l">
              <a:lnSpc>
                <a:spcPct val="100000"/>
              </a:lnSpc>
            </a:pPr>
            <a:r>
              <a:rPr lang="en-US" sz="3200" dirty="0" smtClean="0">
                <a:solidFill>
                  <a:schemeClr val="bg1"/>
                </a:solidFill>
                <a:latin typeface="Lato Black" panose="020F0A02020204030203" pitchFamily="34" charset="0"/>
                <a:ea typeface="Segoe UI Black" panose="020B0A02040204020203" pitchFamily="34" charset="0"/>
                <a:cs typeface="Segoe UI" panose="020B0502040204020203" pitchFamily="34" charset="0"/>
              </a:rPr>
              <a:t>Even small non-detection rates affect inferences for GWAS positive-unlabeled data</a:t>
            </a:r>
            <a:endParaRPr lang="en-US" sz="3200" dirty="0">
              <a:solidFill>
                <a:schemeClr val="bg1"/>
              </a:solidFill>
              <a:latin typeface="Lato" panose="020F0502020204030203" pitchFamily="34" charset="0"/>
              <a:ea typeface="Roboto" panose="02000000000000000000" pitchFamily="2" charset="0"/>
              <a:cs typeface="Segoe UI" panose="020B0502040204020203" pitchFamily="34" charset="0"/>
            </a:endParaRPr>
          </a:p>
        </p:txBody>
      </p:sp>
      <p:sp>
        <p:nvSpPr>
          <p:cNvPr id="3" name="TextBox 2">
            <a:extLst>
              <a:ext uri="{FF2B5EF4-FFF2-40B4-BE49-F238E27FC236}">
                <a16:creationId xmlns:a16="http://schemas.microsoft.com/office/drawing/2014/main" id="{8E35B311-3C19-412C-ADE6-EB2E4158F366}"/>
              </a:ext>
            </a:extLst>
          </p:cNvPr>
          <p:cNvSpPr txBox="1"/>
          <p:nvPr/>
        </p:nvSpPr>
        <p:spPr>
          <a:xfrm>
            <a:off x="1163023" y="1234725"/>
            <a:ext cx="1992498" cy="4939814"/>
          </a:xfrm>
          <a:prstGeom prst="rect">
            <a:avLst/>
          </a:prstGeom>
          <a:noFill/>
        </p:spPr>
        <p:txBody>
          <a:bodyPr wrap="square" rtlCol="0">
            <a:spAutoFit/>
          </a:bodyPr>
          <a:lstStyle/>
          <a:p>
            <a:pPr defTabSz="95235">
              <a:lnSpc>
                <a:spcPct val="120000"/>
              </a:lnSpc>
            </a:pPr>
            <a:r>
              <a:rPr lang="en-US" sz="750" b="1" dirty="0">
                <a:solidFill>
                  <a:prstClr val="black"/>
                </a:solidFill>
                <a:latin typeface="Lato" panose="020F0502020204030203" pitchFamily="34" charset="0"/>
                <a:cs typeface="Segoe UI" panose="020B0502040204020203" pitchFamily="34" charset="0"/>
              </a:rPr>
              <a:t>BACKGROUND: </a:t>
            </a:r>
            <a:r>
              <a:rPr lang="en-US" sz="750" b="1" dirty="0" smtClean="0">
                <a:solidFill>
                  <a:prstClr val="black"/>
                </a:solidFill>
                <a:latin typeface="Lato" panose="020F0502020204030203" pitchFamily="34" charset="0"/>
                <a:cs typeface="Segoe UI" panose="020B0502040204020203" pitchFamily="34" charset="0"/>
              </a:rPr>
              <a:t> </a:t>
            </a:r>
            <a:r>
              <a:rPr lang="en-US" sz="750" dirty="0" smtClean="0">
                <a:solidFill>
                  <a:prstClr val="black"/>
                </a:solidFill>
                <a:latin typeface="Lato" panose="020F0502020204030203" pitchFamily="34" charset="0"/>
                <a:cs typeface="Segoe UI" panose="020B0502040204020203" pitchFamily="34" charset="0"/>
              </a:rPr>
              <a:t>In genome-wide association studies of canine orthopedic diseases, control groups are treated “naively,” as having all unaffected controls, when in fact they are often a mixture true controls and some non-detected cases, usually sub-clinical or sub-diagnostic cases. Other studies have shown the effect of non-detection rates on bias and developed analytic fixes. </a:t>
            </a:r>
            <a:r>
              <a:rPr lang="en-US" sz="750" b="1" dirty="0" smtClean="0">
                <a:solidFill>
                  <a:prstClr val="black"/>
                </a:solidFill>
                <a:latin typeface="Lato" panose="020F0502020204030203" pitchFamily="34" charset="0"/>
                <a:cs typeface="Segoe UI" panose="020B0502040204020203" pitchFamily="34" charset="0"/>
              </a:rPr>
              <a:t>This study looked at the effect of non-detection rates on power as a way to plan better orthopedic GWAS studies.</a:t>
            </a:r>
          </a:p>
          <a:p>
            <a:pPr defTabSz="95235">
              <a:lnSpc>
                <a:spcPct val="120000"/>
              </a:lnSpc>
            </a:pPr>
            <a:endParaRPr lang="en-US" sz="750" b="1" dirty="0">
              <a:solidFill>
                <a:srgbClr val="8C1616"/>
              </a:solidFill>
              <a:latin typeface="Lato" panose="020F0502020204030203" pitchFamily="34" charset="0"/>
              <a:cs typeface="Segoe UI" panose="020B0502040204020203" pitchFamily="34" charset="0"/>
            </a:endParaRPr>
          </a:p>
          <a:p>
            <a:pPr defTabSz="95235">
              <a:lnSpc>
                <a:spcPct val="120000"/>
              </a:lnSpc>
            </a:pPr>
            <a:r>
              <a:rPr lang="en-US" sz="750" b="1" dirty="0">
                <a:solidFill>
                  <a:srgbClr val="8C1616"/>
                </a:solidFill>
                <a:latin typeface="Lato" panose="020F0502020204030203" pitchFamily="34" charset="0"/>
                <a:cs typeface="Segoe UI" panose="020B0502040204020203" pitchFamily="34" charset="0"/>
              </a:rPr>
              <a:t>METHODS</a:t>
            </a:r>
          </a:p>
          <a:p>
            <a:pPr marL="154756" indent="-154756" defTabSz="95235">
              <a:lnSpc>
                <a:spcPct val="120000"/>
              </a:lnSpc>
              <a:buFont typeface="+mj-lt"/>
              <a:buAutoNum type="arabicPeriod"/>
            </a:pPr>
            <a:r>
              <a:rPr lang="en-US" sz="750" dirty="0" smtClean="0">
                <a:solidFill>
                  <a:prstClr val="black"/>
                </a:solidFill>
                <a:latin typeface="Lato" panose="020F0502020204030203" pitchFamily="34" charset="0"/>
                <a:cs typeface="Segoe UI" panose="020B0502040204020203" pitchFamily="34" charset="0"/>
              </a:rPr>
              <a:t>Simulated from a normal </a:t>
            </a:r>
            <a:endParaRPr lang="en-US" sz="750" dirty="0">
              <a:solidFill>
                <a:prstClr val="black"/>
              </a:solidFill>
              <a:latin typeface="Lato" panose="020F0502020204030203" pitchFamily="34" charset="0"/>
              <a:cs typeface="Segoe UI" panose="020B0502040204020203" pitchFamily="34" charset="0"/>
            </a:endParaRPr>
          </a:p>
          <a:p>
            <a:pPr marL="154756" indent="-154756" defTabSz="95235">
              <a:lnSpc>
                <a:spcPct val="120000"/>
              </a:lnSpc>
              <a:buFont typeface="+mj-lt"/>
              <a:buAutoNum type="arabicPeriod"/>
            </a:pPr>
            <a:r>
              <a:rPr lang="en-US" sz="750" dirty="0">
                <a:solidFill>
                  <a:prstClr val="black"/>
                </a:solidFill>
                <a:latin typeface="Lato" panose="020F0502020204030203" pitchFamily="34" charset="0"/>
                <a:cs typeface="Segoe UI" panose="020B0502040204020203" pitchFamily="34" charset="0"/>
              </a:rPr>
              <a:t>Tested it with X process.</a:t>
            </a:r>
          </a:p>
          <a:p>
            <a:pPr marL="154756" indent="-154756" defTabSz="95235">
              <a:lnSpc>
                <a:spcPct val="120000"/>
              </a:lnSpc>
              <a:buFont typeface="+mj-lt"/>
              <a:buAutoNum type="arabicPeriod"/>
            </a:pPr>
            <a:r>
              <a:rPr lang="en-US" sz="750" dirty="0">
                <a:solidFill>
                  <a:prstClr val="black"/>
                </a:solidFill>
                <a:latin typeface="Lato" panose="020F0502020204030203" pitchFamily="34" charset="0"/>
                <a:cs typeface="Segoe UI" panose="020B0502040204020203" pitchFamily="34" charset="0"/>
              </a:rPr>
              <a:t>Illustrate your methods if you can.</a:t>
            </a:r>
          </a:p>
          <a:p>
            <a:pPr marL="154756" indent="-154756" defTabSz="95235">
              <a:lnSpc>
                <a:spcPct val="120000"/>
              </a:lnSpc>
              <a:buFont typeface="+mj-lt"/>
              <a:buAutoNum type="arabicPeriod"/>
            </a:pPr>
            <a:r>
              <a:rPr lang="en-US" sz="750" b="1" dirty="0">
                <a:solidFill>
                  <a:prstClr val="black"/>
                </a:solidFill>
                <a:latin typeface="Lato" panose="020F0502020204030203" pitchFamily="34" charset="0"/>
                <a:cs typeface="Segoe UI" panose="020B0502040204020203" pitchFamily="34" charset="0"/>
              </a:rPr>
              <a:t>Try a flowchart!</a:t>
            </a:r>
          </a:p>
          <a:p>
            <a:pPr defTabSz="95235">
              <a:lnSpc>
                <a:spcPct val="120000"/>
              </a:lnSpc>
            </a:pPr>
            <a:endParaRPr lang="en-US" sz="750" b="1"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b="1"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b="1" dirty="0">
              <a:solidFill>
                <a:prstClr val="black"/>
              </a:solidFill>
              <a:latin typeface="Lato" panose="020F0502020204030203" pitchFamily="34" charset="0"/>
              <a:cs typeface="Segoe UI" panose="020B0502040204020203" pitchFamily="34" charset="0"/>
            </a:endParaRPr>
          </a:p>
          <a:p>
            <a:pPr defTabSz="95235">
              <a:lnSpc>
                <a:spcPct val="120000"/>
              </a:lnSpc>
            </a:pPr>
            <a:r>
              <a:rPr lang="en-US" sz="750" b="1" dirty="0">
                <a:solidFill>
                  <a:prstClr val="black"/>
                </a:solidFill>
                <a:latin typeface="Lato" panose="020F0502020204030203" pitchFamily="34" charset="0"/>
                <a:cs typeface="Segoe UI" panose="020B0502040204020203" pitchFamily="34" charset="0"/>
              </a:rPr>
              <a:t>RESULTS</a:t>
            </a:r>
          </a:p>
          <a:p>
            <a:pPr marL="119043" indent="-119043" defTabSz="95235">
              <a:lnSpc>
                <a:spcPct val="120000"/>
              </a:lnSpc>
              <a:buFont typeface="Arial" panose="020B0604020202020204" pitchFamily="34" charset="0"/>
              <a:buChar char="•"/>
            </a:pPr>
            <a:r>
              <a:rPr lang="en-US" sz="750" dirty="0">
                <a:solidFill>
                  <a:prstClr val="black"/>
                </a:solidFill>
                <a:latin typeface="Lato" panose="020F0502020204030203" pitchFamily="34" charset="0"/>
                <a:cs typeface="Segoe UI" panose="020B0502040204020203" pitchFamily="34" charset="0"/>
              </a:rPr>
              <a:t>Graph/table with </a:t>
            </a:r>
            <a:r>
              <a:rPr lang="en-US" sz="750" b="1" dirty="0">
                <a:solidFill>
                  <a:prstClr val="black"/>
                </a:solidFill>
                <a:latin typeface="Lato" panose="020F0502020204030203" pitchFamily="34" charset="0"/>
                <a:cs typeface="Segoe UI" panose="020B0502040204020203" pitchFamily="34" charset="0"/>
              </a:rPr>
              <a:t>essential results only</a:t>
            </a:r>
            <a:r>
              <a:rPr lang="en-US" sz="750" dirty="0">
                <a:solidFill>
                  <a:prstClr val="black"/>
                </a:solidFill>
                <a:latin typeface="Lato" panose="020F0502020204030203" pitchFamily="34" charset="0"/>
                <a:cs typeface="Segoe UI" panose="020B0502040204020203" pitchFamily="34" charset="0"/>
              </a:rPr>
              <a:t>.</a:t>
            </a:r>
          </a:p>
          <a:p>
            <a:pPr marL="119043" indent="-119043" defTabSz="95235">
              <a:lnSpc>
                <a:spcPct val="120000"/>
              </a:lnSpc>
              <a:buFont typeface="Arial" panose="020B0604020202020204" pitchFamily="34" charset="0"/>
              <a:buChar char="•"/>
            </a:pPr>
            <a:r>
              <a:rPr lang="en-US" sz="750" dirty="0">
                <a:solidFill>
                  <a:prstClr val="black"/>
                </a:solidFill>
                <a:latin typeface="Lato" panose="020F0502020204030203" pitchFamily="34" charset="0"/>
                <a:cs typeface="Segoe UI" panose="020B0502040204020203" pitchFamily="34" charset="0"/>
              </a:rPr>
              <a:t>All the other correlations in the ammo bar</a:t>
            </a:r>
            <a:r>
              <a:rPr lang="en-US" sz="750" dirty="0" smtClean="0">
                <a:solidFill>
                  <a:prstClr val="black"/>
                </a:solidFill>
                <a:latin typeface="Lato" panose="020F0502020204030203" pitchFamily="34" charset="0"/>
                <a:cs typeface="Segoe UI" panose="020B0502040204020203" pitchFamily="34" charset="0"/>
              </a:rPr>
              <a:t>.</a:t>
            </a:r>
          </a:p>
          <a:p>
            <a:pPr marL="119043" indent="-119043" defTabSz="95235">
              <a:lnSpc>
                <a:spcPct val="120000"/>
              </a:lnSpc>
              <a:buFont typeface="Arial" panose="020B0604020202020204" pitchFamily="34" charset="0"/>
              <a:buChar char="•"/>
            </a:pPr>
            <a:r>
              <a:rPr lang="en-US" sz="750" dirty="0" smtClean="0">
                <a:solidFill>
                  <a:prstClr val="black"/>
                </a:solidFill>
                <a:latin typeface="Lato" panose="020F0502020204030203" pitchFamily="34" charset="0"/>
                <a:cs typeface="Segoe UI" panose="020B0502040204020203" pitchFamily="34" charset="0"/>
              </a:rPr>
              <a:t>Non-detected positives decrease the effect size.</a:t>
            </a:r>
            <a:endParaRPr lang="en-US" sz="750" dirty="0">
              <a:solidFill>
                <a:prstClr val="black"/>
              </a:solidFill>
              <a:latin typeface="Lato" panose="020F0502020204030203" pitchFamily="34" charset="0"/>
              <a:cs typeface="Segoe UI" panose="020B0502040204020203" pitchFamily="34" charset="0"/>
            </a:endParaRPr>
          </a:p>
          <a:p>
            <a:pPr marL="119043" indent="-119043" defTabSz="95235">
              <a:lnSpc>
                <a:spcPct val="120000"/>
              </a:lnSpc>
              <a:buFont typeface="Arial" panose="020B0604020202020204" pitchFamily="34" charset="0"/>
              <a:buChar char="•"/>
            </a:pPr>
            <a:endParaRPr lang="en-US" sz="750" dirty="0">
              <a:solidFill>
                <a:prstClr val="black"/>
              </a:solidFill>
              <a:latin typeface="Lato" panose="020F0502020204030203" pitchFamily="34" charset="0"/>
              <a:cs typeface="Segoe UI" panose="020B0502040204020203" pitchFamily="34" charset="0"/>
            </a:endParaRPr>
          </a:p>
          <a:p>
            <a:pPr marL="119043" indent="-119043" defTabSz="95235">
              <a:lnSpc>
                <a:spcPct val="120000"/>
              </a:lnSpc>
              <a:buFont typeface="Arial" panose="020B0604020202020204" pitchFamily="34" charset="0"/>
              <a:buChar char="•"/>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p:txBody>
      </p:sp>
      <p:sp>
        <p:nvSpPr>
          <p:cNvPr id="9" name="Graphic 7">
            <a:extLst>
              <a:ext uri="{FF2B5EF4-FFF2-40B4-BE49-F238E27FC236}">
                <a16:creationId xmlns:a16="http://schemas.microsoft.com/office/drawing/2014/main" id="{9914F9AF-0FB9-4924-8DCA-B46EEB713FE9}"/>
              </a:ext>
            </a:extLst>
          </p:cNvPr>
          <p:cNvSpPr/>
          <p:nvPr/>
        </p:nvSpPr>
        <p:spPr>
          <a:xfrm>
            <a:off x="4771114" y="5917185"/>
            <a:ext cx="261834" cy="452902"/>
          </a:xfrm>
          <a:custGeom>
            <a:avLst/>
            <a:gdLst>
              <a:gd name="connsiteX0" fmla="*/ 321256 w 2089376"/>
              <a:gd name="connsiteY0" fmla="*/ 0 h 3614056"/>
              <a:gd name="connsiteX1" fmla="*/ 0 w 2089376"/>
              <a:gd name="connsiteY1" fmla="*/ 321256 h 3614056"/>
              <a:gd name="connsiteX2" fmla="*/ 0 w 2089376"/>
              <a:gd name="connsiteY2" fmla="*/ 3292801 h 3614056"/>
              <a:gd name="connsiteX3" fmla="*/ 321256 w 2089376"/>
              <a:gd name="connsiteY3" fmla="*/ 3614057 h 3614056"/>
              <a:gd name="connsiteX4" fmla="*/ 1815047 w 2089376"/>
              <a:gd name="connsiteY4" fmla="*/ 3614057 h 3614056"/>
              <a:gd name="connsiteX5" fmla="*/ 2136303 w 2089376"/>
              <a:gd name="connsiteY5" fmla="*/ 3292801 h 3614056"/>
              <a:gd name="connsiteX6" fmla="*/ 2136303 w 2089376"/>
              <a:gd name="connsiteY6" fmla="*/ 321256 h 3614056"/>
              <a:gd name="connsiteX7" fmla="*/ 1815047 w 2089376"/>
              <a:gd name="connsiteY7" fmla="*/ 0 h 3614056"/>
              <a:gd name="connsiteX8" fmla="*/ 321256 w 2089376"/>
              <a:gd name="connsiteY8" fmla="*/ 0 h 3614056"/>
              <a:gd name="connsiteX9" fmla="*/ 889115 w 2089376"/>
              <a:gd name="connsiteY9" fmla="*/ 309397 h 3614056"/>
              <a:gd name="connsiteX10" fmla="*/ 1247302 w 2089376"/>
              <a:gd name="connsiteY10" fmla="*/ 309397 h 3614056"/>
              <a:gd name="connsiteX11" fmla="*/ 1289936 w 2089376"/>
              <a:gd name="connsiteY11" fmla="*/ 369650 h 3614056"/>
              <a:gd name="connsiteX12" fmla="*/ 1247302 w 2089376"/>
              <a:gd name="connsiteY12" fmla="*/ 429903 h 3614056"/>
              <a:gd name="connsiteX13" fmla="*/ 889115 w 2089376"/>
              <a:gd name="connsiteY13" fmla="*/ 429903 h 3614056"/>
              <a:gd name="connsiteX14" fmla="*/ 846480 w 2089376"/>
              <a:gd name="connsiteY14" fmla="*/ 369650 h 3614056"/>
              <a:gd name="connsiteX15" fmla="*/ 889115 w 2089376"/>
              <a:gd name="connsiteY15" fmla="*/ 309397 h 3614056"/>
              <a:gd name="connsiteX16" fmla="*/ 176468 w 2089376"/>
              <a:gd name="connsiteY16" fmla="*/ 738905 h 3614056"/>
              <a:gd name="connsiteX17" fmla="*/ 1959892 w 2089376"/>
              <a:gd name="connsiteY17" fmla="*/ 738905 h 3614056"/>
              <a:gd name="connsiteX18" fmla="*/ 1959892 w 2089376"/>
              <a:gd name="connsiteY18" fmla="*/ 2875208 h 3614056"/>
              <a:gd name="connsiteX19" fmla="*/ 176468 w 2089376"/>
              <a:gd name="connsiteY19" fmla="*/ 2875208 h 3614056"/>
              <a:gd name="connsiteX20" fmla="*/ 176468 w 2089376"/>
              <a:gd name="connsiteY20" fmla="*/ 738905 h 3614056"/>
              <a:gd name="connsiteX21" fmla="*/ 1068180 w 2089376"/>
              <a:gd name="connsiteY21" fmla="*/ 3045747 h 3614056"/>
              <a:gd name="connsiteX22" fmla="*/ 1068180 w 2089376"/>
              <a:gd name="connsiteY22" fmla="*/ 3045747 h 3614056"/>
              <a:gd name="connsiteX23" fmla="*/ 1267066 w 2089376"/>
              <a:gd name="connsiteY23" fmla="*/ 3244633 h 3614056"/>
              <a:gd name="connsiteX24" fmla="*/ 1267066 w 2089376"/>
              <a:gd name="connsiteY24" fmla="*/ 3244633 h 3614056"/>
              <a:gd name="connsiteX25" fmla="*/ 1267066 w 2089376"/>
              <a:gd name="connsiteY25" fmla="*/ 3244633 h 3614056"/>
              <a:gd name="connsiteX26" fmla="*/ 1267066 w 2089376"/>
              <a:gd name="connsiteY26" fmla="*/ 3244633 h 3614056"/>
              <a:gd name="connsiteX27" fmla="*/ 1068180 w 2089376"/>
              <a:gd name="connsiteY27" fmla="*/ 3443519 h 3614056"/>
              <a:gd name="connsiteX28" fmla="*/ 1068180 w 2089376"/>
              <a:gd name="connsiteY28" fmla="*/ 3443519 h 3614056"/>
              <a:gd name="connsiteX29" fmla="*/ 1068180 w 2089376"/>
              <a:gd name="connsiteY29" fmla="*/ 3443519 h 3614056"/>
              <a:gd name="connsiteX30" fmla="*/ 1068180 w 2089376"/>
              <a:gd name="connsiteY30" fmla="*/ 3443519 h 3614056"/>
              <a:gd name="connsiteX31" fmla="*/ 869294 w 2089376"/>
              <a:gd name="connsiteY31" fmla="*/ 3244633 h 3614056"/>
              <a:gd name="connsiteX32" fmla="*/ 869294 w 2089376"/>
              <a:gd name="connsiteY32" fmla="*/ 3244633 h 3614056"/>
              <a:gd name="connsiteX33" fmla="*/ 869294 w 2089376"/>
              <a:gd name="connsiteY33" fmla="*/ 3244633 h 3614056"/>
              <a:gd name="connsiteX34" fmla="*/ 869294 w 2089376"/>
              <a:gd name="connsiteY34" fmla="*/ 3244633 h 3614056"/>
              <a:gd name="connsiteX35" fmla="*/ 1068180 w 2089376"/>
              <a:gd name="connsiteY35" fmla="*/ 3045747 h 3614056"/>
              <a:gd name="connsiteX36" fmla="*/ 1068180 w 2089376"/>
              <a:gd name="connsiteY36" fmla="*/ 3045747 h 3614056"/>
              <a:gd name="connsiteX37" fmla="*/ 1068180 w 2089376"/>
              <a:gd name="connsiteY37" fmla="*/ 3045747 h 361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89376" h="3614056">
                <a:moveTo>
                  <a:pt x="321256" y="0"/>
                </a:moveTo>
                <a:cubicBezTo>
                  <a:pt x="144562" y="0"/>
                  <a:pt x="0" y="144562"/>
                  <a:pt x="0" y="321256"/>
                </a:cubicBezTo>
                <a:lnTo>
                  <a:pt x="0" y="3292801"/>
                </a:lnTo>
                <a:cubicBezTo>
                  <a:pt x="0" y="3469495"/>
                  <a:pt x="144562" y="3614057"/>
                  <a:pt x="321256" y="3614057"/>
                </a:cubicBezTo>
                <a:lnTo>
                  <a:pt x="1815047" y="3614057"/>
                </a:lnTo>
                <a:cubicBezTo>
                  <a:pt x="1991741" y="3614057"/>
                  <a:pt x="2136303" y="3469495"/>
                  <a:pt x="2136303" y="3292801"/>
                </a:cubicBezTo>
                <a:lnTo>
                  <a:pt x="2136303" y="321256"/>
                </a:lnTo>
                <a:cubicBezTo>
                  <a:pt x="2136303" y="144562"/>
                  <a:pt x="1991741" y="0"/>
                  <a:pt x="1815047" y="0"/>
                </a:cubicBezTo>
                <a:lnTo>
                  <a:pt x="321256" y="0"/>
                </a:lnTo>
                <a:close/>
                <a:moveTo>
                  <a:pt x="889115" y="309397"/>
                </a:moveTo>
                <a:lnTo>
                  <a:pt x="1247302" y="309397"/>
                </a:lnTo>
                <a:cubicBezTo>
                  <a:pt x="1270849" y="309397"/>
                  <a:pt x="1289936" y="336390"/>
                  <a:pt x="1289936" y="369650"/>
                </a:cubicBezTo>
                <a:cubicBezTo>
                  <a:pt x="1289936" y="402911"/>
                  <a:pt x="1270849" y="429903"/>
                  <a:pt x="1247302" y="429903"/>
                </a:cubicBezTo>
                <a:lnTo>
                  <a:pt x="889115" y="429903"/>
                </a:lnTo>
                <a:cubicBezTo>
                  <a:pt x="865567" y="429903"/>
                  <a:pt x="846480" y="402911"/>
                  <a:pt x="846480" y="369650"/>
                </a:cubicBezTo>
                <a:cubicBezTo>
                  <a:pt x="846480" y="336390"/>
                  <a:pt x="865567" y="309397"/>
                  <a:pt x="889115" y="309397"/>
                </a:cubicBezTo>
                <a:close/>
                <a:moveTo>
                  <a:pt x="176468" y="738905"/>
                </a:moveTo>
                <a:lnTo>
                  <a:pt x="1959892" y="738905"/>
                </a:lnTo>
                <a:lnTo>
                  <a:pt x="1959892" y="2875208"/>
                </a:lnTo>
                <a:lnTo>
                  <a:pt x="176468" y="2875208"/>
                </a:lnTo>
                <a:lnTo>
                  <a:pt x="176468" y="738905"/>
                </a:lnTo>
                <a:close/>
                <a:moveTo>
                  <a:pt x="1068180" y="3045747"/>
                </a:moveTo>
                <a:cubicBezTo>
                  <a:pt x="1068180" y="3045747"/>
                  <a:pt x="1068180" y="3045747"/>
                  <a:pt x="1068180" y="3045747"/>
                </a:cubicBezTo>
                <a:cubicBezTo>
                  <a:pt x="1178013" y="3045747"/>
                  <a:pt x="1267066" y="3134799"/>
                  <a:pt x="1267066" y="3244633"/>
                </a:cubicBezTo>
                <a:cubicBezTo>
                  <a:pt x="1267066" y="3244633"/>
                  <a:pt x="1267066" y="3244633"/>
                  <a:pt x="1267066" y="3244633"/>
                </a:cubicBezTo>
                <a:lnTo>
                  <a:pt x="1267066" y="3244633"/>
                </a:lnTo>
                <a:cubicBezTo>
                  <a:pt x="1267066" y="3244633"/>
                  <a:pt x="1267066" y="3244633"/>
                  <a:pt x="1267066" y="3244633"/>
                </a:cubicBezTo>
                <a:cubicBezTo>
                  <a:pt x="1267066" y="3354466"/>
                  <a:pt x="1178013" y="3443519"/>
                  <a:pt x="1068180" y="3443519"/>
                </a:cubicBezTo>
                <a:cubicBezTo>
                  <a:pt x="1068180" y="3443519"/>
                  <a:pt x="1068180" y="3443519"/>
                  <a:pt x="1068180" y="3443519"/>
                </a:cubicBezTo>
                <a:lnTo>
                  <a:pt x="1068180" y="3443519"/>
                </a:lnTo>
                <a:cubicBezTo>
                  <a:pt x="1068180" y="3443519"/>
                  <a:pt x="1068180" y="3443519"/>
                  <a:pt x="1068180" y="3443519"/>
                </a:cubicBezTo>
                <a:cubicBezTo>
                  <a:pt x="958346" y="3443519"/>
                  <a:pt x="869294" y="3354466"/>
                  <a:pt x="869294" y="3244633"/>
                </a:cubicBezTo>
                <a:cubicBezTo>
                  <a:pt x="869294" y="3244633"/>
                  <a:pt x="869294" y="3244633"/>
                  <a:pt x="869294" y="3244633"/>
                </a:cubicBezTo>
                <a:lnTo>
                  <a:pt x="869294" y="3244633"/>
                </a:lnTo>
                <a:cubicBezTo>
                  <a:pt x="869294" y="3244633"/>
                  <a:pt x="869294" y="3244633"/>
                  <a:pt x="869294" y="3244633"/>
                </a:cubicBezTo>
                <a:cubicBezTo>
                  <a:pt x="869294" y="3134799"/>
                  <a:pt x="958346" y="3045747"/>
                  <a:pt x="1068180" y="3045747"/>
                </a:cubicBezTo>
                <a:cubicBezTo>
                  <a:pt x="1068180" y="3045747"/>
                  <a:pt x="1068180" y="3045747"/>
                  <a:pt x="1068180" y="3045747"/>
                </a:cubicBezTo>
                <a:lnTo>
                  <a:pt x="1068180" y="3045747"/>
                </a:lnTo>
                <a:close/>
              </a:path>
            </a:pathLst>
          </a:custGeom>
          <a:solidFill>
            <a:srgbClr val="CDCDCD"/>
          </a:solidFill>
          <a:ln w="56406" cap="flat">
            <a:noFill/>
            <a:prstDash val="solid"/>
            <a:miter/>
          </a:ln>
        </p:spPr>
        <p:txBody>
          <a:bodyPr rtlCol="0" anchor="ctr"/>
          <a:lstStyle/>
          <a:p>
            <a:pPr defTabSz="95235"/>
            <a:endParaRPr lang="en-US" sz="375">
              <a:solidFill>
                <a:prstClr val="white">
                  <a:lumMod val="85000"/>
                </a:prstClr>
              </a:solidFill>
              <a:latin typeface="Calibri" panose="020F0502020204030204"/>
            </a:endParaRPr>
          </a:p>
        </p:txBody>
      </p:sp>
      <p:sp>
        <p:nvSpPr>
          <p:cNvPr id="19" name="TextBox 18">
            <a:extLst>
              <a:ext uri="{FF2B5EF4-FFF2-40B4-BE49-F238E27FC236}">
                <a16:creationId xmlns:a16="http://schemas.microsoft.com/office/drawing/2014/main" id="{315520EB-0F65-403D-A973-B17B2A4C2E9D}"/>
              </a:ext>
            </a:extLst>
          </p:cNvPr>
          <p:cNvSpPr txBox="1"/>
          <p:nvPr/>
        </p:nvSpPr>
        <p:spPr>
          <a:xfrm>
            <a:off x="5077650" y="5866637"/>
            <a:ext cx="2241652" cy="553998"/>
          </a:xfrm>
          <a:prstGeom prst="rect">
            <a:avLst/>
          </a:prstGeom>
          <a:noFill/>
        </p:spPr>
        <p:txBody>
          <a:bodyPr wrap="square" rtlCol="0">
            <a:spAutoFit/>
          </a:bodyPr>
          <a:lstStyle/>
          <a:p>
            <a:pPr defTabSz="95235"/>
            <a:r>
              <a:rPr lang="en-US" sz="1000" dirty="0">
                <a:solidFill>
                  <a:srgbClr val="CDCDCD"/>
                </a:solidFill>
                <a:latin typeface="Lato Black" panose="020F0A02020204030203" pitchFamily="34" charset="0"/>
                <a:cs typeface="Arial" panose="020B0604020202020204" pitchFamily="34" charset="0"/>
              </a:rPr>
              <a:t>Take a picture</a:t>
            </a:r>
            <a:r>
              <a:rPr lang="en-US" sz="1000" dirty="0">
                <a:solidFill>
                  <a:srgbClr val="CDCDCD"/>
                </a:solidFill>
                <a:latin typeface="Lato" panose="020F0502020204030203" pitchFamily="34" charset="0"/>
                <a:cs typeface="Arial" panose="020B0604020202020204" pitchFamily="34" charset="0"/>
              </a:rPr>
              <a:t> to </a:t>
            </a:r>
            <a:r>
              <a:rPr lang="en-US" sz="1000" dirty="0" smtClean="0">
                <a:solidFill>
                  <a:srgbClr val="CDCDCD"/>
                </a:solidFill>
                <a:latin typeface="Lato Black" panose="020F0A02020204030203" pitchFamily="34" charset="0"/>
                <a:cs typeface="Arial" panose="020B0604020202020204" pitchFamily="34" charset="0"/>
              </a:rPr>
              <a:t>download</a:t>
            </a:r>
            <a:r>
              <a:rPr lang="en-US" sz="1000" dirty="0" smtClean="0">
                <a:solidFill>
                  <a:srgbClr val="CDCDCD"/>
                </a:solidFill>
                <a:latin typeface="Lato" panose="020F0502020204030203" pitchFamily="34" charset="0"/>
                <a:cs typeface="Arial" panose="020B0604020202020204" pitchFamily="34" charset="0"/>
              </a:rPr>
              <a:t> the</a:t>
            </a:r>
            <a:r>
              <a:rPr lang="en-US" sz="1000" b="1" dirty="0">
                <a:solidFill>
                  <a:srgbClr val="CDCDCD"/>
                </a:solidFill>
                <a:latin typeface="Lato" panose="020F0502020204030203" pitchFamily="34" charset="0"/>
                <a:cs typeface="Arial" panose="020B0604020202020204" pitchFamily="34" charset="0"/>
              </a:rPr>
              <a:t> </a:t>
            </a:r>
            <a:r>
              <a:rPr lang="en-US" sz="1000" dirty="0" smtClean="0">
                <a:solidFill>
                  <a:srgbClr val="CDCDCD"/>
                </a:solidFill>
                <a:latin typeface="Lato Black" panose="020F0A02020204030203" pitchFamily="34" charset="0"/>
                <a:cs typeface="Arial" panose="020B0604020202020204" pitchFamily="34" charset="0"/>
              </a:rPr>
              <a:t>long abstract. </a:t>
            </a:r>
            <a:r>
              <a:rPr lang="en-US" sz="1000" u="sng" dirty="0" smtClean="0">
                <a:solidFill>
                  <a:srgbClr val="CDCDCD"/>
                </a:solidFill>
                <a:latin typeface="Lato Black" panose="020F0A02020204030203" pitchFamily="34" charset="0"/>
                <a:cs typeface="Arial" panose="020B0604020202020204" pitchFamily="34" charset="0"/>
              </a:rPr>
              <a:t>It also considers group imbalance</a:t>
            </a:r>
            <a:r>
              <a:rPr lang="en-US" sz="1000" dirty="0" smtClean="0">
                <a:solidFill>
                  <a:srgbClr val="CDCDCD"/>
                </a:solidFill>
                <a:latin typeface="Lato Black" panose="020F0A02020204030203" pitchFamily="34" charset="0"/>
                <a:cs typeface="Arial" panose="020B0604020202020204" pitchFamily="34" charset="0"/>
              </a:rPr>
              <a:t> and has references.</a:t>
            </a:r>
            <a:endParaRPr lang="en-US" sz="1000" u="sng" dirty="0">
              <a:solidFill>
                <a:srgbClr val="CDCDCD"/>
              </a:solidFill>
              <a:latin typeface="Lato Black" panose="020F0A02020204030203" pitchFamily="34" charset="0"/>
              <a:cs typeface="Arial" panose="020B0604020202020204" pitchFamily="34" charset="0"/>
            </a:endParaRPr>
          </a:p>
        </p:txBody>
      </p:sp>
      <p:sp>
        <p:nvSpPr>
          <p:cNvPr id="10" name="Rectangle 9">
            <a:extLst>
              <a:ext uri="{FF2B5EF4-FFF2-40B4-BE49-F238E27FC236}">
                <a16:creationId xmlns:a16="http://schemas.microsoft.com/office/drawing/2014/main" id="{F33A7B10-D6D9-4BF7-9A8B-B3113FDC3D80}"/>
              </a:ext>
            </a:extLst>
          </p:cNvPr>
          <p:cNvSpPr/>
          <p:nvPr/>
        </p:nvSpPr>
        <p:spPr>
          <a:xfrm>
            <a:off x="1198748" y="846897"/>
            <a:ext cx="348099" cy="331417"/>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235"/>
            <a:endParaRPr lang="en-US" sz="375" dirty="0">
              <a:solidFill>
                <a:prstClr val="white"/>
              </a:solidFill>
              <a:latin typeface="Calibri" panose="020F0502020204030204"/>
            </a:endParaRPr>
          </a:p>
        </p:txBody>
      </p:sp>
      <p:cxnSp>
        <p:nvCxnSpPr>
          <p:cNvPr id="24" name="Straight Arrow Connector 23">
            <a:extLst>
              <a:ext uri="{FF2B5EF4-FFF2-40B4-BE49-F238E27FC236}">
                <a16:creationId xmlns:a16="http://schemas.microsoft.com/office/drawing/2014/main" id="{32B70FBA-A2DF-453C-9792-CA6E8DB0D343}"/>
              </a:ext>
            </a:extLst>
          </p:cNvPr>
          <p:cNvCxnSpPr>
            <a:cxnSpLocks/>
          </p:cNvCxnSpPr>
          <p:nvPr/>
        </p:nvCxnSpPr>
        <p:spPr>
          <a:xfrm flipH="1">
            <a:off x="4480869" y="6126830"/>
            <a:ext cx="270305" cy="0"/>
          </a:xfrm>
          <a:prstGeom prst="straightConnector1">
            <a:avLst/>
          </a:prstGeom>
          <a:ln w="66675">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7" name="Graphic 18">
            <a:extLst>
              <a:ext uri="{FF2B5EF4-FFF2-40B4-BE49-F238E27FC236}">
                <a16:creationId xmlns:a16="http://schemas.microsoft.com/office/drawing/2014/main" id="{C1210836-80D5-470E-883D-041B85957069}"/>
              </a:ext>
            </a:extLst>
          </p:cNvPr>
          <p:cNvSpPr/>
          <p:nvPr/>
        </p:nvSpPr>
        <p:spPr>
          <a:xfrm>
            <a:off x="1279262" y="761015"/>
            <a:ext cx="165438" cy="330805"/>
          </a:xfrm>
          <a:custGeom>
            <a:avLst/>
            <a:gdLst>
              <a:gd name="connsiteX0" fmla="*/ 310594 w 327663"/>
              <a:gd name="connsiteY0" fmla="*/ 219906 h 335196"/>
              <a:gd name="connsiteX1" fmla="*/ 246568 w 327663"/>
              <a:gd name="connsiteY1" fmla="*/ 176217 h 335196"/>
              <a:gd name="connsiteX2" fmla="*/ 212295 w 327663"/>
              <a:gd name="connsiteY2" fmla="*/ 176217 h 335196"/>
              <a:gd name="connsiteX3" fmla="*/ 165217 w 327663"/>
              <a:gd name="connsiteY3" fmla="*/ 189022 h 335196"/>
              <a:gd name="connsiteX4" fmla="*/ 118138 w 327663"/>
              <a:gd name="connsiteY4" fmla="*/ 176217 h 335196"/>
              <a:gd name="connsiteX5" fmla="*/ 83866 w 327663"/>
              <a:gd name="connsiteY5" fmla="*/ 176217 h 335196"/>
              <a:gd name="connsiteX6" fmla="*/ 19839 w 327663"/>
              <a:gd name="connsiteY6" fmla="*/ 219906 h 335196"/>
              <a:gd name="connsiteX7" fmla="*/ 1385 w 327663"/>
              <a:gd name="connsiteY7" fmla="*/ 299750 h 335196"/>
              <a:gd name="connsiteX8" fmla="*/ 165970 w 327663"/>
              <a:gd name="connsiteY8" fmla="*/ 335529 h 335196"/>
              <a:gd name="connsiteX9" fmla="*/ 329802 w 327663"/>
              <a:gd name="connsiteY9" fmla="*/ 299750 h 335196"/>
              <a:gd name="connsiteX10" fmla="*/ 310594 w 327663"/>
              <a:gd name="connsiteY10" fmla="*/ 219906 h 335196"/>
              <a:gd name="connsiteX11" fmla="*/ 165593 w 327663"/>
              <a:gd name="connsiteY11" fmla="*/ 154749 h 335196"/>
              <a:gd name="connsiteX12" fmla="*/ 242425 w 327663"/>
              <a:gd name="connsiteY12" fmla="*/ 77918 h 335196"/>
              <a:gd name="connsiteX13" fmla="*/ 165593 w 327663"/>
              <a:gd name="connsiteY13" fmla="*/ 1086 h 335196"/>
              <a:gd name="connsiteX14" fmla="*/ 88762 w 327663"/>
              <a:gd name="connsiteY14" fmla="*/ 77918 h 335196"/>
              <a:gd name="connsiteX15" fmla="*/ 165593 w 327663"/>
              <a:gd name="connsiteY15" fmla="*/ 154749 h 33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7663" h="335196">
                <a:moveTo>
                  <a:pt x="310594" y="219906"/>
                </a:moveTo>
                <a:cubicBezTo>
                  <a:pt x="287243" y="179983"/>
                  <a:pt x="246568" y="176217"/>
                  <a:pt x="246568" y="176217"/>
                </a:cubicBezTo>
                <a:lnTo>
                  <a:pt x="212295" y="176217"/>
                </a:lnTo>
                <a:cubicBezTo>
                  <a:pt x="198360" y="184126"/>
                  <a:pt x="182541" y="189022"/>
                  <a:pt x="165217" y="189022"/>
                </a:cubicBezTo>
                <a:cubicBezTo>
                  <a:pt x="147892" y="189022"/>
                  <a:pt x="132074" y="184503"/>
                  <a:pt x="118138" y="176217"/>
                </a:cubicBezTo>
                <a:lnTo>
                  <a:pt x="83866" y="176217"/>
                </a:lnTo>
                <a:cubicBezTo>
                  <a:pt x="83866" y="176217"/>
                  <a:pt x="43190" y="179983"/>
                  <a:pt x="19839" y="219906"/>
                </a:cubicBezTo>
                <a:cubicBezTo>
                  <a:pt x="-2758" y="259828"/>
                  <a:pt x="1385" y="299750"/>
                  <a:pt x="1385" y="299750"/>
                </a:cubicBezTo>
                <a:cubicBezTo>
                  <a:pt x="1385" y="299750"/>
                  <a:pt x="37164" y="335529"/>
                  <a:pt x="165970" y="335529"/>
                </a:cubicBezTo>
                <a:cubicBezTo>
                  <a:pt x="294776" y="335529"/>
                  <a:pt x="329802" y="299750"/>
                  <a:pt x="329802" y="299750"/>
                </a:cubicBezTo>
                <a:cubicBezTo>
                  <a:pt x="329802" y="299750"/>
                  <a:pt x="333945" y="259828"/>
                  <a:pt x="310594" y="219906"/>
                </a:cubicBezTo>
                <a:close/>
                <a:moveTo>
                  <a:pt x="165593" y="154749"/>
                </a:moveTo>
                <a:cubicBezTo>
                  <a:pt x="208152" y="154749"/>
                  <a:pt x="242425" y="120477"/>
                  <a:pt x="242425" y="77918"/>
                </a:cubicBezTo>
                <a:cubicBezTo>
                  <a:pt x="242425" y="35359"/>
                  <a:pt x="208152" y="1086"/>
                  <a:pt x="165593" y="1086"/>
                </a:cubicBezTo>
                <a:cubicBezTo>
                  <a:pt x="123035" y="1086"/>
                  <a:pt x="88762" y="35736"/>
                  <a:pt x="88762" y="77918"/>
                </a:cubicBezTo>
                <a:cubicBezTo>
                  <a:pt x="88762" y="120477"/>
                  <a:pt x="123035" y="154749"/>
                  <a:pt x="165593" y="154749"/>
                </a:cubicBezTo>
                <a:close/>
              </a:path>
            </a:pathLst>
          </a:custGeom>
          <a:solidFill>
            <a:schemeClr val="bg1"/>
          </a:solidFill>
          <a:ln w="3663" cap="flat">
            <a:noFill/>
            <a:prstDash val="solid"/>
            <a:miter/>
          </a:ln>
        </p:spPr>
        <p:txBody>
          <a:bodyPr rtlCol="0" anchor="ctr"/>
          <a:lstStyle/>
          <a:p>
            <a:pPr defTabSz="95235"/>
            <a:endParaRPr lang="en-US" sz="375">
              <a:solidFill>
                <a:prstClr val="black"/>
              </a:solidFill>
              <a:latin typeface="Calibri" panose="020F0502020204030204"/>
            </a:endParaRPr>
          </a:p>
        </p:txBody>
      </p:sp>
      <p:sp>
        <p:nvSpPr>
          <p:cNvPr id="20" name="Rectangle 19">
            <a:extLst>
              <a:ext uri="{FF2B5EF4-FFF2-40B4-BE49-F238E27FC236}">
                <a16:creationId xmlns:a16="http://schemas.microsoft.com/office/drawing/2014/main" id="{6BA4CF46-E210-4322-91D1-2A41779F64E4}"/>
              </a:ext>
            </a:extLst>
          </p:cNvPr>
          <p:cNvSpPr/>
          <p:nvPr/>
        </p:nvSpPr>
        <p:spPr>
          <a:xfrm>
            <a:off x="1614782" y="761016"/>
            <a:ext cx="681597" cy="400174"/>
          </a:xfrm>
          <a:prstGeom prst="rect">
            <a:avLst/>
          </a:prstGeom>
        </p:spPr>
        <p:txBody>
          <a:bodyPr wrap="none">
            <a:spAutoFit/>
          </a:bodyPr>
          <a:lstStyle/>
          <a:p>
            <a:pPr defTabSz="95235">
              <a:lnSpc>
                <a:spcPct val="120000"/>
              </a:lnSpc>
            </a:pPr>
            <a:r>
              <a:rPr lang="en-US" sz="750" dirty="0">
                <a:solidFill>
                  <a:prstClr val="white">
                    <a:lumMod val="50000"/>
                  </a:prstClr>
                </a:solidFill>
                <a:latin typeface="Lato" panose="020F0502020204030203" pitchFamily="34" charset="0"/>
                <a:cs typeface="Segoe UI" panose="020B0502040204020203" pitchFamily="34" charset="0"/>
              </a:rPr>
              <a:t>PRESENTER:</a:t>
            </a:r>
            <a:r>
              <a:rPr lang="en-US" sz="750" b="1" dirty="0">
                <a:solidFill>
                  <a:prstClr val="black"/>
                </a:solidFill>
                <a:latin typeface="Lato" panose="020F0502020204030203" pitchFamily="34" charset="0"/>
                <a:cs typeface="Segoe UI" panose="020B0502040204020203" pitchFamily="34" charset="0"/>
              </a:rPr>
              <a:t> </a:t>
            </a:r>
          </a:p>
          <a:p>
            <a:pPr defTabSz="95235">
              <a:lnSpc>
                <a:spcPct val="120000"/>
              </a:lnSpc>
            </a:pPr>
            <a:r>
              <a:rPr lang="en-US" sz="917" b="1" dirty="0" smtClean="0">
                <a:solidFill>
                  <a:prstClr val="black"/>
                </a:solidFill>
                <a:highlight>
                  <a:srgbClr val="FFC107"/>
                </a:highlight>
                <a:latin typeface="Lato" panose="020F0502020204030203" pitchFamily="34" charset="0"/>
                <a:cs typeface="Segoe UI" panose="020B0502040204020203" pitchFamily="34" charset="0"/>
              </a:rPr>
              <a:t>Rich Evans</a:t>
            </a:r>
            <a:endParaRPr lang="en-US" sz="917" b="1" dirty="0">
              <a:solidFill>
                <a:prstClr val="black"/>
              </a:solidFill>
              <a:latin typeface="Lato" panose="020F050202020403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CAC155C6-7E35-4156-B9B3-271571AF60CC}"/>
              </a:ext>
            </a:extLst>
          </p:cNvPr>
          <p:cNvSpPr txBox="1"/>
          <p:nvPr/>
        </p:nvSpPr>
        <p:spPr>
          <a:xfrm>
            <a:off x="1023029" y="178781"/>
            <a:ext cx="2269671" cy="438582"/>
          </a:xfrm>
          <a:prstGeom prst="rect">
            <a:avLst/>
          </a:prstGeom>
          <a:noFill/>
        </p:spPr>
        <p:txBody>
          <a:bodyPr wrap="square" rtlCol="0">
            <a:spAutoFit/>
          </a:bodyPr>
          <a:lstStyle/>
          <a:p>
            <a:pPr defTabSz="95235"/>
            <a:r>
              <a:rPr lang="en-US" sz="1125" b="1" i="1" dirty="0" smtClean="0">
                <a:solidFill>
                  <a:prstClr val="black"/>
                </a:solidFill>
                <a:latin typeface="Lato" panose="020F0502020204030203" pitchFamily="34" charset="0"/>
                <a:cs typeface="Segoe UI" panose="020B0502040204020203" pitchFamily="34" charset="0"/>
              </a:rPr>
              <a:t>Designing Orthopedic GWAS studies</a:t>
            </a:r>
            <a:r>
              <a:rPr lang="en-US" sz="1125" i="1" dirty="0">
                <a:solidFill>
                  <a:prstClr val="black"/>
                </a:solidFill>
                <a:latin typeface="Lato" panose="020F0502020204030203" pitchFamily="34" charset="0"/>
                <a:cs typeface="Segoe UI" panose="020B0502040204020203" pitchFamily="34" charset="0"/>
              </a:rPr>
              <a:t/>
            </a:r>
            <a:br>
              <a:rPr lang="en-US" sz="1125" i="1" dirty="0">
                <a:solidFill>
                  <a:prstClr val="black"/>
                </a:solidFill>
                <a:latin typeface="Lato" panose="020F0502020204030203" pitchFamily="34" charset="0"/>
                <a:cs typeface="Segoe UI" panose="020B0502040204020203" pitchFamily="34" charset="0"/>
              </a:rPr>
            </a:br>
            <a:r>
              <a:rPr lang="en-US" sz="1125" i="1" dirty="0" smtClean="0">
                <a:solidFill>
                  <a:prstClr val="black"/>
                </a:solidFill>
                <a:latin typeface="Lato" panose="020F0502020204030203" pitchFamily="34" charset="0"/>
                <a:cs typeface="Segoe UI" panose="020B0502040204020203" pitchFamily="34" charset="0"/>
              </a:rPr>
              <a:t>Accounting for non-detection rates</a:t>
            </a:r>
            <a:endParaRPr lang="en-US" sz="1125" i="1" dirty="0">
              <a:solidFill>
                <a:prstClr val="black"/>
              </a:solidFill>
              <a:latin typeface="Lato" panose="020F0502020204030203" pitchFamily="34" charset="0"/>
              <a:cs typeface="Segoe UI" panose="020B0502040204020203" pitchFamily="34" charset="0"/>
            </a:endParaRPr>
          </a:p>
        </p:txBody>
      </p:sp>
      <p:sp>
        <p:nvSpPr>
          <p:cNvPr id="22" name="TextBox 21">
            <a:extLst>
              <a:ext uri="{FF2B5EF4-FFF2-40B4-BE49-F238E27FC236}">
                <a16:creationId xmlns:a16="http://schemas.microsoft.com/office/drawing/2014/main" id="{C3F61B32-8F5A-4CA2-B549-F3CD26098007}"/>
              </a:ext>
            </a:extLst>
          </p:cNvPr>
          <p:cNvSpPr txBox="1"/>
          <p:nvPr/>
        </p:nvSpPr>
        <p:spPr>
          <a:xfrm>
            <a:off x="9520873" y="5288091"/>
            <a:ext cx="1566109" cy="515719"/>
          </a:xfrm>
          <a:prstGeom prst="rect">
            <a:avLst/>
          </a:prstGeom>
          <a:noFill/>
        </p:spPr>
        <p:txBody>
          <a:bodyPr wrap="square" rtlCol="0">
            <a:spAutoFit/>
          </a:bodyPr>
          <a:lstStyle/>
          <a:p>
            <a:pPr defTabSz="95235"/>
            <a:r>
              <a:rPr lang="en-US" sz="917" dirty="0" smtClean="0">
                <a:solidFill>
                  <a:prstClr val="black"/>
                </a:solidFill>
                <a:latin typeface="Lato" panose="020F0502020204030203" pitchFamily="34" charset="0"/>
                <a:cs typeface="Segoe UI" panose="020B0502040204020203" pitchFamily="34" charset="0"/>
              </a:rPr>
              <a:t>Rich Evans, </a:t>
            </a:r>
            <a:r>
              <a:rPr lang="en-US" sz="917" dirty="0">
                <a:solidFill>
                  <a:prstClr val="black"/>
                </a:solidFill>
                <a:latin typeface="Lato" panose="020F0502020204030203" pitchFamily="34" charset="0"/>
                <a:cs typeface="Segoe UI" panose="020B0502040204020203" pitchFamily="34" charset="0"/>
              </a:rPr>
              <a:t>author2, </a:t>
            </a:r>
            <a:br>
              <a:rPr lang="en-US" sz="917" dirty="0">
                <a:solidFill>
                  <a:prstClr val="black"/>
                </a:solidFill>
                <a:latin typeface="Lato" panose="020F0502020204030203" pitchFamily="34" charset="0"/>
                <a:cs typeface="Segoe UI" panose="020B0502040204020203" pitchFamily="34" charset="0"/>
              </a:rPr>
            </a:br>
            <a:r>
              <a:rPr lang="en-US" sz="917" dirty="0">
                <a:solidFill>
                  <a:prstClr val="black"/>
                </a:solidFill>
                <a:latin typeface="Lato" panose="020F0502020204030203" pitchFamily="34" charset="0"/>
                <a:cs typeface="Segoe UI" panose="020B0502040204020203" pitchFamily="34" charset="0"/>
              </a:rPr>
              <a:t>author3, author4, author5, author6, author7, author42</a:t>
            </a:r>
            <a:endParaRPr lang="en-US" sz="917" b="1" dirty="0">
              <a:solidFill>
                <a:prstClr val="black"/>
              </a:solidFill>
              <a:latin typeface="Lato" panose="020F0502020204030203" pitchFamily="34" charset="0"/>
              <a:cs typeface="Segoe UI" panose="020B0502040204020203" pitchFamily="34" charset="0"/>
            </a:endParaRPr>
          </a:p>
        </p:txBody>
      </p:sp>
      <p:sp>
        <p:nvSpPr>
          <p:cNvPr id="23" name="Graphic 18">
            <a:extLst>
              <a:ext uri="{FF2B5EF4-FFF2-40B4-BE49-F238E27FC236}">
                <a16:creationId xmlns:a16="http://schemas.microsoft.com/office/drawing/2014/main" id="{1B355378-8069-4F41-9F33-76FF52B1D680}"/>
              </a:ext>
            </a:extLst>
          </p:cNvPr>
          <p:cNvSpPr/>
          <p:nvPr/>
        </p:nvSpPr>
        <p:spPr>
          <a:xfrm>
            <a:off x="9418428" y="5330001"/>
            <a:ext cx="75090" cy="69833"/>
          </a:xfrm>
          <a:custGeom>
            <a:avLst/>
            <a:gdLst>
              <a:gd name="connsiteX0" fmla="*/ 310594 w 327663"/>
              <a:gd name="connsiteY0" fmla="*/ 219906 h 335196"/>
              <a:gd name="connsiteX1" fmla="*/ 246568 w 327663"/>
              <a:gd name="connsiteY1" fmla="*/ 176217 h 335196"/>
              <a:gd name="connsiteX2" fmla="*/ 212295 w 327663"/>
              <a:gd name="connsiteY2" fmla="*/ 176217 h 335196"/>
              <a:gd name="connsiteX3" fmla="*/ 165217 w 327663"/>
              <a:gd name="connsiteY3" fmla="*/ 189022 h 335196"/>
              <a:gd name="connsiteX4" fmla="*/ 118138 w 327663"/>
              <a:gd name="connsiteY4" fmla="*/ 176217 h 335196"/>
              <a:gd name="connsiteX5" fmla="*/ 83866 w 327663"/>
              <a:gd name="connsiteY5" fmla="*/ 176217 h 335196"/>
              <a:gd name="connsiteX6" fmla="*/ 19839 w 327663"/>
              <a:gd name="connsiteY6" fmla="*/ 219906 h 335196"/>
              <a:gd name="connsiteX7" fmla="*/ 1385 w 327663"/>
              <a:gd name="connsiteY7" fmla="*/ 299750 h 335196"/>
              <a:gd name="connsiteX8" fmla="*/ 165970 w 327663"/>
              <a:gd name="connsiteY8" fmla="*/ 335529 h 335196"/>
              <a:gd name="connsiteX9" fmla="*/ 329802 w 327663"/>
              <a:gd name="connsiteY9" fmla="*/ 299750 h 335196"/>
              <a:gd name="connsiteX10" fmla="*/ 310594 w 327663"/>
              <a:gd name="connsiteY10" fmla="*/ 219906 h 335196"/>
              <a:gd name="connsiteX11" fmla="*/ 165593 w 327663"/>
              <a:gd name="connsiteY11" fmla="*/ 154749 h 335196"/>
              <a:gd name="connsiteX12" fmla="*/ 242425 w 327663"/>
              <a:gd name="connsiteY12" fmla="*/ 77918 h 335196"/>
              <a:gd name="connsiteX13" fmla="*/ 165593 w 327663"/>
              <a:gd name="connsiteY13" fmla="*/ 1086 h 335196"/>
              <a:gd name="connsiteX14" fmla="*/ 88762 w 327663"/>
              <a:gd name="connsiteY14" fmla="*/ 77918 h 335196"/>
              <a:gd name="connsiteX15" fmla="*/ 165593 w 327663"/>
              <a:gd name="connsiteY15" fmla="*/ 154749 h 33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7663" h="335196">
                <a:moveTo>
                  <a:pt x="310594" y="219906"/>
                </a:moveTo>
                <a:cubicBezTo>
                  <a:pt x="287243" y="179983"/>
                  <a:pt x="246568" y="176217"/>
                  <a:pt x="246568" y="176217"/>
                </a:cubicBezTo>
                <a:lnTo>
                  <a:pt x="212295" y="176217"/>
                </a:lnTo>
                <a:cubicBezTo>
                  <a:pt x="198360" y="184126"/>
                  <a:pt x="182541" y="189022"/>
                  <a:pt x="165217" y="189022"/>
                </a:cubicBezTo>
                <a:cubicBezTo>
                  <a:pt x="147892" y="189022"/>
                  <a:pt x="132074" y="184503"/>
                  <a:pt x="118138" y="176217"/>
                </a:cubicBezTo>
                <a:lnTo>
                  <a:pt x="83866" y="176217"/>
                </a:lnTo>
                <a:cubicBezTo>
                  <a:pt x="83866" y="176217"/>
                  <a:pt x="43190" y="179983"/>
                  <a:pt x="19839" y="219906"/>
                </a:cubicBezTo>
                <a:cubicBezTo>
                  <a:pt x="-2758" y="259828"/>
                  <a:pt x="1385" y="299750"/>
                  <a:pt x="1385" y="299750"/>
                </a:cubicBezTo>
                <a:cubicBezTo>
                  <a:pt x="1385" y="299750"/>
                  <a:pt x="37164" y="335529"/>
                  <a:pt x="165970" y="335529"/>
                </a:cubicBezTo>
                <a:cubicBezTo>
                  <a:pt x="294776" y="335529"/>
                  <a:pt x="329802" y="299750"/>
                  <a:pt x="329802" y="299750"/>
                </a:cubicBezTo>
                <a:cubicBezTo>
                  <a:pt x="329802" y="299750"/>
                  <a:pt x="333945" y="259828"/>
                  <a:pt x="310594" y="219906"/>
                </a:cubicBezTo>
                <a:close/>
                <a:moveTo>
                  <a:pt x="165593" y="154749"/>
                </a:moveTo>
                <a:cubicBezTo>
                  <a:pt x="208152" y="154749"/>
                  <a:pt x="242425" y="120477"/>
                  <a:pt x="242425" y="77918"/>
                </a:cubicBezTo>
                <a:cubicBezTo>
                  <a:pt x="242425" y="35359"/>
                  <a:pt x="208152" y="1086"/>
                  <a:pt x="165593" y="1086"/>
                </a:cubicBezTo>
                <a:cubicBezTo>
                  <a:pt x="123035" y="1086"/>
                  <a:pt x="88762" y="35736"/>
                  <a:pt x="88762" y="77918"/>
                </a:cubicBezTo>
                <a:cubicBezTo>
                  <a:pt x="88762" y="120477"/>
                  <a:pt x="123035" y="154749"/>
                  <a:pt x="165593" y="154749"/>
                </a:cubicBezTo>
                <a:close/>
              </a:path>
            </a:pathLst>
          </a:custGeom>
          <a:solidFill>
            <a:schemeClr val="tx1">
              <a:lumMod val="50000"/>
              <a:lumOff val="50000"/>
            </a:schemeClr>
          </a:solidFill>
          <a:ln w="3663" cap="flat">
            <a:noFill/>
            <a:prstDash val="solid"/>
            <a:miter/>
          </a:ln>
        </p:spPr>
        <p:txBody>
          <a:bodyPr rtlCol="0" anchor="ctr"/>
          <a:lstStyle/>
          <a:p>
            <a:pPr defTabSz="95235"/>
            <a:endParaRPr lang="en-US" sz="375">
              <a:solidFill>
                <a:prstClr val="black"/>
              </a:solidFill>
              <a:latin typeface="Calibri" panose="020F0502020204030204"/>
            </a:endParaRPr>
          </a:p>
        </p:txBody>
      </p:sp>
      <p:pic>
        <p:nvPicPr>
          <p:cNvPr id="14" name="Graphic 13">
            <a:extLst>
              <a:ext uri="{FF2B5EF4-FFF2-40B4-BE49-F238E27FC236}">
                <a16:creationId xmlns:a16="http://schemas.microsoft.com/office/drawing/2014/main" id="{8469FA09-6407-4240-A302-A9681C46F18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3656500" y="5749567"/>
            <a:ext cx="788138" cy="788138"/>
          </a:xfrm>
          <a:prstGeom prst="rect">
            <a:avLst/>
          </a:prstGeom>
        </p:spPr>
      </p:pic>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83866" y="1012605"/>
            <a:ext cx="1893650" cy="1262433"/>
          </a:xfrm>
          <a:prstGeom prst="rect">
            <a:avLst/>
          </a:prstGeom>
        </p:spPr>
      </p:pic>
      <p:sp>
        <p:nvSpPr>
          <p:cNvPr id="6" name="TextBox 5"/>
          <p:cNvSpPr txBox="1"/>
          <p:nvPr/>
        </p:nvSpPr>
        <p:spPr>
          <a:xfrm>
            <a:off x="9571784" y="662231"/>
            <a:ext cx="1412310" cy="369332"/>
          </a:xfrm>
          <a:prstGeom prst="rect">
            <a:avLst/>
          </a:prstGeom>
          <a:noFill/>
        </p:spPr>
        <p:txBody>
          <a:bodyPr wrap="none" rtlCol="0">
            <a:spAutoFit/>
          </a:bodyPr>
          <a:lstStyle/>
          <a:p>
            <a:r>
              <a:rPr lang="en-US" dirty="0" smtClean="0"/>
              <a:t>GWAS model</a:t>
            </a:r>
            <a:endParaRPr lang="en-US" dirty="0"/>
          </a:p>
        </p:txBody>
      </p:sp>
      <p:sp>
        <p:nvSpPr>
          <p:cNvPr id="8" name="TextBox 7"/>
          <p:cNvSpPr txBox="1"/>
          <p:nvPr/>
        </p:nvSpPr>
        <p:spPr>
          <a:xfrm>
            <a:off x="9364149" y="1091820"/>
            <a:ext cx="633637" cy="400110"/>
          </a:xfrm>
          <a:prstGeom prst="rect">
            <a:avLst/>
          </a:prstGeom>
          <a:noFill/>
        </p:spPr>
        <p:txBody>
          <a:bodyPr wrap="square" rtlCol="0">
            <a:spAutoFit/>
          </a:bodyPr>
          <a:lstStyle/>
          <a:p>
            <a:r>
              <a:rPr lang="en-US" sz="1000" dirty="0" smtClean="0"/>
              <a:t>Naïve control</a:t>
            </a:r>
            <a:endParaRPr lang="en-US" sz="1000" dirty="0"/>
          </a:p>
        </p:txBody>
      </p:sp>
      <p:sp>
        <p:nvSpPr>
          <p:cNvPr id="25" name="TextBox 24"/>
          <p:cNvSpPr txBox="1"/>
          <p:nvPr/>
        </p:nvSpPr>
        <p:spPr>
          <a:xfrm>
            <a:off x="10623033" y="1091820"/>
            <a:ext cx="633637" cy="400110"/>
          </a:xfrm>
          <a:prstGeom prst="rect">
            <a:avLst/>
          </a:prstGeom>
          <a:noFill/>
        </p:spPr>
        <p:txBody>
          <a:bodyPr wrap="square" rtlCol="0">
            <a:spAutoFit/>
          </a:bodyPr>
          <a:lstStyle/>
          <a:p>
            <a:r>
              <a:rPr lang="en-US" sz="1000" dirty="0" smtClean="0"/>
              <a:t>Positive group</a:t>
            </a:r>
            <a:endParaRPr lang="en-US" sz="1000" dirty="0"/>
          </a:p>
        </p:txBody>
      </p:sp>
      <p:sp>
        <p:nvSpPr>
          <p:cNvPr id="11" name="Right Brace 10"/>
          <p:cNvSpPr/>
          <p:nvPr/>
        </p:nvSpPr>
        <p:spPr>
          <a:xfrm rot="5400000">
            <a:off x="10231578" y="2768078"/>
            <a:ext cx="249698" cy="45344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e 14"/>
          <p:cNvSpPr/>
          <p:nvPr/>
        </p:nvSpPr>
        <p:spPr>
          <a:xfrm rot="5400000">
            <a:off x="10079639" y="2159088"/>
            <a:ext cx="290116" cy="6425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p:cNvSpPr txBox="1"/>
          <p:nvPr/>
        </p:nvSpPr>
        <p:spPr>
          <a:xfrm>
            <a:off x="9550807" y="2479436"/>
            <a:ext cx="1149522" cy="553998"/>
          </a:xfrm>
          <a:prstGeom prst="rect">
            <a:avLst/>
          </a:prstGeom>
          <a:noFill/>
        </p:spPr>
        <p:txBody>
          <a:bodyPr wrap="square" rtlCol="0">
            <a:spAutoFit/>
          </a:bodyPr>
          <a:lstStyle/>
          <a:p>
            <a:r>
              <a:rPr lang="en-US" sz="1000" dirty="0" smtClean="0"/>
              <a:t>Assumed difference in means</a:t>
            </a:r>
            <a:endParaRPr lang="en-US" sz="1000" dirty="0"/>
          </a:p>
        </p:txBody>
      </p:sp>
      <p:sp>
        <p:nvSpPr>
          <p:cNvPr id="28" name="TextBox 27"/>
          <p:cNvSpPr txBox="1"/>
          <p:nvPr/>
        </p:nvSpPr>
        <p:spPr>
          <a:xfrm>
            <a:off x="10356427" y="3082259"/>
            <a:ext cx="864276" cy="553998"/>
          </a:xfrm>
          <a:prstGeom prst="rect">
            <a:avLst/>
          </a:prstGeom>
          <a:noFill/>
        </p:spPr>
        <p:txBody>
          <a:bodyPr wrap="square" rtlCol="0">
            <a:spAutoFit/>
          </a:bodyPr>
          <a:lstStyle/>
          <a:p>
            <a:r>
              <a:rPr lang="en-US" sz="1000" dirty="0" smtClean="0"/>
              <a:t>Actual difference in means</a:t>
            </a:r>
            <a:endParaRPr lang="en-US" sz="1000" dirty="0"/>
          </a:p>
        </p:txBody>
      </p:sp>
      <p:pic>
        <p:nvPicPr>
          <p:cNvPr id="29" name="Picture 28"/>
          <p:cNvPicPr>
            <a:picLocks noChangeAspect="1"/>
          </p:cNvPicPr>
          <p:nvPr/>
        </p:nvPicPr>
        <p:blipFill>
          <a:blip r:embed="rId7"/>
          <a:stretch>
            <a:fillRect/>
          </a:stretch>
        </p:blipFill>
        <p:spPr>
          <a:xfrm>
            <a:off x="9592807" y="5971105"/>
            <a:ext cx="1073794" cy="406867"/>
          </a:xfrm>
          <a:prstGeom prst="rect">
            <a:avLst/>
          </a:prstGeom>
        </p:spPr>
      </p:pic>
      <p:pic>
        <p:nvPicPr>
          <p:cNvPr id="30" name="Picture 2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962454" y="2063807"/>
            <a:ext cx="4836426" cy="3224284"/>
          </a:xfrm>
          <a:prstGeom prst="rect">
            <a:avLst/>
          </a:prstGeom>
        </p:spPr>
      </p:pic>
    </p:spTree>
    <p:extLst>
      <p:ext uri="{BB962C8B-B14F-4D97-AF65-F5344CB8AC3E}">
        <p14:creationId xmlns:p14="http://schemas.microsoft.com/office/powerpoint/2010/main" val="2117535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ounded Rectangle 3"/>
          <p:cNvSpPr/>
          <p:nvPr/>
        </p:nvSpPr>
        <p:spPr>
          <a:xfrm>
            <a:off x="3126323" y="179283"/>
            <a:ext cx="6332100" cy="6470352"/>
          </a:xfrm>
          <a:prstGeom prst="roundRect">
            <a:avLst/>
          </a:prstGeom>
          <a:solidFill>
            <a:srgbClr val="7A00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DDC4359A-7BBB-495A-96DE-65574C0C88E6}"/>
              </a:ext>
            </a:extLst>
          </p:cNvPr>
          <p:cNvSpPr>
            <a:spLocks noGrp="1"/>
          </p:cNvSpPr>
          <p:nvPr>
            <p:ph type="ctrTitle"/>
          </p:nvPr>
        </p:nvSpPr>
        <p:spPr>
          <a:xfrm>
            <a:off x="3658962" y="436330"/>
            <a:ext cx="5309774" cy="2243161"/>
          </a:xfrm>
        </p:spPr>
        <p:txBody>
          <a:bodyPr anchor="t">
            <a:noAutofit/>
          </a:bodyPr>
          <a:lstStyle/>
          <a:p>
            <a:pPr algn="l">
              <a:lnSpc>
                <a:spcPct val="100000"/>
              </a:lnSpc>
            </a:pPr>
            <a:r>
              <a:rPr lang="en-US" sz="3200" dirty="0" smtClean="0">
                <a:solidFill>
                  <a:schemeClr val="bg1"/>
                </a:solidFill>
                <a:latin typeface="Lato Black" panose="020F0A02020204030203" pitchFamily="34" charset="0"/>
                <a:ea typeface="Segoe UI Black" panose="020B0A02040204020203" pitchFamily="34" charset="0"/>
                <a:cs typeface="Segoe UI" panose="020B0502040204020203" pitchFamily="34" charset="0"/>
              </a:rPr>
              <a:t>Even small non-detection rates </a:t>
            </a:r>
            <a:r>
              <a:rPr lang="en-US" sz="3200" smtClean="0">
                <a:solidFill>
                  <a:schemeClr val="bg1"/>
                </a:solidFill>
                <a:latin typeface="Lato Black" panose="020F0A02020204030203" pitchFamily="34" charset="0"/>
                <a:ea typeface="Segoe UI Black" panose="020B0A02040204020203" pitchFamily="34" charset="0"/>
                <a:cs typeface="Segoe UI" panose="020B0502040204020203" pitchFamily="34" charset="0"/>
              </a:rPr>
              <a:t>affect power </a:t>
            </a:r>
            <a:r>
              <a:rPr lang="en-US" sz="3200" dirty="0" smtClean="0">
                <a:solidFill>
                  <a:schemeClr val="bg1"/>
                </a:solidFill>
                <a:latin typeface="Lato Black" panose="020F0A02020204030203" pitchFamily="34" charset="0"/>
                <a:ea typeface="Segoe UI Black" panose="020B0A02040204020203" pitchFamily="34" charset="0"/>
                <a:cs typeface="Segoe UI" panose="020B0502040204020203" pitchFamily="34" charset="0"/>
              </a:rPr>
              <a:t>for GWAS</a:t>
            </a:r>
            <a:endParaRPr lang="en-US" sz="3200" dirty="0">
              <a:solidFill>
                <a:schemeClr val="bg1"/>
              </a:solidFill>
              <a:latin typeface="Lato" panose="020F0502020204030203" pitchFamily="34" charset="0"/>
              <a:ea typeface="Roboto" panose="02000000000000000000" pitchFamily="2" charset="0"/>
              <a:cs typeface="Segoe UI" panose="020B0502040204020203" pitchFamily="34" charset="0"/>
            </a:endParaRPr>
          </a:p>
        </p:txBody>
      </p:sp>
      <p:sp>
        <p:nvSpPr>
          <p:cNvPr id="3" name="TextBox 2">
            <a:extLst>
              <a:ext uri="{FF2B5EF4-FFF2-40B4-BE49-F238E27FC236}">
                <a16:creationId xmlns:a16="http://schemas.microsoft.com/office/drawing/2014/main" id="{8E35B311-3C19-412C-ADE6-EB2E4158F366}"/>
              </a:ext>
            </a:extLst>
          </p:cNvPr>
          <p:cNvSpPr txBox="1"/>
          <p:nvPr/>
        </p:nvSpPr>
        <p:spPr>
          <a:xfrm>
            <a:off x="121664" y="1477450"/>
            <a:ext cx="2905282" cy="5992410"/>
          </a:xfrm>
          <a:prstGeom prst="rect">
            <a:avLst/>
          </a:prstGeom>
          <a:noFill/>
        </p:spPr>
        <p:txBody>
          <a:bodyPr wrap="square" rtlCol="0">
            <a:spAutoFit/>
          </a:bodyPr>
          <a:lstStyle/>
          <a:p>
            <a:pPr defTabSz="95235">
              <a:lnSpc>
                <a:spcPct val="120000"/>
              </a:lnSpc>
            </a:pPr>
            <a:r>
              <a:rPr lang="en-US" sz="1200" b="1" dirty="0">
                <a:solidFill>
                  <a:prstClr val="black"/>
                </a:solidFill>
                <a:latin typeface="Lato" panose="020F0502020204030203" pitchFamily="34" charset="0"/>
                <a:cs typeface="Segoe UI" panose="020B0502040204020203" pitchFamily="34" charset="0"/>
              </a:rPr>
              <a:t>BACKGROUND: </a:t>
            </a:r>
            <a:r>
              <a:rPr lang="en-US" sz="1200" b="1" dirty="0" smtClean="0">
                <a:solidFill>
                  <a:prstClr val="black"/>
                </a:solidFill>
                <a:latin typeface="Lato" panose="020F0502020204030203" pitchFamily="34" charset="0"/>
                <a:cs typeface="Segoe UI" panose="020B0502040204020203" pitchFamily="34" charset="0"/>
              </a:rPr>
              <a:t> </a:t>
            </a:r>
            <a:r>
              <a:rPr lang="en-US" sz="1200" dirty="0" smtClean="0">
                <a:solidFill>
                  <a:prstClr val="black"/>
                </a:solidFill>
                <a:latin typeface="Lato" panose="020F0502020204030203" pitchFamily="34" charset="0"/>
                <a:cs typeface="Segoe UI" panose="020B0502040204020203" pitchFamily="34" charset="0"/>
              </a:rPr>
              <a:t>In genome-wide association studies of canine orthopedic diseases, control groups are treated “naively,” as having all unaffected controls, when in fact they are often a mixture true controls and some undetected cases, usually sub-clinical or sub-diagnostic cases. Other </a:t>
            </a:r>
            <a:r>
              <a:rPr lang="en-US" sz="1200" dirty="0" smtClean="0">
                <a:latin typeface="Lato" panose="020F0502020204030203" pitchFamily="34" charset="0"/>
                <a:cs typeface="Segoe UI" panose="020B0502040204020203" pitchFamily="34" charset="0"/>
              </a:rPr>
              <a:t>studies have shown </a:t>
            </a:r>
            <a:r>
              <a:rPr lang="en-US" sz="1200" dirty="0" smtClean="0">
                <a:solidFill>
                  <a:prstClr val="black"/>
                </a:solidFill>
                <a:latin typeface="Lato" panose="020F0502020204030203" pitchFamily="34" charset="0"/>
                <a:cs typeface="Segoe UI" panose="020B0502040204020203" pitchFamily="34" charset="0"/>
              </a:rPr>
              <a:t>the effect of non-detection rates on bias and developed analytic fixes. </a:t>
            </a:r>
            <a:r>
              <a:rPr lang="en-US" sz="1200" b="1" dirty="0" smtClean="0">
                <a:solidFill>
                  <a:prstClr val="black"/>
                </a:solidFill>
                <a:latin typeface="Lato" panose="020F0502020204030203" pitchFamily="34" charset="0"/>
                <a:cs typeface="Segoe UI" panose="020B0502040204020203" pitchFamily="34" charset="0"/>
              </a:rPr>
              <a:t>This study looked at the effect of non-detection rates on power as a way to better plan orthopedic GWAS studies.</a:t>
            </a:r>
          </a:p>
          <a:p>
            <a:pPr defTabSz="95235">
              <a:lnSpc>
                <a:spcPct val="120000"/>
              </a:lnSpc>
            </a:pPr>
            <a:endParaRPr lang="en-US" sz="1200" b="1" dirty="0">
              <a:solidFill>
                <a:prstClr val="black"/>
              </a:solidFill>
              <a:latin typeface="Lato" panose="020F0502020204030203" pitchFamily="34" charset="0"/>
              <a:cs typeface="Segoe UI" panose="020B0502040204020203" pitchFamily="34" charset="0"/>
            </a:endParaRPr>
          </a:p>
          <a:p>
            <a:pPr defTabSz="95235">
              <a:lnSpc>
                <a:spcPct val="120000"/>
              </a:lnSpc>
            </a:pPr>
            <a:r>
              <a:rPr lang="en-US" sz="1200" b="1" dirty="0" smtClean="0">
                <a:solidFill>
                  <a:prstClr val="black"/>
                </a:solidFill>
                <a:latin typeface="Lato" panose="020F0502020204030203" pitchFamily="34" charset="0"/>
                <a:cs typeface="Segoe UI" panose="020B0502040204020203" pitchFamily="34" charset="0"/>
              </a:rPr>
              <a:t>Results</a:t>
            </a:r>
            <a:endParaRPr lang="en-US" sz="1200" b="1" dirty="0">
              <a:solidFill>
                <a:prstClr val="black"/>
              </a:solidFill>
              <a:latin typeface="Lato" panose="020F0502020204030203" pitchFamily="34" charset="0"/>
              <a:cs typeface="Segoe UI" panose="020B0502040204020203" pitchFamily="34" charset="0"/>
            </a:endParaRPr>
          </a:p>
          <a:p>
            <a:pPr marL="119043" indent="-119043" defTabSz="95235">
              <a:lnSpc>
                <a:spcPct val="120000"/>
              </a:lnSpc>
              <a:buFont typeface="Arial" panose="020B0604020202020204" pitchFamily="34" charset="0"/>
              <a:buChar char="•"/>
            </a:pPr>
            <a:r>
              <a:rPr lang="en-US" sz="1200" dirty="0" smtClean="0">
                <a:solidFill>
                  <a:prstClr val="black"/>
                </a:solidFill>
                <a:latin typeface="Lato" panose="020F0502020204030203" pitchFamily="34" charset="0"/>
                <a:cs typeface="Segoe UI" panose="020B0502040204020203" pitchFamily="34" charset="0"/>
              </a:rPr>
              <a:t>Undetected positives decrease the effect size and reduce power, even for small non-detection rates.</a:t>
            </a:r>
            <a:endParaRPr lang="en-US" sz="1200" dirty="0">
              <a:solidFill>
                <a:prstClr val="black"/>
              </a:solidFill>
              <a:latin typeface="Lato" panose="020F0502020204030203" pitchFamily="34" charset="0"/>
              <a:cs typeface="Segoe UI" panose="020B0502040204020203" pitchFamily="34" charset="0"/>
            </a:endParaRPr>
          </a:p>
          <a:p>
            <a:pPr marL="119043" indent="-119043" defTabSz="95235">
              <a:lnSpc>
                <a:spcPct val="120000"/>
              </a:lnSpc>
              <a:buFont typeface="Arial" panose="020B0604020202020204" pitchFamily="34" charset="0"/>
              <a:buChar char="•"/>
            </a:pPr>
            <a:endParaRPr lang="en-US" sz="1200" dirty="0">
              <a:solidFill>
                <a:prstClr val="black"/>
              </a:solidFill>
              <a:latin typeface="Lato" panose="020F0502020204030203" pitchFamily="34" charset="0"/>
              <a:cs typeface="Segoe UI" panose="020B0502040204020203" pitchFamily="34" charset="0"/>
            </a:endParaRPr>
          </a:p>
          <a:p>
            <a:pPr defTabSz="95235">
              <a:lnSpc>
                <a:spcPct val="120000"/>
              </a:lnSpc>
            </a:pPr>
            <a:r>
              <a:rPr lang="en-US" sz="1200" b="1" dirty="0" smtClean="0">
                <a:solidFill>
                  <a:prstClr val="black"/>
                </a:solidFill>
                <a:latin typeface="Lato" panose="020F0502020204030203" pitchFamily="34" charset="0"/>
                <a:cs typeface="Segoe UI" panose="020B0502040204020203" pitchFamily="34" charset="0"/>
              </a:rPr>
              <a:t>Discussion</a:t>
            </a:r>
            <a:endParaRPr lang="en-US" sz="1200" b="1" dirty="0">
              <a:solidFill>
                <a:prstClr val="black"/>
              </a:solidFill>
              <a:latin typeface="Lato" panose="020F0502020204030203" pitchFamily="34" charset="0"/>
              <a:cs typeface="Segoe UI" panose="020B0502040204020203" pitchFamily="34" charset="0"/>
            </a:endParaRPr>
          </a:p>
          <a:p>
            <a:pPr marL="119043" indent="-119043" defTabSz="95235">
              <a:lnSpc>
                <a:spcPct val="120000"/>
              </a:lnSpc>
              <a:buFont typeface="Arial" panose="020B0604020202020204" pitchFamily="34" charset="0"/>
              <a:buChar char="•"/>
            </a:pPr>
            <a:r>
              <a:rPr lang="en-US" sz="1200" dirty="0" smtClean="0">
                <a:solidFill>
                  <a:prstClr val="black"/>
                </a:solidFill>
                <a:latin typeface="Lato" panose="020F0502020204030203" pitchFamily="34" charset="0"/>
                <a:cs typeface="Segoe UI" panose="020B0502040204020203" pitchFamily="34" charset="0"/>
              </a:rPr>
              <a:t>Sample size calculations should account for the non-detection rate.</a:t>
            </a:r>
            <a:endParaRPr lang="en-US" sz="120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p:txBody>
      </p:sp>
      <p:sp>
        <p:nvSpPr>
          <p:cNvPr id="9" name="Graphic 7">
            <a:extLst>
              <a:ext uri="{FF2B5EF4-FFF2-40B4-BE49-F238E27FC236}">
                <a16:creationId xmlns:a16="http://schemas.microsoft.com/office/drawing/2014/main" id="{9914F9AF-0FB9-4924-8DCA-B46EEB713FE9}"/>
              </a:ext>
            </a:extLst>
          </p:cNvPr>
          <p:cNvSpPr/>
          <p:nvPr/>
        </p:nvSpPr>
        <p:spPr>
          <a:xfrm>
            <a:off x="5393549" y="5916039"/>
            <a:ext cx="261834" cy="452902"/>
          </a:xfrm>
          <a:custGeom>
            <a:avLst/>
            <a:gdLst>
              <a:gd name="connsiteX0" fmla="*/ 321256 w 2089376"/>
              <a:gd name="connsiteY0" fmla="*/ 0 h 3614056"/>
              <a:gd name="connsiteX1" fmla="*/ 0 w 2089376"/>
              <a:gd name="connsiteY1" fmla="*/ 321256 h 3614056"/>
              <a:gd name="connsiteX2" fmla="*/ 0 w 2089376"/>
              <a:gd name="connsiteY2" fmla="*/ 3292801 h 3614056"/>
              <a:gd name="connsiteX3" fmla="*/ 321256 w 2089376"/>
              <a:gd name="connsiteY3" fmla="*/ 3614057 h 3614056"/>
              <a:gd name="connsiteX4" fmla="*/ 1815047 w 2089376"/>
              <a:gd name="connsiteY4" fmla="*/ 3614057 h 3614056"/>
              <a:gd name="connsiteX5" fmla="*/ 2136303 w 2089376"/>
              <a:gd name="connsiteY5" fmla="*/ 3292801 h 3614056"/>
              <a:gd name="connsiteX6" fmla="*/ 2136303 w 2089376"/>
              <a:gd name="connsiteY6" fmla="*/ 321256 h 3614056"/>
              <a:gd name="connsiteX7" fmla="*/ 1815047 w 2089376"/>
              <a:gd name="connsiteY7" fmla="*/ 0 h 3614056"/>
              <a:gd name="connsiteX8" fmla="*/ 321256 w 2089376"/>
              <a:gd name="connsiteY8" fmla="*/ 0 h 3614056"/>
              <a:gd name="connsiteX9" fmla="*/ 889115 w 2089376"/>
              <a:gd name="connsiteY9" fmla="*/ 309397 h 3614056"/>
              <a:gd name="connsiteX10" fmla="*/ 1247302 w 2089376"/>
              <a:gd name="connsiteY10" fmla="*/ 309397 h 3614056"/>
              <a:gd name="connsiteX11" fmla="*/ 1289936 w 2089376"/>
              <a:gd name="connsiteY11" fmla="*/ 369650 h 3614056"/>
              <a:gd name="connsiteX12" fmla="*/ 1247302 w 2089376"/>
              <a:gd name="connsiteY12" fmla="*/ 429903 h 3614056"/>
              <a:gd name="connsiteX13" fmla="*/ 889115 w 2089376"/>
              <a:gd name="connsiteY13" fmla="*/ 429903 h 3614056"/>
              <a:gd name="connsiteX14" fmla="*/ 846480 w 2089376"/>
              <a:gd name="connsiteY14" fmla="*/ 369650 h 3614056"/>
              <a:gd name="connsiteX15" fmla="*/ 889115 w 2089376"/>
              <a:gd name="connsiteY15" fmla="*/ 309397 h 3614056"/>
              <a:gd name="connsiteX16" fmla="*/ 176468 w 2089376"/>
              <a:gd name="connsiteY16" fmla="*/ 738905 h 3614056"/>
              <a:gd name="connsiteX17" fmla="*/ 1959892 w 2089376"/>
              <a:gd name="connsiteY17" fmla="*/ 738905 h 3614056"/>
              <a:gd name="connsiteX18" fmla="*/ 1959892 w 2089376"/>
              <a:gd name="connsiteY18" fmla="*/ 2875208 h 3614056"/>
              <a:gd name="connsiteX19" fmla="*/ 176468 w 2089376"/>
              <a:gd name="connsiteY19" fmla="*/ 2875208 h 3614056"/>
              <a:gd name="connsiteX20" fmla="*/ 176468 w 2089376"/>
              <a:gd name="connsiteY20" fmla="*/ 738905 h 3614056"/>
              <a:gd name="connsiteX21" fmla="*/ 1068180 w 2089376"/>
              <a:gd name="connsiteY21" fmla="*/ 3045747 h 3614056"/>
              <a:gd name="connsiteX22" fmla="*/ 1068180 w 2089376"/>
              <a:gd name="connsiteY22" fmla="*/ 3045747 h 3614056"/>
              <a:gd name="connsiteX23" fmla="*/ 1267066 w 2089376"/>
              <a:gd name="connsiteY23" fmla="*/ 3244633 h 3614056"/>
              <a:gd name="connsiteX24" fmla="*/ 1267066 w 2089376"/>
              <a:gd name="connsiteY24" fmla="*/ 3244633 h 3614056"/>
              <a:gd name="connsiteX25" fmla="*/ 1267066 w 2089376"/>
              <a:gd name="connsiteY25" fmla="*/ 3244633 h 3614056"/>
              <a:gd name="connsiteX26" fmla="*/ 1267066 w 2089376"/>
              <a:gd name="connsiteY26" fmla="*/ 3244633 h 3614056"/>
              <a:gd name="connsiteX27" fmla="*/ 1068180 w 2089376"/>
              <a:gd name="connsiteY27" fmla="*/ 3443519 h 3614056"/>
              <a:gd name="connsiteX28" fmla="*/ 1068180 w 2089376"/>
              <a:gd name="connsiteY28" fmla="*/ 3443519 h 3614056"/>
              <a:gd name="connsiteX29" fmla="*/ 1068180 w 2089376"/>
              <a:gd name="connsiteY29" fmla="*/ 3443519 h 3614056"/>
              <a:gd name="connsiteX30" fmla="*/ 1068180 w 2089376"/>
              <a:gd name="connsiteY30" fmla="*/ 3443519 h 3614056"/>
              <a:gd name="connsiteX31" fmla="*/ 869294 w 2089376"/>
              <a:gd name="connsiteY31" fmla="*/ 3244633 h 3614056"/>
              <a:gd name="connsiteX32" fmla="*/ 869294 w 2089376"/>
              <a:gd name="connsiteY32" fmla="*/ 3244633 h 3614056"/>
              <a:gd name="connsiteX33" fmla="*/ 869294 w 2089376"/>
              <a:gd name="connsiteY33" fmla="*/ 3244633 h 3614056"/>
              <a:gd name="connsiteX34" fmla="*/ 869294 w 2089376"/>
              <a:gd name="connsiteY34" fmla="*/ 3244633 h 3614056"/>
              <a:gd name="connsiteX35" fmla="*/ 1068180 w 2089376"/>
              <a:gd name="connsiteY35" fmla="*/ 3045747 h 3614056"/>
              <a:gd name="connsiteX36" fmla="*/ 1068180 w 2089376"/>
              <a:gd name="connsiteY36" fmla="*/ 3045747 h 3614056"/>
              <a:gd name="connsiteX37" fmla="*/ 1068180 w 2089376"/>
              <a:gd name="connsiteY37" fmla="*/ 3045747 h 361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89376" h="3614056">
                <a:moveTo>
                  <a:pt x="321256" y="0"/>
                </a:moveTo>
                <a:cubicBezTo>
                  <a:pt x="144562" y="0"/>
                  <a:pt x="0" y="144562"/>
                  <a:pt x="0" y="321256"/>
                </a:cubicBezTo>
                <a:lnTo>
                  <a:pt x="0" y="3292801"/>
                </a:lnTo>
                <a:cubicBezTo>
                  <a:pt x="0" y="3469495"/>
                  <a:pt x="144562" y="3614057"/>
                  <a:pt x="321256" y="3614057"/>
                </a:cubicBezTo>
                <a:lnTo>
                  <a:pt x="1815047" y="3614057"/>
                </a:lnTo>
                <a:cubicBezTo>
                  <a:pt x="1991741" y="3614057"/>
                  <a:pt x="2136303" y="3469495"/>
                  <a:pt x="2136303" y="3292801"/>
                </a:cubicBezTo>
                <a:lnTo>
                  <a:pt x="2136303" y="321256"/>
                </a:lnTo>
                <a:cubicBezTo>
                  <a:pt x="2136303" y="144562"/>
                  <a:pt x="1991741" y="0"/>
                  <a:pt x="1815047" y="0"/>
                </a:cubicBezTo>
                <a:lnTo>
                  <a:pt x="321256" y="0"/>
                </a:lnTo>
                <a:close/>
                <a:moveTo>
                  <a:pt x="889115" y="309397"/>
                </a:moveTo>
                <a:lnTo>
                  <a:pt x="1247302" y="309397"/>
                </a:lnTo>
                <a:cubicBezTo>
                  <a:pt x="1270849" y="309397"/>
                  <a:pt x="1289936" y="336390"/>
                  <a:pt x="1289936" y="369650"/>
                </a:cubicBezTo>
                <a:cubicBezTo>
                  <a:pt x="1289936" y="402911"/>
                  <a:pt x="1270849" y="429903"/>
                  <a:pt x="1247302" y="429903"/>
                </a:cubicBezTo>
                <a:lnTo>
                  <a:pt x="889115" y="429903"/>
                </a:lnTo>
                <a:cubicBezTo>
                  <a:pt x="865567" y="429903"/>
                  <a:pt x="846480" y="402911"/>
                  <a:pt x="846480" y="369650"/>
                </a:cubicBezTo>
                <a:cubicBezTo>
                  <a:pt x="846480" y="336390"/>
                  <a:pt x="865567" y="309397"/>
                  <a:pt x="889115" y="309397"/>
                </a:cubicBezTo>
                <a:close/>
                <a:moveTo>
                  <a:pt x="176468" y="738905"/>
                </a:moveTo>
                <a:lnTo>
                  <a:pt x="1959892" y="738905"/>
                </a:lnTo>
                <a:lnTo>
                  <a:pt x="1959892" y="2875208"/>
                </a:lnTo>
                <a:lnTo>
                  <a:pt x="176468" y="2875208"/>
                </a:lnTo>
                <a:lnTo>
                  <a:pt x="176468" y="738905"/>
                </a:lnTo>
                <a:close/>
                <a:moveTo>
                  <a:pt x="1068180" y="3045747"/>
                </a:moveTo>
                <a:cubicBezTo>
                  <a:pt x="1068180" y="3045747"/>
                  <a:pt x="1068180" y="3045747"/>
                  <a:pt x="1068180" y="3045747"/>
                </a:cubicBezTo>
                <a:cubicBezTo>
                  <a:pt x="1178013" y="3045747"/>
                  <a:pt x="1267066" y="3134799"/>
                  <a:pt x="1267066" y="3244633"/>
                </a:cubicBezTo>
                <a:cubicBezTo>
                  <a:pt x="1267066" y="3244633"/>
                  <a:pt x="1267066" y="3244633"/>
                  <a:pt x="1267066" y="3244633"/>
                </a:cubicBezTo>
                <a:lnTo>
                  <a:pt x="1267066" y="3244633"/>
                </a:lnTo>
                <a:cubicBezTo>
                  <a:pt x="1267066" y="3244633"/>
                  <a:pt x="1267066" y="3244633"/>
                  <a:pt x="1267066" y="3244633"/>
                </a:cubicBezTo>
                <a:cubicBezTo>
                  <a:pt x="1267066" y="3354466"/>
                  <a:pt x="1178013" y="3443519"/>
                  <a:pt x="1068180" y="3443519"/>
                </a:cubicBezTo>
                <a:cubicBezTo>
                  <a:pt x="1068180" y="3443519"/>
                  <a:pt x="1068180" y="3443519"/>
                  <a:pt x="1068180" y="3443519"/>
                </a:cubicBezTo>
                <a:lnTo>
                  <a:pt x="1068180" y="3443519"/>
                </a:lnTo>
                <a:cubicBezTo>
                  <a:pt x="1068180" y="3443519"/>
                  <a:pt x="1068180" y="3443519"/>
                  <a:pt x="1068180" y="3443519"/>
                </a:cubicBezTo>
                <a:cubicBezTo>
                  <a:pt x="958346" y="3443519"/>
                  <a:pt x="869294" y="3354466"/>
                  <a:pt x="869294" y="3244633"/>
                </a:cubicBezTo>
                <a:cubicBezTo>
                  <a:pt x="869294" y="3244633"/>
                  <a:pt x="869294" y="3244633"/>
                  <a:pt x="869294" y="3244633"/>
                </a:cubicBezTo>
                <a:lnTo>
                  <a:pt x="869294" y="3244633"/>
                </a:lnTo>
                <a:cubicBezTo>
                  <a:pt x="869294" y="3244633"/>
                  <a:pt x="869294" y="3244633"/>
                  <a:pt x="869294" y="3244633"/>
                </a:cubicBezTo>
                <a:cubicBezTo>
                  <a:pt x="869294" y="3134799"/>
                  <a:pt x="958346" y="3045747"/>
                  <a:pt x="1068180" y="3045747"/>
                </a:cubicBezTo>
                <a:cubicBezTo>
                  <a:pt x="1068180" y="3045747"/>
                  <a:pt x="1068180" y="3045747"/>
                  <a:pt x="1068180" y="3045747"/>
                </a:cubicBezTo>
                <a:lnTo>
                  <a:pt x="1068180" y="3045747"/>
                </a:lnTo>
                <a:close/>
              </a:path>
            </a:pathLst>
          </a:custGeom>
          <a:solidFill>
            <a:srgbClr val="CDCDCD"/>
          </a:solidFill>
          <a:ln w="56406" cap="flat">
            <a:noFill/>
            <a:prstDash val="solid"/>
            <a:miter/>
          </a:ln>
        </p:spPr>
        <p:txBody>
          <a:bodyPr rtlCol="0" anchor="ctr"/>
          <a:lstStyle/>
          <a:p>
            <a:pPr defTabSz="95235"/>
            <a:endParaRPr lang="en-US" sz="375">
              <a:solidFill>
                <a:prstClr val="white">
                  <a:lumMod val="85000"/>
                </a:prstClr>
              </a:solidFill>
              <a:latin typeface="Calibri" panose="020F0502020204030204"/>
            </a:endParaRPr>
          </a:p>
        </p:txBody>
      </p:sp>
      <p:sp>
        <p:nvSpPr>
          <p:cNvPr id="19" name="TextBox 18">
            <a:extLst>
              <a:ext uri="{FF2B5EF4-FFF2-40B4-BE49-F238E27FC236}">
                <a16:creationId xmlns:a16="http://schemas.microsoft.com/office/drawing/2014/main" id="{315520EB-0F65-403D-A973-B17B2A4C2E9D}"/>
              </a:ext>
            </a:extLst>
          </p:cNvPr>
          <p:cNvSpPr txBox="1"/>
          <p:nvPr/>
        </p:nvSpPr>
        <p:spPr>
          <a:xfrm>
            <a:off x="5930259" y="5866637"/>
            <a:ext cx="2241652" cy="553998"/>
          </a:xfrm>
          <a:prstGeom prst="rect">
            <a:avLst/>
          </a:prstGeom>
          <a:noFill/>
        </p:spPr>
        <p:txBody>
          <a:bodyPr wrap="square" rtlCol="0">
            <a:spAutoFit/>
          </a:bodyPr>
          <a:lstStyle/>
          <a:p>
            <a:pPr defTabSz="95235"/>
            <a:r>
              <a:rPr lang="en-US" sz="1000" dirty="0" smtClean="0">
                <a:solidFill>
                  <a:srgbClr val="CDCDCD"/>
                </a:solidFill>
                <a:latin typeface="Lato Black" panose="020F0A02020204030203" pitchFamily="34" charset="0"/>
                <a:cs typeface="Arial" panose="020B0604020202020204" pitchFamily="34" charset="0"/>
              </a:rPr>
              <a:t>Use the QR code to</a:t>
            </a:r>
            <a:r>
              <a:rPr lang="en-US" sz="1000" dirty="0" smtClean="0">
                <a:solidFill>
                  <a:srgbClr val="CDCDCD"/>
                </a:solidFill>
                <a:latin typeface="Lato" panose="020F0502020204030203" pitchFamily="34" charset="0"/>
                <a:cs typeface="Arial" panose="020B0604020202020204" pitchFamily="34" charset="0"/>
              </a:rPr>
              <a:t> </a:t>
            </a:r>
            <a:r>
              <a:rPr lang="en-US" sz="1000" dirty="0" smtClean="0">
                <a:solidFill>
                  <a:srgbClr val="CDCDCD"/>
                </a:solidFill>
                <a:latin typeface="Lato Black" panose="020F0A02020204030203" pitchFamily="34" charset="0"/>
                <a:cs typeface="Arial" panose="020B0604020202020204" pitchFamily="34" charset="0"/>
              </a:rPr>
              <a:t>download</a:t>
            </a:r>
            <a:r>
              <a:rPr lang="en-US" sz="1000" dirty="0" smtClean="0">
                <a:solidFill>
                  <a:srgbClr val="CDCDCD"/>
                </a:solidFill>
                <a:latin typeface="Lato" panose="020F0502020204030203" pitchFamily="34" charset="0"/>
                <a:cs typeface="Arial" panose="020B0604020202020204" pitchFamily="34" charset="0"/>
              </a:rPr>
              <a:t> the</a:t>
            </a:r>
            <a:r>
              <a:rPr lang="en-US" sz="1000" b="1" dirty="0">
                <a:solidFill>
                  <a:srgbClr val="CDCDCD"/>
                </a:solidFill>
                <a:latin typeface="Lato" panose="020F0502020204030203" pitchFamily="34" charset="0"/>
                <a:cs typeface="Arial" panose="020B0604020202020204" pitchFamily="34" charset="0"/>
              </a:rPr>
              <a:t> </a:t>
            </a:r>
            <a:r>
              <a:rPr lang="en-US" sz="1000" dirty="0" smtClean="0">
                <a:solidFill>
                  <a:srgbClr val="CDCDCD"/>
                </a:solidFill>
                <a:latin typeface="Lato Black" panose="020F0A02020204030203" pitchFamily="34" charset="0"/>
                <a:cs typeface="Arial" panose="020B0604020202020204" pitchFamily="34" charset="0"/>
              </a:rPr>
              <a:t>long abstract. </a:t>
            </a:r>
            <a:r>
              <a:rPr lang="en-US" sz="1000" u="sng" dirty="0" smtClean="0">
                <a:solidFill>
                  <a:srgbClr val="CDCDCD"/>
                </a:solidFill>
                <a:latin typeface="Lato Black" panose="020F0A02020204030203" pitchFamily="34" charset="0"/>
                <a:cs typeface="Arial" panose="020B0604020202020204" pitchFamily="34" charset="0"/>
              </a:rPr>
              <a:t>It also considers group imbalance</a:t>
            </a:r>
            <a:r>
              <a:rPr lang="en-US" sz="1000" dirty="0" smtClean="0">
                <a:solidFill>
                  <a:srgbClr val="CDCDCD"/>
                </a:solidFill>
                <a:latin typeface="Lato Black" panose="020F0A02020204030203" pitchFamily="34" charset="0"/>
                <a:cs typeface="Arial" panose="020B0604020202020204" pitchFamily="34" charset="0"/>
              </a:rPr>
              <a:t> and has references.</a:t>
            </a:r>
            <a:endParaRPr lang="en-US" sz="1000" u="sng" dirty="0">
              <a:solidFill>
                <a:srgbClr val="CDCDCD"/>
              </a:solidFill>
              <a:latin typeface="Lato Black" panose="020F0A02020204030203" pitchFamily="34" charset="0"/>
              <a:cs typeface="Arial" panose="020B0604020202020204" pitchFamily="34" charset="0"/>
            </a:endParaRPr>
          </a:p>
        </p:txBody>
      </p:sp>
      <p:cxnSp>
        <p:nvCxnSpPr>
          <p:cNvPr id="24" name="Straight Arrow Connector 23">
            <a:extLst>
              <a:ext uri="{FF2B5EF4-FFF2-40B4-BE49-F238E27FC236}">
                <a16:creationId xmlns:a16="http://schemas.microsoft.com/office/drawing/2014/main" id="{32B70FBA-A2DF-453C-9792-CA6E8DB0D343}"/>
              </a:ext>
            </a:extLst>
          </p:cNvPr>
          <p:cNvCxnSpPr>
            <a:cxnSpLocks/>
          </p:cNvCxnSpPr>
          <p:nvPr/>
        </p:nvCxnSpPr>
        <p:spPr>
          <a:xfrm flipH="1">
            <a:off x="4986194" y="6142490"/>
            <a:ext cx="270305" cy="0"/>
          </a:xfrm>
          <a:prstGeom prst="straightConnector1">
            <a:avLst/>
          </a:prstGeom>
          <a:ln w="66675">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6BA4CF46-E210-4322-91D1-2A41779F64E4}"/>
              </a:ext>
            </a:extLst>
          </p:cNvPr>
          <p:cNvSpPr/>
          <p:nvPr/>
        </p:nvSpPr>
        <p:spPr>
          <a:xfrm>
            <a:off x="869319" y="1009353"/>
            <a:ext cx="1296254" cy="250453"/>
          </a:xfrm>
          <a:prstGeom prst="rect">
            <a:avLst/>
          </a:prstGeom>
        </p:spPr>
        <p:txBody>
          <a:bodyPr wrap="square">
            <a:spAutoFit/>
          </a:bodyPr>
          <a:lstStyle/>
          <a:p>
            <a:pPr defTabSz="95235">
              <a:lnSpc>
                <a:spcPct val="120000"/>
              </a:lnSpc>
            </a:pPr>
            <a:r>
              <a:rPr lang="en-US" sz="750" dirty="0">
                <a:solidFill>
                  <a:prstClr val="white">
                    <a:lumMod val="50000"/>
                  </a:prstClr>
                </a:solidFill>
                <a:latin typeface="Lato" panose="020F0502020204030203" pitchFamily="34" charset="0"/>
                <a:cs typeface="Segoe UI" panose="020B0502040204020203" pitchFamily="34" charset="0"/>
              </a:rPr>
              <a:t>PRESENTER:</a:t>
            </a:r>
            <a:r>
              <a:rPr lang="en-US" sz="750" b="1" dirty="0">
                <a:solidFill>
                  <a:prstClr val="black"/>
                </a:solidFill>
                <a:latin typeface="Lato" panose="020F0502020204030203" pitchFamily="34" charset="0"/>
                <a:cs typeface="Segoe UI" panose="020B0502040204020203" pitchFamily="34" charset="0"/>
              </a:rPr>
              <a:t> </a:t>
            </a:r>
            <a:r>
              <a:rPr lang="en-US" sz="917" b="1" dirty="0" smtClean="0">
                <a:solidFill>
                  <a:prstClr val="black"/>
                </a:solidFill>
                <a:highlight>
                  <a:srgbClr val="FFC107"/>
                </a:highlight>
                <a:latin typeface="Lato" panose="020F0502020204030203" pitchFamily="34" charset="0"/>
                <a:cs typeface="Segoe UI" panose="020B0502040204020203" pitchFamily="34" charset="0"/>
              </a:rPr>
              <a:t>Rich Evans</a:t>
            </a:r>
            <a:endParaRPr lang="en-US" sz="917" b="1" dirty="0">
              <a:solidFill>
                <a:prstClr val="black"/>
              </a:solidFill>
              <a:latin typeface="Lato" panose="020F050202020403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CAC155C6-7E35-4156-B9B3-271571AF60CC}"/>
              </a:ext>
            </a:extLst>
          </p:cNvPr>
          <p:cNvSpPr txBox="1"/>
          <p:nvPr/>
        </p:nvSpPr>
        <p:spPr>
          <a:xfrm>
            <a:off x="121664" y="454922"/>
            <a:ext cx="3212085" cy="584775"/>
          </a:xfrm>
          <a:prstGeom prst="rect">
            <a:avLst/>
          </a:prstGeom>
          <a:noFill/>
        </p:spPr>
        <p:txBody>
          <a:bodyPr wrap="square" rtlCol="0">
            <a:spAutoFit/>
          </a:bodyPr>
          <a:lstStyle/>
          <a:p>
            <a:pPr defTabSz="95235"/>
            <a:r>
              <a:rPr lang="en-US" sz="1600" b="1" i="1" dirty="0" smtClean="0">
                <a:solidFill>
                  <a:prstClr val="black"/>
                </a:solidFill>
                <a:latin typeface="Lato" panose="020F0502020204030203" pitchFamily="34" charset="0"/>
                <a:cs typeface="Segoe UI" panose="020B0502040204020203" pitchFamily="34" charset="0"/>
              </a:rPr>
              <a:t>Designing Orthopedic GWAS studies</a:t>
            </a:r>
            <a:r>
              <a:rPr lang="en-US" sz="1600" i="1" dirty="0">
                <a:solidFill>
                  <a:prstClr val="black"/>
                </a:solidFill>
                <a:latin typeface="Lato" panose="020F0502020204030203" pitchFamily="34" charset="0"/>
                <a:cs typeface="Segoe UI" panose="020B0502040204020203" pitchFamily="34" charset="0"/>
              </a:rPr>
              <a:t/>
            </a:r>
            <a:br>
              <a:rPr lang="en-US" sz="1600" i="1" dirty="0">
                <a:solidFill>
                  <a:prstClr val="black"/>
                </a:solidFill>
                <a:latin typeface="Lato" panose="020F0502020204030203" pitchFamily="34" charset="0"/>
                <a:cs typeface="Segoe UI" panose="020B0502040204020203" pitchFamily="34" charset="0"/>
              </a:rPr>
            </a:br>
            <a:r>
              <a:rPr lang="en-US" sz="1600" i="1" dirty="0" smtClean="0">
                <a:solidFill>
                  <a:prstClr val="black"/>
                </a:solidFill>
                <a:latin typeface="Lato" panose="020F0502020204030203" pitchFamily="34" charset="0"/>
                <a:cs typeface="Segoe UI" panose="020B0502040204020203" pitchFamily="34" charset="0"/>
              </a:rPr>
              <a:t>Accounting for non-detection rates</a:t>
            </a:r>
            <a:endParaRPr lang="en-US" sz="1600" i="1" dirty="0">
              <a:solidFill>
                <a:prstClr val="black"/>
              </a:solidFill>
              <a:latin typeface="Lato" panose="020F0502020204030203" pitchFamily="34" charset="0"/>
              <a:cs typeface="Segoe UI" panose="020B0502040204020203" pitchFamily="34" charset="0"/>
            </a:endParaRPr>
          </a:p>
        </p:txBody>
      </p:sp>
      <p:sp>
        <p:nvSpPr>
          <p:cNvPr id="23" name="Graphic 18">
            <a:extLst>
              <a:ext uri="{FF2B5EF4-FFF2-40B4-BE49-F238E27FC236}">
                <a16:creationId xmlns:a16="http://schemas.microsoft.com/office/drawing/2014/main" id="{1B355378-8069-4F41-9F33-76FF52B1D680}"/>
              </a:ext>
            </a:extLst>
          </p:cNvPr>
          <p:cNvSpPr/>
          <p:nvPr/>
        </p:nvSpPr>
        <p:spPr>
          <a:xfrm>
            <a:off x="9418428" y="5330001"/>
            <a:ext cx="75090" cy="69833"/>
          </a:xfrm>
          <a:custGeom>
            <a:avLst/>
            <a:gdLst>
              <a:gd name="connsiteX0" fmla="*/ 310594 w 327663"/>
              <a:gd name="connsiteY0" fmla="*/ 219906 h 335196"/>
              <a:gd name="connsiteX1" fmla="*/ 246568 w 327663"/>
              <a:gd name="connsiteY1" fmla="*/ 176217 h 335196"/>
              <a:gd name="connsiteX2" fmla="*/ 212295 w 327663"/>
              <a:gd name="connsiteY2" fmla="*/ 176217 h 335196"/>
              <a:gd name="connsiteX3" fmla="*/ 165217 w 327663"/>
              <a:gd name="connsiteY3" fmla="*/ 189022 h 335196"/>
              <a:gd name="connsiteX4" fmla="*/ 118138 w 327663"/>
              <a:gd name="connsiteY4" fmla="*/ 176217 h 335196"/>
              <a:gd name="connsiteX5" fmla="*/ 83866 w 327663"/>
              <a:gd name="connsiteY5" fmla="*/ 176217 h 335196"/>
              <a:gd name="connsiteX6" fmla="*/ 19839 w 327663"/>
              <a:gd name="connsiteY6" fmla="*/ 219906 h 335196"/>
              <a:gd name="connsiteX7" fmla="*/ 1385 w 327663"/>
              <a:gd name="connsiteY7" fmla="*/ 299750 h 335196"/>
              <a:gd name="connsiteX8" fmla="*/ 165970 w 327663"/>
              <a:gd name="connsiteY8" fmla="*/ 335529 h 335196"/>
              <a:gd name="connsiteX9" fmla="*/ 329802 w 327663"/>
              <a:gd name="connsiteY9" fmla="*/ 299750 h 335196"/>
              <a:gd name="connsiteX10" fmla="*/ 310594 w 327663"/>
              <a:gd name="connsiteY10" fmla="*/ 219906 h 335196"/>
              <a:gd name="connsiteX11" fmla="*/ 165593 w 327663"/>
              <a:gd name="connsiteY11" fmla="*/ 154749 h 335196"/>
              <a:gd name="connsiteX12" fmla="*/ 242425 w 327663"/>
              <a:gd name="connsiteY12" fmla="*/ 77918 h 335196"/>
              <a:gd name="connsiteX13" fmla="*/ 165593 w 327663"/>
              <a:gd name="connsiteY13" fmla="*/ 1086 h 335196"/>
              <a:gd name="connsiteX14" fmla="*/ 88762 w 327663"/>
              <a:gd name="connsiteY14" fmla="*/ 77918 h 335196"/>
              <a:gd name="connsiteX15" fmla="*/ 165593 w 327663"/>
              <a:gd name="connsiteY15" fmla="*/ 154749 h 33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7663" h="335196">
                <a:moveTo>
                  <a:pt x="310594" y="219906"/>
                </a:moveTo>
                <a:cubicBezTo>
                  <a:pt x="287243" y="179983"/>
                  <a:pt x="246568" y="176217"/>
                  <a:pt x="246568" y="176217"/>
                </a:cubicBezTo>
                <a:lnTo>
                  <a:pt x="212295" y="176217"/>
                </a:lnTo>
                <a:cubicBezTo>
                  <a:pt x="198360" y="184126"/>
                  <a:pt x="182541" y="189022"/>
                  <a:pt x="165217" y="189022"/>
                </a:cubicBezTo>
                <a:cubicBezTo>
                  <a:pt x="147892" y="189022"/>
                  <a:pt x="132074" y="184503"/>
                  <a:pt x="118138" y="176217"/>
                </a:cubicBezTo>
                <a:lnTo>
                  <a:pt x="83866" y="176217"/>
                </a:lnTo>
                <a:cubicBezTo>
                  <a:pt x="83866" y="176217"/>
                  <a:pt x="43190" y="179983"/>
                  <a:pt x="19839" y="219906"/>
                </a:cubicBezTo>
                <a:cubicBezTo>
                  <a:pt x="-2758" y="259828"/>
                  <a:pt x="1385" y="299750"/>
                  <a:pt x="1385" y="299750"/>
                </a:cubicBezTo>
                <a:cubicBezTo>
                  <a:pt x="1385" y="299750"/>
                  <a:pt x="37164" y="335529"/>
                  <a:pt x="165970" y="335529"/>
                </a:cubicBezTo>
                <a:cubicBezTo>
                  <a:pt x="294776" y="335529"/>
                  <a:pt x="329802" y="299750"/>
                  <a:pt x="329802" y="299750"/>
                </a:cubicBezTo>
                <a:cubicBezTo>
                  <a:pt x="329802" y="299750"/>
                  <a:pt x="333945" y="259828"/>
                  <a:pt x="310594" y="219906"/>
                </a:cubicBezTo>
                <a:close/>
                <a:moveTo>
                  <a:pt x="165593" y="154749"/>
                </a:moveTo>
                <a:cubicBezTo>
                  <a:pt x="208152" y="154749"/>
                  <a:pt x="242425" y="120477"/>
                  <a:pt x="242425" y="77918"/>
                </a:cubicBezTo>
                <a:cubicBezTo>
                  <a:pt x="242425" y="35359"/>
                  <a:pt x="208152" y="1086"/>
                  <a:pt x="165593" y="1086"/>
                </a:cubicBezTo>
                <a:cubicBezTo>
                  <a:pt x="123035" y="1086"/>
                  <a:pt x="88762" y="35736"/>
                  <a:pt x="88762" y="77918"/>
                </a:cubicBezTo>
                <a:cubicBezTo>
                  <a:pt x="88762" y="120477"/>
                  <a:pt x="123035" y="154749"/>
                  <a:pt x="165593" y="154749"/>
                </a:cubicBezTo>
                <a:close/>
              </a:path>
            </a:pathLst>
          </a:custGeom>
          <a:solidFill>
            <a:schemeClr val="tx1">
              <a:lumMod val="50000"/>
              <a:lumOff val="50000"/>
            </a:schemeClr>
          </a:solidFill>
          <a:ln w="3663" cap="flat">
            <a:noFill/>
            <a:prstDash val="solid"/>
            <a:miter/>
          </a:ln>
        </p:spPr>
        <p:txBody>
          <a:bodyPr rtlCol="0" anchor="ctr"/>
          <a:lstStyle/>
          <a:p>
            <a:pPr defTabSz="95235"/>
            <a:endParaRPr lang="en-US" sz="375">
              <a:solidFill>
                <a:prstClr val="black"/>
              </a:solidFill>
              <a:latin typeface="Calibri" panose="020F0502020204030204"/>
            </a:endParaRPr>
          </a:p>
        </p:txBody>
      </p:sp>
      <p:grpSp>
        <p:nvGrpSpPr>
          <p:cNvPr id="7" name="Group 6"/>
          <p:cNvGrpSpPr/>
          <p:nvPr/>
        </p:nvGrpSpPr>
        <p:grpSpPr>
          <a:xfrm>
            <a:off x="9922220" y="304881"/>
            <a:ext cx="1972804" cy="2974026"/>
            <a:chOff x="9283866" y="662231"/>
            <a:chExt cx="1972804" cy="2974026"/>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3866" y="1012605"/>
              <a:ext cx="1893650" cy="1262433"/>
            </a:xfrm>
            <a:prstGeom prst="rect">
              <a:avLst/>
            </a:prstGeom>
          </p:spPr>
        </p:pic>
        <p:sp>
          <p:nvSpPr>
            <p:cNvPr id="6" name="TextBox 5"/>
            <p:cNvSpPr txBox="1"/>
            <p:nvPr/>
          </p:nvSpPr>
          <p:spPr>
            <a:xfrm>
              <a:off x="9571784" y="662231"/>
              <a:ext cx="1412310" cy="369332"/>
            </a:xfrm>
            <a:prstGeom prst="rect">
              <a:avLst/>
            </a:prstGeom>
            <a:noFill/>
          </p:spPr>
          <p:txBody>
            <a:bodyPr wrap="none" rtlCol="0">
              <a:spAutoFit/>
            </a:bodyPr>
            <a:lstStyle/>
            <a:p>
              <a:r>
                <a:rPr lang="en-US" dirty="0" smtClean="0"/>
                <a:t>GWAS model</a:t>
              </a:r>
              <a:endParaRPr lang="en-US" dirty="0"/>
            </a:p>
          </p:txBody>
        </p:sp>
        <p:sp>
          <p:nvSpPr>
            <p:cNvPr id="8" name="TextBox 7"/>
            <p:cNvSpPr txBox="1"/>
            <p:nvPr/>
          </p:nvSpPr>
          <p:spPr>
            <a:xfrm>
              <a:off x="9364149" y="1091820"/>
              <a:ext cx="633637" cy="400110"/>
            </a:xfrm>
            <a:prstGeom prst="rect">
              <a:avLst/>
            </a:prstGeom>
            <a:noFill/>
          </p:spPr>
          <p:txBody>
            <a:bodyPr wrap="square" rtlCol="0">
              <a:spAutoFit/>
            </a:bodyPr>
            <a:lstStyle/>
            <a:p>
              <a:r>
                <a:rPr lang="en-US" sz="1000" dirty="0" smtClean="0"/>
                <a:t>Naïve control</a:t>
              </a:r>
              <a:endParaRPr lang="en-US" sz="1000" dirty="0"/>
            </a:p>
          </p:txBody>
        </p:sp>
        <p:sp>
          <p:nvSpPr>
            <p:cNvPr id="25" name="TextBox 24"/>
            <p:cNvSpPr txBox="1"/>
            <p:nvPr/>
          </p:nvSpPr>
          <p:spPr>
            <a:xfrm>
              <a:off x="10623033" y="1091820"/>
              <a:ext cx="633637" cy="400110"/>
            </a:xfrm>
            <a:prstGeom prst="rect">
              <a:avLst/>
            </a:prstGeom>
            <a:noFill/>
          </p:spPr>
          <p:txBody>
            <a:bodyPr wrap="square" rtlCol="0">
              <a:spAutoFit/>
            </a:bodyPr>
            <a:lstStyle/>
            <a:p>
              <a:r>
                <a:rPr lang="en-US" sz="1000" dirty="0" smtClean="0"/>
                <a:t>Positive group</a:t>
              </a:r>
              <a:endParaRPr lang="en-US" sz="1000" dirty="0"/>
            </a:p>
          </p:txBody>
        </p:sp>
        <p:sp>
          <p:nvSpPr>
            <p:cNvPr id="11" name="Right Brace 10"/>
            <p:cNvSpPr/>
            <p:nvPr/>
          </p:nvSpPr>
          <p:spPr>
            <a:xfrm rot="5400000">
              <a:off x="10231578" y="2768078"/>
              <a:ext cx="249698" cy="45344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e 14"/>
            <p:cNvSpPr/>
            <p:nvPr/>
          </p:nvSpPr>
          <p:spPr>
            <a:xfrm rot="5400000">
              <a:off x="10079639" y="2159088"/>
              <a:ext cx="290116" cy="6425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p:cNvSpPr txBox="1"/>
            <p:nvPr/>
          </p:nvSpPr>
          <p:spPr>
            <a:xfrm>
              <a:off x="9550807" y="2479436"/>
              <a:ext cx="1149522" cy="553998"/>
            </a:xfrm>
            <a:prstGeom prst="rect">
              <a:avLst/>
            </a:prstGeom>
            <a:noFill/>
          </p:spPr>
          <p:txBody>
            <a:bodyPr wrap="square" rtlCol="0">
              <a:spAutoFit/>
            </a:bodyPr>
            <a:lstStyle/>
            <a:p>
              <a:r>
                <a:rPr lang="en-US" sz="1000" dirty="0" smtClean="0"/>
                <a:t>Assumed difference in means</a:t>
              </a:r>
              <a:endParaRPr lang="en-US" sz="1000" dirty="0"/>
            </a:p>
          </p:txBody>
        </p:sp>
        <p:sp>
          <p:nvSpPr>
            <p:cNvPr id="28" name="TextBox 27"/>
            <p:cNvSpPr txBox="1"/>
            <p:nvPr/>
          </p:nvSpPr>
          <p:spPr>
            <a:xfrm>
              <a:off x="10356427" y="3082259"/>
              <a:ext cx="864276" cy="553998"/>
            </a:xfrm>
            <a:prstGeom prst="rect">
              <a:avLst/>
            </a:prstGeom>
            <a:noFill/>
          </p:spPr>
          <p:txBody>
            <a:bodyPr wrap="square" rtlCol="0">
              <a:spAutoFit/>
            </a:bodyPr>
            <a:lstStyle/>
            <a:p>
              <a:r>
                <a:rPr lang="en-US" sz="1000" dirty="0" smtClean="0"/>
                <a:t>Actual difference in means</a:t>
              </a:r>
              <a:endParaRPr lang="en-US" sz="1000" dirty="0"/>
            </a:p>
          </p:txBody>
        </p:sp>
      </p:grpSp>
      <p:pic>
        <p:nvPicPr>
          <p:cNvPr id="29" name="Picture 28"/>
          <p:cNvPicPr>
            <a:picLocks noChangeAspect="1"/>
          </p:cNvPicPr>
          <p:nvPr/>
        </p:nvPicPr>
        <p:blipFill>
          <a:blip r:embed="rId4"/>
          <a:stretch>
            <a:fillRect/>
          </a:stretch>
        </p:blipFill>
        <p:spPr>
          <a:xfrm>
            <a:off x="10356427" y="5866637"/>
            <a:ext cx="1073794" cy="406867"/>
          </a:xfrm>
          <a:prstGeom prst="rect">
            <a:avLst/>
          </a:prstGeom>
        </p:spPr>
      </p:pic>
      <p:sp>
        <p:nvSpPr>
          <p:cNvPr id="13" name="Rectangle 12"/>
          <p:cNvSpPr/>
          <p:nvPr/>
        </p:nvSpPr>
        <p:spPr>
          <a:xfrm>
            <a:off x="9922220" y="3451873"/>
            <a:ext cx="1522030" cy="1920526"/>
          </a:xfrm>
          <a:prstGeom prst="rect">
            <a:avLst/>
          </a:prstGeom>
        </p:spPr>
        <p:txBody>
          <a:bodyPr wrap="square">
            <a:spAutoFit/>
          </a:bodyPr>
          <a:lstStyle/>
          <a:p>
            <a:pPr defTabSz="95235">
              <a:lnSpc>
                <a:spcPct val="120000"/>
              </a:lnSpc>
            </a:pPr>
            <a:r>
              <a:rPr lang="en-US" sz="900" b="1" dirty="0" smtClean="0">
                <a:solidFill>
                  <a:srgbClr val="8C1616"/>
                </a:solidFill>
                <a:latin typeface="Lato" panose="020F0502020204030203" pitchFamily="34" charset="0"/>
                <a:cs typeface="Segoe UI" panose="020B0502040204020203" pitchFamily="34" charset="0"/>
              </a:rPr>
              <a:t>Simulation method</a:t>
            </a:r>
            <a:endParaRPr lang="en-US" sz="900" b="1" dirty="0">
              <a:solidFill>
                <a:srgbClr val="8C1616"/>
              </a:solidFill>
              <a:latin typeface="Lato" panose="020F0502020204030203" pitchFamily="34" charset="0"/>
              <a:cs typeface="Segoe UI" panose="020B0502040204020203" pitchFamily="34" charset="0"/>
            </a:endParaRPr>
          </a:p>
          <a:p>
            <a:pPr marL="154756" indent="-154756" defTabSz="95235">
              <a:lnSpc>
                <a:spcPct val="120000"/>
              </a:lnSpc>
              <a:buFont typeface="+mj-lt"/>
              <a:buAutoNum type="arabicPeriod"/>
            </a:pPr>
            <a:r>
              <a:rPr lang="en-US" sz="900" dirty="0" smtClean="0">
                <a:solidFill>
                  <a:prstClr val="black"/>
                </a:solidFill>
                <a:latin typeface="Lato" panose="020F0502020204030203" pitchFamily="34" charset="0"/>
                <a:cs typeface="Segoe UI" panose="020B0502040204020203" pitchFamily="34" charset="0"/>
              </a:rPr>
              <a:t>N=100 </a:t>
            </a:r>
            <a:r>
              <a:rPr lang="en-US" sz="900" dirty="0">
                <a:solidFill>
                  <a:prstClr val="black"/>
                </a:solidFill>
                <a:latin typeface="Lato" panose="020F0502020204030203" pitchFamily="34" charset="0"/>
                <a:cs typeface="Segoe UI" panose="020B0502040204020203" pitchFamily="34" charset="0"/>
              </a:rPr>
              <a:t>per group</a:t>
            </a:r>
          </a:p>
          <a:p>
            <a:pPr marL="154756" indent="-154756" defTabSz="95235">
              <a:lnSpc>
                <a:spcPct val="120000"/>
              </a:lnSpc>
              <a:buFont typeface="+mj-lt"/>
              <a:buAutoNum type="arabicPeriod"/>
            </a:pPr>
            <a:r>
              <a:rPr lang="en-US" sz="900" dirty="0">
                <a:solidFill>
                  <a:prstClr val="black"/>
                </a:solidFill>
                <a:latin typeface="Lato" panose="020F0502020204030203" pitchFamily="34" charset="0"/>
                <a:cs typeface="Segoe UI" panose="020B0502040204020203" pitchFamily="34" charset="0"/>
              </a:rPr>
              <a:t>Effect size = 0.5</a:t>
            </a:r>
          </a:p>
          <a:p>
            <a:pPr marL="154756" indent="-154756" defTabSz="95235">
              <a:lnSpc>
                <a:spcPct val="120000"/>
              </a:lnSpc>
              <a:buFont typeface="+mj-lt"/>
              <a:buAutoNum type="arabicPeriod"/>
            </a:pPr>
            <a:r>
              <a:rPr lang="en-US" sz="900" dirty="0">
                <a:solidFill>
                  <a:prstClr val="black"/>
                </a:solidFill>
                <a:latin typeface="Lato" panose="020F0502020204030203" pitchFamily="34" charset="0"/>
                <a:cs typeface="Segoe UI" panose="020B0502040204020203" pitchFamily="34" charset="0"/>
              </a:rPr>
              <a:t>Sampled 100 positive cases from a Gaussian</a:t>
            </a:r>
          </a:p>
          <a:p>
            <a:pPr marL="154756" indent="-154756" defTabSz="95235">
              <a:lnSpc>
                <a:spcPct val="120000"/>
              </a:lnSpc>
              <a:buFont typeface="+mj-lt"/>
              <a:buAutoNum type="arabicPeriod"/>
            </a:pPr>
            <a:r>
              <a:rPr lang="en-US" sz="900" dirty="0">
                <a:solidFill>
                  <a:prstClr val="black"/>
                </a:solidFill>
                <a:latin typeface="Lato" panose="020F0502020204030203" pitchFamily="34" charset="0"/>
                <a:cs typeface="Segoe UI" panose="020B0502040204020203" pitchFamily="34" charset="0"/>
              </a:rPr>
              <a:t>Sampled 100 unlabeled controls from a Gaussian mixture, varying the percent of non-detected </a:t>
            </a:r>
            <a:r>
              <a:rPr lang="en-US" sz="900" dirty="0" smtClean="0">
                <a:solidFill>
                  <a:prstClr val="black"/>
                </a:solidFill>
                <a:latin typeface="Lato" panose="020F0502020204030203" pitchFamily="34" charset="0"/>
                <a:cs typeface="Segoe UI" panose="020B0502040204020203" pitchFamily="34" charset="0"/>
              </a:rPr>
              <a:t>affected group</a:t>
            </a:r>
            <a:endParaRPr lang="en-US" dirty="0">
              <a:solidFill>
                <a:prstClr val="black"/>
              </a:solidFill>
              <a:latin typeface="Lato" panose="020F0502020204030203" pitchFamily="34" charset="0"/>
              <a:cs typeface="Segoe UI" panose="020B0502040204020203" pitchFamily="34" charset="0"/>
            </a:endParaRPr>
          </a:p>
          <a:p>
            <a:pPr marL="154756" indent="-154756" defTabSz="95235">
              <a:lnSpc>
                <a:spcPct val="120000"/>
              </a:lnSpc>
              <a:buFont typeface="+mj-lt"/>
              <a:buAutoNum type="arabicPeriod"/>
            </a:pPr>
            <a:r>
              <a:rPr lang="en-US" sz="900" dirty="0" smtClean="0">
                <a:solidFill>
                  <a:prstClr val="black"/>
                </a:solidFill>
                <a:latin typeface="Lato" panose="020F0502020204030203" pitchFamily="34" charset="0"/>
                <a:cs typeface="Segoe UI" panose="020B0502040204020203" pitchFamily="34" charset="0"/>
              </a:rPr>
              <a:t>Power from Welsh’s test</a:t>
            </a:r>
          </a:p>
        </p:txBody>
      </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49173" y="1688743"/>
            <a:ext cx="5486400" cy="3657600"/>
          </a:xfrm>
          <a:prstGeom prst="rect">
            <a:avLst/>
          </a:prstGeom>
        </p:spPr>
      </p:pic>
    </p:spTree>
    <p:extLst>
      <p:ext uri="{BB962C8B-B14F-4D97-AF65-F5344CB8AC3E}">
        <p14:creationId xmlns:p14="http://schemas.microsoft.com/office/powerpoint/2010/main" val="3871231046"/>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4533</TotalTime>
  <Words>981</Words>
  <Application>Microsoft Office PowerPoint</Application>
  <PresentationFormat>Widescreen</PresentationFormat>
  <Paragraphs>120</Paragraphs>
  <Slides>3</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vt:i4>
      </vt:variant>
    </vt:vector>
  </HeadingPairs>
  <TitlesOfParts>
    <vt:vector size="12" baseType="lpstr">
      <vt:lpstr>Arial</vt:lpstr>
      <vt:lpstr>Calibri</vt:lpstr>
      <vt:lpstr>Calibri Light</vt:lpstr>
      <vt:lpstr>Lato</vt:lpstr>
      <vt:lpstr>Lato Black</vt:lpstr>
      <vt:lpstr>Roboto</vt:lpstr>
      <vt:lpstr>Segoe UI</vt:lpstr>
      <vt:lpstr>Segoe UI Black</vt:lpstr>
      <vt:lpstr>1_Office Theme</vt:lpstr>
      <vt:lpstr>Even small non-detection rates affect inferences for GWAS positive-unlabeled data</vt:lpstr>
      <vt:lpstr>Even small non-detection rates affect inferences for GWAS positive-unlabeled data</vt:lpstr>
      <vt:lpstr>Even small non-detection rates affect power for GWAS</vt:lpstr>
    </vt:vector>
  </TitlesOfParts>
  <Company>University of Minnesota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Evans</dc:creator>
  <cp:lastModifiedBy>Richard Evans</cp:lastModifiedBy>
  <cp:revision>17</cp:revision>
  <dcterms:created xsi:type="dcterms:W3CDTF">2023-05-01T16:58:40Z</dcterms:created>
  <dcterms:modified xsi:type="dcterms:W3CDTF">2023-05-26T19:02:56Z</dcterms:modified>
</cp:coreProperties>
</file>