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8"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A0005"/>
    <a:srgbClr val="DE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64" d="100"/>
          <a:sy n="64" d="100"/>
        </p:scale>
        <p:origin x="84"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805B9-2ECF-43F2-B31B-897870BD292D}"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1D96C-81AC-4251-A6ED-EAF5FA9F6E5F}" type="slidenum">
              <a:rPr lang="en-US" smtClean="0"/>
              <a:t>‹#›</a:t>
            </a:fld>
            <a:endParaRPr lang="en-US"/>
          </a:p>
        </p:txBody>
      </p:sp>
    </p:spTree>
    <p:extLst>
      <p:ext uri="{BB962C8B-B14F-4D97-AF65-F5344CB8AC3E}">
        <p14:creationId xmlns:p14="http://schemas.microsoft.com/office/powerpoint/2010/main" val="236688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80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356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18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1" indent="0" algn="ctr">
              <a:buNone/>
              <a:defRPr sz="1600"/>
            </a:lvl7pPr>
            <a:lvl8pPr marL="3199888" indent="0" algn="ctr">
              <a:buNone/>
              <a:defRPr sz="1600"/>
            </a:lvl8pPr>
            <a:lvl9pPr marL="365701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63497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7958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7078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3713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defRPr>
            </a:lvl1pPr>
            <a:lvl2pPr marL="457127" indent="0">
              <a:buNone/>
              <a:defRPr sz="2000">
                <a:solidFill>
                  <a:schemeClr val="tx1">
                    <a:tint val="75000"/>
                  </a:schemeClr>
                </a:solidFill>
              </a:defRPr>
            </a:lvl2pPr>
            <a:lvl3pPr marL="914254" indent="0">
              <a:buNone/>
              <a:defRPr sz="1800">
                <a:solidFill>
                  <a:schemeClr val="tx1">
                    <a:tint val="75000"/>
                  </a:schemeClr>
                </a:solidFill>
              </a:defRPr>
            </a:lvl3pPr>
            <a:lvl4pPr marL="1371381" indent="0">
              <a:buNone/>
              <a:defRPr sz="1600">
                <a:solidFill>
                  <a:schemeClr val="tx1">
                    <a:tint val="75000"/>
                  </a:schemeClr>
                </a:solidFill>
              </a:defRPr>
            </a:lvl4pPr>
            <a:lvl5pPr marL="1828507" indent="0">
              <a:buNone/>
              <a:defRPr sz="1600">
                <a:solidFill>
                  <a:schemeClr val="tx1">
                    <a:tint val="75000"/>
                  </a:schemeClr>
                </a:solidFill>
              </a:defRPr>
            </a:lvl5pPr>
            <a:lvl6pPr marL="2285634" indent="0">
              <a:buNone/>
              <a:defRPr sz="1600">
                <a:solidFill>
                  <a:schemeClr val="tx1">
                    <a:tint val="75000"/>
                  </a:schemeClr>
                </a:solidFill>
              </a:defRPr>
            </a:lvl6pPr>
            <a:lvl7pPr marL="2742761" indent="0">
              <a:buNone/>
              <a:defRPr sz="1600">
                <a:solidFill>
                  <a:schemeClr val="tx1">
                    <a:tint val="75000"/>
                  </a:schemeClr>
                </a:solidFill>
              </a:defRPr>
            </a:lvl7pPr>
            <a:lvl8pPr marL="3199888" indent="0">
              <a:buNone/>
              <a:defRPr sz="1600">
                <a:solidFill>
                  <a:schemeClr val="tx1">
                    <a:tint val="75000"/>
                  </a:schemeClr>
                </a:solidFill>
              </a:defRPr>
            </a:lvl8pPr>
            <a:lvl9pPr marL="365701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1159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6573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27" indent="0">
              <a:buNone/>
              <a:defRPr sz="2000" b="1"/>
            </a:lvl2pPr>
            <a:lvl3pPr marL="914254" indent="0">
              <a:buNone/>
              <a:defRPr sz="1800" b="1"/>
            </a:lvl3pPr>
            <a:lvl4pPr marL="1371381" indent="0">
              <a:buNone/>
              <a:defRPr sz="1600" b="1"/>
            </a:lvl4pPr>
            <a:lvl5pPr marL="1828507" indent="0">
              <a:buNone/>
              <a:defRPr sz="1600" b="1"/>
            </a:lvl5pPr>
            <a:lvl6pPr marL="2285634" indent="0">
              <a:buNone/>
              <a:defRPr sz="1600" b="1"/>
            </a:lvl6pPr>
            <a:lvl7pPr marL="2742761" indent="0">
              <a:buNone/>
              <a:defRPr sz="1600" b="1"/>
            </a:lvl7pPr>
            <a:lvl8pPr marL="3199888" indent="0">
              <a:buNone/>
              <a:defRPr sz="1600" b="1"/>
            </a:lvl8pPr>
            <a:lvl9pPr marL="3657015"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2143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720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61549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3259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127" indent="0">
              <a:buNone/>
              <a:defRPr sz="2800"/>
            </a:lvl2pPr>
            <a:lvl3pPr marL="914254" indent="0">
              <a:buNone/>
              <a:defRPr sz="2400"/>
            </a:lvl3pPr>
            <a:lvl4pPr marL="1371381" indent="0">
              <a:buNone/>
              <a:defRPr sz="2000"/>
            </a:lvl4pPr>
            <a:lvl5pPr marL="1828507" indent="0">
              <a:buNone/>
              <a:defRPr sz="2000"/>
            </a:lvl5pPr>
            <a:lvl6pPr marL="2285634" indent="0">
              <a:buNone/>
              <a:defRPr sz="2000"/>
            </a:lvl6pPr>
            <a:lvl7pPr marL="2742761" indent="0">
              <a:buNone/>
              <a:defRPr sz="2000"/>
            </a:lvl7pPr>
            <a:lvl8pPr marL="3199888" indent="0">
              <a:buNone/>
              <a:defRPr sz="2000"/>
            </a:lvl8pPr>
            <a:lvl9pPr marL="365701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27" indent="0">
              <a:buNone/>
              <a:defRPr sz="1400"/>
            </a:lvl2pPr>
            <a:lvl3pPr marL="914254" indent="0">
              <a:buNone/>
              <a:defRPr sz="1200"/>
            </a:lvl3pPr>
            <a:lvl4pPr marL="1371381" indent="0">
              <a:buNone/>
              <a:defRPr sz="1000"/>
            </a:lvl4pPr>
            <a:lvl5pPr marL="1828507" indent="0">
              <a:buNone/>
              <a:defRPr sz="1000"/>
            </a:lvl5pPr>
            <a:lvl6pPr marL="2285634" indent="0">
              <a:buNone/>
              <a:defRPr sz="1000"/>
            </a:lvl6pPr>
            <a:lvl7pPr marL="2742761" indent="0">
              <a:buNone/>
              <a:defRPr sz="1000"/>
            </a:lvl7pPr>
            <a:lvl8pPr marL="3199888" indent="0">
              <a:buNone/>
              <a:defRPr sz="1000"/>
            </a:lvl8pPr>
            <a:lvl9pPr marL="365701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56364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A000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35061-2F74-46D4-9F8F-C77EF304855D}" type="datetimeFigureOut">
              <a:rPr lang="en-US" smtClean="0"/>
              <a:t>6/1/2023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355687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254"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63" indent="-228563" algn="l" defTabSz="9142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90" indent="-228563" algn="l" defTabSz="9142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17" indent="-228563" algn="l" defTabSz="9142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44"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7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9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25"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51"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78" indent="-228563" algn="l" defTabSz="9142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54" rtl="0" eaLnBrk="1" latinLnBrk="0" hangingPunct="1">
        <a:defRPr sz="1800" kern="1200">
          <a:solidFill>
            <a:schemeClr val="tx1"/>
          </a:solidFill>
          <a:latin typeface="+mn-lt"/>
          <a:ea typeface="+mn-ea"/>
          <a:cs typeface="+mn-cs"/>
        </a:defRPr>
      </a:lvl1pPr>
      <a:lvl2pPr marL="457127" algn="l" defTabSz="914254" rtl="0" eaLnBrk="1" latinLnBrk="0" hangingPunct="1">
        <a:defRPr sz="1800" kern="1200">
          <a:solidFill>
            <a:schemeClr val="tx1"/>
          </a:solidFill>
          <a:latin typeface="+mn-lt"/>
          <a:ea typeface="+mn-ea"/>
          <a:cs typeface="+mn-cs"/>
        </a:defRPr>
      </a:lvl2pPr>
      <a:lvl3pPr marL="914254" algn="l" defTabSz="914254" rtl="0" eaLnBrk="1" latinLnBrk="0" hangingPunct="1">
        <a:defRPr sz="1800" kern="1200">
          <a:solidFill>
            <a:schemeClr val="tx1"/>
          </a:solidFill>
          <a:latin typeface="+mn-lt"/>
          <a:ea typeface="+mn-ea"/>
          <a:cs typeface="+mn-cs"/>
        </a:defRPr>
      </a:lvl3pPr>
      <a:lvl4pPr marL="1371381" algn="l" defTabSz="914254" rtl="0" eaLnBrk="1" latinLnBrk="0" hangingPunct="1">
        <a:defRPr sz="1800" kern="1200">
          <a:solidFill>
            <a:schemeClr val="tx1"/>
          </a:solidFill>
          <a:latin typeface="+mn-lt"/>
          <a:ea typeface="+mn-ea"/>
          <a:cs typeface="+mn-cs"/>
        </a:defRPr>
      </a:lvl4pPr>
      <a:lvl5pPr marL="1828507" algn="l" defTabSz="914254" rtl="0" eaLnBrk="1" latinLnBrk="0" hangingPunct="1">
        <a:defRPr sz="1800" kern="1200">
          <a:solidFill>
            <a:schemeClr val="tx1"/>
          </a:solidFill>
          <a:latin typeface="+mn-lt"/>
          <a:ea typeface="+mn-ea"/>
          <a:cs typeface="+mn-cs"/>
        </a:defRPr>
      </a:lvl5pPr>
      <a:lvl6pPr marL="2285634" algn="l" defTabSz="914254" rtl="0" eaLnBrk="1" latinLnBrk="0" hangingPunct="1">
        <a:defRPr sz="1800" kern="1200">
          <a:solidFill>
            <a:schemeClr val="tx1"/>
          </a:solidFill>
          <a:latin typeface="+mn-lt"/>
          <a:ea typeface="+mn-ea"/>
          <a:cs typeface="+mn-cs"/>
        </a:defRPr>
      </a:lvl6pPr>
      <a:lvl7pPr marL="2742761" algn="l" defTabSz="914254" rtl="0" eaLnBrk="1" latinLnBrk="0" hangingPunct="1">
        <a:defRPr sz="1800" kern="1200">
          <a:solidFill>
            <a:schemeClr val="tx1"/>
          </a:solidFill>
          <a:latin typeface="+mn-lt"/>
          <a:ea typeface="+mn-ea"/>
          <a:cs typeface="+mn-cs"/>
        </a:defRPr>
      </a:lvl7pPr>
      <a:lvl8pPr marL="3199888" algn="l" defTabSz="914254" rtl="0" eaLnBrk="1" latinLnBrk="0" hangingPunct="1">
        <a:defRPr sz="1800" kern="1200">
          <a:solidFill>
            <a:schemeClr val="tx1"/>
          </a:solidFill>
          <a:latin typeface="+mn-lt"/>
          <a:ea typeface="+mn-ea"/>
          <a:cs typeface="+mn-cs"/>
        </a:defRPr>
      </a:lvl8pPr>
      <a:lvl9pPr marL="3657015" algn="l" defTabSz="9142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tiff"/><Relationship Id="rId5" Type="http://schemas.openxmlformats.org/officeDocument/2006/relationships/image" Target="NULL"/></Relationships>
</file>

<file path=ppt/slides/_rels/slide2.xml.rels><?xml version="1.0" encoding="UTF-8" standalone="yes"?>
<Relationships xmlns="http://schemas.openxmlformats.org/package/2006/relationships"><Relationship Id="rId8" Type="http://schemas.openxmlformats.org/officeDocument/2006/relationships/image" Target="../media/image4.tiff"/><Relationship Id="rId3" Type="http://schemas.openxmlformats.org/officeDocument/2006/relationships/image" Target="NUL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tif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9176446" y="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235"/>
            <a:r>
              <a:rPr lang="en-US" sz="375" b="1" i="1" dirty="0">
                <a:solidFill>
                  <a:prstClr val="white"/>
                </a:solidFill>
                <a:latin typeface="Lato" panose="020F0502020204030203" pitchFamily="34" charset="0"/>
                <a:cs typeface="Lato" panose="020F0502020204030203" pitchFamily="34" charset="0"/>
              </a:rPr>
              <a:t>Non-Cognitive Predictors of Student Success:</a:t>
            </a:r>
            <a:r>
              <a:rPr lang="en-US" sz="375" i="1" dirty="0">
                <a:solidFill>
                  <a:prstClr val="white"/>
                </a:solidFill>
                <a:latin typeface="Lato" panose="020F0502020204030203" pitchFamily="34" charset="0"/>
                <a:cs typeface="Lato" panose="020F0502020204030203" pitchFamily="34" charset="0"/>
              </a:rPr>
              <a:t/>
            </a:r>
            <a:br>
              <a:rPr lang="en-US" sz="375" i="1" dirty="0">
                <a:solidFill>
                  <a:prstClr val="white"/>
                </a:solidFill>
                <a:latin typeface="Lato" panose="020F0502020204030203" pitchFamily="34" charset="0"/>
                <a:cs typeface="Lato" panose="020F0502020204030203" pitchFamily="34" charset="0"/>
              </a:rPr>
            </a:br>
            <a:r>
              <a:rPr lang="en-US" sz="375" i="1" dirty="0">
                <a:solidFill>
                  <a:prstClr val="white"/>
                </a:solidFill>
                <a:latin typeface="Lato" panose="020F0502020204030203" pitchFamily="34" charset="0"/>
                <a:cs typeface="Lato" panose="020F0502020204030203" pitchFamily="34" charset="0"/>
              </a:rPr>
              <a:t>A Predictive Validity Comparison Between Domestic and International Students</a:t>
            </a:r>
          </a:p>
        </p:txBody>
      </p:sp>
      <p:sp>
        <p:nvSpPr>
          <p:cNvPr id="12" name="silent presenter">
            <a:extLst>
              <a:ext uri="{FF2B5EF4-FFF2-40B4-BE49-F238E27FC236}">
                <a16:creationId xmlns:a16="http://schemas.microsoft.com/office/drawing/2014/main" id="{EC86DA8B-8163-4552-8FA4-435C18CFF2A9}"/>
              </a:ext>
            </a:extLst>
          </p:cNvPr>
          <p:cNvSpPr/>
          <p:nvPr/>
        </p:nvSpPr>
        <p:spPr>
          <a:xfrm>
            <a:off x="952500" y="0"/>
            <a:ext cx="241073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5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inferences for GWAS positive-unlabeled data</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163023" y="1234725"/>
            <a:ext cx="1992498" cy="5216813"/>
          </a:xfrm>
          <a:prstGeom prst="rect">
            <a:avLst/>
          </a:prstGeom>
          <a:noFill/>
        </p:spPr>
        <p:txBody>
          <a:bodyPr wrap="square" rtlCol="0">
            <a:spAutoFit/>
          </a:bodyPr>
          <a:lstStyle/>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BACKGROUND: </a:t>
            </a:r>
            <a:r>
              <a:rPr lang="en-US" sz="750" b="1" dirty="0" smtClean="0">
                <a:solidFill>
                  <a:prstClr val="black"/>
                </a:solidFill>
                <a:latin typeface="Lato" panose="020F0502020204030203" pitchFamily="34" charset="0"/>
                <a:cs typeface="Segoe UI" panose="020B0502040204020203" pitchFamily="34" charset="0"/>
              </a:rPr>
              <a:t> </a:t>
            </a:r>
            <a:r>
              <a:rPr lang="en-US" sz="750" dirty="0" smtClean="0">
                <a:solidFill>
                  <a:prstClr val="black"/>
                </a:solidFill>
                <a:latin typeface="Lato" panose="020F0502020204030203" pitchFamily="34" charset="0"/>
                <a:cs typeface="Segoe UI" panose="020B0502040204020203" pitchFamily="34" charset="0"/>
              </a:rPr>
              <a:t>In genome-wide association studies, researchers often collect as many cases and controls as possible without regard for group imbalance. Also, control groups are treated as having all true controls, when in fact they are often a mixture true controls and some non-detected cases, usually sub-clinical or sub-diagnostic cases. Other studies have shown the effect of non-detection rates on bias and developed analytic fixes. </a:t>
            </a:r>
            <a:r>
              <a:rPr lang="en-US" sz="750" b="1" dirty="0" smtClean="0">
                <a:solidFill>
                  <a:prstClr val="black"/>
                </a:solidFill>
                <a:latin typeface="Lato" panose="020F0502020204030203" pitchFamily="34" charset="0"/>
                <a:cs typeface="Segoe UI" panose="020B0502040204020203" pitchFamily="34" charset="0"/>
              </a:rPr>
              <a:t>This study looked at the effect of group imbalance and non-detection rates on power as a way to plan better GWAS studies.</a:t>
            </a:r>
          </a:p>
          <a:p>
            <a:pPr defTabSz="95235">
              <a:lnSpc>
                <a:spcPct val="120000"/>
              </a:lnSpc>
            </a:pPr>
            <a:endParaRPr lang="en-US" sz="750" b="1" dirty="0">
              <a:solidFill>
                <a:srgbClr val="8C1616"/>
              </a:solidFill>
              <a:latin typeface="Lato" panose="020F0502020204030203" pitchFamily="34" charset="0"/>
              <a:cs typeface="Segoe UI" panose="020B0502040204020203" pitchFamily="34" charset="0"/>
            </a:endParaRPr>
          </a:p>
          <a:p>
            <a:pPr defTabSz="95235">
              <a:lnSpc>
                <a:spcPct val="120000"/>
              </a:lnSpc>
            </a:pPr>
            <a:r>
              <a:rPr lang="en-US" sz="750" b="1" dirty="0">
                <a:solidFill>
                  <a:srgbClr val="8C1616"/>
                </a:solidFill>
                <a:latin typeface="Lato" panose="020F0502020204030203" pitchFamily="34" charset="0"/>
                <a:cs typeface="Segoe UI" panose="020B0502040204020203" pitchFamily="34" charset="0"/>
              </a:rPr>
              <a:t>METHODS</a:t>
            </a:r>
          </a:p>
          <a:p>
            <a:pPr marL="154756" indent="-154756" defTabSz="95235">
              <a:lnSpc>
                <a:spcPct val="120000"/>
              </a:lnSpc>
              <a:buFont typeface="+mj-lt"/>
              <a:buAutoNum type="arabicPeriod"/>
            </a:pPr>
            <a:r>
              <a:rPr lang="en-US" sz="750" dirty="0" smtClean="0">
                <a:solidFill>
                  <a:prstClr val="black"/>
                </a:solidFill>
                <a:latin typeface="Lato" panose="020F0502020204030203" pitchFamily="34" charset="0"/>
                <a:cs typeface="Segoe UI" panose="020B0502040204020203" pitchFamily="34" charset="0"/>
              </a:rPr>
              <a:t>Simulated from a normal </a:t>
            </a:r>
            <a:endParaRPr lang="en-US" sz="75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Tested it with X process.</a:t>
            </a: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Illustrate your methods if you can.</a:t>
            </a:r>
          </a:p>
          <a:p>
            <a:pPr marL="154756" indent="-154756" defTabSz="95235">
              <a:lnSpc>
                <a:spcPct val="120000"/>
              </a:lnSpc>
              <a:buFont typeface="+mj-lt"/>
              <a:buAutoNum type="arabicPeriod"/>
            </a:pPr>
            <a:r>
              <a:rPr lang="en-US" sz="750" b="1" dirty="0">
                <a:solidFill>
                  <a:prstClr val="black"/>
                </a:solidFill>
                <a:latin typeface="Lato" panose="020F0502020204030203" pitchFamily="34" charset="0"/>
                <a:cs typeface="Segoe UI" panose="020B0502040204020203" pitchFamily="34" charset="0"/>
              </a:rPr>
              <a:t>Try a flowchart!</a:t>
            </a: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RESULTS</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Graph/table with </a:t>
            </a:r>
            <a:r>
              <a:rPr lang="en-US" sz="750" b="1" dirty="0">
                <a:solidFill>
                  <a:prstClr val="black"/>
                </a:solidFill>
                <a:latin typeface="Lato" panose="020F0502020204030203" pitchFamily="34" charset="0"/>
                <a:cs typeface="Segoe UI" panose="020B0502040204020203" pitchFamily="34" charset="0"/>
              </a:rPr>
              <a:t>essential results only</a:t>
            </a:r>
            <a:r>
              <a:rPr lang="en-US" sz="750" dirty="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All the other correlations in the ammo bar</a:t>
            </a:r>
            <a:r>
              <a:rPr lang="en-US" sz="750" dirty="0" smtClean="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smtClean="0">
                <a:solidFill>
                  <a:prstClr val="black"/>
                </a:solidFill>
                <a:latin typeface="Lato" panose="020F0502020204030203" pitchFamily="34" charset="0"/>
                <a:cs typeface="Segoe UI" panose="020B0502040204020203" pitchFamily="34" charset="0"/>
              </a:rPr>
              <a:t>Non-detected positives decrease the effect size.</a:t>
            </a: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CAC4B58-8623-4DBE-951A-DDF821787031}"/>
              </a:ext>
            </a:extLst>
          </p:cNvPr>
          <p:cNvSpPr txBox="1"/>
          <p:nvPr/>
        </p:nvSpPr>
        <p:spPr>
          <a:xfrm>
            <a:off x="9418428" y="381598"/>
            <a:ext cx="1596258" cy="2285241"/>
          </a:xfrm>
          <a:prstGeom prst="rect">
            <a:avLst/>
          </a:prstGeom>
          <a:noFill/>
        </p:spPr>
        <p:txBody>
          <a:bodyPr wrap="square" rtlCol="0">
            <a:spAutoFit/>
          </a:bodyPr>
          <a:lstStyle/>
          <a:p>
            <a:pPr defTabSz="95235"/>
            <a:r>
              <a:rPr lang="en-US" sz="1125" b="1" dirty="0">
                <a:solidFill>
                  <a:prstClr val="black"/>
                </a:solidFill>
                <a:latin typeface="Lato" panose="020F0502020204030203" pitchFamily="34" charset="0"/>
                <a:cs typeface="Segoe UI" panose="020B0502040204020203" pitchFamily="34" charset="0"/>
              </a:rPr>
              <a:t>AMMO BAR</a:t>
            </a:r>
          </a:p>
          <a:p>
            <a:pPr defTabSz="95235"/>
            <a:endParaRPr lang="en-US" sz="1125" b="1" dirty="0">
              <a:solidFill>
                <a:prstClr val="black"/>
              </a:solidFill>
              <a:latin typeface="Lato" panose="020F0502020204030203" pitchFamily="34" charset="0"/>
              <a:cs typeface="Segoe UI" panose="020B0502040204020203" pitchFamily="34" charset="0"/>
            </a:endParaRPr>
          </a:p>
          <a:p>
            <a:pPr defTabSz="95235"/>
            <a:r>
              <a:rPr lang="en-US" sz="1000" b="1" dirty="0">
                <a:solidFill>
                  <a:prstClr val="black"/>
                </a:solidFill>
                <a:latin typeface="Lato" panose="020F0502020204030203" pitchFamily="34" charset="0"/>
                <a:cs typeface="Segoe UI" panose="020B0502040204020203" pitchFamily="34" charset="0"/>
              </a:rPr>
              <a:t>Delete this and replace it with your…</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Graphs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Correlation tables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Figures</a:t>
            </a:r>
          </a:p>
          <a:p>
            <a:pPr marL="238087" indent="-238087" defTabSz="95235">
              <a:buFont typeface="Arial" panose="020B0604020202020204" pitchFamily="34" charset="0"/>
              <a:buChar char="•"/>
            </a:pPr>
            <a:r>
              <a:rPr lang="en-US" sz="1000" dirty="0">
                <a:solidFill>
                  <a:prstClr val="black"/>
                </a:solidFill>
                <a:latin typeface="Lato" panose="020F0502020204030203" pitchFamily="34" charset="0"/>
                <a:cs typeface="Segoe UI" panose="020B0502040204020203" pitchFamily="34" charset="0"/>
              </a:rPr>
              <a:t>Extra nuance that you’re worried about leaving out.</a:t>
            </a:r>
          </a:p>
          <a:p>
            <a:pPr marL="238087" indent="-238087" defTabSz="95235">
              <a:buFont typeface="Arial" panose="020B0604020202020204" pitchFamily="34" charset="0"/>
              <a:buChar char="•"/>
            </a:pPr>
            <a:r>
              <a:rPr lang="en-US" sz="1000" b="1" dirty="0">
                <a:solidFill>
                  <a:prstClr val="black"/>
                </a:solidFill>
                <a:latin typeface="Lato" panose="020F0502020204030203" pitchFamily="34" charset="0"/>
                <a:cs typeface="Segoe UI" panose="020B0502040204020203" pitchFamily="34" charset="0"/>
              </a:rPr>
              <a:t>Keep it messy!</a:t>
            </a:r>
            <a:r>
              <a:rPr lang="en-US" sz="1000" dirty="0">
                <a:solidFill>
                  <a:prstClr val="black"/>
                </a:solidFill>
                <a:latin typeface="Lato" panose="020F0502020204030203" pitchFamily="34" charset="0"/>
                <a:cs typeface="Segoe UI" panose="020B0502040204020203" pitchFamily="34" charset="0"/>
              </a:rPr>
              <a:t> This section is just for you.</a:t>
            </a:r>
          </a:p>
        </p:txBody>
      </p:sp>
      <p:sp>
        <p:nvSpPr>
          <p:cNvPr id="9" name="Graphic 7">
            <a:extLst>
              <a:ext uri="{FF2B5EF4-FFF2-40B4-BE49-F238E27FC236}">
                <a16:creationId xmlns:a16="http://schemas.microsoft.com/office/drawing/2014/main" id="{9914F9AF-0FB9-4924-8DCA-B46EEB713FE9}"/>
              </a:ext>
            </a:extLst>
          </p:cNvPr>
          <p:cNvSpPr/>
          <p:nvPr/>
        </p:nvSpPr>
        <p:spPr>
          <a:xfrm>
            <a:off x="4771114" y="5917185"/>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121315" y="5937796"/>
            <a:ext cx="1682788" cy="400110"/>
          </a:xfrm>
          <a:prstGeom prst="rect">
            <a:avLst/>
          </a:prstGeom>
          <a:noFill/>
        </p:spPr>
        <p:txBody>
          <a:bodyPr wrap="square" rtlCol="0">
            <a:spAutoFit/>
          </a:bodyPr>
          <a:lstStyle/>
          <a:p>
            <a:pPr defTabSz="95235"/>
            <a:r>
              <a:rPr lang="en-US" sz="1000" dirty="0">
                <a:solidFill>
                  <a:srgbClr val="CDCDCD"/>
                </a:solidFill>
                <a:latin typeface="Lato Black" panose="020F0A02020204030203" pitchFamily="34" charset="0"/>
                <a:cs typeface="Arial" panose="020B0604020202020204" pitchFamily="34" charset="0"/>
              </a:rPr>
              <a:t>Take a picture</a:t>
            </a:r>
            <a:r>
              <a:rPr lang="en-US" sz="1000" dirty="0">
                <a:solidFill>
                  <a:srgbClr val="CDCDCD"/>
                </a:solidFill>
                <a:latin typeface="Lato" panose="020F0502020204030203" pitchFamily="34" charset="0"/>
                <a:cs typeface="Arial" panose="020B0604020202020204" pitchFamily="34" charset="0"/>
              </a:rPr>
              <a:t> to </a:t>
            </a:r>
            <a:br>
              <a:rPr lang="en-US" sz="1000" dirty="0">
                <a:solidFill>
                  <a:srgbClr val="CDCDCD"/>
                </a:solidFill>
                <a:latin typeface="Lato" panose="020F0502020204030203" pitchFamily="34" charset="0"/>
                <a:cs typeface="Arial" panose="020B0604020202020204" pitchFamily="34" charset="0"/>
              </a:rPr>
            </a:br>
            <a:r>
              <a:rPr lang="en-US" sz="1000" dirty="0">
                <a:solidFill>
                  <a:srgbClr val="CDCDCD"/>
                </a:solidFill>
                <a:latin typeface="Lato Black" panose="020F0A02020204030203" pitchFamily="34" charset="0"/>
                <a:cs typeface="Arial" panose="020B0604020202020204" pitchFamily="34" charset="0"/>
              </a:rPr>
              <a:t>download</a:t>
            </a:r>
            <a:r>
              <a:rPr lang="en-US" sz="1000" dirty="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a:solidFill>
                  <a:srgbClr val="CDCDCD"/>
                </a:solidFill>
                <a:latin typeface="Lato Black" panose="020F0A02020204030203" pitchFamily="34" charset="0"/>
                <a:cs typeface="Arial" panose="020B0604020202020204" pitchFamily="34" charset="0"/>
              </a:rPr>
              <a:t>full paper</a:t>
            </a:r>
          </a:p>
        </p:txBody>
      </p:sp>
      <p:sp>
        <p:nvSpPr>
          <p:cNvPr id="10" name="Rectangle 9">
            <a:extLst>
              <a:ext uri="{FF2B5EF4-FFF2-40B4-BE49-F238E27FC236}">
                <a16:creationId xmlns:a16="http://schemas.microsoft.com/office/drawing/2014/main" id="{F33A7B10-D6D9-4BF7-9A8B-B3113FDC3D80}"/>
              </a:ext>
            </a:extLst>
          </p:cNvPr>
          <p:cNvSpPr/>
          <p:nvPr/>
        </p:nvSpPr>
        <p:spPr>
          <a:xfrm>
            <a:off x="1198748" y="846897"/>
            <a:ext cx="348099" cy="3314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dirty="0">
              <a:solidFill>
                <a:prstClr val="white"/>
              </a:solidFill>
              <a:latin typeface="Calibri" panose="020F0502020204030204"/>
            </a:endParaRPr>
          </a:p>
        </p:txBody>
      </p:sp>
      <p:pic>
        <p:nvPicPr>
          <p:cNvPr id="13" name="Picture 12">
            <a:extLst>
              <a:ext uri="{FF2B5EF4-FFF2-40B4-BE49-F238E27FC236}">
                <a16:creationId xmlns:a16="http://schemas.microsoft.com/office/drawing/2014/main" id="{CDB5C0A9-48EF-4957-80A2-585367894178}"/>
              </a:ext>
            </a:extLst>
          </p:cNvPr>
          <p:cNvPicPr>
            <a:picLocks noChangeAspect="1"/>
          </p:cNvPicPr>
          <p:nvPr/>
        </p:nvPicPr>
        <p:blipFill>
          <a:blip r:embed="rId3"/>
          <a:stretch>
            <a:fillRect/>
          </a:stretch>
        </p:blipFill>
        <p:spPr>
          <a:xfrm>
            <a:off x="9887151" y="6001495"/>
            <a:ext cx="658813" cy="537766"/>
          </a:xfrm>
          <a:prstGeom prst="rect">
            <a:avLst/>
          </a:prstGeom>
        </p:spPr>
      </p:pic>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480869" y="612683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Graphic 18">
            <a:extLst>
              <a:ext uri="{FF2B5EF4-FFF2-40B4-BE49-F238E27FC236}">
                <a16:creationId xmlns:a16="http://schemas.microsoft.com/office/drawing/2014/main" id="{C1210836-80D5-470E-883D-041B85957069}"/>
              </a:ext>
            </a:extLst>
          </p:cNvPr>
          <p:cNvSpPr/>
          <p:nvPr/>
        </p:nvSpPr>
        <p:spPr>
          <a:xfrm>
            <a:off x="1279262" y="761015"/>
            <a:ext cx="165438" cy="330805"/>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1614782" y="761016"/>
            <a:ext cx="681597" cy="400174"/>
          </a:xfrm>
          <a:prstGeom prst="rect">
            <a:avLst/>
          </a:prstGeom>
        </p:spPr>
        <p:txBody>
          <a:bodyPr wrap="non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p>
          <a:p>
            <a:pPr defTabSz="95235">
              <a:lnSpc>
                <a:spcPct val="120000"/>
              </a:lnSpc>
            </a:pP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023029" y="178781"/>
            <a:ext cx="2269671" cy="611706"/>
          </a:xfrm>
          <a:prstGeom prst="rect">
            <a:avLst/>
          </a:prstGeom>
          <a:noFill/>
        </p:spPr>
        <p:txBody>
          <a:bodyPr wrap="square" rtlCol="0">
            <a:spAutoFit/>
          </a:bodyPr>
          <a:lstStyle/>
          <a:p>
            <a:pPr defTabSz="95235"/>
            <a:r>
              <a:rPr lang="en-US" sz="1125" b="1" i="1" dirty="0">
                <a:solidFill>
                  <a:prstClr val="black"/>
                </a:solidFill>
                <a:latin typeface="Lato" panose="020F0502020204030203" pitchFamily="34" charset="0"/>
                <a:cs typeface="Segoe UI" panose="020B0502040204020203" pitchFamily="34" charset="0"/>
              </a:rPr>
              <a:t>Title</a:t>
            </a:r>
            <a:r>
              <a:rPr lang="en-US" sz="1125" b="1" i="1" dirty="0" smtClean="0">
                <a:solidFill>
                  <a:prstClr val="black"/>
                </a:solidFill>
                <a:latin typeface="Lato" panose="020F0502020204030203" pitchFamily="34" charset="0"/>
                <a:cs typeface="Segoe UI" panose="020B0502040204020203" pitchFamily="34" charset="0"/>
              </a:rPr>
              <a:t>: Designing GWAS studies</a:t>
            </a:r>
            <a:r>
              <a:rPr lang="en-US" sz="1125" i="1" dirty="0">
                <a:solidFill>
                  <a:prstClr val="black"/>
                </a:solidFill>
                <a:latin typeface="Lato" panose="020F0502020204030203" pitchFamily="34" charset="0"/>
                <a:cs typeface="Segoe UI" panose="020B0502040204020203" pitchFamily="34" charset="0"/>
              </a:rPr>
              <a:t/>
            </a:r>
            <a:br>
              <a:rPr lang="en-US" sz="1125" i="1" dirty="0">
                <a:solidFill>
                  <a:prstClr val="black"/>
                </a:solidFill>
                <a:latin typeface="Lato" panose="020F0502020204030203" pitchFamily="34" charset="0"/>
                <a:cs typeface="Segoe UI" panose="020B0502040204020203" pitchFamily="34" charset="0"/>
              </a:rPr>
            </a:br>
            <a:r>
              <a:rPr lang="en-US" sz="1125" i="1" dirty="0" smtClean="0">
                <a:solidFill>
                  <a:prstClr val="black"/>
                </a:solidFill>
                <a:latin typeface="Lato" panose="020F0502020204030203" pitchFamily="34" charset="0"/>
                <a:cs typeface="Segoe UI" panose="020B0502040204020203" pitchFamily="34" charset="0"/>
              </a:rPr>
              <a:t>Accounting for non-detection rates and group imbalance</a:t>
            </a:r>
            <a:endParaRPr lang="en-US" sz="1125" i="1" dirty="0">
              <a:solidFill>
                <a:prstClr val="black"/>
              </a:solidFill>
              <a:latin typeface="Lato" panose="020F050202020403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3F61B32-8F5A-4CA2-B549-F3CD26098007}"/>
              </a:ext>
            </a:extLst>
          </p:cNvPr>
          <p:cNvSpPr txBox="1"/>
          <p:nvPr/>
        </p:nvSpPr>
        <p:spPr>
          <a:xfrm>
            <a:off x="9520873" y="5288091"/>
            <a:ext cx="1566109" cy="515719"/>
          </a:xfrm>
          <a:prstGeom prst="rect">
            <a:avLst/>
          </a:prstGeom>
          <a:noFill/>
        </p:spPr>
        <p:txBody>
          <a:bodyPr wrap="square" rtlCol="0">
            <a:spAutoFit/>
          </a:bodyPr>
          <a:lstStyle/>
          <a:p>
            <a:pPr defTabSz="95235"/>
            <a:r>
              <a:rPr lang="en-US" sz="917" dirty="0">
                <a:solidFill>
                  <a:prstClr val="black"/>
                </a:solidFill>
                <a:latin typeface="Lato" panose="020F0502020204030203" pitchFamily="34" charset="0"/>
                <a:cs typeface="Segoe UI" panose="020B0502040204020203" pitchFamily="34" charset="0"/>
              </a:rPr>
              <a:t>Leeroy</a:t>
            </a:r>
            <a:r>
              <a:rPr lang="en-US" sz="917" b="1" dirty="0">
                <a:solidFill>
                  <a:prstClr val="black"/>
                </a:solidFill>
                <a:latin typeface="Lato" panose="020F0502020204030203" pitchFamily="34" charset="0"/>
                <a:cs typeface="Segoe UI" panose="020B0502040204020203" pitchFamily="34" charset="0"/>
              </a:rPr>
              <a:t> </a:t>
            </a:r>
            <a:r>
              <a:rPr lang="en-US" sz="917" dirty="0">
                <a:solidFill>
                  <a:prstClr val="black"/>
                </a:solidFill>
                <a:latin typeface="Lato" panose="020F0502020204030203" pitchFamily="34" charset="0"/>
                <a:cs typeface="Segoe UI" panose="020B0502040204020203" pitchFamily="34" charset="0"/>
              </a:rPr>
              <a:t>Jenkins, author2, </a:t>
            </a:r>
            <a:br>
              <a:rPr lang="en-US" sz="917" dirty="0">
                <a:solidFill>
                  <a:prstClr val="black"/>
                </a:solidFill>
                <a:latin typeface="Lato" panose="020F0502020204030203" pitchFamily="34" charset="0"/>
                <a:cs typeface="Segoe UI" panose="020B0502040204020203" pitchFamily="34" charset="0"/>
              </a:rPr>
            </a:br>
            <a:r>
              <a:rPr lang="en-US" sz="917" dirty="0">
                <a:solidFill>
                  <a:prstClr val="black"/>
                </a:solidFill>
                <a:latin typeface="Lato" panose="020F0502020204030203" pitchFamily="34" charset="0"/>
                <a:cs typeface="Segoe UI" panose="020B0502040204020203" pitchFamily="34" charset="0"/>
              </a:rPr>
              <a:t>author3, author4, author5, author6, author7, author42</a:t>
            </a:r>
            <a:endParaRPr lang="en-US" sz="917"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pic>
        <p:nvPicPr>
          <p:cNvPr id="14" name="Graphic 13">
            <a:extLst>
              <a:ext uri="{FF2B5EF4-FFF2-40B4-BE49-F238E27FC236}">
                <a16:creationId xmlns:a16="http://schemas.microsoft.com/office/drawing/2014/main" id="{8469FA09-6407-4240-A302-A9681C46F1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656500" y="5749567"/>
            <a:ext cx="788138" cy="7881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6446" y="2864524"/>
            <a:ext cx="2032082" cy="1354721"/>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2004" y="2869563"/>
            <a:ext cx="2158621" cy="1439080"/>
          </a:xfrm>
          <a:prstGeom prst="rect">
            <a:avLst/>
          </a:prstGeom>
        </p:spPr>
      </p:pic>
    </p:spTree>
    <p:extLst>
      <p:ext uri="{BB962C8B-B14F-4D97-AF65-F5344CB8AC3E}">
        <p14:creationId xmlns:p14="http://schemas.microsoft.com/office/powerpoint/2010/main" val="30494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9176446" y="0"/>
            <a:ext cx="20802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000" dirty="0">
              <a:solidFill>
                <a:prstClr val="black"/>
              </a:solidFill>
            </a:endParaRPr>
          </a:p>
        </p:txBody>
      </p:sp>
      <p:sp>
        <p:nvSpPr>
          <p:cNvPr id="12" name="silent presenter">
            <a:extLst>
              <a:ext uri="{FF2B5EF4-FFF2-40B4-BE49-F238E27FC236}">
                <a16:creationId xmlns:a16="http://schemas.microsoft.com/office/drawing/2014/main" id="{EC86DA8B-8163-4552-8FA4-435C18CFF2A9}"/>
              </a:ext>
            </a:extLst>
          </p:cNvPr>
          <p:cNvSpPr/>
          <p:nvPr/>
        </p:nvSpPr>
        <p:spPr>
          <a:xfrm>
            <a:off x="952500" y="0"/>
            <a:ext cx="241073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a:solidFill>
                <a:prstClr val="white"/>
              </a:solidFill>
              <a:latin typeface="Calibri" panose="020F0502020204030204"/>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658962" y="436330"/>
            <a:ext cx="5309774" cy="2243161"/>
          </a:xfrm>
        </p:spPr>
        <p:txBody>
          <a:bodyPr anchor="t">
            <a:noAutofit/>
          </a:bodyPr>
          <a:lstStyle/>
          <a:p>
            <a:pPr algn="l">
              <a:lnSpc>
                <a:spcPct val="100000"/>
              </a:lnSpc>
            </a:pPr>
            <a:r>
              <a:rPr lang="en-US" sz="32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Even small non-detection rates affect inferences for GWAS positive-unlabeled data</a:t>
            </a:r>
            <a:endParaRPr lang="en-US" sz="32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163023" y="1234725"/>
            <a:ext cx="1992498" cy="4939814"/>
          </a:xfrm>
          <a:prstGeom prst="rect">
            <a:avLst/>
          </a:prstGeom>
          <a:noFill/>
        </p:spPr>
        <p:txBody>
          <a:bodyPr wrap="square" rtlCol="0">
            <a:spAutoFit/>
          </a:bodyPr>
          <a:lstStyle/>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BACKGROUND: </a:t>
            </a:r>
            <a:r>
              <a:rPr lang="en-US" sz="750" b="1" dirty="0" smtClean="0">
                <a:solidFill>
                  <a:prstClr val="black"/>
                </a:solidFill>
                <a:latin typeface="Lato" panose="020F0502020204030203" pitchFamily="34" charset="0"/>
                <a:cs typeface="Segoe UI" panose="020B0502040204020203" pitchFamily="34" charset="0"/>
              </a:rPr>
              <a:t> </a:t>
            </a:r>
            <a:r>
              <a:rPr lang="en-US" sz="750" dirty="0" smtClean="0">
                <a:solidFill>
                  <a:prstClr val="black"/>
                </a:solidFill>
                <a:latin typeface="Lato" panose="020F0502020204030203" pitchFamily="34" charset="0"/>
                <a:cs typeface="Segoe UI" panose="020B0502040204020203" pitchFamily="34" charset="0"/>
              </a:rPr>
              <a:t>In genome-wide association studies of canine orthopedic diseases, control groups are treated “naively,” as having all unaffected controls, when in fact they are often a mixture true controls and some non-detected cases, usually sub-clinical or sub-diagnostic cases. Other studies have shown the effect of non-detection rates on bias and developed analytic fixes. </a:t>
            </a:r>
            <a:r>
              <a:rPr lang="en-US" sz="750" b="1" dirty="0" smtClean="0">
                <a:solidFill>
                  <a:prstClr val="black"/>
                </a:solidFill>
                <a:latin typeface="Lato" panose="020F0502020204030203" pitchFamily="34" charset="0"/>
                <a:cs typeface="Segoe UI" panose="020B0502040204020203" pitchFamily="34" charset="0"/>
              </a:rPr>
              <a:t>This study looked at the effect of non-detection rates on power as a way to plan better orthopedic GWAS studies.</a:t>
            </a:r>
          </a:p>
          <a:p>
            <a:pPr defTabSz="95235">
              <a:lnSpc>
                <a:spcPct val="120000"/>
              </a:lnSpc>
            </a:pPr>
            <a:endParaRPr lang="en-US" sz="750" b="1" dirty="0">
              <a:solidFill>
                <a:srgbClr val="8C1616"/>
              </a:solidFill>
              <a:latin typeface="Lato" panose="020F0502020204030203" pitchFamily="34" charset="0"/>
              <a:cs typeface="Segoe UI" panose="020B0502040204020203" pitchFamily="34" charset="0"/>
            </a:endParaRPr>
          </a:p>
          <a:p>
            <a:pPr defTabSz="95235">
              <a:lnSpc>
                <a:spcPct val="120000"/>
              </a:lnSpc>
            </a:pPr>
            <a:r>
              <a:rPr lang="en-US" sz="750" b="1" dirty="0">
                <a:solidFill>
                  <a:srgbClr val="8C1616"/>
                </a:solidFill>
                <a:latin typeface="Lato" panose="020F0502020204030203" pitchFamily="34" charset="0"/>
                <a:cs typeface="Segoe UI" panose="020B0502040204020203" pitchFamily="34" charset="0"/>
              </a:rPr>
              <a:t>METHODS</a:t>
            </a:r>
          </a:p>
          <a:p>
            <a:pPr marL="154756" indent="-154756" defTabSz="95235">
              <a:lnSpc>
                <a:spcPct val="120000"/>
              </a:lnSpc>
              <a:buFont typeface="+mj-lt"/>
              <a:buAutoNum type="arabicPeriod"/>
            </a:pPr>
            <a:r>
              <a:rPr lang="en-US" sz="750" dirty="0" smtClean="0">
                <a:solidFill>
                  <a:prstClr val="black"/>
                </a:solidFill>
                <a:latin typeface="Lato" panose="020F0502020204030203" pitchFamily="34" charset="0"/>
                <a:cs typeface="Segoe UI" panose="020B0502040204020203" pitchFamily="34" charset="0"/>
              </a:rPr>
              <a:t>Simulated from a normal </a:t>
            </a:r>
            <a:endParaRPr lang="en-US" sz="75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Tested it with X process.</a:t>
            </a:r>
          </a:p>
          <a:p>
            <a:pPr marL="154756" indent="-154756" defTabSz="95235">
              <a:lnSpc>
                <a:spcPct val="120000"/>
              </a:lnSpc>
              <a:buFont typeface="+mj-lt"/>
              <a:buAutoNum type="arabicPeriod"/>
            </a:pPr>
            <a:r>
              <a:rPr lang="en-US" sz="750" dirty="0">
                <a:solidFill>
                  <a:prstClr val="black"/>
                </a:solidFill>
                <a:latin typeface="Lato" panose="020F0502020204030203" pitchFamily="34" charset="0"/>
                <a:cs typeface="Segoe UI" panose="020B0502040204020203" pitchFamily="34" charset="0"/>
              </a:rPr>
              <a:t>Illustrate your methods if you can.</a:t>
            </a:r>
          </a:p>
          <a:p>
            <a:pPr marL="154756" indent="-154756" defTabSz="95235">
              <a:lnSpc>
                <a:spcPct val="120000"/>
              </a:lnSpc>
              <a:buFont typeface="+mj-lt"/>
              <a:buAutoNum type="arabicPeriod"/>
            </a:pPr>
            <a:r>
              <a:rPr lang="en-US" sz="750" b="1" dirty="0">
                <a:solidFill>
                  <a:prstClr val="black"/>
                </a:solidFill>
                <a:latin typeface="Lato" panose="020F0502020204030203" pitchFamily="34" charset="0"/>
                <a:cs typeface="Segoe UI" panose="020B0502040204020203" pitchFamily="34" charset="0"/>
              </a:rPr>
              <a:t>Try a flowchart!</a:t>
            </a: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750" b="1" dirty="0">
                <a:solidFill>
                  <a:prstClr val="black"/>
                </a:solidFill>
                <a:latin typeface="Lato" panose="020F0502020204030203" pitchFamily="34" charset="0"/>
                <a:cs typeface="Segoe UI" panose="020B0502040204020203" pitchFamily="34" charset="0"/>
              </a:rPr>
              <a:t>RESULTS</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Graph/table with </a:t>
            </a:r>
            <a:r>
              <a:rPr lang="en-US" sz="750" b="1" dirty="0">
                <a:solidFill>
                  <a:prstClr val="black"/>
                </a:solidFill>
                <a:latin typeface="Lato" panose="020F0502020204030203" pitchFamily="34" charset="0"/>
                <a:cs typeface="Segoe UI" panose="020B0502040204020203" pitchFamily="34" charset="0"/>
              </a:rPr>
              <a:t>essential results only</a:t>
            </a:r>
            <a:r>
              <a:rPr lang="en-US" sz="750" dirty="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a:solidFill>
                  <a:prstClr val="black"/>
                </a:solidFill>
                <a:latin typeface="Lato" panose="020F0502020204030203" pitchFamily="34" charset="0"/>
                <a:cs typeface="Segoe UI" panose="020B0502040204020203" pitchFamily="34" charset="0"/>
              </a:rPr>
              <a:t>All the other correlations in the ammo bar</a:t>
            </a:r>
            <a:r>
              <a:rPr lang="en-US" sz="750" dirty="0" smtClean="0">
                <a:solidFill>
                  <a:prstClr val="black"/>
                </a:solidFill>
                <a:latin typeface="Lato" panose="020F0502020204030203" pitchFamily="34" charset="0"/>
                <a:cs typeface="Segoe UI" panose="020B0502040204020203" pitchFamily="34" charset="0"/>
              </a:rPr>
              <a:t>.</a:t>
            </a:r>
          </a:p>
          <a:p>
            <a:pPr marL="119043" indent="-119043" defTabSz="95235">
              <a:lnSpc>
                <a:spcPct val="120000"/>
              </a:lnSpc>
              <a:buFont typeface="Arial" panose="020B0604020202020204" pitchFamily="34" charset="0"/>
              <a:buChar char="•"/>
            </a:pPr>
            <a:r>
              <a:rPr lang="en-US" sz="750" dirty="0" smtClean="0">
                <a:solidFill>
                  <a:prstClr val="black"/>
                </a:solidFill>
                <a:latin typeface="Lato" panose="020F0502020204030203" pitchFamily="34" charset="0"/>
                <a:cs typeface="Segoe UI" panose="020B0502040204020203" pitchFamily="34" charset="0"/>
              </a:rPr>
              <a:t>Non-detected positives decrease the effect size.</a:t>
            </a: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9" name="Graphic 7">
            <a:extLst>
              <a:ext uri="{FF2B5EF4-FFF2-40B4-BE49-F238E27FC236}">
                <a16:creationId xmlns:a16="http://schemas.microsoft.com/office/drawing/2014/main" id="{9914F9AF-0FB9-4924-8DCA-B46EEB713FE9}"/>
              </a:ext>
            </a:extLst>
          </p:cNvPr>
          <p:cNvSpPr/>
          <p:nvPr/>
        </p:nvSpPr>
        <p:spPr>
          <a:xfrm>
            <a:off x="4771114" y="5917185"/>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077650" y="5866637"/>
            <a:ext cx="2241652" cy="553998"/>
          </a:xfrm>
          <a:prstGeom prst="rect">
            <a:avLst/>
          </a:prstGeom>
          <a:noFill/>
        </p:spPr>
        <p:txBody>
          <a:bodyPr wrap="square" rtlCol="0">
            <a:spAutoFit/>
          </a:bodyPr>
          <a:lstStyle/>
          <a:p>
            <a:pPr defTabSz="95235"/>
            <a:r>
              <a:rPr lang="en-US" sz="1000" dirty="0">
                <a:solidFill>
                  <a:srgbClr val="CDCDCD"/>
                </a:solidFill>
                <a:latin typeface="Lato Black" panose="020F0A02020204030203" pitchFamily="34" charset="0"/>
                <a:cs typeface="Arial" panose="020B0604020202020204" pitchFamily="34" charset="0"/>
              </a:rPr>
              <a:t>Take a picture</a:t>
            </a:r>
            <a:r>
              <a:rPr lang="en-US" sz="1000" dirty="0">
                <a:solidFill>
                  <a:srgbClr val="CDCDCD"/>
                </a:solidFill>
                <a:latin typeface="Lato" panose="020F0502020204030203" pitchFamily="34" charset="0"/>
                <a:cs typeface="Arial" panose="020B0604020202020204" pitchFamily="34" charset="0"/>
              </a:rPr>
              <a:t> to </a:t>
            </a:r>
            <a:r>
              <a:rPr lang="en-US" sz="1000" dirty="0" smtClean="0">
                <a:solidFill>
                  <a:srgbClr val="CDCDCD"/>
                </a:solidFill>
                <a:latin typeface="Lato Black" panose="020F0A02020204030203" pitchFamily="34" charset="0"/>
                <a:cs typeface="Arial" panose="020B0604020202020204" pitchFamily="34" charset="0"/>
              </a:rPr>
              <a:t>download</a:t>
            </a:r>
            <a:r>
              <a:rPr lang="en-US" sz="1000" dirty="0" smtClean="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long abstract. </a:t>
            </a:r>
            <a:r>
              <a:rPr lang="en-US" sz="1000" u="sng" dirty="0" smtClean="0">
                <a:solidFill>
                  <a:srgbClr val="CDCDCD"/>
                </a:solidFill>
                <a:latin typeface="Lato Black" panose="020F0A02020204030203" pitchFamily="34" charset="0"/>
                <a:cs typeface="Arial" panose="020B0604020202020204" pitchFamily="34" charset="0"/>
              </a:rPr>
              <a:t>It also considers group imbalance</a:t>
            </a:r>
            <a:r>
              <a:rPr lang="en-US" sz="1000" dirty="0" smtClean="0">
                <a:solidFill>
                  <a:srgbClr val="CDCDCD"/>
                </a:solidFill>
                <a:latin typeface="Lato Black" panose="020F0A02020204030203" pitchFamily="34" charset="0"/>
                <a:cs typeface="Arial" panose="020B0604020202020204" pitchFamily="34" charset="0"/>
              </a:rPr>
              <a:t> and has references.</a:t>
            </a:r>
            <a:endParaRPr lang="en-US" sz="1000" u="sng" dirty="0">
              <a:solidFill>
                <a:srgbClr val="CDCDCD"/>
              </a:solidFill>
              <a:latin typeface="Lato Black" panose="020F0A02020204030203" pitchFamily="34" charset="0"/>
              <a:cs typeface="Arial" panose="020B0604020202020204" pitchFamily="34" charset="0"/>
            </a:endParaRPr>
          </a:p>
        </p:txBody>
      </p:sp>
      <p:sp>
        <p:nvSpPr>
          <p:cNvPr id="10" name="Rectangle 9">
            <a:extLst>
              <a:ext uri="{FF2B5EF4-FFF2-40B4-BE49-F238E27FC236}">
                <a16:creationId xmlns:a16="http://schemas.microsoft.com/office/drawing/2014/main" id="{F33A7B10-D6D9-4BF7-9A8B-B3113FDC3D80}"/>
              </a:ext>
            </a:extLst>
          </p:cNvPr>
          <p:cNvSpPr/>
          <p:nvPr/>
        </p:nvSpPr>
        <p:spPr>
          <a:xfrm>
            <a:off x="1198748" y="846897"/>
            <a:ext cx="348099" cy="3314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235"/>
            <a:endParaRPr lang="en-US" sz="375" dirty="0">
              <a:solidFill>
                <a:prstClr val="white"/>
              </a:solidFill>
              <a:latin typeface="Calibri" panose="020F0502020204030204"/>
            </a:endParaRPr>
          </a:p>
        </p:txBody>
      </p:sp>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480869" y="612683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Graphic 18">
            <a:extLst>
              <a:ext uri="{FF2B5EF4-FFF2-40B4-BE49-F238E27FC236}">
                <a16:creationId xmlns:a16="http://schemas.microsoft.com/office/drawing/2014/main" id="{C1210836-80D5-470E-883D-041B85957069}"/>
              </a:ext>
            </a:extLst>
          </p:cNvPr>
          <p:cNvSpPr/>
          <p:nvPr/>
        </p:nvSpPr>
        <p:spPr>
          <a:xfrm>
            <a:off x="1279262" y="761015"/>
            <a:ext cx="165438" cy="330805"/>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sp>
        <p:nvSpPr>
          <p:cNvPr id="20" name="Rectangle 19">
            <a:extLst>
              <a:ext uri="{FF2B5EF4-FFF2-40B4-BE49-F238E27FC236}">
                <a16:creationId xmlns:a16="http://schemas.microsoft.com/office/drawing/2014/main" id="{6BA4CF46-E210-4322-91D1-2A41779F64E4}"/>
              </a:ext>
            </a:extLst>
          </p:cNvPr>
          <p:cNvSpPr/>
          <p:nvPr/>
        </p:nvSpPr>
        <p:spPr>
          <a:xfrm>
            <a:off x="1614782" y="761016"/>
            <a:ext cx="681597" cy="400174"/>
          </a:xfrm>
          <a:prstGeom prst="rect">
            <a:avLst/>
          </a:prstGeom>
        </p:spPr>
        <p:txBody>
          <a:bodyPr wrap="non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p>
          <a:p>
            <a:pPr defTabSz="95235">
              <a:lnSpc>
                <a:spcPct val="120000"/>
              </a:lnSpc>
            </a:pP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023029" y="178781"/>
            <a:ext cx="2269671" cy="438582"/>
          </a:xfrm>
          <a:prstGeom prst="rect">
            <a:avLst/>
          </a:prstGeom>
          <a:noFill/>
        </p:spPr>
        <p:txBody>
          <a:bodyPr wrap="square" rtlCol="0">
            <a:spAutoFit/>
          </a:bodyPr>
          <a:lstStyle/>
          <a:p>
            <a:pPr defTabSz="95235"/>
            <a:r>
              <a:rPr lang="en-US" sz="1125" b="1" i="1" dirty="0" smtClean="0">
                <a:solidFill>
                  <a:prstClr val="black"/>
                </a:solidFill>
                <a:latin typeface="Lato" panose="020F0502020204030203" pitchFamily="34" charset="0"/>
                <a:cs typeface="Segoe UI" panose="020B0502040204020203" pitchFamily="34" charset="0"/>
              </a:rPr>
              <a:t>Designing Orthopedic GWAS studies</a:t>
            </a:r>
            <a:r>
              <a:rPr lang="en-US" sz="1125" i="1" dirty="0">
                <a:solidFill>
                  <a:prstClr val="black"/>
                </a:solidFill>
                <a:latin typeface="Lato" panose="020F0502020204030203" pitchFamily="34" charset="0"/>
                <a:cs typeface="Segoe UI" panose="020B0502040204020203" pitchFamily="34" charset="0"/>
              </a:rPr>
              <a:t/>
            </a:r>
            <a:br>
              <a:rPr lang="en-US" sz="1125" i="1" dirty="0">
                <a:solidFill>
                  <a:prstClr val="black"/>
                </a:solidFill>
                <a:latin typeface="Lato" panose="020F0502020204030203" pitchFamily="34" charset="0"/>
                <a:cs typeface="Segoe UI" panose="020B0502040204020203" pitchFamily="34" charset="0"/>
              </a:rPr>
            </a:br>
            <a:r>
              <a:rPr lang="en-US" sz="1125" i="1" dirty="0" smtClean="0">
                <a:solidFill>
                  <a:prstClr val="black"/>
                </a:solidFill>
                <a:latin typeface="Lato" panose="020F0502020204030203" pitchFamily="34" charset="0"/>
                <a:cs typeface="Segoe UI" panose="020B0502040204020203" pitchFamily="34" charset="0"/>
              </a:rPr>
              <a:t>Accounting for non-detection rates</a:t>
            </a:r>
            <a:endParaRPr lang="en-US" sz="1125" i="1" dirty="0">
              <a:solidFill>
                <a:prstClr val="black"/>
              </a:solidFill>
              <a:latin typeface="Lato" panose="020F050202020403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C3F61B32-8F5A-4CA2-B549-F3CD26098007}"/>
              </a:ext>
            </a:extLst>
          </p:cNvPr>
          <p:cNvSpPr txBox="1"/>
          <p:nvPr/>
        </p:nvSpPr>
        <p:spPr>
          <a:xfrm>
            <a:off x="9520873" y="5288091"/>
            <a:ext cx="1566109" cy="515719"/>
          </a:xfrm>
          <a:prstGeom prst="rect">
            <a:avLst/>
          </a:prstGeom>
          <a:noFill/>
        </p:spPr>
        <p:txBody>
          <a:bodyPr wrap="square" rtlCol="0">
            <a:spAutoFit/>
          </a:bodyPr>
          <a:lstStyle/>
          <a:p>
            <a:pPr defTabSz="95235"/>
            <a:r>
              <a:rPr lang="en-US" sz="917" dirty="0" smtClean="0">
                <a:solidFill>
                  <a:prstClr val="black"/>
                </a:solidFill>
                <a:latin typeface="Lato" panose="020F0502020204030203" pitchFamily="34" charset="0"/>
                <a:cs typeface="Segoe UI" panose="020B0502040204020203" pitchFamily="34" charset="0"/>
              </a:rPr>
              <a:t>Rich Evans, </a:t>
            </a:r>
            <a:r>
              <a:rPr lang="en-US" sz="917" dirty="0">
                <a:solidFill>
                  <a:prstClr val="black"/>
                </a:solidFill>
                <a:latin typeface="Lato" panose="020F0502020204030203" pitchFamily="34" charset="0"/>
                <a:cs typeface="Segoe UI" panose="020B0502040204020203" pitchFamily="34" charset="0"/>
              </a:rPr>
              <a:t>author2, </a:t>
            </a:r>
            <a:br>
              <a:rPr lang="en-US" sz="917" dirty="0">
                <a:solidFill>
                  <a:prstClr val="black"/>
                </a:solidFill>
                <a:latin typeface="Lato" panose="020F0502020204030203" pitchFamily="34" charset="0"/>
                <a:cs typeface="Segoe UI" panose="020B0502040204020203" pitchFamily="34" charset="0"/>
              </a:rPr>
            </a:br>
            <a:r>
              <a:rPr lang="en-US" sz="917" dirty="0">
                <a:solidFill>
                  <a:prstClr val="black"/>
                </a:solidFill>
                <a:latin typeface="Lato" panose="020F0502020204030203" pitchFamily="34" charset="0"/>
                <a:cs typeface="Segoe UI" panose="020B0502040204020203" pitchFamily="34" charset="0"/>
              </a:rPr>
              <a:t>author3, author4, author5, author6, author7, author42</a:t>
            </a:r>
            <a:endParaRPr lang="en-US" sz="917" b="1" dirty="0">
              <a:solidFill>
                <a:prstClr val="black"/>
              </a:solidFill>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9418428" y="5330001"/>
            <a:ext cx="75090" cy="69833"/>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pPr defTabSz="95235"/>
            <a:endParaRPr lang="en-US" sz="375">
              <a:solidFill>
                <a:prstClr val="black"/>
              </a:solidFill>
              <a:latin typeface="Calibri" panose="020F0502020204030204"/>
            </a:endParaRPr>
          </a:p>
        </p:txBody>
      </p:sp>
      <p:pic>
        <p:nvPicPr>
          <p:cNvPr id="14" name="Graphic 13">
            <a:extLst>
              <a:ext uri="{FF2B5EF4-FFF2-40B4-BE49-F238E27FC236}">
                <a16:creationId xmlns:a16="http://schemas.microsoft.com/office/drawing/2014/main" id="{8469FA09-6407-4240-A302-A9681C46F1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656500" y="5749567"/>
            <a:ext cx="788138" cy="788138"/>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3866" y="1012605"/>
            <a:ext cx="1893650" cy="1262433"/>
          </a:xfrm>
          <a:prstGeom prst="rect">
            <a:avLst/>
          </a:prstGeom>
        </p:spPr>
      </p:pic>
      <p:sp>
        <p:nvSpPr>
          <p:cNvPr id="6" name="TextBox 5"/>
          <p:cNvSpPr txBox="1"/>
          <p:nvPr/>
        </p:nvSpPr>
        <p:spPr>
          <a:xfrm>
            <a:off x="9571784" y="662231"/>
            <a:ext cx="1412310" cy="369332"/>
          </a:xfrm>
          <a:prstGeom prst="rect">
            <a:avLst/>
          </a:prstGeom>
          <a:noFill/>
        </p:spPr>
        <p:txBody>
          <a:bodyPr wrap="none" rtlCol="0">
            <a:spAutoFit/>
          </a:bodyPr>
          <a:lstStyle/>
          <a:p>
            <a:r>
              <a:rPr lang="en-US" dirty="0" smtClean="0"/>
              <a:t>GWAS model</a:t>
            </a:r>
            <a:endParaRPr lang="en-US" dirty="0"/>
          </a:p>
        </p:txBody>
      </p:sp>
      <p:sp>
        <p:nvSpPr>
          <p:cNvPr id="8" name="TextBox 7"/>
          <p:cNvSpPr txBox="1"/>
          <p:nvPr/>
        </p:nvSpPr>
        <p:spPr>
          <a:xfrm>
            <a:off x="9364149" y="1091820"/>
            <a:ext cx="633637" cy="400110"/>
          </a:xfrm>
          <a:prstGeom prst="rect">
            <a:avLst/>
          </a:prstGeom>
          <a:noFill/>
        </p:spPr>
        <p:txBody>
          <a:bodyPr wrap="square" rtlCol="0">
            <a:spAutoFit/>
          </a:bodyPr>
          <a:lstStyle/>
          <a:p>
            <a:r>
              <a:rPr lang="en-US" sz="1000" dirty="0" smtClean="0"/>
              <a:t>Naïve control</a:t>
            </a:r>
            <a:endParaRPr lang="en-US" sz="1000" dirty="0"/>
          </a:p>
        </p:txBody>
      </p:sp>
      <p:sp>
        <p:nvSpPr>
          <p:cNvPr id="25" name="TextBox 24"/>
          <p:cNvSpPr txBox="1"/>
          <p:nvPr/>
        </p:nvSpPr>
        <p:spPr>
          <a:xfrm>
            <a:off x="10623033" y="1091820"/>
            <a:ext cx="633637" cy="400110"/>
          </a:xfrm>
          <a:prstGeom prst="rect">
            <a:avLst/>
          </a:prstGeom>
          <a:noFill/>
        </p:spPr>
        <p:txBody>
          <a:bodyPr wrap="square" rtlCol="0">
            <a:spAutoFit/>
          </a:bodyPr>
          <a:lstStyle/>
          <a:p>
            <a:r>
              <a:rPr lang="en-US" sz="1000" dirty="0" smtClean="0"/>
              <a:t>Positive group</a:t>
            </a:r>
            <a:endParaRPr lang="en-US" sz="1000" dirty="0"/>
          </a:p>
        </p:txBody>
      </p:sp>
      <p:sp>
        <p:nvSpPr>
          <p:cNvPr id="11" name="Right Brace 10"/>
          <p:cNvSpPr/>
          <p:nvPr/>
        </p:nvSpPr>
        <p:spPr>
          <a:xfrm rot="5400000">
            <a:off x="10231578" y="2768078"/>
            <a:ext cx="249698" cy="453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10079639" y="2159088"/>
            <a:ext cx="290116" cy="6425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550807" y="2479436"/>
            <a:ext cx="1149522" cy="553998"/>
          </a:xfrm>
          <a:prstGeom prst="rect">
            <a:avLst/>
          </a:prstGeom>
          <a:noFill/>
        </p:spPr>
        <p:txBody>
          <a:bodyPr wrap="square" rtlCol="0">
            <a:spAutoFit/>
          </a:bodyPr>
          <a:lstStyle/>
          <a:p>
            <a:r>
              <a:rPr lang="en-US" sz="1000" dirty="0" smtClean="0"/>
              <a:t>Assumed difference in means</a:t>
            </a:r>
            <a:endParaRPr lang="en-US" sz="1000" dirty="0"/>
          </a:p>
        </p:txBody>
      </p:sp>
      <p:sp>
        <p:nvSpPr>
          <p:cNvPr id="28" name="TextBox 27"/>
          <p:cNvSpPr txBox="1"/>
          <p:nvPr/>
        </p:nvSpPr>
        <p:spPr>
          <a:xfrm>
            <a:off x="10356427" y="3082259"/>
            <a:ext cx="864276" cy="553998"/>
          </a:xfrm>
          <a:prstGeom prst="rect">
            <a:avLst/>
          </a:prstGeom>
          <a:noFill/>
        </p:spPr>
        <p:txBody>
          <a:bodyPr wrap="square" rtlCol="0">
            <a:spAutoFit/>
          </a:bodyPr>
          <a:lstStyle/>
          <a:p>
            <a:r>
              <a:rPr lang="en-US" sz="1000" dirty="0" smtClean="0"/>
              <a:t>Actual difference in means</a:t>
            </a:r>
            <a:endParaRPr lang="en-US" sz="1000" dirty="0"/>
          </a:p>
        </p:txBody>
      </p:sp>
      <p:pic>
        <p:nvPicPr>
          <p:cNvPr id="29" name="Picture 28"/>
          <p:cNvPicPr>
            <a:picLocks noChangeAspect="1"/>
          </p:cNvPicPr>
          <p:nvPr/>
        </p:nvPicPr>
        <p:blipFill>
          <a:blip r:embed="rId7"/>
          <a:stretch>
            <a:fillRect/>
          </a:stretch>
        </p:blipFill>
        <p:spPr>
          <a:xfrm>
            <a:off x="9592807" y="5971105"/>
            <a:ext cx="1073794" cy="406867"/>
          </a:xfrm>
          <a:prstGeom prst="rect">
            <a:avLst/>
          </a:prstGeom>
        </p:spPr>
      </p:pic>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62454" y="2063807"/>
            <a:ext cx="4836426" cy="3224284"/>
          </a:xfrm>
          <a:prstGeom prst="rect">
            <a:avLst/>
          </a:prstGeom>
        </p:spPr>
      </p:pic>
    </p:spTree>
    <p:extLst>
      <p:ext uri="{BB962C8B-B14F-4D97-AF65-F5344CB8AC3E}">
        <p14:creationId xmlns:p14="http://schemas.microsoft.com/office/powerpoint/2010/main" val="211753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ounded Rectangle 3"/>
          <p:cNvSpPr/>
          <p:nvPr/>
        </p:nvSpPr>
        <p:spPr>
          <a:xfrm>
            <a:off x="3077026" y="67767"/>
            <a:ext cx="6766040" cy="6470352"/>
          </a:xfrm>
          <a:prstGeom prst="roundRect">
            <a:avLst/>
          </a:prstGeom>
          <a:solidFill>
            <a:srgbClr val="7A00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3198342" y="697072"/>
            <a:ext cx="6723878" cy="1346804"/>
          </a:xfrm>
        </p:spPr>
        <p:txBody>
          <a:bodyPr anchor="t">
            <a:noAutofit/>
          </a:bodyPr>
          <a:lstStyle/>
          <a:p>
            <a:pPr algn="l">
              <a:lnSpc>
                <a:spcPct val="100000"/>
              </a:lnSpc>
            </a:pPr>
            <a:r>
              <a:rPr lang="en-US" sz="4400" dirty="0" smtClean="0">
                <a:solidFill>
                  <a:schemeClr val="bg1"/>
                </a:solidFill>
                <a:latin typeface="Lato Black" panose="020F0A02020204030203" pitchFamily="34" charset="0"/>
                <a:ea typeface="Segoe UI Black" panose="020B0A02040204020203" pitchFamily="34" charset="0"/>
                <a:cs typeface="Segoe UI" panose="020B0502040204020203" pitchFamily="34" charset="0"/>
              </a:rPr>
              <a:t>Naïve models may have decreased power in GWAS</a:t>
            </a:r>
            <a:endParaRPr lang="en-US" sz="4400" dirty="0">
              <a:solidFill>
                <a:schemeClr val="bg1"/>
              </a:solidFill>
              <a:latin typeface="Lato" panose="020F0502020204030203" pitchFamily="34" charset="0"/>
              <a:ea typeface="Roboto" panose="02000000000000000000" pitchFamily="2" charset="0"/>
              <a:cs typeface="Segoe UI" panose="020B0502040204020203" pitchFamily="34" charset="0"/>
            </a:endParaRPr>
          </a:p>
        </p:txBody>
      </p:sp>
      <p:sp>
        <p:nvSpPr>
          <p:cNvPr id="3" name="TextBox 2">
            <a:extLst>
              <a:ext uri="{FF2B5EF4-FFF2-40B4-BE49-F238E27FC236}">
                <a16:creationId xmlns:a16="http://schemas.microsoft.com/office/drawing/2014/main" id="{8E35B311-3C19-412C-ADE6-EB2E4158F366}"/>
              </a:ext>
            </a:extLst>
          </p:cNvPr>
          <p:cNvSpPr txBox="1"/>
          <p:nvPr/>
        </p:nvSpPr>
        <p:spPr>
          <a:xfrm>
            <a:off x="134557" y="1370474"/>
            <a:ext cx="2905282" cy="5549211"/>
          </a:xfrm>
          <a:prstGeom prst="rect">
            <a:avLst/>
          </a:prstGeom>
          <a:noFill/>
        </p:spPr>
        <p:txBody>
          <a:bodyPr wrap="square" rtlCol="0">
            <a:spAutoFit/>
          </a:bodyPr>
          <a:lstStyle/>
          <a:p>
            <a:pPr defTabSz="95235">
              <a:lnSpc>
                <a:spcPct val="120000"/>
              </a:lnSpc>
            </a:pPr>
            <a:r>
              <a:rPr lang="en-US" sz="1200" b="1" dirty="0">
                <a:solidFill>
                  <a:prstClr val="black"/>
                </a:solidFill>
                <a:latin typeface="Lato" panose="020F0502020204030203" pitchFamily="34" charset="0"/>
                <a:cs typeface="Segoe UI" panose="020B0502040204020203" pitchFamily="34" charset="0"/>
              </a:rPr>
              <a:t>BACKGROUND: </a:t>
            </a:r>
            <a:r>
              <a:rPr lang="en-US" sz="1200" b="1" dirty="0" smtClean="0">
                <a:solidFill>
                  <a:prstClr val="black"/>
                </a:solidFill>
                <a:latin typeface="Lato" panose="020F0502020204030203" pitchFamily="34" charset="0"/>
                <a:cs typeface="Segoe UI" panose="020B0502040204020203" pitchFamily="34" charset="0"/>
              </a:rPr>
              <a:t> </a:t>
            </a:r>
            <a:r>
              <a:rPr lang="en-US" sz="1200" dirty="0" smtClean="0">
                <a:solidFill>
                  <a:prstClr val="black"/>
                </a:solidFill>
                <a:latin typeface="Lato" panose="020F0502020204030203" pitchFamily="34" charset="0"/>
                <a:cs typeface="Segoe UI" panose="020B0502040204020203" pitchFamily="34" charset="0"/>
              </a:rPr>
              <a:t>In genome-wide association studies of canine orthopedic diseases, control groups are treated “naively,” as having all unaffected controls, when in fact they are often a mixture true controls and some undetected cases, usually sub-clinical or sub-diagnostic cases. Other </a:t>
            </a:r>
            <a:r>
              <a:rPr lang="en-US" sz="1200" dirty="0" smtClean="0">
                <a:latin typeface="Lato" panose="020F0502020204030203" pitchFamily="34" charset="0"/>
                <a:cs typeface="Segoe UI" panose="020B0502040204020203" pitchFamily="34" charset="0"/>
              </a:rPr>
              <a:t>studies have shown </a:t>
            </a:r>
            <a:r>
              <a:rPr lang="en-US" sz="1200" dirty="0" smtClean="0">
                <a:solidFill>
                  <a:prstClr val="black"/>
                </a:solidFill>
                <a:latin typeface="Lato" panose="020F0502020204030203" pitchFamily="34" charset="0"/>
                <a:cs typeface="Segoe UI" panose="020B0502040204020203" pitchFamily="34" charset="0"/>
              </a:rPr>
              <a:t>the effect of non-detection rates on bias and developed analytic fixes. </a:t>
            </a:r>
            <a:r>
              <a:rPr lang="en-US" sz="1200" b="1" dirty="0" smtClean="0">
                <a:solidFill>
                  <a:prstClr val="black"/>
                </a:solidFill>
                <a:latin typeface="Lato" panose="020F0502020204030203" pitchFamily="34" charset="0"/>
                <a:cs typeface="Segoe UI" panose="020B0502040204020203" pitchFamily="34" charset="0"/>
              </a:rPr>
              <a:t>This study looked at the effect of non-detection rates on power as a way to better plan orthopedic GWAS studies.</a:t>
            </a:r>
          </a:p>
          <a:p>
            <a:pPr defTabSz="95235">
              <a:lnSpc>
                <a:spcPct val="120000"/>
              </a:lnSpc>
            </a:pPr>
            <a:endParaRPr lang="en-US" sz="1200" b="1"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1200" b="1" dirty="0" smtClean="0">
                <a:solidFill>
                  <a:prstClr val="black"/>
                </a:solidFill>
                <a:latin typeface="Lato" panose="020F0502020204030203" pitchFamily="34" charset="0"/>
                <a:cs typeface="Segoe UI" panose="020B0502040204020203" pitchFamily="34" charset="0"/>
              </a:rPr>
              <a:t>Results: </a:t>
            </a:r>
            <a:r>
              <a:rPr lang="en-US" sz="1200" dirty="0" smtClean="0">
                <a:solidFill>
                  <a:prstClr val="black"/>
                </a:solidFill>
                <a:latin typeface="Lato" panose="020F0502020204030203" pitchFamily="34" charset="0"/>
                <a:cs typeface="Segoe UI" panose="020B0502040204020203" pitchFamily="34" charset="0"/>
              </a:rPr>
              <a:t>Undetected positives decrease the effect size and reduce power, even for small non-detection rates.</a:t>
            </a:r>
            <a:endParaRPr lang="en-US" sz="1200" dirty="0">
              <a:solidFill>
                <a:prstClr val="black"/>
              </a:solidFill>
              <a:latin typeface="Lato" panose="020F0502020204030203" pitchFamily="34" charset="0"/>
              <a:cs typeface="Segoe UI" panose="020B0502040204020203" pitchFamily="34" charset="0"/>
            </a:endParaRPr>
          </a:p>
          <a:p>
            <a:pPr marL="119043" indent="-119043" defTabSz="95235">
              <a:lnSpc>
                <a:spcPct val="120000"/>
              </a:lnSpc>
              <a:buFont typeface="Arial" panose="020B0604020202020204" pitchFamily="34" charset="0"/>
              <a:buChar char="•"/>
            </a:pPr>
            <a:endParaRPr lang="en-US" sz="1200" dirty="0">
              <a:solidFill>
                <a:prstClr val="black"/>
              </a:solidFill>
              <a:latin typeface="Lato" panose="020F0502020204030203" pitchFamily="34" charset="0"/>
              <a:cs typeface="Segoe UI" panose="020B0502040204020203" pitchFamily="34" charset="0"/>
            </a:endParaRPr>
          </a:p>
          <a:p>
            <a:pPr defTabSz="95235">
              <a:lnSpc>
                <a:spcPct val="120000"/>
              </a:lnSpc>
            </a:pPr>
            <a:r>
              <a:rPr lang="en-US" sz="1200" b="1" dirty="0" smtClean="0">
                <a:solidFill>
                  <a:prstClr val="black"/>
                </a:solidFill>
                <a:latin typeface="Lato" panose="020F0502020204030203" pitchFamily="34" charset="0"/>
                <a:cs typeface="Segoe UI" panose="020B0502040204020203" pitchFamily="34" charset="0"/>
              </a:rPr>
              <a:t>Discussion: </a:t>
            </a:r>
            <a:r>
              <a:rPr lang="en-US" sz="1200" dirty="0" smtClean="0">
                <a:solidFill>
                  <a:prstClr val="black"/>
                </a:solidFill>
                <a:latin typeface="Lato" panose="020F0502020204030203" pitchFamily="34" charset="0"/>
                <a:cs typeface="Segoe UI" panose="020B0502040204020203" pitchFamily="34" charset="0"/>
              </a:rPr>
              <a:t>Sample size calculations should account for the non-detection rate.</a:t>
            </a:r>
            <a:endParaRPr lang="en-US" sz="120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a:p>
            <a:pPr defTabSz="95235">
              <a:lnSpc>
                <a:spcPct val="120000"/>
              </a:lnSpc>
            </a:pPr>
            <a:endParaRPr lang="en-US" sz="750" dirty="0">
              <a:solidFill>
                <a:prstClr val="black"/>
              </a:solidFill>
              <a:latin typeface="Lato" panose="020F0502020204030203" pitchFamily="34" charset="0"/>
              <a:cs typeface="Segoe UI" panose="020B0502040204020203" pitchFamily="34" charset="0"/>
            </a:endParaRPr>
          </a:p>
        </p:txBody>
      </p:sp>
      <p:sp>
        <p:nvSpPr>
          <p:cNvPr id="9" name="Graphic 7">
            <a:extLst>
              <a:ext uri="{FF2B5EF4-FFF2-40B4-BE49-F238E27FC236}">
                <a16:creationId xmlns:a16="http://schemas.microsoft.com/office/drawing/2014/main" id="{9914F9AF-0FB9-4924-8DCA-B46EEB713FE9}"/>
              </a:ext>
            </a:extLst>
          </p:cNvPr>
          <p:cNvSpPr/>
          <p:nvPr/>
        </p:nvSpPr>
        <p:spPr>
          <a:xfrm>
            <a:off x="5393549" y="5916039"/>
            <a:ext cx="261834" cy="452902"/>
          </a:xfrm>
          <a:custGeom>
            <a:avLst/>
            <a:gdLst>
              <a:gd name="connsiteX0" fmla="*/ 321256 w 2089376"/>
              <a:gd name="connsiteY0" fmla="*/ 0 h 3614056"/>
              <a:gd name="connsiteX1" fmla="*/ 0 w 2089376"/>
              <a:gd name="connsiteY1" fmla="*/ 321256 h 3614056"/>
              <a:gd name="connsiteX2" fmla="*/ 0 w 2089376"/>
              <a:gd name="connsiteY2" fmla="*/ 3292801 h 3614056"/>
              <a:gd name="connsiteX3" fmla="*/ 321256 w 2089376"/>
              <a:gd name="connsiteY3" fmla="*/ 3614057 h 3614056"/>
              <a:gd name="connsiteX4" fmla="*/ 1815047 w 2089376"/>
              <a:gd name="connsiteY4" fmla="*/ 3614057 h 3614056"/>
              <a:gd name="connsiteX5" fmla="*/ 2136303 w 2089376"/>
              <a:gd name="connsiteY5" fmla="*/ 3292801 h 3614056"/>
              <a:gd name="connsiteX6" fmla="*/ 2136303 w 2089376"/>
              <a:gd name="connsiteY6" fmla="*/ 321256 h 3614056"/>
              <a:gd name="connsiteX7" fmla="*/ 1815047 w 2089376"/>
              <a:gd name="connsiteY7" fmla="*/ 0 h 3614056"/>
              <a:gd name="connsiteX8" fmla="*/ 321256 w 2089376"/>
              <a:gd name="connsiteY8" fmla="*/ 0 h 3614056"/>
              <a:gd name="connsiteX9" fmla="*/ 889115 w 2089376"/>
              <a:gd name="connsiteY9" fmla="*/ 309397 h 3614056"/>
              <a:gd name="connsiteX10" fmla="*/ 1247302 w 2089376"/>
              <a:gd name="connsiteY10" fmla="*/ 309397 h 3614056"/>
              <a:gd name="connsiteX11" fmla="*/ 1289936 w 2089376"/>
              <a:gd name="connsiteY11" fmla="*/ 369650 h 3614056"/>
              <a:gd name="connsiteX12" fmla="*/ 1247302 w 2089376"/>
              <a:gd name="connsiteY12" fmla="*/ 429903 h 3614056"/>
              <a:gd name="connsiteX13" fmla="*/ 889115 w 2089376"/>
              <a:gd name="connsiteY13" fmla="*/ 429903 h 3614056"/>
              <a:gd name="connsiteX14" fmla="*/ 846480 w 2089376"/>
              <a:gd name="connsiteY14" fmla="*/ 369650 h 3614056"/>
              <a:gd name="connsiteX15" fmla="*/ 889115 w 2089376"/>
              <a:gd name="connsiteY15" fmla="*/ 309397 h 3614056"/>
              <a:gd name="connsiteX16" fmla="*/ 176468 w 2089376"/>
              <a:gd name="connsiteY16" fmla="*/ 738905 h 3614056"/>
              <a:gd name="connsiteX17" fmla="*/ 1959892 w 2089376"/>
              <a:gd name="connsiteY17" fmla="*/ 738905 h 3614056"/>
              <a:gd name="connsiteX18" fmla="*/ 1959892 w 2089376"/>
              <a:gd name="connsiteY18" fmla="*/ 2875208 h 3614056"/>
              <a:gd name="connsiteX19" fmla="*/ 176468 w 2089376"/>
              <a:gd name="connsiteY19" fmla="*/ 2875208 h 3614056"/>
              <a:gd name="connsiteX20" fmla="*/ 176468 w 2089376"/>
              <a:gd name="connsiteY20" fmla="*/ 738905 h 3614056"/>
              <a:gd name="connsiteX21" fmla="*/ 1068180 w 2089376"/>
              <a:gd name="connsiteY21" fmla="*/ 3045747 h 3614056"/>
              <a:gd name="connsiteX22" fmla="*/ 1068180 w 2089376"/>
              <a:gd name="connsiteY22" fmla="*/ 3045747 h 3614056"/>
              <a:gd name="connsiteX23" fmla="*/ 1267066 w 2089376"/>
              <a:gd name="connsiteY23" fmla="*/ 3244633 h 3614056"/>
              <a:gd name="connsiteX24" fmla="*/ 1267066 w 2089376"/>
              <a:gd name="connsiteY24" fmla="*/ 3244633 h 3614056"/>
              <a:gd name="connsiteX25" fmla="*/ 1267066 w 2089376"/>
              <a:gd name="connsiteY25" fmla="*/ 3244633 h 3614056"/>
              <a:gd name="connsiteX26" fmla="*/ 1267066 w 2089376"/>
              <a:gd name="connsiteY26" fmla="*/ 3244633 h 3614056"/>
              <a:gd name="connsiteX27" fmla="*/ 1068180 w 2089376"/>
              <a:gd name="connsiteY27" fmla="*/ 3443519 h 3614056"/>
              <a:gd name="connsiteX28" fmla="*/ 1068180 w 2089376"/>
              <a:gd name="connsiteY28" fmla="*/ 3443519 h 3614056"/>
              <a:gd name="connsiteX29" fmla="*/ 1068180 w 2089376"/>
              <a:gd name="connsiteY29" fmla="*/ 3443519 h 3614056"/>
              <a:gd name="connsiteX30" fmla="*/ 1068180 w 2089376"/>
              <a:gd name="connsiteY30" fmla="*/ 3443519 h 3614056"/>
              <a:gd name="connsiteX31" fmla="*/ 869294 w 2089376"/>
              <a:gd name="connsiteY31" fmla="*/ 3244633 h 3614056"/>
              <a:gd name="connsiteX32" fmla="*/ 869294 w 2089376"/>
              <a:gd name="connsiteY32" fmla="*/ 3244633 h 3614056"/>
              <a:gd name="connsiteX33" fmla="*/ 869294 w 2089376"/>
              <a:gd name="connsiteY33" fmla="*/ 3244633 h 3614056"/>
              <a:gd name="connsiteX34" fmla="*/ 869294 w 2089376"/>
              <a:gd name="connsiteY34" fmla="*/ 3244633 h 3614056"/>
              <a:gd name="connsiteX35" fmla="*/ 1068180 w 2089376"/>
              <a:gd name="connsiteY35" fmla="*/ 3045747 h 3614056"/>
              <a:gd name="connsiteX36" fmla="*/ 1068180 w 2089376"/>
              <a:gd name="connsiteY36" fmla="*/ 3045747 h 3614056"/>
              <a:gd name="connsiteX37" fmla="*/ 1068180 w 2089376"/>
              <a:gd name="connsiteY37" fmla="*/ 3045747 h 361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89376" h="3614056">
                <a:moveTo>
                  <a:pt x="321256" y="0"/>
                </a:moveTo>
                <a:cubicBezTo>
                  <a:pt x="144562" y="0"/>
                  <a:pt x="0" y="144562"/>
                  <a:pt x="0" y="321256"/>
                </a:cubicBezTo>
                <a:lnTo>
                  <a:pt x="0" y="3292801"/>
                </a:lnTo>
                <a:cubicBezTo>
                  <a:pt x="0" y="3469495"/>
                  <a:pt x="144562" y="3614057"/>
                  <a:pt x="321256" y="3614057"/>
                </a:cubicBezTo>
                <a:lnTo>
                  <a:pt x="1815047" y="3614057"/>
                </a:lnTo>
                <a:cubicBezTo>
                  <a:pt x="1991741" y="3614057"/>
                  <a:pt x="2136303" y="3469495"/>
                  <a:pt x="2136303" y="3292801"/>
                </a:cubicBezTo>
                <a:lnTo>
                  <a:pt x="2136303" y="321256"/>
                </a:lnTo>
                <a:cubicBezTo>
                  <a:pt x="2136303" y="144562"/>
                  <a:pt x="1991741" y="0"/>
                  <a:pt x="1815047" y="0"/>
                </a:cubicBezTo>
                <a:lnTo>
                  <a:pt x="321256" y="0"/>
                </a:lnTo>
                <a:close/>
                <a:moveTo>
                  <a:pt x="889115" y="309397"/>
                </a:moveTo>
                <a:lnTo>
                  <a:pt x="1247302" y="309397"/>
                </a:lnTo>
                <a:cubicBezTo>
                  <a:pt x="1270849" y="309397"/>
                  <a:pt x="1289936" y="336390"/>
                  <a:pt x="1289936" y="369650"/>
                </a:cubicBezTo>
                <a:cubicBezTo>
                  <a:pt x="1289936" y="402911"/>
                  <a:pt x="1270849" y="429903"/>
                  <a:pt x="1247302" y="429903"/>
                </a:cubicBezTo>
                <a:lnTo>
                  <a:pt x="889115" y="429903"/>
                </a:lnTo>
                <a:cubicBezTo>
                  <a:pt x="865567" y="429903"/>
                  <a:pt x="846480" y="402911"/>
                  <a:pt x="846480" y="369650"/>
                </a:cubicBezTo>
                <a:cubicBezTo>
                  <a:pt x="846480" y="336390"/>
                  <a:pt x="865567" y="309397"/>
                  <a:pt x="889115" y="309397"/>
                </a:cubicBezTo>
                <a:close/>
                <a:moveTo>
                  <a:pt x="176468" y="738905"/>
                </a:moveTo>
                <a:lnTo>
                  <a:pt x="1959892" y="738905"/>
                </a:lnTo>
                <a:lnTo>
                  <a:pt x="1959892" y="2875208"/>
                </a:lnTo>
                <a:lnTo>
                  <a:pt x="176468" y="2875208"/>
                </a:lnTo>
                <a:lnTo>
                  <a:pt x="176468" y="738905"/>
                </a:lnTo>
                <a:close/>
                <a:moveTo>
                  <a:pt x="1068180" y="3045747"/>
                </a:moveTo>
                <a:cubicBezTo>
                  <a:pt x="1068180" y="3045747"/>
                  <a:pt x="1068180" y="3045747"/>
                  <a:pt x="1068180" y="3045747"/>
                </a:cubicBezTo>
                <a:cubicBezTo>
                  <a:pt x="1178013" y="3045747"/>
                  <a:pt x="1267066" y="3134799"/>
                  <a:pt x="1267066" y="3244633"/>
                </a:cubicBezTo>
                <a:cubicBezTo>
                  <a:pt x="1267066" y="3244633"/>
                  <a:pt x="1267066" y="3244633"/>
                  <a:pt x="1267066" y="3244633"/>
                </a:cubicBezTo>
                <a:lnTo>
                  <a:pt x="1267066" y="3244633"/>
                </a:lnTo>
                <a:cubicBezTo>
                  <a:pt x="1267066" y="3244633"/>
                  <a:pt x="1267066" y="3244633"/>
                  <a:pt x="1267066" y="3244633"/>
                </a:cubicBezTo>
                <a:cubicBezTo>
                  <a:pt x="1267066" y="3354466"/>
                  <a:pt x="1178013" y="3443519"/>
                  <a:pt x="1068180" y="3443519"/>
                </a:cubicBezTo>
                <a:cubicBezTo>
                  <a:pt x="1068180" y="3443519"/>
                  <a:pt x="1068180" y="3443519"/>
                  <a:pt x="1068180" y="3443519"/>
                </a:cubicBezTo>
                <a:lnTo>
                  <a:pt x="1068180" y="3443519"/>
                </a:lnTo>
                <a:cubicBezTo>
                  <a:pt x="1068180" y="3443519"/>
                  <a:pt x="1068180" y="3443519"/>
                  <a:pt x="1068180" y="3443519"/>
                </a:cubicBezTo>
                <a:cubicBezTo>
                  <a:pt x="958346" y="3443519"/>
                  <a:pt x="869294" y="3354466"/>
                  <a:pt x="869294" y="3244633"/>
                </a:cubicBezTo>
                <a:cubicBezTo>
                  <a:pt x="869294" y="3244633"/>
                  <a:pt x="869294" y="3244633"/>
                  <a:pt x="869294" y="3244633"/>
                </a:cubicBezTo>
                <a:lnTo>
                  <a:pt x="869294" y="3244633"/>
                </a:lnTo>
                <a:cubicBezTo>
                  <a:pt x="869294" y="3244633"/>
                  <a:pt x="869294" y="3244633"/>
                  <a:pt x="869294" y="3244633"/>
                </a:cubicBezTo>
                <a:cubicBezTo>
                  <a:pt x="869294" y="3134799"/>
                  <a:pt x="958346" y="3045747"/>
                  <a:pt x="1068180" y="3045747"/>
                </a:cubicBezTo>
                <a:cubicBezTo>
                  <a:pt x="1068180" y="3045747"/>
                  <a:pt x="1068180" y="3045747"/>
                  <a:pt x="1068180" y="3045747"/>
                </a:cubicBezTo>
                <a:lnTo>
                  <a:pt x="1068180" y="3045747"/>
                </a:lnTo>
                <a:close/>
              </a:path>
            </a:pathLst>
          </a:custGeom>
          <a:solidFill>
            <a:srgbClr val="CDCDCD"/>
          </a:solidFill>
          <a:ln w="56406" cap="flat">
            <a:noFill/>
            <a:prstDash val="solid"/>
            <a:miter/>
          </a:ln>
        </p:spPr>
        <p:txBody>
          <a:bodyPr rtlCol="0" anchor="ctr"/>
          <a:lstStyle/>
          <a:p>
            <a:pPr defTabSz="95235"/>
            <a:endParaRPr lang="en-US" sz="375">
              <a:solidFill>
                <a:prstClr val="white">
                  <a:lumMod val="85000"/>
                </a:prstClr>
              </a:solidFill>
              <a:latin typeface="Calibri" panose="020F0502020204030204"/>
            </a:endParaRPr>
          </a:p>
        </p:txBody>
      </p:sp>
      <p:sp>
        <p:nvSpPr>
          <p:cNvPr id="19" name="TextBox 18">
            <a:extLst>
              <a:ext uri="{FF2B5EF4-FFF2-40B4-BE49-F238E27FC236}">
                <a16:creationId xmlns:a16="http://schemas.microsoft.com/office/drawing/2014/main" id="{315520EB-0F65-403D-A973-B17B2A4C2E9D}"/>
              </a:ext>
            </a:extLst>
          </p:cNvPr>
          <p:cNvSpPr txBox="1"/>
          <p:nvPr/>
        </p:nvSpPr>
        <p:spPr>
          <a:xfrm>
            <a:off x="5930259" y="5866637"/>
            <a:ext cx="2241652" cy="400110"/>
          </a:xfrm>
          <a:prstGeom prst="rect">
            <a:avLst/>
          </a:prstGeom>
          <a:noFill/>
        </p:spPr>
        <p:txBody>
          <a:bodyPr wrap="square" rtlCol="0">
            <a:spAutoFit/>
          </a:bodyPr>
          <a:lstStyle/>
          <a:p>
            <a:pPr defTabSz="95235"/>
            <a:r>
              <a:rPr lang="en-US" sz="1000" dirty="0" smtClean="0">
                <a:solidFill>
                  <a:srgbClr val="CDCDCD"/>
                </a:solidFill>
                <a:latin typeface="Lato Black" panose="020F0A02020204030203" pitchFamily="34" charset="0"/>
                <a:cs typeface="Arial" panose="020B0604020202020204" pitchFamily="34" charset="0"/>
              </a:rPr>
              <a:t>Use the QR code to</a:t>
            </a:r>
            <a:r>
              <a:rPr lang="en-US" sz="1000" dirty="0" smtClean="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download</a:t>
            </a:r>
            <a:r>
              <a:rPr lang="en-US" sz="1000" dirty="0" smtClean="0">
                <a:solidFill>
                  <a:srgbClr val="CDCDCD"/>
                </a:solidFill>
                <a:latin typeface="Lato" panose="020F0502020204030203" pitchFamily="34" charset="0"/>
                <a:cs typeface="Arial" panose="020B0604020202020204" pitchFamily="34" charset="0"/>
              </a:rPr>
              <a:t> the</a:t>
            </a:r>
            <a:r>
              <a:rPr lang="en-US" sz="1000" b="1" dirty="0">
                <a:solidFill>
                  <a:srgbClr val="CDCDCD"/>
                </a:solidFill>
                <a:latin typeface="Lato" panose="020F0502020204030203" pitchFamily="34" charset="0"/>
                <a:cs typeface="Arial" panose="020B0604020202020204" pitchFamily="34" charset="0"/>
              </a:rPr>
              <a:t> </a:t>
            </a:r>
            <a:r>
              <a:rPr lang="en-US" sz="1000" dirty="0" smtClean="0">
                <a:solidFill>
                  <a:srgbClr val="CDCDCD"/>
                </a:solidFill>
                <a:latin typeface="Lato Black" panose="020F0A02020204030203" pitchFamily="34" charset="0"/>
                <a:cs typeface="Arial" panose="020B0604020202020204" pitchFamily="34" charset="0"/>
              </a:rPr>
              <a:t>long abstract with references.</a:t>
            </a:r>
            <a:endParaRPr lang="en-US" sz="1000" u="sng" dirty="0">
              <a:solidFill>
                <a:srgbClr val="CDCDCD"/>
              </a:solidFill>
              <a:latin typeface="Lato Black" panose="020F0A02020204030203" pitchFamily="34" charset="0"/>
              <a:cs typeface="Arial" panose="020B0604020202020204" pitchFamily="34" charset="0"/>
            </a:endParaRPr>
          </a:p>
        </p:txBody>
      </p:sp>
      <p:cxnSp>
        <p:nvCxnSpPr>
          <p:cNvPr id="24" name="Straight Arrow Connector 23">
            <a:extLst>
              <a:ext uri="{FF2B5EF4-FFF2-40B4-BE49-F238E27FC236}">
                <a16:creationId xmlns:a16="http://schemas.microsoft.com/office/drawing/2014/main" id="{32B70FBA-A2DF-453C-9792-CA6E8DB0D343}"/>
              </a:ext>
            </a:extLst>
          </p:cNvPr>
          <p:cNvCxnSpPr>
            <a:cxnSpLocks/>
          </p:cNvCxnSpPr>
          <p:nvPr/>
        </p:nvCxnSpPr>
        <p:spPr>
          <a:xfrm flipH="1">
            <a:off x="4986194" y="6142490"/>
            <a:ext cx="270305" cy="0"/>
          </a:xfrm>
          <a:prstGeom prst="straightConnector1">
            <a:avLst/>
          </a:prstGeom>
          <a:ln w="66675">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BA4CF46-E210-4322-91D1-2A41779F64E4}"/>
              </a:ext>
            </a:extLst>
          </p:cNvPr>
          <p:cNvSpPr/>
          <p:nvPr/>
        </p:nvSpPr>
        <p:spPr>
          <a:xfrm>
            <a:off x="869319" y="1009353"/>
            <a:ext cx="1296254" cy="250453"/>
          </a:xfrm>
          <a:prstGeom prst="rect">
            <a:avLst/>
          </a:prstGeom>
        </p:spPr>
        <p:txBody>
          <a:bodyPr wrap="square">
            <a:spAutoFit/>
          </a:bodyPr>
          <a:lstStyle/>
          <a:p>
            <a:pPr defTabSz="95235">
              <a:lnSpc>
                <a:spcPct val="120000"/>
              </a:lnSpc>
            </a:pPr>
            <a:r>
              <a:rPr lang="en-US" sz="750" dirty="0">
                <a:solidFill>
                  <a:prstClr val="white">
                    <a:lumMod val="50000"/>
                  </a:prstClr>
                </a:solidFill>
                <a:latin typeface="Lato" panose="020F0502020204030203" pitchFamily="34" charset="0"/>
                <a:cs typeface="Segoe UI" panose="020B0502040204020203" pitchFamily="34" charset="0"/>
              </a:rPr>
              <a:t>PRESENTER:</a:t>
            </a:r>
            <a:r>
              <a:rPr lang="en-US" sz="750" b="1" dirty="0">
                <a:solidFill>
                  <a:prstClr val="black"/>
                </a:solidFill>
                <a:latin typeface="Lato" panose="020F0502020204030203" pitchFamily="34" charset="0"/>
                <a:cs typeface="Segoe UI" panose="020B0502040204020203" pitchFamily="34" charset="0"/>
              </a:rPr>
              <a:t> </a:t>
            </a:r>
            <a:r>
              <a:rPr lang="en-US" sz="917" b="1" dirty="0" smtClean="0">
                <a:solidFill>
                  <a:prstClr val="black"/>
                </a:solidFill>
                <a:highlight>
                  <a:srgbClr val="FFC107"/>
                </a:highlight>
                <a:latin typeface="Lato" panose="020F0502020204030203" pitchFamily="34" charset="0"/>
                <a:cs typeface="Segoe UI" panose="020B0502040204020203" pitchFamily="34" charset="0"/>
              </a:rPr>
              <a:t>Rich Evans</a:t>
            </a:r>
            <a:endParaRPr lang="en-US" sz="917" b="1" dirty="0">
              <a:solidFill>
                <a:prstClr val="black"/>
              </a:solidFill>
              <a:latin typeface="Lato" panose="020F050202020403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CAC155C6-7E35-4156-B9B3-271571AF60CC}"/>
              </a:ext>
            </a:extLst>
          </p:cNvPr>
          <p:cNvSpPr txBox="1"/>
          <p:nvPr/>
        </p:nvSpPr>
        <p:spPr>
          <a:xfrm>
            <a:off x="156157" y="212961"/>
            <a:ext cx="3163403" cy="584775"/>
          </a:xfrm>
          <a:prstGeom prst="rect">
            <a:avLst/>
          </a:prstGeom>
          <a:noFill/>
        </p:spPr>
        <p:txBody>
          <a:bodyPr wrap="square" rtlCol="0">
            <a:spAutoFit/>
          </a:bodyPr>
          <a:lstStyle/>
          <a:p>
            <a:pPr defTabSz="95235"/>
            <a:r>
              <a:rPr lang="en-US" sz="1600" b="1" i="1" dirty="0" smtClean="0">
                <a:solidFill>
                  <a:prstClr val="black"/>
                </a:solidFill>
                <a:latin typeface="Lato" panose="020F0502020204030203" pitchFamily="34" charset="0"/>
                <a:cs typeface="Segoe UI" panose="020B0502040204020203" pitchFamily="34" charset="0"/>
              </a:rPr>
              <a:t>Designing Orthopedic GWAS studies</a:t>
            </a:r>
            <a:r>
              <a:rPr lang="en-US" sz="1600" i="1" dirty="0">
                <a:solidFill>
                  <a:prstClr val="black"/>
                </a:solidFill>
                <a:latin typeface="Lato" panose="020F0502020204030203" pitchFamily="34" charset="0"/>
                <a:cs typeface="Segoe UI" panose="020B0502040204020203" pitchFamily="34" charset="0"/>
              </a:rPr>
              <a:t/>
            </a:r>
            <a:br>
              <a:rPr lang="en-US" sz="1600" i="1" dirty="0">
                <a:solidFill>
                  <a:prstClr val="black"/>
                </a:solidFill>
                <a:latin typeface="Lato" panose="020F0502020204030203" pitchFamily="34" charset="0"/>
                <a:cs typeface="Segoe UI" panose="020B0502040204020203" pitchFamily="34" charset="0"/>
              </a:rPr>
            </a:br>
            <a:r>
              <a:rPr lang="en-US" sz="1600" i="1" dirty="0" smtClean="0">
                <a:solidFill>
                  <a:prstClr val="black"/>
                </a:solidFill>
                <a:latin typeface="Lato" panose="020F0502020204030203" pitchFamily="34" charset="0"/>
                <a:cs typeface="Segoe UI" panose="020B0502040204020203" pitchFamily="34" charset="0"/>
              </a:rPr>
              <a:t>Accounting for non-detection rates</a:t>
            </a:r>
            <a:endParaRPr lang="en-US" sz="1600" i="1" dirty="0">
              <a:solidFill>
                <a:prstClr val="black"/>
              </a:solidFill>
              <a:latin typeface="Lato" panose="020F0502020204030203" pitchFamily="34" charset="0"/>
              <a:cs typeface="Segoe UI" panose="020B0502040204020203" pitchFamily="34" charset="0"/>
            </a:endParaRPr>
          </a:p>
        </p:txBody>
      </p:sp>
      <p:grpSp>
        <p:nvGrpSpPr>
          <p:cNvPr id="7" name="Group 6"/>
          <p:cNvGrpSpPr/>
          <p:nvPr/>
        </p:nvGrpSpPr>
        <p:grpSpPr>
          <a:xfrm>
            <a:off x="9922220" y="304880"/>
            <a:ext cx="1972804" cy="3298768"/>
            <a:chOff x="9283866" y="662231"/>
            <a:chExt cx="1972804" cy="3038717"/>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866" y="1012605"/>
              <a:ext cx="1893650" cy="1262433"/>
            </a:xfrm>
            <a:prstGeom prst="rect">
              <a:avLst/>
            </a:prstGeom>
          </p:spPr>
        </p:pic>
        <p:sp>
          <p:nvSpPr>
            <p:cNvPr id="6" name="TextBox 5"/>
            <p:cNvSpPr txBox="1"/>
            <p:nvPr/>
          </p:nvSpPr>
          <p:spPr>
            <a:xfrm>
              <a:off x="9571784" y="662231"/>
              <a:ext cx="1412310" cy="369332"/>
            </a:xfrm>
            <a:prstGeom prst="rect">
              <a:avLst/>
            </a:prstGeom>
            <a:noFill/>
          </p:spPr>
          <p:txBody>
            <a:bodyPr wrap="none" rtlCol="0">
              <a:spAutoFit/>
            </a:bodyPr>
            <a:lstStyle/>
            <a:p>
              <a:r>
                <a:rPr lang="en-US" dirty="0" smtClean="0"/>
                <a:t>GWAS model</a:t>
              </a:r>
              <a:endParaRPr lang="en-US" dirty="0"/>
            </a:p>
          </p:txBody>
        </p:sp>
        <p:sp>
          <p:nvSpPr>
            <p:cNvPr id="8" name="TextBox 7"/>
            <p:cNvSpPr txBox="1"/>
            <p:nvPr/>
          </p:nvSpPr>
          <p:spPr>
            <a:xfrm>
              <a:off x="9364149" y="1091820"/>
              <a:ext cx="633637" cy="400110"/>
            </a:xfrm>
            <a:prstGeom prst="rect">
              <a:avLst/>
            </a:prstGeom>
            <a:noFill/>
          </p:spPr>
          <p:txBody>
            <a:bodyPr wrap="square" rtlCol="0">
              <a:spAutoFit/>
            </a:bodyPr>
            <a:lstStyle/>
            <a:p>
              <a:r>
                <a:rPr lang="en-US" sz="1000" dirty="0" smtClean="0"/>
                <a:t>Naïve control</a:t>
              </a:r>
              <a:endParaRPr lang="en-US" sz="1000" dirty="0"/>
            </a:p>
          </p:txBody>
        </p:sp>
        <p:sp>
          <p:nvSpPr>
            <p:cNvPr id="25" name="TextBox 24"/>
            <p:cNvSpPr txBox="1"/>
            <p:nvPr/>
          </p:nvSpPr>
          <p:spPr>
            <a:xfrm>
              <a:off x="10623033" y="1091820"/>
              <a:ext cx="633637" cy="400110"/>
            </a:xfrm>
            <a:prstGeom prst="rect">
              <a:avLst/>
            </a:prstGeom>
            <a:noFill/>
          </p:spPr>
          <p:txBody>
            <a:bodyPr wrap="square" rtlCol="0">
              <a:spAutoFit/>
            </a:bodyPr>
            <a:lstStyle/>
            <a:p>
              <a:r>
                <a:rPr lang="en-US" sz="1000" dirty="0" smtClean="0"/>
                <a:t>Positive group</a:t>
              </a:r>
              <a:endParaRPr lang="en-US" sz="1000" dirty="0"/>
            </a:p>
          </p:txBody>
        </p:sp>
        <p:sp>
          <p:nvSpPr>
            <p:cNvPr id="11" name="Right Brace 10"/>
            <p:cNvSpPr/>
            <p:nvPr/>
          </p:nvSpPr>
          <p:spPr>
            <a:xfrm rot="5400000">
              <a:off x="10231578" y="2840871"/>
              <a:ext cx="249698" cy="4534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10079639" y="2159088"/>
              <a:ext cx="290116" cy="6425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554944" y="2509651"/>
              <a:ext cx="1149522" cy="553998"/>
            </a:xfrm>
            <a:prstGeom prst="rect">
              <a:avLst/>
            </a:prstGeom>
            <a:noFill/>
          </p:spPr>
          <p:txBody>
            <a:bodyPr wrap="square" rtlCol="0">
              <a:spAutoFit/>
            </a:bodyPr>
            <a:lstStyle/>
            <a:p>
              <a:r>
                <a:rPr lang="en-US" sz="1000" dirty="0" smtClean="0"/>
                <a:t>Assumed difference in means</a:t>
              </a:r>
              <a:endParaRPr lang="en-US" sz="1000" dirty="0"/>
            </a:p>
          </p:txBody>
        </p:sp>
        <p:sp>
          <p:nvSpPr>
            <p:cNvPr id="28" name="TextBox 27"/>
            <p:cNvSpPr txBox="1"/>
            <p:nvPr/>
          </p:nvSpPr>
          <p:spPr>
            <a:xfrm>
              <a:off x="10356427" y="3146950"/>
              <a:ext cx="864276" cy="553998"/>
            </a:xfrm>
            <a:prstGeom prst="rect">
              <a:avLst/>
            </a:prstGeom>
            <a:noFill/>
          </p:spPr>
          <p:txBody>
            <a:bodyPr wrap="square" rtlCol="0">
              <a:spAutoFit/>
            </a:bodyPr>
            <a:lstStyle/>
            <a:p>
              <a:r>
                <a:rPr lang="en-US" sz="1000" dirty="0" smtClean="0"/>
                <a:t>Actual difference in means</a:t>
              </a:r>
              <a:endParaRPr lang="en-US" sz="1000" dirty="0"/>
            </a:p>
          </p:txBody>
        </p:sp>
      </p:grpSp>
      <p:pic>
        <p:nvPicPr>
          <p:cNvPr id="29" name="Picture 28"/>
          <p:cNvPicPr>
            <a:picLocks noChangeAspect="1"/>
          </p:cNvPicPr>
          <p:nvPr/>
        </p:nvPicPr>
        <p:blipFill>
          <a:blip r:embed="rId4"/>
          <a:stretch>
            <a:fillRect/>
          </a:stretch>
        </p:blipFill>
        <p:spPr>
          <a:xfrm>
            <a:off x="10356427" y="5866637"/>
            <a:ext cx="1073794" cy="406867"/>
          </a:xfrm>
          <a:prstGeom prst="rect">
            <a:avLst/>
          </a:prstGeom>
        </p:spPr>
      </p:pic>
      <p:sp>
        <p:nvSpPr>
          <p:cNvPr id="13" name="Rectangle 12"/>
          <p:cNvSpPr/>
          <p:nvPr/>
        </p:nvSpPr>
        <p:spPr>
          <a:xfrm>
            <a:off x="9922220" y="3451873"/>
            <a:ext cx="1522030" cy="1920526"/>
          </a:xfrm>
          <a:prstGeom prst="rect">
            <a:avLst/>
          </a:prstGeom>
        </p:spPr>
        <p:txBody>
          <a:bodyPr wrap="square">
            <a:spAutoFit/>
          </a:bodyPr>
          <a:lstStyle/>
          <a:p>
            <a:pPr defTabSz="95235">
              <a:lnSpc>
                <a:spcPct val="120000"/>
              </a:lnSpc>
            </a:pPr>
            <a:r>
              <a:rPr lang="en-US" sz="900" b="1" dirty="0" smtClean="0">
                <a:solidFill>
                  <a:srgbClr val="8C1616"/>
                </a:solidFill>
                <a:latin typeface="Lato" panose="020F0502020204030203" pitchFamily="34" charset="0"/>
                <a:cs typeface="Segoe UI" panose="020B0502040204020203" pitchFamily="34" charset="0"/>
              </a:rPr>
              <a:t>Simulation method</a:t>
            </a:r>
            <a:endParaRPr lang="en-US" sz="900" b="1" dirty="0">
              <a:solidFill>
                <a:srgbClr val="8C1616"/>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smtClean="0">
                <a:solidFill>
                  <a:prstClr val="black"/>
                </a:solidFill>
                <a:latin typeface="Lato" panose="020F0502020204030203" pitchFamily="34" charset="0"/>
                <a:cs typeface="Segoe UI" panose="020B0502040204020203" pitchFamily="34" charset="0"/>
              </a:rPr>
              <a:t>Total N = 200</a:t>
            </a:r>
            <a:endParaRPr lang="en-US" sz="900"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Effect size = 0.5</a:t>
            </a: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Sampled 100 positive cases from a Gaussian</a:t>
            </a:r>
          </a:p>
          <a:p>
            <a:pPr marL="154756" indent="-154756" defTabSz="95235">
              <a:lnSpc>
                <a:spcPct val="120000"/>
              </a:lnSpc>
              <a:buFont typeface="+mj-lt"/>
              <a:buAutoNum type="arabicPeriod"/>
            </a:pPr>
            <a:r>
              <a:rPr lang="en-US" sz="900" dirty="0">
                <a:solidFill>
                  <a:prstClr val="black"/>
                </a:solidFill>
                <a:latin typeface="Lato" panose="020F0502020204030203" pitchFamily="34" charset="0"/>
                <a:cs typeface="Segoe UI" panose="020B0502040204020203" pitchFamily="34" charset="0"/>
              </a:rPr>
              <a:t>Sampled 100 unlabeled controls from a Gaussian mixture, varying the percent of non-detected </a:t>
            </a:r>
            <a:r>
              <a:rPr lang="en-US" sz="900" dirty="0" smtClean="0">
                <a:solidFill>
                  <a:prstClr val="black"/>
                </a:solidFill>
                <a:latin typeface="Lato" panose="020F0502020204030203" pitchFamily="34" charset="0"/>
                <a:cs typeface="Segoe UI" panose="020B0502040204020203" pitchFamily="34" charset="0"/>
              </a:rPr>
              <a:t>affected group</a:t>
            </a:r>
            <a:endParaRPr lang="en-US" dirty="0">
              <a:solidFill>
                <a:prstClr val="black"/>
              </a:solidFill>
              <a:latin typeface="Lato" panose="020F0502020204030203" pitchFamily="34" charset="0"/>
              <a:cs typeface="Segoe UI" panose="020B0502040204020203" pitchFamily="34" charset="0"/>
            </a:endParaRPr>
          </a:p>
          <a:p>
            <a:pPr marL="154756" indent="-154756" defTabSz="95235">
              <a:lnSpc>
                <a:spcPct val="120000"/>
              </a:lnSpc>
              <a:buFont typeface="+mj-lt"/>
              <a:buAutoNum type="arabicPeriod"/>
            </a:pPr>
            <a:r>
              <a:rPr lang="en-US" sz="900" dirty="0" smtClean="0">
                <a:solidFill>
                  <a:prstClr val="black"/>
                </a:solidFill>
                <a:latin typeface="Lato" panose="020F0502020204030203" pitchFamily="34" charset="0"/>
                <a:cs typeface="Segoe UI" panose="020B0502040204020203" pitchFamily="34" charset="0"/>
              </a:rPr>
              <a:t>Power chi-square test</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4140" y="2243361"/>
            <a:ext cx="5681800" cy="3246743"/>
          </a:xfrm>
          <a:prstGeom prst="rect">
            <a:avLst/>
          </a:prstGeom>
        </p:spPr>
      </p:pic>
    </p:spTree>
    <p:extLst>
      <p:ext uri="{BB962C8B-B14F-4D97-AF65-F5344CB8AC3E}">
        <p14:creationId xmlns:p14="http://schemas.microsoft.com/office/powerpoint/2010/main" val="387123104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4672</TotalTime>
  <Words>976</Words>
  <Application>Microsoft Office PowerPoint</Application>
  <PresentationFormat>Widescreen</PresentationFormat>
  <Paragraphs>118</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Calibri</vt:lpstr>
      <vt:lpstr>Calibri Light</vt:lpstr>
      <vt:lpstr>Lato</vt:lpstr>
      <vt:lpstr>Lato Black</vt:lpstr>
      <vt:lpstr>Roboto</vt:lpstr>
      <vt:lpstr>Segoe UI</vt:lpstr>
      <vt:lpstr>Segoe UI Black</vt:lpstr>
      <vt:lpstr>1_Office Theme</vt:lpstr>
      <vt:lpstr>Even small non-detection rates affect inferences for GWAS positive-unlabeled data</vt:lpstr>
      <vt:lpstr>Even small non-detection rates affect inferences for GWAS positive-unlabeled data</vt:lpstr>
      <vt:lpstr>Naïve models may have decreased power in GWAS</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Evans</dc:creator>
  <cp:lastModifiedBy>Richard Evans</cp:lastModifiedBy>
  <cp:revision>24</cp:revision>
  <dcterms:created xsi:type="dcterms:W3CDTF">2023-05-01T16:58:40Z</dcterms:created>
  <dcterms:modified xsi:type="dcterms:W3CDTF">2023-06-01T16:07:49Z</dcterms:modified>
</cp:coreProperties>
</file>