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10/20/2024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10/20/2024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A6A3-3F53-EC9D-4C65-CD7111BB763E}"/>
              </a:ext>
            </a:extLst>
          </p:cNvPr>
          <p:cNvSpPr>
            <a:spLocks noGrp="1"/>
          </p:cNvSpPr>
          <p:nvPr>
            <p:ph type="ctrTitle"/>
          </p:nvPr>
        </p:nvSpPr>
        <p:spPr/>
        <p:txBody>
          <a:bodyPr/>
          <a:lstStyle/>
          <a:p>
            <a:pPr algn="ctr"/>
            <a:r>
              <a:rPr lang="en-US" dirty="0"/>
              <a:t>Project Synopsis :-</a:t>
            </a:r>
            <a:br>
              <a:rPr lang="en-US" dirty="0"/>
            </a:br>
            <a:r>
              <a:rPr lang="en-US" dirty="0"/>
              <a:t>Hotel Booking Analysis</a:t>
            </a:r>
            <a:endParaRPr lang="en-IN" dirty="0"/>
          </a:p>
        </p:txBody>
      </p:sp>
      <p:sp>
        <p:nvSpPr>
          <p:cNvPr id="3" name="Subtitle 2">
            <a:extLst>
              <a:ext uri="{FF2B5EF4-FFF2-40B4-BE49-F238E27FC236}">
                <a16:creationId xmlns:a16="http://schemas.microsoft.com/office/drawing/2014/main" id="{FF9A77BC-3FAA-4917-554C-E84FE7A4A57D}"/>
              </a:ext>
            </a:extLst>
          </p:cNvPr>
          <p:cNvSpPr>
            <a:spLocks noGrp="1"/>
          </p:cNvSpPr>
          <p:nvPr>
            <p:ph type="subTitle" idx="1"/>
          </p:nvPr>
        </p:nvSpPr>
        <p:spPr/>
        <p:txBody>
          <a:bodyPr/>
          <a:lstStyle/>
          <a:p>
            <a:pPr algn="l"/>
            <a:r>
              <a:rPr lang="en-US" dirty="0"/>
              <a:t>Name :- Bugade </a:t>
            </a:r>
            <a:r>
              <a:rPr lang="en-US" dirty="0" err="1"/>
              <a:t>Revansiddh</a:t>
            </a:r>
            <a:r>
              <a:rPr lang="en-US" dirty="0"/>
              <a:t> </a:t>
            </a:r>
            <a:r>
              <a:rPr lang="en-US" dirty="0" err="1"/>
              <a:t>Sidarya</a:t>
            </a:r>
            <a:endParaRPr lang="en-US" dirty="0"/>
          </a:p>
          <a:p>
            <a:pPr algn="l"/>
            <a:r>
              <a:rPr lang="en-US" dirty="0"/>
              <a:t>Project Name :- Hotel Booking analysis Using Python</a:t>
            </a:r>
            <a:endParaRPr lang="en-IN" dirty="0"/>
          </a:p>
        </p:txBody>
      </p:sp>
    </p:spTree>
    <p:extLst>
      <p:ext uri="{BB962C8B-B14F-4D97-AF65-F5344CB8AC3E}">
        <p14:creationId xmlns:p14="http://schemas.microsoft.com/office/powerpoint/2010/main" val="805527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50BD-0BD4-8963-1BA5-CB7D2B9EB872}"/>
              </a:ext>
            </a:extLst>
          </p:cNvPr>
          <p:cNvSpPr>
            <a:spLocks noGrp="1"/>
          </p:cNvSpPr>
          <p:nvPr>
            <p:ph type="title"/>
          </p:nvPr>
        </p:nvSpPr>
        <p:spPr/>
        <p:txBody>
          <a:bodyPr/>
          <a:lstStyle/>
          <a:p>
            <a:pPr marL="571500" indent="-571500">
              <a:buFont typeface="Wingdings" panose="05000000000000000000" pitchFamily="2" charset="2"/>
              <a:buChar char="v"/>
            </a:pPr>
            <a:r>
              <a:rPr lang="en-US" dirty="0"/>
              <a:t>Conclusion :-</a:t>
            </a:r>
            <a:endParaRPr lang="en-IN" dirty="0"/>
          </a:p>
        </p:txBody>
      </p:sp>
      <p:sp>
        <p:nvSpPr>
          <p:cNvPr id="3" name="Content Placeholder 2">
            <a:extLst>
              <a:ext uri="{FF2B5EF4-FFF2-40B4-BE49-F238E27FC236}">
                <a16:creationId xmlns:a16="http://schemas.microsoft.com/office/drawing/2014/main" id="{0BABA062-3E7C-872C-0ECF-D2D51CB41725}"/>
              </a:ext>
            </a:extLst>
          </p:cNvPr>
          <p:cNvSpPr>
            <a:spLocks noGrp="1"/>
          </p:cNvSpPr>
          <p:nvPr>
            <p:ph idx="1"/>
          </p:nvPr>
        </p:nvSpPr>
        <p:spPr>
          <a:xfrm>
            <a:off x="446314" y="2336872"/>
            <a:ext cx="10189029" cy="3922413"/>
          </a:xfrm>
        </p:spPr>
        <p:txBody>
          <a:bodyPr/>
          <a:lstStyle/>
          <a:p>
            <a:r>
              <a:rPr lang="en-US" dirty="0"/>
              <a:t>This project will provide valuable insights into the factors that determine hotel cancellation analysis, leveraging data analysis techniques. The results of this analysis could be beneficial for hotel owner and the hotel industry in enhancing revenue and customer satisfaction. This project provides a comprehensive overview of the findings, their implications, and actionable recommendations, while also suggesting areas for future research. It aims to encapsulate the core insights gained from the analysis and guide strategic decisions to improve hotel operations and performance.</a:t>
            </a:r>
            <a:endParaRPr lang="en-IN" dirty="0"/>
          </a:p>
        </p:txBody>
      </p:sp>
    </p:spTree>
    <p:extLst>
      <p:ext uri="{BB962C8B-B14F-4D97-AF65-F5344CB8AC3E}">
        <p14:creationId xmlns:p14="http://schemas.microsoft.com/office/powerpoint/2010/main" val="273269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42520E-189D-D9DC-70BF-F4A2082B9C66}"/>
              </a:ext>
            </a:extLst>
          </p:cNvPr>
          <p:cNvSpPr txBox="1"/>
          <p:nvPr/>
        </p:nvSpPr>
        <p:spPr>
          <a:xfrm>
            <a:off x="1197429" y="3168134"/>
            <a:ext cx="9960428" cy="1446550"/>
          </a:xfrm>
          <a:prstGeom prst="rect">
            <a:avLst/>
          </a:prstGeom>
          <a:noFill/>
        </p:spPr>
        <p:txBody>
          <a:bodyPr wrap="square">
            <a:spAutoFit/>
          </a:bodyPr>
          <a:lstStyle/>
          <a:p>
            <a:r>
              <a:rPr lang="en-US" sz="8800" b="1" dirty="0">
                <a:solidFill>
                  <a:schemeClr val="bg1"/>
                </a:solidFill>
              </a:rPr>
              <a:t>  Thank You..!</a:t>
            </a:r>
            <a:endParaRPr lang="en-IN" sz="8800" b="1" dirty="0">
              <a:solidFill>
                <a:schemeClr val="bg1"/>
              </a:solidFill>
            </a:endParaRPr>
          </a:p>
        </p:txBody>
      </p:sp>
    </p:spTree>
    <p:extLst>
      <p:ext uri="{BB962C8B-B14F-4D97-AF65-F5344CB8AC3E}">
        <p14:creationId xmlns:p14="http://schemas.microsoft.com/office/powerpoint/2010/main" val="292829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154F-D3E6-7716-D689-1E34EECCB2F3}"/>
              </a:ext>
            </a:extLst>
          </p:cNvPr>
          <p:cNvSpPr>
            <a:spLocks noGrp="1"/>
          </p:cNvSpPr>
          <p:nvPr>
            <p:ph type="title"/>
          </p:nvPr>
        </p:nvSpPr>
        <p:spPr/>
        <p:txBody>
          <a:bodyPr/>
          <a:lstStyle/>
          <a:p>
            <a:pPr marL="571500" indent="-571500">
              <a:buFont typeface="Wingdings" panose="05000000000000000000" pitchFamily="2" charset="2"/>
              <a:buChar char="v"/>
            </a:pPr>
            <a:r>
              <a:rPr lang="en-US" dirty="0"/>
              <a:t>Introduction :-</a:t>
            </a:r>
            <a:endParaRPr lang="en-IN" dirty="0"/>
          </a:p>
        </p:txBody>
      </p:sp>
      <p:sp>
        <p:nvSpPr>
          <p:cNvPr id="3" name="Content Placeholder 2">
            <a:extLst>
              <a:ext uri="{FF2B5EF4-FFF2-40B4-BE49-F238E27FC236}">
                <a16:creationId xmlns:a16="http://schemas.microsoft.com/office/drawing/2014/main" id="{0F1C2CBB-5424-7CA8-E3E6-832C4744F3B1}"/>
              </a:ext>
            </a:extLst>
          </p:cNvPr>
          <p:cNvSpPr>
            <a:spLocks noGrp="1"/>
          </p:cNvSpPr>
          <p:nvPr>
            <p:ph idx="1"/>
          </p:nvPr>
        </p:nvSpPr>
        <p:spPr>
          <a:xfrm>
            <a:off x="261257" y="2156346"/>
            <a:ext cx="11440886" cy="4517409"/>
          </a:xfrm>
        </p:spPr>
        <p:txBody>
          <a:bodyPr/>
          <a:lstStyle/>
          <a:p>
            <a:r>
              <a:rPr lang="en-US" dirty="0"/>
              <a:t>Hotel Industry is one of the faster growing businesses of tourism sector. This Hotel Booking cancellation project is from Portugal Country. This data was Acquired by extraction from hotels property management system from 2025 – 2017 from hotel in region Algarve and Lisbon.</a:t>
            </a:r>
          </a:p>
          <a:p>
            <a:r>
              <a:rPr lang="en-US" dirty="0"/>
              <a:t>The Hotel Booking analysis project aims to leverage data-driven insights to enhance hotel operation &amp; profitability. By analyzing booking patterns, customer demographics, and revenue metrics, the project seeks to uncover trends and behaviors that impact occupancy and financial performance. Through a comprehensive examination of booking and cancellation data, the project will provide actionable recommendations to drive strategic improvements and enhance the overall guest experience.</a:t>
            </a:r>
            <a:endParaRPr lang="en-IN" dirty="0"/>
          </a:p>
        </p:txBody>
      </p:sp>
    </p:spTree>
    <p:extLst>
      <p:ext uri="{BB962C8B-B14F-4D97-AF65-F5344CB8AC3E}">
        <p14:creationId xmlns:p14="http://schemas.microsoft.com/office/powerpoint/2010/main" val="391357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0940-B795-07CB-51A1-987A99C6C03E}"/>
              </a:ext>
            </a:extLst>
          </p:cNvPr>
          <p:cNvSpPr>
            <a:spLocks noGrp="1"/>
          </p:cNvSpPr>
          <p:nvPr>
            <p:ph type="title"/>
          </p:nvPr>
        </p:nvSpPr>
        <p:spPr/>
        <p:txBody>
          <a:bodyPr/>
          <a:lstStyle/>
          <a:p>
            <a:pPr marL="571500" indent="-571500">
              <a:buFont typeface="Wingdings" panose="05000000000000000000" pitchFamily="2" charset="2"/>
              <a:buChar char="v"/>
            </a:pPr>
            <a:r>
              <a:rPr lang="en-US" dirty="0"/>
              <a:t>Objective :-</a:t>
            </a:r>
            <a:endParaRPr lang="en-IN" dirty="0"/>
          </a:p>
        </p:txBody>
      </p:sp>
      <p:sp>
        <p:nvSpPr>
          <p:cNvPr id="3" name="Content Placeholder 2">
            <a:extLst>
              <a:ext uri="{FF2B5EF4-FFF2-40B4-BE49-F238E27FC236}">
                <a16:creationId xmlns:a16="http://schemas.microsoft.com/office/drawing/2014/main" id="{F3910D9A-C936-A7A7-D3F6-1C9F05707771}"/>
              </a:ext>
            </a:extLst>
          </p:cNvPr>
          <p:cNvSpPr>
            <a:spLocks noGrp="1"/>
          </p:cNvSpPr>
          <p:nvPr>
            <p:ph idx="1"/>
          </p:nvPr>
        </p:nvSpPr>
        <p:spPr>
          <a:xfrm>
            <a:off x="406326" y="2336873"/>
            <a:ext cx="10161850" cy="3767899"/>
          </a:xfrm>
        </p:spPr>
        <p:txBody>
          <a:bodyPr>
            <a:normAutofit/>
          </a:bodyPr>
          <a:lstStyle/>
          <a:p>
            <a:pPr marL="457200" indent="-457200">
              <a:buFont typeface="+mj-lt"/>
              <a:buAutoNum type="arabicParenR"/>
            </a:pPr>
            <a:r>
              <a:rPr lang="en-US" dirty="0"/>
              <a:t>The primary objectives of this project are: </a:t>
            </a:r>
          </a:p>
          <a:p>
            <a:pPr marL="457200" indent="-457200">
              <a:buFont typeface="+mj-lt"/>
              <a:buAutoNum type="arabicParenR"/>
            </a:pPr>
            <a:r>
              <a:rPr lang="en-US" dirty="0"/>
              <a:t>To explore and understand the features of the hotel booking dataset. </a:t>
            </a:r>
          </a:p>
          <a:p>
            <a:pPr marL="457200" indent="-457200">
              <a:buFont typeface="+mj-lt"/>
              <a:buAutoNum type="arabicParenR"/>
            </a:pPr>
            <a:r>
              <a:rPr lang="en-US" dirty="0"/>
              <a:t>To perform data preprocessing, including handling missing values and outliers.</a:t>
            </a:r>
          </a:p>
          <a:p>
            <a:pPr marL="457200" indent="-457200">
              <a:buFont typeface="+mj-lt"/>
              <a:buAutoNum type="arabicParenR"/>
            </a:pPr>
            <a:r>
              <a:rPr lang="en-US" dirty="0"/>
              <a:t>To identify the key factors that affect wine quality using statistical analysis. </a:t>
            </a:r>
          </a:p>
          <a:p>
            <a:pPr marL="457200" indent="-457200">
              <a:buFont typeface="+mj-lt"/>
              <a:buAutoNum type="arabicParenR"/>
            </a:pPr>
            <a:r>
              <a:rPr lang="en-US" dirty="0"/>
              <a:t>To build predictive models that can accurately determine the hotel cancellation. </a:t>
            </a:r>
          </a:p>
          <a:p>
            <a:pPr marL="457200" indent="-457200">
              <a:buFont typeface="+mj-lt"/>
              <a:buAutoNum type="arabicParenR"/>
            </a:pPr>
            <a:r>
              <a:rPr lang="en-US" dirty="0"/>
              <a:t>To visualize the results and present actionable insights.</a:t>
            </a:r>
          </a:p>
          <a:p>
            <a:pPr marL="457200" indent="-457200">
              <a:buFont typeface="+mj-lt"/>
              <a:buAutoNum type="arabicParenR"/>
            </a:pPr>
            <a:endParaRPr lang="en-IN" dirty="0"/>
          </a:p>
        </p:txBody>
      </p:sp>
    </p:spTree>
    <p:extLst>
      <p:ext uri="{BB962C8B-B14F-4D97-AF65-F5344CB8AC3E}">
        <p14:creationId xmlns:p14="http://schemas.microsoft.com/office/powerpoint/2010/main" val="267809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1DDA-8712-D3F5-303C-A9DD7B9F9250}"/>
              </a:ext>
            </a:extLst>
          </p:cNvPr>
          <p:cNvSpPr>
            <a:spLocks noGrp="1"/>
          </p:cNvSpPr>
          <p:nvPr>
            <p:ph type="title"/>
          </p:nvPr>
        </p:nvSpPr>
        <p:spPr/>
        <p:txBody>
          <a:bodyPr/>
          <a:lstStyle/>
          <a:p>
            <a:pPr marL="571500" indent="-571500">
              <a:buFont typeface="Wingdings" panose="05000000000000000000" pitchFamily="2" charset="2"/>
              <a:buChar char="v"/>
            </a:pPr>
            <a:r>
              <a:rPr lang="en-IN" dirty="0"/>
              <a:t>Scope of Work :-</a:t>
            </a:r>
          </a:p>
        </p:txBody>
      </p:sp>
      <p:sp>
        <p:nvSpPr>
          <p:cNvPr id="3" name="Content Placeholder 2">
            <a:extLst>
              <a:ext uri="{FF2B5EF4-FFF2-40B4-BE49-F238E27FC236}">
                <a16:creationId xmlns:a16="http://schemas.microsoft.com/office/drawing/2014/main" id="{86E93B2B-15D3-19DD-71D2-A3E9CC1EE577}"/>
              </a:ext>
            </a:extLst>
          </p:cNvPr>
          <p:cNvSpPr>
            <a:spLocks noGrp="1"/>
          </p:cNvSpPr>
          <p:nvPr>
            <p:ph idx="1"/>
          </p:nvPr>
        </p:nvSpPr>
        <p:spPr>
          <a:xfrm>
            <a:off x="174171" y="2046514"/>
            <a:ext cx="11462658" cy="4811486"/>
          </a:xfrm>
        </p:spPr>
        <p:txBody>
          <a:bodyPr>
            <a:normAutofit fontScale="92500"/>
          </a:bodyPr>
          <a:lstStyle/>
          <a:p>
            <a:pPr marL="457200" indent="-457200">
              <a:buFont typeface="+mj-lt"/>
              <a:buAutoNum type="arabicParenR"/>
            </a:pPr>
            <a:r>
              <a:rPr lang="en-US" dirty="0"/>
              <a:t>The project will involve the following tasks: </a:t>
            </a:r>
          </a:p>
          <a:p>
            <a:pPr marL="457200" indent="-457200">
              <a:buFont typeface="+mj-lt"/>
              <a:buAutoNum type="arabicParenR"/>
            </a:pPr>
            <a:r>
              <a:rPr lang="en-US" b="1" dirty="0"/>
              <a:t>Data Exploration</a:t>
            </a:r>
            <a:r>
              <a:rPr lang="en-US" dirty="0"/>
              <a:t>: Understanding the dataset, including the features and target variable. </a:t>
            </a:r>
          </a:p>
          <a:p>
            <a:pPr marL="457200" indent="-457200">
              <a:buFont typeface="+mj-lt"/>
              <a:buAutoNum type="arabicParenR"/>
            </a:pPr>
            <a:r>
              <a:rPr lang="en-US" b="1" dirty="0"/>
              <a:t>Data Preprocessing</a:t>
            </a:r>
            <a:r>
              <a:rPr lang="en-US" dirty="0"/>
              <a:t>: Cleaning the dataset by handling missing values, removing outliers, and normalizing/standardizing the data.  Feature Selection: Identifying the most significant features influencing hotel cancelation. </a:t>
            </a:r>
          </a:p>
          <a:p>
            <a:pPr marL="457200" indent="-457200">
              <a:buFont typeface="+mj-lt"/>
              <a:buAutoNum type="arabicParenR"/>
            </a:pPr>
            <a:r>
              <a:rPr lang="en-US" b="1" dirty="0"/>
              <a:t> Data Visualization</a:t>
            </a:r>
            <a:r>
              <a:rPr lang="en-US" dirty="0"/>
              <a:t>: Using plots and graphs to visualize the relationship between features and hotel cancelation. </a:t>
            </a:r>
          </a:p>
          <a:p>
            <a:pPr marL="457200" indent="-457200">
              <a:buFont typeface="+mj-lt"/>
              <a:buAutoNum type="arabicParenR"/>
            </a:pPr>
            <a:r>
              <a:rPr lang="en-US" b="1" dirty="0"/>
              <a:t>Model Building</a:t>
            </a:r>
            <a:r>
              <a:rPr lang="en-US" dirty="0"/>
              <a:t>: Building and evaluating machine learning models to predict hotel cancelation. </a:t>
            </a:r>
          </a:p>
          <a:p>
            <a:pPr marL="457200" indent="-457200">
              <a:buFont typeface="+mj-lt"/>
              <a:buAutoNum type="arabicParenR"/>
            </a:pPr>
            <a:r>
              <a:rPr lang="en-US" dirty="0"/>
              <a:t>Interpretation of Results: </a:t>
            </a:r>
            <a:r>
              <a:rPr lang="en-US" dirty="0" err="1"/>
              <a:t>Analysing</a:t>
            </a:r>
            <a:r>
              <a:rPr lang="en-US" dirty="0"/>
              <a:t> the output of the models and drawing conclusions. </a:t>
            </a:r>
          </a:p>
          <a:p>
            <a:pPr marL="457200" indent="-457200">
              <a:buFont typeface="+mj-lt"/>
              <a:buAutoNum type="arabicParenR"/>
            </a:pPr>
            <a:r>
              <a:rPr lang="en-US" dirty="0"/>
              <a:t>Reporting: Documenting the findings and preparing a final report.</a:t>
            </a:r>
            <a:endParaRPr lang="en-IN" dirty="0"/>
          </a:p>
        </p:txBody>
      </p:sp>
    </p:spTree>
    <p:extLst>
      <p:ext uri="{BB962C8B-B14F-4D97-AF65-F5344CB8AC3E}">
        <p14:creationId xmlns:p14="http://schemas.microsoft.com/office/powerpoint/2010/main" val="355410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1F18-033C-8840-7ECC-C71CBBB0C95F}"/>
              </a:ext>
            </a:extLst>
          </p:cNvPr>
          <p:cNvSpPr>
            <a:spLocks noGrp="1"/>
          </p:cNvSpPr>
          <p:nvPr>
            <p:ph type="title"/>
          </p:nvPr>
        </p:nvSpPr>
        <p:spPr/>
        <p:txBody>
          <a:bodyPr/>
          <a:lstStyle/>
          <a:p>
            <a:pPr marL="571500" indent="-571500">
              <a:buFont typeface="Wingdings" panose="05000000000000000000" pitchFamily="2" charset="2"/>
              <a:buChar char="v"/>
            </a:pPr>
            <a:r>
              <a:rPr lang="en-IN" dirty="0"/>
              <a:t>Methodology :-</a:t>
            </a:r>
          </a:p>
        </p:txBody>
      </p:sp>
      <p:sp>
        <p:nvSpPr>
          <p:cNvPr id="3" name="Content Placeholder 2">
            <a:extLst>
              <a:ext uri="{FF2B5EF4-FFF2-40B4-BE49-F238E27FC236}">
                <a16:creationId xmlns:a16="http://schemas.microsoft.com/office/drawing/2014/main" id="{E0A7D149-0A2C-393C-A0C8-374AA0C6F1E8}"/>
              </a:ext>
            </a:extLst>
          </p:cNvPr>
          <p:cNvSpPr>
            <a:spLocks noGrp="1"/>
          </p:cNvSpPr>
          <p:nvPr>
            <p:ph idx="1"/>
          </p:nvPr>
        </p:nvSpPr>
        <p:spPr>
          <a:xfrm>
            <a:off x="152401" y="2133600"/>
            <a:ext cx="11865428" cy="4626429"/>
          </a:xfrm>
        </p:spPr>
        <p:txBody>
          <a:bodyPr>
            <a:normAutofit/>
          </a:bodyPr>
          <a:lstStyle/>
          <a:p>
            <a:r>
              <a:rPr lang="en-US" dirty="0"/>
              <a:t>Data Collection: </a:t>
            </a:r>
          </a:p>
          <a:p>
            <a:r>
              <a:rPr lang="en-US" dirty="0"/>
              <a:t>The dataset will be sourced from a Kaggle Website. </a:t>
            </a:r>
          </a:p>
          <a:p>
            <a:r>
              <a:rPr lang="en-US" dirty="0"/>
              <a:t>2. Data Preprocessing: </a:t>
            </a:r>
          </a:p>
          <a:p>
            <a:r>
              <a:rPr lang="en-US" dirty="0"/>
              <a:t>Handle missing data using imputation techniques.</a:t>
            </a:r>
          </a:p>
          <a:p>
            <a:r>
              <a:rPr lang="en-US" dirty="0"/>
              <a:t>Detect and remove outliers. </a:t>
            </a:r>
          </a:p>
          <a:p>
            <a:r>
              <a:rPr lang="en-US" dirty="0"/>
              <a:t>Normalize or standardize the data if necessary. </a:t>
            </a:r>
          </a:p>
          <a:p>
            <a:r>
              <a:rPr lang="en-US" dirty="0"/>
              <a:t>3. Exploratory Data Analysis (EDA): </a:t>
            </a:r>
          </a:p>
          <a:p>
            <a:r>
              <a:rPr lang="en-US" dirty="0"/>
              <a:t>Use descriptive statistics to summarize the dataset. </a:t>
            </a:r>
          </a:p>
          <a:p>
            <a:r>
              <a:rPr lang="en-US" dirty="0"/>
              <a:t>Create visualizations like box plot, column plot, pie plot, line plot and correlation heatmaps to understand feature distributions and relationships. </a:t>
            </a:r>
          </a:p>
          <a:p>
            <a:endParaRPr lang="en-IN" dirty="0"/>
          </a:p>
        </p:txBody>
      </p:sp>
    </p:spTree>
    <p:extLst>
      <p:ext uri="{BB962C8B-B14F-4D97-AF65-F5344CB8AC3E}">
        <p14:creationId xmlns:p14="http://schemas.microsoft.com/office/powerpoint/2010/main" val="796452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50EB-68A7-38F5-398A-F1DFC3CE2955}"/>
              </a:ext>
            </a:extLst>
          </p:cNvPr>
          <p:cNvSpPr>
            <a:spLocks noGrp="1"/>
          </p:cNvSpPr>
          <p:nvPr>
            <p:ph type="title"/>
          </p:nvPr>
        </p:nvSpPr>
        <p:spPr/>
        <p:txBody>
          <a:bodyPr/>
          <a:lstStyle/>
          <a:p>
            <a:pPr marL="571500" indent="-571500">
              <a:buFont typeface="Wingdings" panose="05000000000000000000" pitchFamily="2" charset="2"/>
              <a:buChar char="v"/>
            </a:pPr>
            <a:r>
              <a:rPr lang="en-IN" dirty="0"/>
              <a:t>Methodology :-</a:t>
            </a:r>
          </a:p>
        </p:txBody>
      </p:sp>
      <p:sp>
        <p:nvSpPr>
          <p:cNvPr id="3" name="Content Placeholder 2">
            <a:extLst>
              <a:ext uri="{FF2B5EF4-FFF2-40B4-BE49-F238E27FC236}">
                <a16:creationId xmlns:a16="http://schemas.microsoft.com/office/drawing/2014/main" id="{F286E4BB-7E21-D56E-2FB0-717AA8BC7978}"/>
              </a:ext>
            </a:extLst>
          </p:cNvPr>
          <p:cNvSpPr>
            <a:spLocks noGrp="1"/>
          </p:cNvSpPr>
          <p:nvPr>
            <p:ph idx="1"/>
          </p:nvPr>
        </p:nvSpPr>
        <p:spPr>
          <a:xfrm>
            <a:off x="163286" y="2133599"/>
            <a:ext cx="11462657" cy="4528457"/>
          </a:xfrm>
        </p:spPr>
        <p:txBody>
          <a:bodyPr>
            <a:noAutofit/>
          </a:bodyPr>
          <a:lstStyle/>
          <a:p>
            <a:r>
              <a:rPr lang="en-US" dirty="0"/>
              <a:t>4. Feature Selection: </a:t>
            </a:r>
          </a:p>
          <a:p>
            <a:r>
              <a:rPr lang="en-US" dirty="0"/>
              <a:t>Use correlation analysis to identify relevant features. </a:t>
            </a:r>
          </a:p>
          <a:p>
            <a:r>
              <a:rPr lang="en-US" dirty="0"/>
              <a:t>5. Evaluation and Interpretation:</a:t>
            </a:r>
          </a:p>
          <a:p>
            <a:r>
              <a:rPr lang="en-US" dirty="0"/>
              <a:t>Compare model performance. o Interpret the results to understand the impact of different features on Hotel Cancellations. </a:t>
            </a:r>
          </a:p>
          <a:p>
            <a:r>
              <a:rPr lang="en-US" dirty="0"/>
              <a:t>6. Visualization: </a:t>
            </a:r>
          </a:p>
          <a:p>
            <a:r>
              <a:rPr lang="en-US" dirty="0"/>
              <a:t>Generate charts and graphs to visualize the findings. </a:t>
            </a:r>
          </a:p>
          <a:p>
            <a:r>
              <a:rPr lang="en-US" dirty="0"/>
              <a:t>7. Reporting: </a:t>
            </a:r>
          </a:p>
          <a:p>
            <a:r>
              <a:rPr lang="en-US" dirty="0"/>
              <a:t>Compile the analysis, results, and insights into a comprehensive report.</a:t>
            </a:r>
            <a:endParaRPr lang="en-IN" dirty="0"/>
          </a:p>
          <a:p>
            <a:endParaRPr lang="en-IN" dirty="0"/>
          </a:p>
        </p:txBody>
      </p:sp>
    </p:spTree>
    <p:extLst>
      <p:ext uri="{BB962C8B-B14F-4D97-AF65-F5344CB8AC3E}">
        <p14:creationId xmlns:p14="http://schemas.microsoft.com/office/powerpoint/2010/main" val="413948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7A36-D72F-01BC-51CA-8DEB107F4828}"/>
              </a:ext>
            </a:extLst>
          </p:cNvPr>
          <p:cNvSpPr>
            <a:spLocks noGrp="1"/>
          </p:cNvSpPr>
          <p:nvPr>
            <p:ph type="title"/>
          </p:nvPr>
        </p:nvSpPr>
        <p:spPr/>
        <p:txBody>
          <a:bodyPr/>
          <a:lstStyle/>
          <a:p>
            <a:pPr marL="571500" indent="-571500">
              <a:buFont typeface="Wingdings" panose="05000000000000000000" pitchFamily="2" charset="2"/>
              <a:buChar char="v"/>
            </a:pPr>
            <a:r>
              <a:rPr lang="en-IN" dirty="0"/>
              <a:t>Tools and Technologies :-</a:t>
            </a:r>
          </a:p>
        </p:txBody>
      </p:sp>
      <p:sp>
        <p:nvSpPr>
          <p:cNvPr id="3" name="Content Placeholder 2">
            <a:extLst>
              <a:ext uri="{FF2B5EF4-FFF2-40B4-BE49-F238E27FC236}">
                <a16:creationId xmlns:a16="http://schemas.microsoft.com/office/drawing/2014/main" id="{B49BCE61-836D-C057-2E2F-1B9163FA7153}"/>
              </a:ext>
            </a:extLst>
          </p:cNvPr>
          <p:cNvSpPr>
            <a:spLocks noGrp="1"/>
          </p:cNvSpPr>
          <p:nvPr>
            <p:ph idx="1"/>
          </p:nvPr>
        </p:nvSpPr>
        <p:spPr/>
        <p:txBody>
          <a:bodyPr/>
          <a:lstStyle/>
          <a:p>
            <a:r>
              <a:rPr lang="en-IN" dirty="0"/>
              <a:t>The project will utilize the following tools and technologies: </a:t>
            </a:r>
          </a:p>
          <a:p>
            <a:r>
              <a:rPr lang="en-IN" b="1" dirty="0"/>
              <a:t> Programming Language</a:t>
            </a:r>
            <a:r>
              <a:rPr lang="en-IN" dirty="0"/>
              <a:t>: Python </a:t>
            </a:r>
          </a:p>
          <a:p>
            <a:r>
              <a:rPr lang="en-IN" b="1" dirty="0"/>
              <a:t>Libraries</a:t>
            </a:r>
            <a:r>
              <a:rPr lang="en-IN" dirty="0"/>
              <a:t>: Pandas, NumPy, Matplotlib, Seaborn. </a:t>
            </a:r>
          </a:p>
          <a:p>
            <a:r>
              <a:rPr lang="en-IN" b="1" dirty="0"/>
              <a:t>IDE</a:t>
            </a:r>
            <a:r>
              <a:rPr lang="en-IN" dirty="0"/>
              <a:t>: </a:t>
            </a:r>
            <a:r>
              <a:rPr lang="en-IN" dirty="0" err="1"/>
              <a:t>Jupyter</a:t>
            </a:r>
            <a:r>
              <a:rPr lang="en-IN" dirty="0"/>
              <a:t> Notebook </a:t>
            </a:r>
          </a:p>
          <a:p>
            <a:r>
              <a:rPr lang="en-IN" b="1" dirty="0"/>
              <a:t>Data Source</a:t>
            </a:r>
            <a:r>
              <a:rPr lang="en-IN" dirty="0"/>
              <a:t>: Kaggle Website (Hotel Booking Analysis).</a:t>
            </a:r>
          </a:p>
        </p:txBody>
      </p:sp>
    </p:spTree>
    <p:extLst>
      <p:ext uri="{BB962C8B-B14F-4D97-AF65-F5344CB8AC3E}">
        <p14:creationId xmlns:p14="http://schemas.microsoft.com/office/powerpoint/2010/main" val="94392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B9DF-8749-16A0-8003-1C3A836C50ED}"/>
              </a:ext>
            </a:extLst>
          </p:cNvPr>
          <p:cNvSpPr>
            <a:spLocks noGrp="1"/>
          </p:cNvSpPr>
          <p:nvPr>
            <p:ph type="title"/>
          </p:nvPr>
        </p:nvSpPr>
        <p:spPr/>
        <p:txBody>
          <a:bodyPr/>
          <a:lstStyle/>
          <a:p>
            <a:pPr marL="571500" indent="-571500">
              <a:buFont typeface="Wingdings" panose="05000000000000000000" pitchFamily="2" charset="2"/>
              <a:buChar char="v"/>
            </a:pPr>
            <a:r>
              <a:rPr lang="en-IN" dirty="0"/>
              <a:t>Expected Outcomes :-</a:t>
            </a:r>
          </a:p>
        </p:txBody>
      </p:sp>
      <p:sp>
        <p:nvSpPr>
          <p:cNvPr id="3" name="Content Placeholder 2">
            <a:extLst>
              <a:ext uri="{FF2B5EF4-FFF2-40B4-BE49-F238E27FC236}">
                <a16:creationId xmlns:a16="http://schemas.microsoft.com/office/drawing/2014/main" id="{90753E2E-2D00-9E58-B517-0D918851449F}"/>
              </a:ext>
            </a:extLst>
          </p:cNvPr>
          <p:cNvSpPr>
            <a:spLocks noGrp="1"/>
          </p:cNvSpPr>
          <p:nvPr>
            <p:ph idx="1"/>
          </p:nvPr>
        </p:nvSpPr>
        <p:spPr>
          <a:xfrm>
            <a:off x="119743" y="2079171"/>
            <a:ext cx="11386458" cy="4452258"/>
          </a:xfrm>
        </p:spPr>
        <p:txBody>
          <a:bodyPr>
            <a:normAutofit lnSpcReduction="10000"/>
          </a:bodyPr>
          <a:lstStyle/>
          <a:p>
            <a:r>
              <a:rPr lang="en-US" dirty="0"/>
              <a:t>The expected outcomes of a hotel booking analysis project typically focus on gaining actionable insights that can drive strategic decisions, improve operational efficiency, and enhance overall business performance. </a:t>
            </a:r>
          </a:p>
          <a:p>
            <a:r>
              <a:rPr lang="en-US" dirty="0"/>
              <a:t> By implementing dynamic pricing based on analysis, a hotel could see an increase in revenue by optimizing room rates according to demand fluctuations. </a:t>
            </a:r>
          </a:p>
          <a:p>
            <a:r>
              <a:rPr lang="en-US" dirty="0"/>
              <a:t>Addressing common feedback issues could lead to higher guest satisfaction scores and increased repeat bookings </a:t>
            </a:r>
          </a:p>
          <a:p>
            <a:r>
              <a:rPr lang="en-US" dirty="0"/>
              <a:t>These outcomes aim to enhance various aspects of hotel operations, from financial performance and customer satisfaction to marketing effectiveness and operational efficiency. </a:t>
            </a:r>
          </a:p>
          <a:p>
            <a:r>
              <a:rPr lang="en-US" dirty="0"/>
              <a:t> By achieving these outcomes, the hotel can improve its overall business performance and competitive position in the market.</a:t>
            </a:r>
            <a:endParaRPr lang="en-IN" dirty="0"/>
          </a:p>
        </p:txBody>
      </p:sp>
    </p:spTree>
    <p:extLst>
      <p:ext uri="{BB962C8B-B14F-4D97-AF65-F5344CB8AC3E}">
        <p14:creationId xmlns:p14="http://schemas.microsoft.com/office/powerpoint/2010/main" val="307378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6812-1AC9-CFFA-9712-E89EFDD73BB1}"/>
              </a:ext>
            </a:extLst>
          </p:cNvPr>
          <p:cNvSpPr>
            <a:spLocks noGrp="1"/>
          </p:cNvSpPr>
          <p:nvPr>
            <p:ph type="title"/>
          </p:nvPr>
        </p:nvSpPr>
        <p:spPr/>
        <p:txBody>
          <a:bodyPr/>
          <a:lstStyle/>
          <a:p>
            <a:pPr marL="571500" indent="-571500">
              <a:buFont typeface="Wingdings" panose="05000000000000000000" pitchFamily="2" charset="2"/>
              <a:buChar char="v"/>
            </a:pPr>
            <a:r>
              <a:rPr lang="en-IN" dirty="0"/>
              <a:t>Timeline :-</a:t>
            </a:r>
          </a:p>
        </p:txBody>
      </p:sp>
      <p:sp>
        <p:nvSpPr>
          <p:cNvPr id="3" name="Content Placeholder 2">
            <a:extLst>
              <a:ext uri="{FF2B5EF4-FFF2-40B4-BE49-F238E27FC236}">
                <a16:creationId xmlns:a16="http://schemas.microsoft.com/office/drawing/2014/main" id="{663FCD74-1C61-70E9-33AE-262EA52C088D}"/>
              </a:ext>
            </a:extLst>
          </p:cNvPr>
          <p:cNvSpPr>
            <a:spLocks noGrp="1"/>
          </p:cNvSpPr>
          <p:nvPr>
            <p:ph idx="1"/>
          </p:nvPr>
        </p:nvSpPr>
        <p:spPr/>
        <p:txBody>
          <a:bodyPr/>
          <a:lstStyle/>
          <a:p>
            <a:r>
              <a:rPr lang="en-US" dirty="0"/>
              <a:t>The project is expected to be completed within a [specific timeframe, e.g., 4 weeks], with the following milestones: </a:t>
            </a:r>
          </a:p>
          <a:p>
            <a:r>
              <a:rPr lang="en-US" dirty="0"/>
              <a:t>Week 1: Data Collection and Preprocessing </a:t>
            </a:r>
          </a:p>
          <a:p>
            <a:r>
              <a:rPr lang="en-US" dirty="0"/>
              <a:t>Week 2: Exploratory Data Analysis and Feature Selection </a:t>
            </a:r>
          </a:p>
          <a:p>
            <a:r>
              <a:rPr lang="en-US" dirty="0"/>
              <a:t>Week 3: Model Building and Evaluation </a:t>
            </a:r>
          </a:p>
          <a:p>
            <a:r>
              <a:rPr lang="en-US" dirty="0"/>
              <a:t>Week 4: Visualization, Reporting, and Final Submission</a:t>
            </a:r>
            <a:endParaRPr lang="en-IN" dirty="0"/>
          </a:p>
        </p:txBody>
      </p:sp>
    </p:spTree>
    <p:extLst>
      <p:ext uri="{BB962C8B-B14F-4D97-AF65-F5344CB8AC3E}">
        <p14:creationId xmlns:p14="http://schemas.microsoft.com/office/powerpoint/2010/main" val="152311855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137</TotalTime>
  <Words>793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vt:lpstr>
      <vt:lpstr>Berlin</vt:lpstr>
      <vt:lpstr>Project Synopsis :- Hotel Booking Analysis</vt:lpstr>
      <vt:lpstr>Introduction :-</vt:lpstr>
      <vt:lpstr>Objective :-</vt:lpstr>
      <vt:lpstr>Scope of Work :-</vt:lpstr>
      <vt:lpstr>Methodology :-</vt:lpstr>
      <vt:lpstr>Methodology :-</vt:lpstr>
      <vt:lpstr>Tools and Technologies :-</vt:lpstr>
      <vt:lpstr>Expected Outcomes :-</vt:lpstr>
      <vt:lpstr>Timeline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Revan Bugade</dc:creator>
  <cp:lastModifiedBy>Revan Bugade</cp:lastModifiedBy>
  <cp:revision>1</cp:revision>
  <dcterms:created xsi:type="dcterms:W3CDTF">2024-10-20T07:05:04Z</dcterms:created>
  <dcterms:modified xsi:type="dcterms:W3CDTF">2024-10-20T09:22:54Z</dcterms:modified>
</cp:coreProperties>
</file>