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75" r:id="rId2"/>
    <p:sldId id="280" r:id="rId3"/>
    <p:sldId id="264" r:id="rId4"/>
    <p:sldId id="281" r:id="rId5"/>
    <p:sldId id="292" r:id="rId6"/>
    <p:sldId id="287" r:id="rId7"/>
    <p:sldId id="290" r:id="rId8"/>
    <p:sldId id="278" r:id="rId9"/>
    <p:sldId id="293" r:id="rId10"/>
    <p:sldId id="284" r:id="rId11"/>
    <p:sldId id="258" r:id="rId12"/>
    <p:sldId id="259" r:id="rId13"/>
    <p:sldId id="260" r:id="rId14"/>
    <p:sldId id="261" r:id="rId15"/>
    <p:sldId id="301" r:id="rId16"/>
    <p:sldId id="263" r:id="rId17"/>
    <p:sldId id="302" r:id="rId18"/>
    <p:sldId id="304" r:id="rId19"/>
    <p:sldId id="310" r:id="rId20"/>
    <p:sldId id="306" r:id="rId21"/>
    <p:sldId id="305" r:id="rId22"/>
    <p:sldId id="286"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69195D-ADF3-485A-B215-9EFBADA8F456}" v="11" dt="2025-04-24T18:24:40.193"/>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536"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75208-23C5-4957-B73D-5510A2C23B27}" type="datetimeFigureOut">
              <a:rPr lang="en-IN" smtClean="0"/>
              <a:t>24-04-2025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92C8E2-AF4D-41F2-900E-692B31F814E6}" type="slidenum">
              <a:rPr lang="en-IN" smtClean="0"/>
              <a:t>‹#›</a:t>
            </a:fld>
            <a:endParaRPr lang="en-IN"/>
          </a:p>
        </p:txBody>
      </p:sp>
    </p:spTree>
    <p:extLst>
      <p:ext uri="{BB962C8B-B14F-4D97-AF65-F5344CB8AC3E}">
        <p14:creationId xmlns:p14="http://schemas.microsoft.com/office/powerpoint/2010/main" val="1385216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80C5E2-78CD-F746-9BAF-2B89BCAF7EBF}" type="slidenum">
              <a:rPr lang="en-US" smtClean="0"/>
              <a:t>1</a:t>
            </a:fld>
            <a:endParaRPr lang="en-US"/>
          </a:p>
        </p:txBody>
      </p:sp>
    </p:spTree>
    <p:extLst>
      <p:ext uri="{BB962C8B-B14F-4D97-AF65-F5344CB8AC3E}">
        <p14:creationId xmlns:p14="http://schemas.microsoft.com/office/powerpoint/2010/main" val="3997744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dirty="0">
                <a:solidFill>
                  <a:srgbClr val="333333"/>
                </a:solidFill>
                <a:latin typeface="Roboto" panose="02000000000000000000" pitchFamily="2" charset="0"/>
              </a:rPr>
              <a:t>ML-based Uber and Google’s self-driving cars are trained with the use of synthetic data. In the medical and healthcare sector, synthetic data is used for testing certain conditions and cases for which real data does not exist.  </a:t>
            </a:r>
            <a:r>
              <a:rPr lang="en-US" sz="1200" b="0" i="0" dirty="0">
                <a:solidFill>
                  <a:srgbClr val="292929"/>
                </a:solidFill>
                <a:effectLst/>
                <a:latin typeface="charter"/>
              </a:rPr>
              <a:t>In the research department, synthetic data helps you develop and deliver innovative products for which necessary data might not be available.  </a:t>
            </a:r>
            <a:r>
              <a:rPr lang="en-US" dirty="0"/>
              <a:t>Synthetic Data - </a:t>
            </a:r>
            <a:r>
              <a:rPr lang="en-US" b="0" i="0" dirty="0">
                <a:solidFill>
                  <a:srgbClr val="202124"/>
                </a:solidFill>
                <a:effectLst/>
                <a:latin typeface="arial" panose="020B0604020202020204" pitchFamily="34" charset="0"/>
              </a:rPr>
              <a:t> is </a:t>
            </a:r>
            <a:r>
              <a:rPr lang="en-US" b="1" i="0" dirty="0">
                <a:solidFill>
                  <a:srgbClr val="202124"/>
                </a:solidFill>
                <a:effectLst/>
                <a:latin typeface="arial" panose="020B0604020202020204" pitchFamily="34" charset="0"/>
              </a:rPr>
              <a:t>data that is artificially created rather than being generated by actual events</a:t>
            </a:r>
            <a:r>
              <a:rPr lang="en-US" b="0" i="0" dirty="0">
                <a:solidFill>
                  <a:srgbClr val="202124"/>
                </a:solidFill>
                <a:effectLst/>
                <a:latin typeface="arial" panose="020B0604020202020204" pitchFamily="34" charset="0"/>
              </a:rPr>
              <a:t>.</a:t>
            </a:r>
            <a:endParaRPr lang="en-IN" dirty="0"/>
          </a:p>
          <a:p>
            <a:endParaRPr lang="en-IN" dirty="0"/>
          </a:p>
        </p:txBody>
      </p:sp>
      <p:sp>
        <p:nvSpPr>
          <p:cNvPr id="4" name="Slide Number Placeholder 3"/>
          <p:cNvSpPr>
            <a:spLocks noGrp="1"/>
          </p:cNvSpPr>
          <p:nvPr>
            <p:ph type="sldNum" sz="quarter" idx="5"/>
          </p:nvPr>
        </p:nvSpPr>
        <p:spPr/>
        <p:txBody>
          <a:bodyPr/>
          <a:lstStyle/>
          <a:p>
            <a:fld id="{7492C8E2-AF4D-41F2-900E-692B31F814E6}" type="slidenum">
              <a:rPr lang="en-IN" smtClean="0"/>
              <a:t>2</a:t>
            </a:fld>
            <a:endParaRPr lang="en-IN"/>
          </a:p>
        </p:txBody>
      </p:sp>
    </p:spTree>
    <p:extLst>
      <p:ext uri="{BB962C8B-B14F-4D97-AF65-F5344CB8AC3E}">
        <p14:creationId xmlns:p14="http://schemas.microsoft.com/office/powerpoint/2010/main" val="2286081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Privacy - Real data contains sensitive and private user information that cannot be freely shared and is legally constrained.</a:t>
            </a:r>
          </a:p>
          <a:p>
            <a:r>
              <a:rPr lang="en-IN" dirty="0"/>
              <a:t>Training – if there not enough data to train a model we only generate realistic images.</a:t>
            </a:r>
          </a:p>
          <a:p>
            <a:r>
              <a:rPr lang="en-IN" dirty="0"/>
              <a:t>Testing – To test if the generated images are real or not.</a:t>
            </a:r>
          </a:p>
          <a:p>
            <a:endParaRPr lang="en-IN" dirty="0"/>
          </a:p>
          <a:p>
            <a:r>
              <a:rPr lang="en-IN" dirty="0"/>
              <a:t>Generate fake images of a product to help the stores to use it in there website. Avoids copyrights since it’s a fake image.</a:t>
            </a:r>
          </a:p>
        </p:txBody>
      </p:sp>
      <p:sp>
        <p:nvSpPr>
          <p:cNvPr id="4" name="Slide Number Placeholder 3"/>
          <p:cNvSpPr>
            <a:spLocks noGrp="1"/>
          </p:cNvSpPr>
          <p:nvPr>
            <p:ph type="sldNum" sz="quarter" idx="5"/>
          </p:nvPr>
        </p:nvSpPr>
        <p:spPr/>
        <p:txBody>
          <a:bodyPr/>
          <a:lstStyle/>
          <a:p>
            <a:fld id="{4B725628-3A68-42F4-BA86-981817953149}" type="slidenum">
              <a:rPr lang="en-US" smtClean="0"/>
              <a:t>4</a:t>
            </a:fld>
            <a:endParaRPr lang="en-US" dirty="0"/>
          </a:p>
        </p:txBody>
      </p:sp>
    </p:spTree>
    <p:extLst>
      <p:ext uri="{BB962C8B-B14F-4D97-AF65-F5344CB8AC3E}">
        <p14:creationId xmlns:p14="http://schemas.microsoft.com/office/powerpoint/2010/main" val="2487122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80C5E2-78CD-F746-9BAF-2B89BCAF7EBF}" type="slidenum">
              <a:rPr lang="en-US" smtClean="0"/>
              <a:t>6</a:t>
            </a:fld>
            <a:endParaRPr lang="en-US"/>
          </a:p>
        </p:txBody>
      </p:sp>
    </p:spTree>
    <p:extLst>
      <p:ext uri="{BB962C8B-B14F-4D97-AF65-F5344CB8AC3E}">
        <p14:creationId xmlns:p14="http://schemas.microsoft.com/office/powerpoint/2010/main" val="1873852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 index paper says – </a:t>
            </a:r>
            <a:r>
              <a:rPr lang="en-IN" dirty="0" err="1"/>
              <a:t>gan’s</a:t>
            </a:r>
            <a:r>
              <a:rPr lang="en-IN" dirty="0"/>
              <a:t> were designed in such a way to avoid Markov chain approximations(which is computational expensive).</a:t>
            </a:r>
          </a:p>
          <a:p>
            <a:r>
              <a:rPr lang="en-IN" dirty="0"/>
              <a:t>	its better than the Boltzmann machines which were popular in 2006 because Boltzmann uses Markov chain approx.</a:t>
            </a:r>
          </a:p>
          <a:p>
            <a:r>
              <a:rPr lang="en-US" dirty="0"/>
              <a:t>• </a:t>
            </a:r>
            <a:r>
              <a:rPr lang="en-US" b="1" dirty="0"/>
              <a:t>They can generate samples in parallel, </a:t>
            </a:r>
            <a:r>
              <a:rPr lang="en-US" dirty="0"/>
              <a:t>instead of using runtime proportional to the dimensionality of x. </a:t>
            </a:r>
            <a:r>
              <a:rPr lang="en-US" b="1" dirty="0"/>
              <a:t>This is an advantage relative to DBNs</a:t>
            </a:r>
            <a:r>
              <a:rPr lang="en-US" dirty="0"/>
              <a:t>. </a:t>
            </a:r>
          </a:p>
          <a:p>
            <a:r>
              <a:rPr lang="en-US" dirty="0"/>
              <a:t>• The design of the generator function has very few restrictions. This is an advantage relative to Boltzmann machines, for which few probability distributions admit tractable Markov chain sampling, and relative to nonlinear ICA, for which the generator must be invertible and the latent code z must have the same dimension as the samples x. </a:t>
            </a:r>
          </a:p>
          <a:p>
            <a:r>
              <a:rPr lang="en-US" dirty="0"/>
              <a:t>• </a:t>
            </a:r>
            <a:r>
              <a:rPr lang="en-US" b="1" dirty="0"/>
              <a:t>No Markov chains are needed</a:t>
            </a:r>
            <a:r>
              <a:rPr lang="en-US" dirty="0"/>
              <a:t>. </a:t>
            </a:r>
            <a:r>
              <a:rPr lang="en-US" b="1" dirty="0"/>
              <a:t>This is an advantage relative to Boltzmann machines.</a:t>
            </a:r>
            <a:endParaRPr lang="en-US" dirty="0"/>
          </a:p>
          <a:p>
            <a:r>
              <a:rPr lang="en-US" dirty="0"/>
              <a:t>• No variational bound is needed, and specific model families usable within the GAN framework are already known to be universal approximators, so GANs are already known to be asymptotically consistent. Some VAEs(Variations Encoders) are conjectured to be asymptotically consistent, but this is not yet proven. </a:t>
            </a:r>
          </a:p>
          <a:p>
            <a:r>
              <a:rPr lang="en-US" b="1" dirty="0"/>
              <a:t>• GANs are subjectively regarded as producing better samples than other methods</a:t>
            </a:r>
            <a:endParaRPr lang="en-IN" b="1" dirty="0"/>
          </a:p>
        </p:txBody>
      </p:sp>
      <p:sp>
        <p:nvSpPr>
          <p:cNvPr id="4" name="Slide Number Placeholder 3"/>
          <p:cNvSpPr>
            <a:spLocks noGrp="1"/>
          </p:cNvSpPr>
          <p:nvPr>
            <p:ph type="sldNum" sz="quarter" idx="5"/>
          </p:nvPr>
        </p:nvSpPr>
        <p:spPr/>
        <p:txBody>
          <a:bodyPr/>
          <a:lstStyle/>
          <a:p>
            <a:fld id="{4B725628-3A68-42F4-BA86-981817953149}" type="slidenum">
              <a:rPr lang="en-US" smtClean="0"/>
              <a:t>7</a:t>
            </a:fld>
            <a:endParaRPr lang="en-US" dirty="0"/>
          </a:p>
        </p:txBody>
      </p:sp>
    </p:spTree>
    <p:extLst>
      <p:ext uri="{BB962C8B-B14F-4D97-AF65-F5344CB8AC3E}">
        <p14:creationId xmlns:p14="http://schemas.microsoft.com/office/powerpoint/2010/main" val="1583333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80C5E2-78CD-F746-9BAF-2B89BCAF7EBF}" type="slidenum">
              <a:rPr lang="en-US" smtClean="0"/>
              <a:t>9</a:t>
            </a:fld>
            <a:endParaRPr lang="en-US"/>
          </a:p>
        </p:txBody>
      </p:sp>
    </p:spTree>
    <p:extLst>
      <p:ext uri="{BB962C8B-B14F-4D97-AF65-F5344CB8AC3E}">
        <p14:creationId xmlns:p14="http://schemas.microsoft.com/office/powerpoint/2010/main" val="1949036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55555"/>
                </a:solidFill>
                <a:effectLst/>
                <a:latin typeface="Helvetica Neue"/>
              </a:rPr>
              <a:t>Data Augmentation – it’s a way of significantly increasing the dataset available to model, without collecting new data.</a:t>
            </a:r>
            <a:endParaRPr lang="en-IN" dirty="0"/>
          </a:p>
        </p:txBody>
      </p:sp>
      <p:sp>
        <p:nvSpPr>
          <p:cNvPr id="4" name="Slide Number Placeholder 3"/>
          <p:cNvSpPr>
            <a:spLocks noGrp="1"/>
          </p:cNvSpPr>
          <p:nvPr>
            <p:ph type="sldNum" sz="quarter" idx="5"/>
          </p:nvPr>
        </p:nvSpPr>
        <p:spPr/>
        <p:txBody>
          <a:bodyPr/>
          <a:lstStyle/>
          <a:p>
            <a:fld id="{4B725628-3A68-42F4-BA86-981817953149}" type="slidenum">
              <a:rPr lang="en-US" smtClean="0"/>
              <a:t>22</a:t>
            </a:fld>
            <a:endParaRPr lang="en-US" dirty="0"/>
          </a:p>
        </p:txBody>
      </p:sp>
    </p:spTree>
    <p:extLst>
      <p:ext uri="{BB962C8B-B14F-4D97-AF65-F5344CB8AC3E}">
        <p14:creationId xmlns:p14="http://schemas.microsoft.com/office/powerpoint/2010/main" val="4084110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362667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8814C-74F6-844B-10D0-CDB35B20D7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FF1DF9-19B5-2489-4536-8186FDE5581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7FFDCEF-6A0B-4EAC-B7A5-BB4DDD34D2BF}" type="datetimeFigureOut">
              <a:rPr kumimoji="0" lang="en-IN"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24-04-2025</a:t>
            </a:fld>
            <a:endParaRPr kumimoji="0" lang="en-IN" sz="900" b="0" i="0" u="none" strike="noStrike" kern="1200" cap="none" spc="0" normalizeH="0" baseline="0" noProof="0">
              <a:ln>
                <a:noFill/>
              </a:ln>
              <a:solidFill>
                <a:prstClr val="black">
                  <a:tint val="75000"/>
                </a:prstClr>
              </a:solidFill>
              <a:effectLst/>
              <a:uLnTx/>
              <a:uFillTx/>
              <a:latin typeface="Tenorite"/>
              <a:ea typeface="+mn-ea"/>
              <a:cs typeface="+mn-cs"/>
            </a:endParaRPr>
          </a:p>
        </p:txBody>
      </p:sp>
      <p:sp>
        <p:nvSpPr>
          <p:cNvPr id="4" name="Footer Placeholder 3">
            <a:extLst>
              <a:ext uri="{FF2B5EF4-FFF2-40B4-BE49-F238E27FC236}">
                <a16:creationId xmlns:a16="http://schemas.microsoft.com/office/drawing/2014/main" id="{C57F56FE-3D82-6E50-8295-B06C6890FDE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prstClr val="black">
                  <a:tint val="75000"/>
                </a:prstClr>
              </a:solidFill>
              <a:effectLst/>
              <a:uLnTx/>
              <a:uFillTx/>
              <a:latin typeface="Tenorite"/>
              <a:ea typeface="+mn-ea"/>
              <a:cs typeface="+mn-cs"/>
            </a:endParaRPr>
          </a:p>
        </p:txBody>
      </p:sp>
      <p:sp>
        <p:nvSpPr>
          <p:cNvPr id="5" name="Slide Number Placeholder 4">
            <a:extLst>
              <a:ext uri="{FF2B5EF4-FFF2-40B4-BE49-F238E27FC236}">
                <a16:creationId xmlns:a16="http://schemas.microsoft.com/office/drawing/2014/main" id="{9CD76D7C-1070-EF7C-CAC1-793DC8F5D7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EA1B7-10F9-4F5E-BABA-0926CF3DE4CF}" type="slidenum">
              <a:rPr kumimoji="0" lang="en-IN"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900" b="0" i="0" u="none" strike="noStrike" kern="1200" cap="none" spc="0" normalizeH="0" baseline="0" noProof="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2150737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133266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4/24/2025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00819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ec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609600" y="2380617"/>
            <a:ext cx="10972800" cy="1143004"/>
          </a:xfrm>
        </p:spPr>
        <p:txBody>
          <a:bodyPr>
            <a:normAutofit/>
          </a:bodyPr>
          <a:lstStyle>
            <a:lvl1pPr>
              <a:defRPr sz="5867" b="1" i="0">
                <a:solidFill>
                  <a:schemeClr val="bg1"/>
                </a:solidFill>
              </a:defRPr>
            </a:lvl1pPr>
          </a:lstStyle>
          <a:p>
            <a:r>
              <a:rPr lang="en-US" dirty="0"/>
              <a:t>Click to edit Master title style</a:t>
            </a:r>
          </a:p>
        </p:txBody>
      </p:sp>
      <p:sp>
        <p:nvSpPr>
          <p:cNvPr id="4" name="H2 Subtitle">
            <a:extLst>
              <a:ext uri="{FF2B5EF4-FFF2-40B4-BE49-F238E27FC236}">
                <a16:creationId xmlns:a16="http://schemas.microsoft.com/office/drawing/2014/main" id="{DB257BD6-4D9A-CD45-BCE2-728C5AB620C6}"/>
              </a:ext>
            </a:extLst>
          </p:cNvPr>
          <p:cNvSpPr>
            <a:spLocks noGrp="1"/>
          </p:cNvSpPr>
          <p:nvPr>
            <p:ph sz="quarter" idx="10" hasCustomPrompt="1"/>
          </p:nvPr>
        </p:nvSpPr>
        <p:spPr>
          <a:xfrm>
            <a:off x="609600" y="3372856"/>
            <a:ext cx="10972800" cy="905933"/>
          </a:xfrm>
        </p:spPr>
        <p:txBody>
          <a:bodyPr>
            <a:normAutofit/>
          </a:bodyPr>
          <a:lstStyle>
            <a:lvl1pPr marL="0" indent="0" algn="ctr">
              <a:buNone/>
              <a:defRPr sz="320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a:t>
            </a:r>
          </a:p>
        </p:txBody>
      </p:sp>
    </p:spTree>
    <p:extLst>
      <p:ext uri="{BB962C8B-B14F-4D97-AF65-F5344CB8AC3E}">
        <p14:creationId xmlns:p14="http://schemas.microsoft.com/office/powerpoint/2010/main" val="15070099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325275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7" r:id="rId5"/>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333063-774E-D64F-A41A-85AA488BD579}"/>
              </a:ext>
            </a:extLst>
          </p:cNvPr>
          <p:cNvSpPr>
            <a:spLocks noGrp="1"/>
          </p:cNvSpPr>
          <p:nvPr>
            <p:ph type="title"/>
          </p:nvPr>
        </p:nvSpPr>
        <p:spPr>
          <a:xfrm>
            <a:off x="609600" y="1234253"/>
            <a:ext cx="10972800" cy="2289368"/>
          </a:xfrm>
        </p:spPr>
        <p:txBody>
          <a:bodyPr>
            <a:noAutofit/>
          </a:bodyPr>
          <a:lstStyle/>
          <a:p>
            <a:pPr algn="ctr" defTabSz="1219170">
              <a:lnSpc>
                <a:spcPct val="100000"/>
              </a:lnSpc>
              <a:spcBef>
                <a:spcPts val="0"/>
              </a:spcBef>
              <a:defRPr/>
            </a:pPr>
            <a:r>
              <a:rPr lang="en-US" cap="none" dirty="0">
                <a:latin typeface="Times New Roman" panose="02020603050405020304" pitchFamily="18" charset="0"/>
                <a:ea typeface="+mn-ea"/>
                <a:cs typeface="Times New Roman" panose="02020603050405020304" pitchFamily="18" charset="0"/>
              </a:rPr>
              <a:t>GENERATION OF REALISTIC IMAGES (Photo stack)</a:t>
            </a:r>
          </a:p>
        </p:txBody>
      </p:sp>
      <p:sp>
        <p:nvSpPr>
          <p:cNvPr id="2" name="Content Placeholder 1">
            <a:extLst>
              <a:ext uri="{FF2B5EF4-FFF2-40B4-BE49-F238E27FC236}">
                <a16:creationId xmlns:a16="http://schemas.microsoft.com/office/drawing/2014/main" id="{9846EDE5-6FC5-824E-9F44-F022997BFE4C}"/>
              </a:ext>
            </a:extLst>
          </p:cNvPr>
          <p:cNvSpPr>
            <a:spLocks noGrp="1"/>
          </p:cNvSpPr>
          <p:nvPr>
            <p:ph sz="quarter" idx="10"/>
          </p:nvPr>
        </p:nvSpPr>
        <p:spPr>
          <a:xfrm>
            <a:off x="609601" y="3839464"/>
            <a:ext cx="10814756" cy="1784283"/>
          </a:xfrm>
        </p:spPr>
        <p:txBody>
          <a:bodyPr>
            <a:normAutofit/>
          </a:bodyPr>
          <a:lstStyle/>
          <a:p>
            <a:r>
              <a:rPr lang="en-US" sz="3733" dirty="0">
                <a:latin typeface="Times New Roman" panose="02020603050405020304" pitchFamily="18" charset="0"/>
                <a:cs typeface="Times New Roman" panose="02020603050405020304" pitchFamily="18" charset="0"/>
              </a:rPr>
              <a:t>Presented by:- Revanth Nagaraj Mallol</a:t>
            </a:r>
          </a:p>
          <a:p>
            <a:r>
              <a:rPr lang="en-US" sz="3733" dirty="0">
                <a:latin typeface="Times New Roman" panose="02020603050405020304" pitchFamily="18" charset="0"/>
                <a:cs typeface="Times New Roman" panose="02020603050405020304" pitchFamily="18" charset="0"/>
              </a:rPr>
              <a:t>	1002244969</a:t>
            </a:r>
          </a:p>
        </p:txBody>
      </p:sp>
    </p:spTree>
    <p:extLst>
      <p:ext uri="{BB962C8B-B14F-4D97-AF65-F5344CB8AC3E}">
        <p14:creationId xmlns:p14="http://schemas.microsoft.com/office/powerpoint/2010/main" val="3506317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D017-3745-4CE3-8034-F745C9DC2800}"/>
              </a:ext>
            </a:extLst>
          </p:cNvPr>
          <p:cNvSpPr>
            <a:spLocks noGrp="1"/>
          </p:cNvSpPr>
          <p:nvPr>
            <p:ph type="title"/>
          </p:nvPr>
        </p:nvSpPr>
        <p:spPr>
          <a:xfrm>
            <a:off x="1024128" y="585216"/>
            <a:ext cx="5867061" cy="1499616"/>
          </a:xfrm>
        </p:spPr>
        <p:txBody>
          <a:bodyPr>
            <a:normAutofit/>
          </a:bodyPr>
          <a:lstStyle/>
          <a:p>
            <a:r>
              <a:rPr lang="en-US" dirty="0"/>
              <a:t>Generative Adversarial networks</a:t>
            </a:r>
            <a:endParaRPr lang="en-IN" dirty="0"/>
          </a:p>
        </p:txBody>
      </p:sp>
      <p:pic>
        <p:nvPicPr>
          <p:cNvPr id="1028" name="Picture 4" descr="Generative Adversarial Networks. Understanding the GAN game with MNIST | by  NVS Yashwanth | Towards Data Science">
            <a:extLst>
              <a:ext uri="{FF2B5EF4-FFF2-40B4-BE49-F238E27FC236}">
                <a16:creationId xmlns:a16="http://schemas.microsoft.com/office/drawing/2014/main" id="{75A4DF9F-1763-4C35-88EF-3CB1005B3E1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4128" y="3011685"/>
            <a:ext cx="5867061" cy="243483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8C609F-92D2-4CFA-9253-CE9D707AC1E5}"/>
              </a:ext>
            </a:extLst>
          </p:cNvPr>
          <p:cNvSpPr>
            <a:spLocks noGrp="1"/>
          </p:cNvSpPr>
          <p:nvPr>
            <p:ph idx="1"/>
          </p:nvPr>
        </p:nvSpPr>
        <p:spPr>
          <a:xfrm>
            <a:off x="8021490" y="585216"/>
            <a:ext cx="3527043" cy="5586984"/>
          </a:xfrm>
        </p:spPr>
        <p:txBody>
          <a:bodyPr anchor="ctr">
            <a:normAutofit/>
          </a:bodyPr>
          <a:lstStyle/>
          <a:p>
            <a:pPr>
              <a:buFont typeface="Wingdings" panose="05000000000000000000" pitchFamily="2" charset="2"/>
              <a:buChar char="§"/>
            </a:pPr>
            <a:r>
              <a:rPr lang="en-US" sz="2000" dirty="0">
                <a:solidFill>
                  <a:schemeClr val="tx1"/>
                </a:solidFill>
              </a:rPr>
              <a:t>The generator produces the synthesized or fake images by taking noise as an input which are close to real training  data set. </a:t>
            </a:r>
          </a:p>
          <a:p>
            <a:pPr>
              <a:buFont typeface="Wingdings" panose="05000000000000000000" pitchFamily="2" charset="2"/>
              <a:buChar char="§"/>
            </a:pPr>
            <a:endParaRPr lang="en-US" sz="2000" dirty="0">
              <a:solidFill>
                <a:schemeClr val="tx1"/>
              </a:solidFill>
            </a:endParaRPr>
          </a:p>
          <a:p>
            <a:pPr>
              <a:buFont typeface="Wingdings" panose="05000000000000000000" pitchFamily="2" charset="2"/>
              <a:buChar char="§"/>
            </a:pPr>
            <a:r>
              <a:rPr lang="en-US" sz="2000" dirty="0">
                <a:solidFill>
                  <a:schemeClr val="tx1"/>
                </a:solidFill>
              </a:rPr>
              <a:t>The discriminator gets the real and synthesized image as an input and determines whether its fake or a real image.</a:t>
            </a:r>
            <a:endParaRPr lang="en-IN" sz="2000" dirty="0">
              <a:solidFill>
                <a:schemeClr val="tx1"/>
              </a:solidFill>
            </a:endParaRPr>
          </a:p>
        </p:txBody>
      </p:sp>
    </p:spTree>
    <p:extLst>
      <p:ext uri="{BB962C8B-B14F-4D97-AF65-F5344CB8AC3E}">
        <p14:creationId xmlns:p14="http://schemas.microsoft.com/office/powerpoint/2010/main" val="1293353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122995F-82BC-5EFD-C092-F1C49CC76EEA}"/>
              </a:ext>
            </a:extLst>
          </p:cNvPr>
          <p:cNvSpPr/>
          <p:nvPr/>
        </p:nvSpPr>
        <p:spPr>
          <a:xfrm rot="16200000">
            <a:off x="992258" y="1605170"/>
            <a:ext cx="2839276" cy="80838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Tenorite"/>
                <a:ea typeface="+mn-ea"/>
                <a:cs typeface="+mn-cs"/>
              </a:rPr>
              <a:t>Word2vec embedding</a:t>
            </a:r>
          </a:p>
        </p:txBody>
      </p:sp>
      <p:sp>
        <p:nvSpPr>
          <p:cNvPr id="3" name="Rectangle 2">
            <a:extLst>
              <a:ext uri="{FF2B5EF4-FFF2-40B4-BE49-F238E27FC236}">
                <a16:creationId xmlns:a16="http://schemas.microsoft.com/office/drawing/2014/main" id="{2BC763F2-B16F-FA28-18DF-FA6A70531438}"/>
              </a:ext>
            </a:extLst>
          </p:cNvPr>
          <p:cNvSpPr/>
          <p:nvPr/>
        </p:nvSpPr>
        <p:spPr>
          <a:xfrm>
            <a:off x="245165" y="1364974"/>
            <a:ext cx="1364974" cy="9939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Tenorite"/>
                <a:ea typeface="+mn-ea"/>
                <a:cs typeface="+mn-cs"/>
              </a:rPr>
              <a:t>This Car is of red Colour</a:t>
            </a:r>
          </a:p>
        </p:txBody>
      </p:sp>
      <p:sp>
        <p:nvSpPr>
          <p:cNvPr id="5" name="Rectangle 4">
            <a:extLst>
              <a:ext uri="{FF2B5EF4-FFF2-40B4-BE49-F238E27FC236}">
                <a16:creationId xmlns:a16="http://schemas.microsoft.com/office/drawing/2014/main" id="{9BF986FE-A0EF-7B83-28EB-364DB10CBEF5}"/>
              </a:ext>
            </a:extLst>
          </p:cNvPr>
          <p:cNvSpPr/>
          <p:nvPr/>
        </p:nvSpPr>
        <p:spPr>
          <a:xfrm>
            <a:off x="3723860" y="636103"/>
            <a:ext cx="1987827" cy="2637183"/>
          </a:xfrm>
          <a:prstGeom prst="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C000"/>
              </a:solidFill>
              <a:effectLst/>
              <a:uLnTx/>
              <a:uFillTx/>
              <a:latin typeface="Tenorite"/>
              <a:ea typeface="+mn-ea"/>
              <a:cs typeface="+mn-cs"/>
            </a:endParaRPr>
          </a:p>
        </p:txBody>
      </p:sp>
      <p:sp>
        <p:nvSpPr>
          <p:cNvPr id="8" name="Rectangle 7">
            <a:extLst>
              <a:ext uri="{FF2B5EF4-FFF2-40B4-BE49-F238E27FC236}">
                <a16:creationId xmlns:a16="http://schemas.microsoft.com/office/drawing/2014/main" id="{6340445B-DF45-6272-7E62-62E269E7EFA5}"/>
              </a:ext>
            </a:extLst>
          </p:cNvPr>
          <p:cNvSpPr/>
          <p:nvPr/>
        </p:nvSpPr>
        <p:spPr>
          <a:xfrm>
            <a:off x="6480314" y="636104"/>
            <a:ext cx="5466522" cy="26371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BF4EF"/>
              </a:solidFill>
              <a:effectLst/>
              <a:uLnTx/>
              <a:uFillTx/>
              <a:latin typeface="Tenorite"/>
              <a:ea typeface="+mn-ea"/>
              <a:cs typeface="+mn-cs"/>
            </a:endParaRPr>
          </a:p>
        </p:txBody>
      </p:sp>
      <p:sp>
        <p:nvSpPr>
          <p:cNvPr id="9" name="Rectangle 8">
            <a:extLst>
              <a:ext uri="{FF2B5EF4-FFF2-40B4-BE49-F238E27FC236}">
                <a16:creationId xmlns:a16="http://schemas.microsoft.com/office/drawing/2014/main" id="{01DB96CF-B82C-6FBF-922E-A6CD38B53DBE}"/>
              </a:ext>
            </a:extLst>
          </p:cNvPr>
          <p:cNvSpPr/>
          <p:nvPr/>
        </p:nvSpPr>
        <p:spPr>
          <a:xfrm>
            <a:off x="6583874" y="809245"/>
            <a:ext cx="1736034" cy="2120348"/>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enorite"/>
                <a:ea typeface="+mn-ea"/>
                <a:cs typeface="+mn-cs"/>
              </a:rPr>
              <a:t>Generator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Generates low resolution </a:t>
            </a:r>
            <a:r>
              <a:rPr kumimoji="0" lang="en-IN" sz="1800" b="0" i="0" u="none" strike="noStrike" kern="1200" cap="none" spc="0" normalizeH="0" baseline="0" noProof="0">
                <a:ln>
                  <a:noFill/>
                </a:ln>
                <a:solidFill>
                  <a:prstClr val="black"/>
                </a:solidFill>
                <a:effectLst/>
                <a:uLnTx/>
                <a:uFillTx/>
                <a:latin typeface="Tenorite"/>
                <a:ea typeface="+mn-ea"/>
                <a:cs typeface="+mn-cs"/>
              </a:rPr>
              <a:t>image RGB </a:t>
            </a:r>
            <a:r>
              <a:rPr kumimoji="0" lang="en-IN" sz="1800" b="0" i="0" u="none" strike="noStrike" kern="1200" cap="none" spc="0" normalizeH="0" baseline="0" noProof="0" dirty="0">
                <a:ln>
                  <a:noFill/>
                </a:ln>
                <a:solidFill>
                  <a:prstClr val="black"/>
                </a:solidFill>
                <a:effectLst/>
                <a:uLnTx/>
                <a:uFillTx/>
                <a:latin typeface="Tenorite"/>
                <a:ea typeface="+mn-ea"/>
                <a:cs typeface="+mn-cs"/>
              </a:rPr>
              <a:t>image.</a:t>
            </a:r>
          </a:p>
        </p:txBody>
      </p:sp>
      <p:sp>
        <p:nvSpPr>
          <p:cNvPr id="10" name="Rectangle 9">
            <a:extLst>
              <a:ext uri="{FF2B5EF4-FFF2-40B4-BE49-F238E27FC236}">
                <a16:creationId xmlns:a16="http://schemas.microsoft.com/office/drawing/2014/main" id="{146EB160-4EEC-199F-1CE8-FBC5785AB337}"/>
              </a:ext>
            </a:extLst>
          </p:cNvPr>
          <p:cNvSpPr/>
          <p:nvPr/>
        </p:nvSpPr>
        <p:spPr>
          <a:xfrm>
            <a:off x="9899375" y="781878"/>
            <a:ext cx="1845366" cy="2120348"/>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enorite"/>
                <a:ea typeface="+mn-ea"/>
                <a:cs typeface="+mn-cs"/>
              </a:rPr>
              <a:t>Discriminator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Gives output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0 (in case of fake)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1 (in case of real image)</a:t>
            </a:r>
          </a:p>
        </p:txBody>
      </p:sp>
      <p:sp>
        <p:nvSpPr>
          <p:cNvPr id="11" name="Rectangle: Rounded Corners 10">
            <a:extLst>
              <a:ext uri="{FF2B5EF4-FFF2-40B4-BE49-F238E27FC236}">
                <a16:creationId xmlns:a16="http://schemas.microsoft.com/office/drawing/2014/main" id="{F404D688-EAB9-4E8A-7C24-2DB1E8C9F7AF}"/>
              </a:ext>
            </a:extLst>
          </p:cNvPr>
          <p:cNvSpPr/>
          <p:nvPr/>
        </p:nvSpPr>
        <p:spPr>
          <a:xfrm>
            <a:off x="3876262" y="781878"/>
            <a:ext cx="1689651" cy="49033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Embedding vector</a:t>
            </a:r>
          </a:p>
        </p:txBody>
      </p:sp>
      <p:sp>
        <p:nvSpPr>
          <p:cNvPr id="12" name="Rectangle: Rounded Corners 11">
            <a:extLst>
              <a:ext uri="{FF2B5EF4-FFF2-40B4-BE49-F238E27FC236}">
                <a16:creationId xmlns:a16="http://schemas.microsoft.com/office/drawing/2014/main" id="{21AA98C9-7DEB-1D87-38E8-BF95AD99B859}"/>
              </a:ext>
            </a:extLst>
          </p:cNvPr>
          <p:cNvSpPr/>
          <p:nvPr/>
        </p:nvSpPr>
        <p:spPr>
          <a:xfrm>
            <a:off x="3854725" y="1543876"/>
            <a:ext cx="1689651" cy="63610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Random noise</a:t>
            </a:r>
          </a:p>
        </p:txBody>
      </p:sp>
      <p:sp>
        <p:nvSpPr>
          <p:cNvPr id="13" name="Rectangle: Rounded Corners 12">
            <a:extLst>
              <a:ext uri="{FF2B5EF4-FFF2-40B4-BE49-F238E27FC236}">
                <a16:creationId xmlns:a16="http://schemas.microsoft.com/office/drawing/2014/main" id="{5A26C6D4-012F-0A41-CB3F-DBB99D6E4718}"/>
              </a:ext>
            </a:extLst>
          </p:cNvPr>
          <p:cNvSpPr/>
          <p:nvPr/>
        </p:nvSpPr>
        <p:spPr>
          <a:xfrm>
            <a:off x="3839817" y="2451648"/>
            <a:ext cx="1726095" cy="7023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D – dimensional array</a:t>
            </a:r>
          </a:p>
        </p:txBody>
      </p:sp>
      <p:sp>
        <p:nvSpPr>
          <p:cNvPr id="14" name="Rectangle 13">
            <a:extLst>
              <a:ext uri="{FF2B5EF4-FFF2-40B4-BE49-F238E27FC236}">
                <a16:creationId xmlns:a16="http://schemas.microsoft.com/office/drawing/2014/main" id="{12791612-7FE0-A6AC-BE7F-D7944D53E33A}"/>
              </a:ext>
            </a:extLst>
          </p:cNvPr>
          <p:cNvSpPr/>
          <p:nvPr/>
        </p:nvSpPr>
        <p:spPr>
          <a:xfrm>
            <a:off x="1736035" y="4181059"/>
            <a:ext cx="8918713" cy="2544423"/>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Tenorite"/>
              <a:ea typeface="+mn-ea"/>
              <a:cs typeface="+mn-cs"/>
            </a:endParaRPr>
          </a:p>
        </p:txBody>
      </p:sp>
      <p:sp>
        <p:nvSpPr>
          <p:cNvPr id="15" name="Rectangle 14">
            <a:extLst>
              <a:ext uri="{FF2B5EF4-FFF2-40B4-BE49-F238E27FC236}">
                <a16:creationId xmlns:a16="http://schemas.microsoft.com/office/drawing/2014/main" id="{5A66A04C-373E-CEB9-9EC4-7FD5E6333875}"/>
              </a:ext>
            </a:extLst>
          </p:cNvPr>
          <p:cNvSpPr/>
          <p:nvPr/>
        </p:nvSpPr>
        <p:spPr>
          <a:xfrm>
            <a:off x="2007703" y="4432851"/>
            <a:ext cx="2663687" cy="2040838"/>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enorite"/>
                <a:ea typeface="+mn-ea"/>
                <a:cs typeface="+mn-cs"/>
              </a:rPr>
              <a:t>Generator</a:t>
            </a: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Generates the high resolution images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RGB image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p:txBody>
      </p:sp>
      <p:sp>
        <p:nvSpPr>
          <p:cNvPr id="16" name="Rectangle 15">
            <a:extLst>
              <a:ext uri="{FF2B5EF4-FFF2-40B4-BE49-F238E27FC236}">
                <a16:creationId xmlns:a16="http://schemas.microsoft.com/office/drawing/2014/main" id="{B406A03A-E6C1-BC50-4538-02431127C849}"/>
              </a:ext>
            </a:extLst>
          </p:cNvPr>
          <p:cNvSpPr/>
          <p:nvPr/>
        </p:nvSpPr>
        <p:spPr>
          <a:xfrm>
            <a:off x="7235688" y="4432851"/>
            <a:ext cx="2663687" cy="2040837"/>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enorite"/>
                <a:ea typeface="+mn-ea"/>
                <a:cs typeface="+mn-cs"/>
              </a:rPr>
              <a:t>Discriminator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Takes generated images by stage-2 generator and real images from dataset and discriminates them</a:t>
            </a:r>
          </a:p>
        </p:txBody>
      </p:sp>
      <p:sp>
        <p:nvSpPr>
          <p:cNvPr id="20" name="TextBox 19">
            <a:extLst>
              <a:ext uri="{FF2B5EF4-FFF2-40B4-BE49-F238E27FC236}">
                <a16:creationId xmlns:a16="http://schemas.microsoft.com/office/drawing/2014/main" id="{85102162-39C2-DB8E-7664-CCD52F9AE89A}"/>
              </a:ext>
            </a:extLst>
          </p:cNvPr>
          <p:cNvSpPr txBox="1"/>
          <p:nvPr/>
        </p:nvSpPr>
        <p:spPr>
          <a:xfrm>
            <a:off x="145774" y="781878"/>
            <a:ext cx="141798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Input Text</a:t>
            </a:r>
          </a:p>
        </p:txBody>
      </p:sp>
      <p:sp>
        <p:nvSpPr>
          <p:cNvPr id="21" name="TextBox 20">
            <a:extLst>
              <a:ext uri="{FF2B5EF4-FFF2-40B4-BE49-F238E27FC236}">
                <a16:creationId xmlns:a16="http://schemas.microsoft.com/office/drawing/2014/main" id="{30CE63D6-8F7C-CA59-7FBB-5F2569920C21}"/>
              </a:ext>
            </a:extLst>
          </p:cNvPr>
          <p:cNvSpPr txBox="1"/>
          <p:nvPr/>
        </p:nvSpPr>
        <p:spPr>
          <a:xfrm>
            <a:off x="2007705" y="0"/>
            <a:ext cx="13318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Embedding Vector</a:t>
            </a:r>
          </a:p>
        </p:txBody>
      </p:sp>
      <p:sp>
        <p:nvSpPr>
          <p:cNvPr id="22" name="TextBox 21">
            <a:extLst>
              <a:ext uri="{FF2B5EF4-FFF2-40B4-BE49-F238E27FC236}">
                <a16:creationId xmlns:a16="http://schemas.microsoft.com/office/drawing/2014/main" id="{CF5D2EDA-4E96-536B-3BB6-EA53ACF871BB}"/>
              </a:ext>
            </a:extLst>
          </p:cNvPr>
          <p:cNvSpPr txBox="1"/>
          <p:nvPr/>
        </p:nvSpPr>
        <p:spPr>
          <a:xfrm>
            <a:off x="3694042" y="0"/>
            <a:ext cx="216341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Conditioning augmentation</a:t>
            </a:r>
          </a:p>
        </p:txBody>
      </p:sp>
      <p:sp>
        <p:nvSpPr>
          <p:cNvPr id="23" name="TextBox 22">
            <a:extLst>
              <a:ext uri="{FF2B5EF4-FFF2-40B4-BE49-F238E27FC236}">
                <a16:creationId xmlns:a16="http://schemas.microsoft.com/office/drawing/2014/main" id="{F74AF329-7C59-74DB-2D0E-6F771D334B58}"/>
              </a:ext>
            </a:extLst>
          </p:cNvPr>
          <p:cNvSpPr txBox="1"/>
          <p:nvPr/>
        </p:nvSpPr>
        <p:spPr>
          <a:xfrm>
            <a:off x="6480314" y="126833"/>
            <a:ext cx="32070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Stage-1</a:t>
            </a:r>
          </a:p>
        </p:txBody>
      </p:sp>
      <p:sp>
        <p:nvSpPr>
          <p:cNvPr id="24" name="TextBox 23">
            <a:extLst>
              <a:ext uri="{FF2B5EF4-FFF2-40B4-BE49-F238E27FC236}">
                <a16:creationId xmlns:a16="http://schemas.microsoft.com/office/drawing/2014/main" id="{AE9C4D1B-9EC3-D08F-90C0-27B80CE8D6D5}"/>
              </a:ext>
            </a:extLst>
          </p:cNvPr>
          <p:cNvSpPr txBox="1"/>
          <p:nvPr/>
        </p:nvSpPr>
        <p:spPr>
          <a:xfrm>
            <a:off x="5015948" y="3764475"/>
            <a:ext cx="157038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Stage-2</a:t>
            </a:r>
          </a:p>
        </p:txBody>
      </p:sp>
      <p:cxnSp>
        <p:nvCxnSpPr>
          <p:cNvPr id="26" name="Straight Arrow Connector 25">
            <a:extLst>
              <a:ext uri="{FF2B5EF4-FFF2-40B4-BE49-F238E27FC236}">
                <a16:creationId xmlns:a16="http://schemas.microsoft.com/office/drawing/2014/main" id="{67965471-5B80-259D-CB5F-73B50A94351A}"/>
              </a:ext>
            </a:extLst>
          </p:cNvPr>
          <p:cNvCxnSpPr>
            <a:stCxn id="3" idx="3"/>
          </p:cNvCxnSpPr>
          <p:nvPr/>
        </p:nvCxnSpPr>
        <p:spPr>
          <a:xfrm flipV="1">
            <a:off x="1610139" y="1861928"/>
            <a:ext cx="397564" cy="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BD9C0EE9-2A2D-552F-5B99-D757D4FB2BA1}"/>
              </a:ext>
            </a:extLst>
          </p:cNvPr>
          <p:cNvCxnSpPr>
            <a:stCxn id="19" idx="2"/>
          </p:cNvCxnSpPr>
          <p:nvPr/>
        </p:nvCxnSpPr>
        <p:spPr>
          <a:xfrm>
            <a:off x="2816088" y="2009361"/>
            <a:ext cx="87795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D71DB860-56CF-6C74-18A7-FBB16A46533F}"/>
              </a:ext>
            </a:extLst>
          </p:cNvPr>
          <p:cNvCxnSpPr>
            <a:stCxn id="5" idx="3"/>
            <a:endCxn id="8" idx="1"/>
          </p:cNvCxnSpPr>
          <p:nvPr/>
        </p:nvCxnSpPr>
        <p:spPr>
          <a:xfrm>
            <a:off x="5711687" y="1954695"/>
            <a:ext cx="768627"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A9C0213D-016E-0817-E88E-F82A509F6741}"/>
              </a:ext>
            </a:extLst>
          </p:cNvPr>
          <p:cNvCxnSpPr>
            <a:cxnSpLocks/>
            <a:stCxn id="9" idx="2"/>
            <a:endCxn id="15" idx="1"/>
          </p:cNvCxnSpPr>
          <p:nvPr/>
        </p:nvCxnSpPr>
        <p:spPr>
          <a:xfrm rot="5400000">
            <a:off x="3467959" y="1469337"/>
            <a:ext cx="2523677" cy="5444188"/>
          </a:xfrm>
          <a:prstGeom prst="bentConnector4">
            <a:avLst>
              <a:gd name="adj1" fmla="val 29783"/>
              <a:gd name="adj2" fmla="val 104199"/>
            </a:avLst>
          </a:prstGeom>
          <a:ln w="19050">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9C0CBC42-CC6D-1A91-9E9C-0D14F30BC8D8}"/>
              </a:ext>
            </a:extLst>
          </p:cNvPr>
          <p:cNvSpPr txBox="1"/>
          <p:nvPr/>
        </p:nvSpPr>
        <p:spPr>
          <a:xfrm>
            <a:off x="8522003" y="721931"/>
            <a:ext cx="8539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64*64</a:t>
            </a:r>
          </a:p>
        </p:txBody>
      </p:sp>
      <p:sp>
        <p:nvSpPr>
          <p:cNvPr id="48" name="TextBox 47">
            <a:extLst>
              <a:ext uri="{FF2B5EF4-FFF2-40B4-BE49-F238E27FC236}">
                <a16:creationId xmlns:a16="http://schemas.microsoft.com/office/drawing/2014/main" id="{CB7FD9FD-47CC-6DB0-CF41-5197CBD0FA06}"/>
              </a:ext>
            </a:extLst>
          </p:cNvPr>
          <p:cNvSpPr txBox="1"/>
          <p:nvPr/>
        </p:nvSpPr>
        <p:spPr>
          <a:xfrm>
            <a:off x="8522003" y="2902226"/>
            <a:ext cx="127135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Real image</a:t>
            </a:r>
          </a:p>
        </p:txBody>
      </p:sp>
      <p:sp>
        <p:nvSpPr>
          <p:cNvPr id="49" name="TextBox 48">
            <a:extLst>
              <a:ext uri="{FF2B5EF4-FFF2-40B4-BE49-F238E27FC236}">
                <a16:creationId xmlns:a16="http://schemas.microsoft.com/office/drawing/2014/main" id="{921AF066-2D45-2EB3-1C41-C42183325DD3}"/>
              </a:ext>
            </a:extLst>
          </p:cNvPr>
          <p:cNvSpPr txBox="1"/>
          <p:nvPr/>
        </p:nvSpPr>
        <p:spPr>
          <a:xfrm>
            <a:off x="5274365" y="4333461"/>
            <a:ext cx="11735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256*256</a:t>
            </a:r>
          </a:p>
        </p:txBody>
      </p:sp>
      <p:sp>
        <p:nvSpPr>
          <p:cNvPr id="50" name="TextBox 49">
            <a:extLst>
              <a:ext uri="{FF2B5EF4-FFF2-40B4-BE49-F238E27FC236}">
                <a16:creationId xmlns:a16="http://schemas.microsoft.com/office/drawing/2014/main" id="{78265E39-1BD6-C2B6-CA4E-FDB85229806F}"/>
              </a:ext>
            </a:extLst>
          </p:cNvPr>
          <p:cNvSpPr txBox="1"/>
          <p:nvPr/>
        </p:nvSpPr>
        <p:spPr>
          <a:xfrm>
            <a:off x="5425936" y="6394176"/>
            <a:ext cx="139893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Real image</a:t>
            </a:r>
          </a:p>
        </p:txBody>
      </p:sp>
      <p:cxnSp>
        <p:nvCxnSpPr>
          <p:cNvPr id="52" name="Straight Arrow Connector 51">
            <a:extLst>
              <a:ext uri="{FF2B5EF4-FFF2-40B4-BE49-F238E27FC236}">
                <a16:creationId xmlns:a16="http://schemas.microsoft.com/office/drawing/2014/main" id="{10D847A8-7E56-A88D-981D-5A4757B9D171}"/>
              </a:ext>
            </a:extLst>
          </p:cNvPr>
          <p:cNvCxnSpPr>
            <a:cxnSpLocks/>
          </p:cNvCxnSpPr>
          <p:nvPr/>
        </p:nvCxnSpPr>
        <p:spPr>
          <a:xfrm>
            <a:off x="8335617" y="1364974"/>
            <a:ext cx="186386" cy="38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C79E0182-324F-8807-E204-789B52DA883A}"/>
              </a:ext>
            </a:extLst>
          </p:cNvPr>
          <p:cNvCxnSpPr>
            <a:cxnSpLocks/>
          </p:cNvCxnSpPr>
          <p:nvPr/>
        </p:nvCxnSpPr>
        <p:spPr>
          <a:xfrm>
            <a:off x="9633476" y="1402983"/>
            <a:ext cx="2451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8C2A00EF-0948-27C0-1561-FBEB848C60A3}"/>
              </a:ext>
            </a:extLst>
          </p:cNvPr>
          <p:cNvCxnSpPr>
            <a:cxnSpLocks/>
          </p:cNvCxnSpPr>
          <p:nvPr/>
        </p:nvCxnSpPr>
        <p:spPr>
          <a:xfrm>
            <a:off x="9654233" y="2530981"/>
            <a:ext cx="245142" cy="26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04DCCC91-5237-89FC-89FC-E03B13FF1FA4}"/>
              </a:ext>
            </a:extLst>
          </p:cNvPr>
          <p:cNvCxnSpPr>
            <a:cxnSpLocks/>
          </p:cNvCxnSpPr>
          <p:nvPr/>
        </p:nvCxnSpPr>
        <p:spPr>
          <a:xfrm>
            <a:off x="4671390" y="4929809"/>
            <a:ext cx="787736" cy="295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2223B7E2-87BA-A1E0-EEF6-464BBEFE77DD}"/>
              </a:ext>
            </a:extLst>
          </p:cNvPr>
          <p:cNvCxnSpPr>
            <a:cxnSpLocks/>
          </p:cNvCxnSpPr>
          <p:nvPr/>
        </p:nvCxnSpPr>
        <p:spPr>
          <a:xfrm>
            <a:off x="6447951" y="4959330"/>
            <a:ext cx="787736" cy="10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5" name="Straight Arrow Connector 1024">
            <a:extLst>
              <a:ext uri="{FF2B5EF4-FFF2-40B4-BE49-F238E27FC236}">
                <a16:creationId xmlns:a16="http://schemas.microsoft.com/office/drawing/2014/main" id="{90D37716-7A21-968D-233B-999A49A41CFE}"/>
              </a:ext>
            </a:extLst>
          </p:cNvPr>
          <p:cNvCxnSpPr>
            <a:cxnSpLocks/>
          </p:cNvCxnSpPr>
          <p:nvPr/>
        </p:nvCxnSpPr>
        <p:spPr>
          <a:xfrm>
            <a:off x="6481140" y="6042442"/>
            <a:ext cx="853937" cy="33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FD90E0D-9EA9-C785-72C7-83D83BC61BD0}"/>
              </a:ext>
            </a:extLst>
          </p:cNvPr>
          <p:cNvSpPr txBox="1"/>
          <p:nvPr/>
        </p:nvSpPr>
        <p:spPr>
          <a:xfrm>
            <a:off x="4499181" y="1197462"/>
            <a:ext cx="44719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a:t>
            </a:r>
          </a:p>
        </p:txBody>
      </p:sp>
      <p:sp>
        <p:nvSpPr>
          <p:cNvPr id="38" name="TextBox 37">
            <a:extLst>
              <a:ext uri="{FF2B5EF4-FFF2-40B4-BE49-F238E27FC236}">
                <a16:creationId xmlns:a16="http://schemas.microsoft.com/office/drawing/2014/main" id="{B5F953AA-CF4E-979A-9A5A-AF58246F3127}"/>
              </a:ext>
            </a:extLst>
          </p:cNvPr>
          <p:cNvSpPr txBox="1"/>
          <p:nvPr/>
        </p:nvSpPr>
        <p:spPr>
          <a:xfrm>
            <a:off x="4552154" y="2105234"/>
            <a:ext cx="44719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a:t>
            </a:r>
          </a:p>
        </p:txBody>
      </p:sp>
      <p:sp>
        <p:nvSpPr>
          <p:cNvPr id="4" name="TextBox 3">
            <a:extLst>
              <a:ext uri="{FF2B5EF4-FFF2-40B4-BE49-F238E27FC236}">
                <a16:creationId xmlns:a16="http://schemas.microsoft.com/office/drawing/2014/main" id="{809A1F6D-0997-1897-1A06-2A4B060AEB5B}"/>
              </a:ext>
            </a:extLst>
          </p:cNvPr>
          <p:cNvSpPr txBox="1"/>
          <p:nvPr/>
        </p:nvSpPr>
        <p:spPr>
          <a:xfrm>
            <a:off x="9463709" y="22058"/>
            <a:ext cx="2716697" cy="523220"/>
          </a:xfrm>
          <a:prstGeom prst="rect">
            <a:avLst/>
          </a:prstGeom>
          <a:noFill/>
        </p:spPr>
        <p:txBody>
          <a:bodyPr wrap="square" rtlCol="0">
            <a:spAutoFit/>
          </a:bodyPr>
          <a:lstStyle/>
          <a:p>
            <a:r>
              <a:rPr lang="en-IN" sz="2800" b="1" dirty="0"/>
              <a:t>ARCHITECTURE</a:t>
            </a:r>
            <a:endParaRPr lang="en-IN" b="1" dirty="0"/>
          </a:p>
        </p:txBody>
      </p:sp>
      <p:pic>
        <p:nvPicPr>
          <p:cNvPr id="7" name="Picture 6" descr="A bird sitting on a branch&#10;&#10;Description automatically generated with medium confidence">
            <a:extLst>
              <a:ext uri="{FF2B5EF4-FFF2-40B4-BE49-F238E27FC236}">
                <a16:creationId xmlns:a16="http://schemas.microsoft.com/office/drawing/2014/main" id="{71F30CD8-248F-F8D7-D0F4-BA3325E1E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449" y="1227864"/>
            <a:ext cx="663463" cy="609600"/>
          </a:xfrm>
          <a:prstGeom prst="rect">
            <a:avLst/>
          </a:prstGeom>
        </p:spPr>
      </p:pic>
      <p:pic>
        <p:nvPicPr>
          <p:cNvPr id="18" name="Picture 17" descr="A bird swimming in the water&#10;&#10;Description automatically generated with low confidence">
            <a:extLst>
              <a:ext uri="{FF2B5EF4-FFF2-40B4-BE49-F238E27FC236}">
                <a16:creationId xmlns:a16="http://schemas.microsoft.com/office/drawing/2014/main" id="{A2FD1D4D-00A7-5D2E-0D16-9E281BDAB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066" y="2070250"/>
            <a:ext cx="1193679" cy="794990"/>
          </a:xfrm>
          <a:prstGeom prst="rect">
            <a:avLst/>
          </a:prstGeom>
        </p:spPr>
      </p:pic>
      <p:pic>
        <p:nvPicPr>
          <p:cNvPr id="27" name="Picture 26" descr="A red bird sitting on a branch&#10;&#10;Description automatically generated with medium confidence">
            <a:extLst>
              <a:ext uri="{FF2B5EF4-FFF2-40B4-BE49-F238E27FC236}">
                <a16:creationId xmlns:a16="http://schemas.microsoft.com/office/drawing/2014/main" id="{36B98F3F-BFDF-892E-1A81-703981B506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2935" y="4718401"/>
            <a:ext cx="787736" cy="736451"/>
          </a:xfrm>
          <a:prstGeom prst="rect">
            <a:avLst/>
          </a:prstGeom>
        </p:spPr>
      </p:pic>
      <p:pic>
        <p:nvPicPr>
          <p:cNvPr id="29" name="Picture 28" descr="A red bird on a branch&#10;&#10;Description automatically generated with medium confidence">
            <a:extLst>
              <a:ext uri="{FF2B5EF4-FFF2-40B4-BE49-F238E27FC236}">
                <a16:creationId xmlns:a16="http://schemas.microsoft.com/office/drawing/2014/main" id="{746CFA03-1098-C871-75B2-86FFA5F087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2169" y="5647117"/>
            <a:ext cx="995782" cy="790650"/>
          </a:xfrm>
          <a:prstGeom prst="rect">
            <a:avLst/>
          </a:prstGeom>
        </p:spPr>
      </p:pic>
    </p:spTree>
    <p:extLst>
      <p:ext uri="{BB962C8B-B14F-4D97-AF65-F5344CB8AC3E}">
        <p14:creationId xmlns:p14="http://schemas.microsoft.com/office/powerpoint/2010/main" val="3599818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6D09843-36DC-4A31-A256-FBC355766FD6}"/>
              </a:ext>
            </a:extLst>
          </p:cNvPr>
          <p:cNvSpPr/>
          <p:nvPr/>
        </p:nvSpPr>
        <p:spPr>
          <a:xfrm>
            <a:off x="2363350" y="516835"/>
            <a:ext cx="2186609" cy="8083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KING</a:t>
            </a:r>
          </a:p>
        </p:txBody>
      </p:sp>
      <p:sp>
        <p:nvSpPr>
          <p:cNvPr id="4" name="Rectangle 3">
            <a:extLst>
              <a:ext uri="{FF2B5EF4-FFF2-40B4-BE49-F238E27FC236}">
                <a16:creationId xmlns:a16="http://schemas.microsoft.com/office/drawing/2014/main" id="{241177E7-6E9B-4470-23AE-F7E600680BDF}"/>
              </a:ext>
            </a:extLst>
          </p:cNvPr>
          <p:cNvSpPr/>
          <p:nvPr/>
        </p:nvSpPr>
        <p:spPr>
          <a:xfrm>
            <a:off x="2363350" y="1802296"/>
            <a:ext cx="2186609" cy="19348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Feature1</a:t>
            </a:r>
            <a:r>
              <a:rPr kumimoji="0" lang="en-IN" sz="1800" b="0" i="0" u="none" strike="noStrike" kern="1200" cap="none" spc="0" normalizeH="0" noProof="0" dirty="0">
                <a:ln>
                  <a:noFill/>
                </a:ln>
                <a:solidFill>
                  <a:prstClr val="black"/>
                </a:solidFill>
                <a:effectLst/>
                <a:uLnTx/>
                <a:uFillTx/>
                <a:latin typeface="Tenorite"/>
                <a:ea typeface="+mn-ea"/>
                <a:cs typeface="+mn-cs"/>
              </a:rPr>
              <a:t> </a:t>
            </a:r>
            <a:r>
              <a:rPr kumimoji="0" lang="en-IN" sz="1800" b="0" i="0" u="none" strike="noStrike" kern="1200" cap="none" spc="0" normalizeH="0" baseline="0" noProof="0" dirty="0">
                <a:ln>
                  <a:noFill/>
                </a:ln>
                <a:solidFill>
                  <a:prstClr val="black"/>
                </a:solidFill>
                <a:effectLst/>
                <a:uLnTx/>
                <a:uFillTx/>
                <a:latin typeface="Tenorite"/>
                <a:ea typeface="+mn-ea"/>
                <a:cs typeface="+mn-cs"/>
              </a:rPr>
              <a:t>= 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Feature2</a:t>
            </a:r>
            <a:r>
              <a:rPr kumimoji="0" lang="en-IN" sz="1800" b="0" i="0" u="none" strike="noStrike" kern="1200" cap="none" spc="0" normalizeH="0" noProof="0" dirty="0">
                <a:ln>
                  <a:noFill/>
                </a:ln>
                <a:solidFill>
                  <a:prstClr val="black"/>
                </a:solidFill>
                <a:effectLst/>
                <a:uLnTx/>
                <a:uFillTx/>
                <a:latin typeface="Tenorite"/>
                <a:ea typeface="+mn-ea"/>
                <a:cs typeface="+mn-cs"/>
              </a:rPr>
              <a:t> </a:t>
            </a:r>
            <a:r>
              <a:rPr kumimoji="0" lang="en-IN" sz="1800" b="0" i="0" u="none" strike="noStrike" kern="1200" cap="none" spc="0" normalizeH="0" baseline="0" noProof="0" dirty="0">
                <a:ln>
                  <a:noFill/>
                </a:ln>
                <a:solidFill>
                  <a:prstClr val="black"/>
                </a:solidFill>
                <a:effectLst/>
                <a:uLnTx/>
                <a:uFillTx/>
                <a:latin typeface="Tenorite"/>
                <a:ea typeface="+mn-ea"/>
                <a:cs typeface="+mn-cs"/>
              </a:rPr>
              <a:t>= 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Feature3</a:t>
            </a:r>
            <a:r>
              <a:rPr kumimoji="0" lang="en-IN" sz="1800" b="0" i="0" u="none" strike="noStrike" kern="1200" cap="none" spc="0" normalizeH="0" noProof="0" dirty="0">
                <a:ln>
                  <a:noFill/>
                </a:ln>
                <a:solidFill>
                  <a:prstClr val="black"/>
                </a:solidFill>
                <a:effectLst/>
                <a:uLnTx/>
                <a:uFillTx/>
                <a:latin typeface="Tenorite"/>
                <a:ea typeface="+mn-ea"/>
                <a:cs typeface="+mn-cs"/>
              </a:rPr>
              <a:t> </a:t>
            </a:r>
            <a:r>
              <a:rPr kumimoji="0" lang="en-IN" sz="1800" b="0" i="0" u="none" strike="noStrike" kern="1200" cap="none" spc="0" normalizeH="0" baseline="0" noProof="0" dirty="0">
                <a:ln>
                  <a:noFill/>
                </a:ln>
                <a:solidFill>
                  <a:prstClr val="black"/>
                </a:solidFill>
                <a:effectLst/>
                <a:uLnTx/>
                <a:uFillTx/>
                <a:latin typeface="Tenorite"/>
                <a:ea typeface="+mn-ea"/>
                <a:cs typeface="+mn-cs"/>
              </a:rPr>
              <a:t>= 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Feature4</a:t>
            </a:r>
            <a:r>
              <a:rPr kumimoji="0" lang="en-IN" sz="1800" b="0" i="0" u="none" strike="noStrike" kern="1200" cap="none" spc="0" normalizeH="0" noProof="0" dirty="0">
                <a:ln>
                  <a:noFill/>
                </a:ln>
                <a:solidFill>
                  <a:prstClr val="black"/>
                </a:solidFill>
                <a:effectLst/>
                <a:uLnTx/>
                <a:uFillTx/>
                <a:latin typeface="Tenorite"/>
                <a:ea typeface="+mn-ea"/>
                <a:cs typeface="+mn-cs"/>
              </a:rPr>
              <a:t> </a:t>
            </a:r>
            <a:r>
              <a:rPr kumimoji="0" lang="en-IN" sz="1800" b="0" i="0" u="none" strike="noStrike" kern="1200" cap="none" spc="0" normalizeH="0" baseline="0" noProof="0" dirty="0">
                <a:ln>
                  <a:noFill/>
                </a:ln>
                <a:solidFill>
                  <a:prstClr val="black"/>
                </a:solidFill>
                <a:effectLst/>
                <a:uLnTx/>
                <a:uFillTx/>
                <a:latin typeface="Tenorite"/>
                <a:ea typeface="+mn-ea"/>
                <a:cs typeface="+mn-cs"/>
              </a:rPr>
              <a:t>= -1</a:t>
            </a:r>
          </a:p>
        </p:txBody>
      </p:sp>
      <p:sp>
        <p:nvSpPr>
          <p:cNvPr id="5" name="Rectangle 4">
            <a:extLst>
              <a:ext uri="{FF2B5EF4-FFF2-40B4-BE49-F238E27FC236}">
                <a16:creationId xmlns:a16="http://schemas.microsoft.com/office/drawing/2014/main" id="{DC64D66C-DC8C-5523-9778-57B922A9828C}"/>
              </a:ext>
            </a:extLst>
          </p:cNvPr>
          <p:cNvSpPr/>
          <p:nvPr/>
        </p:nvSpPr>
        <p:spPr>
          <a:xfrm>
            <a:off x="6749819" y="516835"/>
            <a:ext cx="2504661" cy="8083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ELEPHANT</a:t>
            </a:r>
          </a:p>
        </p:txBody>
      </p:sp>
      <p:sp>
        <p:nvSpPr>
          <p:cNvPr id="6" name="Rectangle 5">
            <a:extLst>
              <a:ext uri="{FF2B5EF4-FFF2-40B4-BE49-F238E27FC236}">
                <a16:creationId xmlns:a16="http://schemas.microsoft.com/office/drawing/2014/main" id="{81FE0537-24D9-2731-1F00-3C34D21D8922}"/>
              </a:ext>
            </a:extLst>
          </p:cNvPr>
          <p:cNvSpPr/>
          <p:nvPr/>
        </p:nvSpPr>
        <p:spPr>
          <a:xfrm>
            <a:off x="6749819" y="1802296"/>
            <a:ext cx="2875722" cy="19348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Feature1</a:t>
            </a:r>
            <a:r>
              <a:rPr kumimoji="0" lang="en-IN" sz="1800" b="0" i="0" u="none" strike="noStrike" kern="1200" cap="none" spc="0" normalizeH="0" noProof="0" dirty="0">
                <a:ln>
                  <a:noFill/>
                </a:ln>
                <a:solidFill>
                  <a:prstClr val="black"/>
                </a:solidFill>
                <a:effectLst/>
                <a:uLnTx/>
                <a:uFillTx/>
                <a:latin typeface="Tenorite"/>
                <a:ea typeface="+mn-ea"/>
                <a:cs typeface="+mn-cs"/>
              </a:rPr>
              <a:t> </a:t>
            </a:r>
            <a:r>
              <a:rPr kumimoji="0" lang="en-IN" sz="1800" b="0" i="0" u="none" strike="noStrike" kern="1200" cap="none" spc="0" normalizeH="0" baseline="0" noProof="0" dirty="0">
                <a:ln>
                  <a:noFill/>
                </a:ln>
                <a:solidFill>
                  <a:prstClr val="black"/>
                </a:solidFill>
                <a:effectLst/>
                <a:uLnTx/>
                <a:uFillTx/>
                <a:latin typeface="Tenorite"/>
                <a:ea typeface="+mn-ea"/>
                <a:cs typeface="+mn-cs"/>
              </a:rPr>
              <a:t>= 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Feature2</a:t>
            </a:r>
            <a:r>
              <a:rPr kumimoji="0" lang="en-IN" sz="1800" b="0" i="0" u="none" strike="noStrike" kern="1200" cap="none" spc="0" normalizeH="0" noProof="0" dirty="0">
                <a:ln>
                  <a:noFill/>
                </a:ln>
                <a:solidFill>
                  <a:prstClr val="black"/>
                </a:solidFill>
                <a:effectLst/>
                <a:uLnTx/>
                <a:uFillTx/>
                <a:latin typeface="Tenorite"/>
                <a:ea typeface="+mn-ea"/>
                <a:cs typeface="+mn-cs"/>
              </a:rPr>
              <a:t> </a:t>
            </a:r>
            <a:r>
              <a:rPr kumimoji="0" lang="en-IN" sz="1800" b="0" i="0" u="none" strike="noStrike" kern="1200" cap="none" spc="0" normalizeH="0" baseline="0" noProof="0" dirty="0">
                <a:ln>
                  <a:noFill/>
                </a:ln>
                <a:solidFill>
                  <a:prstClr val="black"/>
                </a:solidFill>
                <a:effectLst/>
                <a:uLnTx/>
                <a:uFillTx/>
                <a:latin typeface="Tenorite"/>
                <a:ea typeface="+mn-ea"/>
                <a:cs typeface="+mn-cs"/>
              </a:rPr>
              <a:t>= 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Feature3</a:t>
            </a:r>
            <a:r>
              <a:rPr kumimoji="0" lang="en-IN" sz="1800" b="0" i="0" u="none" strike="noStrike" kern="1200" cap="none" spc="0" normalizeH="0" noProof="0" dirty="0">
                <a:ln>
                  <a:noFill/>
                </a:ln>
                <a:solidFill>
                  <a:prstClr val="black"/>
                </a:solidFill>
                <a:effectLst/>
                <a:uLnTx/>
                <a:uFillTx/>
                <a:latin typeface="Tenorite"/>
                <a:ea typeface="+mn-ea"/>
                <a:cs typeface="+mn-cs"/>
              </a:rPr>
              <a:t> </a:t>
            </a:r>
            <a:r>
              <a:rPr kumimoji="0" lang="en-IN" sz="1800" b="0" i="0" u="none" strike="noStrike" kern="1200" cap="none" spc="0" normalizeH="0" baseline="0" noProof="0" dirty="0">
                <a:ln>
                  <a:noFill/>
                </a:ln>
                <a:solidFill>
                  <a:prstClr val="black"/>
                </a:solidFill>
                <a:effectLst/>
                <a:uLnTx/>
                <a:uFillTx/>
                <a:latin typeface="Tenorite"/>
                <a:ea typeface="+mn-ea"/>
                <a:cs typeface="+mn-cs"/>
              </a:rPr>
              <a:t>= 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Feature</a:t>
            </a:r>
            <a:r>
              <a:rPr lang="en-IN" dirty="0">
                <a:solidFill>
                  <a:prstClr val="black"/>
                </a:solidFill>
                <a:latin typeface="Tenorite"/>
              </a:rPr>
              <a:t>4 </a:t>
            </a:r>
            <a:r>
              <a:rPr kumimoji="0" lang="en-IN" sz="1800" b="0" i="0" u="none" strike="noStrike" kern="1200" cap="none" spc="0" normalizeH="0" baseline="0" noProof="0" dirty="0">
                <a:ln>
                  <a:noFill/>
                </a:ln>
                <a:solidFill>
                  <a:prstClr val="black"/>
                </a:solidFill>
                <a:effectLst/>
                <a:uLnTx/>
                <a:uFillTx/>
                <a:latin typeface="Tenorite"/>
                <a:ea typeface="+mn-ea"/>
                <a:cs typeface="+mn-cs"/>
              </a:rPr>
              <a:t>= -1</a:t>
            </a:r>
          </a:p>
        </p:txBody>
      </p:sp>
      <p:sp>
        <p:nvSpPr>
          <p:cNvPr id="7" name="Rectangle 6">
            <a:extLst>
              <a:ext uri="{FF2B5EF4-FFF2-40B4-BE49-F238E27FC236}">
                <a16:creationId xmlns:a16="http://schemas.microsoft.com/office/drawing/2014/main" id="{AC861DD5-C44C-4444-BF8B-2A52C75EFD55}"/>
              </a:ext>
            </a:extLst>
          </p:cNvPr>
          <p:cNvSpPr/>
          <p:nvPr/>
        </p:nvSpPr>
        <p:spPr>
          <a:xfrm>
            <a:off x="2363350" y="4373217"/>
            <a:ext cx="2186609" cy="7156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Tenorite"/>
                <a:ea typeface="+mn-ea"/>
                <a:cs typeface="+mn-cs"/>
              </a:rPr>
              <a:t>[1,0,1,-1]</a:t>
            </a: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p:txBody>
      </p:sp>
      <p:sp>
        <p:nvSpPr>
          <p:cNvPr id="8" name="Rectangle 7">
            <a:extLst>
              <a:ext uri="{FF2B5EF4-FFF2-40B4-BE49-F238E27FC236}">
                <a16:creationId xmlns:a16="http://schemas.microsoft.com/office/drawing/2014/main" id="{FDB41B1F-4845-82D7-0C7C-D8725AEEC048}"/>
              </a:ext>
            </a:extLst>
          </p:cNvPr>
          <p:cNvSpPr/>
          <p:nvPr/>
        </p:nvSpPr>
        <p:spPr>
          <a:xfrm>
            <a:off x="6869089" y="4373217"/>
            <a:ext cx="2756452" cy="834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Tenorite"/>
                <a:ea typeface="+mn-ea"/>
                <a:cs typeface="+mn-cs"/>
              </a:rPr>
              <a:t>[0,1,0,-1]</a:t>
            </a: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p:txBody>
      </p:sp>
    </p:spTree>
    <p:extLst>
      <p:ext uri="{BB962C8B-B14F-4D97-AF65-F5344CB8AC3E}">
        <p14:creationId xmlns:p14="http://schemas.microsoft.com/office/powerpoint/2010/main" val="277822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7FD63D3-4258-5C9B-A49D-877D499E9A34}"/>
              </a:ext>
            </a:extLst>
          </p:cNvPr>
          <p:cNvGraphicFramePr>
            <a:graphicFrameLocks noGrp="1"/>
          </p:cNvGraphicFramePr>
          <p:nvPr>
            <p:extLst>
              <p:ext uri="{D42A27DB-BD31-4B8C-83A1-F6EECF244321}">
                <p14:modId xmlns:p14="http://schemas.microsoft.com/office/powerpoint/2010/main" val="627049672"/>
              </p:ext>
            </p:extLst>
          </p:nvPr>
        </p:nvGraphicFramePr>
        <p:xfrm>
          <a:off x="2032000" y="719666"/>
          <a:ext cx="8128001" cy="1854200"/>
        </p:xfrm>
        <a:graphic>
          <a:graphicData uri="http://schemas.openxmlformats.org/drawingml/2006/table">
            <a:tbl>
              <a:tblPr firstRow="1" bandRow="1">
                <a:tableStyleId>{BC89EF96-8CEA-46FF-86C4-4CE0E7609802}</a:tableStyleId>
              </a:tblPr>
              <a:tblGrid>
                <a:gridCol w="1161143">
                  <a:extLst>
                    <a:ext uri="{9D8B030D-6E8A-4147-A177-3AD203B41FA5}">
                      <a16:colId xmlns:a16="http://schemas.microsoft.com/office/drawing/2014/main" val="3720808826"/>
                    </a:ext>
                  </a:extLst>
                </a:gridCol>
                <a:gridCol w="1161143">
                  <a:extLst>
                    <a:ext uri="{9D8B030D-6E8A-4147-A177-3AD203B41FA5}">
                      <a16:colId xmlns:a16="http://schemas.microsoft.com/office/drawing/2014/main" val="1129860077"/>
                    </a:ext>
                  </a:extLst>
                </a:gridCol>
                <a:gridCol w="1161143">
                  <a:extLst>
                    <a:ext uri="{9D8B030D-6E8A-4147-A177-3AD203B41FA5}">
                      <a16:colId xmlns:a16="http://schemas.microsoft.com/office/drawing/2014/main" val="418134062"/>
                    </a:ext>
                  </a:extLst>
                </a:gridCol>
                <a:gridCol w="1161143">
                  <a:extLst>
                    <a:ext uri="{9D8B030D-6E8A-4147-A177-3AD203B41FA5}">
                      <a16:colId xmlns:a16="http://schemas.microsoft.com/office/drawing/2014/main" val="3852210877"/>
                    </a:ext>
                  </a:extLst>
                </a:gridCol>
                <a:gridCol w="1161143">
                  <a:extLst>
                    <a:ext uri="{9D8B030D-6E8A-4147-A177-3AD203B41FA5}">
                      <a16:colId xmlns:a16="http://schemas.microsoft.com/office/drawing/2014/main" val="1808243999"/>
                    </a:ext>
                  </a:extLst>
                </a:gridCol>
                <a:gridCol w="1161143">
                  <a:extLst>
                    <a:ext uri="{9D8B030D-6E8A-4147-A177-3AD203B41FA5}">
                      <a16:colId xmlns:a16="http://schemas.microsoft.com/office/drawing/2014/main" val="2915407886"/>
                    </a:ext>
                  </a:extLst>
                </a:gridCol>
                <a:gridCol w="1161143">
                  <a:extLst>
                    <a:ext uri="{9D8B030D-6E8A-4147-A177-3AD203B41FA5}">
                      <a16:colId xmlns:a16="http://schemas.microsoft.com/office/drawing/2014/main" val="4024119498"/>
                    </a:ext>
                  </a:extLst>
                </a:gridCol>
              </a:tblGrid>
              <a:tr h="37084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pPr algn="ctr"/>
                      <a:r>
                        <a:rPr lang="en-IN" dirty="0"/>
                        <a:t>…</a:t>
                      </a:r>
                    </a:p>
                  </a:txBody>
                  <a:tcPr/>
                </a:tc>
                <a:tc>
                  <a:txBody>
                    <a:bodyPr/>
                    <a:lstStyle/>
                    <a:p>
                      <a:r>
                        <a:rPr lang="en-IN" dirty="0"/>
                        <a:t>Z</a:t>
                      </a:r>
                    </a:p>
                  </a:txBody>
                  <a:tcPr/>
                </a:tc>
                <a:extLst>
                  <a:ext uri="{0D108BD9-81ED-4DB2-BD59-A6C34878D82A}">
                    <a16:rowId xmlns:a16="http://schemas.microsoft.com/office/drawing/2014/main" val="3719179488"/>
                  </a:ext>
                </a:extLst>
              </a:tr>
              <a:tr h="370840">
                <a:tc>
                  <a:txBody>
                    <a:bodyPr/>
                    <a:lstStyle/>
                    <a:p>
                      <a:r>
                        <a:rPr lang="en-US" dirty="0"/>
                        <a:t>Feature 1</a:t>
                      </a:r>
                      <a:endParaRPr lang="en-IN" dirty="0"/>
                    </a:p>
                  </a:txBody>
                  <a:tcPr/>
                </a:tc>
                <a:tc>
                  <a:txBody>
                    <a:bodyPr/>
                    <a:lstStyle/>
                    <a:p>
                      <a:r>
                        <a:rPr lang="en-IN" dirty="0"/>
                        <a:t>0</a:t>
                      </a:r>
                    </a:p>
                  </a:txBody>
                  <a:tcPr/>
                </a:tc>
                <a:tc>
                  <a:txBody>
                    <a:bodyPr/>
                    <a:lstStyle/>
                    <a:p>
                      <a:r>
                        <a:rPr lang="en-IN" dirty="0"/>
                        <a:t>1</a:t>
                      </a:r>
                    </a:p>
                  </a:txBody>
                  <a:tcPr/>
                </a:tc>
                <a:tc>
                  <a:txBody>
                    <a:bodyPr/>
                    <a:lstStyle/>
                    <a:p>
                      <a:r>
                        <a:rPr lang="en-IN" dirty="0"/>
                        <a:t>0.2</a:t>
                      </a:r>
                    </a:p>
                  </a:txBody>
                  <a:tcPr/>
                </a:tc>
                <a:tc>
                  <a:txBody>
                    <a:bodyPr/>
                    <a:lstStyle/>
                    <a:p>
                      <a:r>
                        <a:rPr lang="en-IN" dirty="0"/>
                        <a:t>1</a:t>
                      </a:r>
                    </a:p>
                  </a:txBody>
                  <a:tcPr/>
                </a:tc>
                <a:tc>
                  <a:txBody>
                    <a:bodyPr/>
                    <a:lstStyle/>
                    <a:p>
                      <a:pPr algn="ctr"/>
                      <a:r>
                        <a:rPr lang="en-IN" dirty="0"/>
                        <a:t>…</a:t>
                      </a:r>
                    </a:p>
                  </a:txBody>
                  <a:tcPr/>
                </a:tc>
                <a:tc>
                  <a:txBody>
                    <a:bodyPr/>
                    <a:lstStyle/>
                    <a:p>
                      <a:r>
                        <a:rPr lang="en-IN" dirty="0"/>
                        <a:t>0.2</a:t>
                      </a:r>
                    </a:p>
                  </a:txBody>
                  <a:tcPr/>
                </a:tc>
                <a:extLst>
                  <a:ext uri="{0D108BD9-81ED-4DB2-BD59-A6C34878D82A}">
                    <a16:rowId xmlns:a16="http://schemas.microsoft.com/office/drawing/2014/main" val="603304707"/>
                  </a:ext>
                </a:extLst>
              </a:tr>
              <a:tr h="370840">
                <a:tc>
                  <a:txBody>
                    <a:bodyPr/>
                    <a:lstStyle/>
                    <a:p>
                      <a:r>
                        <a:rPr lang="en-US" dirty="0"/>
                        <a:t>Feature 2</a:t>
                      </a:r>
                      <a:endParaRPr lang="en-IN" dirty="0"/>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tc>
                  <a:txBody>
                    <a:bodyPr/>
                    <a:lstStyle/>
                    <a:p>
                      <a:r>
                        <a:rPr lang="en-IN" dirty="0"/>
                        <a:t>0.5</a:t>
                      </a:r>
                    </a:p>
                  </a:txBody>
                  <a:tcPr/>
                </a:tc>
                <a:tc>
                  <a:txBody>
                    <a:bodyPr/>
                    <a:lstStyle/>
                    <a:p>
                      <a:pPr algn="ctr"/>
                      <a:r>
                        <a:rPr lang="en-IN" dirty="0"/>
                        <a:t>…</a:t>
                      </a:r>
                    </a:p>
                  </a:txBody>
                  <a:tcPr/>
                </a:tc>
                <a:tc>
                  <a:txBody>
                    <a:bodyPr/>
                    <a:lstStyle/>
                    <a:p>
                      <a:r>
                        <a:rPr lang="en-IN" dirty="0"/>
                        <a:t>0</a:t>
                      </a:r>
                    </a:p>
                  </a:txBody>
                  <a:tcPr/>
                </a:tc>
                <a:extLst>
                  <a:ext uri="{0D108BD9-81ED-4DB2-BD59-A6C34878D82A}">
                    <a16:rowId xmlns:a16="http://schemas.microsoft.com/office/drawing/2014/main" val="2677478760"/>
                  </a:ext>
                </a:extLst>
              </a:tr>
              <a:tr h="370840">
                <a:tc>
                  <a:txBody>
                    <a:bodyPr/>
                    <a:lstStyle/>
                    <a:p>
                      <a:r>
                        <a:rPr lang="en-US" dirty="0"/>
                        <a:t>Feature 3</a:t>
                      </a:r>
                      <a:endParaRPr lang="en-IN" dirty="0"/>
                    </a:p>
                  </a:txBody>
                  <a:tcPr/>
                </a:tc>
                <a:tc>
                  <a:txBody>
                    <a:bodyPr/>
                    <a:lstStyle/>
                    <a:p>
                      <a:r>
                        <a:rPr lang="en-IN" dirty="0"/>
                        <a:t>0</a:t>
                      </a:r>
                    </a:p>
                  </a:txBody>
                  <a:tcPr/>
                </a:tc>
                <a:tc>
                  <a:txBody>
                    <a:bodyPr/>
                    <a:lstStyle/>
                    <a:p>
                      <a:r>
                        <a:rPr lang="en-IN" dirty="0"/>
                        <a:t>1</a:t>
                      </a:r>
                    </a:p>
                  </a:txBody>
                  <a:tcPr/>
                </a:tc>
                <a:tc>
                  <a:txBody>
                    <a:bodyPr/>
                    <a:lstStyle/>
                    <a:p>
                      <a:r>
                        <a:rPr lang="en-IN" dirty="0"/>
                        <a:t>0.3</a:t>
                      </a:r>
                    </a:p>
                  </a:txBody>
                  <a:tcPr/>
                </a:tc>
                <a:tc>
                  <a:txBody>
                    <a:bodyPr/>
                    <a:lstStyle/>
                    <a:p>
                      <a:r>
                        <a:rPr lang="en-IN" dirty="0"/>
                        <a:t>1</a:t>
                      </a:r>
                    </a:p>
                  </a:txBody>
                  <a:tcPr/>
                </a:tc>
                <a:tc>
                  <a:txBody>
                    <a:bodyPr/>
                    <a:lstStyle/>
                    <a:p>
                      <a:pPr algn="ctr"/>
                      <a:r>
                        <a:rPr lang="en-IN" dirty="0"/>
                        <a:t>…</a:t>
                      </a:r>
                    </a:p>
                  </a:txBody>
                  <a:tcPr/>
                </a:tc>
                <a:tc>
                  <a:txBody>
                    <a:bodyPr/>
                    <a:lstStyle/>
                    <a:p>
                      <a:r>
                        <a:rPr lang="en-IN" dirty="0"/>
                        <a:t>0.2</a:t>
                      </a:r>
                    </a:p>
                  </a:txBody>
                  <a:tcPr/>
                </a:tc>
                <a:extLst>
                  <a:ext uri="{0D108BD9-81ED-4DB2-BD59-A6C34878D82A}">
                    <a16:rowId xmlns:a16="http://schemas.microsoft.com/office/drawing/2014/main" val="2615937290"/>
                  </a:ext>
                </a:extLst>
              </a:tr>
              <a:tr h="370840">
                <a:tc>
                  <a:txBody>
                    <a:bodyPr/>
                    <a:lstStyle/>
                    <a:p>
                      <a:r>
                        <a:rPr lang="en-US" dirty="0"/>
                        <a:t>Feature 4</a:t>
                      </a:r>
                      <a:endParaRPr lang="en-IN" dirty="0"/>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pPr algn="ctr"/>
                      <a:r>
                        <a:rPr lang="en-IN" dirty="0"/>
                        <a:t>..</a:t>
                      </a:r>
                    </a:p>
                  </a:txBody>
                  <a:tcPr/>
                </a:tc>
                <a:tc>
                  <a:txBody>
                    <a:bodyPr/>
                    <a:lstStyle/>
                    <a:p>
                      <a:r>
                        <a:rPr lang="en-IN" dirty="0"/>
                        <a:t>1</a:t>
                      </a:r>
                    </a:p>
                  </a:txBody>
                  <a:tcPr/>
                </a:tc>
                <a:extLst>
                  <a:ext uri="{0D108BD9-81ED-4DB2-BD59-A6C34878D82A}">
                    <a16:rowId xmlns:a16="http://schemas.microsoft.com/office/drawing/2014/main" val="122337549"/>
                  </a:ext>
                </a:extLst>
              </a:tr>
            </a:tbl>
          </a:graphicData>
        </a:graphic>
      </p:graphicFrame>
      <p:sp>
        <p:nvSpPr>
          <p:cNvPr id="4" name="Rectangle 3">
            <a:extLst>
              <a:ext uri="{FF2B5EF4-FFF2-40B4-BE49-F238E27FC236}">
                <a16:creationId xmlns:a16="http://schemas.microsoft.com/office/drawing/2014/main" id="{68E6BD33-9FBF-E642-C8CF-2F8AF90CF137}"/>
              </a:ext>
            </a:extLst>
          </p:cNvPr>
          <p:cNvSpPr/>
          <p:nvPr/>
        </p:nvSpPr>
        <p:spPr>
          <a:xfrm>
            <a:off x="993913" y="3260035"/>
            <a:ext cx="954157" cy="45057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A</a:t>
            </a:r>
          </a:p>
        </p:txBody>
      </p:sp>
      <p:sp>
        <p:nvSpPr>
          <p:cNvPr id="6" name="Rectangle 5">
            <a:extLst>
              <a:ext uri="{FF2B5EF4-FFF2-40B4-BE49-F238E27FC236}">
                <a16:creationId xmlns:a16="http://schemas.microsoft.com/office/drawing/2014/main" id="{94F153F1-217E-3252-B602-530735040FCE}"/>
              </a:ext>
            </a:extLst>
          </p:cNvPr>
          <p:cNvSpPr/>
          <p:nvPr/>
        </p:nvSpPr>
        <p:spPr>
          <a:xfrm>
            <a:off x="2070020" y="4543169"/>
            <a:ext cx="868650" cy="26411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solidFill>
                  <a:prstClr val="black"/>
                </a:solidFill>
                <a:effectLst/>
                <a:uLnTx/>
                <a:uFillTx/>
                <a:latin typeface="Tenorite"/>
                <a:ea typeface="+mn-ea"/>
                <a:cs typeface="+mn-cs"/>
              </a:rPr>
              <a:t>-</a:t>
            </a: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p:txBody>
      </p:sp>
      <p:sp>
        <p:nvSpPr>
          <p:cNvPr id="7" name="Rectangle 6">
            <a:extLst>
              <a:ext uri="{FF2B5EF4-FFF2-40B4-BE49-F238E27FC236}">
                <a16:creationId xmlns:a16="http://schemas.microsoft.com/office/drawing/2014/main" id="{28D80E7C-B7DA-EBA6-32ED-9F2205F39B36}"/>
              </a:ext>
            </a:extLst>
          </p:cNvPr>
          <p:cNvSpPr/>
          <p:nvPr/>
        </p:nvSpPr>
        <p:spPr>
          <a:xfrm>
            <a:off x="3313043" y="3260035"/>
            <a:ext cx="848140" cy="45057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B</a:t>
            </a:r>
          </a:p>
        </p:txBody>
      </p:sp>
      <p:sp>
        <p:nvSpPr>
          <p:cNvPr id="8" name="Rectangle 7">
            <a:extLst>
              <a:ext uri="{FF2B5EF4-FFF2-40B4-BE49-F238E27FC236}">
                <a16:creationId xmlns:a16="http://schemas.microsoft.com/office/drawing/2014/main" id="{313FD6C9-CE7E-378D-2D96-B9EA1AA80484}"/>
              </a:ext>
            </a:extLst>
          </p:cNvPr>
          <p:cNvSpPr/>
          <p:nvPr/>
        </p:nvSpPr>
        <p:spPr>
          <a:xfrm>
            <a:off x="4456043" y="4543169"/>
            <a:ext cx="649357" cy="35734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Tenorite"/>
                <a:ea typeface="+mn-ea"/>
                <a:cs typeface="+mn-cs"/>
              </a:rPr>
              <a:t>+</a:t>
            </a: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p:txBody>
      </p:sp>
      <p:sp>
        <p:nvSpPr>
          <p:cNvPr id="9" name="Rectangle 8">
            <a:extLst>
              <a:ext uri="{FF2B5EF4-FFF2-40B4-BE49-F238E27FC236}">
                <a16:creationId xmlns:a16="http://schemas.microsoft.com/office/drawing/2014/main" id="{27CDCA36-FA6C-1EAE-1AF2-F33285496431}"/>
              </a:ext>
            </a:extLst>
          </p:cNvPr>
          <p:cNvSpPr/>
          <p:nvPr/>
        </p:nvSpPr>
        <p:spPr>
          <a:xfrm>
            <a:off x="5413512" y="3293395"/>
            <a:ext cx="980662" cy="45057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C</a:t>
            </a:r>
          </a:p>
        </p:txBody>
      </p:sp>
      <p:graphicFrame>
        <p:nvGraphicFramePr>
          <p:cNvPr id="12" name="Table 12">
            <a:extLst>
              <a:ext uri="{FF2B5EF4-FFF2-40B4-BE49-F238E27FC236}">
                <a16:creationId xmlns:a16="http://schemas.microsoft.com/office/drawing/2014/main" id="{73DCED63-1F01-24AD-2820-FA420B77CDBA}"/>
              </a:ext>
            </a:extLst>
          </p:cNvPr>
          <p:cNvGraphicFramePr>
            <a:graphicFrameLocks noGrp="1"/>
          </p:cNvGraphicFramePr>
          <p:nvPr/>
        </p:nvGraphicFramePr>
        <p:xfrm>
          <a:off x="1102139" y="4151979"/>
          <a:ext cx="737704" cy="1483360"/>
        </p:xfrm>
        <a:graphic>
          <a:graphicData uri="http://schemas.openxmlformats.org/drawingml/2006/table">
            <a:tbl>
              <a:tblPr firstRow="1" bandRow="1">
                <a:tableStyleId>{5940675A-B579-460E-94D1-54222C63F5DA}</a:tableStyleId>
              </a:tblPr>
              <a:tblGrid>
                <a:gridCol w="737704">
                  <a:extLst>
                    <a:ext uri="{9D8B030D-6E8A-4147-A177-3AD203B41FA5}">
                      <a16:colId xmlns:a16="http://schemas.microsoft.com/office/drawing/2014/main" val="2335039251"/>
                    </a:ext>
                  </a:extLst>
                </a:gridCol>
              </a:tblGrid>
              <a:tr h="370840">
                <a:tc>
                  <a:txBody>
                    <a:bodyPr/>
                    <a:lstStyle/>
                    <a:p>
                      <a:r>
                        <a:rPr lang="en-IN" dirty="0"/>
                        <a:t>1</a:t>
                      </a:r>
                    </a:p>
                  </a:txBody>
                  <a:tcPr/>
                </a:tc>
                <a:extLst>
                  <a:ext uri="{0D108BD9-81ED-4DB2-BD59-A6C34878D82A}">
                    <a16:rowId xmlns:a16="http://schemas.microsoft.com/office/drawing/2014/main" val="431417231"/>
                  </a:ext>
                </a:extLst>
              </a:tr>
              <a:tr h="370840">
                <a:tc>
                  <a:txBody>
                    <a:bodyPr/>
                    <a:lstStyle/>
                    <a:p>
                      <a:r>
                        <a:rPr lang="en-IN" dirty="0"/>
                        <a:t>0</a:t>
                      </a:r>
                    </a:p>
                  </a:txBody>
                  <a:tcPr/>
                </a:tc>
                <a:extLst>
                  <a:ext uri="{0D108BD9-81ED-4DB2-BD59-A6C34878D82A}">
                    <a16:rowId xmlns:a16="http://schemas.microsoft.com/office/drawing/2014/main" val="2223334805"/>
                  </a:ext>
                </a:extLst>
              </a:tr>
              <a:tr h="370840">
                <a:tc>
                  <a:txBody>
                    <a:bodyPr/>
                    <a:lstStyle/>
                    <a:p>
                      <a:r>
                        <a:rPr lang="en-IN" dirty="0"/>
                        <a:t>1</a:t>
                      </a:r>
                    </a:p>
                  </a:txBody>
                  <a:tcPr/>
                </a:tc>
                <a:extLst>
                  <a:ext uri="{0D108BD9-81ED-4DB2-BD59-A6C34878D82A}">
                    <a16:rowId xmlns:a16="http://schemas.microsoft.com/office/drawing/2014/main" val="693696909"/>
                  </a:ext>
                </a:extLst>
              </a:tr>
              <a:tr h="370840">
                <a:tc>
                  <a:txBody>
                    <a:bodyPr/>
                    <a:lstStyle/>
                    <a:p>
                      <a:r>
                        <a:rPr lang="en-IN" dirty="0"/>
                        <a:t>-1</a:t>
                      </a:r>
                    </a:p>
                  </a:txBody>
                  <a:tcPr/>
                </a:tc>
                <a:extLst>
                  <a:ext uri="{0D108BD9-81ED-4DB2-BD59-A6C34878D82A}">
                    <a16:rowId xmlns:a16="http://schemas.microsoft.com/office/drawing/2014/main" val="3276066382"/>
                  </a:ext>
                </a:extLst>
              </a:tr>
            </a:tbl>
          </a:graphicData>
        </a:graphic>
      </p:graphicFrame>
      <p:graphicFrame>
        <p:nvGraphicFramePr>
          <p:cNvPr id="13" name="Table 12">
            <a:extLst>
              <a:ext uri="{FF2B5EF4-FFF2-40B4-BE49-F238E27FC236}">
                <a16:creationId xmlns:a16="http://schemas.microsoft.com/office/drawing/2014/main" id="{989516D3-CDEC-FE8C-A86F-B63AE1396F18}"/>
              </a:ext>
            </a:extLst>
          </p:cNvPr>
          <p:cNvGraphicFramePr>
            <a:graphicFrameLocks noGrp="1"/>
          </p:cNvGraphicFramePr>
          <p:nvPr/>
        </p:nvGraphicFramePr>
        <p:xfrm>
          <a:off x="3368261" y="4151979"/>
          <a:ext cx="737704" cy="1483360"/>
        </p:xfrm>
        <a:graphic>
          <a:graphicData uri="http://schemas.openxmlformats.org/drawingml/2006/table">
            <a:tbl>
              <a:tblPr firstRow="1" bandRow="1">
                <a:tableStyleId>{5940675A-B579-460E-94D1-54222C63F5DA}</a:tableStyleId>
              </a:tblPr>
              <a:tblGrid>
                <a:gridCol w="737704">
                  <a:extLst>
                    <a:ext uri="{9D8B030D-6E8A-4147-A177-3AD203B41FA5}">
                      <a16:colId xmlns:a16="http://schemas.microsoft.com/office/drawing/2014/main" val="2335039251"/>
                    </a:ext>
                  </a:extLst>
                </a:gridCol>
              </a:tblGrid>
              <a:tr h="370840">
                <a:tc>
                  <a:txBody>
                    <a:bodyPr/>
                    <a:lstStyle/>
                    <a:p>
                      <a:r>
                        <a:rPr lang="en-IN" dirty="0"/>
                        <a:t>0.2</a:t>
                      </a:r>
                    </a:p>
                  </a:txBody>
                  <a:tcPr/>
                </a:tc>
                <a:extLst>
                  <a:ext uri="{0D108BD9-81ED-4DB2-BD59-A6C34878D82A}">
                    <a16:rowId xmlns:a16="http://schemas.microsoft.com/office/drawing/2014/main" val="431417231"/>
                  </a:ext>
                </a:extLst>
              </a:tr>
              <a:tr h="370840">
                <a:tc>
                  <a:txBody>
                    <a:bodyPr/>
                    <a:lstStyle/>
                    <a:p>
                      <a:r>
                        <a:rPr lang="en-IN" dirty="0"/>
                        <a:t>0</a:t>
                      </a:r>
                    </a:p>
                  </a:txBody>
                  <a:tcPr/>
                </a:tc>
                <a:extLst>
                  <a:ext uri="{0D108BD9-81ED-4DB2-BD59-A6C34878D82A}">
                    <a16:rowId xmlns:a16="http://schemas.microsoft.com/office/drawing/2014/main" val="2223334805"/>
                  </a:ext>
                </a:extLst>
              </a:tr>
              <a:tr h="370840">
                <a:tc>
                  <a:txBody>
                    <a:bodyPr/>
                    <a:lstStyle/>
                    <a:p>
                      <a:r>
                        <a:rPr lang="en-IN" dirty="0"/>
                        <a:t>0.3</a:t>
                      </a:r>
                    </a:p>
                  </a:txBody>
                  <a:tcPr/>
                </a:tc>
                <a:extLst>
                  <a:ext uri="{0D108BD9-81ED-4DB2-BD59-A6C34878D82A}">
                    <a16:rowId xmlns:a16="http://schemas.microsoft.com/office/drawing/2014/main" val="693696909"/>
                  </a:ext>
                </a:extLst>
              </a:tr>
              <a:tr h="370840">
                <a:tc>
                  <a:txBody>
                    <a:bodyPr/>
                    <a:lstStyle/>
                    <a:p>
                      <a:r>
                        <a:rPr lang="en-IN" dirty="0"/>
                        <a:t>-1</a:t>
                      </a:r>
                    </a:p>
                  </a:txBody>
                  <a:tcPr/>
                </a:tc>
                <a:extLst>
                  <a:ext uri="{0D108BD9-81ED-4DB2-BD59-A6C34878D82A}">
                    <a16:rowId xmlns:a16="http://schemas.microsoft.com/office/drawing/2014/main" val="3276066382"/>
                  </a:ext>
                </a:extLst>
              </a:tr>
            </a:tbl>
          </a:graphicData>
        </a:graphic>
      </p:graphicFrame>
      <p:graphicFrame>
        <p:nvGraphicFramePr>
          <p:cNvPr id="14" name="Table 12">
            <a:extLst>
              <a:ext uri="{FF2B5EF4-FFF2-40B4-BE49-F238E27FC236}">
                <a16:creationId xmlns:a16="http://schemas.microsoft.com/office/drawing/2014/main" id="{DA4114A4-0163-1ABA-7F19-A6731623B8A0}"/>
              </a:ext>
            </a:extLst>
          </p:cNvPr>
          <p:cNvGraphicFramePr>
            <a:graphicFrameLocks noGrp="1"/>
          </p:cNvGraphicFramePr>
          <p:nvPr/>
        </p:nvGraphicFramePr>
        <p:xfrm>
          <a:off x="5534991" y="4151979"/>
          <a:ext cx="737704" cy="1483360"/>
        </p:xfrm>
        <a:graphic>
          <a:graphicData uri="http://schemas.openxmlformats.org/drawingml/2006/table">
            <a:tbl>
              <a:tblPr firstRow="1" bandRow="1">
                <a:tableStyleId>{5940675A-B579-460E-94D1-54222C63F5DA}</a:tableStyleId>
              </a:tblPr>
              <a:tblGrid>
                <a:gridCol w="737704">
                  <a:extLst>
                    <a:ext uri="{9D8B030D-6E8A-4147-A177-3AD203B41FA5}">
                      <a16:colId xmlns:a16="http://schemas.microsoft.com/office/drawing/2014/main" val="2335039251"/>
                    </a:ext>
                  </a:extLst>
                </a:gridCol>
              </a:tblGrid>
              <a:tr h="370840">
                <a:tc>
                  <a:txBody>
                    <a:bodyPr/>
                    <a:lstStyle/>
                    <a:p>
                      <a:r>
                        <a:rPr lang="en-IN" dirty="0"/>
                        <a:t>0.2</a:t>
                      </a:r>
                    </a:p>
                  </a:txBody>
                  <a:tcPr/>
                </a:tc>
                <a:extLst>
                  <a:ext uri="{0D108BD9-81ED-4DB2-BD59-A6C34878D82A}">
                    <a16:rowId xmlns:a16="http://schemas.microsoft.com/office/drawing/2014/main" val="431417231"/>
                  </a:ext>
                </a:extLst>
              </a:tr>
              <a:tr h="370840">
                <a:tc>
                  <a:txBody>
                    <a:bodyPr/>
                    <a:lstStyle/>
                    <a:p>
                      <a:r>
                        <a:rPr lang="en-IN" dirty="0"/>
                        <a:t>0</a:t>
                      </a:r>
                    </a:p>
                  </a:txBody>
                  <a:tcPr/>
                </a:tc>
                <a:extLst>
                  <a:ext uri="{0D108BD9-81ED-4DB2-BD59-A6C34878D82A}">
                    <a16:rowId xmlns:a16="http://schemas.microsoft.com/office/drawing/2014/main" val="2223334805"/>
                  </a:ext>
                </a:extLst>
              </a:tr>
              <a:tr h="370840">
                <a:tc>
                  <a:txBody>
                    <a:bodyPr/>
                    <a:lstStyle/>
                    <a:p>
                      <a:r>
                        <a:rPr lang="en-IN" dirty="0"/>
                        <a:t>0.2</a:t>
                      </a:r>
                    </a:p>
                  </a:txBody>
                  <a:tcPr/>
                </a:tc>
                <a:extLst>
                  <a:ext uri="{0D108BD9-81ED-4DB2-BD59-A6C34878D82A}">
                    <a16:rowId xmlns:a16="http://schemas.microsoft.com/office/drawing/2014/main" val="693696909"/>
                  </a:ext>
                </a:extLst>
              </a:tr>
              <a:tr h="370840">
                <a:tc>
                  <a:txBody>
                    <a:bodyPr/>
                    <a:lstStyle/>
                    <a:p>
                      <a:r>
                        <a:rPr lang="en-IN" dirty="0"/>
                        <a:t>1</a:t>
                      </a:r>
                    </a:p>
                  </a:txBody>
                  <a:tcPr/>
                </a:tc>
                <a:extLst>
                  <a:ext uri="{0D108BD9-81ED-4DB2-BD59-A6C34878D82A}">
                    <a16:rowId xmlns:a16="http://schemas.microsoft.com/office/drawing/2014/main" val="3276066382"/>
                  </a:ext>
                </a:extLst>
              </a:tr>
            </a:tbl>
          </a:graphicData>
        </a:graphic>
      </p:graphicFrame>
      <p:sp>
        <p:nvSpPr>
          <p:cNvPr id="15" name="Rectangle 14">
            <a:extLst>
              <a:ext uri="{FF2B5EF4-FFF2-40B4-BE49-F238E27FC236}">
                <a16:creationId xmlns:a16="http://schemas.microsoft.com/office/drawing/2014/main" id="{2C6C1B8B-43C5-B5A8-772B-F8931200D955}"/>
              </a:ext>
            </a:extLst>
          </p:cNvPr>
          <p:cNvSpPr/>
          <p:nvPr/>
        </p:nvSpPr>
        <p:spPr>
          <a:xfrm>
            <a:off x="6904383" y="4651513"/>
            <a:ext cx="556591" cy="37106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enorite"/>
                <a:ea typeface="+mn-ea"/>
                <a:cs typeface="+mn-cs"/>
              </a:rPr>
              <a:t>=</a:t>
            </a: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p:txBody>
      </p:sp>
      <p:graphicFrame>
        <p:nvGraphicFramePr>
          <p:cNvPr id="16" name="Table 12">
            <a:extLst>
              <a:ext uri="{FF2B5EF4-FFF2-40B4-BE49-F238E27FC236}">
                <a16:creationId xmlns:a16="http://schemas.microsoft.com/office/drawing/2014/main" id="{A5EDA894-431C-42CE-2D4B-0E479B15E2BF}"/>
              </a:ext>
            </a:extLst>
          </p:cNvPr>
          <p:cNvGraphicFramePr>
            <a:graphicFrameLocks noGrp="1"/>
          </p:cNvGraphicFramePr>
          <p:nvPr/>
        </p:nvGraphicFramePr>
        <p:xfrm>
          <a:off x="7907130" y="4151979"/>
          <a:ext cx="737704" cy="1483360"/>
        </p:xfrm>
        <a:graphic>
          <a:graphicData uri="http://schemas.openxmlformats.org/drawingml/2006/table">
            <a:tbl>
              <a:tblPr firstRow="1" bandRow="1">
                <a:tableStyleId>{5940675A-B579-460E-94D1-54222C63F5DA}</a:tableStyleId>
              </a:tblPr>
              <a:tblGrid>
                <a:gridCol w="737704">
                  <a:extLst>
                    <a:ext uri="{9D8B030D-6E8A-4147-A177-3AD203B41FA5}">
                      <a16:colId xmlns:a16="http://schemas.microsoft.com/office/drawing/2014/main" val="2335039251"/>
                    </a:ext>
                  </a:extLst>
                </a:gridCol>
              </a:tblGrid>
              <a:tr h="370840">
                <a:tc>
                  <a:txBody>
                    <a:bodyPr/>
                    <a:lstStyle/>
                    <a:p>
                      <a:r>
                        <a:rPr lang="en-IN" dirty="0"/>
                        <a:t>1</a:t>
                      </a:r>
                    </a:p>
                  </a:txBody>
                  <a:tcPr/>
                </a:tc>
                <a:extLst>
                  <a:ext uri="{0D108BD9-81ED-4DB2-BD59-A6C34878D82A}">
                    <a16:rowId xmlns:a16="http://schemas.microsoft.com/office/drawing/2014/main" val="431417231"/>
                  </a:ext>
                </a:extLst>
              </a:tr>
              <a:tr h="370840">
                <a:tc>
                  <a:txBody>
                    <a:bodyPr/>
                    <a:lstStyle/>
                    <a:p>
                      <a:r>
                        <a:rPr lang="en-IN" dirty="0"/>
                        <a:t>0</a:t>
                      </a:r>
                    </a:p>
                  </a:txBody>
                  <a:tcPr/>
                </a:tc>
                <a:extLst>
                  <a:ext uri="{0D108BD9-81ED-4DB2-BD59-A6C34878D82A}">
                    <a16:rowId xmlns:a16="http://schemas.microsoft.com/office/drawing/2014/main" val="2223334805"/>
                  </a:ext>
                </a:extLst>
              </a:tr>
              <a:tr h="370840">
                <a:tc>
                  <a:txBody>
                    <a:bodyPr/>
                    <a:lstStyle/>
                    <a:p>
                      <a:r>
                        <a:rPr lang="en-IN" dirty="0"/>
                        <a:t>0.9</a:t>
                      </a:r>
                    </a:p>
                  </a:txBody>
                  <a:tcPr/>
                </a:tc>
                <a:extLst>
                  <a:ext uri="{0D108BD9-81ED-4DB2-BD59-A6C34878D82A}">
                    <a16:rowId xmlns:a16="http://schemas.microsoft.com/office/drawing/2014/main" val="693696909"/>
                  </a:ext>
                </a:extLst>
              </a:tr>
              <a:tr h="370840">
                <a:tc>
                  <a:txBody>
                    <a:bodyPr/>
                    <a:lstStyle/>
                    <a:p>
                      <a:r>
                        <a:rPr lang="en-IN" dirty="0"/>
                        <a:t>1</a:t>
                      </a:r>
                    </a:p>
                  </a:txBody>
                  <a:tcPr/>
                </a:tc>
                <a:extLst>
                  <a:ext uri="{0D108BD9-81ED-4DB2-BD59-A6C34878D82A}">
                    <a16:rowId xmlns:a16="http://schemas.microsoft.com/office/drawing/2014/main" val="3276066382"/>
                  </a:ext>
                </a:extLst>
              </a:tr>
            </a:tbl>
          </a:graphicData>
        </a:graphic>
      </p:graphicFrame>
      <p:sp>
        <p:nvSpPr>
          <p:cNvPr id="17" name="Rectangle 16">
            <a:extLst>
              <a:ext uri="{FF2B5EF4-FFF2-40B4-BE49-F238E27FC236}">
                <a16:creationId xmlns:a16="http://schemas.microsoft.com/office/drawing/2014/main" id="{48A4780C-C320-6AC2-2D05-6842A4856873}"/>
              </a:ext>
            </a:extLst>
          </p:cNvPr>
          <p:cNvSpPr/>
          <p:nvPr/>
        </p:nvSpPr>
        <p:spPr>
          <a:xfrm>
            <a:off x="8984974" y="4651513"/>
            <a:ext cx="516835" cy="37106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Tenorite"/>
                <a:ea typeface="+mn-ea"/>
                <a:cs typeface="+mn-cs"/>
              </a:rPr>
              <a:t>~</a:t>
            </a: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p:txBody>
      </p:sp>
      <p:graphicFrame>
        <p:nvGraphicFramePr>
          <p:cNvPr id="18" name="Table 12">
            <a:extLst>
              <a:ext uri="{FF2B5EF4-FFF2-40B4-BE49-F238E27FC236}">
                <a16:creationId xmlns:a16="http://schemas.microsoft.com/office/drawing/2014/main" id="{07014B27-BFB8-A071-0F23-A6629AE57472}"/>
              </a:ext>
            </a:extLst>
          </p:cNvPr>
          <p:cNvGraphicFramePr>
            <a:graphicFrameLocks noGrp="1"/>
          </p:cNvGraphicFramePr>
          <p:nvPr/>
        </p:nvGraphicFramePr>
        <p:xfrm>
          <a:off x="9791149" y="4095363"/>
          <a:ext cx="737704" cy="1483360"/>
        </p:xfrm>
        <a:graphic>
          <a:graphicData uri="http://schemas.openxmlformats.org/drawingml/2006/table">
            <a:tbl>
              <a:tblPr firstRow="1" bandRow="1">
                <a:tableStyleId>{5940675A-B579-460E-94D1-54222C63F5DA}</a:tableStyleId>
              </a:tblPr>
              <a:tblGrid>
                <a:gridCol w="737704">
                  <a:extLst>
                    <a:ext uri="{9D8B030D-6E8A-4147-A177-3AD203B41FA5}">
                      <a16:colId xmlns:a16="http://schemas.microsoft.com/office/drawing/2014/main" val="2335039251"/>
                    </a:ext>
                  </a:extLst>
                </a:gridCol>
              </a:tblGrid>
              <a:tr h="370840">
                <a:tc>
                  <a:txBody>
                    <a:bodyPr/>
                    <a:lstStyle/>
                    <a:p>
                      <a:r>
                        <a:rPr lang="en-IN" dirty="0"/>
                        <a:t>1</a:t>
                      </a:r>
                    </a:p>
                  </a:txBody>
                  <a:tcPr/>
                </a:tc>
                <a:extLst>
                  <a:ext uri="{0D108BD9-81ED-4DB2-BD59-A6C34878D82A}">
                    <a16:rowId xmlns:a16="http://schemas.microsoft.com/office/drawing/2014/main" val="431417231"/>
                  </a:ext>
                </a:extLst>
              </a:tr>
              <a:tr h="370840">
                <a:tc>
                  <a:txBody>
                    <a:bodyPr/>
                    <a:lstStyle/>
                    <a:p>
                      <a:r>
                        <a:rPr lang="en-IN" dirty="0"/>
                        <a:t>0</a:t>
                      </a:r>
                    </a:p>
                  </a:txBody>
                  <a:tcPr/>
                </a:tc>
                <a:extLst>
                  <a:ext uri="{0D108BD9-81ED-4DB2-BD59-A6C34878D82A}">
                    <a16:rowId xmlns:a16="http://schemas.microsoft.com/office/drawing/2014/main" val="2223334805"/>
                  </a:ext>
                </a:extLst>
              </a:tr>
              <a:tr h="370840">
                <a:tc>
                  <a:txBody>
                    <a:bodyPr/>
                    <a:lstStyle/>
                    <a:p>
                      <a:r>
                        <a:rPr lang="en-IN" dirty="0"/>
                        <a:t>1</a:t>
                      </a:r>
                    </a:p>
                  </a:txBody>
                  <a:tcPr/>
                </a:tc>
                <a:extLst>
                  <a:ext uri="{0D108BD9-81ED-4DB2-BD59-A6C34878D82A}">
                    <a16:rowId xmlns:a16="http://schemas.microsoft.com/office/drawing/2014/main" val="693696909"/>
                  </a:ext>
                </a:extLst>
              </a:tr>
              <a:tr h="370840">
                <a:tc>
                  <a:txBody>
                    <a:bodyPr/>
                    <a:lstStyle/>
                    <a:p>
                      <a:r>
                        <a:rPr lang="en-IN" dirty="0"/>
                        <a:t>1</a:t>
                      </a:r>
                    </a:p>
                  </a:txBody>
                  <a:tcPr/>
                </a:tc>
                <a:extLst>
                  <a:ext uri="{0D108BD9-81ED-4DB2-BD59-A6C34878D82A}">
                    <a16:rowId xmlns:a16="http://schemas.microsoft.com/office/drawing/2014/main" val="3276066382"/>
                  </a:ext>
                </a:extLst>
              </a:tr>
            </a:tbl>
          </a:graphicData>
        </a:graphic>
      </p:graphicFrame>
      <p:sp>
        <p:nvSpPr>
          <p:cNvPr id="19" name="Rectangle 18">
            <a:extLst>
              <a:ext uri="{FF2B5EF4-FFF2-40B4-BE49-F238E27FC236}">
                <a16:creationId xmlns:a16="http://schemas.microsoft.com/office/drawing/2014/main" id="{C8B29FB5-4F09-A7F7-3A5F-A2D280AC981C}"/>
              </a:ext>
            </a:extLst>
          </p:cNvPr>
          <p:cNvSpPr/>
          <p:nvPr/>
        </p:nvSpPr>
        <p:spPr>
          <a:xfrm>
            <a:off x="9548191" y="3293395"/>
            <a:ext cx="980662" cy="45057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G</a:t>
            </a:r>
          </a:p>
        </p:txBody>
      </p:sp>
    </p:spTree>
    <p:extLst>
      <p:ext uri="{BB962C8B-B14F-4D97-AF65-F5344CB8AC3E}">
        <p14:creationId xmlns:p14="http://schemas.microsoft.com/office/powerpoint/2010/main" val="417146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p:bldP spid="9" grpId="0" animBg="1"/>
      <p:bldP spid="15" grpId="0"/>
      <p:bldP spid="17" grpId="0"/>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9B2D-FFFB-1647-A97B-2BDE0F7110DF}"/>
              </a:ext>
            </a:extLst>
          </p:cNvPr>
          <p:cNvSpPr>
            <a:spLocks noGrp="1"/>
          </p:cNvSpPr>
          <p:nvPr>
            <p:ph type="title"/>
          </p:nvPr>
        </p:nvSpPr>
        <p:spPr/>
        <p:txBody>
          <a:bodyPr/>
          <a:lstStyle/>
          <a:p>
            <a:r>
              <a:rPr lang="en-IN" dirty="0"/>
              <a:t>To Learn This automatically</a:t>
            </a:r>
          </a:p>
        </p:txBody>
      </p:sp>
      <p:sp>
        <p:nvSpPr>
          <p:cNvPr id="3" name="TextBox 2">
            <a:extLst>
              <a:ext uri="{FF2B5EF4-FFF2-40B4-BE49-F238E27FC236}">
                <a16:creationId xmlns:a16="http://schemas.microsoft.com/office/drawing/2014/main" id="{0D30EAE9-8691-B9D9-B125-6DCB2E04458C}"/>
              </a:ext>
            </a:extLst>
          </p:cNvPr>
          <p:cNvSpPr txBox="1"/>
          <p:nvPr/>
        </p:nvSpPr>
        <p:spPr>
          <a:xfrm>
            <a:off x="979714" y="1791478"/>
            <a:ext cx="9946433" cy="255454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200" b="0" i="0" u="none" strike="noStrike" kern="1200" cap="none" spc="0" normalizeH="0" baseline="0" noProof="0" dirty="0">
                <a:ln>
                  <a:noFill/>
                </a:ln>
                <a:solidFill>
                  <a:prstClr val="black"/>
                </a:solidFill>
                <a:effectLst/>
                <a:uLnTx/>
                <a:uFillTx/>
                <a:latin typeface="Tenorite"/>
                <a:ea typeface="+mn-ea"/>
                <a:cs typeface="+mn-cs"/>
              </a:rPr>
              <a:t>We specify a fake problem.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3200" b="0" i="0" u="none" strike="noStrike" kern="1200" cap="none" spc="0" normalizeH="0" baseline="0" noProof="0" dirty="0">
              <a:ln>
                <a:noFill/>
              </a:ln>
              <a:solidFill>
                <a:prstClr val="black"/>
              </a:solidFill>
              <a:effectLst/>
              <a:uLnTx/>
              <a:uFillTx/>
              <a:latin typeface="Tenorite"/>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200" b="0" i="0" u="none" strike="noStrike" kern="1200" cap="none" spc="0" normalizeH="0" baseline="0" noProof="0" dirty="0">
                <a:ln>
                  <a:noFill/>
                </a:ln>
                <a:solidFill>
                  <a:prstClr val="black"/>
                </a:solidFill>
                <a:effectLst/>
                <a:uLnTx/>
                <a:uFillTx/>
                <a:latin typeface="Tenorite"/>
                <a:ea typeface="+mn-ea"/>
                <a:cs typeface="+mn-cs"/>
              </a:rPr>
              <a:t>Solve this using neural network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3200" b="0" i="0" u="none" strike="noStrike" kern="1200" cap="none" spc="0" normalizeH="0" baseline="0" noProof="0" dirty="0">
              <a:ln>
                <a:noFill/>
              </a:ln>
              <a:solidFill>
                <a:prstClr val="black"/>
              </a:solidFill>
              <a:effectLst/>
              <a:uLnTx/>
              <a:uFillTx/>
              <a:latin typeface="Tenorite"/>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200" b="0" i="0" u="none" strike="noStrike" kern="1200" cap="none" spc="0" normalizeH="0" baseline="0" noProof="0" dirty="0">
                <a:ln>
                  <a:noFill/>
                </a:ln>
                <a:solidFill>
                  <a:prstClr val="black"/>
                </a:solidFill>
                <a:effectLst/>
                <a:uLnTx/>
                <a:uFillTx/>
                <a:latin typeface="Tenorite"/>
                <a:ea typeface="+mn-ea"/>
                <a:cs typeface="+mn-cs"/>
              </a:rPr>
              <a:t>You get the word embeddings as a side effect.</a:t>
            </a:r>
          </a:p>
        </p:txBody>
      </p:sp>
    </p:spTree>
    <p:extLst>
      <p:ext uri="{BB962C8B-B14F-4D97-AF65-F5344CB8AC3E}">
        <p14:creationId xmlns:p14="http://schemas.microsoft.com/office/powerpoint/2010/main" val="100657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C1394E-5D76-8F9A-6DF2-2F38D39FEC3A}"/>
              </a:ext>
            </a:extLst>
          </p:cNvPr>
          <p:cNvSpPr txBox="1"/>
          <p:nvPr/>
        </p:nvSpPr>
        <p:spPr>
          <a:xfrm>
            <a:off x="1688841" y="382555"/>
            <a:ext cx="8322906" cy="26776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enorite"/>
                <a:ea typeface="+mn-ea"/>
                <a:cs typeface="+mn-cs"/>
              </a:rPr>
              <a:t>There lived a king called Ashoka in India. After Kalinga battle, he converted to Buddhism. This mighty </a:t>
            </a:r>
            <a:r>
              <a:rPr kumimoji="0" lang="en-IN" sz="2800" b="1" i="0" u="none" strike="noStrike" kern="1200" cap="none" spc="0" normalizeH="0" baseline="0" noProof="0" dirty="0">
                <a:ln>
                  <a:noFill/>
                </a:ln>
                <a:solidFill>
                  <a:prstClr val="black"/>
                </a:solidFill>
                <a:effectLst/>
                <a:uLnTx/>
                <a:uFillTx/>
                <a:latin typeface="Tenorite"/>
                <a:ea typeface="+mn-ea"/>
                <a:cs typeface="+mn-cs"/>
              </a:rPr>
              <a:t>king ordered his ministers </a:t>
            </a:r>
            <a:r>
              <a:rPr kumimoji="0" lang="en-IN" sz="2800" b="0" i="0" u="none" strike="noStrike" kern="1200" cap="none" spc="0" normalizeH="0" baseline="0" noProof="0" dirty="0">
                <a:ln>
                  <a:noFill/>
                </a:ln>
                <a:solidFill>
                  <a:prstClr val="black"/>
                </a:solidFill>
                <a:effectLst/>
                <a:uLnTx/>
                <a:uFillTx/>
                <a:latin typeface="Tenorite"/>
                <a:ea typeface="+mn-ea"/>
                <a:cs typeface="+mn-cs"/>
              </a:rPr>
              <a:t>to put together a peaceful treaty with their neighbouring kingdoms. The </a:t>
            </a:r>
            <a:r>
              <a:rPr kumimoji="0" lang="en-IN" sz="2800" b="1" i="0" u="none" strike="noStrike" kern="1200" cap="none" spc="0" normalizeH="0" baseline="0" noProof="0" dirty="0">
                <a:ln>
                  <a:noFill/>
                </a:ln>
                <a:solidFill>
                  <a:prstClr val="black"/>
                </a:solidFill>
                <a:effectLst/>
                <a:uLnTx/>
                <a:uFillTx/>
                <a:latin typeface="Tenorite"/>
                <a:ea typeface="+mn-ea"/>
                <a:cs typeface="+mn-cs"/>
              </a:rPr>
              <a:t>emperor ordered his ministers </a:t>
            </a:r>
            <a:r>
              <a:rPr kumimoji="0" lang="en-IN" sz="2800" b="0" i="0" u="none" strike="noStrike" kern="1200" cap="none" spc="0" normalizeH="0" baseline="0" noProof="0" dirty="0">
                <a:ln>
                  <a:noFill/>
                </a:ln>
                <a:solidFill>
                  <a:prstClr val="black"/>
                </a:solidFill>
                <a:effectLst/>
                <a:uLnTx/>
                <a:uFillTx/>
                <a:latin typeface="Tenorite"/>
                <a:ea typeface="+mn-ea"/>
                <a:cs typeface="+mn-cs"/>
              </a:rPr>
              <a:t>to also build stupa, a monument with Buddha’s teachings.</a:t>
            </a:r>
          </a:p>
        </p:txBody>
      </p:sp>
      <p:sp>
        <p:nvSpPr>
          <p:cNvPr id="4" name="Rectangle 3">
            <a:extLst>
              <a:ext uri="{FF2B5EF4-FFF2-40B4-BE49-F238E27FC236}">
                <a16:creationId xmlns:a16="http://schemas.microsoft.com/office/drawing/2014/main" id="{CA3B3522-CD6A-0E4F-FC97-6FB0D3152F1D}"/>
              </a:ext>
            </a:extLst>
          </p:cNvPr>
          <p:cNvSpPr/>
          <p:nvPr/>
        </p:nvSpPr>
        <p:spPr>
          <a:xfrm>
            <a:off x="793101" y="3930907"/>
            <a:ext cx="3834882" cy="25752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Ordered his ministers</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Ordered his ministers</a:t>
            </a:r>
          </a:p>
        </p:txBody>
      </p:sp>
      <p:cxnSp>
        <p:nvCxnSpPr>
          <p:cNvPr id="6" name="Straight Connector 5">
            <a:extLst>
              <a:ext uri="{FF2B5EF4-FFF2-40B4-BE49-F238E27FC236}">
                <a16:creationId xmlns:a16="http://schemas.microsoft.com/office/drawing/2014/main" id="{56EBF3F8-0F37-CBDF-134F-C8E2D5489E9A}"/>
              </a:ext>
            </a:extLst>
          </p:cNvPr>
          <p:cNvCxnSpPr/>
          <p:nvPr/>
        </p:nvCxnSpPr>
        <p:spPr>
          <a:xfrm>
            <a:off x="886408" y="4730620"/>
            <a:ext cx="1474237"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D561C8B-9A0D-6FAF-E05E-F9E84E42DE9C}"/>
              </a:ext>
            </a:extLst>
          </p:cNvPr>
          <p:cNvCxnSpPr/>
          <p:nvPr/>
        </p:nvCxnSpPr>
        <p:spPr>
          <a:xfrm>
            <a:off x="951722" y="5822302"/>
            <a:ext cx="1408923"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6471C233-1B1A-2C7F-6289-844D542D7FC7}"/>
              </a:ext>
            </a:extLst>
          </p:cNvPr>
          <p:cNvSpPr txBox="1"/>
          <p:nvPr/>
        </p:nvSpPr>
        <p:spPr>
          <a:xfrm>
            <a:off x="3060441" y="3592286"/>
            <a:ext cx="15675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Fake problem</a:t>
            </a:r>
          </a:p>
        </p:txBody>
      </p:sp>
      <p:sp>
        <p:nvSpPr>
          <p:cNvPr id="10" name="Rectangle 9">
            <a:extLst>
              <a:ext uri="{FF2B5EF4-FFF2-40B4-BE49-F238E27FC236}">
                <a16:creationId xmlns:a16="http://schemas.microsoft.com/office/drawing/2014/main" id="{089A5AD7-5D34-9853-8424-1825EC38850F}"/>
              </a:ext>
            </a:extLst>
          </p:cNvPr>
          <p:cNvSpPr/>
          <p:nvPr/>
        </p:nvSpPr>
        <p:spPr>
          <a:xfrm>
            <a:off x="6596744" y="3878749"/>
            <a:ext cx="4376057" cy="25752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Tenorite"/>
              <a:ea typeface="+mn-ea"/>
              <a:cs typeface="+mn-cs"/>
            </a:endParaRPr>
          </a:p>
        </p:txBody>
      </p:sp>
      <p:graphicFrame>
        <p:nvGraphicFramePr>
          <p:cNvPr id="11" name="Table 11">
            <a:extLst>
              <a:ext uri="{FF2B5EF4-FFF2-40B4-BE49-F238E27FC236}">
                <a16:creationId xmlns:a16="http://schemas.microsoft.com/office/drawing/2014/main" id="{A4DB5F2A-2188-61FC-71A1-ABB6638F66CD}"/>
              </a:ext>
            </a:extLst>
          </p:cNvPr>
          <p:cNvGraphicFramePr>
            <a:graphicFrameLocks noGrp="1"/>
          </p:cNvGraphicFramePr>
          <p:nvPr/>
        </p:nvGraphicFramePr>
        <p:xfrm>
          <a:off x="7219820" y="4573209"/>
          <a:ext cx="636556" cy="1483360"/>
        </p:xfrm>
        <a:graphic>
          <a:graphicData uri="http://schemas.openxmlformats.org/drawingml/2006/table">
            <a:tbl>
              <a:tblPr firstRow="1" bandRow="1">
                <a:tableStyleId>{5940675A-B579-460E-94D1-54222C63F5DA}</a:tableStyleId>
              </a:tblPr>
              <a:tblGrid>
                <a:gridCol w="636556">
                  <a:extLst>
                    <a:ext uri="{9D8B030D-6E8A-4147-A177-3AD203B41FA5}">
                      <a16:colId xmlns:a16="http://schemas.microsoft.com/office/drawing/2014/main" val="1698950878"/>
                    </a:ext>
                  </a:extLst>
                </a:gridCol>
              </a:tblGrid>
              <a:tr h="370840">
                <a:tc>
                  <a:txBody>
                    <a:bodyPr/>
                    <a:lstStyle/>
                    <a:p>
                      <a:r>
                        <a:rPr lang="en-IN" dirty="0"/>
                        <a:t>0.7</a:t>
                      </a:r>
                    </a:p>
                  </a:txBody>
                  <a:tcPr/>
                </a:tc>
                <a:extLst>
                  <a:ext uri="{0D108BD9-81ED-4DB2-BD59-A6C34878D82A}">
                    <a16:rowId xmlns:a16="http://schemas.microsoft.com/office/drawing/2014/main" val="349194312"/>
                  </a:ext>
                </a:extLst>
              </a:tr>
              <a:tr h="370840">
                <a:tc>
                  <a:txBody>
                    <a:bodyPr/>
                    <a:lstStyle/>
                    <a:p>
                      <a:r>
                        <a:rPr lang="en-IN" dirty="0"/>
                        <a:t>0.4</a:t>
                      </a:r>
                    </a:p>
                  </a:txBody>
                  <a:tcPr/>
                </a:tc>
                <a:extLst>
                  <a:ext uri="{0D108BD9-81ED-4DB2-BD59-A6C34878D82A}">
                    <a16:rowId xmlns:a16="http://schemas.microsoft.com/office/drawing/2014/main" val="2208221460"/>
                  </a:ext>
                </a:extLst>
              </a:tr>
              <a:tr h="370840">
                <a:tc>
                  <a:txBody>
                    <a:bodyPr/>
                    <a:lstStyle/>
                    <a:p>
                      <a:r>
                        <a:rPr lang="en-IN" dirty="0"/>
                        <a:t>1.2</a:t>
                      </a:r>
                    </a:p>
                  </a:txBody>
                  <a:tcPr/>
                </a:tc>
                <a:extLst>
                  <a:ext uri="{0D108BD9-81ED-4DB2-BD59-A6C34878D82A}">
                    <a16:rowId xmlns:a16="http://schemas.microsoft.com/office/drawing/2014/main" val="2540855470"/>
                  </a:ext>
                </a:extLst>
              </a:tr>
              <a:tr h="370840">
                <a:tc>
                  <a:txBody>
                    <a:bodyPr/>
                    <a:lstStyle/>
                    <a:p>
                      <a:r>
                        <a:rPr lang="en-IN" dirty="0"/>
                        <a:t>3.8</a:t>
                      </a:r>
                    </a:p>
                  </a:txBody>
                  <a:tcPr/>
                </a:tc>
                <a:extLst>
                  <a:ext uri="{0D108BD9-81ED-4DB2-BD59-A6C34878D82A}">
                    <a16:rowId xmlns:a16="http://schemas.microsoft.com/office/drawing/2014/main" val="3968617833"/>
                  </a:ext>
                </a:extLst>
              </a:tr>
            </a:tbl>
          </a:graphicData>
        </a:graphic>
      </p:graphicFrame>
      <p:sp>
        <p:nvSpPr>
          <p:cNvPr id="12" name="TextBox 11">
            <a:extLst>
              <a:ext uri="{FF2B5EF4-FFF2-40B4-BE49-F238E27FC236}">
                <a16:creationId xmlns:a16="http://schemas.microsoft.com/office/drawing/2014/main" id="{6C6F26D8-1AC5-AC75-A2FF-89E775956E38}"/>
              </a:ext>
            </a:extLst>
          </p:cNvPr>
          <p:cNvSpPr txBox="1"/>
          <p:nvPr/>
        </p:nvSpPr>
        <p:spPr>
          <a:xfrm>
            <a:off x="7147249" y="4154673"/>
            <a:ext cx="8304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King</a:t>
            </a:r>
          </a:p>
        </p:txBody>
      </p:sp>
      <p:sp>
        <p:nvSpPr>
          <p:cNvPr id="13" name="TextBox 12">
            <a:extLst>
              <a:ext uri="{FF2B5EF4-FFF2-40B4-BE49-F238E27FC236}">
                <a16:creationId xmlns:a16="http://schemas.microsoft.com/office/drawing/2014/main" id="{437D5CA6-62BC-BF24-8AA6-FF0A1DE24C20}"/>
              </a:ext>
            </a:extLst>
          </p:cNvPr>
          <p:cNvSpPr txBox="1"/>
          <p:nvPr/>
        </p:nvSpPr>
        <p:spPr>
          <a:xfrm>
            <a:off x="9338646" y="4137044"/>
            <a:ext cx="11209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Emperor</a:t>
            </a:r>
          </a:p>
        </p:txBody>
      </p:sp>
      <p:graphicFrame>
        <p:nvGraphicFramePr>
          <p:cNvPr id="14" name="Table 11">
            <a:extLst>
              <a:ext uri="{FF2B5EF4-FFF2-40B4-BE49-F238E27FC236}">
                <a16:creationId xmlns:a16="http://schemas.microsoft.com/office/drawing/2014/main" id="{48A70D23-8F8F-CCA7-8B70-39AC60D1EC12}"/>
              </a:ext>
            </a:extLst>
          </p:cNvPr>
          <p:cNvGraphicFramePr>
            <a:graphicFrameLocks noGrp="1"/>
          </p:cNvGraphicFramePr>
          <p:nvPr/>
        </p:nvGraphicFramePr>
        <p:xfrm>
          <a:off x="9610531" y="4573209"/>
          <a:ext cx="636556" cy="1483360"/>
        </p:xfrm>
        <a:graphic>
          <a:graphicData uri="http://schemas.openxmlformats.org/drawingml/2006/table">
            <a:tbl>
              <a:tblPr firstRow="1" bandRow="1">
                <a:tableStyleId>{5940675A-B579-460E-94D1-54222C63F5DA}</a:tableStyleId>
              </a:tblPr>
              <a:tblGrid>
                <a:gridCol w="636556">
                  <a:extLst>
                    <a:ext uri="{9D8B030D-6E8A-4147-A177-3AD203B41FA5}">
                      <a16:colId xmlns:a16="http://schemas.microsoft.com/office/drawing/2014/main" val="1698950878"/>
                    </a:ext>
                  </a:extLst>
                </a:gridCol>
              </a:tblGrid>
              <a:tr h="370840">
                <a:tc>
                  <a:txBody>
                    <a:bodyPr/>
                    <a:lstStyle/>
                    <a:p>
                      <a:r>
                        <a:rPr lang="en-IN" dirty="0"/>
                        <a:t>0.7</a:t>
                      </a:r>
                    </a:p>
                  </a:txBody>
                  <a:tcPr/>
                </a:tc>
                <a:extLst>
                  <a:ext uri="{0D108BD9-81ED-4DB2-BD59-A6C34878D82A}">
                    <a16:rowId xmlns:a16="http://schemas.microsoft.com/office/drawing/2014/main" val="349194312"/>
                  </a:ext>
                </a:extLst>
              </a:tr>
              <a:tr h="370840">
                <a:tc>
                  <a:txBody>
                    <a:bodyPr/>
                    <a:lstStyle/>
                    <a:p>
                      <a:r>
                        <a:rPr lang="en-IN" dirty="0"/>
                        <a:t>0.5</a:t>
                      </a:r>
                    </a:p>
                  </a:txBody>
                  <a:tcPr/>
                </a:tc>
                <a:extLst>
                  <a:ext uri="{0D108BD9-81ED-4DB2-BD59-A6C34878D82A}">
                    <a16:rowId xmlns:a16="http://schemas.microsoft.com/office/drawing/2014/main" val="2208221460"/>
                  </a:ext>
                </a:extLst>
              </a:tr>
              <a:tr h="370840">
                <a:tc>
                  <a:txBody>
                    <a:bodyPr/>
                    <a:lstStyle/>
                    <a:p>
                      <a:r>
                        <a:rPr lang="en-IN" dirty="0"/>
                        <a:t>1.2</a:t>
                      </a:r>
                    </a:p>
                  </a:txBody>
                  <a:tcPr/>
                </a:tc>
                <a:extLst>
                  <a:ext uri="{0D108BD9-81ED-4DB2-BD59-A6C34878D82A}">
                    <a16:rowId xmlns:a16="http://schemas.microsoft.com/office/drawing/2014/main" val="2540855470"/>
                  </a:ext>
                </a:extLst>
              </a:tr>
              <a:tr h="370840">
                <a:tc>
                  <a:txBody>
                    <a:bodyPr/>
                    <a:lstStyle/>
                    <a:p>
                      <a:r>
                        <a:rPr lang="en-IN" dirty="0"/>
                        <a:t>3.8</a:t>
                      </a:r>
                    </a:p>
                  </a:txBody>
                  <a:tcPr/>
                </a:tc>
                <a:extLst>
                  <a:ext uri="{0D108BD9-81ED-4DB2-BD59-A6C34878D82A}">
                    <a16:rowId xmlns:a16="http://schemas.microsoft.com/office/drawing/2014/main" val="3968617833"/>
                  </a:ext>
                </a:extLst>
              </a:tr>
            </a:tbl>
          </a:graphicData>
        </a:graphic>
      </p:graphicFrame>
      <p:sp>
        <p:nvSpPr>
          <p:cNvPr id="15" name="TextBox 14">
            <a:extLst>
              <a:ext uri="{FF2B5EF4-FFF2-40B4-BE49-F238E27FC236}">
                <a16:creationId xmlns:a16="http://schemas.microsoft.com/office/drawing/2014/main" id="{7C1C0BFA-B840-F2E0-E794-4993DCFC7E8C}"/>
              </a:ext>
            </a:extLst>
          </p:cNvPr>
          <p:cNvSpPr txBox="1"/>
          <p:nvPr/>
        </p:nvSpPr>
        <p:spPr>
          <a:xfrm>
            <a:off x="8406882" y="5066522"/>
            <a:ext cx="35456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Tenorite"/>
                <a:ea typeface="+mn-ea"/>
                <a:cs typeface="+mn-cs"/>
              </a:rPr>
              <a:t>~</a:t>
            </a:r>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p:txBody>
      </p:sp>
      <p:sp>
        <p:nvSpPr>
          <p:cNvPr id="16" name="TextBox 15">
            <a:extLst>
              <a:ext uri="{FF2B5EF4-FFF2-40B4-BE49-F238E27FC236}">
                <a16:creationId xmlns:a16="http://schemas.microsoft.com/office/drawing/2014/main" id="{D8EDE686-1298-7AAD-CA5F-2B3C2A5E0C83}"/>
              </a:ext>
            </a:extLst>
          </p:cNvPr>
          <p:cNvSpPr txBox="1"/>
          <p:nvPr/>
        </p:nvSpPr>
        <p:spPr>
          <a:xfrm>
            <a:off x="951722" y="4404049"/>
            <a:ext cx="140892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King</a:t>
            </a:r>
          </a:p>
        </p:txBody>
      </p:sp>
      <p:sp>
        <p:nvSpPr>
          <p:cNvPr id="17" name="TextBox 16">
            <a:extLst>
              <a:ext uri="{FF2B5EF4-FFF2-40B4-BE49-F238E27FC236}">
                <a16:creationId xmlns:a16="http://schemas.microsoft.com/office/drawing/2014/main" id="{28ED9AAB-2D55-98DD-25E5-DD516E4474FA}"/>
              </a:ext>
            </a:extLst>
          </p:cNvPr>
          <p:cNvSpPr txBox="1"/>
          <p:nvPr/>
        </p:nvSpPr>
        <p:spPr>
          <a:xfrm>
            <a:off x="1045029" y="5439747"/>
            <a:ext cx="11663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emperor</a:t>
            </a:r>
          </a:p>
        </p:txBody>
      </p:sp>
      <p:sp>
        <p:nvSpPr>
          <p:cNvPr id="18" name="TextBox 17">
            <a:extLst>
              <a:ext uri="{FF2B5EF4-FFF2-40B4-BE49-F238E27FC236}">
                <a16:creationId xmlns:a16="http://schemas.microsoft.com/office/drawing/2014/main" id="{54015C27-A8E2-31DF-132E-C4FC365F1396}"/>
              </a:ext>
            </a:extLst>
          </p:cNvPr>
          <p:cNvSpPr txBox="1"/>
          <p:nvPr/>
        </p:nvSpPr>
        <p:spPr>
          <a:xfrm>
            <a:off x="9610531" y="3508310"/>
            <a:ext cx="13622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Side effect</a:t>
            </a:r>
          </a:p>
        </p:txBody>
      </p:sp>
    </p:spTree>
    <p:extLst>
      <p:ext uri="{BB962C8B-B14F-4D97-AF65-F5344CB8AC3E}">
        <p14:creationId xmlns:p14="http://schemas.microsoft.com/office/powerpoint/2010/main" val="333649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1000"/>
                                  </p:stCondLst>
                                  <p:childTnLst>
                                    <p:set>
                                      <p:cBhvr>
                                        <p:cTn id="34" dur="1" fill="hold">
                                          <p:stCondLst>
                                            <p:cond delay="9"/>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animBg="1"/>
      <p:bldP spid="12" grpId="0"/>
      <p:bldP spid="13" grpId="0"/>
      <p:bldP spid="15" grpId="0"/>
      <p:bldP spid="16"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AD04F71C-98CD-A42F-452A-5B0FBA0C4C98}"/>
              </a:ext>
            </a:extLst>
          </p:cNvPr>
          <p:cNvSpPr/>
          <p:nvPr/>
        </p:nvSpPr>
        <p:spPr>
          <a:xfrm>
            <a:off x="1688842" y="2183363"/>
            <a:ext cx="3312366" cy="3732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Tenorite"/>
              <a:ea typeface="+mn-ea"/>
              <a:cs typeface="+mn-cs"/>
            </a:endParaRPr>
          </a:p>
        </p:txBody>
      </p:sp>
      <p:sp>
        <p:nvSpPr>
          <p:cNvPr id="8" name="Rectangle: Rounded Corners 7">
            <a:extLst>
              <a:ext uri="{FF2B5EF4-FFF2-40B4-BE49-F238E27FC236}">
                <a16:creationId xmlns:a16="http://schemas.microsoft.com/office/drawing/2014/main" id="{0F7AA98A-E5F0-7E58-4CCE-CC44F84616B4}"/>
              </a:ext>
            </a:extLst>
          </p:cNvPr>
          <p:cNvSpPr/>
          <p:nvPr/>
        </p:nvSpPr>
        <p:spPr>
          <a:xfrm>
            <a:off x="1735495" y="1315616"/>
            <a:ext cx="3135086" cy="429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Tenorite"/>
              <a:ea typeface="+mn-ea"/>
              <a:cs typeface="+mn-cs"/>
            </a:endParaRPr>
          </a:p>
        </p:txBody>
      </p:sp>
      <p:sp>
        <p:nvSpPr>
          <p:cNvPr id="7" name="Rectangle: Rounded Corners 6">
            <a:extLst>
              <a:ext uri="{FF2B5EF4-FFF2-40B4-BE49-F238E27FC236}">
                <a16:creationId xmlns:a16="http://schemas.microsoft.com/office/drawing/2014/main" id="{F9630009-18AA-5C5F-77C6-6D0A7882F43D}"/>
              </a:ext>
            </a:extLst>
          </p:cNvPr>
          <p:cNvSpPr/>
          <p:nvPr/>
        </p:nvSpPr>
        <p:spPr>
          <a:xfrm>
            <a:off x="2696547" y="457200"/>
            <a:ext cx="1810139" cy="429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Tenorite"/>
              <a:ea typeface="+mn-ea"/>
              <a:cs typeface="+mn-cs"/>
            </a:endParaRPr>
          </a:p>
        </p:txBody>
      </p:sp>
      <p:sp>
        <p:nvSpPr>
          <p:cNvPr id="6" name="Rectangle: Rounded Corners 5">
            <a:extLst>
              <a:ext uri="{FF2B5EF4-FFF2-40B4-BE49-F238E27FC236}">
                <a16:creationId xmlns:a16="http://schemas.microsoft.com/office/drawing/2014/main" id="{685D0334-CE72-291B-88AE-741A2F5316A6}"/>
              </a:ext>
            </a:extLst>
          </p:cNvPr>
          <p:cNvSpPr/>
          <p:nvPr/>
        </p:nvSpPr>
        <p:spPr>
          <a:xfrm>
            <a:off x="1735494" y="457200"/>
            <a:ext cx="2043404" cy="429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Tenorite"/>
              <a:ea typeface="+mn-ea"/>
              <a:cs typeface="+mn-cs"/>
            </a:endParaRPr>
          </a:p>
        </p:txBody>
      </p:sp>
      <p:sp>
        <p:nvSpPr>
          <p:cNvPr id="3" name="TextBox 2">
            <a:extLst>
              <a:ext uri="{FF2B5EF4-FFF2-40B4-BE49-F238E27FC236}">
                <a16:creationId xmlns:a16="http://schemas.microsoft.com/office/drawing/2014/main" id="{B84BB443-603A-5256-9242-279A7C01DE8F}"/>
              </a:ext>
            </a:extLst>
          </p:cNvPr>
          <p:cNvSpPr txBox="1"/>
          <p:nvPr/>
        </p:nvSpPr>
        <p:spPr>
          <a:xfrm>
            <a:off x="1688841" y="382555"/>
            <a:ext cx="8322906"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enorite"/>
                <a:ea typeface="+mn-ea"/>
                <a:cs typeface="+mn-cs"/>
              </a:rPr>
              <a:t>There lived a king called Ashoka in India. After Kalinga battle, he converted to Buddhism. This mighty king ordered his ministers to put together a peaceful treaty with their neighbouring kingdoms.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enorite"/>
                <a:ea typeface="+mn-ea"/>
                <a:cs typeface="+mn-cs"/>
              </a:rPr>
              <a:t>The emperor ordered his ministers</a:t>
            </a:r>
            <a:r>
              <a:rPr kumimoji="0" lang="en-IN" sz="2800" b="1" i="0" u="none" strike="noStrike" kern="1200" cap="none" spc="0" normalizeH="0" baseline="0" noProof="0" dirty="0">
                <a:ln>
                  <a:noFill/>
                </a:ln>
                <a:solidFill>
                  <a:prstClr val="black"/>
                </a:solidFill>
                <a:effectLst/>
                <a:uLnTx/>
                <a:uFillTx/>
                <a:latin typeface="Tenorite"/>
                <a:ea typeface="+mn-ea"/>
                <a:cs typeface="+mn-cs"/>
              </a:rPr>
              <a:t> </a:t>
            </a:r>
            <a:r>
              <a:rPr kumimoji="0" lang="en-IN" sz="2800" b="0" i="0" u="none" strike="noStrike" kern="1200" cap="none" spc="0" normalizeH="0" baseline="0" noProof="0" dirty="0">
                <a:ln>
                  <a:noFill/>
                </a:ln>
                <a:solidFill>
                  <a:prstClr val="black"/>
                </a:solidFill>
                <a:effectLst/>
                <a:uLnTx/>
                <a:uFillTx/>
                <a:latin typeface="Tenorite"/>
                <a:ea typeface="+mn-ea"/>
                <a:cs typeface="+mn-cs"/>
              </a:rPr>
              <a:t>to also build stupa, a monument with Buddha’s teachings.</a:t>
            </a:r>
          </a:p>
        </p:txBody>
      </p:sp>
      <p:sp>
        <p:nvSpPr>
          <p:cNvPr id="10" name="TextBox 9">
            <a:extLst>
              <a:ext uri="{FF2B5EF4-FFF2-40B4-BE49-F238E27FC236}">
                <a16:creationId xmlns:a16="http://schemas.microsoft.com/office/drawing/2014/main" id="{29F84723-FCC6-C693-41EF-326B462E5672}"/>
              </a:ext>
            </a:extLst>
          </p:cNvPr>
          <p:cNvSpPr txBox="1"/>
          <p:nvPr/>
        </p:nvSpPr>
        <p:spPr>
          <a:xfrm>
            <a:off x="4217436" y="3623940"/>
            <a:ext cx="22393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Tenorite"/>
                <a:ea typeface="+mn-ea"/>
                <a:cs typeface="+mn-cs"/>
              </a:rPr>
              <a:t>Samples</a:t>
            </a:r>
          </a:p>
        </p:txBody>
      </p:sp>
      <p:sp>
        <p:nvSpPr>
          <p:cNvPr id="11" name="TextBox 10">
            <a:extLst>
              <a:ext uri="{FF2B5EF4-FFF2-40B4-BE49-F238E27FC236}">
                <a16:creationId xmlns:a16="http://schemas.microsoft.com/office/drawing/2014/main" id="{0DD984D0-FF5E-64FC-4299-AC99FAB0D6DB}"/>
              </a:ext>
            </a:extLst>
          </p:cNvPr>
          <p:cNvSpPr txBox="1"/>
          <p:nvPr/>
        </p:nvSpPr>
        <p:spPr>
          <a:xfrm>
            <a:off x="4124128" y="4300097"/>
            <a:ext cx="20247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Lived , a -&gt; There</a:t>
            </a:r>
          </a:p>
        </p:txBody>
      </p:sp>
      <p:sp>
        <p:nvSpPr>
          <p:cNvPr id="12" name="TextBox 11">
            <a:extLst>
              <a:ext uri="{FF2B5EF4-FFF2-40B4-BE49-F238E27FC236}">
                <a16:creationId xmlns:a16="http://schemas.microsoft.com/office/drawing/2014/main" id="{11138B22-C894-E1A4-4E43-136DD1D76391}"/>
              </a:ext>
            </a:extLst>
          </p:cNvPr>
          <p:cNvSpPr txBox="1"/>
          <p:nvPr/>
        </p:nvSpPr>
        <p:spPr>
          <a:xfrm>
            <a:off x="4124129" y="4812852"/>
            <a:ext cx="20247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a , King -&gt; Lived</a:t>
            </a:r>
          </a:p>
        </p:txBody>
      </p:sp>
      <p:sp>
        <p:nvSpPr>
          <p:cNvPr id="13" name="TextBox 12">
            <a:extLst>
              <a:ext uri="{FF2B5EF4-FFF2-40B4-BE49-F238E27FC236}">
                <a16:creationId xmlns:a16="http://schemas.microsoft.com/office/drawing/2014/main" id="{975EA9DD-ABC0-E8AC-9AC5-97921573A28D}"/>
              </a:ext>
            </a:extLst>
          </p:cNvPr>
          <p:cNvSpPr txBox="1"/>
          <p:nvPr/>
        </p:nvSpPr>
        <p:spPr>
          <a:xfrm>
            <a:off x="4096138" y="5417824"/>
            <a:ext cx="28505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his , ministers-&gt; ordered</a:t>
            </a:r>
          </a:p>
        </p:txBody>
      </p:sp>
      <p:sp>
        <p:nvSpPr>
          <p:cNvPr id="14" name="TextBox 13">
            <a:extLst>
              <a:ext uri="{FF2B5EF4-FFF2-40B4-BE49-F238E27FC236}">
                <a16:creationId xmlns:a16="http://schemas.microsoft.com/office/drawing/2014/main" id="{1C1185B6-B3A0-89DE-65C4-9F4EF8FFCE79}"/>
              </a:ext>
            </a:extLst>
          </p:cNvPr>
          <p:cNvSpPr txBox="1"/>
          <p:nvPr/>
        </p:nvSpPr>
        <p:spPr>
          <a:xfrm>
            <a:off x="4096138" y="6106113"/>
            <a:ext cx="296713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ordered , his -&gt; emperor</a:t>
            </a:r>
          </a:p>
        </p:txBody>
      </p:sp>
    </p:spTree>
    <p:extLst>
      <p:ext uri="{BB962C8B-B14F-4D97-AF65-F5344CB8AC3E}">
        <p14:creationId xmlns:p14="http://schemas.microsoft.com/office/powerpoint/2010/main" val="177065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8" grpId="1" animBg="1"/>
      <p:bldP spid="7" grpId="0" animBg="1"/>
      <p:bldP spid="7" grpId="1" animBg="1"/>
      <p:bldP spid="6" grpId="0" animBg="1"/>
      <p:bldP spid="6" grpId="1" animBg="1"/>
      <p:bldP spid="11" grpId="0"/>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D15338-E300-798E-1553-4ABCCF8D5713}"/>
              </a:ext>
            </a:extLst>
          </p:cNvPr>
          <p:cNvSpPr txBox="1"/>
          <p:nvPr/>
        </p:nvSpPr>
        <p:spPr>
          <a:xfrm>
            <a:off x="171321" y="79890"/>
            <a:ext cx="251926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ordered , his -&gt; emperor</a:t>
            </a:r>
          </a:p>
        </p:txBody>
      </p:sp>
      <p:graphicFrame>
        <p:nvGraphicFramePr>
          <p:cNvPr id="4" name="Table 4">
            <a:extLst>
              <a:ext uri="{FF2B5EF4-FFF2-40B4-BE49-F238E27FC236}">
                <a16:creationId xmlns:a16="http://schemas.microsoft.com/office/drawing/2014/main" id="{F6F8AFAE-77DA-2D36-F12A-57FF111E9F6B}"/>
              </a:ext>
            </a:extLst>
          </p:cNvPr>
          <p:cNvGraphicFramePr>
            <a:graphicFrameLocks noGrp="1"/>
          </p:cNvGraphicFramePr>
          <p:nvPr/>
        </p:nvGraphicFramePr>
        <p:xfrm>
          <a:off x="3478246" y="673013"/>
          <a:ext cx="459272" cy="2595880"/>
        </p:xfrm>
        <a:graphic>
          <a:graphicData uri="http://schemas.openxmlformats.org/drawingml/2006/table">
            <a:tbl>
              <a:tblPr firstRow="1" bandRow="1">
                <a:tableStyleId>{5940675A-B579-460E-94D1-54222C63F5DA}</a:tableStyleId>
              </a:tblPr>
              <a:tblGrid>
                <a:gridCol w="459272">
                  <a:extLst>
                    <a:ext uri="{9D8B030D-6E8A-4147-A177-3AD203B41FA5}">
                      <a16:colId xmlns:a16="http://schemas.microsoft.com/office/drawing/2014/main" val="1852734649"/>
                    </a:ext>
                  </a:extLst>
                </a:gridCol>
              </a:tblGrid>
              <a:tr h="370840">
                <a:tc>
                  <a:txBody>
                    <a:bodyPr/>
                    <a:lstStyle/>
                    <a:p>
                      <a:r>
                        <a:rPr lang="en-IN" dirty="0"/>
                        <a:t>0</a:t>
                      </a:r>
                    </a:p>
                  </a:txBody>
                  <a:tcPr/>
                </a:tc>
                <a:extLst>
                  <a:ext uri="{0D108BD9-81ED-4DB2-BD59-A6C34878D82A}">
                    <a16:rowId xmlns:a16="http://schemas.microsoft.com/office/drawing/2014/main" val="4024968969"/>
                  </a:ext>
                </a:extLst>
              </a:tr>
              <a:tr h="370840">
                <a:tc>
                  <a:txBody>
                    <a:bodyPr/>
                    <a:lstStyle/>
                    <a:p>
                      <a:r>
                        <a:rPr lang="en-IN" dirty="0"/>
                        <a:t>0</a:t>
                      </a:r>
                    </a:p>
                  </a:txBody>
                  <a:tcPr/>
                </a:tc>
                <a:extLst>
                  <a:ext uri="{0D108BD9-81ED-4DB2-BD59-A6C34878D82A}">
                    <a16:rowId xmlns:a16="http://schemas.microsoft.com/office/drawing/2014/main" val="3972773889"/>
                  </a:ext>
                </a:extLst>
              </a:tr>
              <a:tr h="370840">
                <a:tc>
                  <a:txBody>
                    <a:bodyPr/>
                    <a:lstStyle/>
                    <a:p>
                      <a:r>
                        <a:rPr lang="en-IN" dirty="0"/>
                        <a:t>0</a:t>
                      </a:r>
                    </a:p>
                  </a:txBody>
                  <a:tcPr/>
                </a:tc>
                <a:extLst>
                  <a:ext uri="{0D108BD9-81ED-4DB2-BD59-A6C34878D82A}">
                    <a16:rowId xmlns:a16="http://schemas.microsoft.com/office/drawing/2014/main" val="3319403203"/>
                  </a:ext>
                </a:extLst>
              </a:tr>
              <a:tr h="370840">
                <a:tc>
                  <a:txBody>
                    <a:bodyPr/>
                    <a:lstStyle/>
                    <a:p>
                      <a:r>
                        <a:rPr lang="en-IN" dirty="0"/>
                        <a:t>0</a:t>
                      </a:r>
                    </a:p>
                  </a:txBody>
                  <a:tcPr/>
                </a:tc>
                <a:extLst>
                  <a:ext uri="{0D108BD9-81ED-4DB2-BD59-A6C34878D82A}">
                    <a16:rowId xmlns:a16="http://schemas.microsoft.com/office/drawing/2014/main" val="211939653"/>
                  </a:ext>
                </a:extLst>
              </a:tr>
              <a:tr h="370840">
                <a:tc>
                  <a:txBody>
                    <a:bodyPr/>
                    <a:lstStyle/>
                    <a:p>
                      <a:r>
                        <a:rPr lang="en-IN" dirty="0"/>
                        <a:t>1</a:t>
                      </a:r>
                    </a:p>
                  </a:txBody>
                  <a:tcPr/>
                </a:tc>
                <a:extLst>
                  <a:ext uri="{0D108BD9-81ED-4DB2-BD59-A6C34878D82A}">
                    <a16:rowId xmlns:a16="http://schemas.microsoft.com/office/drawing/2014/main" val="4150848815"/>
                  </a:ext>
                </a:extLst>
              </a:tr>
              <a:tr h="370840">
                <a:tc>
                  <a:txBody>
                    <a:bodyPr/>
                    <a:lstStyle/>
                    <a:p>
                      <a:pPr algn="ctr"/>
                      <a:r>
                        <a:rPr lang="en-IN" dirty="0"/>
                        <a:t>…</a:t>
                      </a:r>
                    </a:p>
                  </a:txBody>
                  <a:tcPr/>
                </a:tc>
                <a:extLst>
                  <a:ext uri="{0D108BD9-81ED-4DB2-BD59-A6C34878D82A}">
                    <a16:rowId xmlns:a16="http://schemas.microsoft.com/office/drawing/2014/main" val="3511805415"/>
                  </a:ext>
                </a:extLst>
              </a:tr>
              <a:tr h="370840">
                <a:tc>
                  <a:txBody>
                    <a:bodyPr/>
                    <a:lstStyle/>
                    <a:p>
                      <a:r>
                        <a:rPr lang="en-IN" dirty="0"/>
                        <a:t>0</a:t>
                      </a:r>
                    </a:p>
                  </a:txBody>
                  <a:tcPr/>
                </a:tc>
                <a:extLst>
                  <a:ext uri="{0D108BD9-81ED-4DB2-BD59-A6C34878D82A}">
                    <a16:rowId xmlns:a16="http://schemas.microsoft.com/office/drawing/2014/main" val="1265448141"/>
                  </a:ext>
                </a:extLst>
              </a:tr>
            </a:tbl>
          </a:graphicData>
        </a:graphic>
      </p:graphicFrame>
      <p:sp>
        <p:nvSpPr>
          <p:cNvPr id="5" name="TextBox 4">
            <a:extLst>
              <a:ext uri="{FF2B5EF4-FFF2-40B4-BE49-F238E27FC236}">
                <a16:creationId xmlns:a16="http://schemas.microsoft.com/office/drawing/2014/main" id="{CE9FFC4E-BEDB-2B0D-EEDB-B921CD32322E}"/>
              </a:ext>
            </a:extLst>
          </p:cNvPr>
          <p:cNvSpPr txBox="1"/>
          <p:nvPr/>
        </p:nvSpPr>
        <p:spPr>
          <a:xfrm>
            <a:off x="2191139" y="2137372"/>
            <a:ext cx="10636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ordered</a:t>
            </a:r>
          </a:p>
        </p:txBody>
      </p:sp>
      <p:sp>
        <p:nvSpPr>
          <p:cNvPr id="6" name="TextBox 5">
            <a:extLst>
              <a:ext uri="{FF2B5EF4-FFF2-40B4-BE49-F238E27FC236}">
                <a16:creationId xmlns:a16="http://schemas.microsoft.com/office/drawing/2014/main" id="{1B58A513-7893-D588-63C5-115AE1E78A74}"/>
              </a:ext>
            </a:extLst>
          </p:cNvPr>
          <p:cNvSpPr txBox="1"/>
          <p:nvPr/>
        </p:nvSpPr>
        <p:spPr>
          <a:xfrm>
            <a:off x="2230016" y="1042345"/>
            <a:ext cx="10636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emperor</a:t>
            </a:r>
          </a:p>
        </p:txBody>
      </p:sp>
      <p:sp>
        <p:nvSpPr>
          <p:cNvPr id="7" name="TextBox 6">
            <a:extLst>
              <a:ext uri="{FF2B5EF4-FFF2-40B4-BE49-F238E27FC236}">
                <a16:creationId xmlns:a16="http://schemas.microsoft.com/office/drawing/2014/main" id="{5F390509-8565-5F9E-9764-4858521637C2}"/>
              </a:ext>
            </a:extLst>
          </p:cNvPr>
          <p:cNvSpPr txBox="1"/>
          <p:nvPr/>
        </p:nvSpPr>
        <p:spPr>
          <a:xfrm>
            <a:off x="2230016" y="1411677"/>
            <a:ext cx="10636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his</a:t>
            </a:r>
          </a:p>
        </p:txBody>
      </p:sp>
      <p:sp>
        <p:nvSpPr>
          <p:cNvPr id="8" name="TextBox 7">
            <a:extLst>
              <a:ext uri="{FF2B5EF4-FFF2-40B4-BE49-F238E27FC236}">
                <a16:creationId xmlns:a16="http://schemas.microsoft.com/office/drawing/2014/main" id="{B0C356BC-DD69-7CF0-26EC-BEA68DCB8432}"/>
              </a:ext>
            </a:extLst>
          </p:cNvPr>
          <p:cNvSpPr txBox="1"/>
          <p:nvPr/>
        </p:nvSpPr>
        <p:spPr>
          <a:xfrm>
            <a:off x="2230016" y="1768040"/>
            <a:ext cx="10636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king</a:t>
            </a:r>
          </a:p>
        </p:txBody>
      </p:sp>
      <p:sp>
        <p:nvSpPr>
          <p:cNvPr id="9" name="TextBox 8">
            <a:extLst>
              <a:ext uri="{FF2B5EF4-FFF2-40B4-BE49-F238E27FC236}">
                <a16:creationId xmlns:a16="http://schemas.microsoft.com/office/drawing/2014/main" id="{B953B953-0A6B-D88B-8DB1-AC1C18AC47F4}"/>
              </a:ext>
            </a:extLst>
          </p:cNvPr>
          <p:cNvSpPr txBox="1"/>
          <p:nvPr/>
        </p:nvSpPr>
        <p:spPr>
          <a:xfrm>
            <a:off x="2239346" y="673013"/>
            <a:ext cx="10636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Ashoka</a:t>
            </a:r>
          </a:p>
        </p:txBody>
      </p:sp>
      <p:sp>
        <p:nvSpPr>
          <p:cNvPr id="10" name="TextBox 9">
            <a:extLst>
              <a:ext uri="{FF2B5EF4-FFF2-40B4-BE49-F238E27FC236}">
                <a16:creationId xmlns:a16="http://schemas.microsoft.com/office/drawing/2014/main" id="{4B2DED7A-D042-EC1A-E706-E73BE5A20F49}"/>
              </a:ext>
            </a:extLst>
          </p:cNvPr>
          <p:cNvSpPr txBox="1"/>
          <p:nvPr/>
        </p:nvSpPr>
        <p:spPr>
          <a:xfrm>
            <a:off x="2230016" y="2493735"/>
            <a:ext cx="106369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 …</a:t>
            </a:r>
          </a:p>
        </p:txBody>
      </p:sp>
      <p:sp>
        <p:nvSpPr>
          <p:cNvPr id="12" name="TextBox 11">
            <a:extLst>
              <a:ext uri="{FF2B5EF4-FFF2-40B4-BE49-F238E27FC236}">
                <a16:creationId xmlns:a16="http://schemas.microsoft.com/office/drawing/2014/main" id="{EE2C48FF-7A45-725D-B0FE-DD17BF06311A}"/>
              </a:ext>
            </a:extLst>
          </p:cNvPr>
          <p:cNvSpPr txBox="1"/>
          <p:nvPr/>
        </p:nvSpPr>
        <p:spPr>
          <a:xfrm>
            <a:off x="2231570" y="2863067"/>
            <a:ext cx="10636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teaching</a:t>
            </a:r>
          </a:p>
        </p:txBody>
      </p:sp>
      <p:graphicFrame>
        <p:nvGraphicFramePr>
          <p:cNvPr id="13" name="Table 4">
            <a:extLst>
              <a:ext uri="{FF2B5EF4-FFF2-40B4-BE49-F238E27FC236}">
                <a16:creationId xmlns:a16="http://schemas.microsoft.com/office/drawing/2014/main" id="{6C333063-BF34-202F-AF64-26C1F4EBCD2E}"/>
              </a:ext>
            </a:extLst>
          </p:cNvPr>
          <p:cNvGraphicFramePr>
            <a:graphicFrameLocks noGrp="1"/>
          </p:cNvGraphicFramePr>
          <p:nvPr/>
        </p:nvGraphicFramePr>
        <p:xfrm>
          <a:off x="3489130" y="3686151"/>
          <a:ext cx="449943" cy="2595880"/>
        </p:xfrm>
        <a:graphic>
          <a:graphicData uri="http://schemas.openxmlformats.org/drawingml/2006/table">
            <a:tbl>
              <a:tblPr firstRow="1" bandRow="1">
                <a:tableStyleId>{5940675A-B579-460E-94D1-54222C63F5DA}</a:tableStyleId>
              </a:tblPr>
              <a:tblGrid>
                <a:gridCol w="449943">
                  <a:extLst>
                    <a:ext uri="{9D8B030D-6E8A-4147-A177-3AD203B41FA5}">
                      <a16:colId xmlns:a16="http://schemas.microsoft.com/office/drawing/2014/main" val="1852734649"/>
                    </a:ext>
                  </a:extLst>
                </a:gridCol>
              </a:tblGrid>
              <a:tr h="370840">
                <a:tc>
                  <a:txBody>
                    <a:bodyPr/>
                    <a:lstStyle/>
                    <a:p>
                      <a:r>
                        <a:rPr lang="en-IN" dirty="0"/>
                        <a:t>0</a:t>
                      </a:r>
                    </a:p>
                  </a:txBody>
                  <a:tcPr/>
                </a:tc>
                <a:extLst>
                  <a:ext uri="{0D108BD9-81ED-4DB2-BD59-A6C34878D82A}">
                    <a16:rowId xmlns:a16="http://schemas.microsoft.com/office/drawing/2014/main" val="4024968969"/>
                  </a:ext>
                </a:extLst>
              </a:tr>
              <a:tr h="370840">
                <a:tc>
                  <a:txBody>
                    <a:bodyPr/>
                    <a:lstStyle/>
                    <a:p>
                      <a:r>
                        <a:rPr lang="en-IN" dirty="0"/>
                        <a:t>0</a:t>
                      </a:r>
                    </a:p>
                  </a:txBody>
                  <a:tcPr/>
                </a:tc>
                <a:extLst>
                  <a:ext uri="{0D108BD9-81ED-4DB2-BD59-A6C34878D82A}">
                    <a16:rowId xmlns:a16="http://schemas.microsoft.com/office/drawing/2014/main" val="3972773889"/>
                  </a:ext>
                </a:extLst>
              </a:tr>
              <a:tr h="370840">
                <a:tc>
                  <a:txBody>
                    <a:bodyPr/>
                    <a:lstStyle/>
                    <a:p>
                      <a:r>
                        <a:rPr lang="en-IN" dirty="0"/>
                        <a:t>1</a:t>
                      </a:r>
                    </a:p>
                  </a:txBody>
                  <a:tcPr/>
                </a:tc>
                <a:extLst>
                  <a:ext uri="{0D108BD9-81ED-4DB2-BD59-A6C34878D82A}">
                    <a16:rowId xmlns:a16="http://schemas.microsoft.com/office/drawing/2014/main" val="3319403203"/>
                  </a:ext>
                </a:extLst>
              </a:tr>
              <a:tr h="370840">
                <a:tc>
                  <a:txBody>
                    <a:bodyPr/>
                    <a:lstStyle/>
                    <a:p>
                      <a:r>
                        <a:rPr lang="en-IN" dirty="0"/>
                        <a:t>0</a:t>
                      </a:r>
                    </a:p>
                  </a:txBody>
                  <a:tcPr/>
                </a:tc>
                <a:extLst>
                  <a:ext uri="{0D108BD9-81ED-4DB2-BD59-A6C34878D82A}">
                    <a16:rowId xmlns:a16="http://schemas.microsoft.com/office/drawing/2014/main" val="211939653"/>
                  </a:ext>
                </a:extLst>
              </a:tr>
              <a:tr h="370840">
                <a:tc>
                  <a:txBody>
                    <a:bodyPr/>
                    <a:lstStyle/>
                    <a:p>
                      <a:r>
                        <a:rPr lang="en-IN" dirty="0"/>
                        <a:t>0</a:t>
                      </a:r>
                    </a:p>
                  </a:txBody>
                  <a:tcPr/>
                </a:tc>
                <a:extLst>
                  <a:ext uri="{0D108BD9-81ED-4DB2-BD59-A6C34878D82A}">
                    <a16:rowId xmlns:a16="http://schemas.microsoft.com/office/drawing/2014/main" val="4150848815"/>
                  </a:ext>
                </a:extLst>
              </a:tr>
              <a:tr h="370840">
                <a:tc>
                  <a:txBody>
                    <a:bodyPr/>
                    <a:lstStyle/>
                    <a:p>
                      <a:pPr algn="ctr"/>
                      <a:r>
                        <a:rPr lang="en-IN" dirty="0"/>
                        <a:t>…</a:t>
                      </a:r>
                    </a:p>
                  </a:txBody>
                  <a:tcPr/>
                </a:tc>
                <a:extLst>
                  <a:ext uri="{0D108BD9-81ED-4DB2-BD59-A6C34878D82A}">
                    <a16:rowId xmlns:a16="http://schemas.microsoft.com/office/drawing/2014/main" val="3511805415"/>
                  </a:ext>
                </a:extLst>
              </a:tr>
              <a:tr h="370840">
                <a:tc>
                  <a:txBody>
                    <a:bodyPr/>
                    <a:lstStyle/>
                    <a:p>
                      <a:r>
                        <a:rPr lang="en-IN" dirty="0"/>
                        <a:t>0</a:t>
                      </a:r>
                    </a:p>
                  </a:txBody>
                  <a:tcPr/>
                </a:tc>
                <a:extLst>
                  <a:ext uri="{0D108BD9-81ED-4DB2-BD59-A6C34878D82A}">
                    <a16:rowId xmlns:a16="http://schemas.microsoft.com/office/drawing/2014/main" val="1265448141"/>
                  </a:ext>
                </a:extLst>
              </a:tr>
            </a:tbl>
          </a:graphicData>
        </a:graphic>
      </p:graphicFrame>
      <p:sp>
        <p:nvSpPr>
          <p:cNvPr id="14" name="TextBox 13">
            <a:extLst>
              <a:ext uri="{FF2B5EF4-FFF2-40B4-BE49-F238E27FC236}">
                <a16:creationId xmlns:a16="http://schemas.microsoft.com/office/drawing/2014/main" id="{B955FFF5-6489-E500-1B5F-C0CBF63BC2A6}"/>
              </a:ext>
            </a:extLst>
          </p:cNvPr>
          <p:cNvSpPr txBox="1"/>
          <p:nvPr/>
        </p:nvSpPr>
        <p:spPr>
          <a:xfrm>
            <a:off x="2230016" y="4088833"/>
            <a:ext cx="10636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emperor</a:t>
            </a:r>
          </a:p>
        </p:txBody>
      </p:sp>
      <p:sp>
        <p:nvSpPr>
          <p:cNvPr id="15" name="TextBox 14">
            <a:extLst>
              <a:ext uri="{FF2B5EF4-FFF2-40B4-BE49-F238E27FC236}">
                <a16:creationId xmlns:a16="http://schemas.microsoft.com/office/drawing/2014/main" id="{7B10B2DF-F486-89A3-7134-F4EA11E8CA48}"/>
              </a:ext>
            </a:extLst>
          </p:cNvPr>
          <p:cNvSpPr txBox="1"/>
          <p:nvPr/>
        </p:nvSpPr>
        <p:spPr>
          <a:xfrm>
            <a:off x="2230016" y="4458165"/>
            <a:ext cx="10636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his</a:t>
            </a:r>
          </a:p>
        </p:txBody>
      </p:sp>
      <p:sp>
        <p:nvSpPr>
          <p:cNvPr id="16" name="TextBox 15">
            <a:extLst>
              <a:ext uri="{FF2B5EF4-FFF2-40B4-BE49-F238E27FC236}">
                <a16:creationId xmlns:a16="http://schemas.microsoft.com/office/drawing/2014/main" id="{AC76BECD-F56F-9412-C66A-09A87E537E07}"/>
              </a:ext>
            </a:extLst>
          </p:cNvPr>
          <p:cNvSpPr txBox="1"/>
          <p:nvPr/>
        </p:nvSpPr>
        <p:spPr>
          <a:xfrm>
            <a:off x="2230016" y="4814528"/>
            <a:ext cx="10636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king</a:t>
            </a:r>
          </a:p>
        </p:txBody>
      </p:sp>
      <p:sp>
        <p:nvSpPr>
          <p:cNvPr id="17" name="TextBox 16">
            <a:extLst>
              <a:ext uri="{FF2B5EF4-FFF2-40B4-BE49-F238E27FC236}">
                <a16:creationId xmlns:a16="http://schemas.microsoft.com/office/drawing/2014/main" id="{288FD01A-5A19-4DE0-852C-79F5C42F0617}"/>
              </a:ext>
            </a:extLst>
          </p:cNvPr>
          <p:cNvSpPr txBox="1"/>
          <p:nvPr/>
        </p:nvSpPr>
        <p:spPr>
          <a:xfrm>
            <a:off x="2230016" y="3719501"/>
            <a:ext cx="10636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Ashoka</a:t>
            </a:r>
          </a:p>
        </p:txBody>
      </p:sp>
      <p:sp>
        <p:nvSpPr>
          <p:cNvPr id="18" name="TextBox 17">
            <a:extLst>
              <a:ext uri="{FF2B5EF4-FFF2-40B4-BE49-F238E27FC236}">
                <a16:creationId xmlns:a16="http://schemas.microsoft.com/office/drawing/2014/main" id="{D37A45AC-72AC-1C81-0307-5F45F978B59F}"/>
              </a:ext>
            </a:extLst>
          </p:cNvPr>
          <p:cNvSpPr txBox="1"/>
          <p:nvPr/>
        </p:nvSpPr>
        <p:spPr>
          <a:xfrm>
            <a:off x="2230016" y="5540223"/>
            <a:ext cx="106369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 …</a:t>
            </a:r>
          </a:p>
        </p:txBody>
      </p:sp>
      <p:sp>
        <p:nvSpPr>
          <p:cNvPr id="19" name="TextBox 18">
            <a:extLst>
              <a:ext uri="{FF2B5EF4-FFF2-40B4-BE49-F238E27FC236}">
                <a16:creationId xmlns:a16="http://schemas.microsoft.com/office/drawing/2014/main" id="{6EB509B5-C09F-AEED-9150-74CACBBD2601}"/>
              </a:ext>
            </a:extLst>
          </p:cNvPr>
          <p:cNvSpPr txBox="1"/>
          <p:nvPr/>
        </p:nvSpPr>
        <p:spPr>
          <a:xfrm>
            <a:off x="2231570" y="5909555"/>
            <a:ext cx="10636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teaching</a:t>
            </a:r>
          </a:p>
        </p:txBody>
      </p:sp>
      <p:sp>
        <p:nvSpPr>
          <p:cNvPr id="20" name="TextBox 19">
            <a:extLst>
              <a:ext uri="{FF2B5EF4-FFF2-40B4-BE49-F238E27FC236}">
                <a16:creationId xmlns:a16="http://schemas.microsoft.com/office/drawing/2014/main" id="{07F18533-004F-BB89-48A7-59D4E3F277AC}"/>
              </a:ext>
            </a:extLst>
          </p:cNvPr>
          <p:cNvSpPr txBox="1"/>
          <p:nvPr/>
        </p:nvSpPr>
        <p:spPr>
          <a:xfrm>
            <a:off x="597159" y="1411677"/>
            <a:ext cx="10636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ordered</a:t>
            </a:r>
          </a:p>
        </p:txBody>
      </p:sp>
      <p:sp>
        <p:nvSpPr>
          <p:cNvPr id="21" name="TextBox 20">
            <a:extLst>
              <a:ext uri="{FF2B5EF4-FFF2-40B4-BE49-F238E27FC236}">
                <a16:creationId xmlns:a16="http://schemas.microsoft.com/office/drawing/2014/main" id="{95BB99C7-3BF1-283B-4CC6-80B1B21ED2E9}"/>
              </a:ext>
            </a:extLst>
          </p:cNvPr>
          <p:cNvSpPr txBox="1"/>
          <p:nvPr/>
        </p:nvSpPr>
        <p:spPr>
          <a:xfrm>
            <a:off x="597159" y="4458165"/>
            <a:ext cx="11943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his</a:t>
            </a:r>
          </a:p>
        </p:txBody>
      </p:sp>
      <p:sp>
        <p:nvSpPr>
          <p:cNvPr id="22" name="TextBox 21">
            <a:extLst>
              <a:ext uri="{FF2B5EF4-FFF2-40B4-BE49-F238E27FC236}">
                <a16:creationId xmlns:a16="http://schemas.microsoft.com/office/drawing/2014/main" id="{DAC3941F-6208-C8AA-50F2-68BF9D4EBB29}"/>
              </a:ext>
            </a:extLst>
          </p:cNvPr>
          <p:cNvSpPr txBox="1"/>
          <p:nvPr/>
        </p:nvSpPr>
        <p:spPr>
          <a:xfrm>
            <a:off x="2191139" y="5170891"/>
            <a:ext cx="10636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ordered</a:t>
            </a:r>
          </a:p>
        </p:txBody>
      </p:sp>
      <p:sp>
        <p:nvSpPr>
          <p:cNvPr id="23" name="Oval 22">
            <a:extLst>
              <a:ext uri="{FF2B5EF4-FFF2-40B4-BE49-F238E27FC236}">
                <a16:creationId xmlns:a16="http://schemas.microsoft.com/office/drawing/2014/main" id="{6D66357D-C1CA-8D30-B7D2-469E30505688}"/>
              </a:ext>
            </a:extLst>
          </p:cNvPr>
          <p:cNvSpPr/>
          <p:nvPr/>
        </p:nvSpPr>
        <p:spPr>
          <a:xfrm>
            <a:off x="6096000" y="2493735"/>
            <a:ext cx="855306" cy="5978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Tenorite"/>
              <a:ea typeface="+mn-ea"/>
              <a:cs typeface="+mn-cs"/>
            </a:endParaRPr>
          </a:p>
        </p:txBody>
      </p:sp>
      <p:sp>
        <p:nvSpPr>
          <p:cNvPr id="24" name="Oval 23">
            <a:extLst>
              <a:ext uri="{FF2B5EF4-FFF2-40B4-BE49-F238E27FC236}">
                <a16:creationId xmlns:a16="http://schemas.microsoft.com/office/drawing/2014/main" id="{20C9E05B-37B7-7104-03B6-FD6E5B3A185D}"/>
              </a:ext>
            </a:extLst>
          </p:cNvPr>
          <p:cNvSpPr/>
          <p:nvPr/>
        </p:nvSpPr>
        <p:spPr>
          <a:xfrm>
            <a:off x="6096000" y="1539551"/>
            <a:ext cx="855306" cy="5978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Tenorite"/>
              <a:ea typeface="+mn-ea"/>
              <a:cs typeface="+mn-cs"/>
            </a:endParaRPr>
          </a:p>
        </p:txBody>
      </p:sp>
      <p:sp>
        <p:nvSpPr>
          <p:cNvPr id="26" name="Oval 25">
            <a:extLst>
              <a:ext uri="{FF2B5EF4-FFF2-40B4-BE49-F238E27FC236}">
                <a16:creationId xmlns:a16="http://schemas.microsoft.com/office/drawing/2014/main" id="{87E25A8D-2BA7-C81D-0DB0-950003BD34DC}"/>
              </a:ext>
            </a:extLst>
          </p:cNvPr>
          <p:cNvSpPr/>
          <p:nvPr/>
        </p:nvSpPr>
        <p:spPr>
          <a:xfrm>
            <a:off x="6096000" y="3512783"/>
            <a:ext cx="855306" cy="5978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Tenorite"/>
              <a:ea typeface="+mn-ea"/>
              <a:cs typeface="+mn-cs"/>
            </a:endParaRPr>
          </a:p>
        </p:txBody>
      </p:sp>
      <p:sp>
        <p:nvSpPr>
          <p:cNvPr id="27" name="Oval 26">
            <a:extLst>
              <a:ext uri="{FF2B5EF4-FFF2-40B4-BE49-F238E27FC236}">
                <a16:creationId xmlns:a16="http://schemas.microsoft.com/office/drawing/2014/main" id="{BF15AA75-580A-0854-A9B9-45D193F27BA3}"/>
              </a:ext>
            </a:extLst>
          </p:cNvPr>
          <p:cNvSpPr/>
          <p:nvPr/>
        </p:nvSpPr>
        <p:spPr>
          <a:xfrm>
            <a:off x="6096000" y="4642831"/>
            <a:ext cx="855306" cy="5978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Tenorite"/>
              <a:ea typeface="+mn-ea"/>
              <a:cs typeface="+mn-cs"/>
            </a:endParaRPr>
          </a:p>
        </p:txBody>
      </p:sp>
      <p:cxnSp>
        <p:nvCxnSpPr>
          <p:cNvPr id="29" name="Straight Arrow Connector 28">
            <a:extLst>
              <a:ext uri="{FF2B5EF4-FFF2-40B4-BE49-F238E27FC236}">
                <a16:creationId xmlns:a16="http://schemas.microsoft.com/office/drawing/2014/main" id="{838FF3EC-FD64-A1D7-557F-943FF976F308}"/>
              </a:ext>
            </a:extLst>
          </p:cNvPr>
          <p:cNvCxnSpPr>
            <a:endCxn id="24" idx="2"/>
          </p:cNvCxnSpPr>
          <p:nvPr/>
        </p:nvCxnSpPr>
        <p:spPr>
          <a:xfrm>
            <a:off x="3928189" y="857679"/>
            <a:ext cx="2167811" cy="980783"/>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AED7912-5884-6503-F2A1-A58480C0BFB3}"/>
              </a:ext>
            </a:extLst>
          </p:cNvPr>
          <p:cNvCxnSpPr>
            <a:cxnSpLocks/>
            <a:endCxn id="24" idx="2"/>
          </p:cNvCxnSpPr>
          <p:nvPr/>
        </p:nvCxnSpPr>
        <p:spPr>
          <a:xfrm>
            <a:off x="3928189" y="1227011"/>
            <a:ext cx="2167811" cy="611451"/>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14A25289-9A8D-97E1-13BD-B7240277D70E}"/>
              </a:ext>
            </a:extLst>
          </p:cNvPr>
          <p:cNvCxnSpPr>
            <a:cxnSpLocks/>
            <a:endCxn id="24" idx="2"/>
          </p:cNvCxnSpPr>
          <p:nvPr/>
        </p:nvCxnSpPr>
        <p:spPr>
          <a:xfrm>
            <a:off x="3928189" y="1614184"/>
            <a:ext cx="2167811" cy="224278"/>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16DFFDF6-2ED9-11F8-7687-26AB356555DA}"/>
              </a:ext>
            </a:extLst>
          </p:cNvPr>
          <p:cNvCxnSpPr>
            <a:cxnSpLocks/>
            <a:stCxn id="4" idx="3"/>
            <a:endCxn id="24" idx="2"/>
          </p:cNvCxnSpPr>
          <p:nvPr/>
        </p:nvCxnSpPr>
        <p:spPr>
          <a:xfrm flipV="1">
            <a:off x="3937518" y="1838462"/>
            <a:ext cx="2158482" cy="132491"/>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C0AC117F-9976-7012-B769-C936D70EE089}"/>
              </a:ext>
            </a:extLst>
          </p:cNvPr>
          <p:cNvCxnSpPr>
            <a:cxnSpLocks/>
            <a:endCxn id="24" idx="2"/>
          </p:cNvCxnSpPr>
          <p:nvPr/>
        </p:nvCxnSpPr>
        <p:spPr>
          <a:xfrm flipV="1">
            <a:off x="3928189" y="1838462"/>
            <a:ext cx="2167811" cy="532227"/>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1319CDA5-3FC0-0D85-D1A5-B11B4E4EDFFD}"/>
              </a:ext>
            </a:extLst>
          </p:cNvPr>
          <p:cNvCxnSpPr>
            <a:cxnSpLocks/>
            <a:endCxn id="24" idx="2"/>
          </p:cNvCxnSpPr>
          <p:nvPr/>
        </p:nvCxnSpPr>
        <p:spPr>
          <a:xfrm flipV="1">
            <a:off x="3928189" y="1838462"/>
            <a:ext cx="2167811" cy="888590"/>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DCC88E12-0518-9344-320B-2200D5D1C1E4}"/>
              </a:ext>
            </a:extLst>
          </p:cNvPr>
          <p:cNvCxnSpPr>
            <a:cxnSpLocks/>
            <a:endCxn id="24" idx="2"/>
          </p:cNvCxnSpPr>
          <p:nvPr/>
        </p:nvCxnSpPr>
        <p:spPr>
          <a:xfrm flipV="1">
            <a:off x="3928189" y="1838462"/>
            <a:ext cx="2167811" cy="1209271"/>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FC250C1A-3828-C2C4-381E-4972FCAB4384}"/>
              </a:ext>
            </a:extLst>
          </p:cNvPr>
          <p:cNvCxnSpPr>
            <a:cxnSpLocks/>
            <a:endCxn id="23" idx="2"/>
          </p:cNvCxnSpPr>
          <p:nvPr/>
        </p:nvCxnSpPr>
        <p:spPr>
          <a:xfrm>
            <a:off x="3928189" y="848759"/>
            <a:ext cx="2167811" cy="1943887"/>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E5011266-58CA-8DAB-FF9D-796E179069CB}"/>
              </a:ext>
            </a:extLst>
          </p:cNvPr>
          <p:cNvCxnSpPr>
            <a:cxnSpLocks/>
            <a:endCxn id="23" idx="2"/>
          </p:cNvCxnSpPr>
          <p:nvPr/>
        </p:nvCxnSpPr>
        <p:spPr>
          <a:xfrm>
            <a:off x="3928189" y="1216799"/>
            <a:ext cx="2167811" cy="1575847"/>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8D1061EB-82B6-14F1-B115-E1025B94B14F}"/>
              </a:ext>
            </a:extLst>
          </p:cNvPr>
          <p:cNvCxnSpPr>
            <a:cxnSpLocks/>
            <a:endCxn id="23" idx="2"/>
          </p:cNvCxnSpPr>
          <p:nvPr/>
        </p:nvCxnSpPr>
        <p:spPr>
          <a:xfrm>
            <a:off x="3928189" y="1596343"/>
            <a:ext cx="2167811" cy="1196303"/>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93A8EB82-DB97-DB95-78CE-D2F673993217}"/>
              </a:ext>
            </a:extLst>
          </p:cNvPr>
          <p:cNvCxnSpPr>
            <a:cxnSpLocks/>
            <a:stCxn id="4" idx="3"/>
            <a:endCxn id="23" idx="2"/>
          </p:cNvCxnSpPr>
          <p:nvPr/>
        </p:nvCxnSpPr>
        <p:spPr>
          <a:xfrm>
            <a:off x="3937518" y="1970953"/>
            <a:ext cx="2158482" cy="821693"/>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BBB81E8E-AC2C-5D69-5781-9A4EFB06E9C0}"/>
              </a:ext>
            </a:extLst>
          </p:cNvPr>
          <p:cNvCxnSpPr>
            <a:cxnSpLocks/>
            <a:endCxn id="23" idx="2"/>
          </p:cNvCxnSpPr>
          <p:nvPr/>
        </p:nvCxnSpPr>
        <p:spPr>
          <a:xfrm>
            <a:off x="3928189" y="2345861"/>
            <a:ext cx="2167811" cy="446785"/>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AF89E797-87DC-4F94-312E-547B0054761F}"/>
              </a:ext>
            </a:extLst>
          </p:cNvPr>
          <p:cNvCxnSpPr>
            <a:cxnSpLocks/>
            <a:endCxn id="23" idx="2"/>
          </p:cNvCxnSpPr>
          <p:nvPr/>
        </p:nvCxnSpPr>
        <p:spPr>
          <a:xfrm>
            <a:off x="3928189" y="2740021"/>
            <a:ext cx="2167811" cy="52625"/>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22EF13EC-7974-2E61-E427-8091E09A9B7D}"/>
              </a:ext>
            </a:extLst>
          </p:cNvPr>
          <p:cNvCxnSpPr>
            <a:cxnSpLocks/>
            <a:endCxn id="23" idx="2"/>
          </p:cNvCxnSpPr>
          <p:nvPr/>
        </p:nvCxnSpPr>
        <p:spPr>
          <a:xfrm flipV="1">
            <a:off x="3928189" y="2792646"/>
            <a:ext cx="2167811" cy="253528"/>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1BB3165F-B41D-7A8D-7A5F-9B7AD7034E71}"/>
              </a:ext>
            </a:extLst>
          </p:cNvPr>
          <p:cNvCxnSpPr>
            <a:cxnSpLocks/>
            <a:endCxn id="26" idx="2"/>
          </p:cNvCxnSpPr>
          <p:nvPr/>
        </p:nvCxnSpPr>
        <p:spPr>
          <a:xfrm>
            <a:off x="3928189" y="835790"/>
            <a:ext cx="2167811" cy="2975904"/>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E54E0306-AE96-ABE4-9EF2-93F6DE71FC6E}"/>
              </a:ext>
            </a:extLst>
          </p:cNvPr>
          <p:cNvCxnSpPr>
            <a:cxnSpLocks/>
            <a:endCxn id="26" idx="2"/>
          </p:cNvCxnSpPr>
          <p:nvPr/>
        </p:nvCxnSpPr>
        <p:spPr>
          <a:xfrm>
            <a:off x="3928189" y="1240641"/>
            <a:ext cx="2167811" cy="2571053"/>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561D790B-30C1-9A59-72CD-035935E98EFC}"/>
              </a:ext>
            </a:extLst>
          </p:cNvPr>
          <p:cNvCxnSpPr>
            <a:cxnSpLocks/>
            <a:endCxn id="26" idx="2"/>
          </p:cNvCxnSpPr>
          <p:nvPr/>
        </p:nvCxnSpPr>
        <p:spPr>
          <a:xfrm>
            <a:off x="3928189" y="1581900"/>
            <a:ext cx="2167811" cy="2229794"/>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462CD971-AAF7-CA61-E64C-D63B7AABC4E9}"/>
              </a:ext>
            </a:extLst>
          </p:cNvPr>
          <p:cNvCxnSpPr>
            <a:cxnSpLocks/>
            <a:stCxn id="4" idx="3"/>
            <a:endCxn id="26" idx="2"/>
          </p:cNvCxnSpPr>
          <p:nvPr/>
        </p:nvCxnSpPr>
        <p:spPr>
          <a:xfrm>
            <a:off x="3937518" y="1970953"/>
            <a:ext cx="2158482" cy="1840741"/>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119CC537-8AB5-2CD2-F4D8-C800B73C39A7}"/>
              </a:ext>
            </a:extLst>
          </p:cNvPr>
          <p:cNvCxnSpPr>
            <a:cxnSpLocks/>
            <a:endCxn id="26" idx="2"/>
          </p:cNvCxnSpPr>
          <p:nvPr/>
        </p:nvCxnSpPr>
        <p:spPr>
          <a:xfrm>
            <a:off x="3928189" y="2369130"/>
            <a:ext cx="2167811" cy="1442564"/>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8BB59122-75BA-670A-517F-7192E850E1AA}"/>
              </a:ext>
            </a:extLst>
          </p:cNvPr>
          <p:cNvCxnSpPr>
            <a:cxnSpLocks/>
            <a:endCxn id="26" idx="2"/>
          </p:cNvCxnSpPr>
          <p:nvPr/>
        </p:nvCxnSpPr>
        <p:spPr>
          <a:xfrm>
            <a:off x="3928189" y="2725493"/>
            <a:ext cx="2167811" cy="1086201"/>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345FC10E-52E2-9525-6AB9-FB261FB67200}"/>
              </a:ext>
            </a:extLst>
          </p:cNvPr>
          <p:cNvCxnSpPr>
            <a:cxnSpLocks/>
            <a:endCxn id="26" idx="2"/>
          </p:cNvCxnSpPr>
          <p:nvPr/>
        </p:nvCxnSpPr>
        <p:spPr>
          <a:xfrm>
            <a:off x="3928189" y="3044615"/>
            <a:ext cx="2167811" cy="767079"/>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61038ABA-0FCB-B5A5-E9FC-8D8E0493C276}"/>
              </a:ext>
            </a:extLst>
          </p:cNvPr>
          <p:cNvCxnSpPr>
            <a:cxnSpLocks/>
            <a:endCxn id="27" idx="2"/>
          </p:cNvCxnSpPr>
          <p:nvPr/>
        </p:nvCxnSpPr>
        <p:spPr>
          <a:xfrm>
            <a:off x="3928189" y="867783"/>
            <a:ext cx="2167811" cy="4073959"/>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871D8CCF-6444-A6D8-D872-B93679CC2650}"/>
              </a:ext>
            </a:extLst>
          </p:cNvPr>
          <p:cNvCxnSpPr>
            <a:cxnSpLocks/>
            <a:endCxn id="27" idx="2"/>
          </p:cNvCxnSpPr>
          <p:nvPr/>
        </p:nvCxnSpPr>
        <p:spPr>
          <a:xfrm>
            <a:off x="3928189" y="1214042"/>
            <a:ext cx="2167811" cy="3727700"/>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8E998D34-3841-B44C-F105-97866F45AE02}"/>
              </a:ext>
            </a:extLst>
          </p:cNvPr>
          <p:cNvCxnSpPr>
            <a:cxnSpLocks/>
            <a:endCxn id="27" idx="2"/>
          </p:cNvCxnSpPr>
          <p:nvPr/>
        </p:nvCxnSpPr>
        <p:spPr>
          <a:xfrm>
            <a:off x="3928189" y="1592701"/>
            <a:ext cx="2167811" cy="3349041"/>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01E04AE0-75EB-C5B3-C9C4-D3EA1686B55C}"/>
              </a:ext>
            </a:extLst>
          </p:cNvPr>
          <p:cNvCxnSpPr>
            <a:cxnSpLocks/>
            <a:stCxn id="4" idx="3"/>
            <a:endCxn id="27" idx="2"/>
          </p:cNvCxnSpPr>
          <p:nvPr/>
        </p:nvCxnSpPr>
        <p:spPr>
          <a:xfrm>
            <a:off x="3937518" y="1970953"/>
            <a:ext cx="2158482" cy="2970789"/>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7CB9274D-589D-2C3B-EDBD-0CFF9C7475B8}"/>
              </a:ext>
            </a:extLst>
          </p:cNvPr>
          <p:cNvCxnSpPr>
            <a:cxnSpLocks/>
            <a:endCxn id="27" idx="2"/>
          </p:cNvCxnSpPr>
          <p:nvPr/>
        </p:nvCxnSpPr>
        <p:spPr>
          <a:xfrm>
            <a:off x="3928189" y="2361650"/>
            <a:ext cx="2167811" cy="2580092"/>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041328A9-3E4F-EF5F-A628-EBB152A43056}"/>
              </a:ext>
            </a:extLst>
          </p:cNvPr>
          <p:cNvCxnSpPr>
            <a:cxnSpLocks/>
            <a:endCxn id="27" idx="2"/>
          </p:cNvCxnSpPr>
          <p:nvPr/>
        </p:nvCxnSpPr>
        <p:spPr>
          <a:xfrm>
            <a:off x="3928189" y="2696198"/>
            <a:ext cx="2167811" cy="2245544"/>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64BD8AE2-947D-2914-87A9-25BAE4E3E168}"/>
              </a:ext>
            </a:extLst>
          </p:cNvPr>
          <p:cNvCxnSpPr>
            <a:cxnSpLocks/>
            <a:endCxn id="27" idx="2"/>
          </p:cNvCxnSpPr>
          <p:nvPr/>
        </p:nvCxnSpPr>
        <p:spPr>
          <a:xfrm>
            <a:off x="3928189" y="3016391"/>
            <a:ext cx="2167811" cy="1925351"/>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272" name="Straight Arrow Connector 271">
            <a:extLst>
              <a:ext uri="{FF2B5EF4-FFF2-40B4-BE49-F238E27FC236}">
                <a16:creationId xmlns:a16="http://schemas.microsoft.com/office/drawing/2014/main" id="{1690F26E-A6C1-04A7-DD53-4CB8545F05DA}"/>
              </a:ext>
            </a:extLst>
          </p:cNvPr>
          <p:cNvCxnSpPr>
            <a:cxnSpLocks/>
            <a:endCxn id="27" idx="2"/>
          </p:cNvCxnSpPr>
          <p:nvPr/>
        </p:nvCxnSpPr>
        <p:spPr>
          <a:xfrm>
            <a:off x="3928189" y="3904167"/>
            <a:ext cx="2167811" cy="1037575"/>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273" name="Straight Arrow Connector 272">
            <a:extLst>
              <a:ext uri="{FF2B5EF4-FFF2-40B4-BE49-F238E27FC236}">
                <a16:creationId xmlns:a16="http://schemas.microsoft.com/office/drawing/2014/main" id="{1E803C20-F540-E30A-4A3D-C86255D18E66}"/>
              </a:ext>
            </a:extLst>
          </p:cNvPr>
          <p:cNvCxnSpPr>
            <a:cxnSpLocks/>
            <a:endCxn id="27" idx="2"/>
          </p:cNvCxnSpPr>
          <p:nvPr/>
        </p:nvCxnSpPr>
        <p:spPr>
          <a:xfrm>
            <a:off x="3928189" y="4290870"/>
            <a:ext cx="2167811" cy="650872"/>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276" name="Straight Arrow Connector 275">
            <a:extLst>
              <a:ext uri="{FF2B5EF4-FFF2-40B4-BE49-F238E27FC236}">
                <a16:creationId xmlns:a16="http://schemas.microsoft.com/office/drawing/2014/main" id="{FDE0E872-C332-4B55-A764-4A885C12F3B1}"/>
              </a:ext>
            </a:extLst>
          </p:cNvPr>
          <p:cNvCxnSpPr>
            <a:cxnSpLocks/>
            <a:endCxn id="27" idx="2"/>
          </p:cNvCxnSpPr>
          <p:nvPr/>
        </p:nvCxnSpPr>
        <p:spPr>
          <a:xfrm>
            <a:off x="3928189" y="4616379"/>
            <a:ext cx="2167811" cy="325363"/>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279" name="Straight Arrow Connector 278">
            <a:extLst>
              <a:ext uri="{FF2B5EF4-FFF2-40B4-BE49-F238E27FC236}">
                <a16:creationId xmlns:a16="http://schemas.microsoft.com/office/drawing/2014/main" id="{35AEED28-63A7-EBD1-AFD3-1CFBE0FF69F1}"/>
              </a:ext>
            </a:extLst>
          </p:cNvPr>
          <p:cNvCxnSpPr>
            <a:cxnSpLocks/>
            <a:stCxn id="13" idx="3"/>
            <a:endCxn id="27" idx="2"/>
          </p:cNvCxnSpPr>
          <p:nvPr/>
        </p:nvCxnSpPr>
        <p:spPr>
          <a:xfrm flipV="1">
            <a:off x="3939073" y="4941742"/>
            <a:ext cx="2156927" cy="42349"/>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281" name="Straight Arrow Connector 280">
            <a:extLst>
              <a:ext uri="{FF2B5EF4-FFF2-40B4-BE49-F238E27FC236}">
                <a16:creationId xmlns:a16="http://schemas.microsoft.com/office/drawing/2014/main" id="{60714588-9CA2-CD17-C405-4FE7CCD3724B}"/>
              </a:ext>
            </a:extLst>
          </p:cNvPr>
          <p:cNvCxnSpPr>
            <a:cxnSpLocks/>
            <a:endCxn id="27" idx="2"/>
          </p:cNvCxnSpPr>
          <p:nvPr/>
        </p:nvCxnSpPr>
        <p:spPr>
          <a:xfrm flipV="1">
            <a:off x="3904343" y="4941742"/>
            <a:ext cx="2191657" cy="497205"/>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284" name="Straight Arrow Connector 283">
            <a:extLst>
              <a:ext uri="{FF2B5EF4-FFF2-40B4-BE49-F238E27FC236}">
                <a16:creationId xmlns:a16="http://schemas.microsoft.com/office/drawing/2014/main" id="{43C712D6-ABD5-3984-5DD1-342DC809550E}"/>
              </a:ext>
            </a:extLst>
          </p:cNvPr>
          <p:cNvCxnSpPr>
            <a:cxnSpLocks/>
            <a:endCxn id="27" idx="2"/>
          </p:cNvCxnSpPr>
          <p:nvPr/>
        </p:nvCxnSpPr>
        <p:spPr>
          <a:xfrm flipV="1">
            <a:off x="3928189" y="4941742"/>
            <a:ext cx="2167811" cy="880560"/>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286" name="Straight Arrow Connector 285">
            <a:extLst>
              <a:ext uri="{FF2B5EF4-FFF2-40B4-BE49-F238E27FC236}">
                <a16:creationId xmlns:a16="http://schemas.microsoft.com/office/drawing/2014/main" id="{D112B8D0-E954-F586-7932-8A5EF7D8468B}"/>
              </a:ext>
            </a:extLst>
          </p:cNvPr>
          <p:cNvCxnSpPr>
            <a:cxnSpLocks/>
            <a:endCxn id="27" idx="2"/>
          </p:cNvCxnSpPr>
          <p:nvPr/>
        </p:nvCxnSpPr>
        <p:spPr>
          <a:xfrm flipV="1">
            <a:off x="3928189" y="4941742"/>
            <a:ext cx="2167811" cy="1167589"/>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06" name="Straight Arrow Connector 305">
            <a:extLst>
              <a:ext uri="{FF2B5EF4-FFF2-40B4-BE49-F238E27FC236}">
                <a16:creationId xmlns:a16="http://schemas.microsoft.com/office/drawing/2014/main" id="{2AF60E42-7909-DDE8-D2FC-DFC3251B6500}"/>
              </a:ext>
            </a:extLst>
          </p:cNvPr>
          <p:cNvCxnSpPr>
            <a:cxnSpLocks/>
            <a:endCxn id="26" idx="2"/>
          </p:cNvCxnSpPr>
          <p:nvPr/>
        </p:nvCxnSpPr>
        <p:spPr>
          <a:xfrm flipV="1">
            <a:off x="3928189" y="3811694"/>
            <a:ext cx="2167811" cy="92473"/>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07" name="Straight Arrow Connector 306">
            <a:extLst>
              <a:ext uri="{FF2B5EF4-FFF2-40B4-BE49-F238E27FC236}">
                <a16:creationId xmlns:a16="http://schemas.microsoft.com/office/drawing/2014/main" id="{E8AF682D-F196-AA49-C303-BA6E3DC66EAD}"/>
              </a:ext>
            </a:extLst>
          </p:cNvPr>
          <p:cNvCxnSpPr>
            <a:cxnSpLocks/>
            <a:endCxn id="26" idx="2"/>
          </p:cNvCxnSpPr>
          <p:nvPr/>
        </p:nvCxnSpPr>
        <p:spPr>
          <a:xfrm flipV="1">
            <a:off x="3939073" y="3811694"/>
            <a:ext cx="2156927" cy="479176"/>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08" name="Straight Arrow Connector 307">
            <a:extLst>
              <a:ext uri="{FF2B5EF4-FFF2-40B4-BE49-F238E27FC236}">
                <a16:creationId xmlns:a16="http://schemas.microsoft.com/office/drawing/2014/main" id="{2150EA9F-52AA-54B1-B6ED-2769BCF762E0}"/>
              </a:ext>
            </a:extLst>
          </p:cNvPr>
          <p:cNvCxnSpPr>
            <a:cxnSpLocks/>
            <a:endCxn id="26" idx="2"/>
          </p:cNvCxnSpPr>
          <p:nvPr/>
        </p:nvCxnSpPr>
        <p:spPr>
          <a:xfrm flipV="1">
            <a:off x="3928189" y="3811694"/>
            <a:ext cx="2167811" cy="831137"/>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09" name="Straight Arrow Connector 308">
            <a:extLst>
              <a:ext uri="{FF2B5EF4-FFF2-40B4-BE49-F238E27FC236}">
                <a16:creationId xmlns:a16="http://schemas.microsoft.com/office/drawing/2014/main" id="{29AFCBA5-1571-A396-272D-82A1C1340BFD}"/>
              </a:ext>
            </a:extLst>
          </p:cNvPr>
          <p:cNvCxnSpPr>
            <a:cxnSpLocks/>
            <a:stCxn id="13" idx="3"/>
            <a:endCxn id="26" idx="2"/>
          </p:cNvCxnSpPr>
          <p:nvPr/>
        </p:nvCxnSpPr>
        <p:spPr>
          <a:xfrm flipV="1">
            <a:off x="3939073" y="3811694"/>
            <a:ext cx="2156927" cy="1172397"/>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10" name="Straight Arrow Connector 309">
            <a:extLst>
              <a:ext uri="{FF2B5EF4-FFF2-40B4-BE49-F238E27FC236}">
                <a16:creationId xmlns:a16="http://schemas.microsoft.com/office/drawing/2014/main" id="{198E671E-AD08-EDD7-46F2-999109B36ECE}"/>
              </a:ext>
            </a:extLst>
          </p:cNvPr>
          <p:cNvCxnSpPr>
            <a:cxnSpLocks/>
            <a:endCxn id="26" idx="2"/>
          </p:cNvCxnSpPr>
          <p:nvPr/>
        </p:nvCxnSpPr>
        <p:spPr>
          <a:xfrm flipV="1">
            <a:off x="3939073" y="3811694"/>
            <a:ext cx="2156927" cy="1570328"/>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11" name="Straight Arrow Connector 310">
            <a:extLst>
              <a:ext uri="{FF2B5EF4-FFF2-40B4-BE49-F238E27FC236}">
                <a16:creationId xmlns:a16="http://schemas.microsoft.com/office/drawing/2014/main" id="{0A20B51B-D022-69E6-4788-98B3A52678BD}"/>
              </a:ext>
            </a:extLst>
          </p:cNvPr>
          <p:cNvCxnSpPr>
            <a:cxnSpLocks/>
            <a:endCxn id="26" idx="2"/>
          </p:cNvCxnSpPr>
          <p:nvPr/>
        </p:nvCxnSpPr>
        <p:spPr>
          <a:xfrm flipV="1">
            <a:off x="3939073" y="3811694"/>
            <a:ext cx="2156927" cy="2010608"/>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12" name="Straight Arrow Connector 311">
            <a:extLst>
              <a:ext uri="{FF2B5EF4-FFF2-40B4-BE49-F238E27FC236}">
                <a16:creationId xmlns:a16="http://schemas.microsoft.com/office/drawing/2014/main" id="{7AB1D7F7-53D3-7F93-EBB4-31207EA4879C}"/>
              </a:ext>
            </a:extLst>
          </p:cNvPr>
          <p:cNvCxnSpPr>
            <a:cxnSpLocks/>
            <a:endCxn id="26" idx="2"/>
          </p:cNvCxnSpPr>
          <p:nvPr/>
        </p:nvCxnSpPr>
        <p:spPr>
          <a:xfrm flipV="1">
            <a:off x="3939073" y="3811694"/>
            <a:ext cx="2156927" cy="2297637"/>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28" name="Straight Arrow Connector 327">
            <a:extLst>
              <a:ext uri="{FF2B5EF4-FFF2-40B4-BE49-F238E27FC236}">
                <a16:creationId xmlns:a16="http://schemas.microsoft.com/office/drawing/2014/main" id="{B5123D7D-87F7-0E8B-AC66-1D27463306CB}"/>
              </a:ext>
            </a:extLst>
          </p:cNvPr>
          <p:cNvCxnSpPr>
            <a:cxnSpLocks/>
            <a:endCxn id="23" idx="2"/>
          </p:cNvCxnSpPr>
          <p:nvPr/>
        </p:nvCxnSpPr>
        <p:spPr>
          <a:xfrm flipV="1">
            <a:off x="3962919" y="2792646"/>
            <a:ext cx="2133081" cy="1142094"/>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29" name="Straight Arrow Connector 328">
            <a:extLst>
              <a:ext uri="{FF2B5EF4-FFF2-40B4-BE49-F238E27FC236}">
                <a16:creationId xmlns:a16="http://schemas.microsoft.com/office/drawing/2014/main" id="{407F4A49-2213-C08B-BDD4-074092DA6A52}"/>
              </a:ext>
            </a:extLst>
          </p:cNvPr>
          <p:cNvCxnSpPr>
            <a:cxnSpLocks/>
            <a:endCxn id="23" idx="2"/>
          </p:cNvCxnSpPr>
          <p:nvPr/>
        </p:nvCxnSpPr>
        <p:spPr>
          <a:xfrm flipV="1">
            <a:off x="3962919" y="2792646"/>
            <a:ext cx="2133081" cy="1498224"/>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30" name="Straight Arrow Connector 329">
            <a:extLst>
              <a:ext uri="{FF2B5EF4-FFF2-40B4-BE49-F238E27FC236}">
                <a16:creationId xmlns:a16="http://schemas.microsoft.com/office/drawing/2014/main" id="{5A3ADC36-0A74-F8DB-C1BB-1BCCC8EE3D97}"/>
              </a:ext>
            </a:extLst>
          </p:cNvPr>
          <p:cNvCxnSpPr>
            <a:cxnSpLocks/>
            <a:endCxn id="23" idx="2"/>
          </p:cNvCxnSpPr>
          <p:nvPr/>
        </p:nvCxnSpPr>
        <p:spPr>
          <a:xfrm flipV="1">
            <a:off x="3949957" y="2792646"/>
            <a:ext cx="2146043" cy="1857200"/>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31" name="Straight Arrow Connector 330">
            <a:extLst>
              <a:ext uri="{FF2B5EF4-FFF2-40B4-BE49-F238E27FC236}">
                <a16:creationId xmlns:a16="http://schemas.microsoft.com/office/drawing/2014/main" id="{E1288B2A-F575-ED55-5A37-B433C40803E5}"/>
              </a:ext>
            </a:extLst>
          </p:cNvPr>
          <p:cNvCxnSpPr>
            <a:cxnSpLocks/>
            <a:stCxn id="13" idx="3"/>
            <a:endCxn id="23" idx="2"/>
          </p:cNvCxnSpPr>
          <p:nvPr/>
        </p:nvCxnSpPr>
        <p:spPr>
          <a:xfrm flipV="1">
            <a:off x="3939073" y="2792646"/>
            <a:ext cx="2156927" cy="2191445"/>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32" name="Straight Arrow Connector 331">
            <a:extLst>
              <a:ext uri="{FF2B5EF4-FFF2-40B4-BE49-F238E27FC236}">
                <a16:creationId xmlns:a16="http://schemas.microsoft.com/office/drawing/2014/main" id="{1BFC56EE-5960-3FF2-39A4-55CBDECC99E4}"/>
              </a:ext>
            </a:extLst>
          </p:cNvPr>
          <p:cNvCxnSpPr>
            <a:cxnSpLocks/>
            <a:endCxn id="23" idx="2"/>
          </p:cNvCxnSpPr>
          <p:nvPr/>
        </p:nvCxnSpPr>
        <p:spPr>
          <a:xfrm flipV="1">
            <a:off x="3962919" y="2792646"/>
            <a:ext cx="2133081" cy="2589376"/>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33" name="Straight Arrow Connector 332">
            <a:extLst>
              <a:ext uri="{FF2B5EF4-FFF2-40B4-BE49-F238E27FC236}">
                <a16:creationId xmlns:a16="http://schemas.microsoft.com/office/drawing/2014/main" id="{9054C2FB-4DF5-9D35-E099-8BB2D6217F47}"/>
              </a:ext>
            </a:extLst>
          </p:cNvPr>
          <p:cNvCxnSpPr>
            <a:cxnSpLocks/>
            <a:endCxn id="23" idx="2"/>
          </p:cNvCxnSpPr>
          <p:nvPr/>
        </p:nvCxnSpPr>
        <p:spPr>
          <a:xfrm flipV="1">
            <a:off x="3962919" y="2792646"/>
            <a:ext cx="2133081" cy="3029656"/>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34" name="Straight Arrow Connector 333">
            <a:extLst>
              <a:ext uri="{FF2B5EF4-FFF2-40B4-BE49-F238E27FC236}">
                <a16:creationId xmlns:a16="http://schemas.microsoft.com/office/drawing/2014/main" id="{C1068056-BE3F-0887-ECE7-1B8A07E0B6C4}"/>
              </a:ext>
            </a:extLst>
          </p:cNvPr>
          <p:cNvCxnSpPr>
            <a:cxnSpLocks/>
            <a:endCxn id="23" idx="2"/>
          </p:cNvCxnSpPr>
          <p:nvPr/>
        </p:nvCxnSpPr>
        <p:spPr>
          <a:xfrm flipV="1">
            <a:off x="3962919" y="2792646"/>
            <a:ext cx="2133081" cy="3316685"/>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63" name="Straight Arrow Connector 362">
            <a:extLst>
              <a:ext uri="{FF2B5EF4-FFF2-40B4-BE49-F238E27FC236}">
                <a16:creationId xmlns:a16="http://schemas.microsoft.com/office/drawing/2014/main" id="{F7615B27-C73A-106D-01A7-704FD782174D}"/>
              </a:ext>
            </a:extLst>
          </p:cNvPr>
          <p:cNvCxnSpPr>
            <a:cxnSpLocks/>
            <a:endCxn id="24" idx="2"/>
          </p:cNvCxnSpPr>
          <p:nvPr/>
        </p:nvCxnSpPr>
        <p:spPr>
          <a:xfrm flipV="1">
            <a:off x="3949957" y="1838462"/>
            <a:ext cx="2146043" cy="2096278"/>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64" name="Straight Arrow Connector 363">
            <a:extLst>
              <a:ext uri="{FF2B5EF4-FFF2-40B4-BE49-F238E27FC236}">
                <a16:creationId xmlns:a16="http://schemas.microsoft.com/office/drawing/2014/main" id="{0EAFE3EE-60BD-AA96-FD49-89AF55A13206}"/>
              </a:ext>
            </a:extLst>
          </p:cNvPr>
          <p:cNvCxnSpPr>
            <a:cxnSpLocks/>
            <a:endCxn id="24" idx="2"/>
          </p:cNvCxnSpPr>
          <p:nvPr/>
        </p:nvCxnSpPr>
        <p:spPr>
          <a:xfrm flipV="1">
            <a:off x="3962919" y="1838462"/>
            <a:ext cx="2133081" cy="2469012"/>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65" name="Straight Arrow Connector 364">
            <a:extLst>
              <a:ext uri="{FF2B5EF4-FFF2-40B4-BE49-F238E27FC236}">
                <a16:creationId xmlns:a16="http://schemas.microsoft.com/office/drawing/2014/main" id="{315821B7-5E91-935A-BA6A-ECB84CF4DD4A}"/>
              </a:ext>
            </a:extLst>
          </p:cNvPr>
          <p:cNvCxnSpPr>
            <a:cxnSpLocks/>
            <a:endCxn id="24" idx="2"/>
          </p:cNvCxnSpPr>
          <p:nvPr/>
        </p:nvCxnSpPr>
        <p:spPr>
          <a:xfrm flipV="1">
            <a:off x="3962919" y="1838462"/>
            <a:ext cx="2133081" cy="2811384"/>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66" name="Straight Arrow Connector 365">
            <a:extLst>
              <a:ext uri="{FF2B5EF4-FFF2-40B4-BE49-F238E27FC236}">
                <a16:creationId xmlns:a16="http://schemas.microsoft.com/office/drawing/2014/main" id="{980D3376-2720-4C8C-BF66-8C34DC3D29C4}"/>
              </a:ext>
            </a:extLst>
          </p:cNvPr>
          <p:cNvCxnSpPr>
            <a:cxnSpLocks/>
            <a:stCxn id="13" idx="3"/>
            <a:endCxn id="24" idx="2"/>
          </p:cNvCxnSpPr>
          <p:nvPr/>
        </p:nvCxnSpPr>
        <p:spPr>
          <a:xfrm flipV="1">
            <a:off x="3939073" y="1838462"/>
            <a:ext cx="2156927" cy="3145629"/>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67" name="Straight Arrow Connector 366">
            <a:extLst>
              <a:ext uri="{FF2B5EF4-FFF2-40B4-BE49-F238E27FC236}">
                <a16:creationId xmlns:a16="http://schemas.microsoft.com/office/drawing/2014/main" id="{77078DB1-2D83-AA4C-5F9F-F0B950872C36}"/>
              </a:ext>
            </a:extLst>
          </p:cNvPr>
          <p:cNvCxnSpPr>
            <a:cxnSpLocks/>
            <a:endCxn id="24" idx="2"/>
          </p:cNvCxnSpPr>
          <p:nvPr/>
        </p:nvCxnSpPr>
        <p:spPr>
          <a:xfrm flipV="1">
            <a:off x="3939073" y="1838462"/>
            <a:ext cx="2156927" cy="3543560"/>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68" name="Straight Arrow Connector 367">
            <a:extLst>
              <a:ext uri="{FF2B5EF4-FFF2-40B4-BE49-F238E27FC236}">
                <a16:creationId xmlns:a16="http://schemas.microsoft.com/office/drawing/2014/main" id="{627255D9-8851-9639-5A23-CAB5912FBE9E}"/>
              </a:ext>
            </a:extLst>
          </p:cNvPr>
          <p:cNvCxnSpPr>
            <a:cxnSpLocks/>
            <a:endCxn id="24" idx="2"/>
          </p:cNvCxnSpPr>
          <p:nvPr/>
        </p:nvCxnSpPr>
        <p:spPr>
          <a:xfrm flipV="1">
            <a:off x="3949957" y="1838462"/>
            <a:ext cx="2146043" cy="3983840"/>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369" name="Straight Arrow Connector 368">
            <a:extLst>
              <a:ext uri="{FF2B5EF4-FFF2-40B4-BE49-F238E27FC236}">
                <a16:creationId xmlns:a16="http://schemas.microsoft.com/office/drawing/2014/main" id="{20E56745-3B01-37EC-C24C-F2274AFC69C1}"/>
              </a:ext>
            </a:extLst>
          </p:cNvPr>
          <p:cNvCxnSpPr>
            <a:cxnSpLocks/>
            <a:endCxn id="24" idx="2"/>
          </p:cNvCxnSpPr>
          <p:nvPr/>
        </p:nvCxnSpPr>
        <p:spPr>
          <a:xfrm flipV="1">
            <a:off x="3962919" y="1838462"/>
            <a:ext cx="2133081" cy="4270869"/>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graphicFrame>
        <p:nvGraphicFramePr>
          <p:cNvPr id="385" name="Table 384">
            <a:extLst>
              <a:ext uri="{FF2B5EF4-FFF2-40B4-BE49-F238E27FC236}">
                <a16:creationId xmlns:a16="http://schemas.microsoft.com/office/drawing/2014/main" id="{EE8FBC1A-4BF9-6850-3FCE-BA08A47964D6}"/>
              </a:ext>
            </a:extLst>
          </p:cNvPr>
          <p:cNvGraphicFramePr>
            <a:graphicFrameLocks noGrp="1"/>
          </p:cNvGraphicFramePr>
          <p:nvPr/>
        </p:nvGraphicFramePr>
        <p:xfrm>
          <a:off x="10808528" y="2203842"/>
          <a:ext cx="459273" cy="2595880"/>
        </p:xfrm>
        <a:graphic>
          <a:graphicData uri="http://schemas.openxmlformats.org/drawingml/2006/table">
            <a:tbl>
              <a:tblPr firstRow="1" bandRow="1">
                <a:tableStyleId>{5940675A-B579-460E-94D1-54222C63F5DA}</a:tableStyleId>
              </a:tblPr>
              <a:tblGrid>
                <a:gridCol w="459273">
                  <a:extLst>
                    <a:ext uri="{9D8B030D-6E8A-4147-A177-3AD203B41FA5}">
                      <a16:colId xmlns:a16="http://schemas.microsoft.com/office/drawing/2014/main" val="1163369906"/>
                    </a:ext>
                  </a:extLst>
                </a:gridCol>
              </a:tblGrid>
              <a:tr h="370840">
                <a:tc>
                  <a:txBody>
                    <a:bodyPr/>
                    <a:lstStyle/>
                    <a:p>
                      <a:r>
                        <a:rPr lang="en-IN" dirty="0"/>
                        <a:t>0</a:t>
                      </a:r>
                    </a:p>
                  </a:txBody>
                  <a:tcPr/>
                </a:tc>
                <a:extLst>
                  <a:ext uri="{0D108BD9-81ED-4DB2-BD59-A6C34878D82A}">
                    <a16:rowId xmlns:a16="http://schemas.microsoft.com/office/drawing/2014/main" val="1499765215"/>
                  </a:ext>
                </a:extLst>
              </a:tr>
              <a:tr h="370840">
                <a:tc>
                  <a:txBody>
                    <a:bodyPr/>
                    <a:lstStyle/>
                    <a:p>
                      <a:r>
                        <a:rPr lang="en-IN" dirty="0"/>
                        <a:t>1</a:t>
                      </a:r>
                    </a:p>
                  </a:txBody>
                  <a:tcPr/>
                </a:tc>
                <a:extLst>
                  <a:ext uri="{0D108BD9-81ED-4DB2-BD59-A6C34878D82A}">
                    <a16:rowId xmlns:a16="http://schemas.microsoft.com/office/drawing/2014/main" val="3862167267"/>
                  </a:ext>
                </a:extLst>
              </a:tr>
              <a:tr h="370840">
                <a:tc>
                  <a:txBody>
                    <a:bodyPr/>
                    <a:lstStyle/>
                    <a:p>
                      <a:r>
                        <a:rPr lang="en-IN" dirty="0"/>
                        <a:t>0</a:t>
                      </a:r>
                    </a:p>
                  </a:txBody>
                  <a:tcPr/>
                </a:tc>
                <a:extLst>
                  <a:ext uri="{0D108BD9-81ED-4DB2-BD59-A6C34878D82A}">
                    <a16:rowId xmlns:a16="http://schemas.microsoft.com/office/drawing/2014/main" val="3719248325"/>
                  </a:ext>
                </a:extLst>
              </a:tr>
              <a:tr h="370840">
                <a:tc>
                  <a:txBody>
                    <a:bodyPr/>
                    <a:lstStyle/>
                    <a:p>
                      <a:r>
                        <a:rPr lang="en-IN" dirty="0"/>
                        <a:t>0</a:t>
                      </a:r>
                    </a:p>
                  </a:txBody>
                  <a:tcPr/>
                </a:tc>
                <a:extLst>
                  <a:ext uri="{0D108BD9-81ED-4DB2-BD59-A6C34878D82A}">
                    <a16:rowId xmlns:a16="http://schemas.microsoft.com/office/drawing/2014/main" val="1858490924"/>
                  </a:ext>
                </a:extLst>
              </a:tr>
              <a:tr h="370840">
                <a:tc>
                  <a:txBody>
                    <a:bodyPr/>
                    <a:lstStyle/>
                    <a:p>
                      <a:r>
                        <a:rPr lang="en-IN" dirty="0"/>
                        <a:t>0</a:t>
                      </a:r>
                    </a:p>
                  </a:txBody>
                  <a:tcPr/>
                </a:tc>
                <a:extLst>
                  <a:ext uri="{0D108BD9-81ED-4DB2-BD59-A6C34878D82A}">
                    <a16:rowId xmlns:a16="http://schemas.microsoft.com/office/drawing/2014/main" val="2926666400"/>
                  </a:ext>
                </a:extLst>
              </a:tr>
              <a:tr h="370840">
                <a:tc>
                  <a:txBody>
                    <a:bodyPr/>
                    <a:lstStyle/>
                    <a:p>
                      <a:pPr algn="ctr"/>
                      <a:r>
                        <a:rPr lang="en-IN" dirty="0"/>
                        <a:t>…</a:t>
                      </a:r>
                    </a:p>
                  </a:txBody>
                  <a:tcPr/>
                </a:tc>
                <a:extLst>
                  <a:ext uri="{0D108BD9-81ED-4DB2-BD59-A6C34878D82A}">
                    <a16:rowId xmlns:a16="http://schemas.microsoft.com/office/drawing/2014/main" val="2727471973"/>
                  </a:ext>
                </a:extLst>
              </a:tr>
              <a:tr h="370840">
                <a:tc>
                  <a:txBody>
                    <a:bodyPr/>
                    <a:lstStyle/>
                    <a:p>
                      <a:r>
                        <a:rPr lang="en-IN" dirty="0"/>
                        <a:t>0</a:t>
                      </a:r>
                    </a:p>
                  </a:txBody>
                  <a:tcPr/>
                </a:tc>
                <a:extLst>
                  <a:ext uri="{0D108BD9-81ED-4DB2-BD59-A6C34878D82A}">
                    <a16:rowId xmlns:a16="http://schemas.microsoft.com/office/drawing/2014/main" val="2450879957"/>
                  </a:ext>
                </a:extLst>
              </a:tr>
            </a:tbl>
          </a:graphicData>
        </a:graphic>
      </p:graphicFrame>
      <p:graphicFrame>
        <p:nvGraphicFramePr>
          <p:cNvPr id="386" name="Table 4">
            <a:extLst>
              <a:ext uri="{FF2B5EF4-FFF2-40B4-BE49-F238E27FC236}">
                <a16:creationId xmlns:a16="http://schemas.microsoft.com/office/drawing/2014/main" id="{74ADB296-25F2-CA4D-82B7-99508B151FCD}"/>
              </a:ext>
            </a:extLst>
          </p:cNvPr>
          <p:cNvGraphicFramePr>
            <a:graphicFrameLocks noGrp="1"/>
          </p:cNvGraphicFramePr>
          <p:nvPr/>
        </p:nvGraphicFramePr>
        <p:xfrm>
          <a:off x="8623041" y="2232072"/>
          <a:ext cx="737366" cy="2595880"/>
        </p:xfrm>
        <a:graphic>
          <a:graphicData uri="http://schemas.openxmlformats.org/drawingml/2006/table">
            <a:tbl>
              <a:tblPr firstRow="1" bandRow="1">
                <a:tableStyleId>{5940675A-B579-460E-94D1-54222C63F5DA}</a:tableStyleId>
              </a:tblPr>
              <a:tblGrid>
                <a:gridCol w="737366">
                  <a:extLst>
                    <a:ext uri="{9D8B030D-6E8A-4147-A177-3AD203B41FA5}">
                      <a16:colId xmlns:a16="http://schemas.microsoft.com/office/drawing/2014/main" val="1852734649"/>
                    </a:ext>
                  </a:extLst>
                </a:gridCol>
              </a:tblGrid>
              <a:tr h="370840">
                <a:tc>
                  <a:txBody>
                    <a:bodyPr/>
                    <a:lstStyle/>
                    <a:p>
                      <a:r>
                        <a:rPr lang="en-IN" dirty="0"/>
                        <a:t>0.1</a:t>
                      </a:r>
                    </a:p>
                  </a:txBody>
                  <a:tcPr/>
                </a:tc>
                <a:extLst>
                  <a:ext uri="{0D108BD9-81ED-4DB2-BD59-A6C34878D82A}">
                    <a16:rowId xmlns:a16="http://schemas.microsoft.com/office/drawing/2014/main" val="4024968969"/>
                  </a:ext>
                </a:extLst>
              </a:tr>
              <a:tr h="370840">
                <a:tc>
                  <a:txBody>
                    <a:bodyPr/>
                    <a:lstStyle/>
                    <a:p>
                      <a:r>
                        <a:rPr lang="en-IN" dirty="0"/>
                        <a:t>0.4</a:t>
                      </a:r>
                    </a:p>
                  </a:txBody>
                  <a:tcPr/>
                </a:tc>
                <a:extLst>
                  <a:ext uri="{0D108BD9-81ED-4DB2-BD59-A6C34878D82A}">
                    <a16:rowId xmlns:a16="http://schemas.microsoft.com/office/drawing/2014/main" val="3972773889"/>
                  </a:ext>
                </a:extLst>
              </a:tr>
              <a:tr h="370840">
                <a:tc>
                  <a:txBody>
                    <a:bodyPr/>
                    <a:lstStyle/>
                    <a:p>
                      <a:r>
                        <a:rPr lang="en-IN" dirty="0"/>
                        <a:t>0.02</a:t>
                      </a:r>
                    </a:p>
                  </a:txBody>
                  <a:tcPr/>
                </a:tc>
                <a:extLst>
                  <a:ext uri="{0D108BD9-81ED-4DB2-BD59-A6C34878D82A}">
                    <a16:rowId xmlns:a16="http://schemas.microsoft.com/office/drawing/2014/main" val="3319403203"/>
                  </a:ext>
                </a:extLst>
              </a:tr>
              <a:tr h="370840">
                <a:tc>
                  <a:txBody>
                    <a:bodyPr/>
                    <a:lstStyle/>
                    <a:p>
                      <a:r>
                        <a:rPr lang="en-IN" dirty="0"/>
                        <a:t>0.08</a:t>
                      </a:r>
                    </a:p>
                  </a:txBody>
                  <a:tcPr/>
                </a:tc>
                <a:extLst>
                  <a:ext uri="{0D108BD9-81ED-4DB2-BD59-A6C34878D82A}">
                    <a16:rowId xmlns:a16="http://schemas.microsoft.com/office/drawing/2014/main" val="211939653"/>
                  </a:ext>
                </a:extLst>
              </a:tr>
              <a:tr h="370840">
                <a:tc>
                  <a:txBody>
                    <a:bodyPr/>
                    <a:lstStyle/>
                    <a:p>
                      <a:r>
                        <a:rPr lang="en-IN" dirty="0"/>
                        <a:t>0.01</a:t>
                      </a:r>
                    </a:p>
                  </a:txBody>
                  <a:tcPr/>
                </a:tc>
                <a:extLst>
                  <a:ext uri="{0D108BD9-81ED-4DB2-BD59-A6C34878D82A}">
                    <a16:rowId xmlns:a16="http://schemas.microsoft.com/office/drawing/2014/main" val="4150848815"/>
                  </a:ext>
                </a:extLst>
              </a:tr>
              <a:tr h="370840">
                <a:tc>
                  <a:txBody>
                    <a:bodyPr/>
                    <a:lstStyle/>
                    <a:p>
                      <a:pPr algn="ctr"/>
                      <a:r>
                        <a:rPr lang="en-IN" dirty="0"/>
                        <a:t>…</a:t>
                      </a:r>
                    </a:p>
                  </a:txBody>
                  <a:tcPr/>
                </a:tc>
                <a:extLst>
                  <a:ext uri="{0D108BD9-81ED-4DB2-BD59-A6C34878D82A}">
                    <a16:rowId xmlns:a16="http://schemas.microsoft.com/office/drawing/2014/main" val="3511805415"/>
                  </a:ext>
                </a:extLst>
              </a:tr>
              <a:tr h="370840">
                <a:tc>
                  <a:txBody>
                    <a:bodyPr/>
                    <a:lstStyle/>
                    <a:p>
                      <a:r>
                        <a:rPr lang="en-IN" dirty="0"/>
                        <a:t>0.02</a:t>
                      </a:r>
                    </a:p>
                  </a:txBody>
                  <a:tcPr/>
                </a:tc>
                <a:extLst>
                  <a:ext uri="{0D108BD9-81ED-4DB2-BD59-A6C34878D82A}">
                    <a16:rowId xmlns:a16="http://schemas.microsoft.com/office/drawing/2014/main" val="1265448141"/>
                  </a:ext>
                </a:extLst>
              </a:tr>
            </a:tbl>
          </a:graphicData>
        </a:graphic>
      </p:graphicFrame>
      <p:sp>
        <p:nvSpPr>
          <p:cNvPr id="387" name="TextBox 386">
            <a:extLst>
              <a:ext uri="{FF2B5EF4-FFF2-40B4-BE49-F238E27FC236}">
                <a16:creationId xmlns:a16="http://schemas.microsoft.com/office/drawing/2014/main" id="{5745F585-CD89-A3A9-5D4B-788140945A6B}"/>
              </a:ext>
            </a:extLst>
          </p:cNvPr>
          <p:cNvSpPr txBox="1"/>
          <p:nvPr/>
        </p:nvSpPr>
        <p:spPr>
          <a:xfrm>
            <a:off x="9418232" y="2602418"/>
            <a:ext cx="10636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emperor</a:t>
            </a:r>
          </a:p>
        </p:txBody>
      </p:sp>
      <p:sp>
        <p:nvSpPr>
          <p:cNvPr id="388" name="TextBox 387">
            <a:extLst>
              <a:ext uri="{FF2B5EF4-FFF2-40B4-BE49-F238E27FC236}">
                <a16:creationId xmlns:a16="http://schemas.microsoft.com/office/drawing/2014/main" id="{A572FE85-C2BE-E609-321C-9A29F2956EE8}"/>
              </a:ext>
            </a:extLst>
          </p:cNvPr>
          <p:cNvSpPr txBox="1"/>
          <p:nvPr/>
        </p:nvSpPr>
        <p:spPr>
          <a:xfrm>
            <a:off x="9499208" y="2986690"/>
            <a:ext cx="7573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his</a:t>
            </a:r>
          </a:p>
        </p:txBody>
      </p:sp>
      <p:sp>
        <p:nvSpPr>
          <p:cNvPr id="389" name="TextBox 388">
            <a:extLst>
              <a:ext uri="{FF2B5EF4-FFF2-40B4-BE49-F238E27FC236}">
                <a16:creationId xmlns:a16="http://schemas.microsoft.com/office/drawing/2014/main" id="{B13C65F4-8721-BF45-0753-214246E5B2FB}"/>
              </a:ext>
            </a:extLst>
          </p:cNvPr>
          <p:cNvSpPr txBox="1"/>
          <p:nvPr/>
        </p:nvSpPr>
        <p:spPr>
          <a:xfrm>
            <a:off x="9477341" y="3337334"/>
            <a:ext cx="10636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king</a:t>
            </a:r>
          </a:p>
        </p:txBody>
      </p:sp>
      <p:sp>
        <p:nvSpPr>
          <p:cNvPr id="390" name="TextBox 389">
            <a:extLst>
              <a:ext uri="{FF2B5EF4-FFF2-40B4-BE49-F238E27FC236}">
                <a16:creationId xmlns:a16="http://schemas.microsoft.com/office/drawing/2014/main" id="{C00A3161-0F02-A4B1-46E0-368148A14026}"/>
              </a:ext>
            </a:extLst>
          </p:cNvPr>
          <p:cNvSpPr txBox="1"/>
          <p:nvPr/>
        </p:nvSpPr>
        <p:spPr>
          <a:xfrm>
            <a:off x="9408764" y="2232072"/>
            <a:ext cx="10636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Ashoka</a:t>
            </a:r>
          </a:p>
        </p:txBody>
      </p:sp>
      <p:sp>
        <p:nvSpPr>
          <p:cNvPr id="391" name="TextBox 390">
            <a:extLst>
              <a:ext uri="{FF2B5EF4-FFF2-40B4-BE49-F238E27FC236}">
                <a16:creationId xmlns:a16="http://schemas.microsoft.com/office/drawing/2014/main" id="{1AC1E744-3B78-3EE5-4806-24ED1F982DFE}"/>
              </a:ext>
            </a:extLst>
          </p:cNvPr>
          <p:cNvSpPr txBox="1"/>
          <p:nvPr/>
        </p:nvSpPr>
        <p:spPr>
          <a:xfrm>
            <a:off x="9408764" y="4038587"/>
            <a:ext cx="106369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 …</a:t>
            </a:r>
          </a:p>
        </p:txBody>
      </p:sp>
      <p:sp>
        <p:nvSpPr>
          <p:cNvPr id="392" name="TextBox 391">
            <a:extLst>
              <a:ext uri="{FF2B5EF4-FFF2-40B4-BE49-F238E27FC236}">
                <a16:creationId xmlns:a16="http://schemas.microsoft.com/office/drawing/2014/main" id="{EA03722B-6DF8-DFAD-38DA-352B4E5A962F}"/>
              </a:ext>
            </a:extLst>
          </p:cNvPr>
          <p:cNvSpPr txBox="1"/>
          <p:nvPr/>
        </p:nvSpPr>
        <p:spPr>
          <a:xfrm>
            <a:off x="9477341" y="4461647"/>
            <a:ext cx="10636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teaching</a:t>
            </a:r>
          </a:p>
        </p:txBody>
      </p:sp>
      <p:sp>
        <p:nvSpPr>
          <p:cNvPr id="393" name="TextBox 392">
            <a:extLst>
              <a:ext uri="{FF2B5EF4-FFF2-40B4-BE49-F238E27FC236}">
                <a16:creationId xmlns:a16="http://schemas.microsoft.com/office/drawing/2014/main" id="{47C2B5CA-E57D-238F-8283-1D6C2C6F2F5D}"/>
              </a:ext>
            </a:extLst>
          </p:cNvPr>
          <p:cNvSpPr txBox="1"/>
          <p:nvPr/>
        </p:nvSpPr>
        <p:spPr>
          <a:xfrm>
            <a:off x="9477341" y="3724147"/>
            <a:ext cx="10636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ordered</a:t>
            </a:r>
          </a:p>
        </p:txBody>
      </p:sp>
      <p:cxnSp>
        <p:nvCxnSpPr>
          <p:cNvPr id="409" name="Straight Arrow Connector 408">
            <a:extLst>
              <a:ext uri="{FF2B5EF4-FFF2-40B4-BE49-F238E27FC236}">
                <a16:creationId xmlns:a16="http://schemas.microsoft.com/office/drawing/2014/main" id="{A76D5F4E-C4CA-DBF5-5395-09FAA1682D3E}"/>
              </a:ext>
            </a:extLst>
          </p:cNvPr>
          <p:cNvCxnSpPr>
            <a:stCxn id="24" idx="6"/>
          </p:cNvCxnSpPr>
          <p:nvPr/>
        </p:nvCxnSpPr>
        <p:spPr>
          <a:xfrm>
            <a:off x="6951306" y="1838462"/>
            <a:ext cx="1671735" cy="655273"/>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410" name="Straight Arrow Connector 409">
            <a:extLst>
              <a:ext uri="{FF2B5EF4-FFF2-40B4-BE49-F238E27FC236}">
                <a16:creationId xmlns:a16="http://schemas.microsoft.com/office/drawing/2014/main" id="{D49444C4-8301-B396-2ECF-EF1D9A66DEF8}"/>
              </a:ext>
            </a:extLst>
          </p:cNvPr>
          <p:cNvCxnSpPr>
            <a:cxnSpLocks/>
            <a:stCxn id="23" idx="6"/>
          </p:cNvCxnSpPr>
          <p:nvPr/>
        </p:nvCxnSpPr>
        <p:spPr>
          <a:xfrm flipV="1">
            <a:off x="6951306" y="2489333"/>
            <a:ext cx="1669661" cy="303313"/>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413" name="Straight Arrow Connector 412">
            <a:extLst>
              <a:ext uri="{FF2B5EF4-FFF2-40B4-BE49-F238E27FC236}">
                <a16:creationId xmlns:a16="http://schemas.microsoft.com/office/drawing/2014/main" id="{E04675A3-07B3-40E0-D530-C18495CDCC52}"/>
              </a:ext>
            </a:extLst>
          </p:cNvPr>
          <p:cNvCxnSpPr>
            <a:cxnSpLocks/>
            <a:stCxn id="26" idx="6"/>
          </p:cNvCxnSpPr>
          <p:nvPr/>
        </p:nvCxnSpPr>
        <p:spPr>
          <a:xfrm flipV="1">
            <a:off x="6951306" y="2489333"/>
            <a:ext cx="1649963" cy="1322361"/>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416" name="Straight Arrow Connector 415">
            <a:extLst>
              <a:ext uri="{FF2B5EF4-FFF2-40B4-BE49-F238E27FC236}">
                <a16:creationId xmlns:a16="http://schemas.microsoft.com/office/drawing/2014/main" id="{EFB94193-40DB-4862-2013-41D7BF664B1B}"/>
              </a:ext>
            </a:extLst>
          </p:cNvPr>
          <p:cNvCxnSpPr>
            <a:cxnSpLocks/>
            <a:stCxn id="27" idx="6"/>
          </p:cNvCxnSpPr>
          <p:nvPr/>
        </p:nvCxnSpPr>
        <p:spPr>
          <a:xfrm flipV="1">
            <a:off x="6951306" y="2460124"/>
            <a:ext cx="1649963" cy="2481618"/>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456" name="Straight Arrow Connector 455">
            <a:extLst>
              <a:ext uri="{FF2B5EF4-FFF2-40B4-BE49-F238E27FC236}">
                <a16:creationId xmlns:a16="http://schemas.microsoft.com/office/drawing/2014/main" id="{96BDBD49-2900-D595-A04D-CC9BA0F88D43}"/>
              </a:ext>
            </a:extLst>
          </p:cNvPr>
          <p:cNvCxnSpPr>
            <a:cxnSpLocks/>
            <a:stCxn id="24" idx="6"/>
          </p:cNvCxnSpPr>
          <p:nvPr/>
        </p:nvCxnSpPr>
        <p:spPr>
          <a:xfrm>
            <a:off x="6951306" y="1838462"/>
            <a:ext cx="1660070" cy="974221"/>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459" name="Straight Arrow Connector 458">
            <a:extLst>
              <a:ext uri="{FF2B5EF4-FFF2-40B4-BE49-F238E27FC236}">
                <a16:creationId xmlns:a16="http://schemas.microsoft.com/office/drawing/2014/main" id="{85C07FF9-788A-6F35-5D7B-D6DEB58673DA}"/>
              </a:ext>
            </a:extLst>
          </p:cNvPr>
          <p:cNvCxnSpPr>
            <a:cxnSpLocks/>
            <a:stCxn id="24" idx="6"/>
          </p:cNvCxnSpPr>
          <p:nvPr/>
        </p:nvCxnSpPr>
        <p:spPr>
          <a:xfrm>
            <a:off x="6951306" y="1838462"/>
            <a:ext cx="1669661" cy="1286705"/>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462" name="Straight Arrow Connector 461">
            <a:extLst>
              <a:ext uri="{FF2B5EF4-FFF2-40B4-BE49-F238E27FC236}">
                <a16:creationId xmlns:a16="http://schemas.microsoft.com/office/drawing/2014/main" id="{C06D2A5E-E770-991D-C42A-E9F1A4DDF04E}"/>
              </a:ext>
            </a:extLst>
          </p:cNvPr>
          <p:cNvCxnSpPr>
            <a:cxnSpLocks/>
            <a:stCxn id="24" idx="6"/>
            <a:endCxn id="386" idx="1"/>
          </p:cNvCxnSpPr>
          <p:nvPr/>
        </p:nvCxnSpPr>
        <p:spPr>
          <a:xfrm>
            <a:off x="6951306" y="1838462"/>
            <a:ext cx="1671735" cy="1691550"/>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465" name="Straight Arrow Connector 464">
            <a:extLst>
              <a:ext uri="{FF2B5EF4-FFF2-40B4-BE49-F238E27FC236}">
                <a16:creationId xmlns:a16="http://schemas.microsoft.com/office/drawing/2014/main" id="{0A0457B1-B5EE-3CC4-8D63-8B303288088C}"/>
              </a:ext>
            </a:extLst>
          </p:cNvPr>
          <p:cNvCxnSpPr>
            <a:cxnSpLocks/>
            <a:stCxn id="24" idx="6"/>
          </p:cNvCxnSpPr>
          <p:nvPr/>
        </p:nvCxnSpPr>
        <p:spPr>
          <a:xfrm>
            <a:off x="6951306" y="1838462"/>
            <a:ext cx="1660070" cy="2096278"/>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468" name="Straight Arrow Connector 467">
            <a:extLst>
              <a:ext uri="{FF2B5EF4-FFF2-40B4-BE49-F238E27FC236}">
                <a16:creationId xmlns:a16="http://schemas.microsoft.com/office/drawing/2014/main" id="{FA25559E-90E0-69C5-B220-B4F16C0B49AD}"/>
              </a:ext>
            </a:extLst>
          </p:cNvPr>
          <p:cNvCxnSpPr>
            <a:cxnSpLocks/>
            <a:stCxn id="24" idx="6"/>
          </p:cNvCxnSpPr>
          <p:nvPr/>
        </p:nvCxnSpPr>
        <p:spPr>
          <a:xfrm>
            <a:off x="6951306" y="1838462"/>
            <a:ext cx="1669661" cy="2469012"/>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471" name="Straight Arrow Connector 470">
            <a:extLst>
              <a:ext uri="{FF2B5EF4-FFF2-40B4-BE49-F238E27FC236}">
                <a16:creationId xmlns:a16="http://schemas.microsoft.com/office/drawing/2014/main" id="{109B1FDD-3559-3F66-2A53-0FBE05ECAE7A}"/>
              </a:ext>
            </a:extLst>
          </p:cNvPr>
          <p:cNvCxnSpPr>
            <a:cxnSpLocks/>
            <a:stCxn id="24" idx="6"/>
          </p:cNvCxnSpPr>
          <p:nvPr/>
        </p:nvCxnSpPr>
        <p:spPr>
          <a:xfrm>
            <a:off x="6951306" y="1838462"/>
            <a:ext cx="1669661" cy="2882167"/>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474" name="Straight Arrow Connector 473">
            <a:extLst>
              <a:ext uri="{FF2B5EF4-FFF2-40B4-BE49-F238E27FC236}">
                <a16:creationId xmlns:a16="http://schemas.microsoft.com/office/drawing/2014/main" id="{C21F96BE-88EC-F302-A79A-A383D1B81F7C}"/>
              </a:ext>
            </a:extLst>
          </p:cNvPr>
          <p:cNvCxnSpPr>
            <a:cxnSpLocks/>
            <a:stCxn id="23" idx="6"/>
          </p:cNvCxnSpPr>
          <p:nvPr/>
        </p:nvCxnSpPr>
        <p:spPr>
          <a:xfrm>
            <a:off x="6951306" y="2792646"/>
            <a:ext cx="1669661" cy="14309"/>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477" name="Straight Arrow Connector 476">
            <a:extLst>
              <a:ext uri="{FF2B5EF4-FFF2-40B4-BE49-F238E27FC236}">
                <a16:creationId xmlns:a16="http://schemas.microsoft.com/office/drawing/2014/main" id="{960D3A19-31EA-ABE4-BF4F-367EA73EC4A9}"/>
              </a:ext>
            </a:extLst>
          </p:cNvPr>
          <p:cNvCxnSpPr>
            <a:cxnSpLocks/>
            <a:stCxn id="23" idx="6"/>
          </p:cNvCxnSpPr>
          <p:nvPr/>
        </p:nvCxnSpPr>
        <p:spPr>
          <a:xfrm>
            <a:off x="6951306" y="2792646"/>
            <a:ext cx="1669661" cy="332521"/>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480" name="Straight Arrow Connector 479">
            <a:extLst>
              <a:ext uri="{FF2B5EF4-FFF2-40B4-BE49-F238E27FC236}">
                <a16:creationId xmlns:a16="http://schemas.microsoft.com/office/drawing/2014/main" id="{63CDCD7A-3C78-0BD2-59A3-4250B4404D01}"/>
              </a:ext>
            </a:extLst>
          </p:cNvPr>
          <p:cNvCxnSpPr>
            <a:cxnSpLocks/>
            <a:stCxn id="26" idx="6"/>
          </p:cNvCxnSpPr>
          <p:nvPr/>
        </p:nvCxnSpPr>
        <p:spPr>
          <a:xfrm flipV="1">
            <a:off x="6951306" y="3125167"/>
            <a:ext cx="1669661" cy="686527"/>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483" name="Straight Arrow Connector 482">
            <a:extLst>
              <a:ext uri="{FF2B5EF4-FFF2-40B4-BE49-F238E27FC236}">
                <a16:creationId xmlns:a16="http://schemas.microsoft.com/office/drawing/2014/main" id="{6244EBA9-7533-2D99-9A38-D0849DCE6E83}"/>
              </a:ext>
            </a:extLst>
          </p:cNvPr>
          <p:cNvCxnSpPr>
            <a:cxnSpLocks/>
            <a:stCxn id="23" idx="6"/>
            <a:endCxn id="386" idx="1"/>
          </p:cNvCxnSpPr>
          <p:nvPr/>
        </p:nvCxnSpPr>
        <p:spPr>
          <a:xfrm>
            <a:off x="6951306" y="2792646"/>
            <a:ext cx="1671735" cy="737366"/>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486" name="Straight Arrow Connector 485">
            <a:extLst>
              <a:ext uri="{FF2B5EF4-FFF2-40B4-BE49-F238E27FC236}">
                <a16:creationId xmlns:a16="http://schemas.microsoft.com/office/drawing/2014/main" id="{650F2A3F-EA03-D87A-7D90-9E6BDE11699E}"/>
              </a:ext>
            </a:extLst>
          </p:cNvPr>
          <p:cNvCxnSpPr>
            <a:cxnSpLocks/>
            <a:stCxn id="23" idx="6"/>
          </p:cNvCxnSpPr>
          <p:nvPr/>
        </p:nvCxnSpPr>
        <p:spPr>
          <a:xfrm>
            <a:off x="6951306" y="2792646"/>
            <a:ext cx="1649963" cy="1111175"/>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489" name="Straight Arrow Connector 488">
            <a:extLst>
              <a:ext uri="{FF2B5EF4-FFF2-40B4-BE49-F238E27FC236}">
                <a16:creationId xmlns:a16="http://schemas.microsoft.com/office/drawing/2014/main" id="{9B6DE932-8158-F640-81E2-102CB405CB9A}"/>
              </a:ext>
            </a:extLst>
          </p:cNvPr>
          <p:cNvCxnSpPr>
            <a:cxnSpLocks/>
            <a:stCxn id="23" idx="6"/>
          </p:cNvCxnSpPr>
          <p:nvPr/>
        </p:nvCxnSpPr>
        <p:spPr>
          <a:xfrm>
            <a:off x="6951306" y="2792646"/>
            <a:ext cx="1669661" cy="1526096"/>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492" name="Straight Arrow Connector 491">
            <a:extLst>
              <a:ext uri="{FF2B5EF4-FFF2-40B4-BE49-F238E27FC236}">
                <a16:creationId xmlns:a16="http://schemas.microsoft.com/office/drawing/2014/main" id="{FC0FC154-BFEE-9423-5057-77FF4532BE60}"/>
              </a:ext>
            </a:extLst>
          </p:cNvPr>
          <p:cNvCxnSpPr>
            <a:cxnSpLocks/>
            <a:stCxn id="23" idx="6"/>
          </p:cNvCxnSpPr>
          <p:nvPr/>
        </p:nvCxnSpPr>
        <p:spPr>
          <a:xfrm>
            <a:off x="6951306" y="2792646"/>
            <a:ext cx="1669661" cy="1905217"/>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495" name="Straight Arrow Connector 494">
            <a:extLst>
              <a:ext uri="{FF2B5EF4-FFF2-40B4-BE49-F238E27FC236}">
                <a16:creationId xmlns:a16="http://schemas.microsoft.com/office/drawing/2014/main" id="{AFDD98AC-1256-1313-C3B1-580393DECDBA}"/>
              </a:ext>
            </a:extLst>
          </p:cNvPr>
          <p:cNvCxnSpPr>
            <a:cxnSpLocks/>
            <a:stCxn id="26" idx="6"/>
          </p:cNvCxnSpPr>
          <p:nvPr/>
        </p:nvCxnSpPr>
        <p:spPr>
          <a:xfrm flipV="1">
            <a:off x="6951306" y="2748979"/>
            <a:ext cx="1660070" cy="1062715"/>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498" name="Straight Arrow Connector 497">
            <a:extLst>
              <a:ext uri="{FF2B5EF4-FFF2-40B4-BE49-F238E27FC236}">
                <a16:creationId xmlns:a16="http://schemas.microsoft.com/office/drawing/2014/main" id="{21B505A7-8980-7370-88DB-0A0E61A1C044}"/>
              </a:ext>
            </a:extLst>
          </p:cNvPr>
          <p:cNvCxnSpPr>
            <a:cxnSpLocks/>
            <a:stCxn id="26" idx="6"/>
            <a:endCxn id="386" idx="1"/>
          </p:cNvCxnSpPr>
          <p:nvPr/>
        </p:nvCxnSpPr>
        <p:spPr>
          <a:xfrm flipV="1">
            <a:off x="6951306" y="3530012"/>
            <a:ext cx="1671735" cy="281682"/>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501" name="Straight Arrow Connector 500">
            <a:extLst>
              <a:ext uri="{FF2B5EF4-FFF2-40B4-BE49-F238E27FC236}">
                <a16:creationId xmlns:a16="http://schemas.microsoft.com/office/drawing/2014/main" id="{F398AABD-F8C3-DB7B-C968-AD6F8E60F889}"/>
              </a:ext>
            </a:extLst>
          </p:cNvPr>
          <p:cNvCxnSpPr>
            <a:cxnSpLocks/>
            <a:stCxn id="26" idx="6"/>
          </p:cNvCxnSpPr>
          <p:nvPr/>
        </p:nvCxnSpPr>
        <p:spPr>
          <a:xfrm>
            <a:off x="6951306" y="3811694"/>
            <a:ext cx="1669661" cy="105934"/>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504" name="Straight Arrow Connector 503">
            <a:extLst>
              <a:ext uri="{FF2B5EF4-FFF2-40B4-BE49-F238E27FC236}">
                <a16:creationId xmlns:a16="http://schemas.microsoft.com/office/drawing/2014/main" id="{A6757915-1732-34B8-3728-D3FC60A6F399}"/>
              </a:ext>
            </a:extLst>
          </p:cNvPr>
          <p:cNvCxnSpPr>
            <a:cxnSpLocks/>
            <a:stCxn id="26" idx="6"/>
          </p:cNvCxnSpPr>
          <p:nvPr/>
        </p:nvCxnSpPr>
        <p:spPr>
          <a:xfrm>
            <a:off x="6951306" y="3811694"/>
            <a:ext cx="1660070" cy="444088"/>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507" name="Straight Arrow Connector 506">
            <a:extLst>
              <a:ext uri="{FF2B5EF4-FFF2-40B4-BE49-F238E27FC236}">
                <a16:creationId xmlns:a16="http://schemas.microsoft.com/office/drawing/2014/main" id="{F4F76BA3-4961-EC09-CFFE-179E941F5300}"/>
              </a:ext>
            </a:extLst>
          </p:cNvPr>
          <p:cNvCxnSpPr>
            <a:cxnSpLocks/>
            <a:stCxn id="27" idx="6"/>
          </p:cNvCxnSpPr>
          <p:nvPr/>
        </p:nvCxnSpPr>
        <p:spPr>
          <a:xfrm flipV="1">
            <a:off x="6951306" y="2782363"/>
            <a:ext cx="1669661" cy="2159379"/>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510" name="Straight Arrow Connector 509">
            <a:extLst>
              <a:ext uri="{FF2B5EF4-FFF2-40B4-BE49-F238E27FC236}">
                <a16:creationId xmlns:a16="http://schemas.microsoft.com/office/drawing/2014/main" id="{B2D77B1C-3FDD-5C6D-B7DF-D3E91BBF2D91}"/>
              </a:ext>
            </a:extLst>
          </p:cNvPr>
          <p:cNvCxnSpPr>
            <a:cxnSpLocks/>
          </p:cNvCxnSpPr>
          <p:nvPr/>
        </p:nvCxnSpPr>
        <p:spPr>
          <a:xfrm>
            <a:off x="7026468" y="3818640"/>
            <a:ext cx="1594499" cy="889506"/>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513" name="Straight Arrow Connector 512">
            <a:extLst>
              <a:ext uri="{FF2B5EF4-FFF2-40B4-BE49-F238E27FC236}">
                <a16:creationId xmlns:a16="http://schemas.microsoft.com/office/drawing/2014/main" id="{81E4BDEF-909C-0FEA-7582-4B87F72680B0}"/>
              </a:ext>
            </a:extLst>
          </p:cNvPr>
          <p:cNvCxnSpPr>
            <a:cxnSpLocks/>
          </p:cNvCxnSpPr>
          <p:nvPr/>
        </p:nvCxnSpPr>
        <p:spPr>
          <a:xfrm flipV="1">
            <a:off x="7003919" y="3105130"/>
            <a:ext cx="1617048" cy="1806993"/>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516" name="Straight Arrow Connector 515">
            <a:extLst>
              <a:ext uri="{FF2B5EF4-FFF2-40B4-BE49-F238E27FC236}">
                <a16:creationId xmlns:a16="http://schemas.microsoft.com/office/drawing/2014/main" id="{34BC37AF-D24F-8268-075C-931A26D711F9}"/>
              </a:ext>
            </a:extLst>
          </p:cNvPr>
          <p:cNvCxnSpPr>
            <a:cxnSpLocks/>
            <a:stCxn id="27" idx="6"/>
            <a:endCxn id="386" idx="1"/>
          </p:cNvCxnSpPr>
          <p:nvPr/>
        </p:nvCxnSpPr>
        <p:spPr>
          <a:xfrm flipV="1">
            <a:off x="6951306" y="3530012"/>
            <a:ext cx="1671735" cy="1411730"/>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519" name="Straight Arrow Connector 518">
            <a:extLst>
              <a:ext uri="{FF2B5EF4-FFF2-40B4-BE49-F238E27FC236}">
                <a16:creationId xmlns:a16="http://schemas.microsoft.com/office/drawing/2014/main" id="{5D0965AD-A907-065B-CAC2-362FFC9D19E6}"/>
              </a:ext>
            </a:extLst>
          </p:cNvPr>
          <p:cNvCxnSpPr>
            <a:cxnSpLocks/>
            <a:stCxn id="27" idx="6"/>
          </p:cNvCxnSpPr>
          <p:nvPr/>
        </p:nvCxnSpPr>
        <p:spPr>
          <a:xfrm flipV="1">
            <a:off x="6951306" y="3903821"/>
            <a:ext cx="1649963" cy="1037921"/>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522" name="Straight Arrow Connector 521">
            <a:extLst>
              <a:ext uri="{FF2B5EF4-FFF2-40B4-BE49-F238E27FC236}">
                <a16:creationId xmlns:a16="http://schemas.microsoft.com/office/drawing/2014/main" id="{94986815-266E-3251-BED7-D65307A10504}"/>
              </a:ext>
            </a:extLst>
          </p:cNvPr>
          <p:cNvCxnSpPr>
            <a:cxnSpLocks/>
            <a:stCxn id="27" idx="6"/>
          </p:cNvCxnSpPr>
          <p:nvPr/>
        </p:nvCxnSpPr>
        <p:spPr>
          <a:xfrm flipV="1">
            <a:off x="6951306" y="4277154"/>
            <a:ext cx="1669661" cy="664588"/>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525" name="Straight Arrow Connector 524">
            <a:extLst>
              <a:ext uri="{FF2B5EF4-FFF2-40B4-BE49-F238E27FC236}">
                <a16:creationId xmlns:a16="http://schemas.microsoft.com/office/drawing/2014/main" id="{3EBC4D08-F9B6-6383-2058-587869E6721D}"/>
              </a:ext>
            </a:extLst>
          </p:cNvPr>
          <p:cNvCxnSpPr>
            <a:cxnSpLocks/>
            <a:stCxn id="27" idx="6"/>
          </p:cNvCxnSpPr>
          <p:nvPr/>
        </p:nvCxnSpPr>
        <p:spPr>
          <a:xfrm flipV="1">
            <a:off x="6951306" y="4657703"/>
            <a:ext cx="1649963" cy="284039"/>
          </a:xfrm>
          <a:prstGeom prst="straightConnector1">
            <a:avLst/>
          </a:prstGeom>
          <a:ln w="31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28" name="Rectangle: Rounded Corners 527">
                <a:extLst>
                  <a:ext uri="{FF2B5EF4-FFF2-40B4-BE49-F238E27FC236}">
                    <a16:creationId xmlns:a16="http://schemas.microsoft.com/office/drawing/2014/main" id="{ACBD90F1-3535-5837-7825-C9D4A321E0A8}"/>
                  </a:ext>
                </a:extLst>
              </p:cNvPr>
              <p:cNvSpPr/>
              <p:nvPr/>
            </p:nvSpPr>
            <p:spPr>
              <a:xfrm>
                <a:off x="8629448" y="1836776"/>
                <a:ext cx="459272" cy="285715"/>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acc>
                    </m:oMath>
                  </m:oMathPara>
                </a14:m>
                <a:endParaRPr kumimoji="0" lang="en-IN" sz="1800" b="0" i="0" u="none" strike="noStrike" kern="1200" cap="none" spc="0" normalizeH="0" baseline="0" noProof="0" dirty="0">
                  <a:ln>
                    <a:noFill/>
                  </a:ln>
                  <a:solidFill>
                    <a:prstClr val="black"/>
                  </a:solidFill>
                  <a:effectLst/>
                  <a:uLnTx/>
                  <a:uFillTx/>
                  <a:latin typeface="Tenorite"/>
                  <a:ea typeface="+mn-ea"/>
                  <a:cs typeface="+mn-cs"/>
                </a:endParaRPr>
              </a:p>
            </p:txBody>
          </p:sp>
        </mc:Choice>
        <mc:Fallback xmlns="">
          <p:sp>
            <p:nvSpPr>
              <p:cNvPr id="528" name="Rectangle: Rounded Corners 527">
                <a:extLst>
                  <a:ext uri="{FF2B5EF4-FFF2-40B4-BE49-F238E27FC236}">
                    <a16:creationId xmlns:a16="http://schemas.microsoft.com/office/drawing/2014/main" id="{ACBD90F1-3535-5837-7825-C9D4A321E0A8}"/>
                  </a:ext>
                </a:extLst>
              </p:cNvPr>
              <p:cNvSpPr>
                <a:spLocks noRot="1" noChangeAspect="1" noMove="1" noResize="1" noEditPoints="1" noAdjustHandles="1" noChangeArrowheads="1" noChangeShapeType="1" noTextEdit="1"/>
              </p:cNvSpPr>
              <p:nvPr/>
            </p:nvSpPr>
            <p:spPr>
              <a:xfrm>
                <a:off x="8629448" y="1836776"/>
                <a:ext cx="459272" cy="285715"/>
              </a:xfrm>
              <a:prstGeom prst="roundRect">
                <a:avLst/>
              </a:prstGeom>
              <a:blipFill>
                <a:blip r:embed="rId2"/>
                <a:stretch>
                  <a:fillRect t="-21277" r="-10667" b="-23404"/>
                </a:stretch>
              </a:blipFill>
              <a:ln>
                <a:noFill/>
              </a:ln>
            </p:spPr>
            <p:txBody>
              <a:bodyPr/>
              <a:lstStyle/>
              <a:p>
                <a:r>
                  <a:rPr lang="en-IN">
                    <a:noFill/>
                  </a:rPr>
                  <a:t> </a:t>
                </a:r>
              </a:p>
            </p:txBody>
          </p:sp>
        </mc:Fallback>
      </mc:AlternateContent>
      <p:sp>
        <p:nvSpPr>
          <p:cNvPr id="529" name="Rectangle: Rounded Corners 528">
            <a:extLst>
              <a:ext uri="{FF2B5EF4-FFF2-40B4-BE49-F238E27FC236}">
                <a16:creationId xmlns:a16="http://schemas.microsoft.com/office/drawing/2014/main" id="{418F34DA-115F-4668-A65A-F659092C30C7}"/>
              </a:ext>
            </a:extLst>
          </p:cNvPr>
          <p:cNvSpPr/>
          <p:nvPr/>
        </p:nvSpPr>
        <p:spPr>
          <a:xfrm>
            <a:off x="10808528" y="1836776"/>
            <a:ext cx="459273" cy="300596"/>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y</a:t>
            </a:r>
          </a:p>
        </p:txBody>
      </p:sp>
      <p:sp>
        <p:nvSpPr>
          <p:cNvPr id="538" name="Rectangle: Rounded Corners 537">
            <a:extLst>
              <a:ext uri="{FF2B5EF4-FFF2-40B4-BE49-F238E27FC236}">
                <a16:creationId xmlns:a16="http://schemas.microsoft.com/office/drawing/2014/main" id="{37F3531B-FF21-2380-18EE-41C74193791B}"/>
              </a:ext>
            </a:extLst>
          </p:cNvPr>
          <p:cNvSpPr/>
          <p:nvPr/>
        </p:nvSpPr>
        <p:spPr>
          <a:xfrm>
            <a:off x="11449455" y="2232072"/>
            <a:ext cx="742545" cy="369332"/>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Loss</a:t>
            </a:r>
          </a:p>
        </p:txBody>
      </p:sp>
      <p:cxnSp>
        <p:nvCxnSpPr>
          <p:cNvPr id="540" name="Connector: Elbow 539">
            <a:extLst>
              <a:ext uri="{FF2B5EF4-FFF2-40B4-BE49-F238E27FC236}">
                <a16:creationId xmlns:a16="http://schemas.microsoft.com/office/drawing/2014/main" id="{8216A670-D5AA-8652-7CB0-E6CAD48730FF}"/>
              </a:ext>
            </a:extLst>
          </p:cNvPr>
          <p:cNvCxnSpPr>
            <a:stCxn id="538" idx="0"/>
          </p:cNvCxnSpPr>
          <p:nvPr/>
        </p:nvCxnSpPr>
        <p:spPr>
          <a:xfrm rot="16200000" flipV="1">
            <a:off x="6970341" y="-2618316"/>
            <a:ext cx="1842966" cy="785780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41" name="TextBox 540">
            <a:extLst>
              <a:ext uri="{FF2B5EF4-FFF2-40B4-BE49-F238E27FC236}">
                <a16:creationId xmlns:a16="http://schemas.microsoft.com/office/drawing/2014/main" id="{C6FAAB4E-C9AB-FBED-4067-A9A607EEE49D}"/>
              </a:ext>
            </a:extLst>
          </p:cNvPr>
          <p:cNvSpPr txBox="1"/>
          <p:nvPr/>
        </p:nvSpPr>
        <p:spPr>
          <a:xfrm>
            <a:off x="8064230" y="542274"/>
            <a:ext cx="3015574"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Back Propagation</a:t>
            </a:r>
          </a:p>
        </p:txBody>
      </p:sp>
      <p:sp>
        <p:nvSpPr>
          <p:cNvPr id="542" name="TextBox 541">
            <a:extLst>
              <a:ext uri="{FF2B5EF4-FFF2-40B4-BE49-F238E27FC236}">
                <a16:creationId xmlns:a16="http://schemas.microsoft.com/office/drawing/2014/main" id="{B5BF5207-D2FF-2B2F-2732-2EEABFD964B0}"/>
              </a:ext>
            </a:extLst>
          </p:cNvPr>
          <p:cNvSpPr txBox="1"/>
          <p:nvPr/>
        </p:nvSpPr>
        <p:spPr>
          <a:xfrm>
            <a:off x="7754199" y="2941671"/>
            <a:ext cx="54117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enorite"/>
                <a:ea typeface="+mn-ea"/>
                <a:cs typeface="+mn-cs"/>
              </a:rPr>
              <a:t>w3</a:t>
            </a:r>
          </a:p>
        </p:txBody>
      </p:sp>
      <p:sp>
        <p:nvSpPr>
          <p:cNvPr id="543" name="TextBox 542">
            <a:extLst>
              <a:ext uri="{FF2B5EF4-FFF2-40B4-BE49-F238E27FC236}">
                <a16:creationId xmlns:a16="http://schemas.microsoft.com/office/drawing/2014/main" id="{0BBF4AA6-D619-49C4-DC1D-562094D00648}"/>
              </a:ext>
            </a:extLst>
          </p:cNvPr>
          <p:cNvSpPr txBox="1"/>
          <p:nvPr/>
        </p:nvSpPr>
        <p:spPr>
          <a:xfrm>
            <a:off x="7773462" y="2571033"/>
            <a:ext cx="54117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enorite"/>
                <a:ea typeface="+mn-ea"/>
                <a:cs typeface="+mn-cs"/>
              </a:rPr>
              <a:t>w2</a:t>
            </a:r>
          </a:p>
        </p:txBody>
      </p:sp>
      <p:sp>
        <p:nvSpPr>
          <p:cNvPr id="544" name="TextBox 543">
            <a:extLst>
              <a:ext uri="{FF2B5EF4-FFF2-40B4-BE49-F238E27FC236}">
                <a16:creationId xmlns:a16="http://schemas.microsoft.com/office/drawing/2014/main" id="{27952F35-A721-4F2C-FB92-33D0DB988165}"/>
              </a:ext>
            </a:extLst>
          </p:cNvPr>
          <p:cNvSpPr txBox="1"/>
          <p:nvPr/>
        </p:nvSpPr>
        <p:spPr>
          <a:xfrm>
            <a:off x="7776043" y="2206507"/>
            <a:ext cx="54117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enorite"/>
                <a:ea typeface="+mn-ea"/>
                <a:cs typeface="+mn-cs"/>
              </a:rPr>
              <a:t>w1</a:t>
            </a:r>
          </a:p>
        </p:txBody>
      </p:sp>
      <p:sp>
        <p:nvSpPr>
          <p:cNvPr id="545" name="TextBox 544">
            <a:extLst>
              <a:ext uri="{FF2B5EF4-FFF2-40B4-BE49-F238E27FC236}">
                <a16:creationId xmlns:a16="http://schemas.microsoft.com/office/drawing/2014/main" id="{C79589A0-B444-36F6-FDCB-17189EE26484}"/>
              </a:ext>
            </a:extLst>
          </p:cNvPr>
          <p:cNvSpPr txBox="1"/>
          <p:nvPr/>
        </p:nvSpPr>
        <p:spPr>
          <a:xfrm>
            <a:off x="7786136" y="3359774"/>
            <a:ext cx="54117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enorite"/>
                <a:ea typeface="+mn-ea"/>
                <a:cs typeface="+mn-cs"/>
              </a:rPr>
              <a:t>w4</a:t>
            </a:r>
          </a:p>
        </p:txBody>
      </p:sp>
      <p:sp>
        <p:nvSpPr>
          <p:cNvPr id="546" name="Rectangle 545">
            <a:extLst>
              <a:ext uri="{FF2B5EF4-FFF2-40B4-BE49-F238E27FC236}">
                <a16:creationId xmlns:a16="http://schemas.microsoft.com/office/drawing/2014/main" id="{EA90F295-78C8-26AB-99B1-74349E3AA269}"/>
              </a:ext>
            </a:extLst>
          </p:cNvPr>
          <p:cNvSpPr/>
          <p:nvPr/>
        </p:nvSpPr>
        <p:spPr>
          <a:xfrm>
            <a:off x="8695611" y="5066299"/>
            <a:ext cx="1063690" cy="19876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emperor</a:t>
            </a:r>
          </a:p>
        </p:txBody>
      </p:sp>
      <p:graphicFrame>
        <p:nvGraphicFramePr>
          <p:cNvPr id="547" name="Table 547">
            <a:extLst>
              <a:ext uri="{FF2B5EF4-FFF2-40B4-BE49-F238E27FC236}">
                <a16:creationId xmlns:a16="http://schemas.microsoft.com/office/drawing/2014/main" id="{5E6CBADA-41CF-3A75-EBD5-AF7818D82165}"/>
              </a:ext>
            </a:extLst>
          </p:cNvPr>
          <p:cNvGraphicFramePr>
            <a:graphicFrameLocks noGrp="1"/>
          </p:cNvGraphicFramePr>
          <p:nvPr/>
        </p:nvGraphicFramePr>
        <p:xfrm>
          <a:off x="8896742" y="5349504"/>
          <a:ext cx="602466" cy="1483360"/>
        </p:xfrm>
        <a:graphic>
          <a:graphicData uri="http://schemas.openxmlformats.org/drawingml/2006/table">
            <a:tbl>
              <a:tblPr firstRow="1" bandRow="1">
                <a:tableStyleId>{5940675A-B579-460E-94D1-54222C63F5DA}</a:tableStyleId>
              </a:tblPr>
              <a:tblGrid>
                <a:gridCol w="602466">
                  <a:extLst>
                    <a:ext uri="{9D8B030D-6E8A-4147-A177-3AD203B41FA5}">
                      <a16:colId xmlns:a16="http://schemas.microsoft.com/office/drawing/2014/main" val="3893503301"/>
                    </a:ext>
                  </a:extLst>
                </a:gridCol>
              </a:tblGrid>
              <a:tr h="370840">
                <a:tc>
                  <a:txBody>
                    <a:bodyPr/>
                    <a:lstStyle/>
                    <a:p>
                      <a:r>
                        <a:rPr lang="en-IN" sz="1400" dirty="0"/>
                        <a:t>w1</a:t>
                      </a:r>
                    </a:p>
                  </a:txBody>
                  <a:tcPr/>
                </a:tc>
                <a:extLst>
                  <a:ext uri="{0D108BD9-81ED-4DB2-BD59-A6C34878D82A}">
                    <a16:rowId xmlns:a16="http://schemas.microsoft.com/office/drawing/2014/main" val="364552760"/>
                  </a:ext>
                </a:extLst>
              </a:tr>
              <a:tr h="370840">
                <a:tc>
                  <a:txBody>
                    <a:bodyPr/>
                    <a:lstStyle/>
                    <a:p>
                      <a:r>
                        <a:rPr lang="en-IN" sz="1400" dirty="0"/>
                        <a:t>w2</a:t>
                      </a:r>
                    </a:p>
                  </a:txBody>
                  <a:tcPr/>
                </a:tc>
                <a:extLst>
                  <a:ext uri="{0D108BD9-81ED-4DB2-BD59-A6C34878D82A}">
                    <a16:rowId xmlns:a16="http://schemas.microsoft.com/office/drawing/2014/main" val="3263639170"/>
                  </a:ext>
                </a:extLst>
              </a:tr>
              <a:tr h="370840">
                <a:tc>
                  <a:txBody>
                    <a:bodyPr/>
                    <a:lstStyle/>
                    <a:p>
                      <a:r>
                        <a:rPr lang="en-IN" sz="1400" dirty="0"/>
                        <a:t>w3</a:t>
                      </a:r>
                    </a:p>
                  </a:txBody>
                  <a:tcPr/>
                </a:tc>
                <a:extLst>
                  <a:ext uri="{0D108BD9-81ED-4DB2-BD59-A6C34878D82A}">
                    <a16:rowId xmlns:a16="http://schemas.microsoft.com/office/drawing/2014/main" val="1066327029"/>
                  </a:ext>
                </a:extLst>
              </a:tr>
              <a:tr h="370840">
                <a:tc>
                  <a:txBody>
                    <a:bodyPr/>
                    <a:lstStyle/>
                    <a:p>
                      <a:r>
                        <a:rPr lang="en-IN" sz="1400" dirty="0"/>
                        <a:t>w4</a:t>
                      </a:r>
                    </a:p>
                  </a:txBody>
                  <a:tcPr/>
                </a:tc>
                <a:extLst>
                  <a:ext uri="{0D108BD9-81ED-4DB2-BD59-A6C34878D82A}">
                    <a16:rowId xmlns:a16="http://schemas.microsoft.com/office/drawing/2014/main" val="3259137501"/>
                  </a:ext>
                </a:extLst>
              </a:tr>
            </a:tbl>
          </a:graphicData>
        </a:graphic>
      </p:graphicFrame>
      <p:sp>
        <p:nvSpPr>
          <p:cNvPr id="548" name="TextBox 547">
            <a:extLst>
              <a:ext uri="{FF2B5EF4-FFF2-40B4-BE49-F238E27FC236}">
                <a16:creationId xmlns:a16="http://schemas.microsoft.com/office/drawing/2014/main" id="{6C285AA2-18A1-3B37-721E-C611849804C9}"/>
              </a:ext>
            </a:extLst>
          </p:cNvPr>
          <p:cNvSpPr txBox="1"/>
          <p:nvPr/>
        </p:nvSpPr>
        <p:spPr>
          <a:xfrm>
            <a:off x="8108070" y="2968290"/>
            <a:ext cx="54117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enorite"/>
                <a:ea typeface="+mn-ea"/>
                <a:cs typeface="+mn-cs"/>
              </a:rPr>
              <a:t>w5</a:t>
            </a:r>
          </a:p>
        </p:txBody>
      </p:sp>
      <p:sp>
        <p:nvSpPr>
          <p:cNvPr id="549" name="TextBox 548">
            <a:extLst>
              <a:ext uri="{FF2B5EF4-FFF2-40B4-BE49-F238E27FC236}">
                <a16:creationId xmlns:a16="http://schemas.microsoft.com/office/drawing/2014/main" id="{6FBB06EC-458D-5025-BF4A-DD50B58306D9}"/>
              </a:ext>
            </a:extLst>
          </p:cNvPr>
          <p:cNvSpPr txBox="1"/>
          <p:nvPr/>
        </p:nvSpPr>
        <p:spPr>
          <a:xfrm>
            <a:off x="8108662" y="3228601"/>
            <a:ext cx="54117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enorite"/>
                <a:ea typeface="+mn-ea"/>
                <a:cs typeface="+mn-cs"/>
              </a:rPr>
              <a:t>w6</a:t>
            </a:r>
          </a:p>
        </p:txBody>
      </p:sp>
      <p:sp>
        <p:nvSpPr>
          <p:cNvPr id="550" name="TextBox 549">
            <a:extLst>
              <a:ext uri="{FF2B5EF4-FFF2-40B4-BE49-F238E27FC236}">
                <a16:creationId xmlns:a16="http://schemas.microsoft.com/office/drawing/2014/main" id="{E99A11B5-A1FB-12EC-50EC-539F752EC03C}"/>
              </a:ext>
            </a:extLst>
          </p:cNvPr>
          <p:cNvSpPr txBox="1"/>
          <p:nvPr/>
        </p:nvSpPr>
        <p:spPr>
          <a:xfrm>
            <a:off x="8094379" y="3470772"/>
            <a:ext cx="54117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enorite"/>
                <a:ea typeface="+mn-ea"/>
                <a:cs typeface="+mn-cs"/>
              </a:rPr>
              <a:t>w7</a:t>
            </a:r>
          </a:p>
        </p:txBody>
      </p:sp>
      <p:sp>
        <p:nvSpPr>
          <p:cNvPr id="551" name="TextBox 550">
            <a:extLst>
              <a:ext uri="{FF2B5EF4-FFF2-40B4-BE49-F238E27FC236}">
                <a16:creationId xmlns:a16="http://schemas.microsoft.com/office/drawing/2014/main" id="{3252FD0E-8E26-0EA7-D64B-94C12DC69F0E}"/>
              </a:ext>
            </a:extLst>
          </p:cNvPr>
          <p:cNvSpPr txBox="1"/>
          <p:nvPr/>
        </p:nvSpPr>
        <p:spPr>
          <a:xfrm>
            <a:off x="8116321" y="3741651"/>
            <a:ext cx="54117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enorite"/>
                <a:ea typeface="+mn-ea"/>
                <a:cs typeface="+mn-cs"/>
              </a:rPr>
              <a:t>w8</a:t>
            </a:r>
          </a:p>
        </p:txBody>
      </p:sp>
      <p:graphicFrame>
        <p:nvGraphicFramePr>
          <p:cNvPr id="552" name="Table 547">
            <a:extLst>
              <a:ext uri="{FF2B5EF4-FFF2-40B4-BE49-F238E27FC236}">
                <a16:creationId xmlns:a16="http://schemas.microsoft.com/office/drawing/2014/main" id="{8E8CD8D2-8435-056D-44EF-BC3AD4ED4480}"/>
              </a:ext>
            </a:extLst>
          </p:cNvPr>
          <p:cNvGraphicFramePr>
            <a:graphicFrameLocks noGrp="1"/>
          </p:cNvGraphicFramePr>
          <p:nvPr/>
        </p:nvGraphicFramePr>
        <p:xfrm>
          <a:off x="10665335" y="5346550"/>
          <a:ext cx="602466" cy="1483360"/>
        </p:xfrm>
        <a:graphic>
          <a:graphicData uri="http://schemas.openxmlformats.org/drawingml/2006/table">
            <a:tbl>
              <a:tblPr firstRow="1" bandRow="1">
                <a:tableStyleId>{5940675A-B579-460E-94D1-54222C63F5DA}</a:tableStyleId>
              </a:tblPr>
              <a:tblGrid>
                <a:gridCol w="602466">
                  <a:extLst>
                    <a:ext uri="{9D8B030D-6E8A-4147-A177-3AD203B41FA5}">
                      <a16:colId xmlns:a16="http://schemas.microsoft.com/office/drawing/2014/main" val="3893503301"/>
                    </a:ext>
                  </a:extLst>
                </a:gridCol>
              </a:tblGrid>
              <a:tr h="370840">
                <a:tc>
                  <a:txBody>
                    <a:bodyPr/>
                    <a:lstStyle/>
                    <a:p>
                      <a:r>
                        <a:rPr lang="en-IN" sz="1400" dirty="0"/>
                        <a:t>w5</a:t>
                      </a:r>
                    </a:p>
                  </a:txBody>
                  <a:tcPr/>
                </a:tc>
                <a:extLst>
                  <a:ext uri="{0D108BD9-81ED-4DB2-BD59-A6C34878D82A}">
                    <a16:rowId xmlns:a16="http://schemas.microsoft.com/office/drawing/2014/main" val="364552760"/>
                  </a:ext>
                </a:extLst>
              </a:tr>
              <a:tr h="370840">
                <a:tc>
                  <a:txBody>
                    <a:bodyPr/>
                    <a:lstStyle/>
                    <a:p>
                      <a:r>
                        <a:rPr lang="en-IN" sz="1400" dirty="0"/>
                        <a:t>w6</a:t>
                      </a:r>
                    </a:p>
                  </a:txBody>
                  <a:tcPr/>
                </a:tc>
                <a:extLst>
                  <a:ext uri="{0D108BD9-81ED-4DB2-BD59-A6C34878D82A}">
                    <a16:rowId xmlns:a16="http://schemas.microsoft.com/office/drawing/2014/main" val="3263639170"/>
                  </a:ext>
                </a:extLst>
              </a:tr>
              <a:tr h="370840">
                <a:tc>
                  <a:txBody>
                    <a:bodyPr/>
                    <a:lstStyle/>
                    <a:p>
                      <a:r>
                        <a:rPr lang="en-IN" sz="1400" dirty="0"/>
                        <a:t>w7</a:t>
                      </a:r>
                    </a:p>
                  </a:txBody>
                  <a:tcPr/>
                </a:tc>
                <a:extLst>
                  <a:ext uri="{0D108BD9-81ED-4DB2-BD59-A6C34878D82A}">
                    <a16:rowId xmlns:a16="http://schemas.microsoft.com/office/drawing/2014/main" val="1066327029"/>
                  </a:ext>
                </a:extLst>
              </a:tr>
              <a:tr h="370840">
                <a:tc>
                  <a:txBody>
                    <a:bodyPr/>
                    <a:lstStyle/>
                    <a:p>
                      <a:r>
                        <a:rPr lang="en-IN" sz="1400" dirty="0"/>
                        <a:t>w8</a:t>
                      </a:r>
                    </a:p>
                  </a:txBody>
                  <a:tcPr/>
                </a:tc>
                <a:extLst>
                  <a:ext uri="{0D108BD9-81ED-4DB2-BD59-A6C34878D82A}">
                    <a16:rowId xmlns:a16="http://schemas.microsoft.com/office/drawing/2014/main" val="3259137501"/>
                  </a:ext>
                </a:extLst>
              </a:tr>
            </a:tbl>
          </a:graphicData>
        </a:graphic>
      </p:graphicFrame>
      <p:sp>
        <p:nvSpPr>
          <p:cNvPr id="553" name="Rectangle: Rounded Corners 552">
            <a:extLst>
              <a:ext uri="{FF2B5EF4-FFF2-40B4-BE49-F238E27FC236}">
                <a16:creationId xmlns:a16="http://schemas.microsoft.com/office/drawing/2014/main" id="{A3B05FE9-592D-2A60-BADE-98448F5EE342}"/>
              </a:ext>
            </a:extLst>
          </p:cNvPr>
          <p:cNvSpPr/>
          <p:nvPr/>
        </p:nvSpPr>
        <p:spPr>
          <a:xfrm>
            <a:off x="10524286" y="4967937"/>
            <a:ext cx="726770" cy="347356"/>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enorite"/>
                <a:ea typeface="+mn-ea"/>
                <a:cs typeface="+mn-cs"/>
              </a:rPr>
              <a:t>king</a:t>
            </a:r>
          </a:p>
        </p:txBody>
      </p:sp>
    </p:spTree>
    <p:extLst>
      <p:ext uri="{BB962C8B-B14F-4D97-AF65-F5344CB8AC3E}">
        <p14:creationId xmlns:p14="http://schemas.microsoft.com/office/powerpoint/2010/main" val="392533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par>
                                <p:cTn id="69" presetID="10" presetClass="entr" presetSubtype="0"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10" presetClass="entr" presetSubtype="0" fill="hold"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500"/>
                                        <p:tgtEl>
                                          <p:spTgt spid="30"/>
                                        </p:tgtEl>
                                      </p:cBhvr>
                                    </p:animEffect>
                                  </p:childTnLst>
                                </p:cTn>
                              </p:par>
                              <p:par>
                                <p:cTn id="75" presetID="10" presetClass="entr" presetSubtype="0" fill="hold"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500"/>
                                        <p:tgtEl>
                                          <p:spTgt spid="33"/>
                                        </p:tgtEl>
                                      </p:cBhvr>
                                    </p:animEffect>
                                  </p:childTnLst>
                                </p:cTn>
                              </p:par>
                              <p:par>
                                <p:cTn id="78" presetID="10" presetClass="entr" presetSubtype="0" fill="hold" nodeType="with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fade">
                                      <p:cBhvr>
                                        <p:cTn id="80" dur="500"/>
                                        <p:tgtEl>
                                          <p:spTgt spid="36"/>
                                        </p:tgtEl>
                                      </p:cBhvr>
                                    </p:animEffect>
                                  </p:childTnLst>
                                </p:cTn>
                              </p:par>
                              <p:par>
                                <p:cTn id="81" presetID="10" presetClass="entr" presetSubtype="0" fill="hold" nodeType="with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500"/>
                                        <p:tgtEl>
                                          <p:spTgt spid="39"/>
                                        </p:tgtEl>
                                      </p:cBhvr>
                                    </p:animEffect>
                                  </p:childTnLst>
                                </p:cTn>
                              </p:par>
                              <p:par>
                                <p:cTn id="84" presetID="10" presetClass="entr" presetSubtype="0" fill="hold" nodeType="with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500"/>
                                        <p:tgtEl>
                                          <p:spTgt spid="42"/>
                                        </p:tgtEl>
                                      </p:cBhvr>
                                    </p:animEffect>
                                  </p:childTnLst>
                                </p:cTn>
                              </p:par>
                              <p:par>
                                <p:cTn id="87" presetID="10" presetClass="entr" presetSubtype="0"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fade">
                                      <p:cBhvr>
                                        <p:cTn id="89" dur="500"/>
                                        <p:tgtEl>
                                          <p:spTgt spid="45"/>
                                        </p:tgtEl>
                                      </p:cBhvr>
                                    </p:animEffect>
                                  </p:childTnLst>
                                </p:cTn>
                              </p:par>
                              <p:par>
                                <p:cTn id="90" presetID="10" presetClass="entr" presetSubtype="0" fill="hold" nodeType="with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fade">
                                      <p:cBhvr>
                                        <p:cTn id="92" dur="500"/>
                                        <p:tgtEl>
                                          <p:spTgt spid="48"/>
                                        </p:tgtEl>
                                      </p:cBhvr>
                                    </p:animEffect>
                                  </p:childTnLst>
                                </p:cTn>
                              </p:par>
                              <p:par>
                                <p:cTn id="93" presetID="10" presetClass="entr" presetSubtype="0"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fade">
                                      <p:cBhvr>
                                        <p:cTn id="95" dur="500"/>
                                        <p:tgtEl>
                                          <p:spTgt spid="51"/>
                                        </p:tgtEl>
                                      </p:cBhvr>
                                    </p:animEffect>
                                  </p:childTnLst>
                                </p:cTn>
                              </p:par>
                              <p:par>
                                <p:cTn id="96" presetID="10" presetClass="entr" presetSubtype="0" fill="hold" nodeType="withEffect">
                                  <p:stCondLst>
                                    <p:cond delay="0"/>
                                  </p:stCondLst>
                                  <p:childTnLst>
                                    <p:set>
                                      <p:cBhvr>
                                        <p:cTn id="97" dur="1" fill="hold">
                                          <p:stCondLst>
                                            <p:cond delay="0"/>
                                          </p:stCondLst>
                                        </p:cTn>
                                        <p:tgtEl>
                                          <p:spTgt spid="54"/>
                                        </p:tgtEl>
                                        <p:attrNameLst>
                                          <p:attrName>style.visibility</p:attrName>
                                        </p:attrNameLst>
                                      </p:cBhvr>
                                      <p:to>
                                        <p:strVal val="visible"/>
                                      </p:to>
                                    </p:set>
                                    <p:animEffect transition="in" filter="fade">
                                      <p:cBhvr>
                                        <p:cTn id="98" dur="500"/>
                                        <p:tgtEl>
                                          <p:spTgt spid="54"/>
                                        </p:tgtEl>
                                      </p:cBhvr>
                                    </p:animEffect>
                                  </p:childTnLst>
                                </p:cTn>
                              </p:par>
                              <p:par>
                                <p:cTn id="99" presetID="10" presetClass="entr" presetSubtype="0" fill="hold" nodeType="with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fade">
                                      <p:cBhvr>
                                        <p:cTn id="101" dur="500"/>
                                        <p:tgtEl>
                                          <p:spTgt spid="57"/>
                                        </p:tgtEl>
                                      </p:cBhvr>
                                    </p:animEffect>
                                  </p:childTnLst>
                                </p:cTn>
                              </p:par>
                              <p:par>
                                <p:cTn id="102" presetID="10" presetClass="entr" presetSubtype="0" fill="hold" nodeType="with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fade">
                                      <p:cBhvr>
                                        <p:cTn id="104" dur="500"/>
                                        <p:tgtEl>
                                          <p:spTgt spid="60"/>
                                        </p:tgtEl>
                                      </p:cBhvr>
                                    </p:animEffect>
                                  </p:childTnLst>
                                </p:cTn>
                              </p:par>
                              <p:par>
                                <p:cTn id="105" presetID="10" presetClass="entr" presetSubtype="0" fill="hold" nodeType="with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fade">
                                      <p:cBhvr>
                                        <p:cTn id="107" dur="500"/>
                                        <p:tgtEl>
                                          <p:spTgt spid="63"/>
                                        </p:tgtEl>
                                      </p:cBhvr>
                                    </p:animEffect>
                                  </p:childTnLst>
                                </p:cTn>
                              </p:par>
                              <p:par>
                                <p:cTn id="108" presetID="10" presetClass="entr" presetSubtype="0" fill="hold" nodeType="withEffect">
                                  <p:stCondLst>
                                    <p:cond delay="0"/>
                                  </p:stCondLst>
                                  <p:childTnLst>
                                    <p:set>
                                      <p:cBhvr>
                                        <p:cTn id="109" dur="1" fill="hold">
                                          <p:stCondLst>
                                            <p:cond delay="0"/>
                                          </p:stCondLst>
                                        </p:cTn>
                                        <p:tgtEl>
                                          <p:spTgt spid="66"/>
                                        </p:tgtEl>
                                        <p:attrNameLst>
                                          <p:attrName>style.visibility</p:attrName>
                                        </p:attrNameLst>
                                      </p:cBhvr>
                                      <p:to>
                                        <p:strVal val="visible"/>
                                      </p:to>
                                    </p:set>
                                    <p:animEffect transition="in" filter="fade">
                                      <p:cBhvr>
                                        <p:cTn id="110" dur="500"/>
                                        <p:tgtEl>
                                          <p:spTgt spid="66"/>
                                        </p:tgtEl>
                                      </p:cBhvr>
                                    </p:animEffect>
                                  </p:childTnLst>
                                </p:cTn>
                              </p:par>
                              <p:par>
                                <p:cTn id="111" presetID="10" presetClass="entr" presetSubtype="0" fill="hold" nodeType="withEffect">
                                  <p:stCondLst>
                                    <p:cond delay="0"/>
                                  </p:stCondLst>
                                  <p:childTnLst>
                                    <p:set>
                                      <p:cBhvr>
                                        <p:cTn id="112" dur="1" fill="hold">
                                          <p:stCondLst>
                                            <p:cond delay="0"/>
                                          </p:stCondLst>
                                        </p:cTn>
                                        <p:tgtEl>
                                          <p:spTgt spid="69"/>
                                        </p:tgtEl>
                                        <p:attrNameLst>
                                          <p:attrName>style.visibility</p:attrName>
                                        </p:attrNameLst>
                                      </p:cBhvr>
                                      <p:to>
                                        <p:strVal val="visible"/>
                                      </p:to>
                                    </p:set>
                                    <p:animEffect transition="in" filter="fade">
                                      <p:cBhvr>
                                        <p:cTn id="113" dur="500"/>
                                        <p:tgtEl>
                                          <p:spTgt spid="69"/>
                                        </p:tgtEl>
                                      </p:cBhvr>
                                    </p:animEffect>
                                  </p:childTnLst>
                                </p:cTn>
                              </p:par>
                              <p:par>
                                <p:cTn id="114" presetID="10" presetClass="entr" presetSubtype="0" fill="hold" nodeType="withEffect">
                                  <p:stCondLst>
                                    <p:cond delay="0"/>
                                  </p:stCondLst>
                                  <p:childTnLst>
                                    <p:set>
                                      <p:cBhvr>
                                        <p:cTn id="115" dur="1" fill="hold">
                                          <p:stCondLst>
                                            <p:cond delay="0"/>
                                          </p:stCondLst>
                                        </p:cTn>
                                        <p:tgtEl>
                                          <p:spTgt spid="72"/>
                                        </p:tgtEl>
                                        <p:attrNameLst>
                                          <p:attrName>style.visibility</p:attrName>
                                        </p:attrNameLst>
                                      </p:cBhvr>
                                      <p:to>
                                        <p:strVal val="visible"/>
                                      </p:to>
                                    </p:set>
                                    <p:animEffect transition="in" filter="fade">
                                      <p:cBhvr>
                                        <p:cTn id="116" dur="500"/>
                                        <p:tgtEl>
                                          <p:spTgt spid="72"/>
                                        </p:tgtEl>
                                      </p:cBhvr>
                                    </p:animEffect>
                                  </p:childTnLst>
                                </p:cTn>
                              </p:par>
                              <p:par>
                                <p:cTn id="117" presetID="10" presetClass="entr" presetSubtype="0" fill="hold" nodeType="withEffect">
                                  <p:stCondLst>
                                    <p:cond delay="0"/>
                                  </p:stCondLst>
                                  <p:childTnLst>
                                    <p:set>
                                      <p:cBhvr>
                                        <p:cTn id="118" dur="1" fill="hold">
                                          <p:stCondLst>
                                            <p:cond delay="0"/>
                                          </p:stCondLst>
                                        </p:cTn>
                                        <p:tgtEl>
                                          <p:spTgt spid="77"/>
                                        </p:tgtEl>
                                        <p:attrNameLst>
                                          <p:attrName>style.visibility</p:attrName>
                                        </p:attrNameLst>
                                      </p:cBhvr>
                                      <p:to>
                                        <p:strVal val="visible"/>
                                      </p:to>
                                    </p:set>
                                    <p:animEffect transition="in" filter="fade">
                                      <p:cBhvr>
                                        <p:cTn id="119" dur="500"/>
                                        <p:tgtEl>
                                          <p:spTgt spid="77"/>
                                        </p:tgtEl>
                                      </p:cBhvr>
                                    </p:animEffect>
                                  </p:childTnLst>
                                </p:cTn>
                              </p:par>
                              <p:par>
                                <p:cTn id="120" presetID="10" presetClass="entr" presetSubtype="0" fill="hold" nodeType="withEffect">
                                  <p:stCondLst>
                                    <p:cond delay="0"/>
                                  </p:stCondLst>
                                  <p:childTnLst>
                                    <p:set>
                                      <p:cBhvr>
                                        <p:cTn id="121" dur="1" fill="hold">
                                          <p:stCondLst>
                                            <p:cond delay="0"/>
                                          </p:stCondLst>
                                        </p:cTn>
                                        <p:tgtEl>
                                          <p:spTgt spid="80"/>
                                        </p:tgtEl>
                                        <p:attrNameLst>
                                          <p:attrName>style.visibility</p:attrName>
                                        </p:attrNameLst>
                                      </p:cBhvr>
                                      <p:to>
                                        <p:strVal val="visible"/>
                                      </p:to>
                                    </p:set>
                                    <p:animEffect transition="in" filter="fade">
                                      <p:cBhvr>
                                        <p:cTn id="122" dur="500"/>
                                        <p:tgtEl>
                                          <p:spTgt spid="80"/>
                                        </p:tgtEl>
                                      </p:cBhvr>
                                    </p:animEffect>
                                  </p:childTnLst>
                                </p:cTn>
                              </p:par>
                              <p:par>
                                <p:cTn id="123" presetID="10" presetClass="entr" presetSubtype="0"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Effect transition="in" filter="fade">
                                      <p:cBhvr>
                                        <p:cTn id="125" dur="500"/>
                                        <p:tgtEl>
                                          <p:spTgt spid="83"/>
                                        </p:tgtEl>
                                      </p:cBhvr>
                                    </p:animEffect>
                                  </p:childTnLst>
                                </p:cTn>
                              </p:par>
                              <p:par>
                                <p:cTn id="126" presetID="10" presetClass="entr" presetSubtype="0" fill="hold" nodeType="withEffect">
                                  <p:stCondLst>
                                    <p:cond delay="0"/>
                                  </p:stCondLst>
                                  <p:childTnLst>
                                    <p:set>
                                      <p:cBhvr>
                                        <p:cTn id="127" dur="1" fill="hold">
                                          <p:stCondLst>
                                            <p:cond delay="0"/>
                                          </p:stCondLst>
                                        </p:cTn>
                                        <p:tgtEl>
                                          <p:spTgt spid="86"/>
                                        </p:tgtEl>
                                        <p:attrNameLst>
                                          <p:attrName>style.visibility</p:attrName>
                                        </p:attrNameLst>
                                      </p:cBhvr>
                                      <p:to>
                                        <p:strVal val="visible"/>
                                      </p:to>
                                    </p:set>
                                    <p:animEffect transition="in" filter="fade">
                                      <p:cBhvr>
                                        <p:cTn id="128" dur="500"/>
                                        <p:tgtEl>
                                          <p:spTgt spid="86"/>
                                        </p:tgtEl>
                                      </p:cBhvr>
                                    </p:animEffect>
                                  </p:childTnLst>
                                </p:cTn>
                              </p:par>
                              <p:par>
                                <p:cTn id="129" presetID="10" presetClass="entr" presetSubtype="0" fill="hold" nodeType="withEffect">
                                  <p:stCondLst>
                                    <p:cond delay="0"/>
                                  </p:stCondLst>
                                  <p:childTnLst>
                                    <p:set>
                                      <p:cBhvr>
                                        <p:cTn id="130" dur="1" fill="hold">
                                          <p:stCondLst>
                                            <p:cond delay="0"/>
                                          </p:stCondLst>
                                        </p:cTn>
                                        <p:tgtEl>
                                          <p:spTgt spid="89"/>
                                        </p:tgtEl>
                                        <p:attrNameLst>
                                          <p:attrName>style.visibility</p:attrName>
                                        </p:attrNameLst>
                                      </p:cBhvr>
                                      <p:to>
                                        <p:strVal val="visible"/>
                                      </p:to>
                                    </p:set>
                                    <p:animEffect transition="in" filter="fade">
                                      <p:cBhvr>
                                        <p:cTn id="131" dur="500"/>
                                        <p:tgtEl>
                                          <p:spTgt spid="89"/>
                                        </p:tgtEl>
                                      </p:cBhvr>
                                    </p:animEffect>
                                  </p:childTnLst>
                                </p:cTn>
                              </p:par>
                              <p:par>
                                <p:cTn id="132" presetID="10" presetClass="entr" presetSubtype="0" fill="hold" nodeType="withEffect">
                                  <p:stCondLst>
                                    <p:cond delay="0"/>
                                  </p:stCondLst>
                                  <p:childTnLst>
                                    <p:set>
                                      <p:cBhvr>
                                        <p:cTn id="133" dur="1" fill="hold">
                                          <p:stCondLst>
                                            <p:cond delay="0"/>
                                          </p:stCondLst>
                                        </p:cTn>
                                        <p:tgtEl>
                                          <p:spTgt spid="92"/>
                                        </p:tgtEl>
                                        <p:attrNameLst>
                                          <p:attrName>style.visibility</p:attrName>
                                        </p:attrNameLst>
                                      </p:cBhvr>
                                      <p:to>
                                        <p:strVal val="visible"/>
                                      </p:to>
                                    </p:set>
                                    <p:animEffect transition="in" filter="fade">
                                      <p:cBhvr>
                                        <p:cTn id="134" dur="500"/>
                                        <p:tgtEl>
                                          <p:spTgt spid="92"/>
                                        </p:tgtEl>
                                      </p:cBhvr>
                                    </p:animEffect>
                                  </p:childTnLst>
                                </p:cTn>
                              </p:par>
                              <p:par>
                                <p:cTn id="135" presetID="10" presetClass="entr" presetSubtype="0" fill="hold" nodeType="withEffect">
                                  <p:stCondLst>
                                    <p:cond delay="0"/>
                                  </p:stCondLst>
                                  <p:childTnLst>
                                    <p:set>
                                      <p:cBhvr>
                                        <p:cTn id="136" dur="1" fill="hold">
                                          <p:stCondLst>
                                            <p:cond delay="0"/>
                                          </p:stCondLst>
                                        </p:cTn>
                                        <p:tgtEl>
                                          <p:spTgt spid="95"/>
                                        </p:tgtEl>
                                        <p:attrNameLst>
                                          <p:attrName>style.visibility</p:attrName>
                                        </p:attrNameLst>
                                      </p:cBhvr>
                                      <p:to>
                                        <p:strVal val="visible"/>
                                      </p:to>
                                    </p:set>
                                    <p:animEffect transition="in" filter="fade">
                                      <p:cBhvr>
                                        <p:cTn id="137" dur="500"/>
                                        <p:tgtEl>
                                          <p:spTgt spid="95"/>
                                        </p:tgtEl>
                                      </p:cBhvr>
                                    </p:animEffect>
                                  </p:childTnLst>
                                </p:cTn>
                              </p:par>
                              <p:par>
                                <p:cTn id="138" presetID="10" presetClass="entr" presetSubtype="0" fill="hold" nodeType="withEffect">
                                  <p:stCondLst>
                                    <p:cond delay="0"/>
                                  </p:stCondLst>
                                  <p:childTnLst>
                                    <p:set>
                                      <p:cBhvr>
                                        <p:cTn id="139" dur="1" fill="hold">
                                          <p:stCondLst>
                                            <p:cond delay="0"/>
                                          </p:stCondLst>
                                        </p:cTn>
                                        <p:tgtEl>
                                          <p:spTgt spid="98"/>
                                        </p:tgtEl>
                                        <p:attrNameLst>
                                          <p:attrName>style.visibility</p:attrName>
                                        </p:attrNameLst>
                                      </p:cBhvr>
                                      <p:to>
                                        <p:strVal val="visible"/>
                                      </p:to>
                                    </p:set>
                                    <p:animEffect transition="in" filter="fade">
                                      <p:cBhvr>
                                        <p:cTn id="140" dur="500"/>
                                        <p:tgtEl>
                                          <p:spTgt spid="98"/>
                                        </p:tgtEl>
                                      </p:cBhvr>
                                    </p:animEffect>
                                  </p:childTnLst>
                                </p:cTn>
                              </p:par>
                              <p:par>
                                <p:cTn id="141" presetID="10" presetClass="entr" presetSubtype="0" fill="hold" nodeType="withEffect">
                                  <p:stCondLst>
                                    <p:cond delay="0"/>
                                  </p:stCondLst>
                                  <p:childTnLst>
                                    <p:set>
                                      <p:cBhvr>
                                        <p:cTn id="142" dur="1" fill="hold">
                                          <p:stCondLst>
                                            <p:cond delay="0"/>
                                          </p:stCondLst>
                                        </p:cTn>
                                        <p:tgtEl>
                                          <p:spTgt spid="101"/>
                                        </p:tgtEl>
                                        <p:attrNameLst>
                                          <p:attrName>style.visibility</p:attrName>
                                        </p:attrNameLst>
                                      </p:cBhvr>
                                      <p:to>
                                        <p:strVal val="visible"/>
                                      </p:to>
                                    </p:set>
                                    <p:animEffect transition="in" filter="fade">
                                      <p:cBhvr>
                                        <p:cTn id="143" dur="500"/>
                                        <p:tgtEl>
                                          <p:spTgt spid="101"/>
                                        </p:tgtEl>
                                      </p:cBhvr>
                                    </p:animEffect>
                                  </p:childTnLst>
                                </p:cTn>
                              </p:par>
                              <p:par>
                                <p:cTn id="144" presetID="10" presetClass="entr" presetSubtype="0" fill="hold" nodeType="withEffect">
                                  <p:stCondLst>
                                    <p:cond delay="0"/>
                                  </p:stCondLst>
                                  <p:childTnLst>
                                    <p:set>
                                      <p:cBhvr>
                                        <p:cTn id="145" dur="1" fill="hold">
                                          <p:stCondLst>
                                            <p:cond delay="0"/>
                                          </p:stCondLst>
                                        </p:cTn>
                                        <p:tgtEl>
                                          <p:spTgt spid="104"/>
                                        </p:tgtEl>
                                        <p:attrNameLst>
                                          <p:attrName>style.visibility</p:attrName>
                                        </p:attrNameLst>
                                      </p:cBhvr>
                                      <p:to>
                                        <p:strVal val="visible"/>
                                      </p:to>
                                    </p:set>
                                    <p:animEffect transition="in" filter="fade">
                                      <p:cBhvr>
                                        <p:cTn id="146" dur="500"/>
                                        <p:tgtEl>
                                          <p:spTgt spid="104"/>
                                        </p:tgtEl>
                                      </p:cBhvr>
                                    </p:animEffect>
                                  </p:childTnLst>
                                </p:cTn>
                              </p:par>
                              <p:par>
                                <p:cTn id="147" presetID="10" presetClass="entr" presetSubtype="0" fill="hold" nodeType="withEffect">
                                  <p:stCondLst>
                                    <p:cond delay="0"/>
                                  </p:stCondLst>
                                  <p:childTnLst>
                                    <p:set>
                                      <p:cBhvr>
                                        <p:cTn id="148" dur="1" fill="hold">
                                          <p:stCondLst>
                                            <p:cond delay="0"/>
                                          </p:stCondLst>
                                        </p:cTn>
                                        <p:tgtEl>
                                          <p:spTgt spid="107"/>
                                        </p:tgtEl>
                                        <p:attrNameLst>
                                          <p:attrName>style.visibility</p:attrName>
                                        </p:attrNameLst>
                                      </p:cBhvr>
                                      <p:to>
                                        <p:strVal val="visible"/>
                                      </p:to>
                                    </p:set>
                                    <p:animEffect transition="in" filter="fade">
                                      <p:cBhvr>
                                        <p:cTn id="149" dur="500"/>
                                        <p:tgtEl>
                                          <p:spTgt spid="107"/>
                                        </p:tgtEl>
                                      </p:cBhvr>
                                    </p:animEffect>
                                  </p:childTnLst>
                                </p:cTn>
                              </p:par>
                              <p:par>
                                <p:cTn id="150" presetID="10" presetClass="entr" presetSubtype="0" fill="hold" nodeType="withEffect">
                                  <p:stCondLst>
                                    <p:cond delay="0"/>
                                  </p:stCondLst>
                                  <p:childTnLst>
                                    <p:set>
                                      <p:cBhvr>
                                        <p:cTn id="151" dur="1" fill="hold">
                                          <p:stCondLst>
                                            <p:cond delay="0"/>
                                          </p:stCondLst>
                                        </p:cTn>
                                        <p:tgtEl>
                                          <p:spTgt spid="110"/>
                                        </p:tgtEl>
                                        <p:attrNameLst>
                                          <p:attrName>style.visibility</p:attrName>
                                        </p:attrNameLst>
                                      </p:cBhvr>
                                      <p:to>
                                        <p:strVal val="visible"/>
                                      </p:to>
                                    </p:set>
                                    <p:animEffect transition="in" filter="fade">
                                      <p:cBhvr>
                                        <p:cTn id="152" dur="500"/>
                                        <p:tgtEl>
                                          <p:spTgt spid="110"/>
                                        </p:tgtEl>
                                      </p:cBhvr>
                                    </p:animEffect>
                                  </p:childTnLst>
                                </p:cTn>
                              </p:par>
                              <p:par>
                                <p:cTn id="153" presetID="10" presetClass="entr" presetSubtype="0" fill="hold" nodeType="withEffect">
                                  <p:stCondLst>
                                    <p:cond delay="0"/>
                                  </p:stCondLst>
                                  <p:childTnLst>
                                    <p:set>
                                      <p:cBhvr>
                                        <p:cTn id="154" dur="1" fill="hold">
                                          <p:stCondLst>
                                            <p:cond delay="0"/>
                                          </p:stCondLst>
                                        </p:cTn>
                                        <p:tgtEl>
                                          <p:spTgt spid="272"/>
                                        </p:tgtEl>
                                        <p:attrNameLst>
                                          <p:attrName>style.visibility</p:attrName>
                                        </p:attrNameLst>
                                      </p:cBhvr>
                                      <p:to>
                                        <p:strVal val="visible"/>
                                      </p:to>
                                    </p:set>
                                    <p:animEffect transition="in" filter="fade">
                                      <p:cBhvr>
                                        <p:cTn id="155" dur="500"/>
                                        <p:tgtEl>
                                          <p:spTgt spid="272"/>
                                        </p:tgtEl>
                                      </p:cBhvr>
                                    </p:animEffect>
                                  </p:childTnLst>
                                </p:cTn>
                              </p:par>
                              <p:par>
                                <p:cTn id="156" presetID="10" presetClass="entr" presetSubtype="0" fill="hold" nodeType="withEffect">
                                  <p:stCondLst>
                                    <p:cond delay="0"/>
                                  </p:stCondLst>
                                  <p:childTnLst>
                                    <p:set>
                                      <p:cBhvr>
                                        <p:cTn id="157" dur="1" fill="hold">
                                          <p:stCondLst>
                                            <p:cond delay="0"/>
                                          </p:stCondLst>
                                        </p:cTn>
                                        <p:tgtEl>
                                          <p:spTgt spid="273"/>
                                        </p:tgtEl>
                                        <p:attrNameLst>
                                          <p:attrName>style.visibility</p:attrName>
                                        </p:attrNameLst>
                                      </p:cBhvr>
                                      <p:to>
                                        <p:strVal val="visible"/>
                                      </p:to>
                                    </p:set>
                                    <p:animEffect transition="in" filter="fade">
                                      <p:cBhvr>
                                        <p:cTn id="158" dur="500"/>
                                        <p:tgtEl>
                                          <p:spTgt spid="273"/>
                                        </p:tgtEl>
                                      </p:cBhvr>
                                    </p:animEffect>
                                  </p:childTnLst>
                                </p:cTn>
                              </p:par>
                              <p:par>
                                <p:cTn id="159" presetID="10" presetClass="entr" presetSubtype="0" fill="hold" nodeType="withEffect">
                                  <p:stCondLst>
                                    <p:cond delay="0"/>
                                  </p:stCondLst>
                                  <p:childTnLst>
                                    <p:set>
                                      <p:cBhvr>
                                        <p:cTn id="160" dur="1" fill="hold">
                                          <p:stCondLst>
                                            <p:cond delay="0"/>
                                          </p:stCondLst>
                                        </p:cTn>
                                        <p:tgtEl>
                                          <p:spTgt spid="276"/>
                                        </p:tgtEl>
                                        <p:attrNameLst>
                                          <p:attrName>style.visibility</p:attrName>
                                        </p:attrNameLst>
                                      </p:cBhvr>
                                      <p:to>
                                        <p:strVal val="visible"/>
                                      </p:to>
                                    </p:set>
                                    <p:animEffect transition="in" filter="fade">
                                      <p:cBhvr>
                                        <p:cTn id="161" dur="500"/>
                                        <p:tgtEl>
                                          <p:spTgt spid="276"/>
                                        </p:tgtEl>
                                      </p:cBhvr>
                                    </p:animEffect>
                                  </p:childTnLst>
                                </p:cTn>
                              </p:par>
                              <p:par>
                                <p:cTn id="162" presetID="10" presetClass="entr" presetSubtype="0" fill="hold" nodeType="withEffect">
                                  <p:stCondLst>
                                    <p:cond delay="0"/>
                                  </p:stCondLst>
                                  <p:childTnLst>
                                    <p:set>
                                      <p:cBhvr>
                                        <p:cTn id="163" dur="1" fill="hold">
                                          <p:stCondLst>
                                            <p:cond delay="0"/>
                                          </p:stCondLst>
                                        </p:cTn>
                                        <p:tgtEl>
                                          <p:spTgt spid="279"/>
                                        </p:tgtEl>
                                        <p:attrNameLst>
                                          <p:attrName>style.visibility</p:attrName>
                                        </p:attrNameLst>
                                      </p:cBhvr>
                                      <p:to>
                                        <p:strVal val="visible"/>
                                      </p:to>
                                    </p:set>
                                    <p:animEffect transition="in" filter="fade">
                                      <p:cBhvr>
                                        <p:cTn id="164" dur="500"/>
                                        <p:tgtEl>
                                          <p:spTgt spid="279"/>
                                        </p:tgtEl>
                                      </p:cBhvr>
                                    </p:animEffect>
                                  </p:childTnLst>
                                </p:cTn>
                              </p:par>
                              <p:par>
                                <p:cTn id="165" presetID="10" presetClass="entr" presetSubtype="0" fill="hold" nodeType="withEffect">
                                  <p:stCondLst>
                                    <p:cond delay="0"/>
                                  </p:stCondLst>
                                  <p:childTnLst>
                                    <p:set>
                                      <p:cBhvr>
                                        <p:cTn id="166" dur="1" fill="hold">
                                          <p:stCondLst>
                                            <p:cond delay="0"/>
                                          </p:stCondLst>
                                        </p:cTn>
                                        <p:tgtEl>
                                          <p:spTgt spid="281"/>
                                        </p:tgtEl>
                                        <p:attrNameLst>
                                          <p:attrName>style.visibility</p:attrName>
                                        </p:attrNameLst>
                                      </p:cBhvr>
                                      <p:to>
                                        <p:strVal val="visible"/>
                                      </p:to>
                                    </p:set>
                                    <p:animEffect transition="in" filter="fade">
                                      <p:cBhvr>
                                        <p:cTn id="167" dur="500"/>
                                        <p:tgtEl>
                                          <p:spTgt spid="281"/>
                                        </p:tgtEl>
                                      </p:cBhvr>
                                    </p:animEffect>
                                  </p:childTnLst>
                                </p:cTn>
                              </p:par>
                              <p:par>
                                <p:cTn id="168" presetID="10" presetClass="entr" presetSubtype="0" fill="hold" nodeType="withEffect">
                                  <p:stCondLst>
                                    <p:cond delay="0"/>
                                  </p:stCondLst>
                                  <p:childTnLst>
                                    <p:set>
                                      <p:cBhvr>
                                        <p:cTn id="169" dur="1" fill="hold">
                                          <p:stCondLst>
                                            <p:cond delay="0"/>
                                          </p:stCondLst>
                                        </p:cTn>
                                        <p:tgtEl>
                                          <p:spTgt spid="284"/>
                                        </p:tgtEl>
                                        <p:attrNameLst>
                                          <p:attrName>style.visibility</p:attrName>
                                        </p:attrNameLst>
                                      </p:cBhvr>
                                      <p:to>
                                        <p:strVal val="visible"/>
                                      </p:to>
                                    </p:set>
                                    <p:animEffect transition="in" filter="fade">
                                      <p:cBhvr>
                                        <p:cTn id="170" dur="500"/>
                                        <p:tgtEl>
                                          <p:spTgt spid="284"/>
                                        </p:tgtEl>
                                      </p:cBhvr>
                                    </p:animEffect>
                                  </p:childTnLst>
                                </p:cTn>
                              </p:par>
                              <p:par>
                                <p:cTn id="171" presetID="10" presetClass="entr" presetSubtype="0" fill="hold" nodeType="withEffect">
                                  <p:stCondLst>
                                    <p:cond delay="0"/>
                                  </p:stCondLst>
                                  <p:childTnLst>
                                    <p:set>
                                      <p:cBhvr>
                                        <p:cTn id="172" dur="1" fill="hold">
                                          <p:stCondLst>
                                            <p:cond delay="0"/>
                                          </p:stCondLst>
                                        </p:cTn>
                                        <p:tgtEl>
                                          <p:spTgt spid="286"/>
                                        </p:tgtEl>
                                        <p:attrNameLst>
                                          <p:attrName>style.visibility</p:attrName>
                                        </p:attrNameLst>
                                      </p:cBhvr>
                                      <p:to>
                                        <p:strVal val="visible"/>
                                      </p:to>
                                    </p:set>
                                    <p:animEffect transition="in" filter="fade">
                                      <p:cBhvr>
                                        <p:cTn id="173" dur="500"/>
                                        <p:tgtEl>
                                          <p:spTgt spid="286"/>
                                        </p:tgtEl>
                                      </p:cBhvr>
                                    </p:animEffect>
                                  </p:childTnLst>
                                </p:cTn>
                              </p:par>
                              <p:par>
                                <p:cTn id="174" presetID="10" presetClass="entr" presetSubtype="0" fill="hold" nodeType="withEffect">
                                  <p:stCondLst>
                                    <p:cond delay="0"/>
                                  </p:stCondLst>
                                  <p:childTnLst>
                                    <p:set>
                                      <p:cBhvr>
                                        <p:cTn id="175" dur="1" fill="hold">
                                          <p:stCondLst>
                                            <p:cond delay="0"/>
                                          </p:stCondLst>
                                        </p:cTn>
                                        <p:tgtEl>
                                          <p:spTgt spid="306"/>
                                        </p:tgtEl>
                                        <p:attrNameLst>
                                          <p:attrName>style.visibility</p:attrName>
                                        </p:attrNameLst>
                                      </p:cBhvr>
                                      <p:to>
                                        <p:strVal val="visible"/>
                                      </p:to>
                                    </p:set>
                                    <p:animEffect transition="in" filter="fade">
                                      <p:cBhvr>
                                        <p:cTn id="176" dur="500"/>
                                        <p:tgtEl>
                                          <p:spTgt spid="306"/>
                                        </p:tgtEl>
                                      </p:cBhvr>
                                    </p:animEffect>
                                  </p:childTnLst>
                                </p:cTn>
                              </p:par>
                              <p:par>
                                <p:cTn id="177" presetID="10" presetClass="entr" presetSubtype="0" fill="hold" nodeType="withEffect">
                                  <p:stCondLst>
                                    <p:cond delay="0"/>
                                  </p:stCondLst>
                                  <p:childTnLst>
                                    <p:set>
                                      <p:cBhvr>
                                        <p:cTn id="178" dur="1" fill="hold">
                                          <p:stCondLst>
                                            <p:cond delay="0"/>
                                          </p:stCondLst>
                                        </p:cTn>
                                        <p:tgtEl>
                                          <p:spTgt spid="307"/>
                                        </p:tgtEl>
                                        <p:attrNameLst>
                                          <p:attrName>style.visibility</p:attrName>
                                        </p:attrNameLst>
                                      </p:cBhvr>
                                      <p:to>
                                        <p:strVal val="visible"/>
                                      </p:to>
                                    </p:set>
                                    <p:animEffect transition="in" filter="fade">
                                      <p:cBhvr>
                                        <p:cTn id="179" dur="500"/>
                                        <p:tgtEl>
                                          <p:spTgt spid="307"/>
                                        </p:tgtEl>
                                      </p:cBhvr>
                                    </p:animEffect>
                                  </p:childTnLst>
                                </p:cTn>
                              </p:par>
                              <p:par>
                                <p:cTn id="180" presetID="10" presetClass="entr" presetSubtype="0" fill="hold" nodeType="withEffect">
                                  <p:stCondLst>
                                    <p:cond delay="0"/>
                                  </p:stCondLst>
                                  <p:childTnLst>
                                    <p:set>
                                      <p:cBhvr>
                                        <p:cTn id="181" dur="1" fill="hold">
                                          <p:stCondLst>
                                            <p:cond delay="0"/>
                                          </p:stCondLst>
                                        </p:cTn>
                                        <p:tgtEl>
                                          <p:spTgt spid="308"/>
                                        </p:tgtEl>
                                        <p:attrNameLst>
                                          <p:attrName>style.visibility</p:attrName>
                                        </p:attrNameLst>
                                      </p:cBhvr>
                                      <p:to>
                                        <p:strVal val="visible"/>
                                      </p:to>
                                    </p:set>
                                    <p:animEffect transition="in" filter="fade">
                                      <p:cBhvr>
                                        <p:cTn id="182" dur="500"/>
                                        <p:tgtEl>
                                          <p:spTgt spid="308"/>
                                        </p:tgtEl>
                                      </p:cBhvr>
                                    </p:animEffect>
                                  </p:childTnLst>
                                </p:cTn>
                              </p:par>
                              <p:par>
                                <p:cTn id="183" presetID="10" presetClass="entr" presetSubtype="0" fill="hold" nodeType="withEffect">
                                  <p:stCondLst>
                                    <p:cond delay="0"/>
                                  </p:stCondLst>
                                  <p:childTnLst>
                                    <p:set>
                                      <p:cBhvr>
                                        <p:cTn id="184" dur="1" fill="hold">
                                          <p:stCondLst>
                                            <p:cond delay="0"/>
                                          </p:stCondLst>
                                        </p:cTn>
                                        <p:tgtEl>
                                          <p:spTgt spid="309"/>
                                        </p:tgtEl>
                                        <p:attrNameLst>
                                          <p:attrName>style.visibility</p:attrName>
                                        </p:attrNameLst>
                                      </p:cBhvr>
                                      <p:to>
                                        <p:strVal val="visible"/>
                                      </p:to>
                                    </p:set>
                                    <p:animEffect transition="in" filter="fade">
                                      <p:cBhvr>
                                        <p:cTn id="185" dur="500"/>
                                        <p:tgtEl>
                                          <p:spTgt spid="309"/>
                                        </p:tgtEl>
                                      </p:cBhvr>
                                    </p:animEffect>
                                  </p:childTnLst>
                                </p:cTn>
                              </p:par>
                              <p:par>
                                <p:cTn id="186" presetID="10" presetClass="entr" presetSubtype="0" fill="hold" nodeType="withEffect">
                                  <p:stCondLst>
                                    <p:cond delay="0"/>
                                  </p:stCondLst>
                                  <p:childTnLst>
                                    <p:set>
                                      <p:cBhvr>
                                        <p:cTn id="187" dur="1" fill="hold">
                                          <p:stCondLst>
                                            <p:cond delay="0"/>
                                          </p:stCondLst>
                                        </p:cTn>
                                        <p:tgtEl>
                                          <p:spTgt spid="310"/>
                                        </p:tgtEl>
                                        <p:attrNameLst>
                                          <p:attrName>style.visibility</p:attrName>
                                        </p:attrNameLst>
                                      </p:cBhvr>
                                      <p:to>
                                        <p:strVal val="visible"/>
                                      </p:to>
                                    </p:set>
                                    <p:animEffect transition="in" filter="fade">
                                      <p:cBhvr>
                                        <p:cTn id="188" dur="500"/>
                                        <p:tgtEl>
                                          <p:spTgt spid="310"/>
                                        </p:tgtEl>
                                      </p:cBhvr>
                                    </p:animEffect>
                                  </p:childTnLst>
                                </p:cTn>
                              </p:par>
                              <p:par>
                                <p:cTn id="189" presetID="10" presetClass="entr" presetSubtype="0" fill="hold" nodeType="withEffect">
                                  <p:stCondLst>
                                    <p:cond delay="0"/>
                                  </p:stCondLst>
                                  <p:childTnLst>
                                    <p:set>
                                      <p:cBhvr>
                                        <p:cTn id="190" dur="1" fill="hold">
                                          <p:stCondLst>
                                            <p:cond delay="0"/>
                                          </p:stCondLst>
                                        </p:cTn>
                                        <p:tgtEl>
                                          <p:spTgt spid="311"/>
                                        </p:tgtEl>
                                        <p:attrNameLst>
                                          <p:attrName>style.visibility</p:attrName>
                                        </p:attrNameLst>
                                      </p:cBhvr>
                                      <p:to>
                                        <p:strVal val="visible"/>
                                      </p:to>
                                    </p:set>
                                    <p:animEffect transition="in" filter="fade">
                                      <p:cBhvr>
                                        <p:cTn id="191" dur="500"/>
                                        <p:tgtEl>
                                          <p:spTgt spid="311"/>
                                        </p:tgtEl>
                                      </p:cBhvr>
                                    </p:animEffect>
                                  </p:childTnLst>
                                </p:cTn>
                              </p:par>
                              <p:par>
                                <p:cTn id="192" presetID="10" presetClass="entr" presetSubtype="0" fill="hold" nodeType="withEffect">
                                  <p:stCondLst>
                                    <p:cond delay="0"/>
                                  </p:stCondLst>
                                  <p:childTnLst>
                                    <p:set>
                                      <p:cBhvr>
                                        <p:cTn id="193" dur="1" fill="hold">
                                          <p:stCondLst>
                                            <p:cond delay="0"/>
                                          </p:stCondLst>
                                        </p:cTn>
                                        <p:tgtEl>
                                          <p:spTgt spid="312"/>
                                        </p:tgtEl>
                                        <p:attrNameLst>
                                          <p:attrName>style.visibility</p:attrName>
                                        </p:attrNameLst>
                                      </p:cBhvr>
                                      <p:to>
                                        <p:strVal val="visible"/>
                                      </p:to>
                                    </p:set>
                                    <p:animEffect transition="in" filter="fade">
                                      <p:cBhvr>
                                        <p:cTn id="194" dur="500"/>
                                        <p:tgtEl>
                                          <p:spTgt spid="312"/>
                                        </p:tgtEl>
                                      </p:cBhvr>
                                    </p:animEffect>
                                  </p:childTnLst>
                                </p:cTn>
                              </p:par>
                              <p:par>
                                <p:cTn id="195" presetID="10" presetClass="entr" presetSubtype="0" fill="hold" nodeType="withEffect">
                                  <p:stCondLst>
                                    <p:cond delay="0"/>
                                  </p:stCondLst>
                                  <p:childTnLst>
                                    <p:set>
                                      <p:cBhvr>
                                        <p:cTn id="196" dur="1" fill="hold">
                                          <p:stCondLst>
                                            <p:cond delay="0"/>
                                          </p:stCondLst>
                                        </p:cTn>
                                        <p:tgtEl>
                                          <p:spTgt spid="328"/>
                                        </p:tgtEl>
                                        <p:attrNameLst>
                                          <p:attrName>style.visibility</p:attrName>
                                        </p:attrNameLst>
                                      </p:cBhvr>
                                      <p:to>
                                        <p:strVal val="visible"/>
                                      </p:to>
                                    </p:set>
                                    <p:animEffect transition="in" filter="fade">
                                      <p:cBhvr>
                                        <p:cTn id="197" dur="500"/>
                                        <p:tgtEl>
                                          <p:spTgt spid="328"/>
                                        </p:tgtEl>
                                      </p:cBhvr>
                                    </p:animEffect>
                                  </p:childTnLst>
                                </p:cTn>
                              </p:par>
                              <p:par>
                                <p:cTn id="198" presetID="10" presetClass="entr" presetSubtype="0" fill="hold" nodeType="withEffect">
                                  <p:stCondLst>
                                    <p:cond delay="0"/>
                                  </p:stCondLst>
                                  <p:childTnLst>
                                    <p:set>
                                      <p:cBhvr>
                                        <p:cTn id="199" dur="1" fill="hold">
                                          <p:stCondLst>
                                            <p:cond delay="0"/>
                                          </p:stCondLst>
                                        </p:cTn>
                                        <p:tgtEl>
                                          <p:spTgt spid="329"/>
                                        </p:tgtEl>
                                        <p:attrNameLst>
                                          <p:attrName>style.visibility</p:attrName>
                                        </p:attrNameLst>
                                      </p:cBhvr>
                                      <p:to>
                                        <p:strVal val="visible"/>
                                      </p:to>
                                    </p:set>
                                    <p:animEffect transition="in" filter="fade">
                                      <p:cBhvr>
                                        <p:cTn id="200" dur="500"/>
                                        <p:tgtEl>
                                          <p:spTgt spid="329"/>
                                        </p:tgtEl>
                                      </p:cBhvr>
                                    </p:animEffect>
                                  </p:childTnLst>
                                </p:cTn>
                              </p:par>
                              <p:par>
                                <p:cTn id="201" presetID="10" presetClass="entr" presetSubtype="0" fill="hold" nodeType="withEffect">
                                  <p:stCondLst>
                                    <p:cond delay="0"/>
                                  </p:stCondLst>
                                  <p:childTnLst>
                                    <p:set>
                                      <p:cBhvr>
                                        <p:cTn id="202" dur="1" fill="hold">
                                          <p:stCondLst>
                                            <p:cond delay="0"/>
                                          </p:stCondLst>
                                        </p:cTn>
                                        <p:tgtEl>
                                          <p:spTgt spid="330"/>
                                        </p:tgtEl>
                                        <p:attrNameLst>
                                          <p:attrName>style.visibility</p:attrName>
                                        </p:attrNameLst>
                                      </p:cBhvr>
                                      <p:to>
                                        <p:strVal val="visible"/>
                                      </p:to>
                                    </p:set>
                                    <p:animEffect transition="in" filter="fade">
                                      <p:cBhvr>
                                        <p:cTn id="203" dur="500"/>
                                        <p:tgtEl>
                                          <p:spTgt spid="330"/>
                                        </p:tgtEl>
                                      </p:cBhvr>
                                    </p:animEffect>
                                  </p:childTnLst>
                                </p:cTn>
                              </p:par>
                              <p:par>
                                <p:cTn id="204" presetID="10" presetClass="entr" presetSubtype="0" fill="hold" nodeType="withEffect">
                                  <p:stCondLst>
                                    <p:cond delay="0"/>
                                  </p:stCondLst>
                                  <p:childTnLst>
                                    <p:set>
                                      <p:cBhvr>
                                        <p:cTn id="205" dur="1" fill="hold">
                                          <p:stCondLst>
                                            <p:cond delay="0"/>
                                          </p:stCondLst>
                                        </p:cTn>
                                        <p:tgtEl>
                                          <p:spTgt spid="331"/>
                                        </p:tgtEl>
                                        <p:attrNameLst>
                                          <p:attrName>style.visibility</p:attrName>
                                        </p:attrNameLst>
                                      </p:cBhvr>
                                      <p:to>
                                        <p:strVal val="visible"/>
                                      </p:to>
                                    </p:set>
                                    <p:animEffect transition="in" filter="fade">
                                      <p:cBhvr>
                                        <p:cTn id="206" dur="500"/>
                                        <p:tgtEl>
                                          <p:spTgt spid="331"/>
                                        </p:tgtEl>
                                      </p:cBhvr>
                                    </p:animEffect>
                                  </p:childTnLst>
                                </p:cTn>
                              </p:par>
                              <p:par>
                                <p:cTn id="207" presetID="10" presetClass="entr" presetSubtype="0" fill="hold" nodeType="withEffect">
                                  <p:stCondLst>
                                    <p:cond delay="0"/>
                                  </p:stCondLst>
                                  <p:childTnLst>
                                    <p:set>
                                      <p:cBhvr>
                                        <p:cTn id="208" dur="1" fill="hold">
                                          <p:stCondLst>
                                            <p:cond delay="0"/>
                                          </p:stCondLst>
                                        </p:cTn>
                                        <p:tgtEl>
                                          <p:spTgt spid="332"/>
                                        </p:tgtEl>
                                        <p:attrNameLst>
                                          <p:attrName>style.visibility</p:attrName>
                                        </p:attrNameLst>
                                      </p:cBhvr>
                                      <p:to>
                                        <p:strVal val="visible"/>
                                      </p:to>
                                    </p:set>
                                    <p:animEffect transition="in" filter="fade">
                                      <p:cBhvr>
                                        <p:cTn id="209" dur="500"/>
                                        <p:tgtEl>
                                          <p:spTgt spid="332"/>
                                        </p:tgtEl>
                                      </p:cBhvr>
                                    </p:animEffect>
                                  </p:childTnLst>
                                </p:cTn>
                              </p:par>
                              <p:par>
                                <p:cTn id="210" presetID="10" presetClass="entr" presetSubtype="0" fill="hold" nodeType="withEffect">
                                  <p:stCondLst>
                                    <p:cond delay="0"/>
                                  </p:stCondLst>
                                  <p:childTnLst>
                                    <p:set>
                                      <p:cBhvr>
                                        <p:cTn id="211" dur="1" fill="hold">
                                          <p:stCondLst>
                                            <p:cond delay="0"/>
                                          </p:stCondLst>
                                        </p:cTn>
                                        <p:tgtEl>
                                          <p:spTgt spid="333"/>
                                        </p:tgtEl>
                                        <p:attrNameLst>
                                          <p:attrName>style.visibility</p:attrName>
                                        </p:attrNameLst>
                                      </p:cBhvr>
                                      <p:to>
                                        <p:strVal val="visible"/>
                                      </p:to>
                                    </p:set>
                                    <p:animEffect transition="in" filter="fade">
                                      <p:cBhvr>
                                        <p:cTn id="212" dur="500"/>
                                        <p:tgtEl>
                                          <p:spTgt spid="333"/>
                                        </p:tgtEl>
                                      </p:cBhvr>
                                    </p:animEffect>
                                  </p:childTnLst>
                                </p:cTn>
                              </p:par>
                              <p:par>
                                <p:cTn id="213" presetID="10" presetClass="entr" presetSubtype="0" fill="hold" nodeType="withEffect">
                                  <p:stCondLst>
                                    <p:cond delay="0"/>
                                  </p:stCondLst>
                                  <p:childTnLst>
                                    <p:set>
                                      <p:cBhvr>
                                        <p:cTn id="214" dur="1" fill="hold">
                                          <p:stCondLst>
                                            <p:cond delay="0"/>
                                          </p:stCondLst>
                                        </p:cTn>
                                        <p:tgtEl>
                                          <p:spTgt spid="334"/>
                                        </p:tgtEl>
                                        <p:attrNameLst>
                                          <p:attrName>style.visibility</p:attrName>
                                        </p:attrNameLst>
                                      </p:cBhvr>
                                      <p:to>
                                        <p:strVal val="visible"/>
                                      </p:to>
                                    </p:set>
                                    <p:animEffect transition="in" filter="fade">
                                      <p:cBhvr>
                                        <p:cTn id="215" dur="500"/>
                                        <p:tgtEl>
                                          <p:spTgt spid="334"/>
                                        </p:tgtEl>
                                      </p:cBhvr>
                                    </p:animEffect>
                                  </p:childTnLst>
                                </p:cTn>
                              </p:par>
                              <p:par>
                                <p:cTn id="216" presetID="10" presetClass="entr" presetSubtype="0" fill="hold" nodeType="withEffect">
                                  <p:stCondLst>
                                    <p:cond delay="0"/>
                                  </p:stCondLst>
                                  <p:childTnLst>
                                    <p:set>
                                      <p:cBhvr>
                                        <p:cTn id="217" dur="1" fill="hold">
                                          <p:stCondLst>
                                            <p:cond delay="0"/>
                                          </p:stCondLst>
                                        </p:cTn>
                                        <p:tgtEl>
                                          <p:spTgt spid="363"/>
                                        </p:tgtEl>
                                        <p:attrNameLst>
                                          <p:attrName>style.visibility</p:attrName>
                                        </p:attrNameLst>
                                      </p:cBhvr>
                                      <p:to>
                                        <p:strVal val="visible"/>
                                      </p:to>
                                    </p:set>
                                    <p:animEffect transition="in" filter="fade">
                                      <p:cBhvr>
                                        <p:cTn id="218" dur="500"/>
                                        <p:tgtEl>
                                          <p:spTgt spid="363"/>
                                        </p:tgtEl>
                                      </p:cBhvr>
                                    </p:animEffect>
                                  </p:childTnLst>
                                </p:cTn>
                              </p:par>
                              <p:par>
                                <p:cTn id="219" presetID="10" presetClass="entr" presetSubtype="0" fill="hold" nodeType="withEffect">
                                  <p:stCondLst>
                                    <p:cond delay="0"/>
                                  </p:stCondLst>
                                  <p:childTnLst>
                                    <p:set>
                                      <p:cBhvr>
                                        <p:cTn id="220" dur="1" fill="hold">
                                          <p:stCondLst>
                                            <p:cond delay="0"/>
                                          </p:stCondLst>
                                        </p:cTn>
                                        <p:tgtEl>
                                          <p:spTgt spid="364"/>
                                        </p:tgtEl>
                                        <p:attrNameLst>
                                          <p:attrName>style.visibility</p:attrName>
                                        </p:attrNameLst>
                                      </p:cBhvr>
                                      <p:to>
                                        <p:strVal val="visible"/>
                                      </p:to>
                                    </p:set>
                                    <p:animEffect transition="in" filter="fade">
                                      <p:cBhvr>
                                        <p:cTn id="221" dur="500"/>
                                        <p:tgtEl>
                                          <p:spTgt spid="364"/>
                                        </p:tgtEl>
                                      </p:cBhvr>
                                    </p:animEffect>
                                  </p:childTnLst>
                                </p:cTn>
                              </p:par>
                              <p:par>
                                <p:cTn id="222" presetID="10" presetClass="entr" presetSubtype="0" fill="hold" nodeType="withEffect">
                                  <p:stCondLst>
                                    <p:cond delay="0"/>
                                  </p:stCondLst>
                                  <p:childTnLst>
                                    <p:set>
                                      <p:cBhvr>
                                        <p:cTn id="223" dur="1" fill="hold">
                                          <p:stCondLst>
                                            <p:cond delay="0"/>
                                          </p:stCondLst>
                                        </p:cTn>
                                        <p:tgtEl>
                                          <p:spTgt spid="365"/>
                                        </p:tgtEl>
                                        <p:attrNameLst>
                                          <p:attrName>style.visibility</p:attrName>
                                        </p:attrNameLst>
                                      </p:cBhvr>
                                      <p:to>
                                        <p:strVal val="visible"/>
                                      </p:to>
                                    </p:set>
                                    <p:animEffect transition="in" filter="fade">
                                      <p:cBhvr>
                                        <p:cTn id="224" dur="500"/>
                                        <p:tgtEl>
                                          <p:spTgt spid="365"/>
                                        </p:tgtEl>
                                      </p:cBhvr>
                                    </p:animEffect>
                                  </p:childTnLst>
                                </p:cTn>
                              </p:par>
                              <p:par>
                                <p:cTn id="225" presetID="10" presetClass="entr" presetSubtype="0" fill="hold" nodeType="withEffect">
                                  <p:stCondLst>
                                    <p:cond delay="0"/>
                                  </p:stCondLst>
                                  <p:childTnLst>
                                    <p:set>
                                      <p:cBhvr>
                                        <p:cTn id="226" dur="1" fill="hold">
                                          <p:stCondLst>
                                            <p:cond delay="0"/>
                                          </p:stCondLst>
                                        </p:cTn>
                                        <p:tgtEl>
                                          <p:spTgt spid="366"/>
                                        </p:tgtEl>
                                        <p:attrNameLst>
                                          <p:attrName>style.visibility</p:attrName>
                                        </p:attrNameLst>
                                      </p:cBhvr>
                                      <p:to>
                                        <p:strVal val="visible"/>
                                      </p:to>
                                    </p:set>
                                    <p:animEffect transition="in" filter="fade">
                                      <p:cBhvr>
                                        <p:cTn id="227" dur="500"/>
                                        <p:tgtEl>
                                          <p:spTgt spid="366"/>
                                        </p:tgtEl>
                                      </p:cBhvr>
                                    </p:animEffect>
                                  </p:childTnLst>
                                </p:cTn>
                              </p:par>
                              <p:par>
                                <p:cTn id="228" presetID="10" presetClass="entr" presetSubtype="0" fill="hold" nodeType="withEffect">
                                  <p:stCondLst>
                                    <p:cond delay="0"/>
                                  </p:stCondLst>
                                  <p:childTnLst>
                                    <p:set>
                                      <p:cBhvr>
                                        <p:cTn id="229" dur="1" fill="hold">
                                          <p:stCondLst>
                                            <p:cond delay="0"/>
                                          </p:stCondLst>
                                        </p:cTn>
                                        <p:tgtEl>
                                          <p:spTgt spid="367"/>
                                        </p:tgtEl>
                                        <p:attrNameLst>
                                          <p:attrName>style.visibility</p:attrName>
                                        </p:attrNameLst>
                                      </p:cBhvr>
                                      <p:to>
                                        <p:strVal val="visible"/>
                                      </p:to>
                                    </p:set>
                                    <p:animEffect transition="in" filter="fade">
                                      <p:cBhvr>
                                        <p:cTn id="230" dur="500"/>
                                        <p:tgtEl>
                                          <p:spTgt spid="367"/>
                                        </p:tgtEl>
                                      </p:cBhvr>
                                    </p:animEffect>
                                  </p:childTnLst>
                                </p:cTn>
                              </p:par>
                              <p:par>
                                <p:cTn id="231" presetID="10" presetClass="entr" presetSubtype="0" fill="hold" nodeType="withEffect">
                                  <p:stCondLst>
                                    <p:cond delay="0"/>
                                  </p:stCondLst>
                                  <p:childTnLst>
                                    <p:set>
                                      <p:cBhvr>
                                        <p:cTn id="232" dur="1" fill="hold">
                                          <p:stCondLst>
                                            <p:cond delay="0"/>
                                          </p:stCondLst>
                                        </p:cTn>
                                        <p:tgtEl>
                                          <p:spTgt spid="368"/>
                                        </p:tgtEl>
                                        <p:attrNameLst>
                                          <p:attrName>style.visibility</p:attrName>
                                        </p:attrNameLst>
                                      </p:cBhvr>
                                      <p:to>
                                        <p:strVal val="visible"/>
                                      </p:to>
                                    </p:set>
                                    <p:animEffect transition="in" filter="fade">
                                      <p:cBhvr>
                                        <p:cTn id="233" dur="500"/>
                                        <p:tgtEl>
                                          <p:spTgt spid="368"/>
                                        </p:tgtEl>
                                      </p:cBhvr>
                                    </p:animEffect>
                                  </p:childTnLst>
                                </p:cTn>
                              </p:par>
                              <p:par>
                                <p:cTn id="234" presetID="10" presetClass="entr" presetSubtype="0" fill="hold" nodeType="withEffect">
                                  <p:stCondLst>
                                    <p:cond delay="0"/>
                                  </p:stCondLst>
                                  <p:childTnLst>
                                    <p:set>
                                      <p:cBhvr>
                                        <p:cTn id="235" dur="1" fill="hold">
                                          <p:stCondLst>
                                            <p:cond delay="0"/>
                                          </p:stCondLst>
                                        </p:cTn>
                                        <p:tgtEl>
                                          <p:spTgt spid="369"/>
                                        </p:tgtEl>
                                        <p:attrNameLst>
                                          <p:attrName>style.visibility</p:attrName>
                                        </p:attrNameLst>
                                      </p:cBhvr>
                                      <p:to>
                                        <p:strVal val="visible"/>
                                      </p:to>
                                    </p:set>
                                    <p:animEffect transition="in" filter="fade">
                                      <p:cBhvr>
                                        <p:cTn id="236" dur="500"/>
                                        <p:tgtEl>
                                          <p:spTgt spid="369"/>
                                        </p:tgtEl>
                                      </p:cBhvr>
                                    </p:animEffec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86"/>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8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88"/>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389"/>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390"/>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91"/>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392"/>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393"/>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409"/>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410"/>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413"/>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416"/>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456"/>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459"/>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465"/>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468"/>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471"/>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474"/>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477"/>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480"/>
                                        </p:tgtEl>
                                        <p:attrNameLst>
                                          <p:attrName>style.visibility</p:attrName>
                                        </p:attrNameLst>
                                      </p:cBhvr>
                                      <p:to>
                                        <p:strVal val="visible"/>
                                      </p:to>
                                    </p:set>
                                  </p:childTnLst>
                                </p:cTn>
                              </p:par>
                              <p:par>
                                <p:cTn id="279" presetID="1" presetClass="entr" presetSubtype="0" fill="hold" nodeType="withEffect">
                                  <p:stCondLst>
                                    <p:cond delay="0"/>
                                  </p:stCondLst>
                                  <p:childTnLst>
                                    <p:set>
                                      <p:cBhvr>
                                        <p:cTn id="280" dur="1" fill="hold">
                                          <p:stCondLst>
                                            <p:cond delay="0"/>
                                          </p:stCondLst>
                                        </p:cTn>
                                        <p:tgtEl>
                                          <p:spTgt spid="486"/>
                                        </p:tgtEl>
                                        <p:attrNameLst>
                                          <p:attrName>style.visibility</p:attrName>
                                        </p:attrNameLst>
                                      </p:cBhvr>
                                      <p:to>
                                        <p:strVal val="visible"/>
                                      </p:to>
                                    </p:set>
                                  </p:childTnLst>
                                </p:cTn>
                              </p:par>
                              <p:par>
                                <p:cTn id="281" presetID="1" presetClass="entr" presetSubtype="0" fill="hold" nodeType="withEffect">
                                  <p:stCondLst>
                                    <p:cond delay="0"/>
                                  </p:stCondLst>
                                  <p:childTnLst>
                                    <p:set>
                                      <p:cBhvr>
                                        <p:cTn id="282" dur="1" fill="hold">
                                          <p:stCondLst>
                                            <p:cond delay="0"/>
                                          </p:stCondLst>
                                        </p:cTn>
                                        <p:tgtEl>
                                          <p:spTgt spid="489"/>
                                        </p:tgtEl>
                                        <p:attrNameLst>
                                          <p:attrName>style.visibility</p:attrName>
                                        </p:attrNameLst>
                                      </p:cBhvr>
                                      <p:to>
                                        <p:strVal val="visible"/>
                                      </p:to>
                                    </p:set>
                                  </p:childTnLst>
                                </p:cTn>
                              </p:par>
                              <p:par>
                                <p:cTn id="283" presetID="1" presetClass="entr" presetSubtype="0" fill="hold" nodeType="withEffect">
                                  <p:stCondLst>
                                    <p:cond delay="0"/>
                                  </p:stCondLst>
                                  <p:childTnLst>
                                    <p:set>
                                      <p:cBhvr>
                                        <p:cTn id="284" dur="1" fill="hold">
                                          <p:stCondLst>
                                            <p:cond delay="0"/>
                                          </p:stCondLst>
                                        </p:cTn>
                                        <p:tgtEl>
                                          <p:spTgt spid="492"/>
                                        </p:tgtEl>
                                        <p:attrNameLst>
                                          <p:attrName>style.visibility</p:attrName>
                                        </p:attrNameLst>
                                      </p:cBhvr>
                                      <p:to>
                                        <p:strVal val="visible"/>
                                      </p:to>
                                    </p:set>
                                  </p:childTnLst>
                                </p:cTn>
                              </p:par>
                            </p:childTnLst>
                          </p:cTn>
                        </p:par>
                        <p:par>
                          <p:cTn id="285" fill="hold">
                            <p:stCondLst>
                              <p:cond delay="0"/>
                            </p:stCondLst>
                            <p:childTnLst>
                              <p:par>
                                <p:cTn id="286" presetID="1" presetClass="entr" presetSubtype="0" fill="hold" nodeType="afterEffect">
                                  <p:stCondLst>
                                    <p:cond delay="0"/>
                                  </p:stCondLst>
                                  <p:childTnLst>
                                    <p:set>
                                      <p:cBhvr>
                                        <p:cTn id="287" dur="1" fill="hold">
                                          <p:stCondLst>
                                            <p:cond delay="0"/>
                                          </p:stCondLst>
                                        </p:cTn>
                                        <p:tgtEl>
                                          <p:spTgt spid="516"/>
                                        </p:tgtEl>
                                        <p:attrNameLst>
                                          <p:attrName>style.visibility</p:attrName>
                                        </p:attrNameLst>
                                      </p:cBhvr>
                                      <p:to>
                                        <p:strVal val="visible"/>
                                      </p:to>
                                    </p:set>
                                  </p:childTnLst>
                                </p:cTn>
                              </p:par>
                            </p:childTnLst>
                          </p:cTn>
                        </p:par>
                        <p:par>
                          <p:cTn id="288" fill="hold">
                            <p:stCondLst>
                              <p:cond delay="0"/>
                            </p:stCondLst>
                            <p:childTnLst>
                              <p:par>
                                <p:cTn id="289" presetID="1" presetClass="entr" presetSubtype="0" fill="hold" nodeType="afterEffect">
                                  <p:stCondLst>
                                    <p:cond delay="0"/>
                                  </p:stCondLst>
                                  <p:childTnLst>
                                    <p:set>
                                      <p:cBhvr>
                                        <p:cTn id="290" dur="1" fill="hold">
                                          <p:stCondLst>
                                            <p:cond delay="0"/>
                                          </p:stCondLst>
                                        </p:cTn>
                                        <p:tgtEl>
                                          <p:spTgt spid="498"/>
                                        </p:tgtEl>
                                        <p:attrNameLst>
                                          <p:attrName>style.visibility</p:attrName>
                                        </p:attrNameLst>
                                      </p:cBhvr>
                                      <p:to>
                                        <p:strVal val="visible"/>
                                      </p:to>
                                    </p:set>
                                  </p:childTnLst>
                                </p:cTn>
                              </p:par>
                            </p:childTnLst>
                          </p:cTn>
                        </p:par>
                        <p:par>
                          <p:cTn id="291" fill="hold">
                            <p:stCondLst>
                              <p:cond delay="0"/>
                            </p:stCondLst>
                            <p:childTnLst>
                              <p:par>
                                <p:cTn id="292" presetID="1" presetClass="entr" presetSubtype="0" fill="hold" nodeType="afterEffect">
                                  <p:stCondLst>
                                    <p:cond delay="0"/>
                                  </p:stCondLst>
                                  <p:childTnLst>
                                    <p:set>
                                      <p:cBhvr>
                                        <p:cTn id="293" dur="1" fill="hold">
                                          <p:stCondLst>
                                            <p:cond delay="0"/>
                                          </p:stCondLst>
                                        </p:cTn>
                                        <p:tgtEl>
                                          <p:spTgt spid="483"/>
                                        </p:tgtEl>
                                        <p:attrNameLst>
                                          <p:attrName>style.visibility</p:attrName>
                                        </p:attrNameLst>
                                      </p:cBhvr>
                                      <p:to>
                                        <p:strVal val="visible"/>
                                      </p:to>
                                    </p:set>
                                  </p:childTnLst>
                                </p:cTn>
                              </p:par>
                            </p:childTnLst>
                          </p:cTn>
                        </p:par>
                        <p:par>
                          <p:cTn id="294" fill="hold">
                            <p:stCondLst>
                              <p:cond delay="0"/>
                            </p:stCondLst>
                            <p:childTnLst>
                              <p:par>
                                <p:cTn id="295" presetID="1" presetClass="entr" presetSubtype="0" fill="hold" nodeType="afterEffect">
                                  <p:stCondLst>
                                    <p:cond delay="0"/>
                                  </p:stCondLst>
                                  <p:childTnLst>
                                    <p:set>
                                      <p:cBhvr>
                                        <p:cTn id="296" dur="1" fill="hold">
                                          <p:stCondLst>
                                            <p:cond delay="0"/>
                                          </p:stCondLst>
                                        </p:cTn>
                                        <p:tgtEl>
                                          <p:spTgt spid="462"/>
                                        </p:tgtEl>
                                        <p:attrNameLst>
                                          <p:attrName>style.visibility</p:attrName>
                                        </p:attrNameLst>
                                      </p:cBhvr>
                                      <p:to>
                                        <p:strVal val="visible"/>
                                      </p:to>
                                    </p:set>
                                  </p:childTnLst>
                                </p:cTn>
                              </p:par>
                              <p:par>
                                <p:cTn id="297" presetID="1" presetClass="entr" presetSubtype="0" fill="hold" nodeType="withEffect">
                                  <p:stCondLst>
                                    <p:cond delay="0"/>
                                  </p:stCondLst>
                                  <p:childTnLst>
                                    <p:set>
                                      <p:cBhvr>
                                        <p:cTn id="298" dur="1" fill="hold">
                                          <p:stCondLst>
                                            <p:cond delay="0"/>
                                          </p:stCondLst>
                                        </p:cTn>
                                        <p:tgtEl>
                                          <p:spTgt spid="495"/>
                                        </p:tgtEl>
                                        <p:attrNameLst>
                                          <p:attrName>style.visibility</p:attrName>
                                        </p:attrNameLst>
                                      </p:cBhvr>
                                      <p:to>
                                        <p:strVal val="visible"/>
                                      </p:to>
                                    </p:set>
                                  </p:childTnLst>
                                </p:cTn>
                              </p:par>
                              <p:par>
                                <p:cTn id="299" presetID="1" presetClass="entr" presetSubtype="0" fill="hold" nodeType="withEffect">
                                  <p:stCondLst>
                                    <p:cond delay="0"/>
                                  </p:stCondLst>
                                  <p:childTnLst>
                                    <p:set>
                                      <p:cBhvr>
                                        <p:cTn id="300" dur="1" fill="hold">
                                          <p:stCondLst>
                                            <p:cond delay="0"/>
                                          </p:stCondLst>
                                        </p:cTn>
                                        <p:tgtEl>
                                          <p:spTgt spid="501"/>
                                        </p:tgtEl>
                                        <p:attrNameLst>
                                          <p:attrName>style.visibility</p:attrName>
                                        </p:attrNameLst>
                                      </p:cBhvr>
                                      <p:to>
                                        <p:strVal val="visible"/>
                                      </p:to>
                                    </p:set>
                                  </p:childTnLst>
                                </p:cTn>
                              </p:par>
                              <p:par>
                                <p:cTn id="301" presetID="1" presetClass="entr" presetSubtype="0" fill="hold" nodeType="withEffect">
                                  <p:stCondLst>
                                    <p:cond delay="0"/>
                                  </p:stCondLst>
                                  <p:childTnLst>
                                    <p:set>
                                      <p:cBhvr>
                                        <p:cTn id="302" dur="1" fill="hold">
                                          <p:stCondLst>
                                            <p:cond delay="0"/>
                                          </p:stCondLst>
                                        </p:cTn>
                                        <p:tgtEl>
                                          <p:spTgt spid="504"/>
                                        </p:tgtEl>
                                        <p:attrNameLst>
                                          <p:attrName>style.visibility</p:attrName>
                                        </p:attrNameLst>
                                      </p:cBhvr>
                                      <p:to>
                                        <p:strVal val="visible"/>
                                      </p:to>
                                    </p:set>
                                  </p:childTnLst>
                                </p:cTn>
                              </p:par>
                              <p:par>
                                <p:cTn id="303" presetID="1" presetClass="entr" presetSubtype="0" fill="hold" nodeType="withEffect">
                                  <p:stCondLst>
                                    <p:cond delay="0"/>
                                  </p:stCondLst>
                                  <p:childTnLst>
                                    <p:set>
                                      <p:cBhvr>
                                        <p:cTn id="304" dur="1" fill="hold">
                                          <p:stCondLst>
                                            <p:cond delay="0"/>
                                          </p:stCondLst>
                                        </p:cTn>
                                        <p:tgtEl>
                                          <p:spTgt spid="507"/>
                                        </p:tgtEl>
                                        <p:attrNameLst>
                                          <p:attrName>style.visibility</p:attrName>
                                        </p:attrNameLst>
                                      </p:cBhvr>
                                      <p:to>
                                        <p:strVal val="visible"/>
                                      </p:to>
                                    </p:set>
                                  </p:childTnLst>
                                </p:cTn>
                              </p:par>
                              <p:par>
                                <p:cTn id="305" presetID="1" presetClass="entr" presetSubtype="0" fill="hold" nodeType="withEffect">
                                  <p:stCondLst>
                                    <p:cond delay="0"/>
                                  </p:stCondLst>
                                  <p:childTnLst>
                                    <p:set>
                                      <p:cBhvr>
                                        <p:cTn id="306" dur="1" fill="hold">
                                          <p:stCondLst>
                                            <p:cond delay="0"/>
                                          </p:stCondLst>
                                        </p:cTn>
                                        <p:tgtEl>
                                          <p:spTgt spid="510"/>
                                        </p:tgtEl>
                                        <p:attrNameLst>
                                          <p:attrName>style.visibility</p:attrName>
                                        </p:attrNameLst>
                                      </p:cBhvr>
                                      <p:to>
                                        <p:strVal val="visible"/>
                                      </p:to>
                                    </p:set>
                                  </p:childTnLst>
                                </p:cTn>
                              </p:par>
                              <p:par>
                                <p:cTn id="307" presetID="1" presetClass="entr" presetSubtype="0" fill="hold" nodeType="withEffect">
                                  <p:stCondLst>
                                    <p:cond delay="0"/>
                                  </p:stCondLst>
                                  <p:childTnLst>
                                    <p:set>
                                      <p:cBhvr>
                                        <p:cTn id="308" dur="1" fill="hold">
                                          <p:stCondLst>
                                            <p:cond delay="0"/>
                                          </p:stCondLst>
                                        </p:cTn>
                                        <p:tgtEl>
                                          <p:spTgt spid="513"/>
                                        </p:tgtEl>
                                        <p:attrNameLst>
                                          <p:attrName>style.visibility</p:attrName>
                                        </p:attrNameLst>
                                      </p:cBhvr>
                                      <p:to>
                                        <p:strVal val="visible"/>
                                      </p:to>
                                    </p:set>
                                  </p:childTnLst>
                                </p:cTn>
                              </p:par>
                              <p:par>
                                <p:cTn id="309" presetID="1" presetClass="entr" presetSubtype="0" fill="hold" nodeType="withEffect">
                                  <p:stCondLst>
                                    <p:cond delay="0"/>
                                  </p:stCondLst>
                                  <p:childTnLst>
                                    <p:set>
                                      <p:cBhvr>
                                        <p:cTn id="310" dur="1" fill="hold">
                                          <p:stCondLst>
                                            <p:cond delay="0"/>
                                          </p:stCondLst>
                                        </p:cTn>
                                        <p:tgtEl>
                                          <p:spTgt spid="519"/>
                                        </p:tgtEl>
                                        <p:attrNameLst>
                                          <p:attrName>style.visibility</p:attrName>
                                        </p:attrNameLst>
                                      </p:cBhvr>
                                      <p:to>
                                        <p:strVal val="visible"/>
                                      </p:to>
                                    </p:set>
                                  </p:childTnLst>
                                </p:cTn>
                              </p:par>
                              <p:par>
                                <p:cTn id="311" presetID="1" presetClass="entr" presetSubtype="0" fill="hold" nodeType="withEffect">
                                  <p:stCondLst>
                                    <p:cond delay="0"/>
                                  </p:stCondLst>
                                  <p:childTnLst>
                                    <p:set>
                                      <p:cBhvr>
                                        <p:cTn id="312" dur="1" fill="hold">
                                          <p:stCondLst>
                                            <p:cond delay="0"/>
                                          </p:stCondLst>
                                        </p:cTn>
                                        <p:tgtEl>
                                          <p:spTgt spid="522"/>
                                        </p:tgtEl>
                                        <p:attrNameLst>
                                          <p:attrName>style.visibility</p:attrName>
                                        </p:attrNameLst>
                                      </p:cBhvr>
                                      <p:to>
                                        <p:strVal val="visible"/>
                                      </p:to>
                                    </p:set>
                                  </p:childTnLst>
                                </p:cTn>
                              </p:par>
                              <p:par>
                                <p:cTn id="313" presetID="1" presetClass="entr" presetSubtype="0" fill="hold" nodeType="withEffect">
                                  <p:stCondLst>
                                    <p:cond delay="0"/>
                                  </p:stCondLst>
                                  <p:childTnLst>
                                    <p:set>
                                      <p:cBhvr>
                                        <p:cTn id="314" dur="1" fill="hold">
                                          <p:stCondLst>
                                            <p:cond delay="0"/>
                                          </p:stCondLst>
                                        </p:cTn>
                                        <p:tgtEl>
                                          <p:spTgt spid="525"/>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528"/>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presetID="1" presetClass="entr" presetSubtype="0" fill="hold" nodeType="clickEffect">
                                  <p:stCondLst>
                                    <p:cond delay="0"/>
                                  </p:stCondLst>
                                  <p:childTnLst>
                                    <p:set>
                                      <p:cBhvr>
                                        <p:cTn id="320" dur="1" fill="hold">
                                          <p:stCondLst>
                                            <p:cond delay="0"/>
                                          </p:stCondLst>
                                        </p:cTn>
                                        <p:tgtEl>
                                          <p:spTgt spid="385"/>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529"/>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538"/>
                                        </p:tgtEl>
                                        <p:attrNameLst>
                                          <p:attrName>style.visibility</p:attrName>
                                        </p:attrNameLst>
                                      </p:cBhvr>
                                      <p:to>
                                        <p:strVal val="visible"/>
                                      </p:to>
                                    </p:set>
                                  </p:childTnLst>
                                </p:cTn>
                              </p:par>
                              <p:par>
                                <p:cTn id="325" presetID="1" presetClass="entr" presetSubtype="0" fill="hold" nodeType="withEffect">
                                  <p:stCondLst>
                                    <p:cond delay="0"/>
                                  </p:stCondLst>
                                  <p:childTnLst>
                                    <p:set>
                                      <p:cBhvr>
                                        <p:cTn id="326" dur="1" fill="hold">
                                          <p:stCondLst>
                                            <p:cond delay="0"/>
                                          </p:stCondLst>
                                        </p:cTn>
                                        <p:tgtEl>
                                          <p:spTgt spid="540"/>
                                        </p:tgtEl>
                                        <p:attrNameLst>
                                          <p:attrName>style.visibility</p:attrName>
                                        </p:attrNameLst>
                                      </p:cBhvr>
                                      <p:to>
                                        <p:strVal val="visible"/>
                                      </p:to>
                                    </p:set>
                                  </p:childTnLst>
                                </p:cTn>
                              </p:par>
                              <p:par>
                                <p:cTn id="327" presetID="1" presetClass="entr" presetSubtype="0" fill="hold" grpId="0" nodeType="withEffect">
                                  <p:stCondLst>
                                    <p:cond delay="0"/>
                                  </p:stCondLst>
                                  <p:childTnLst>
                                    <p:set>
                                      <p:cBhvr>
                                        <p:cTn id="328" dur="1" fill="hold">
                                          <p:stCondLst>
                                            <p:cond delay="0"/>
                                          </p:stCondLst>
                                        </p:cTn>
                                        <p:tgtEl>
                                          <p:spTgt spid="541"/>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presetID="10" presetClass="entr" presetSubtype="0" fill="hold" grpId="0" nodeType="clickEffect">
                                  <p:stCondLst>
                                    <p:cond delay="0"/>
                                  </p:stCondLst>
                                  <p:childTnLst>
                                    <p:set>
                                      <p:cBhvr>
                                        <p:cTn id="332" dur="1" fill="hold">
                                          <p:stCondLst>
                                            <p:cond delay="0"/>
                                          </p:stCondLst>
                                        </p:cTn>
                                        <p:tgtEl>
                                          <p:spTgt spid="542"/>
                                        </p:tgtEl>
                                        <p:attrNameLst>
                                          <p:attrName>style.visibility</p:attrName>
                                        </p:attrNameLst>
                                      </p:cBhvr>
                                      <p:to>
                                        <p:strVal val="visible"/>
                                      </p:to>
                                    </p:set>
                                    <p:animEffect transition="in" filter="fade">
                                      <p:cBhvr>
                                        <p:cTn id="333" dur="2500"/>
                                        <p:tgtEl>
                                          <p:spTgt spid="542"/>
                                        </p:tgtEl>
                                      </p:cBhvr>
                                    </p:animEffect>
                                  </p:childTnLst>
                                </p:cTn>
                              </p:par>
                              <p:par>
                                <p:cTn id="334" presetID="10" presetClass="entr" presetSubtype="0" fill="hold" grpId="0" nodeType="withEffect">
                                  <p:stCondLst>
                                    <p:cond delay="0"/>
                                  </p:stCondLst>
                                  <p:childTnLst>
                                    <p:set>
                                      <p:cBhvr>
                                        <p:cTn id="335" dur="1" fill="hold">
                                          <p:stCondLst>
                                            <p:cond delay="0"/>
                                          </p:stCondLst>
                                        </p:cTn>
                                        <p:tgtEl>
                                          <p:spTgt spid="543"/>
                                        </p:tgtEl>
                                        <p:attrNameLst>
                                          <p:attrName>style.visibility</p:attrName>
                                        </p:attrNameLst>
                                      </p:cBhvr>
                                      <p:to>
                                        <p:strVal val="visible"/>
                                      </p:to>
                                    </p:set>
                                    <p:animEffect transition="in" filter="fade">
                                      <p:cBhvr>
                                        <p:cTn id="336" dur="2500"/>
                                        <p:tgtEl>
                                          <p:spTgt spid="543"/>
                                        </p:tgtEl>
                                      </p:cBhvr>
                                    </p:animEffect>
                                  </p:childTnLst>
                                </p:cTn>
                              </p:par>
                              <p:par>
                                <p:cTn id="337" presetID="10" presetClass="entr" presetSubtype="0" fill="hold" grpId="0" nodeType="withEffect">
                                  <p:stCondLst>
                                    <p:cond delay="0"/>
                                  </p:stCondLst>
                                  <p:childTnLst>
                                    <p:set>
                                      <p:cBhvr>
                                        <p:cTn id="338" dur="1" fill="hold">
                                          <p:stCondLst>
                                            <p:cond delay="0"/>
                                          </p:stCondLst>
                                        </p:cTn>
                                        <p:tgtEl>
                                          <p:spTgt spid="544"/>
                                        </p:tgtEl>
                                        <p:attrNameLst>
                                          <p:attrName>style.visibility</p:attrName>
                                        </p:attrNameLst>
                                      </p:cBhvr>
                                      <p:to>
                                        <p:strVal val="visible"/>
                                      </p:to>
                                    </p:set>
                                    <p:animEffect transition="in" filter="fade">
                                      <p:cBhvr>
                                        <p:cTn id="339" dur="2500"/>
                                        <p:tgtEl>
                                          <p:spTgt spid="544"/>
                                        </p:tgtEl>
                                      </p:cBhvr>
                                    </p:animEffect>
                                  </p:childTnLst>
                                </p:cTn>
                              </p:par>
                              <p:par>
                                <p:cTn id="340" presetID="10" presetClass="entr" presetSubtype="0" fill="hold" grpId="0" nodeType="withEffect">
                                  <p:stCondLst>
                                    <p:cond delay="0"/>
                                  </p:stCondLst>
                                  <p:childTnLst>
                                    <p:set>
                                      <p:cBhvr>
                                        <p:cTn id="341" dur="1" fill="hold">
                                          <p:stCondLst>
                                            <p:cond delay="0"/>
                                          </p:stCondLst>
                                        </p:cTn>
                                        <p:tgtEl>
                                          <p:spTgt spid="545"/>
                                        </p:tgtEl>
                                        <p:attrNameLst>
                                          <p:attrName>style.visibility</p:attrName>
                                        </p:attrNameLst>
                                      </p:cBhvr>
                                      <p:to>
                                        <p:strVal val="visible"/>
                                      </p:to>
                                    </p:set>
                                    <p:animEffect transition="in" filter="fade">
                                      <p:cBhvr>
                                        <p:cTn id="342" dur="2500"/>
                                        <p:tgtEl>
                                          <p:spTgt spid="545"/>
                                        </p:tgtEl>
                                      </p:cBhvr>
                                    </p:animEffect>
                                  </p:childTnLst>
                                </p:cTn>
                              </p:par>
                            </p:childTnLst>
                          </p:cTn>
                        </p:par>
                      </p:childTnLst>
                    </p:cTn>
                  </p:par>
                  <p:par>
                    <p:cTn id="343" fill="hold">
                      <p:stCondLst>
                        <p:cond delay="indefinite"/>
                      </p:stCondLst>
                      <p:childTnLst>
                        <p:par>
                          <p:cTn id="344" fill="hold">
                            <p:stCondLst>
                              <p:cond delay="0"/>
                            </p:stCondLst>
                            <p:childTnLst>
                              <p:par>
                                <p:cTn id="345" presetID="7" presetClass="emph" presetSubtype="2" fill="hold" nodeType="clickEffect">
                                  <p:stCondLst>
                                    <p:cond delay="0"/>
                                  </p:stCondLst>
                                  <p:childTnLst>
                                    <p:animClr clrSpc="rgb" dir="cw">
                                      <p:cBhvr>
                                        <p:cTn id="346" dur="3000" fill="hold"/>
                                        <p:tgtEl>
                                          <p:spTgt spid="456"/>
                                        </p:tgtEl>
                                        <p:attrNameLst>
                                          <p:attrName>stroke.color</p:attrName>
                                        </p:attrNameLst>
                                      </p:cBhvr>
                                      <p:to>
                                        <a:srgbClr val="000000"/>
                                      </p:to>
                                    </p:animClr>
                                    <p:set>
                                      <p:cBhvr>
                                        <p:cTn id="347" dur="3000" fill="hold"/>
                                        <p:tgtEl>
                                          <p:spTgt spid="456"/>
                                        </p:tgtEl>
                                        <p:attrNameLst>
                                          <p:attrName>stroke.on</p:attrName>
                                        </p:attrNameLst>
                                      </p:cBhvr>
                                      <p:to>
                                        <p:strVal val="true"/>
                                      </p:to>
                                    </p:set>
                                  </p:childTnLst>
                                </p:cTn>
                              </p:par>
                              <p:par>
                                <p:cTn id="348" presetID="7" presetClass="emph" presetSubtype="2" fill="hold" nodeType="withEffect">
                                  <p:stCondLst>
                                    <p:cond delay="0"/>
                                  </p:stCondLst>
                                  <p:childTnLst>
                                    <p:animClr clrSpc="rgb" dir="cw">
                                      <p:cBhvr>
                                        <p:cTn id="349" dur="3000" fill="hold"/>
                                        <p:tgtEl>
                                          <p:spTgt spid="474"/>
                                        </p:tgtEl>
                                        <p:attrNameLst>
                                          <p:attrName>stroke.color</p:attrName>
                                        </p:attrNameLst>
                                      </p:cBhvr>
                                      <p:to>
                                        <a:srgbClr val="000000"/>
                                      </p:to>
                                    </p:animClr>
                                    <p:set>
                                      <p:cBhvr>
                                        <p:cTn id="350" dur="3000" fill="hold"/>
                                        <p:tgtEl>
                                          <p:spTgt spid="474"/>
                                        </p:tgtEl>
                                        <p:attrNameLst>
                                          <p:attrName>stroke.on</p:attrName>
                                        </p:attrNameLst>
                                      </p:cBhvr>
                                      <p:to>
                                        <p:strVal val="true"/>
                                      </p:to>
                                    </p:set>
                                  </p:childTnLst>
                                </p:cTn>
                              </p:par>
                              <p:par>
                                <p:cTn id="351" presetID="7" presetClass="emph" presetSubtype="2" fill="hold" nodeType="withEffect">
                                  <p:stCondLst>
                                    <p:cond delay="0"/>
                                  </p:stCondLst>
                                  <p:childTnLst>
                                    <p:animClr clrSpc="rgb" dir="cw">
                                      <p:cBhvr>
                                        <p:cTn id="352" dur="3000" fill="hold"/>
                                        <p:tgtEl>
                                          <p:spTgt spid="495"/>
                                        </p:tgtEl>
                                        <p:attrNameLst>
                                          <p:attrName>stroke.color</p:attrName>
                                        </p:attrNameLst>
                                      </p:cBhvr>
                                      <p:to>
                                        <a:srgbClr val="000000"/>
                                      </p:to>
                                    </p:animClr>
                                    <p:set>
                                      <p:cBhvr>
                                        <p:cTn id="353" dur="3000" fill="hold"/>
                                        <p:tgtEl>
                                          <p:spTgt spid="495"/>
                                        </p:tgtEl>
                                        <p:attrNameLst>
                                          <p:attrName>stroke.on</p:attrName>
                                        </p:attrNameLst>
                                      </p:cBhvr>
                                      <p:to>
                                        <p:strVal val="true"/>
                                      </p:to>
                                    </p:set>
                                  </p:childTnLst>
                                </p:cTn>
                              </p:par>
                              <p:par>
                                <p:cTn id="354" presetID="7" presetClass="emph" presetSubtype="2" fill="hold" nodeType="withEffect">
                                  <p:stCondLst>
                                    <p:cond delay="0"/>
                                  </p:stCondLst>
                                  <p:childTnLst>
                                    <p:animClr clrSpc="rgb" dir="cw">
                                      <p:cBhvr>
                                        <p:cTn id="355" dur="3000" fill="hold"/>
                                        <p:tgtEl>
                                          <p:spTgt spid="507"/>
                                        </p:tgtEl>
                                        <p:attrNameLst>
                                          <p:attrName>stroke.color</p:attrName>
                                        </p:attrNameLst>
                                      </p:cBhvr>
                                      <p:to>
                                        <a:srgbClr val="000000"/>
                                      </p:to>
                                    </p:animClr>
                                    <p:set>
                                      <p:cBhvr>
                                        <p:cTn id="356" dur="3000" fill="hold"/>
                                        <p:tgtEl>
                                          <p:spTgt spid="507"/>
                                        </p:tgtEl>
                                        <p:attrNameLst>
                                          <p:attrName>stroke.on</p:attrName>
                                        </p:attrNameLst>
                                      </p:cBhvr>
                                      <p:to>
                                        <p:strVal val="true"/>
                                      </p:to>
                                    </p:set>
                                  </p:childTnLst>
                                </p:cTn>
                              </p:par>
                            </p:childTnLst>
                          </p:cTn>
                        </p:par>
                      </p:childTnLst>
                    </p:cTn>
                  </p:par>
                  <p:par>
                    <p:cTn id="357" fill="hold">
                      <p:stCondLst>
                        <p:cond delay="indefinite"/>
                      </p:stCondLst>
                      <p:childTnLst>
                        <p:par>
                          <p:cTn id="358" fill="hold">
                            <p:stCondLst>
                              <p:cond delay="0"/>
                            </p:stCondLst>
                            <p:childTnLst>
                              <p:par>
                                <p:cTn id="359" presetID="10" presetClass="entr" presetSubtype="0" fill="hold" grpId="0" nodeType="clickEffect">
                                  <p:stCondLst>
                                    <p:cond delay="0"/>
                                  </p:stCondLst>
                                  <p:childTnLst>
                                    <p:set>
                                      <p:cBhvr>
                                        <p:cTn id="360" dur="1" fill="hold">
                                          <p:stCondLst>
                                            <p:cond delay="0"/>
                                          </p:stCondLst>
                                        </p:cTn>
                                        <p:tgtEl>
                                          <p:spTgt spid="546"/>
                                        </p:tgtEl>
                                        <p:attrNameLst>
                                          <p:attrName>style.visibility</p:attrName>
                                        </p:attrNameLst>
                                      </p:cBhvr>
                                      <p:to>
                                        <p:strVal val="visible"/>
                                      </p:to>
                                    </p:set>
                                    <p:animEffect transition="in" filter="fade">
                                      <p:cBhvr>
                                        <p:cTn id="361" dur="3000"/>
                                        <p:tgtEl>
                                          <p:spTgt spid="546"/>
                                        </p:tgtEl>
                                      </p:cBhvr>
                                    </p:animEffect>
                                  </p:childTnLst>
                                </p:cTn>
                              </p:par>
                              <p:par>
                                <p:cTn id="362" presetID="10" presetClass="entr" presetSubtype="0" fill="hold" nodeType="withEffect">
                                  <p:stCondLst>
                                    <p:cond delay="0"/>
                                  </p:stCondLst>
                                  <p:childTnLst>
                                    <p:set>
                                      <p:cBhvr>
                                        <p:cTn id="363" dur="1" fill="hold">
                                          <p:stCondLst>
                                            <p:cond delay="0"/>
                                          </p:stCondLst>
                                        </p:cTn>
                                        <p:tgtEl>
                                          <p:spTgt spid="547"/>
                                        </p:tgtEl>
                                        <p:attrNameLst>
                                          <p:attrName>style.visibility</p:attrName>
                                        </p:attrNameLst>
                                      </p:cBhvr>
                                      <p:to>
                                        <p:strVal val="visible"/>
                                      </p:to>
                                    </p:set>
                                    <p:animEffect transition="in" filter="fade">
                                      <p:cBhvr>
                                        <p:cTn id="364" dur="3000"/>
                                        <p:tgtEl>
                                          <p:spTgt spid="547"/>
                                        </p:tgtEl>
                                      </p:cBhvr>
                                    </p:animEffect>
                                  </p:childTnLst>
                                </p:cTn>
                              </p:par>
                            </p:childTnLst>
                          </p:cTn>
                        </p:par>
                      </p:childTnLst>
                    </p:cTn>
                  </p:par>
                  <p:par>
                    <p:cTn id="365" fill="hold">
                      <p:stCondLst>
                        <p:cond delay="indefinite"/>
                      </p:stCondLst>
                      <p:childTnLst>
                        <p:par>
                          <p:cTn id="366" fill="hold">
                            <p:stCondLst>
                              <p:cond delay="0"/>
                            </p:stCondLst>
                            <p:childTnLst>
                              <p:par>
                                <p:cTn id="367" presetID="5" presetClass="exit" presetSubtype="10" fill="hold" grpId="1" nodeType="clickEffect">
                                  <p:stCondLst>
                                    <p:cond delay="0"/>
                                  </p:stCondLst>
                                  <p:childTnLst>
                                    <p:animEffect transition="out" filter="checkerboard(across)">
                                      <p:cBhvr>
                                        <p:cTn id="368" dur="500"/>
                                        <p:tgtEl>
                                          <p:spTgt spid="542"/>
                                        </p:tgtEl>
                                      </p:cBhvr>
                                    </p:animEffect>
                                    <p:set>
                                      <p:cBhvr>
                                        <p:cTn id="369" dur="1" fill="hold">
                                          <p:stCondLst>
                                            <p:cond delay="499"/>
                                          </p:stCondLst>
                                        </p:cTn>
                                        <p:tgtEl>
                                          <p:spTgt spid="542"/>
                                        </p:tgtEl>
                                        <p:attrNameLst>
                                          <p:attrName>style.visibility</p:attrName>
                                        </p:attrNameLst>
                                      </p:cBhvr>
                                      <p:to>
                                        <p:strVal val="hidden"/>
                                      </p:to>
                                    </p:set>
                                  </p:childTnLst>
                                </p:cTn>
                              </p:par>
                              <p:par>
                                <p:cTn id="370" presetID="5" presetClass="exit" presetSubtype="10" fill="hold" grpId="1" nodeType="withEffect">
                                  <p:stCondLst>
                                    <p:cond delay="0"/>
                                  </p:stCondLst>
                                  <p:childTnLst>
                                    <p:animEffect transition="out" filter="checkerboard(across)">
                                      <p:cBhvr>
                                        <p:cTn id="371" dur="500"/>
                                        <p:tgtEl>
                                          <p:spTgt spid="543"/>
                                        </p:tgtEl>
                                      </p:cBhvr>
                                    </p:animEffect>
                                    <p:set>
                                      <p:cBhvr>
                                        <p:cTn id="372" dur="1" fill="hold">
                                          <p:stCondLst>
                                            <p:cond delay="499"/>
                                          </p:stCondLst>
                                        </p:cTn>
                                        <p:tgtEl>
                                          <p:spTgt spid="543"/>
                                        </p:tgtEl>
                                        <p:attrNameLst>
                                          <p:attrName>style.visibility</p:attrName>
                                        </p:attrNameLst>
                                      </p:cBhvr>
                                      <p:to>
                                        <p:strVal val="hidden"/>
                                      </p:to>
                                    </p:set>
                                  </p:childTnLst>
                                </p:cTn>
                              </p:par>
                              <p:par>
                                <p:cTn id="373" presetID="5" presetClass="exit" presetSubtype="10" fill="hold" grpId="1" nodeType="withEffect">
                                  <p:stCondLst>
                                    <p:cond delay="0"/>
                                  </p:stCondLst>
                                  <p:childTnLst>
                                    <p:animEffect transition="out" filter="checkerboard(across)">
                                      <p:cBhvr>
                                        <p:cTn id="374" dur="500"/>
                                        <p:tgtEl>
                                          <p:spTgt spid="544"/>
                                        </p:tgtEl>
                                      </p:cBhvr>
                                    </p:animEffect>
                                    <p:set>
                                      <p:cBhvr>
                                        <p:cTn id="375" dur="1" fill="hold">
                                          <p:stCondLst>
                                            <p:cond delay="499"/>
                                          </p:stCondLst>
                                        </p:cTn>
                                        <p:tgtEl>
                                          <p:spTgt spid="544"/>
                                        </p:tgtEl>
                                        <p:attrNameLst>
                                          <p:attrName>style.visibility</p:attrName>
                                        </p:attrNameLst>
                                      </p:cBhvr>
                                      <p:to>
                                        <p:strVal val="hidden"/>
                                      </p:to>
                                    </p:set>
                                  </p:childTnLst>
                                </p:cTn>
                              </p:par>
                              <p:par>
                                <p:cTn id="376" presetID="5" presetClass="exit" presetSubtype="10" fill="hold" grpId="1" nodeType="withEffect">
                                  <p:stCondLst>
                                    <p:cond delay="0"/>
                                  </p:stCondLst>
                                  <p:childTnLst>
                                    <p:animEffect transition="out" filter="checkerboard(across)">
                                      <p:cBhvr>
                                        <p:cTn id="377" dur="500"/>
                                        <p:tgtEl>
                                          <p:spTgt spid="545"/>
                                        </p:tgtEl>
                                      </p:cBhvr>
                                    </p:animEffect>
                                    <p:set>
                                      <p:cBhvr>
                                        <p:cTn id="378" dur="1" fill="hold">
                                          <p:stCondLst>
                                            <p:cond delay="499"/>
                                          </p:stCondLst>
                                        </p:cTn>
                                        <p:tgtEl>
                                          <p:spTgt spid="545"/>
                                        </p:tgtEl>
                                        <p:attrNameLst>
                                          <p:attrName>style.visibility</p:attrName>
                                        </p:attrNameLst>
                                      </p:cBhvr>
                                      <p:to>
                                        <p:strVal val="hidden"/>
                                      </p:to>
                                    </p:set>
                                  </p:childTnLst>
                                </p:cTn>
                              </p:par>
                            </p:childTnLst>
                          </p:cTn>
                        </p:par>
                      </p:childTnLst>
                    </p:cTn>
                  </p:par>
                  <p:par>
                    <p:cTn id="379" fill="hold">
                      <p:stCondLst>
                        <p:cond delay="indefinite"/>
                      </p:stCondLst>
                      <p:childTnLst>
                        <p:par>
                          <p:cTn id="380" fill="hold">
                            <p:stCondLst>
                              <p:cond delay="0"/>
                            </p:stCondLst>
                            <p:childTnLst>
                              <p:par>
                                <p:cTn id="381" presetID="7" presetClass="emph" presetSubtype="2" fill="hold" nodeType="clickEffect">
                                  <p:stCondLst>
                                    <p:cond delay="0"/>
                                  </p:stCondLst>
                                  <p:childTnLst>
                                    <p:animClr clrSpc="rgb" dir="cw">
                                      <p:cBhvr>
                                        <p:cTn id="382" dur="2000" fill="hold"/>
                                        <p:tgtEl>
                                          <p:spTgt spid="456"/>
                                        </p:tgtEl>
                                        <p:attrNameLst>
                                          <p:attrName>stroke.color</p:attrName>
                                        </p:attrNameLst>
                                      </p:cBhvr>
                                      <p:to>
                                        <a:srgbClr val="BFBFBF"/>
                                      </p:to>
                                    </p:animClr>
                                    <p:set>
                                      <p:cBhvr>
                                        <p:cTn id="383" dur="2000" fill="hold"/>
                                        <p:tgtEl>
                                          <p:spTgt spid="456"/>
                                        </p:tgtEl>
                                        <p:attrNameLst>
                                          <p:attrName>stroke.on</p:attrName>
                                        </p:attrNameLst>
                                      </p:cBhvr>
                                      <p:to>
                                        <p:strVal val="true"/>
                                      </p:to>
                                    </p:set>
                                  </p:childTnLst>
                                </p:cTn>
                              </p:par>
                              <p:par>
                                <p:cTn id="384" presetID="7" presetClass="emph" presetSubtype="2" fill="hold" nodeType="withEffect">
                                  <p:stCondLst>
                                    <p:cond delay="0"/>
                                  </p:stCondLst>
                                  <p:childTnLst>
                                    <p:animClr clrSpc="rgb" dir="cw">
                                      <p:cBhvr>
                                        <p:cTn id="385" dur="2000" fill="hold"/>
                                        <p:tgtEl>
                                          <p:spTgt spid="474"/>
                                        </p:tgtEl>
                                        <p:attrNameLst>
                                          <p:attrName>stroke.color</p:attrName>
                                        </p:attrNameLst>
                                      </p:cBhvr>
                                      <p:to>
                                        <a:srgbClr val="BFBFBF"/>
                                      </p:to>
                                    </p:animClr>
                                    <p:set>
                                      <p:cBhvr>
                                        <p:cTn id="386" dur="2000" fill="hold"/>
                                        <p:tgtEl>
                                          <p:spTgt spid="474"/>
                                        </p:tgtEl>
                                        <p:attrNameLst>
                                          <p:attrName>stroke.on</p:attrName>
                                        </p:attrNameLst>
                                      </p:cBhvr>
                                      <p:to>
                                        <p:strVal val="true"/>
                                      </p:to>
                                    </p:set>
                                  </p:childTnLst>
                                </p:cTn>
                              </p:par>
                              <p:par>
                                <p:cTn id="387" presetID="7" presetClass="emph" presetSubtype="2" fill="hold" nodeType="withEffect">
                                  <p:stCondLst>
                                    <p:cond delay="0"/>
                                  </p:stCondLst>
                                  <p:childTnLst>
                                    <p:animClr clrSpc="rgb" dir="cw">
                                      <p:cBhvr>
                                        <p:cTn id="388" dur="2000" fill="hold"/>
                                        <p:tgtEl>
                                          <p:spTgt spid="495"/>
                                        </p:tgtEl>
                                        <p:attrNameLst>
                                          <p:attrName>stroke.color</p:attrName>
                                        </p:attrNameLst>
                                      </p:cBhvr>
                                      <p:to>
                                        <a:srgbClr val="BFBFBF"/>
                                      </p:to>
                                    </p:animClr>
                                    <p:set>
                                      <p:cBhvr>
                                        <p:cTn id="389" dur="2000" fill="hold"/>
                                        <p:tgtEl>
                                          <p:spTgt spid="495"/>
                                        </p:tgtEl>
                                        <p:attrNameLst>
                                          <p:attrName>stroke.on</p:attrName>
                                        </p:attrNameLst>
                                      </p:cBhvr>
                                      <p:to>
                                        <p:strVal val="true"/>
                                      </p:to>
                                    </p:set>
                                  </p:childTnLst>
                                </p:cTn>
                              </p:par>
                              <p:par>
                                <p:cTn id="390" presetID="7" presetClass="emph" presetSubtype="2" fill="hold" nodeType="withEffect">
                                  <p:stCondLst>
                                    <p:cond delay="0"/>
                                  </p:stCondLst>
                                  <p:childTnLst>
                                    <p:animClr clrSpc="rgb" dir="cw">
                                      <p:cBhvr>
                                        <p:cTn id="391" dur="2000" fill="hold"/>
                                        <p:tgtEl>
                                          <p:spTgt spid="507"/>
                                        </p:tgtEl>
                                        <p:attrNameLst>
                                          <p:attrName>stroke.color</p:attrName>
                                        </p:attrNameLst>
                                      </p:cBhvr>
                                      <p:to>
                                        <a:srgbClr val="BFBFBF"/>
                                      </p:to>
                                    </p:animClr>
                                    <p:set>
                                      <p:cBhvr>
                                        <p:cTn id="392" dur="2000" fill="hold"/>
                                        <p:tgtEl>
                                          <p:spTgt spid="507"/>
                                        </p:tgtEl>
                                        <p:attrNameLst>
                                          <p:attrName>stroke.on</p:attrName>
                                        </p:attrNameLst>
                                      </p:cBhvr>
                                      <p:to>
                                        <p:strVal val="true"/>
                                      </p:to>
                                    </p:set>
                                  </p:childTnLst>
                                </p:cTn>
                              </p:par>
                            </p:childTnLst>
                          </p:cTn>
                        </p:par>
                      </p:childTnLst>
                    </p:cTn>
                  </p:par>
                  <p:par>
                    <p:cTn id="393" fill="hold">
                      <p:stCondLst>
                        <p:cond delay="indefinite"/>
                      </p:stCondLst>
                      <p:childTnLst>
                        <p:par>
                          <p:cTn id="394" fill="hold">
                            <p:stCondLst>
                              <p:cond delay="0"/>
                            </p:stCondLst>
                            <p:childTnLst>
                              <p:par>
                                <p:cTn id="395" presetID="7" presetClass="emph" presetSubtype="2" fill="hold" nodeType="clickEffect">
                                  <p:stCondLst>
                                    <p:cond delay="0"/>
                                  </p:stCondLst>
                                  <p:childTnLst>
                                    <p:animClr clrSpc="rgb" dir="cw">
                                      <p:cBhvr>
                                        <p:cTn id="396" dur="2000" fill="hold"/>
                                        <p:tgtEl>
                                          <p:spTgt spid="516"/>
                                        </p:tgtEl>
                                        <p:attrNameLst>
                                          <p:attrName>stroke.color</p:attrName>
                                        </p:attrNameLst>
                                      </p:cBhvr>
                                      <p:to>
                                        <a:srgbClr val="000000"/>
                                      </p:to>
                                    </p:animClr>
                                    <p:set>
                                      <p:cBhvr>
                                        <p:cTn id="397" dur="2000" fill="hold"/>
                                        <p:tgtEl>
                                          <p:spTgt spid="516"/>
                                        </p:tgtEl>
                                        <p:attrNameLst>
                                          <p:attrName>stroke.on</p:attrName>
                                        </p:attrNameLst>
                                      </p:cBhvr>
                                      <p:to>
                                        <p:strVal val="true"/>
                                      </p:to>
                                    </p:set>
                                  </p:childTnLst>
                                </p:cTn>
                              </p:par>
                              <p:par>
                                <p:cTn id="398" presetID="7" presetClass="emph" presetSubtype="2" fill="hold" nodeType="withEffect">
                                  <p:stCondLst>
                                    <p:cond delay="0"/>
                                  </p:stCondLst>
                                  <p:childTnLst>
                                    <p:animClr clrSpc="rgb" dir="cw">
                                      <p:cBhvr>
                                        <p:cTn id="399" dur="2000" fill="hold"/>
                                        <p:tgtEl>
                                          <p:spTgt spid="498"/>
                                        </p:tgtEl>
                                        <p:attrNameLst>
                                          <p:attrName>stroke.color</p:attrName>
                                        </p:attrNameLst>
                                      </p:cBhvr>
                                      <p:to>
                                        <a:srgbClr val="000000"/>
                                      </p:to>
                                    </p:animClr>
                                    <p:set>
                                      <p:cBhvr>
                                        <p:cTn id="400" dur="2000" fill="hold"/>
                                        <p:tgtEl>
                                          <p:spTgt spid="498"/>
                                        </p:tgtEl>
                                        <p:attrNameLst>
                                          <p:attrName>stroke.on</p:attrName>
                                        </p:attrNameLst>
                                      </p:cBhvr>
                                      <p:to>
                                        <p:strVal val="true"/>
                                      </p:to>
                                    </p:set>
                                  </p:childTnLst>
                                </p:cTn>
                              </p:par>
                              <p:par>
                                <p:cTn id="401" presetID="7" presetClass="emph" presetSubtype="2" fill="hold" nodeType="withEffect">
                                  <p:stCondLst>
                                    <p:cond delay="0"/>
                                  </p:stCondLst>
                                  <p:childTnLst>
                                    <p:animClr clrSpc="rgb" dir="cw">
                                      <p:cBhvr>
                                        <p:cTn id="402" dur="2000" fill="hold"/>
                                        <p:tgtEl>
                                          <p:spTgt spid="483"/>
                                        </p:tgtEl>
                                        <p:attrNameLst>
                                          <p:attrName>stroke.color</p:attrName>
                                        </p:attrNameLst>
                                      </p:cBhvr>
                                      <p:to>
                                        <a:srgbClr val="000000"/>
                                      </p:to>
                                    </p:animClr>
                                    <p:set>
                                      <p:cBhvr>
                                        <p:cTn id="403" dur="2000" fill="hold"/>
                                        <p:tgtEl>
                                          <p:spTgt spid="483"/>
                                        </p:tgtEl>
                                        <p:attrNameLst>
                                          <p:attrName>stroke.on</p:attrName>
                                        </p:attrNameLst>
                                      </p:cBhvr>
                                      <p:to>
                                        <p:strVal val="true"/>
                                      </p:to>
                                    </p:set>
                                  </p:childTnLst>
                                </p:cTn>
                              </p:par>
                              <p:par>
                                <p:cTn id="404" presetID="7" presetClass="emph" presetSubtype="2" fill="hold" nodeType="withEffect">
                                  <p:stCondLst>
                                    <p:cond delay="0"/>
                                  </p:stCondLst>
                                  <p:childTnLst>
                                    <p:animClr clrSpc="rgb" dir="cw">
                                      <p:cBhvr>
                                        <p:cTn id="405" dur="2000" fill="hold"/>
                                        <p:tgtEl>
                                          <p:spTgt spid="462"/>
                                        </p:tgtEl>
                                        <p:attrNameLst>
                                          <p:attrName>stroke.color</p:attrName>
                                        </p:attrNameLst>
                                      </p:cBhvr>
                                      <p:to>
                                        <a:srgbClr val="000000"/>
                                      </p:to>
                                    </p:animClr>
                                    <p:set>
                                      <p:cBhvr>
                                        <p:cTn id="406" dur="2000" fill="hold"/>
                                        <p:tgtEl>
                                          <p:spTgt spid="462"/>
                                        </p:tgtEl>
                                        <p:attrNameLst>
                                          <p:attrName>stroke.on</p:attrName>
                                        </p:attrNameLst>
                                      </p:cBhvr>
                                      <p:to>
                                        <p:strVal val="true"/>
                                      </p:to>
                                    </p:set>
                                  </p:childTnLst>
                                </p:cTn>
                              </p:par>
                            </p:childTnLst>
                          </p:cTn>
                        </p:par>
                      </p:childTnLst>
                    </p:cTn>
                  </p:par>
                  <p:par>
                    <p:cTn id="407" fill="hold">
                      <p:stCondLst>
                        <p:cond delay="indefinite"/>
                      </p:stCondLst>
                      <p:childTnLst>
                        <p:par>
                          <p:cTn id="408" fill="hold">
                            <p:stCondLst>
                              <p:cond delay="0"/>
                            </p:stCondLst>
                            <p:childTnLst>
                              <p:par>
                                <p:cTn id="409" presetID="10" presetClass="entr" presetSubtype="0" fill="hold" grpId="0" nodeType="clickEffect">
                                  <p:stCondLst>
                                    <p:cond delay="0"/>
                                  </p:stCondLst>
                                  <p:childTnLst>
                                    <p:set>
                                      <p:cBhvr>
                                        <p:cTn id="410" dur="1" fill="hold">
                                          <p:stCondLst>
                                            <p:cond delay="0"/>
                                          </p:stCondLst>
                                        </p:cTn>
                                        <p:tgtEl>
                                          <p:spTgt spid="548"/>
                                        </p:tgtEl>
                                        <p:attrNameLst>
                                          <p:attrName>style.visibility</p:attrName>
                                        </p:attrNameLst>
                                      </p:cBhvr>
                                      <p:to>
                                        <p:strVal val="visible"/>
                                      </p:to>
                                    </p:set>
                                    <p:animEffect transition="in" filter="fade">
                                      <p:cBhvr>
                                        <p:cTn id="411" dur="2000"/>
                                        <p:tgtEl>
                                          <p:spTgt spid="548"/>
                                        </p:tgtEl>
                                      </p:cBhvr>
                                    </p:animEffect>
                                  </p:childTnLst>
                                </p:cTn>
                              </p:par>
                              <p:par>
                                <p:cTn id="412" presetID="10" presetClass="entr" presetSubtype="0" fill="hold" grpId="0" nodeType="withEffect">
                                  <p:stCondLst>
                                    <p:cond delay="0"/>
                                  </p:stCondLst>
                                  <p:childTnLst>
                                    <p:set>
                                      <p:cBhvr>
                                        <p:cTn id="413" dur="1" fill="hold">
                                          <p:stCondLst>
                                            <p:cond delay="0"/>
                                          </p:stCondLst>
                                        </p:cTn>
                                        <p:tgtEl>
                                          <p:spTgt spid="549"/>
                                        </p:tgtEl>
                                        <p:attrNameLst>
                                          <p:attrName>style.visibility</p:attrName>
                                        </p:attrNameLst>
                                      </p:cBhvr>
                                      <p:to>
                                        <p:strVal val="visible"/>
                                      </p:to>
                                    </p:set>
                                    <p:animEffect transition="in" filter="fade">
                                      <p:cBhvr>
                                        <p:cTn id="414" dur="2000"/>
                                        <p:tgtEl>
                                          <p:spTgt spid="549"/>
                                        </p:tgtEl>
                                      </p:cBhvr>
                                    </p:animEffect>
                                  </p:childTnLst>
                                </p:cTn>
                              </p:par>
                              <p:par>
                                <p:cTn id="415" presetID="10" presetClass="entr" presetSubtype="0" fill="hold" grpId="0" nodeType="withEffect">
                                  <p:stCondLst>
                                    <p:cond delay="0"/>
                                  </p:stCondLst>
                                  <p:childTnLst>
                                    <p:set>
                                      <p:cBhvr>
                                        <p:cTn id="416" dur="1" fill="hold">
                                          <p:stCondLst>
                                            <p:cond delay="0"/>
                                          </p:stCondLst>
                                        </p:cTn>
                                        <p:tgtEl>
                                          <p:spTgt spid="550"/>
                                        </p:tgtEl>
                                        <p:attrNameLst>
                                          <p:attrName>style.visibility</p:attrName>
                                        </p:attrNameLst>
                                      </p:cBhvr>
                                      <p:to>
                                        <p:strVal val="visible"/>
                                      </p:to>
                                    </p:set>
                                    <p:animEffect transition="in" filter="fade">
                                      <p:cBhvr>
                                        <p:cTn id="417" dur="2000"/>
                                        <p:tgtEl>
                                          <p:spTgt spid="550"/>
                                        </p:tgtEl>
                                      </p:cBhvr>
                                    </p:animEffect>
                                  </p:childTnLst>
                                </p:cTn>
                              </p:par>
                              <p:par>
                                <p:cTn id="418" presetID="10" presetClass="entr" presetSubtype="0" fill="hold" grpId="0" nodeType="withEffect">
                                  <p:stCondLst>
                                    <p:cond delay="0"/>
                                  </p:stCondLst>
                                  <p:childTnLst>
                                    <p:set>
                                      <p:cBhvr>
                                        <p:cTn id="419" dur="1" fill="hold">
                                          <p:stCondLst>
                                            <p:cond delay="0"/>
                                          </p:stCondLst>
                                        </p:cTn>
                                        <p:tgtEl>
                                          <p:spTgt spid="551"/>
                                        </p:tgtEl>
                                        <p:attrNameLst>
                                          <p:attrName>style.visibility</p:attrName>
                                        </p:attrNameLst>
                                      </p:cBhvr>
                                      <p:to>
                                        <p:strVal val="visible"/>
                                      </p:to>
                                    </p:set>
                                    <p:animEffect transition="in" filter="fade">
                                      <p:cBhvr>
                                        <p:cTn id="420" dur="2000"/>
                                        <p:tgtEl>
                                          <p:spTgt spid="551"/>
                                        </p:tgtEl>
                                      </p:cBhvr>
                                    </p:animEffect>
                                  </p:childTnLst>
                                </p:cTn>
                              </p:par>
                            </p:childTnLst>
                          </p:cTn>
                        </p:par>
                      </p:childTnLst>
                    </p:cTn>
                  </p:par>
                  <p:par>
                    <p:cTn id="421" fill="hold">
                      <p:stCondLst>
                        <p:cond delay="indefinite"/>
                      </p:stCondLst>
                      <p:childTnLst>
                        <p:par>
                          <p:cTn id="422" fill="hold">
                            <p:stCondLst>
                              <p:cond delay="0"/>
                            </p:stCondLst>
                            <p:childTnLst>
                              <p:par>
                                <p:cTn id="423" presetID="1" presetClass="entr" presetSubtype="0" fill="hold" nodeType="clickEffect">
                                  <p:stCondLst>
                                    <p:cond delay="0"/>
                                  </p:stCondLst>
                                  <p:childTnLst>
                                    <p:set>
                                      <p:cBhvr>
                                        <p:cTn id="424" dur="1" fill="hold">
                                          <p:stCondLst>
                                            <p:cond delay="0"/>
                                          </p:stCondLst>
                                        </p:cTn>
                                        <p:tgtEl>
                                          <p:spTgt spid="552"/>
                                        </p:tgtEl>
                                        <p:attrNameLst>
                                          <p:attrName>style.visibility</p:attrName>
                                        </p:attrNameLst>
                                      </p:cBhvr>
                                      <p:to>
                                        <p:strVal val="visible"/>
                                      </p:to>
                                    </p:set>
                                  </p:childTnLst>
                                </p:cTn>
                              </p:par>
                              <p:par>
                                <p:cTn id="425" presetID="1" presetClass="entr" presetSubtype="0" fill="hold" grpId="0" nodeType="withEffect">
                                  <p:stCondLst>
                                    <p:cond delay="0"/>
                                  </p:stCondLst>
                                  <p:childTnLst>
                                    <p:set>
                                      <p:cBhvr>
                                        <p:cTn id="426" dur="1" fill="hold">
                                          <p:stCondLst>
                                            <p:cond delay="0"/>
                                          </p:stCondLst>
                                        </p:cTn>
                                        <p:tgtEl>
                                          <p:spTgt spid="5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10" grpId="0"/>
      <p:bldP spid="12" grpId="0"/>
      <p:bldP spid="14" grpId="0"/>
      <p:bldP spid="15" grpId="0"/>
      <p:bldP spid="16" grpId="0"/>
      <p:bldP spid="17" grpId="0"/>
      <p:bldP spid="18" grpId="0"/>
      <p:bldP spid="19" grpId="0"/>
      <p:bldP spid="22" grpId="0"/>
      <p:bldP spid="23" grpId="0" animBg="1"/>
      <p:bldP spid="24" grpId="0" animBg="1"/>
      <p:bldP spid="26" grpId="0" animBg="1"/>
      <p:bldP spid="27" grpId="0" animBg="1"/>
      <p:bldP spid="387" grpId="0"/>
      <p:bldP spid="388" grpId="0"/>
      <p:bldP spid="389" grpId="0"/>
      <p:bldP spid="390" grpId="0"/>
      <p:bldP spid="391" grpId="0"/>
      <p:bldP spid="392" grpId="0"/>
      <p:bldP spid="393" grpId="0"/>
      <p:bldP spid="528" grpId="0"/>
      <p:bldP spid="529" grpId="0"/>
      <p:bldP spid="538" grpId="0"/>
      <p:bldP spid="541" grpId="0"/>
      <p:bldP spid="542" grpId="0"/>
      <p:bldP spid="542" grpId="1"/>
      <p:bldP spid="543" grpId="0"/>
      <p:bldP spid="543" grpId="1"/>
      <p:bldP spid="544" grpId="0"/>
      <p:bldP spid="544" grpId="1"/>
      <p:bldP spid="545" grpId="0"/>
      <p:bldP spid="545" grpId="1"/>
      <p:bldP spid="546" grpId="0"/>
      <p:bldP spid="548" grpId="0"/>
      <p:bldP spid="549" grpId="0"/>
      <p:bldP spid="550" grpId="0"/>
      <p:bldP spid="551" grpId="0"/>
      <p:bldP spid="5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B5D50-2B47-C79C-564B-4EA35B02E960}"/>
              </a:ext>
            </a:extLst>
          </p:cNvPr>
          <p:cNvSpPr>
            <a:spLocks noGrp="1"/>
          </p:cNvSpPr>
          <p:nvPr>
            <p:ph type="title"/>
          </p:nvPr>
        </p:nvSpPr>
        <p:spPr>
          <a:xfrm>
            <a:off x="352035" y="203670"/>
            <a:ext cx="5904658" cy="1204912"/>
          </a:xfrm>
        </p:spPr>
        <p:txBody>
          <a:bodyPr/>
          <a:lstStyle/>
          <a:p>
            <a:pPr algn="ctr"/>
            <a:r>
              <a:rPr lang="en-IN" dirty="0" err="1"/>
              <a:t>REsults</a:t>
            </a:r>
            <a:endParaRPr lang="en-IN" dirty="0"/>
          </a:p>
        </p:txBody>
      </p:sp>
      <p:sp>
        <p:nvSpPr>
          <p:cNvPr id="6" name="Slide Number Placeholder 5">
            <a:extLst>
              <a:ext uri="{FF2B5EF4-FFF2-40B4-BE49-F238E27FC236}">
                <a16:creationId xmlns:a16="http://schemas.microsoft.com/office/drawing/2014/main" id="{8229292A-7C72-B579-F9D6-0E6D13489FF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3" name="Picture 2">
            <a:extLst>
              <a:ext uri="{FF2B5EF4-FFF2-40B4-BE49-F238E27FC236}">
                <a16:creationId xmlns:a16="http://schemas.microsoft.com/office/drawing/2014/main" id="{231C981C-FACA-7F19-530C-B79E54D245C6}"/>
              </a:ext>
            </a:extLst>
          </p:cNvPr>
          <p:cNvPicPr>
            <a:picLocks noChangeAspect="1"/>
          </p:cNvPicPr>
          <p:nvPr/>
        </p:nvPicPr>
        <p:blipFill>
          <a:blip r:embed="rId2"/>
          <a:stretch>
            <a:fillRect/>
          </a:stretch>
        </p:blipFill>
        <p:spPr>
          <a:xfrm>
            <a:off x="2421976" y="1674216"/>
            <a:ext cx="7669433" cy="4682134"/>
          </a:xfrm>
          <a:prstGeom prst="rect">
            <a:avLst/>
          </a:prstGeom>
        </p:spPr>
      </p:pic>
    </p:spTree>
    <p:extLst>
      <p:ext uri="{BB962C8B-B14F-4D97-AF65-F5344CB8AC3E}">
        <p14:creationId xmlns:p14="http://schemas.microsoft.com/office/powerpoint/2010/main" val="2241627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139C4-8BDB-DE84-1BB5-1260E981D3D1}"/>
              </a:ext>
            </a:extLst>
          </p:cNvPr>
          <p:cNvSpPr>
            <a:spLocks noGrp="1"/>
          </p:cNvSpPr>
          <p:nvPr>
            <p:ph type="title"/>
          </p:nvPr>
        </p:nvSpPr>
        <p:spPr>
          <a:xfrm>
            <a:off x="1097481" y="0"/>
            <a:ext cx="10515600" cy="1325563"/>
          </a:xfrm>
        </p:spPr>
        <p:txBody>
          <a:bodyPr/>
          <a:lstStyle/>
          <a:p>
            <a:r>
              <a:rPr lang="en-IN" dirty="0"/>
              <a:t>                            </a:t>
            </a:r>
            <a:r>
              <a:rPr lang="en-IN" sz="2800" dirty="0"/>
              <a:t>output</a:t>
            </a:r>
          </a:p>
        </p:txBody>
      </p:sp>
      <p:pic>
        <p:nvPicPr>
          <p:cNvPr id="9" name="Picture 8" descr="A bird flying in the air&#10;&#10;Description automatically generated with low confidence">
            <a:extLst>
              <a:ext uri="{FF2B5EF4-FFF2-40B4-BE49-F238E27FC236}">
                <a16:creationId xmlns:a16="http://schemas.microsoft.com/office/drawing/2014/main" id="{115C6618-380C-8326-B61D-544AB430F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96" y="2153209"/>
            <a:ext cx="5276529" cy="4553146"/>
          </a:xfrm>
          <a:prstGeom prst="rect">
            <a:avLst/>
          </a:prstGeom>
        </p:spPr>
      </p:pic>
      <p:pic>
        <p:nvPicPr>
          <p:cNvPr id="11" name="Picture 10" descr="A picture containing water, bird, outdoor, aquatic bird&#10;&#10;Description automatically generated">
            <a:extLst>
              <a:ext uri="{FF2B5EF4-FFF2-40B4-BE49-F238E27FC236}">
                <a16:creationId xmlns:a16="http://schemas.microsoft.com/office/drawing/2014/main" id="{BE31047D-6CE1-5A22-61EC-A62F90EF9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281" y="2153209"/>
            <a:ext cx="5466592" cy="4553146"/>
          </a:xfrm>
          <a:prstGeom prst="rect">
            <a:avLst/>
          </a:prstGeom>
        </p:spPr>
      </p:pic>
      <p:sp>
        <p:nvSpPr>
          <p:cNvPr id="3" name="TextBox 2">
            <a:extLst>
              <a:ext uri="{FF2B5EF4-FFF2-40B4-BE49-F238E27FC236}">
                <a16:creationId xmlns:a16="http://schemas.microsoft.com/office/drawing/2014/main" id="{793C873A-BB74-4FAB-A18C-EB7CC83C1BDA}"/>
              </a:ext>
            </a:extLst>
          </p:cNvPr>
          <p:cNvSpPr txBox="1"/>
          <p:nvPr/>
        </p:nvSpPr>
        <p:spPr>
          <a:xfrm>
            <a:off x="483577" y="1521069"/>
            <a:ext cx="3912577" cy="369332"/>
          </a:xfrm>
          <a:prstGeom prst="rect">
            <a:avLst/>
          </a:prstGeom>
          <a:noFill/>
        </p:spPr>
        <p:txBody>
          <a:bodyPr wrap="square" rtlCol="0">
            <a:spAutoFit/>
          </a:bodyPr>
          <a:lstStyle/>
          <a:p>
            <a:r>
              <a:rPr lang="en-IN"/>
              <a:t>Generated image</a:t>
            </a:r>
            <a:endParaRPr lang="en-IN" dirty="0"/>
          </a:p>
        </p:txBody>
      </p:sp>
    </p:spTree>
    <p:extLst>
      <p:ext uri="{BB962C8B-B14F-4D97-AF65-F5344CB8AC3E}">
        <p14:creationId xmlns:p14="http://schemas.microsoft.com/office/powerpoint/2010/main" val="158914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06E69-907E-4D19-9080-1C817F95C7E5}"/>
              </a:ext>
            </a:extLst>
          </p:cNvPr>
          <p:cNvSpPr>
            <a:spLocks noGrp="1"/>
          </p:cNvSpPr>
          <p:nvPr>
            <p:ph type="title"/>
          </p:nvPr>
        </p:nvSpPr>
        <p:spPr>
          <a:xfrm>
            <a:off x="1333499" y="1020446"/>
            <a:ext cx="3435146" cy="611710"/>
          </a:xfrm>
        </p:spPr>
        <p:txBody>
          <a:bodyPr/>
          <a:lstStyle/>
          <a:p>
            <a:r>
              <a:rPr lang="en-US" dirty="0"/>
              <a:t>Background</a:t>
            </a:r>
            <a:endParaRPr lang="en-IN" dirty="0"/>
          </a:p>
        </p:txBody>
      </p:sp>
      <p:sp>
        <p:nvSpPr>
          <p:cNvPr id="3" name="Content Placeholder 2">
            <a:extLst>
              <a:ext uri="{FF2B5EF4-FFF2-40B4-BE49-F238E27FC236}">
                <a16:creationId xmlns:a16="http://schemas.microsoft.com/office/drawing/2014/main" id="{59CE833B-179E-47C4-8122-A524C4DD30DF}"/>
              </a:ext>
            </a:extLst>
          </p:cNvPr>
          <p:cNvSpPr>
            <a:spLocks noGrp="1"/>
          </p:cNvSpPr>
          <p:nvPr>
            <p:ph idx="1"/>
          </p:nvPr>
        </p:nvSpPr>
        <p:spPr>
          <a:xfrm>
            <a:off x="904568" y="1877961"/>
            <a:ext cx="6489289" cy="3565577"/>
          </a:xfrm>
        </p:spPr>
        <p:txBody>
          <a:bodyPr>
            <a:normAutofit fontScale="25000" lnSpcReduction="20000"/>
          </a:bodyPr>
          <a:lstStyle/>
          <a:p>
            <a:pPr marL="128016" lvl="1" indent="0">
              <a:buNone/>
            </a:pPr>
            <a:endParaRPr lang="en-US" sz="2000" dirty="0">
              <a:solidFill>
                <a:srgbClr val="333333"/>
              </a:solidFill>
              <a:latin typeface="Roboto" panose="02000000000000000000" pitchFamily="2" charset="0"/>
            </a:endParaRPr>
          </a:p>
          <a:p>
            <a:pPr lvl="1"/>
            <a:r>
              <a:rPr lang="en-US" sz="7200" dirty="0">
                <a:solidFill>
                  <a:srgbClr val="333333"/>
                </a:solidFill>
                <a:latin typeface="Roboto" panose="02000000000000000000" pitchFamily="2" charset="0"/>
              </a:rPr>
              <a:t>The crucial job of a Data Scientist is to collect /create data as much as possible so that we can train the model and get better accuracy.</a:t>
            </a:r>
          </a:p>
          <a:p>
            <a:pPr lvl="1"/>
            <a:endParaRPr lang="en-US" sz="7200" dirty="0">
              <a:solidFill>
                <a:srgbClr val="333333"/>
              </a:solidFill>
              <a:latin typeface="Roboto" panose="02000000000000000000" pitchFamily="2" charset="0"/>
            </a:endParaRPr>
          </a:p>
          <a:p>
            <a:pPr lvl="1"/>
            <a:r>
              <a:rPr lang="en-US" sz="7200" dirty="0">
                <a:solidFill>
                  <a:srgbClr val="333333"/>
                </a:solidFill>
                <a:latin typeface="Roboto" panose="02000000000000000000" pitchFamily="2" charset="0"/>
              </a:rPr>
              <a:t>Used to solve real world problems, pre-collected data is not useful.</a:t>
            </a:r>
          </a:p>
          <a:p>
            <a:pPr lvl="1"/>
            <a:endParaRPr lang="en-US" sz="7200" dirty="0">
              <a:solidFill>
                <a:srgbClr val="333333"/>
              </a:solidFill>
              <a:latin typeface="Roboto" panose="02000000000000000000" pitchFamily="2" charset="0"/>
            </a:endParaRPr>
          </a:p>
          <a:p>
            <a:pPr lvl="1"/>
            <a:r>
              <a:rPr lang="en-US" sz="7200" dirty="0">
                <a:solidFill>
                  <a:srgbClr val="333333"/>
                </a:solidFill>
                <a:latin typeface="Roboto" panose="02000000000000000000" pitchFamily="2" charset="0"/>
              </a:rPr>
              <a:t>Insufficient data may lead to low accuracy or inefficient use of the model.</a:t>
            </a:r>
          </a:p>
          <a:p>
            <a:pPr lvl="1"/>
            <a:endParaRPr lang="en-US" sz="2000" dirty="0">
              <a:solidFill>
                <a:srgbClr val="333333"/>
              </a:solidFill>
              <a:latin typeface="Roboto" panose="02000000000000000000" pitchFamily="2" charset="0"/>
            </a:endParaRPr>
          </a:p>
        </p:txBody>
      </p:sp>
    </p:spTree>
    <p:extLst>
      <p:ext uri="{BB962C8B-B14F-4D97-AF65-F5344CB8AC3E}">
        <p14:creationId xmlns:p14="http://schemas.microsoft.com/office/powerpoint/2010/main" val="822394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139C4-8BDB-DE84-1BB5-1260E981D3D1}"/>
              </a:ext>
            </a:extLst>
          </p:cNvPr>
          <p:cNvSpPr>
            <a:spLocks noGrp="1"/>
          </p:cNvSpPr>
          <p:nvPr>
            <p:ph type="title"/>
          </p:nvPr>
        </p:nvSpPr>
        <p:spPr>
          <a:xfrm>
            <a:off x="1097481" y="0"/>
            <a:ext cx="10515600" cy="1325563"/>
          </a:xfrm>
        </p:spPr>
        <p:txBody>
          <a:bodyPr/>
          <a:lstStyle/>
          <a:p>
            <a:r>
              <a:rPr lang="en-IN" dirty="0"/>
              <a:t>                            </a:t>
            </a:r>
            <a:r>
              <a:rPr lang="en-IN" sz="2800" dirty="0"/>
              <a:t>output</a:t>
            </a:r>
          </a:p>
        </p:txBody>
      </p:sp>
      <p:sp>
        <p:nvSpPr>
          <p:cNvPr id="3" name="TextBox 2">
            <a:extLst>
              <a:ext uri="{FF2B5EF4-FFF2-40B4-BE49-F238E27FC236}">
                <a16:creationId xmlns:a16="http://schemas.microsoft.com/office/drawing/2014/main" id="{793C873A-BB74-4FAB-A18C-EB7CC83C1BDA}"/>
              </a:ext>
            </a:extLst>
          </p:cNvPr>
          <p:cNvSpPr txBox="1"/>
          <p:nvPr/>
        </p:nvSpPr>
        <p:spPr>
          <a:xfrm>
            <a:off x="483577" y="1521069"/>
            <a:ext cx="3912577" cy="369332"/>
          </a:xfrm>
          <a:prstGeom prst="rect">
            <a:avLst/>
          </a:prstGeom>
          <a:noFill/>
        </p:spPr>
        <p:txBody>
          <a:bodyPr wrap="square" rtlCol="0">
            <a:spAutoFit/>
          </a:bodyPr>
          <a:lstStyle/>
          <a:p>
            <a:r>
              <a:rPr lang="en-IN"/>
              <a:t>Generated image</a:t>
            </a:r>
            <a:endParaRPr lang="en-IN" dirty="0"/>
          </a:p>
        </p:txBody>
      </p:sp>
      <p:pic>
        <p:nvPicPr>
          <p:cNvPr id="4" name="Picture 1">
            <a:extLst>
              <a:ext uri="{FF2B5EF4-FFF2-40B4-BE49-F238E27FC236}">
                <a16:creationId xmlns:a16="http://schemas.microsoft.com/office/drawing/2014/main" id="{C13BE7D3-CBB2-53B3-1708-76BB786A3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397" y="2320538"/>
            <a:ext cx="4125302" cy="41252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33C1C50B-B099-AD20-239D-5C55C2589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5536" y="2320535"/>
            <a:ext cx="4125302" cy="4125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649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B5D50-2B47-C79C-564B-4EA35B02E960}"/>
              </a:ext>
            </a:extLst>
          </p:cNvPr>
          <p:cNvSpPr>
            <a:spLocks noGrp="1"/>
          </p:cNvSpPr>
          <p:nvPr>
            <p:ph type="title"/>
          </p:nvPr>
        </p:nvSpPr>
        <p:spPr>
          <a:xfrm>
            <a:off x="352035" y="203670"/>
            <a:ext cx="5904658" cy="953326"/>
          </a:xfrm>
        </p:spPr>
        <p:txBody>
          <a:bodyPr/>
          <a:lstStyle/>
          <a:p>
            <a:pPr algn="ctr"/>
            <a:r>
              <a:rPr lang="en-IN" dirty="0"/>
              <a:t>Software used</a:t>
            </a:r>
          </a:p>
        </p:txBody>
      </p:sp>
      <p:sp>
        <p:nvSpPr>
          <p:cNvPr id="6" name="Slide Number Placeholder 5">
            <a:extLst>
              <a:ext uri="{FF2B5EF4-FFF2-40B4-BE49-F238E27FC236}">
                <a16:creationId xmlns:a16="http://schemas.microsoft.com/office/drawing/2014/main" id="{8229292A-7C72-B579-F9D6-0E6D13489FF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4" name="TextBox 3">
            <a:extLst>
              <a:ext uri="{FF2B5EF4-FFF2-40B4-BE49-F238E27FC236}">
                <a16:creationId xmlns:a16="http://schemas.microsoft.com/office/drawing/2014/main" id="{3FF7C81B-E547-D6ED-79C6-4538E432A4A6}"/>
              </a:ext>
            </a:extLst>
          </p:cNvPr>
          <p:cNvSpPr txBox="1"/>
          <p:nvPr/>
        </p:nvSpPr>
        <p:spPr>
          <a:xfrm>
            <a:off x="1950097" y="1698171"/>
            <a:ext cx="6512768" cy="2031325"/>
          </a:xfrm>
          <a:prstGeom prst="rect">
            <a:avLst/>
          </a:prstGeom>
          <a:noFill/>
        </p:spPr>
        <p:txBody>
          <a:bodyPr wrap="square" rtlCol="0">
            <a:spAutoFit/>
          </a:bodyPr>
          <a:lstStyle/>
          <a:p>
            <a:pPr marL="285750" indent="-285750">
              <a:buFont typeface="Arial" panose="020B0604020202020204" pitchFamily="34" charset="0"/>
              <a:buChar char="•"/>
            </a:pPr>
            <a:r>
              <a:rPr lang="en-IN" dirty="0"/>
              <a:t>Google </a:t>
            </a:r>
            <a:r>
              <a:rPr lang="en-IN" dirty="0" err="1"/>
              <a:t>Colab</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Regular Expression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Pandas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Gensim</a:t>
            </a:r>
            <a:endParaRPr lang="en-IN" dirty="0"/>
          </a:p>
        </p:txBody>
      </p:sp>
    </p:spTree>
    <p:extLst>
      <p:ext uri="{BB962C8B-B14F-4D97-AF65-F5344CB8AC3E}">
        <p14:creationId xmlns:p14="http://schemas.microsoft.com/office/powerpoint/2010/main" val="3942964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D87C9-F7B0-4715-A290-67527711A8A3}"/>
              </a:ext>
            </a:extLst>
          </p:cNvPr>
          <p:cNvSpPr>
            <a:spLocks noGrp="1"/>
          </p:cNvSpPr>
          <p:nvPr>
            <p:ph type="title"/>
          </p:nvPr>
        </p:nvSpPr>
        <p:spPr>
          <a:xfrm>
            <a:off x="1333499" y="1020445"/>
            <a:ext cx="3171825" cy="715049"/>
          </a:xfrm>
        </p:spPr>
        <p:txBody>
          <a:bodyPr>
            <a:normAutofit fontScale="90000"/>
          </a:bodyPr>
          <a:lstStyle/>
          <a:p>
            <a:r>
              <a:rPr lang="en-US" sz="4000" dirty="0"/>
              <a:t>Conclusion</a:t>
            </a:r>
            <a:endParaRPr lang="en-IN" sz="4000" dirty="0"/>
          </a:p>
        </p:txBody>
      </p:sp>
      <p:sp>
        <p:nvSpPr>
          <p:cNvPr id="3" name="Content Placeholder 2">
            <a:extLst>
              <a:ext uri="{FF2B5EF4-FFF2-40B4-BE49-F238E27FC236}">
                <a16:creationId xmlns:a16="http://schemas.microsoft.com/office/drawing/2014/main" id="{0DE3CE71-C36B-47F9-AF77-A155EED45C86}"/>
              </a:ext>
            </a:extLst>
          </p:cNvPr>
          <p:cNvSpPr>
            <a:spLocks noGrp="1"/>
          </p:cNvSpPr>
          <p:nvPr>
            <p:ph idx="1"/>
          </p:nvPr>
        </p:nvSpPr>
        <p:spPr>
          <a:xfrm>
            <a:off x="1333499" y="2006083"/>
            <a:ext cx="5869734" cy="3437456"/>
          </a:xfrm>
        </p:spPr>
        <p:txBody>
          <a:bodyPr>
            <a:normAutofit/>
          </a:bodyPr>
          <a:lstStyle/>
          <a:p>
            <a:pPr>
              <a:buFont typeface="Wingdings" panose="05000000000000000000" pitchFamily="2" charset="2"/>
              <a:buChar char="§"/>
            </a:pPr>
            <a:r>
              <a:rPr lang="en-US" sz="1800" dirty="0"/>
              <a:t>Generative Adversarial Networks are a recent development and have shown huge promises already. </a:t>
            </a:r>
          </a:p>
          <a:p>
            <a:pPr>
              <a:buFont typeface="Wingdings" panose="05000000000000000000" pitchFamily="2" charset="2"/>
              <a:buChar char="§"/>
            </a:pPr>
            <a:r>
              <a:rPr lang="en-US" sz="1800" dirty="0"/>
              <a:t>It is an active area of research and new variants of GANs are coming up frequently. </a:t>
            </a:r>
          </a:p>
          <a:p>
            <a:pPr>
              <a:buFont typeface="Wingdings" panose="05000000000000000000" pitchFamily="2" charset="2"/>
              <a:buChar char="§"/>
            </a:pPr>
            <a:r>
              <a:rPr lang="en-US" sz="1800" dirty="0"/>
              <a:t>In complex domains or domains with a limited amount of data, generative modeling provides a path towards more training for modeling. </a:t>
            </a:r>
          </a:p>
          <a:p>
            <a:pPr>
              <a:buFont typeface="Wingdings" panose="05000000000000000000" pitchFamily="2" charset="2"/>
              <a:buChar char="§"/>
            </a:pPr>
            <a:r>
              <a:rPr lang="en-US" sz="1800" dirty="0"/>
              <a:t>GANs have seen much success in this use case in domains such as deep reinforcement learning.</a:t>
            </a:r>
          </a:p>
          <a:p>
            <a:endParaRPr lang="en-IN" dirty="0"/>
          </a:p>
        </p:txBody>
      </p:sp>
    </p:spTree>
    <p:extLst>
      <p:ext uri="{BB962C8B-B14F-4D97-AF65-F5344CB8AC3E}">
        <p14:creationId xmlns:p14="http://schemas.microsoft.com/office/powerpoint/2010/main" val="2911197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38DB6-B8FF-4F73-926F-5E0FB2A6DBE6}"/>
              </a:ext>
            </a:extLst>
          </p:cNvPr>
          <p:cNvSpPr>
            <a:spLocks noGrp="1"/>
          </p:cNvSpPr>
          <p:nvPr>
            <p:ph type="title"/>
          </p:nvPr>
        </p:nvSpPr>
        <p:spPr>
          <a:xfrm>
            <a:off x="1009649" y="548640"/>
            <a:ext cx="3171825" cy="789305"/>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BBCFAE5-498E-4EBD-A911-3DC0AFAF03A0}"/>
              </a:ext>
            </a:extLst>
          </p:cNvPr>
          <p:cNvSpPr>
            <a:spLocks noGrp="1"/>
          </p:cNvSpPr>
          <p:nvPr>
            <p:ph idx="1"/>
          </p:nvPr>
        </p:nvSpPr>
        <p:spPr>
          <a:xfrm>
            <a:off x="746450" y="2084832"/>
            <a:ext cx="9997752" cy="4224528"/>
          </a:xfrm>
        </p:spPr>
        <p:txBody>
          <a:bodyPr>
            <a:normAutofit lnSpcReduction="10000"/>
          </a:bodyPr>
          <a:lstStyle/>
          <a:p>
            <a:pPr>
              <a:buFont typeface="Wingdings" panose="05000000000000000000" pitchFamily="2" charset="2"/>
              <a:buChar char="§"/>
            </a:pPr>
            <a:r>
              <a:rPr lang="en-IN" sz="1400" dirty="0"/>
              <a:t>Goodfellow, Ian; </a:t>
            </a:r>
            <a:r>
              <a:rPr lang="en-IN" sz="1400" dirty="0" err="1"/>
              <a:t>Pouget</a:t>
            </a:r>
            <a:r>
              <a:rPr lang="en-IN" sz="1400" dirty="0"/>
              <a:t>-Abadie, Jean; Mirza, Mehdi; Xu, Bing; </a:t>
            </a:r>
            <a:r>
              <a:rPr lang="en-IN" sz="1400" dirty="0" err="1"/>
              <a:t>Warde</a:t>
            </a:r>
            <a:r>
              <a:rPr lang="en-IN" sz="1400" dirty="0"/>
              <a:t>-Farley, David; </a:t>
            </a:r>
            <a:r>
              <a:rPr lang="en-IN" sz="1400" dirty="0" err="1"/>
              <a:t>Ozair</a:t>
            </a:r>
            <a:r>
              <a:rPr lang="en-IN" sz="1400" dirty="0"/>
              <a:t>, </a:t>
            </a:r>
            <a:r>
              <a:rPr lang="en-IN" sz="1400" dirty="0" err="1"/>
              <a:t>Sherjil</a:t>
            </a:r>
            <a:r>
              <a:rPr lang="en-IN" sz="1400" dirty="0"/>
              <a:t>; Courville, Aaron; </a:t>
            </a:r>
            <a:r>
              <a:rPr lang="en-IN" sz="1400" dirty="0" err="1"/>
              <a:t>Bengio</a:t>
            </a:r>
            <a:r>
              <a:rPr lang="en-IN" sz="1400" dirty="0"/>
              <a:t>, </a:t>
            </a:r>
            <a:r>
              <a:rPr lang="en-IN" sz="1400" dirty="0" err="1"/>
              <a:t>Yoshua</a:t>
            </a:r>
            <a:r>
              <a:rPr lang="en-IN" sz="1400" dirty="0"/>
              <a:t> (2014). Generative Adversarial Nets (PDF). Proceedings of the International Conference on Neural Information Processing Systems (NIPS 2014). pp. 2672–2680.</a:t>
            </a:r>
          </a:p>
          <a:p>
            <a:pPr>
              <a:buFont typeface="Wingdings" panose="05000000000000000000" pitchFamily="2" charset="2"/>
              <a:buChar char="§"/>
            </a:pPr>
            <a:r>
              <a:rPr lang="en-IN" sz="1400" dirty="0"/>
              <a:t>Isola, Phillip; Zhu, Jun-Yan; Zhou, </a:t>
            </a:r>
            <a:r>
              <a:rPr lang="en-IN" sz="1400" dirty="0" err="1"/>
              <a:t>Tinghui</a:t>
            </a:r>
            <a:r>
              <a:rPr lang="en-IN" sz="1400" dirty="0"/>
              <a:t>; </a:t>
            </a:r>
            <a:r>
              <a:rPr lang="en-IN" sz="1400" dirty="0" err="1"/>
              <a:t>Efros</a:t>
            </a:r>
            <a:r>
              <a:rPr lang="en-IN" sz="1400" dirty="0"/>
              <a:t>, Alexei (2017). "Image-to-Image Translation with Conditional Adversarial Nets". Computer Vision and Pattern Recognition.</a:t>
            </a:r>
          </a:p>
          <a:p>
            <a:pPr>
              <a:buFont typeface="Wingdings" panose="05000000000000000000" pitchFamily="2" charset="2"/>
              <a:buChar char="§"/>
            </a:pPr>
            <a:r>
              <a:rPr lang="en-US" sz="1400" dirty="0"/>
              <a:t>A Gentle Introduction to Generative Adversarial Networks (GANs) Machine Learning Mastery by Jason </a:t>
            </a:r>
            <a:r>
              <a:rPr lang="en-US" sz="1400" dirty="0" err="1"/>
              <a:t>Browniee</a:t>
            </a:r>
            <a:r>
              <a:rPr lang="en-US" sz="1400" dirty="0"/>
              <a:t>.</a:t>
            </a:r>
          </a:p>
          <a:p>
            <a:pPr>
              <a:buFont typeface="Wingdings" panose="05000000000000000000" pitchFamily="2" charset="2"/>
              <a:buChar char="§"/>
            </a:pPr>
            <a:r>
              <a:rPr lang="en-US" sz="1400" dirty="0"/>
              <a:t>Synthetic Data: Applications in Data Privacy and Machine Learning Towards Data Science by Lula Tan</a:t>
            </a:r>
          </a:p>
          <a:p>
            <a:pPr>
              <a:buFont typeface="Wingdings" panose="05000000000000000000" pitchFamily="2" charset="2"/>
              <a:buChar char="§"/>
            </a:pPr>
            <a:r>
              <a:rPr lang="en-IN" sz="1400" dirty="0"/>
              <a:t>Mustafa, Mustafa; Bard, Deborah; </a:t>
            </a:r>
            <a:r>
              <a:rPr lang="en-IN" sz="1400" dirty="0" err="1"/>
              <a:t>Bhimji</a:t>
            </a:r>
            <a:r>
              <a:rPr lang="en-IN" sz="1400" dirty="0"/>
              <a:t>, Wahid; </a:t>
            </a:r>
            <a:r>
              <a:rPr lang="en-IN" sz="1400" dirty="0" err="1"/>
              <a:t>Lukić</a:t>
            </a:r>
            <a:r>
              <a:rPr lang="en-IN" sz="1400" dirty="0"/>
              <a:t>, </a:t>
            </a:r>
            <a:r>
              <a:rPr lang="en-IN" sz="1400" dirty="0" err="1"/>
              <a:t>Zarija</a:t>
            </a:r>
            <a:r>
              <a:rPr lang="en-IN" sz="1400" dirty="0"/>
              <a:t>; Al-</a:t>
            </a:r>
            <a:r>
              <a:rPr lang="en-IN" sz="1400" dirty="0" err="1"/>
              <a:t>Rfou</a:t>
            </a:r>
            <a:r>
              <a:rPr lang="en-IN" sz="1400" dirty="0"/>
              <a:t>, Rami; </a:t>
            </a:r>
            <a:r>
              <a:rPr lang="en-IN" sz="1400" dirty="0" err="1"/>
              <a:t>Kratochvil</a:t>
            </a:r>
            <a:r>
              <a:rPr lang="en-IN" sz="1400" dirty="0"/>
              <a:t>, Jan M. (May 6, 2019). "</a:t>
            </a:r>
            <a:r>
              <a:rPr lang="en-IN" sz="1400" dirty="0" err="1"/>
              <a:t>CosmoGAN</a:t>
            </a:r>
            <a:r>
              <a:rPr lang="en-IN" sz="1400" dirty="0"/>
              <a:t>: creating high-fidelity weak lensing convergence maps using Generative Adversarial Networks". Computational Astrophysics and Cosmology1. arXiv:1706.02390.</a:t>
            </a:r>
          </a:p>
          <a:p>
            <a:pPr>
              <a:buFont typeface="Wingdings" panose="05000000000000000000" pitchFamily="2" charset="2"/>
              <a:buChar char="§"/>
            </a:pPr>
            <a:r>
              <a:rPr lang="en-IN" sz="1400" dirty="0"/>
              <a:t>Tang, </a:t>
            </a:r>
            <a:r>
              <a:rPr lang="en-IN" sz="1400" dirty="0" err="1"/>
              <a:t>Xiaoou</a:t>
            </a:r>
            <a:r>
              <a:rPr lang="en-IN" sz="1400" dirty="0"/>
              <a:t>; </a:t>
            </a:r>
            <a:r>
              <a:rPr lang="en-IN" sz="1400" dirty="0" err="1"/>
              <a:t>Qiao</a:t>
            </a:r>
            <a:r>
              <a:rPr lang="en-IN" sz="1400" dirty="0"/>
              <a:t>, Yu; Loy, Chen Change; Dong, Chao; Liu, </a:t>
            </a:r>
            <a:r>
              <a:rPr lang="en-IN" sz="1400" dirty="0" err="1"/>
              <a:t>Yihao</a:t>
            </a:r>
            <a:r>
              <a:rPr lang="en-IN" sz="1400" dirty="0"/>
              <a:t>; Gu, </a:t>
            </a:r>
            <a:r>
              <a:rPr lang="en-IN" sz="1400" dirty="0" err="1"/>
              <a:t>Jinjin</a:t>
            </a:r>
            <a:r>
              <a:rPr lang="en-IN" sz="1400" dirty="0"/>
              <a:t>; Wu, </a:t>
            </a:r>
            <a:r>
              <a:rPr lang="en-IN" sz="1400" dirty="0" err="1"/>
              <a:t>Shixiang</a:t>
            </a:r>
            <a:r>
              <a:rPr lang="en-IN" sz="1400" dirty="0"/>
              <a:t>; Yu, </a:t>
            </a:r>
            <a:r>
              <a:rPr lang="en-IN" sz="1400" dirty="0" err="1"/>
              <a:t>Ke</a:t>
            </a:r>
            <a:r>
              <a:rPr lang="en-IN" sz="1400" dirty="0"/>
              <a:t>; Wang, </a:t>
            </a:r>
            <a:r>
              <a:rPr lang="en-IN" sz="1400" dirty="0" err="1"/>
              <a:t>Xintao</a:t>
            </a:r>
            <a:r>
              <a:rPr lang="en-IN" sz="1400" dirty="0"/>
              <a:t> (September 1, 2018). "ESRGAN: Enhanced Super-Resolution Generative Adversarial Networks". arXiv:1809.00219</a:t>
            </a:r>
          </a:p>
          <a:p>
            <a:pPr>
              <a:buFont typeface="Wingdings" panose="05000000000000000000" pitchFamily="2" charset="2"/>
              <a:buChar char="§"/>
            </a:pPr>
            <a:r>
              <a:rPr lang="en-IN" sz="1400" dirty="0"/>
              <a:t> Xi Chen; Yan Duan; Rein </a:t>
            </a:r>
            <a:r>
              <a:rPr lang="en-IN" sz="1400" dirty="0" err="1"/>
              <a:t>Houthooft</a:t>
            </a:r>
            <a:r>
              <a:rPr lang="en-IN" sz="1400" dirty="0"/>
              <a:t>; John Schulman; Ilya </a:t>
            </a:r>
            <a:r>
              <a:rPr lang="en-IN" sz="1400" dirty="0" err="1"/>
              <a:t>Sutskever</a:t>
            </a:r>
            <a:r>
              <a:rPr lang="en-IN" sz="1400" dirty="0"/>
              <a:t>; Pieter </a:t>
            </a:r>
            <a:r>
              <a:rPr lang="en-IN" sz="1400" dirty="0" err="1"/>
              <a:t>Abeel</a:t>
            </a:r>
            <a:r>
              <a:rPr lang="en-IN" sz="1400" dirty="0"/>
              <a:t> (2016). "</a:t>
            </a:r>
            <a:r>
              <a:rPr lang="en-IN" sz="1400" dirty="0" err="1"/>
              <a:t>InfoGAN</a:t>
            </a:r>
            <a:r>
              <a:rPr lang="en-IN" sz="1400" dirty="0"/>
              <a:t>: Interpretable Representation Learning by Information Maximizing Generative Adversarial Nets". arXiv:1606.03657</a:t>
            </a:r>
          </a:p>
        </p:txBody>
      </p:sp>
    </p:spTree>
    <p:extLst>
      <p:ext uri="{BB962C8B-B14F-4D97-AF65-F5344CB8AC3E}">
        <p14:creationId xmlns:p14="http://schemas.microsoft.com/office/powerpoint/2010/main" val="2146271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509589"/>
            <a:ext cx="5111750" cy="1204912"/>
          </a:xfrm>
        </p:spPr>
        <p:txBody>
          <a:bodyPr/>
          <a:lstStyle/>
          <a:p>
            <a:r>
              <a:rPr lang="en-US" dirty="0"/>
              <a:t>Research objectives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2305049"/>
            <a:ext cx="6270366" cy="3076575"/>
          </a:xfrm>
        </p:spPr>
        <p:txBody>
          <a:bodyPr vert="horz" lIns="91440" tIns="45720" rIns="91440" bIns="45720" rtlCol="0" anchor="t">
            <a:normAutofit/>
          </a:bodyPr>
          <a:lstStyle/>
          <a:p>
            <a:pPr>
              <a:buBlip>
                <a:blip r:embed="rId2">
                  <a:extLst>
                    <a:ext uri="{96DAC541-7B7A-43D3-8B79-37D633B846F1}">
                      <asvg:svgBlip xmlns:asvg="http://schemas.microsoft.com/office/drawing/2016/SVG/main" r:embed="rId3"/>
                    </a:ext>
                  </a:extLst>
                </a:blip>
              </a:buBlip>
            </a:pPr>
            <a:r>
              <a:rPr lang="en-US" sz="2000" dirty="0"/>
              <a:t> To Generate a Photo Realistic Images using GAN(Generative Adversarial Networks).</a:t>
            </a:r>
          </a:p>
          <a:p>
            <a:pPr>
              <a:buBlip>
                <a:blip r:embed="rId2">
                  <a:extLst>
                    <a:ext uri="{96DAC541-7B7A-43D3-8B79-37D633B846F1}">
                      <asvg:svgBlip xmlns:asvg="http://schemas.microsoft.com/office/drawing/2016/SVG/main" r:embed="rId3"/>
                    </a:ext>
                  </a:extLst>
                </a:blip>
              </a:buBlip>
            </a:pPr>
            <a:endParaRPr lang="en-US" sz="2000" dirty="0"/>
          </a:p>
          <a:p>
            <a:pPr>
              <a:buBlip>
                <a:blip r:embed="rId2">
                  <a:extLst>
                    <a:ext uri="{96DAC541-7B7A-43D3-8B79-37D633B846F1}">
                      <asvg:svgBlip xmlns:asvg="http://schemas.microsoft.com/office/drawing/2016/SVG/main" r:embed="rId3"/>
                    </a:ext>
                  </a:extLst>
                </a:blip>
              </a:buBlip>
            </a:pPr>
            <a:r>
              <a:rPr lang="en-US" sz="2000" dirty="0"/>
              <a:t>To learn word embeddings for the vocabulary</a:t>
            </a:r>
          </a:p>
          <a:p>
            <a:endParaRPr lang="en-US" sz="2000" dirty="0"/>
          </a:p>
          <a:p>
            <a:pPr>
              <a:buBlip>
                <a:blip r:embed="rId2">
                  <a:extLst>
                    <a:ext uri="{96DAC541-7B7A-43D3-8B79-37D633B846F1}">
                      <asvg:svgBlip xmlns:asvg="http://schemas.microsoft.com/office/drawing/2016/SVG/main" r:embed="rId3"/>
                    </a:ext>
                  </a:extLst>
                </a:blip>
              </a:buBlip>
            </a:pPr>
            <a:r>
              <a:rPr lang="en-US" sz="2000" dirty="0"/>
              <a:t>Generating image</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3010902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C379-5551-4D9F-A487-A5E0B987611C}"/>
              </a:ext>
            </a:extLst>
          </p:cNvPr>
          <p:cNvSpPr>
            <a:spLocks noGrp="1"/>
          </p:cNvSpPr>
          <p:nvPr>
            <p:ph type="title"/>
          </p:nvPr>
        </p:nvSpPr>
        <p:spPr>
          <a:xfrm>
            <a:off x="1333499" y="677732"/>
            <a:ext cx="3378350" cy="989703"/>
          </a:xfrm>
        </p:spPr>
        <p:txBody>
          <a:bodyPr/>
          <a:lstStyle/>
          <a:p>
            <a:r>
              <a:rPr lang="en-US" dirty="0"/>
              <a:t>Research Motivation</a:t>
            </a:r>
            <a:endParaRPr lang="en-IN" dirty="0"/>
          </a:p>
        </p:txBody>
      </p:sp>
      <p:sp>
        <p:nvSpPr>
          <p:cNvPr id="3" name="Content Placeholder 2">
            <a:extLst>
              <a:ext uri="{FF2B5EF4-FFF2-40B4-BE49-F238E27FC236}">
                <a16:creationId xmlns:a16="http://schemas.microsoft.com/office/drawing/2014/main" id="{D3BD9246-1707-4203-B0EF-849C5F8B3C38}"/>
              </a:ext>
            </a:extLst>
          </p:cNvPr>
          <p:cNvSpPr>
            <a:spLocks noGrp="1"/>
          </p:cNvSpPr>
          <p:nvPr>
            <p:ph idx="1"/>
          </p:nvPr>
        </p:nvSpPr>
        <p:spPr>
          <a:xfrm>
            <a:off x="774550" y="1882589"/>
            <a:ext cx="5626250" cy="4109420"/>
          </a:xfrm>
        </p:spPr>
        <p:txBody>
          <a:bodyPr>
            <a:normAutofit fontScale="92500" lnSpcReduction="10000"/>
          </a:bodyPr>
          <a:lstStyle/>
          <a:p>
            <a:pPr marL="0" indent="0">
              <a:buNone/>
            </a:pPr>
            <a:endParaRPr lang="en-US" sz="700" dirty="0"/>
          </a:p>
          <a:p>
            <a:pPr>
              <a:buFont typeface="Wingdings" panose="05000000000000000000" pitchFamily="2" charset="2"/>
              <a:buChar char="§"/>
            </a:pPr>
            <a:r>
              <a:rPr lang="en-US" sz="1800" dirty="0"/>
              <a:t>Automatic synthesis of realistic images is extremely difficult task and even the state-of-the-art AI/ML algorithm suffer to fulfil this expectation. </a:t>
            </a:r>
          </a:p>
          <a:p>
            <a:pPr>
              <a:buFont typeface="Wingdings" panose="05000000000000000000" pitchFamily="2" charset="2"/>
              <a:buChar char="§"/>
            </a:pPr>
            <a:endParaRPr lang="en-US" sz="1800" dirty="0"/>
          </a:p>
          <a:p>
            <a:pPr>
              <a:buFont typeface="Wingdings" panose="05000000000000000000" pitchFamily="2" charset="2"/>
              <a:buChar char="§"/>
            </a:pPr>
            <a:r>
              <a:rPr lang="en-US" sz="1800" dirty="0"/>
              <a:t>Main reasons</a:t>
            </a:r>
          </a:p>
          <a:p>
            <a:pPr lvl="1">
              <a:buFont typeface="Wingdings" panose="05000000000000000000" pitchFamily="2" charset="2"/>
              <a:buChar char="§"/>
            </a:pPr>
            <a:r>
              <a:rPr lang="en-US" sz="1800" dirty="0"/>
              <a:t>Privacy</a:t>
            </a:r>
          </a:p>
          <a:p>
            <a:pPr lvl="1">
              <a:buFont typeface="Wingdings" panose="05000000000000000000" pitchFamily="2" charset="2"/>
              <a:buChar char="§"/>
            </a:pPr>
            <a:r>
              <a:rPr lang="en-US" sz="1800" dirty="0"/>
              <a:t>Training</a:t>
            </a:r>
          </a:p>
          <a:p>
            <a:pPr lvl="1">
              <a:buFont typeface="Wingdings" panose="05000000000000000000" pitchFamily="2" charset="2"/>
              <a:buChar char="§"/>
            </a:pPr>
            <a:r>
              <a:rPr lang="en-US" sz="1800" dirty="0"/>
              <a:t>Testing</a:t>
            </a:r>
          </a:p>
          <a:p>
            <a:pPr lvl="1">
              <a:buFont typeface="Wingdings" panose="05000000000000000000" pitchFamily="2" charset="2"/>
              <a:buChar char="§"/>
            </a:pPr>
            <a:endParaRPr lang="en-US" sz="1800" dirty="0"/>
          </a:p>
          <a:p>
            <a:pPr>
              <a:buFont typeface="Wingdings" panose="05000000000000000000" pitchFamily="2" charset="2"/>
              <a:buChar char="§"/>
            </a:pPr>
            <a:r>
              <a:rPr lang="en-US" sz="1800" dirty="0"/>
              <a:t>Using the Generated images for sales in stores.</a:t>
            </a:r>
          </a:p>
        </p:txBody>
      </p:sp>
    </p:spTree>
    <p:extLst>
      <p:ext uri="{BB962C8B-B14F-4D97-AF65-F5344CB8AC3E}">
        <p14:creationId xmlns:p14="http://schemas.microsoft.com/office/powerpoint/2010/main" val="2435816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0E6DF-5BA5-433F-8E51-8F1E01EF9F3B}"/>
              </a:ext>
            </a:extLst>
          </p:cNvPr>
          <p:cNvSpPr>
            <a:spLocks noGrp="1"/>
          </p:cNvSpPr>
          <p:nvPr>
            <p:ph type="title"/>
          </p:nvPr>
        </p:nvSpPr>
        <p:spPr>
          <a:xfrm>
            <a:off x="1024128" y="459317"/>
            <a:ext cx="4389120" cy="1749552"/>
          </a:xfrm>
        </p:spPr>
        <p:txBody>
          <a:bodyPr>
            <a:normAutofit/>
          </a:bodyPr>
          <a:lstStyle/>
          <a:p>
            <a:r>
              <a:rPr lang="en-IN" sz="4400"/>
              <a:t>Problem statement</a:t>
            </a:r>
          </a:p>
        </p:txBody>
      </p:sp>
      <p:cxnSp>
        <p:nvCxnSpPr>
          <p:cNvPr id="12" name="Straight Connector 11">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D3C1EB-851A-46ED-B6C6-9D5B31394CED}"/>
              </a:ext>
            </a:extLst>
          </p:cNvPr>
          <p:cNvSpPr>
            <a:spLocks noGrp="1"/>
          </p:cNvSpPr>
          <p:nvPr>
            <p:ph idx="1"/>
          </p:nvPr>
        </p:nvSpPr>
        <p:spPr>
          <a:xfrm>
            <a:off x="1024129" y="2286000"/>
            <a:ext cx="4389120" cy="3931920"/>
          </a:xfrm>
        </p:spPr>
        <p:txBody>
          <a:bodyPr>
            <a:normAutofit/>
          </a:bodyPr>
          <a:lstStyle/>
          <a:p>
            <a:r>
              <a:rPr lang="en-IN" sz="1800" dirty="0"/>
              <a:t>“</a:t>
            </a:r>
            <a:r>
              <a:rPr lang="en-US" sz="1800" b="0" i="0" dirty="0">
                <a:effectLst/>
                <a:latin typeface="Roboto" panose="02000000000000000000" pitchFamily="2" charset="0"/>
              </a:rPr>
              <a:t>To build a well-performing generator, which makes use of machine learning algorithms </a:t>
            </a:r>
            <a:r>
              <a:rPr lang="en-US" sz="1800" dirty="0">
                <a:latin typeface="Roboto" panose="02000000000000000000" pitchFamily="2" charset="0"/>
              </a:rPr>
              <a:t>to produce the required outputs</a:t>
            </a:r>
            <a:r>
              <a:rPr lang="en-US" sz="1800" b="0" i="0" dirty="0">
                <a:effectLst/>
                <a:latin typeface="Roboto" panose="02000000000000000000" pitchFamily="2" charset="0"/>
              </a:rPr>
              <a:t>. </a:t>
            </a:r>
            <a:r>
              <a:rPr lang="en-IN" sz="1800" dirty="0"/>
              <a:t>”</a:t>
            </a:r>
          </a:p>
        </p:txBody>
      </p:sp>
      <p:pic>
        <p:nvPicPr>
          <p:cNvPr id="7" name="Graphic 6" descr="Gears">
            <a:extLst>
              <a:ext uri="{FF2B5EF4-FFF2-40B4-BE49-F238E27FC236}">
                <a16:creationId xmlns:a16="http://schemas.microsoft.com/office/drawing/2014/main" id="{F678F432-256C-4D4C-9929-766FD88E4A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56116" y="1342665"/>
            <a:ext cx="4175762" cy="4175762"/>
          </a:xfrm>
          <a:prstGeom prst="rect">
            <a:avLst/>
          </a:prstGeom>
        </p:spPr>
      </p:pic>
    </p:spTree>
    <p:extLst>
      <p:ext uri="{BB962C8B-B14F-4D97-AF65-F5344CB8AC3E}">
        <p14:creationId xmlns:p14="http://schemas.microsoft.com/office/powerpoint/2010/main" val="1243917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333063-774E-D64F-A41A-85AA488BD579}"/>
              </a:ext>
            </a:extLst>
          </p:cNvPr>
          <p:cNvSpPr>
            <a:spLocks noGrp="1"/>
          </p:cNvSpPr>
          <p:nvPr>
            <p:ph type="title"/>
          </p:nvPr>
        </p:nvSpPr>
        <p:spPr/>
        <p:txBody>
          <a:bodyPr/>
          <a:lstStyle/>
          <a:p>
            <a:r>
              <a:rPr lang="en-US" dirty="0"/>
              <a:t>LITERATURE SURVEY</a:t>
            </a:r>
          </a:p>
        </p:txBody>
      </p:sp>
    </p:spTree>
    <p:extLst>
      <p:ext uri="{BB962C8B-B14F-4D97-AF65-F5344CB8AC3E}">
        <p14:creationId xmlns:p14="http://schemas.microsoft.com/office/powerpoint/2010/main" val="131185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8AF8ADE-09B5-4F4C-9687-176A0C92D5E6}"/>
              </a:ext>
            </a:extLst>
          </p:cNvPr>
          <p:cNvGraphicFramePr>
            <a:graphicFrameLocks noGrp="1"/>
          </p:cNvGraphicFramePr>
          <p:nvPr>
            <p:extLst>
              <p:ext uri="{D42A27DB-BD31-4B8C-83A1-F6EECF244321}">
                <p14:modId xmlns:p14="http://schemas.microsoft.com/office/powerpoint/2010/main" val="2186181754"/>
              </p:ext>
            </p:extLst>
          </p:nvPr>
        </p:nvGraphicFramePr>
        <p:xfrm>
          <a:off x="37322" y="802434"/>
          <a:ext cx="11737911" cy="5957422"/>
        </p:xfrm>
        <a:graphic>
          <a:graphicData uri="http://schemas.openxmlformats.org/drawingml/2006/table">
            <a:tbl>
              <a:tblPr firstRow="1" bandRow="1">
                <a:tableStyleId>{073A0DAA-6AF3-43AB-8588-CEC1D06C72B9}</a:tableStyleId>
              </a:tblPr>
              <a:tblGrid>
                <a:gridCol w="1475207">
                  <a:extLst>
                    <a:ext uri="{9D8B030D-6E8A-4147-A177-3AD203B41FA5}">
                      <a16:colId xmlns:a16="http://schemas.microsoft.com/office/drawing/2014/main" val="450554284"/>
                    </a:ext>
                  </a:extLst>
                </a:gridCol>
                <a:gridCol w="5692122">
                  <a:extLst>
                    <a:ext uri="{9D8B030D-6E8A-4147-A177-3AD203B41FA5}">
                      <a16:colId xmlns:a16="http://schemas.microsoft.com/office/drawing/2014/main" val="3807130994"/>
                    </a:ext>
                  </a:extLst>
                </a:gridCol>
                <a:gridCol w="1471270">
                  <a:extLst>
                    <a:ext uri="{9D8B030D-6E8A-4147-A177-3AD203B41FA5}">
                      <a16:colId xmlns:a16="http://schemas.microsoft.com/office/drawing/2014/main" val="3910018084"/>
                    </a:ext>
                  </a:extLst>
                </a:gridCol>
                <a:gridCol w="3099312">
                  <a:extLst>
                    <a:ext uri="{9D8B030D-6E8A-4147-A177-3AD203B41FA5}">
                      <a16:colId xmlns:a16="http://schemas.microsoft.com/office/drawing/2014/main" val="3119225133"/>
                    </a:ext>
                  </a:extLst>
                </a:gridCol>
              </a:tblGrid>
              <a:tr h="367374">
                <a:tc>
                  <a:txBody>
                    <a:bodyPr/>
                    <a:lstStyle/>
                    <a:p>
                      <a:r>
                        <a:rPr lang="en-IN" dirty="0"/>
                        <a:t>Index</a:t>
                      </a:r>
                    </a:p>
                  </a:txBody>
                  <a:tcPr/>
                </a:tc>
                <a:tc>
                  <a:txBody>
                    <a:bodyPr/>
                    <a:lstStyle/>
                    <a:p>
                      <a:r>
                        <a:rPr lang="en-IN" dirty="0"/>
                        <a:t>Title</a:t>
                      </a:r>
                    </a:p>
                  </a:txBody>
                  <a:tcPr/>
                </a:tc>
                <a:tc>
                  <a:txBody>
                    <a:bodyPr/>
                    <a:lstStyle/>
                    <a:p>
                      <a:r>
                        <a:rPr lang="en-IN" dirty="0"/>
                        <a:t>Year</a:t>
                      </a:r>
                    </a:p>
                  </a:txBody>
                  <a:tcPr/>
                </a:tc>
                <a:tc>
                  <a:txBody>
                    <a:bodyPr/>
                    <a:lstStyle/>
                    <a:p>
                      <a:r>
                        <a:rPr lang="en-IN" dirty="0"/>
                        <a:t>Observations</a:t>
                      </a:r>
                    </a:p>
                  </a:txBody>
                  <a:tcPr/>
                </a:tc>
                <a:extLst>
                  <a:ext uri="{0D108BD9-81ED-4DB2-BD59-A6C34878D82A}">
                    <a16:rowId xmlns:a16="http://schemas.microsoft.com/office/drawing/2014/main" val="343276133"/>
                  </a:ext>
                </a:extLst>
              </a:tr>
              <a:tr h="1316424">
                <a:tc>
                  <a:txBody>
                    <a:bodyPr/>
                    <a:lstStyle/>
                    <a:p>
                      <a:r>
                        <a:rPr lang="en-IN" dirty="0"/>
                        <a:t>1</a:t>
                      </a:r>
                    </a:p>
                  </a:txBody>
                  <a:tcPr/>
                </a:tc>
                <a:tc>
                  <a:txBody>
                    <a:bodyPr/>
                    <a:lstStyle/>
                    <a:p>
                      <a:r>
                        <a:rPr lang="en-IN" sz="1800" kern="1200" dirty="0">
                          <a:solidFill>
                            <a:schemeClr val="dk1"/>
                          </a:solidFill>
                          <a:effectLst/>
                        </a:rPr>
                        <a:t>Generative Adversarial Nets.</a:t>
                      </a:r>
                    </a:p>
                    <a:p>
                      <a:r>
                        <a:rPr lang="en-IN" sz="1800" kern="1200" dirty="0">
                          <a:solidFill>
                            <a:schemeClr val="dk1"/>
                          </a:solidFill>
                          <a:effectLst/>
                        </a:rPr>
                        <a:t>Goodfellow Ian; </a:t>
                      </a:r>
                      <a:r>
                        <a:rPr lang="en-IN" sz="1800" kern="1200" dirty="0" err="1">
                          <a:solidFill>
                            <a:schemeClr val="dk1"/>
                          </a:solidFill>
                          <a:effectLst/>
                        </a:rPr>
                        <a:t>Pouget</a:t>
                      </a:r>
                      <a:r>
                        <a:rPr lang="en-IN" sz="1800" kern="1200" dirty="0">
                          <a:solidFill>
                            <a:schemeClr val="dk1"/>
                          </a:solidFill>
                          <a:effectLst/>
                        </a:rPr>
                        <a:t>-Abadie Jean; Mirza Mehdi; Xu Bing; </a:t>
                      </a:r>
                      <a:r>
                        <a:rPr lang="en-IN" sz="1800" kern="1200" dirty="0" err="1">
                          <a:solidFill>
                            <a:schemeClr val="dk1"/>
                          </a:solidFill>
                          <a:effectLst/>
                        </a:rPr>
                        <a:t>Warde</a:t>
                      </a:r>
                      <a:r>
                        <a:rPr lang="en-IN" sz="1800" kern="1200" dirty="0">
                          <a:solidFill>
                            <a:schemeClr val="dk1"/>
                          </a:solidFill>
                          <a:effectLst/>
                        </a:rPr>
                        <a:t>-Farley David; </a:t>
                      </a:r>
                      <a:r>
                        <a:rPr lang="en-IN" sz="1800" kern="1200" dirty="0" err="1">
                          <a:solidFill>
                            <a:schemeClr val="dk1"/>
                          </a:solidFill>
                          <a:effectLst/>
                        </a:rPr>
                        <a:t>Ozair</a:t>
                      </a:r>
                      <a:r>
                        <a:rPr lang="en-IN" sz="1800" kern="1200" dirty="0">
                          <a:solidFill>
                            <a:schemeClr val="dk1"/>
                          </a:solidFill>
                          <a:effectLst/>
                        </a:rPr>
                        <a:t> </a:t>
                      </a:r>
                      <a:r>
                        <a:rPr lang="en-IN" sz="1800" kern="1200" dirty="0" err="1">
                          <a:solidFill>
                            <a:schemeClr val="dk1"/>
                          </a:solidFill>
                          <a:effectLst/>
                        </a:rPr>
                        <a:t>Sherjil</a:t>
                      </a:r>
                      <a:r>
                        <a:rPr lang="en-IN" sz="1800" kern="1200" dirty="0">
                          <a:solidFill>
                            <a:schemeClr val="dk1"/>
                          </a:solidFill>
                          <a:effectLst/>
                        </a:rPr>
                        <a:t>; Courville Aaron; </a:t>
                      </a:r>
                      <a:r>
                        <a:rPr lang="en-IN" sz="1800" kern="1200" dirty="0" err="1">
                          <a:solidFill>
                            <a:schemeClr val="dk1"/>
                          </a:solidFill>
                          <a:effectLst/>
                        </a:rPr>
                        <a:t>Bengio</a:t>
                      </a:r>
                      <a:r>
                        <a:rPr lang="en-IN" sz="1800" kern="1200" dirty="0">
                          <a:solidFill>
                            <a:schemeClr val="dk1"/>
                          </a:solidFill>
                          <a:effectLst/>
                        </a:rPr>
                        <a:t> </a:t>
                      </a:r>
                      <a:r>
                        <a:rPr lang="en-IN" sz="1800" kern="1200" dirty="0" err="1">
                          <a:solidFill>
                            <a:schemeClr val="dk1"/>
                          </a:solidFill>
                          <a:effectLst/>
                        </a:rPr>
                        <a:t>Yoshua</a:t>
                      </a:r>
                      <a:r>
                        <a:rPr lang="en-IN" sz="1800" kern="1200" dirty="0">
                          <a:solidFill>
                            <a:schemeClr val="dk1"/>
                          </a:solidFill>
                          <a:effectLst/>
                        </a:rPr>
                        <a:t> (2014).</a:t>
                      </a:r>
                      <a:endParaRPr lang="en-IN" dirty="0"/>
                    </a:p>
                  </a:txBody>
                  <a:tcPr/>
                </a:tc>
                <a:tc>
                  <a:txBody>
                    <a:bodyPr/>
                    <a:lstStyle/>
                    <a:p>
                      <a:r>
                        <a:rPr lang="en-IN" dirty="0"/>
                        <a:t>2014</a:t>
                      </a:r>
                    </a:p>
                  </a:txBody>
                  <a:tcPr/>
                </a:tc>
                <a:tc>
                  <a:txBody>
                    <a:bodyPr/>
                    <a:lstStyle/>
                    <a:p>
                      <a:r>
                        <a:rPr lang="en-IN" dirty="0"/>
                        <a:t>Output generated by this model is better than the previous models.</a:t>
                      </a:r>
                    </a:p>
                  </a:txBody>
                  <a:tcPr/>
                </a:tc>
                <a:extLst>
                  <a:ext uri="{0D108BD9-81ED-4DB2-BD59-A6C34878D82A}">
                    <a16:rowId xmlns:a16="http://schemas.microsoft.com/office/drawing/2014/main" val="2451993493"/>
                  </a:ext>
                </a:extLst>
              </a:tr>
              <a:tr h="1010278">
                <a:tc>
                  <a:txBody>
                    <a:bodyPr/>
                    <a:lstStyle/>
                    <a:p>
                      <a:r>
                        <a:rPr lang="en-IN" dirty="0"/>
                        <a:t>2</a:t>
                      </a:r>
                    </a:p>
                  </a:txBody>
                  <a:tcPr/>
                </a:tc>
                <a:tc>
                  <a:txBody>
                    <a:bodyPr/>
                    <a:lstStyle/>
                    <a:p>
                      <a:r>
                        <a:rPr lang="en-US" dirty="0"/>
                        <a:t>NIPS 2016: Generative Adversarial Networks</a:t>
                      </a:r>
                    </a:p>
                    <a:p>
                      <a:r>
                        <a:rPr lang="en-IN" dirty="0"/>
                        <a:t>Ian Goodfellow</a:t>
                      </a:r>
                    </a:p>
                  </a:txBody>
                  <a:tcPr/>
                </a:tc>
                <a:tc>
                  <a:txBody>
                    <a:bodyPr/>
                    <a:lstStyle/>
                    <a:p>
                      <a:r>
                        <a:rPr lang="en-IN" dirty="0"/>
                        <a:t>2017</a:t>
                      </a:r>
                    </a:p>
                  </a:txBody>
                  <a:tcPr/>
                </a:tc>
                <a:tc>
                  <a:txBody>
                    <a:bodyPr/>
                    <a:lstStyle/>
                    <a:p>
                      <a:r>
                        <a:rPr lang="en-IN" dirty="0"/>
                        <a:t>Highlights the Advantages of GAN’s over other networks</a:t>
                      </a:r>
                    </a:p>
                  </a:txBody>
                  <a:tcPr/>
                </a:tc>
                <a:extLst>
                  <a:ext uri="{0D108BD9-81ED-4DB2-BD59-A6C34878D82A}">
                    <a16:rowId xmlns:a16="http://schemas.microsoft.com/office/drawing/2014/main" val="1068553811"/>
                  </a:ext>
                </a:extLst>
              </a:tr>
              <a:tr h="1251666">
                <a:tc>
                  <a:txBody>
                    <a:bodyPr/>
                    <a:lstStyle/>
                    <a:p>
                      <a:r>
                        <a:rPr lang="en-IN" dirty="0"/>
                        <a:t>3</a:t>
                      </a:r>
                    </a:p>
                  </a:txBody>
                  <a:tcPr/>
                </a:tc>
                <a:tc>
                  <a:txBody>
                    <a:bodyPr/>
                    <a:lstStyle/>
                    <a:p>
                      <a:r>
                        <a:rPr lang="en-IN" dirty="0"/>
                        <a:t>Conditional Generative Adversarial Nets.</a:t>
                      </a:r>
                    </a:p>
                    <a:p>
                      <a:r>
                        <a:rPr lang="en-IN" dirty="0"/>
                        <a:t>Simon </a:t>
                      </a:r>
                      <a:r>
                        <a:rPr lang="en-IN" dirty="0" err="1"/>
                        <a:t>Osindero</a:t>
                      </a:r>
                      <a:r>
                        <a:rPr lang="en-IN" dirty="0"/>
                        <a:t> ; Mehdi Mirza;</a:t>
                      </a:r>
                    </a:p>
                  </a:txBody>
                  <a:tcPr/>
                </a:tc>
                <a:tc>
                  <a:txBody>
                    <a:bodyPr/>
                    <a:lstStyle/>
                    <a:p>
                      <a:r>
                        <a:rPr lang="en-IN" dirty="0"/>
                        <a:t>2014</a:t>
                      </a:r>
                    </a:p>
                  </a:txBody>
                  <a:tcPr/>
                </a:tc>
                <a:tc>
                  <a:txBody>
                    <a:bodyPr/>
                    <a:lstStyle/>
                    <a:p>
                      <a:r>
                        <a:rPr lang="en-IN" dirty="0"/>
                        <a:t>Outputs generated by this model can controlled via text or any other inputs.</a:t>
                      </a:r>
                    </a:p>
                  </a:txBody>
                  <a:tcPr/>
                </a:tc>
                <a:extLst>
                  <a:ext uri="{0D108BD9-81ED-4DB2-BD59-A6C34878D82A}">
                    <a16:rowId xmlns:a16="http://schemas.microsoft.com/office/drawing/2014/main" val="988847815"/>
                  </a:ext>
                </a:extLst>
              </a:tr>
              <a:tr h="1895218">
                <a:tc>
                  <a:txBody>
                    <a:bodyPr/>
                    <a:lstStyle/>
                    <a:p>
                      <a:r>
                        <a:rPr lang="en-IN" dirty="0"/>
                        <a:t>4</a:t>
                      </a:r>
                    </a:p>
                  </a:txBody>
                  <a:tcPr/>
                </a:tc>
                <a:tc>
                  <a:txBody>
                    <a:bodyPr/>
                    <a:lstStyle/>
                    <a:p>
                      <a:r>
                        <a:rPr lang="en-IN" dirty="0" err="1"/>
                        <a:t>StackGAN</a:t>
                      </a:r>
                      <a:r>
                        <a:rPr lang="en-IN" dirty="0"/>
                        <a:t>: Text to Photo-realistic Image Synthesis with Stacked Generative Adversarial Networks Han Zhang , Tao Xu , </a:t>
                      </a:r>
                      <a:r>
                        <a:rPr lang="en-IN" dirty="0" err="1"/>
                        <a:t>Hongsheng</a:t>
                      </a:r>
                      <a:r>
                        <a:rPr lang="en-IN" dirty="0"/>
                        <a:t> Li , </a:t>
                      </a:r>
                      <a:r>
                        <a:rPr lang="en-IN" dirty="0" err="1"/>
                        <a:t>Shaoting</a:t>
                      </a:r>
                      <a:r>
                        <a:rPr lang="en-IN" dirty="0"/>
                        <a:t> Zhang , </a:t>
                      </a:r>
                      <a:r>
                        <a:rPr lang="en-IN" dirty="0" err="1"/>
                        <a:t>Xiaogang</a:t>
                      </a:r>
                      <a:r>
                        <a:rPr lang="en-IN" dirty="0"/>
                        <a:t> Wang , </a:t>
                      </a:r>
                      <a:r>
                        <a:rPr lang="en-IN" dirty="0" err="1"/>
                        <a:t>Xiaolei</a:t>
                      </a:r>
                      <a:r>
                        <a:rPr lang="en-IN" dirty="0"/>
                        <a:t> Huang , Dimitris Metaxas </a:t>
                      </a:r>
                    </a:p>
                  </a:txBody>
                  <a:tcPr/>
                </a:tc>
                <a:tc>
                  <a:txBody>
                    <a:bodyPr/>
                    <a:lstStyle/>
                    <a:p>
                      <a:r>
                        <a:rPr lang="en-IN" dirty="0"/>
                        <a:t>2017</a:t>
                      </a:r>
                    </a:p>
                  </a:txBody>
                  <a:tcPr/>
                </a:tc>
                <a:tc>
                  <a:txBody>
                    <a:bodyPr/>
                    <a:lstStyle/>
                    <a:p>
                      <a:r>
                        <a:rPr lang="en-US" sz="1800" b="0" kern="1200" dirty="0">
                          <a:solidFill>
                            <a:schemeClr val="dk1"/>
                          </a:solidFill>
                          <a:effectLst/>
                        </a:rPr>
                        <a:t>It hierarchically extracts information from the data through encoders, generate representation level by level, then learns these representation in a top-down way.</a:t>
                      </a:r>
                      <a:endParaRPr lang="en-IN" dirty="0"/>
                    </a:p>
                  </a:txBody>
                  <a:tcPr/>
                </a:tc>
                <a:extLst>
                  <a:ext uri="{0D108BD9-81ED-4DB2-BD59-A6C34878D82A}">
                    <a16:rowId xmlns:a16="http://schemas.microsoft.com/office/drawing/2014/main" val="1965853705"/>
                  </a:ext>
                </a:extLst>
              </a:tr>
            </a:tbl>
          </a:graphicData>
        </a:graphic>
      </p:graphicFrame>
      <p:sp>
        <p:nvSpPr>
          <p:cNvPr id="3" name="TextBox 2">
            <a:extLst>
              <a:ext uri="{FF2B5EF4-FFF2-40B4-BE49-F238E27FC236}">
                <a16:creationId xmlns:a16="http://schemas.microsoft.com/office/drawing/2014/main" id="{C9B744CE-3A28-49DC-81EA-BE5EA5133358}"/>
              </a:ext>
            </a:extLst>
          </p:cNvPr>
          <p:cNvSpPr txBox="1"/>
          <p:nvPr/>
        </p:nvSpPr>
        <p:spPr>
          <a:xfrm>
            <a:off x="401217" y="214606"/>
            <a:ext cx="4655975" cy="461665"/>
          </a:xfrm>
          <a:prstGeom prst="rect">
            <a:avLst/>
          </a:prstGeom>
          <a:noFill/>
        </p:spPr>
        <p:txBody>
          <a:bodyPr wrap="square" rtlCol="0">
            <a:spAutoFit/>
          </a:bodyPr>
          <a:lstStyle/>
          <a:p>
            <a:r>
              <a:rPr lang="en-US" sz="2400" dirty="0"/>
              <a:t>Literature Survey</a:t>
            </a:r>
            <a:endParaRPr lang="en-IN" sz="2400" dirty="0"/>
          </a:p>
        </p:txBody>
      </p:sp>
    </p:spTree>
    <p:extLst>
      <p:ext uri="{BB962C8B-B14F-4D97-AF65-F5344CB8AC3E}">
        <p14:creationId xmlns:p14="http://schemas.microsoft.com/office/powerpoint/2010/main" val="2013869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8AF8ADE-09B5-4F4C-9687-176A0C92D5E6}"/>
              </a:ext>
            </a:extLst>
          </p:cNvPr>
          <p:cNvGraphicFramePr>
            <a:graphicFrameLocks noGrp="1"/>
          </p:cNvGraphicFramePr>
          <p:nvPr>
            <p:extLst>
              <p:ext uri="{D42A27DB-BD31-4B8C-83A1-F6EECF244321}">
                <p14:modId xmlns:p14="http://schemas.microsoft.com/office/powerpoint/2010/main" val="1708280257"/>
              </p:ext>
            </p:extLst>
          </p:nvPr>
        </p:nvGraphicFramePr>
        <p:xfrm>
          <a:off x="195943" y="821095"/>
          <a:ext cx="11541968" cy="5925075"/>
        </p:xfrm>
        <a:graphic>
          <a:graphicData uri="http://schemas.openxmlformats.org/drawingml/2006/table">
            <a:tbl>
              <a:tblPr firstRow="1" bandRow="1">
                <a:tableStyleId>{073A0DAA-6AF3-43AB-8588-CEC1D06C72B9}</a:tableStyleId>
              </a:tblPr>
              <a:tblGrid>
                <a:gridCol w="1450582">
                  <a:extLst>
                    <a:ext uri="{9D8B030D-6E8A-4147-A177-3AD203B41FA5}">
                      <a16:colId xmlns:a16="http://schemas.microsoft.com/office/drawing/2014/main" val="450554284"/>
                    </a:ext>
                  </a:extLst>
                </a:gridCol>
                <a:gridCol w="5597102">
                  <a:extLst>
                    <a:ext uri="{9D8B030D-6E8A-4147-A177-3AD203B41FA5}">
                      <a16:colId xmlns:a16="http://schemas.microsoft.com/office/drawing/2014/main" val="3807130994"/>
                    </a:ext>
                  </a:extLst>
                </a:gridCol>
                <a:gridCol w="1446710">
                  <a:extLst>
                    <a:ext uri="{9D8B030D-6E8A-4147-A177-3AD203B41FA5}">
                      <a16:colId xmlns:a16="http://schemas.microsoft.com/office/drawing/2014/main" val="3910018084"/>
                    </a:ext>
                  </a:extLst>
                </a:gridCol>
                <a:gridCol w="3047574">
                  <a:extLst>
                    <a:ext uri="{9D8B030D-6E8A-4147-A177-3AD203B41FA5}">
                      <a16:colId xmlns:a16="http://schemas.microsoft.com/office/drawing/2014/main" val="3119225133"/>
                    </a:ext>
                  </a:extLst>
                </a:gridCol>
              </a:tblGrid>
              <a:tr h="435207">
                <a:tc>
                  <a:txBody>
                    <a:bodyPr/>
                    <a:lstStyle/>
                    <a:p>
                      <a:r>
                        <a:rPr lang="en-IN" dirty="0"/>
                        <a:t>Index</a:t>
                      </a:r>
                    </a:p>
                  </a:txBody>
                  <a:tcPr/>
                </a:tc>
                <a:tc>
                  <a:txBody>
                    <a:bodyPr/>
                    <a:lstStyle/>
                    <a:p>
                      <a:r>
                        <a:rPr lang="en-IN" dirty="0"/>
                        <a:t>Title</a:t>
                      </a:r>
                    </a:p>
                  </a:txBody>
                  <a:tcPr/>
                </a:tc>
                <a:tc>
                  <a:txBody>
                    <a:bodyPr/>
                    <a:lstStyle/>
                    <a:p>
                      <a:r>
                        <a:rPr lang="en-IN" dirty="0"/>
                        <a:t>Year</a:t>
                      </a:r>
                    </a:p>
                  </a:txBody>
                  <a:tcPr/>
                </a:tc>
                <a:tc>
                  <a:txBody>
                    <a:bodyPr/>
                    <a:lstStyle/>
                    <a:p>
                      <a:r>
                        <a:rPr lang="en-IN" dirty="0"/>
                        <a:t>Observations</a:t>
                      </a:r>
                    </a:p>
                  </a:txBody>
                  <a:tcPr/>
                </a:tc>
                <a:extLst>
                  <a:ext uri="{0D108BD9-81ED-4DB2-BD59-A6C34878D82A}">
                    <a16:rowId xmlns:a16="http://schemas.microsoft.com/office/drawing/2014/main" val="343276133"/>
                  </a:ext>
                </a:extLst>
              </a:tr>
              <a:tr h="1740828">
                <a:tc>
                  <a:txBody>
                    <a:bodyPr/>
                    <a:lstStyle/>
                    <a:p>
                      <a:r>
                        <a:rPr lang="en-IN"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rPr>
                        <a:t>Synthetic to Real World Image Translation Using Generative Adversarial Networks (CGAN).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kern="1200" dirty="0">
                          <a:solidFill>
                            <a:schemeClr val="dk1"/>
                          </a:solidFill>
                          <a:effectLst/>
                        </a:rPr>
                        <a:t>Sreedhar Radhakrishnan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kern="1200" dirty="0">
                          <a:solidFill>
                            <a:schemeClr val="dk1"/>
                          </a:solidFill>
                          <a:effectLst/>
                        </a:rPr>
                        <a:t>C-C Jay </a:t>
                      </a:r>
                      <a:r>
                        <a:rPr lang="en-US" sz="1800" b="0" u="none" strike="noStrike" kern="1200" dirty="0" err="1">
                          <a:solidFill>
                            <a:schemeClr val="dk1"/>
                          </a:solidFill>
                          <a:effectLst/>
                        </a:rPr>
                        <a:t>Kuo</a:t>
                      </a:r>
                      <a:r>
                        <a:rPr lang="en-US" sz="1800" b="0" u="none" strike="noStrike" kern="1200" dirty="0">
                          <a:solidFill>
                            <a:schemeClr val="dk1"/>
                          </a:solidFill>
                          <a:effectLst/>
                        </a:rPr>
                        <a:t> </a:t>
                      </a:r>
                      <a:endParaRPr lang="en-US" sz="1800" b="0" kern="1200" dirty="0">
                        <a:solidFill>
                          <a:schemeClr val="dk1"/>
                        </a:solidFill>
                        <a:effectLst/>
                      </a:endParaRPr>
                    </a:p>
                    <a:p>
                      <a:endParaRPr lang="en-IN" dirty="0"/>
                    </a:p>
                  </a:txBody>
                  <a:tcPr/>
                </a:tc>
                <a:tc>
                  <a:txBody>
                    <a:bodyPr/>
                    <a:lstStyle/>
                    <a:p>
                      <a:r>
                        <a:rPr lang="en-IN" dirty="0"/>
                        <a:t>2018</a:t>
                      </a:r>
                    </a:p>
                  </a:txBody>
                  <a:tcPr/>
                </a:tc>
                <a:tc>
                  <a:txBody>
                    <a:bodyPr/>
                    <a:lstStyle/>
                    <a:p>
                      <a:r>
                        <a:rPr lang="en-US" sz="1800" kern="1200" dirty="0">
                          <a:solidFill>
                            <a:schemeClr val="dk1"/>
                          </a:solidFill>
                          <a:effectLst/>
                        </a:rPr>
                        <a:t>framework is strongly based on Unpaired Image-to-Image Translation using (Cycle GAN)</a:t>
                      </a:r>
                      <a:endParaRPr lang="en-IN" dirty="0"/>
                    </a:p>
                  </a:txBody>
                  <a:tcPr/>
                </a:tc>
                <a:extLst>
                  <a:ext uri="{0D108BD9-81ED-4DB2-BD59-A6C34878D82A}">
                    <a16:rowId xmlns:a16="http://schemas.microsoft.com/office/drawing/2014/main" val="2451993493"/>
                  </a:ext>
                </a:extLst>
              </a:tr>
              <a:tr h="1360266">
                <a:tc>
                  <a:txBody>
                    <a:bodyPr/>
                    <a:lstStyle/>
                    <a:p>
                      <a:r>
                        <a:rPr lang="en-IN" dirty="0"/>
                        <a:t>6</a:t>
                      </a:r>
                    </a:p>
                  </a:txBody>
                  <a:tcPr/>
                </a:tc>
                <a:tc>
                  <a:txBody>
                    <a:bodyPr/>
                    <a:lstStyle/>
                    <a:p>
                      <a:r>
                        <a:rPr lang="en-US" dirty="0"/>
                        <a:t>Recent Progress on Generative Adversarial </a:t>
                      </a:r>
                    </a:p>
                    <a:p>
                      <a:r>
                        <a:rPr lang="en-US" dirty="0"/>
                        <a:t>Networks (GANs): A Survey</a:t>
                      </a:r>
                    </a:p>
                    <a:p>
                      <a:r>
                        <a:rPr lang="en-US" dirty="0" err="1"/>
                        <a:t>Zhaoqing</a:t>
                      </a:r>
                      <a:r>
                        <a:rPr lang="en-US" dirty="0"/>
                        <a:t> Pan; </a:t>
                      </a:r>
                      <a:r>
                        <a:rPr lang="en-US" dirty="0" err="1"/>
                        <a:t>Weijie</a:t>
                      </a:r>
                      <a:r>
                        <a:rPr lang="en-US" dirty="0"/>
                        <a:t> Yu; </a:t>
                      </a:r>
                      <a:r>
                        <a:rPr lang="en-US" dirty="0" err="1"/>
                        <a:t>Xiaokai</a:t>
                      </a:r>
                      <a:r>
                        <a:rPr lang="en-US" dirty="0"/>
                        <a:t> Yi; </a:t>
                      </a:r>
                      <a:r>
                        <a:rPr lang="en-US" dirty="0" err="1"/>
                        <a:t>Asifullah</a:t>
                      </a:r>
                      <a:r>
                        <a:rPr lang="en-US" dirty="0"/>
                        <a:t> Khan; Feng Yuan; </a:t>
                      </a:r>
                      <a:r>
                        <a:rPr lang="en-US" dirty="0" err="1"/>
                        <a:t>Yuhui</a:t>
                      </a:r>
                      <a:r>
                        <a:rPr lang="en-US" dirty="0"/>
                        <a:t> Zheng</a:t>
                      </a:r>
                    </a:p>
                    <a:p>
                      <a:endParaRPr lang="en-IN" dirty="0"/>
                    </a:p>
                  </a:txBody>
                  <a:tcPr/>
                </a:tc>
                <a:tc>
                  <a:txBody>
                    <a:bodyPr/>
                    <a:lstStyle/>
                    <a:p>
                      <a:r>
                        <a:rPr lang="en-IN" dirty="0"/>
                        <a:t>2019</a:t>
                      </a:r>
                    </a:p>
                  </a:txBody>
                  <a:tcPr/>
                </a:tc>
                <a:tc>
                  <a:txBody>
                    <a:bodyPr/>
                    <a:lstStyle/>
                    <a:p>
                      <a:r>
                        <a:rPr lang="en-IN" dirty="0"/>
                        <a:t>Gan can be used to various applications like computer vision, natural language processing, etc.</a:t>
                      </a:r>
                    </a:p>
                  </a:txBody>
                  <a:tcPr/>
                </a:tc>
                <a:extLst>
                  <a:ext uri="{0D108BD9-81ED-4DB2-BD59-A6C34878D82A}">
                    <a16:rowId xmlns:a16="http://schemas.microsoft.com/office/drawing/2014/main" val="1068553811"/>
                  </a:ext>
                </a:extLst>
              </a:tr>
              <a:tr h="1094124">
                <a:tc>
                  <a:txBody>
                    <a:bodyPr/>
                    <a:lstStyle/>
                    <a:p>
                      <a:r>
                        <a:rPr lang="en-IN" dirty="0"/>
                        <a:t>7</a:t>
                      </a:r>
                    </a:p>
                  </a:txBody>
                  <a:tcPr/>
                </a:tc>
                <a:tc>
                  <a:txBody>
                    <a:bodyPr/>
                    <a:lstStyle/>
                    <a:p>
                      <a:r>
                        <a:rPr lang="en-US" dirty="0"/>
                        <a:t>An Intelligent Method for Predicting the Pressure Coefficient Curve of Airfoil-Based Conditional Generative Adversarial Networks</a:t>
                      </a:r>
                    </a:p>
                    <a:p>
                      <a:endParaRPr lang="en-IN" dirty="0"/>
                    </a:p>
                  </a:txBody>
                  <a:tcPr/>
                </a:tc>
                <a:tc>
                  <a:txBody>
                    <a:bodyPr/>
                    <a:lstStyle/>
                    <a:p>
                      <a:r>
                        <a:rPr lang="en-IN" dirty="0"/>
                        <a:t>2021</a:t>
                      </a:r>
                    </a:p>
                  </a:txBody>
                  <a:tcPr/>
                </a:tc>
                <a:tc>
                  <a:txBody>
                    <a:bodyPr/>
                    <a:lstStyle/>
                    <a:p>
                      <a:r>
                        <a:rPr lang="en-US" dirty="0"/>
                        <a:t>Convergence will be faster. Even the random distribution that the fake images follow will have some pattern. </a:t>
                      </a:r>
                    </a:p>
                    <a:p>
                      <a:r>
                        <a:rPr lang="en-US" dirty="0"/>
                        <a:t>You can control the output of the generator at test time by giving the label for the image you want to generate</a:t>
                      </a:r>
                      <a:endParaRPr lang="en-IN" dirty="0"/>
                    </a:p>
                  </a:txBody>
                  <a:tcPr/>
                </a:tc>
                <a:extLst>
                  <a:ext uri="{0D108BD9-81ED-4DB2-BD59-A6C34878D82A}">
                    <a16:rowId xmlns:a16="http://schemas.microsoft.com/office/drawing/2014/main" val="144190365"/>
                  </a:ext>
                </a:extLst>
              </a:tr>
            </a:tbl>
          </a:graphicData>
        </a:graphic>
      </p:graphicFrame>
      <p:sp>
        <p:nvSpPr>
          <p:cNvPr id="3" name="TextBox 2">
            <a:extLst>
              <a:ext uri="{FF2B5EF4-FFF2-40B4-BE49-F238E27FC236}">
                <a16:creationId xmlns:a16="http://schemas.microsoft.com/office/drawing/2014/main" id="{C9B744CE-3A28-49DC-81EA-BE5EA5133358}"/>
              </a:ext>
            </a:extLst>
          </p:cNvPr>
          <p:cNvSpPr txBox="1"/>
          <p:nvPr/>
        </p:nvSpPr>
        <p:spPr>
          <a:xfrm>
            <a:off x="401217" y="214606"/>
            <a:ext cx="4655975" cy="461665"/>
          </a:xfrm>
          <a:prstGeom prst="rect">
            <a:avLst/>
          </a:prstGeom>
          <a:noFill/>
        </p:spPr>
        <p:txBody>
          <a:bodyPr wrap="square" rtlCol="0">
            <a:spAutoFit/>
          </a:bodyPr>
          <a:lstStyle/>
          <a:p>
            <a:r>
              <a:rPr lang="en-US" sz="2400" dirty="0"/>
              <a:t>Literature Survey</a:t>
            </a:r>
            <a:endParaRPr lang="en-IN" sz="2400" dirty="0"/>
          </a:p>
        </p:txBody>
      </p:sp>
    </p:spTree>
    <p:extLst>
      <p:ext uri="{BB962C8B-B14F-4D97-AF65-F5344CB8AC3E}">
        <p14:creationId xmlns:p14="http://schemas.microsoft.com/office/powerpoint/2010/main" val="2134129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333063-774E-D64F-A41A-85AA488BD579}"/>
              </a:ext>
            </a:extLst>
          </p:cNvPr>
          <p:cNvSpPr>
            <a:spLocks noGrp="1"/>
          </p:cNvSpPr>
          <p:nvPr>
            <p:ph type="title"/>
          </p:nvPr>
        </p:nvSpPr>
        <p:spPr/>
        <p:txBody>
          <a:bodyPr>
            <a:normAutofit/>
          </a:bodyPr>
          <a:lstStyle/>
          <a:p>
            <a:pPr>
              <a:spcAft>
                <a:spcPts val="800"/>
              </a:spcAft>
              <a:buSzPts val="5800"/>
            </a:pPr>
            <a:r>
              <a:rPr lang="en-IN" dirty="0"/>
              <a:t>Design and Implementation</a:t>
            </a:r>
          </a:p>
        </p:txBody>
      </p:sp>
    </p:spTree>
    <p:extLst>
      <p:ext uri="{BB962C8B-B14F-4D97-AF65-F5344CB8AC3E}">
        <p14:creationId xmlns:p14="http://schemas.microsoft.com/office/powerpoint/2010/main" val="2526579438"/>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1708</Words>
  <Application>Microsoft Office PowerPoint</Application>
  <PresentationFormat>Widescreen</PresentationFormat>
  <Paragraphs>352</Paragraphs>
  <Slides>23</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Arial</vt:lpstr>
      <vt:lpstr>Calibri</vt:lpstr>
      <vt:lpstr>Cambria Math</vt:lpstr>
      <vt:lpstr>charter</vt:lpstr>
      <vt:lpstr>Helvetica Neue</vt:lpstr>
      <vt:lpstr>Roboto</vt:lpstr>
      <vt:lpstr>Tenorite</vt:lpstr>
      <vt:lpstr>Times New Roman</vt:lpstr>
      <vt:lpstr>Wingdings</vt:lpstr>
      <vt:lpstr>Monoline</vt:lpstr>
      <vt:lpstr>GENERATION OF REALISTIC IMAGES (Photo stack)</vt:lpstr>
      <vt:lpstr>Background</vt:lpstr>
      <vt:lpstr>Research objectives</vt:lpstr>
      <vt:lpstr>Research Motivation</vt:lpstr>
      <vt:lpstr>Problem statement</vt:lpstr>
      <vt:lpstr>LITERATURE SURVEY</vt:lpstr>
      <vt:lpstr>PowerPoint Presentation</vt:lpstr>
      <vt:lpstr>PowerPoint Presentation</vt:lpstr>
      <vt:lpstr>Design and Implementation</vt:lpstr>
      <vt:lpstr>Generative Adversarial networks</vt:lpstr>
      <vt:lpstr>PowerPoint Presentation</vt:lpstr>
      <vt:lpstr>PowerPoint Presentation</vt:lpstr>
      <vt:lpstr>PowerPoint Presentation</vt:lpstr>
      <vt:lpstr>To Learn This automatically</vt:lpstr>
      <vt:lpstr>PowerPoint Presentation</vt:lpstr>
      <vt:lpstr>PowerPoint Presentation</vt:lpstr>
      <vt:lpstr>PowerPoint Presentation</vt:lpstr>
      <vt:lpstr>REsults</vt:lpstr>
      <vt:lpstr>                            output</vt:lpstr>
      <vt:lpstr>                            output</vt:lpstr>
      <vt:lpstr>Software used</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Nitte  Meenakshi Institute of Technology (AN AUTONOMOUS INSTITUTION AFFILIATED TO VISVESVARAYA TECHNOLOGICAL UNIVERSITY, BELGAUM) PB No. 6429, Yelahanka, Bangalore 560-064, Karnataka Telephone: 080- 22167800, 22167860, Fax: 080 - 22167805 Department of Computer Science and Engineering</dc:title>
  <dc:creator>Nandan M</dc:creator>
  <cp:lastModifiedBy>Revanth N Mallol</cp:lastModifiedBy>
  <cp:revision>26</cp:revision>
  <dcterms:created xsi:type="dcterms:W3CDTF">2022-07-29T13:41:32Z</dcterms:created>
  <dcterms:modified xsi:type="dcterms:W3CDTF">2025-04-24T18:25:31Z</dcterms:modified>
</cp:coreProperties>
</file>